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1"/>
  </p:notesMasterIdLst>
  <p:handoutMasterIdLst>
    <p:handoutMasterId r:id="rId82"/>
  </p:handoutMasterIdLst>
  <p:sldIdLst>
    <p:sldId id="256" r:id="rId2"/>
    <p:sldId id="428" r:id="rId3"/>
    <p:sldId id="521" r:id="rId4"/>
    <p:sldId id="423" r:id="rId5"/>
    <p:sldId id="424" r:id="rId6"/>
    <p:sldId id="425" r:id="rId7"/>
    <p:sldId id="427" r:id="rId8"/>
    <p:sldId id="432" r:id="rId9"/>
    <p:sldId id="543" r:id="rId10"/>
    <p:sldId id="433" r:id="rId11"/>
    <p:sldId id="435" r:id="rId12"/>
    <p:sldId id="544" r:id="rId13"/>
    <p:sldId id="440" r:id="rId14"/>
    <p:sldId id="441" r:id="rId15"/>
    <p:sldId id="442" r:id="rId16"/>
    <p:sldId id="426" r:id="rId17"/>
    <p:sldId id="522" r:id="rId18"/>
    <p:sldId id="447" r:id="rId19"/>
    <p:sldId id="265" r:id="rId20"/>
    <p:sldId id="446" r:id="rId21"/>
    <p:sldId id="490" r:id="rId22"/>
    <p:sldId id="491" r:id="rId23"/>
    <p:sldId id="546" r:id="rId24"/>
    <p:sldId id="492" r:id="rId25"/>
    <p:sldId id="493" r:id="rId26"/>
    <p:sldId id="495" r:id="rId27"/>
    <p:sldId id="496" r:id="rId28"/>
    <p:sldId id="498" r:id="rId29"/>
    <p:sldId id="499" r:id="rId30"/>
    <p:sldId id="500" r:id="rId31"/>
    <p:sldId id="501" r:id="rId32"/>
    <p:sldId id="502" r:id="rId33"/>
    <p:sldId id="505" r:id="rId34"/>
    <p:sldId id="508" r:id="rId35"/>
    <p:sldId id="509" r:id="rId36"/>
    <p:sldId id="510" r:id="rId37"/>
    <p:sldId id="511" r:id="rId38"/>
    <p:sldId id="512" r:id="rId39"/>
    <p:sldId id="524" r:id="rId40"/>
    <p:sldId id="525" r:id="rId41"/>
    <p:sldId id="526" r:id="rId42"/>
    <p:sldId id="527" r:id="rId43"/>
    <p:sldId id="528" r:id="rId44"/>
    <p:sldId id="529" r:id="rId45"/>
    <p:sldId id="530" r:id="rId46"/>
    <p:sldId id="531" r:id="rId47"/>
    <p:sldId id="534" r:id="rId48"/>
    <p:sldId id="481" r:id="rId49"/>
    <p:sldId id="523" r:id="rId50"/>
    <p:sldId id="513" r:id="rId51"/>
    <p:sldId id="489" r:id="rId52"/>
    <p:sldId id="468" r:id="rId53"/>
    <p:sldId id="518" r:id="rId54"/>
    <p:sldId id="537" r:id="rId55"/>
    <p:sldId id="539" r:id="rId56"/>
    <p:sldId id="540" r:id="rId57"/>
    <p:sldId id="541" r:id="rId58"/>
    <p:sldId id="545" r:id="rId59"/>
    <p:sldId id="519" r:id="rId60"/>
    <p:sldId id="467" r:id="rId61"/>
    <p:sldId id="453" r:id="rId62"/>
    <p:sldId id="454" r:id="rId63"/>
    <p:sldId id="532" r:id="rId64"/>
    <p:sldId id="456" r:id="rId65"/>
    <p:sldId id="457" r:id="rId66"/>
    <p:sldId id="458" r:id="rId67"/>
    <p:sldId id="459" r:id="rId68"/>
    <p:sldId id="460" r:id="rId69"/>
    <p:sldId id="461" r:id="rId70"/>
    <p:sldId id="463" r:id="rId71"/>
    <p:sldId id="464" r:id="rId72"/>
    <p:sldId id="465" r:id="rId73"/>
    <p:sldId id="471" r:id="rId74"/>
    <p:sldId id="533" r:id="rId75"/>
    <p:sldId id="514" r:id="rId76"/>
    <p:sldId id="515" r:id="rId77"/>
    <p:sldId id="516" r:id="rId78"/>
    <p:sldId id="517" r:id="rId79"/>
    <p:sldId id="542" r:id="rId8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66" autoAdjust="0"/>
    <p:restoredTop sz="82838" autoAdjust="0"/>
  </p:normalViewPr>
  <p:slideViewPr>
    <p:cSldViewPr snapToGrid="0" snapToObjects="1">
      <p:cViewPr varScale="1">
        <p:scale>
          <a:sx n="100" d="100"/>
          <a:sy n="100" d="100"/>
        </p:scale>
        <p:origin x="-120" y="-15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18888"/>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notesMaster" Target="notesMasters/notesMaster1.xml"/><Relationship Id="rId82" Type="http://schemas.openxmlformats.org/officeDocument/2006/relationships/handoutMaster" Target="handoutMasters/handoutMaster1.xml"/><Relationship Id="rId83" Type="http://schemas.openxmlformats.org/officeDocument/2006/relationships/printerSettings" Target="printerSettings/printerSettings1.bin"/><Relationship Id="rId84" Type="http://schemas.openxmlformats.org/officeDocument/2006/relationships/presProps" Target="presProps.xml"/><Relationship Id="rId85" Type="http://schemas.openxmlformats.org/officeDocument/2006/relationships/viewProps" Target="viewProps.xml"/><Relationship Id="rId86" Type="http://schemas.openxmlformats.org/officeDocument/2006/relationships/theme" Target="theme/theme1.xml"/><Relationship Id="rId8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2951218-79BD-8B42-AC8E-0392FB94C1BA}" type="datetimeFigureOut">
              <a:rPr lang="en-US" smtClean="0"/>
              <a:pPr/>
              <a:t>09/10/2016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4940552-5BA9-F744-9C86-7D64724C463B}" type="slidenum">
              <a:rPr lang="en-US" smtClean="0"/>
              <a:pPr/>
              <a:t>‹#›</a:t>
            </a:fld>
            <a:endParaRPr lang="en-US"/>
          </a:p>
        </p:txBody>
      </p:sp>
    </p:spTree>
    <p:extLst>
      <p:ext uri="{BB962C8B-B14F-4D97-AF65-F5344CB8AC3E}">
        <p14:creationId xmlns:p14="http://schemas.microsoft.com/office/powerpoint/2010/main" val="9108821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51F65-5A31-254B-9D00-A8E0D48A563E}" type="datetimeFigureOut">
              <a:rPr lang="en-US" smtClean="0"/>
              <a:pPr/>
              <a:t>09/10/2016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031408-2108-314D-BA25-3E08016282FA}" type="slidenum">
              <a:rPr lang="en-US" smtClean="0"/>
              <a:pPr/>
              <a:t>‹#›</a:t>
            </a:fld>
            <a:endParaRPr lang="en-US"/>
          </a:p>
        </p:txBody>
      </p:sp>
    </p:spTree>
    <p:extLst>
      <p:ext uri="{BB962C8B-B14F-4D97-AF65-F5344CB8AC3E}">
        <p14:creationId xmlns:p14="http://schemas.microsoft.com/office/powerpoint/2010/main" val="190755047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 Id="rId3" Type="http://schemas.openxmlformats.org/officeDocument/2006/relationships/hyperlink" Target="http://learning.media.mit.edu/content/publications/EA.Piaget%20_%20Papert.pdf"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 Id="rId3" Type="http://schemas.openxmlformats.org/officeDocument/2006/relationships/hyperlink" Target="http://librarysearch.ioe.ac.uk/primo_library/libweb/action/display.do?tabs=detailsTab&amp;ct=display&amp;fn=search&amp;doc=44IOE_LMS_DSa291771&amp;indx=1&amp;recIds=44IOE_LMS_DSa291771&amp;recIdxs=0&amp;elementId=0&amp;renderMode=poppedOut&amp;displayMode=full&amp;frbrVersion=&amp;dscnt=0&amp;fctN=facet_frbrgroupid&amp;rfnGrp=frbr&amp;query=any,contains,Effective+Teaching:+Evidence+and+Practice&amp;scp.scps=scope:(44IOE_LMS_DS)&amp;fctV=517441886&amp;tab=default_tab&amp;dstmp=1446140708751&amp;vl(21082469UI0)=any&amp;lang=eng&amp;lastPag=&amp;sortField=rank&amp;vl(freeText0)=Effective%20Teaching:%20Evidence%20and%20Practice&amp;vid=44IOE_VU1&amp;sourceforsearch=ioewidget&amp;institution=44IOE&amp;frbg=517441886&amp;frbrRecordsSource=Primo+Local&amp;cs=frb&amp;lastPagIndx=1&amp;queryvisible=Effective+Teaching:+Evidence+and+Practice&amp;search_scope=LSCOP_LMS&amp;frbrSrt=date&amp;bulkSize=11"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 Id="rId3" Type="http://schemas.openxmlformats.org/officeDocument/2006/relationships/hyperlink" Target="http://bjorklab.psych.ucla.edu/research.html"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chemeClr val="tx1"/>
              </a:solidFill>
              <a:effectLst/>
              <a:uLnTx/>
              <a:uFillTx/>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4031408-2108-314D-BA25-3E08016282FA}" type="slidenum">
              <a:rPr lang="en-US" smtClean="0"/>
              <a:pPr/>
              <a:t>1</a:t>
            </a:fld>
            <a:endParaRPr lang="en-US"/>
          </a:p>
        </p:txBody>
      </p:sp>
    </p:spTree>
    <p:extLst>
      <p:ext uri="{BB962C8B-B14F-4D97-AF65-F5344CB8AC3E}">
        <p14:creationId xmlns:p14="http://schemas.microsoft.com/office/powerpoint/2010/main" val="1978293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3588"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031408-2108-314D-BA25-3E08016282FA}" type="slidenum">
              <a:rPr lang="en-US" smtClean="0"/>
              <a:pPr/>
              <a:t>17</a:t>
            </a:fld>
            <a:endParaRPr lang="en-US"/>
          </a:p>
        </p:txBody>
      </p:sp>
    </p:spTree>
    <p:extLst>
      <p:ext uri="{BB962C8B-B14F-4D97-AF65-F5344CB8AC3E}">
        <p14:creationId xmlns:p14="http://schemas.microsoft.com/office/powerpoint/2010/main" val="1592456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Every teacher operates</a:t>
            </a:r>
            <a:r>
              <a:rPr lang="en-US" baseline="0" dirty="0" smtClean="0"/>
              <a:t> within a certain theory of learning, within a philosophical context (Moore, 2000)– so important to think about what theory when using technology, as this will influence the activity, the technology/ software and the teaching that is designed to support it.</a:t>
            </a:r>
            <a:endParaRPr lang="en-US" dirty="0"/>
          </a:p>
        </p:txBody>
      </p:sp>
      <p:sp>
        <p:nvSpPr>
          <p:cNvPr id="4" name="Slide Number Placeholder 3"/>
          <p:cNvSpPr>
            <a:spLocks noGrp="1"/>
          </p:cNvSpPr>
          <p:nvPr>
            <p:ph type="sldNum" sz="quarter" idx="10"/>
          </p:nvPr>
        </p:nvSpPr>
        <p:spPr/>
        <p:txBody>
          <a:bodyPr/>
          <a:lstStyle/>
          <a:p>
            <a:fld id="{826D6190-5752-5542-AF2A-05E3337DAEB1}" type="slidenum">
              <a:rPr lang="en-US" smtClean="0"/>
              <a:pPr/>
              <a:t>19</a:t>
            </a:fld>
            <a:endParaRPr lang="en-US"/>
          </a:p>
        </p:txBody>
      </p:sp>
    </p:spTree>
    <p:extLst>
      <p:ext uri="{BB962C8B-B14F-4D97-AF65-F5344CB8AC3E}">
        <p14:creationId xmlns:p14="http://schemas.microsoft.com/office/powerpoint/2010/main" val="2126071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6D6190-5752-5542-AF2A-05E3337DAEB1}" type="slidenum">
              <a:rPr lang="en-US" smtClean="0"/>
              <a:pPr/>
              <a:t>21</a:t>
            </a:fld>
            <a:endParaRPr lang="en-US"/>
          </a:p>
        </p:txBody>
      </p:sp>
    </p:spTree>
    <p:extLst>
      <p:ext uri="{BB962C8B-B14F-4D97-AF65-F5344CB8AC3E}">
        <p14:creationId xmlns:p14="http://schemas.microsoft.com/office/powerpoint/2010/main" val="51474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Skinner</a:t>
            </a:r>
          </a:p>
          <a:p>
            <a:r>
              <a:rPr lang="en-US" dirty="0" smtClean="0"/>
              <a:t>Pavlov</a:t>
            </a:r>
          </a:p>
          <a:p>
            <a:r>
              <a:rPr lang="en-US" dirty="0" smtClean="0"/>
              <a:t>Thorndike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Law of</a:t>
            </a:r>
            <a:r>
              <a:rPr lang="en-US" baseline="0" dirty="0" smtClean="0"/>
              <a:t> reinforcement</a:t>
            </a:r>
          </a:p>
          <a:p>
            <a:endParaRPr lang="en-US" dirty="0" smtClean="0"/>
          </a:p>
          <a:p>
            <a:r>
              <a:rPr lang="en-US" dirty="0" smtClean="0"/>
              <a:t>*  Reinforcement   </a:t>
            </a:r>
          </a:p>
          <a:p>
            <a:r>
              <a:rPr lang="en-US" dirty="0" smtClean="0"/>
              <a:t>      The process in which a behavior is strengthened, and thus, more likely to happen again.</a:t>
            </a:r>
          </a:p>
          <a:p>
            <a:endParaRPr lang="en-US" dirty="0" smtClean="0"/>
          </a:p>
          <a:p>
            <a:r>
              <a:rPr lang="en-US" dirty="0" smtClean="0"/>
              <a:t>          o Positive Reinforcement</a:t>
            </a:r>
          </a:p>
          <a:p>
            <a:r>
              <a:rPr lang="en-US" dirty="0" smtClean="0"/>
              <a:t>            Making a behavior stronger by following the behavior with a pleasant stimulus. </a:t>
            </a:r>
          </a:p>
          <a:p>
            <a:r>
              <a:rPr lang="en-US" dirty="0" smtClean="0"/>
              <a:t>o Negative Reinforcement</a:t>
            </a:r>
          </a:p>
          <a:p>
            <a:r>
              <a:rPr lang="en-US" dirty="0" smtClean="0"/>
              <a:t>            Making a behavior stronger by taking away a negative stimulus. </a:t>
            </a:r>
          </a:p>
          <a:p>
            <a:r>
              <a:rPr lang="en-US" dirty="0" smtClean="0"/>
              <a:t>Can be learned through trial and error</a:t>
            </a:r>
          </a:p>
          <a:p>
            <a:pPr marL="0" marR="0" indent="0" algn="l" defTabSz="457200" rtl="0" eaLnBrk="1" fontAlgn="auto" latinLnBrk="0" hangingPunct="1">
              <a:lnSpc>
                <a:spcPct val="100000"/>
              </a:lnSpc>
              <a:spcBef>
                <a:spcPts val="0"/>
              </a:spcBef>
              <a:spcAft>
                <a:spcPts val="0"/>
              </a:spcAft>
              <a:buClrTx/>
              <a:buSzTx/>
              <a:buFontTx/>
              <a:buNone/>
              <a:tabLst/>
              <a:defRPr/>
            </a:pPr>
            <a:endParaRPr lang="en-US" b="1"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The law of effect: </a:t>
            </a:r>
            <a:r>
              <a:rPr lang="en-US" dirty="0" smtClean="0"/>
              <a:t>states that responses that are closely followed by satisfying consequences become associated with the situation, and are more likely to recur when the situation is subsequently encountered. If the responses are followed by aversive consequences, associations to the situation become weaker.</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26D6190-5752-5542-AF2A-05E3337DAEB1}" type="slidenum">
              <a:rPr lang="en-US" smtClean="0"/>
              <a:pPr/>
              <a:t>22</a:t>
            </a:fld>
            <a:endParaRPr lang="en-US"/>
          </a:p>
        </p:txBody>
      </p:sp>
    </p:spTree>
    <p:extLst>
      <p:ext uri="{BB962C8B-B14F-4D97-AF65-F5344CB8AC3E}">
        <p14:creationId xmlns:p14="http://schemas.microsoft.com/office/powerpoint/2010/main" val="76902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6D6190-5752-5542-AF2A-05E3337DAEB1}" type="slidenum">
              <a:rPr lang="en-US" smtClean="0"/>
              <a:pPr/>
              <a:t>24</a:t>
            </a:fld>
            <a:endParaRPr lang="en-US"/>
          </a:p>
        </p:txBody>
      </p:sp>
    </p:spTree>
    <p:extLst>
      <p:ext uri="{BB962C8B-B14F-4D97-AF65-F5344CB8AC3E}">
        <p14:creationId xmlns:p14="http://schemas.microsoft.com/office/powerpoint/2010/main" val="785735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26D6190-5752-5542-AF2A-05E3337DAEB1}" type="slidenum">
              <a:rPr lang="en-US" smtClean="0"/>
              <a:pPr/>
              <a:t>25</a:t>
            </a:fld>
            <a:endParaRPr lang="en-US"/>
          </a:p>
        </p:txBody>
      </p:sp>
    </p:spTree>
    <p:extLst>
      <p:ext uri="{BB962C8B-B14F-4D97-AF65-F5344CB8AC3E}">
        <p14:creationId xmlns:p14="http://schemas.microsoft.com/office/powerpoint/2010/main" val="538519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e.g. Concrete stage</a:t>
            </a:r>
            <a:r>
              <a:rPr lang="en-US" dirty="0" smtClean="0"/>
              <a:t> During this stage, the thought process becomes more rational, mature and 'adult like', or more 'operational’</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e.g. Formal operations stage </a:t>
            </a:r>
            <a:r>
              <a:rPr lang="en-US" dirty="0" smtClean="0"/>
              <a:t>in the formal operational stage of adolescence, the structures of development become the abstract, logically organized system of adult intelligence. When faced with a complex problem, the adolescent speculates about all possible solutions before trying them out in the real world.</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r>
              <a:rPr lang="en-US" sz="1200" kern="1200" dirty="0" smtClean="0">
                <a:solidFill>
                  <a:schemeClr val="tx1"/>
                </a:solidFill>
                <a:effectLst/>
                <a:latin typeface="+mn-lt"/>
                <a:ea typeface="+mn-ea"/>
                <a:cs typeface="+mn-cs"/>
              </a:rPr>
              <a:t>Piaget comes at it through a psychological POV. Learning is about constructing a model of how the world around you works, not just about learning facts, constructing ‘a mental schema’. </a:t>
            </a:r>
          </a:p>
          <a:p>
            <a:r>
              <a:rPr lang="en-US" sz="1200" kern="1200" dirty="0" smtClean="0">
                <a:solidFill>
                  <a:schemeClr val="tx1"/>
                </a:solidFill>
                <a:effectLst/>
                <a:latin typeface="+mn-lt"/>
                <a:ea typeface="+mn-ea"/>
                <a:cs typeface="+mn-cs"/>
              </a:rPr>
              <a:t>Criticism of Piaget – that they work in fixed stages of development. We don’t think of children working step by step in the same way Piaget did.</a:t>
            </a:r>
            <a:endParaRPr lang="en-GB" sz="1200" kern="1200" dirty="0" smtClean="0">
              <a:solidFill>
                <a:schemeClr val="tx1"/>
              </a:solidFill>
              <a:effectLst/>
              <a:latin typeface="+mn-lt"/>
              <a:ea typeface="+mn-ea"/>
              <a:cs typeface="+mn-cs"/>
            </a:endParaRPr>
          </a:p>
          <a:p>
            <a:endParaRPr lang="en-US" dirty="0" smtClean="0"/>
          </a:p>
          <a:p>
            <a:r>
              <a:rPr lang="en-US" sz="1200" kern="1200" dirty="0" smtClean="0">
                <a:solidFill>
                  <a:schemeClr val="tx1"/>
                </a:solidFill>
                <a:effectLst/>
                <a:latin typeface="+mn-lt"/>
                <a:ea typeface="+mn-ea"/>
                <a:cs typeface="+mn-cs"/>
              </a:rPr>
              <a:t>Upper primary need for concrete operational – moving things, building things, direct physical objects, using , </a:t>
            </a:r>
            <a:r>
              <a:rPr lang="en-US" sz="1200" kern="1200" dirty="0" err="1" smtClean="0">
                <a:solidFill>
                  <a:schemeClr val="tx1"/>
                </a:solidFill>
                <a:effectLst/>
                <a:latin typeface="+mn-lt"/>
                <a:ea typeface="+mn-ea"/>
                <a:cs typeface="+mn-cs"/>
              </a:rPr>
              <a:t>eg</a:t>
            </a:r>
            <a:r>
              <a:rPr lang="en-US" sz="1200" kern="1200" dirty="0" smtClean="0">
                <a:solidFill>
                  <a:schemeClr val="tx1"/>
                </a:solidFill>
                <a:effectLst/>
                <a:latin typeface="+mn-lt"/>
                <a:ea typeface="+mn-ea"/>
                <a:cs typeface="+mn-cs"/>
              </a:rPr>
              <a:t> block, concrete physical objects for building up those mental models.  Perhaps today that distinction between real world and on-screen world is not as stark as it once was.  Might be just as concrete operational for them to use things on screen.  E.g. think of moving chunks of code in Scratch – like Lego blocks.</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Children as use software build their own mental model/schema of how it works.</a:t>
            </a:r>
            <a:endParaRPr lang="en-GB"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826D6190-5752-5542-AF2A-05E3337DAEB1}" type="slidenum">
              <a:rPr lang="en-US" smtClean="0"/>
              <a:pPr/>
              <a:t>26</a:t>
            </a:fld>
            <a:endParaRPr lang="en-US"/>
          </a:p>
        </p:txBody>
      </p:sp>
    </p:spTree>
    <p:extLst>
      <p:ext uri="{BB962C8B-B14F-4D97-AF65-F5344CB8AC3E}">
        <p14:creationId xmlns:p14="http://schemas.microsoft.com/office/powerpoint/2010/main" val="1864178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Assimilation – assimilating a new thing/ object into an established schema</a:t>
            </a:r>
          </a:p>
          <a:p>
            <a:r>
              <a:rPr lang="en-US" dirty="0" smtClean="0"/>
              <a:t>Accommodation</a:t>
            </a:r>
            <a:r>
              <a:rPr lang="en-US" baseline="0" dirty="0" smtClean="0"/>
              <a:t> – when you accommodate an established schema to take into account new experiences that don’t fit with an old schema</a:t>
            </a:r>
          </a:p>
          <a:p>
            <a:r>
              <a:rPr lang="en-US" baseline="0" dirty="0" smtClean="0"/>
              <a:t>Both of these = adaptation</a:t>
            </a:r>
          </a:p>
          <a:p>
            <a:endParaRPr lang="en-US" baseline="0" dirty="0" smtClean="0"/>
          </a:p>
          <a:p>
            <a:r>
              <a:rPr lang="en-US" sz="1200" kern="1200" dirty="0" smtClean="0">
                <a:solidFill>
                  <a:schemeClr val="tx1"/>
                </a:solidFill>
                <a:latin typeface="+mn-lt"/>
                <a:ea typeface="+mn-ea"/>
                <a:cs typeface="+mn-cs"/>
              </a:rPr>
              <a:t>Say your pre-existing schema for computer is a desktop computer. If you see a desktop computer and you recognize it as computer then you have assimilated that object into your schema of computer. But say you see a laptop computer. Then you have to change your schema to fit that a laptop is a computer. When your schema is changed to fit "laptop" into it, you are accommodating your schema</a:t>
            </a:r>
            <a:endParaRPr lang="en-US" baseline="0" dirty="0" smtClean="0"/>
          </a:p>
          <a:p>
            <a:endParaRPr lang="en-US" baseline="0" dirty="0" smtClean="0"/>
          </a:p>
          <a:p>
            <a:r>
              <a:rPr lang="en-US" baseline="0" dirty="0" smtClean="0"/>
              <a:t>Active construction of knowledge, which is reconstructed through experience</a:t>
            </a:r>
            <a:endParaRPr lang="en-US" dirty="0" smtClean="0"/>
          </a:p>
          <a:p>
            <a:endParaRPr lang="en-US" dirty="0"/>
          </a:p>
        </p:txBody>
      </p:sp>
      <p:sp>
        <p:nvSpPr>
          <p:cNvPr id="4" name="Slide Number Placeholder 3"/>
          <p:cNvSpPr>
            <a:spLocks noGrp="1"/>
          </p:cNvSpPr>
          <p:nvPr>
            <p:ph type="sldNum" sz="quarter" idx="10"/>
          </p:nvPr>
        </p:nvSpPr>
        <p:spPr/>
        <p:txBody>
          <a:bodyPr/>
          <a:lstStyle/>
          <a:p>
            <a:fld id="{826D6190-5752-5542-AF2A-05E3337DAEB1}" type="slidenum">
              <a:rPr lang="en-US" smtClean="0"/>
              <a:pPr/>
              <a:t>27</a:t>
            </a:fld>
            <a:endParaRPr lang="en-US"/>
          </a:p>
        </p:txBody>
      </p:sp>
    </p:spTree>
    <p:extLst>
      <p:ext uri="{BB962C8B-B14F-4D97-AF65-F5344CB8AC3E}">
        <p14:creationId xmlns:p14="http://schemas.microsoft.com/office/powerpoint/2010/main" val="737887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lvl="0"/>
            <a:endParaRPr lang="en-GB"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26D6190-5752-5542-AF2A-05E3337DAEB1}" type="slidenum">
              <a:rPr lang="en-US" smtClean="0"/>
              <a:pPr/>
              <a:t>28</a:t>
            </a:fld>
            <a:endParaRPr lang="en-US"/>
          </a:p>
        </p:txBody>
      </p:sp>
    </p:spTree>
    <p:extLst>
      <p:ext uri="{BB962C8B-B14F-4D97-AF65-F5344CB8AC3E}">
        <p14:creationId xmlns:p14="http://schemas.microsoft.com/office/powerpoint/2010/main" val="123310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Culture contributes to intellectual development by:</a:t>
            </a:r>
          </a:p>
          <a:p>
            <a:pPr lvl="1"/>
            <a:r>
              <a:rPr lang="en-US" dirty="0" smtClean="0"/>
              <a:t>Providing a knowledge base for people’s thinking </a:t>
            </a:r>
          </a:p>
          <a:p>
            <a:pPr lvl="1"/>
            <a:r>
              <a:rPr lang="en-US" dirty="0" smtClean="0"/>
              <a:t>Providing or shaping the processes or means of people’s thinking – tools for thinking </a:t>
            </a:r>
          </a:p>
          <a:p>
            <a:r>
              <a:rPr lang="en-US" dirty="0" smtClean="0"/>
              <a:t>Culture shapes what to think and how to think</a:t>
            </a:r>
            <a:endParaRPr lang="en-US" dirty="0"/>
          </a:p>
        </p:txBody>
      </p:sp>
      <p:sp>
        <p:nvSpPr>
          <p:cNvPr id="4" name="Slide Number Placeholder 3"/>
          <p:cNvSpPr>
            <a:spLocks noGrp="1"/>
          </p:cNvSpPr>
          <p:nvPr>
            <p:ph type="sldNum" sz="quarter" idx="10"/>
          </p:nvPr>
        </p:nvSpPr>
        <p:spPr/>
        <p:txBody>
          <a:bodyPr/>
          <a:lstStyle/>
          <a:p>
            <a:fld id="{826D6190-5752-5542-AF2A-05E3337DAEB1}" type="slidenum">
              <a:rPr lang="en-US" smtClean="0"/>
              <a:pPr/>
              <a:t>29</a:t>
            </a:fld>
            <a:endParaRPr lang="en-US"/>
          </a:p>
        </p:txBody>
      </p:sp>
    </p:spTree>
    <p:extLst>
      <p:ext uri="{BB962C8B-B14F-4D97-AF65-F5344CB8AC3E}">
        <p14:creationId xmlns:p14="http://schemas.microsoft.com/office/powerpoint/2010/main" val="1902284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3588"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031408-2108-314D-BA25-3E08016282FA}" type="slidenum">
              <a:rPr lang="en-US" smtClean="0"/>
              <a:pPr/>
              <a:t>2</a:t>
            </a:fld>
            <a:endParaRPr lang="en-US"/>
          </a:p>
        </p:txBody>
      </p:sp>
    </p:spTree>
    <p:extLst>
      <p:ext uri="{BB962C8B-B14F-4D97-AF65-F5344CB8AC3E}">
        <p14:creationId xmlns:p14="http://schemas.microsoft.com/office/powerpoint/2010/main" val="41053884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dirty="0" smtClean="0">
                <a:ea typeface="ＭＳ Ｐゴシック" charset="-128"/>
              </a:rPr>
              <a:t>level of actual development – potential development</a:t>
            </a:r>
          </a:p>
          <a:p>
            <a:r>
              <a:rPr lang="en-US" dirty="0" smtClean="0"/>
              <a:t>what a child can do on their own – what they are capable of with help. </a:t>
            </a:r>
          </a:p>
          <a:p>
            <a:r>
              <a:rPr lang="en-GB" dirty="0" smtClean="0">
                <a:ea typeface="ＭＳ Ｐゴシック" charset="-128"/>
              </a:rPr>
              <a:t>Social interaction is central</a:t>
            </a:r>
          </a:p>
          <a:p>
            <a:pPr lvl="1"/>
            <a:r>
              <a:rPr lang="en-US" dirty="0" smtClean="0">
                <a:ea typeface="ＭＳ Ｐゴシック" charset="-128"/>
              </a:rPr>
              <a:t>Language is primary mediator</a:t>
            </a:r>
          </a:p>
          <a:p>
            <a:endParaRPr lang="en-US" dirty="0"/>
          </a:p>
        </p:txBody>
      </p:sp>
      <p:sp>
        <p:nvSpPr>
          <p:cNvPr id="4" name="Slide Number Placeholder 3"/>
          <p:cNvSpPr>
            <a:spLocks noGrp="1"/>
          </p:cNvSpPr>
          <p:nvPr>
            <p:ph type="sldNum" sz="quarter" idx="10"/>
          </p:nvPr>
        </p:nvSpPr>
        <p:spPr/>
        <p:txBody>
          <a:bodyPr/>
          <a:lstStyle/>
          <a:p>
            <a:fld id="{44031408-2108-314D-BA25-3E08016282FA}" type="slidenum">
              <a:rPr lang="en-US" smtClean="0"/>
              <a:pPr/>
              <a:t>30</a:t>
            </a:fld>
            <a:endParaRPr lang="en-US"/>
          </a:p>
        </p:txBody>
      </p:sp>
    </p:spTree>
    <p:extLst>
      <p:ext uri="{BB962C8B-B14F-4D97-AF65-F5344CB8AC3E}">
        <p14:creationId xmlns:p14="http://schemas.microsoft.com/office/powerpoint/2010/main" val="599905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A prominent concept which has emerged</a:t>
            </a:r>
            <a:r>
              <a:rPr lang="en-US" baseline="0" dirty="0" smtClean="0"/>
              <a:t> from </a:t>
            </a:r>
            <a:r>
              <a:rPr lang="en-US" baseline="0" dirty="0" err="1" smtClean="0"/>
              <a:t>Vygotskian</a:t>
            </a:r>
            <a:r>
              <a:rPr lang="en-US" baseline="0" dirty="0" smtClean="0"/>
              <a:t> theory in educational contexts is that of ‘scaffolding.</a:t>
            </a:r>
          </a:p>
          <a:p>
            <a:r>
              <a:rPr lang="en-US" sz="1200" kern="1200" dirty="0" smtClean="0">
                <a:solidFill>
                  <a:schemeClr val="tx1"/>
                </a:solidFill>
                <a:latin typeface="+mn-lt"/>
                <a:ea typeface="+mn-ea"/>
                <a:cs typeface="+mn-cs"/>
              </a:rPr>
              <a:t>Bruner's metaphorical term 'scaffolding' has come to be used for interactional support, often in the form of adult-child dialogue that is structured by the adult to </a:t>
            </a:r>
            <a:r>
              <a:rPr lang="en-US" sz="1200" kern="1200" dirty="0" err="1" smtClean="0">
                <a:solidFill>
                  <a:schemeClr val="tx1"/>
                </a:solidFill>
                <a:latin typeface="+mn-lt"/>
                <a:ea typeface="+mn-ea"/>
                <a:cs typeface="+mn-cs"/>
              </a:rPr>
              <a:t>maximise</a:t>
            </a:r>
            <a:r>
              <a:rPr lang="en-US" sz="1200" kern="1200" dirty="0" smtClean="0">
                <a:solidFill>
                  <a:schemeClr val="tx1"/>
                </a:solidFill>
                <a:latin typeface="+mn-lt"/>
                <a:ea typeface="+mn-ea"/>
                <a:cs typeface="+mn-cs"/>
              </a:rPr>
              <a:t> the growth of the child’s </a:t>
            </a:r>
            <a:r>
              <a:rPr lang="en-US" sz="1200" kern="1200" dirty="0" err="1" smtClean="0">
                <a:solidFill>
                  <a:schemeClr val="tx1"/>
                </a:solidFill>
                <a:latin typeface="+mn-lt"/>
                <a:ea typeface="+mn-ea"/>
                <a:cs typeface="+mn-cs"/>
              </a:rPr>
              <a:t>intrapsychological</a:t>
            </a:r>
            <a:r>
              <a:rPr lang="en-US" sz="1200" kern="1200" dirty="0" smtClean="0">
                <a:solidFill>
                  <a:schemeClr val="tx1"/>
                </a:solidFill>
                <a:latin typeface="+mn-lt"/>
                <a:ea typeface="+mn-ea"/>
                <a:cs typeface="+mn-cs"/>
              </a:rPr>
              <a:t> functioning (Clay and </a:t>
            </a:r>
            <a:r>
              <a:rPr lang="en-US" sz="1200" kern="1200" dirty="0" err="1" smtClean="0">
                <a:solidFill>
                  <a:schemeClr val="tx1"/>
                </a:solidFill>
                <a:latin typeface="+mn-lt"/>
                <a:ea typeface="+mn-ea"/>
                <a:cs typeface="+mn-cs"/>
              </a:rPr>
              <a:t>Cazden</a:t>
            </a:r>
            <a:r>
              <a:rPr lang="en-US" sz="1200" kern="1200" dirty="0" smtClean="0">
                <a:solidFill>
                  <a:schemeClr val="tx1"/>
                </a:solidFill>
                <a:latin typeface="+mn-lt"/>
                <a:ea typeface="+mn-ea"/>
                <a:cs typeface="+mn-cs"/>
              </a:rPr>
              <a:t>, 1990). Scaffolding refers to the gradual withdrawal of adult control and support as a function of children’s increasing mastery of a given task.</a:t>
            </a:r>
          </a:p>
          <a:p>
            <a:r>
              <a:rPr lang="en-US" sz="1200" kern="1200" dirty="0" smtClean="0">
                <a:solidFill>
                  <a:schemeClr val="tx1"/>
                </a:solidFill>
                <a:latin typeface="+mn-lt"/>
                <a:ea typeface="+mn-ea"/>
                <a:cs typeface="+mn-cs"/>
              </a:rPr>
              <a:t>Further reading:</a:t>
            </a:r>
          </a:p>
          <a:p>
            <a:r>
              <a:rPr lang="en-US" dirty="0" smtClean="0"/>
              <a:t>Wood, Bruner and Ross (1976) The role of tutoring in problem solving. </a:t>
            </a:r>
            <a:r>
              <a:rPr lang="en-US" i="1" dirty="0" smtClean="0"/>
              <a:t>Journal of Child Psychology and Child Psychiatry, 17, 89-100.</a:t>
            </a:r>
          </a:p>
          <a:p>
            <a:r>
              <a:rPr lang="en-US" dirty="0" err="1" smtClean="0"/>
              <a:t>Palincsar</a:t>
            </a:r>
            <a:r>
              <a:rPr lang="en-US" dirty="0" smtClean="0"/>
              <a:t>, A. (1986) The Role of Dialogue in Providing </a:t>
            </a:r>
            <a:r>
              <a:rPr lang="en-US" dirty="0" err="1" smtClean="0"/>
              <a:t>Scaffolded</a:t>
            </a:r>
            <a:r>
              <a:rPr lang="en-US" dirty="0" smtClean="0"/>
              <a:t> Instruction </a:t>
            </a:r>
            <a:r>
              <a:rPr lang="en-US" i="1" dirty="0" smtClean="0"/>
              <a:t>Educational Psychologist</a:t>
            </a:r>
            <a:r>
              <a:rPr lang="en-US" dirty="0" smtClean="0"/>
              <a:t>, 21(1&amp; 2), 73-98</a:t>
            </a:r>
          </a:p>
          <a:p>
            <a:r>
              <a:rPr lang="en-US" dirty="0" smtClean="0"/>
              <a:t>Carlson, T. (2008) Scaffolding Instruction in a University-level GIS Course </a:t>
            </a:r>
            <a:r>
              <a:rPr lang="en-US" i="1" dirty="0" smtClean="0"/>
              <a:t>Journal of Planning Education and Research; 28; 258</a:t>
            </a:r>
          </a:p>
          <a:p>
            <a:endParaRPr lang="en-US" dirty="0"/>
          </a:p>
        </p:txBody>
      </p:sp>
      <p:sp>
        <p:nvSpPr>
          <p:cNvPr id="4" name="Slide Number Placeholder 3"/>
          <p:cNvSpPr>
            <a:spLocks noGrp="1"/>
          </p:cNvSpPr>
          <p:nvPr>
            <p:ph type="sldNum" sz="quarter" idx="10"/>
          </p:nvPr>
        </p:nvSpPr>
        <p:spPr/>
        <p:txBody>
          <a:bodyPr/>
          <a:lstStyle/>
          <a:p>
            <a:fld id="{826D6190-5752-5542-AF2A-05E3337DAEB1}" type="slidenum">
              <a:rPr lang="en-US" smtClean="0"/>
              <a:pPr/>
              <a:t>31</a:t>
            </a:fld>
            <a:endParaRPr lang="en-US"/>
          </a:p>
        </p:txBody>
      </p:sp>
    </p:spTree>
    <p:extLst>
      <p:ext uri="{BB962C8B-B14F-4D97-AF65-F5344CB8AC3E}">
        <p14:creationId xmlns:p14="http://schemas.microsoft.com/office/powerpoint/2010/main" val="5802915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A Easy</a:t>
            </a:r>
            <a:r>
              <a:rPr lang="en-US" baseline="0" dirty="0" smtClean="0"/>
              <a:t> stuff taught with too much help so no real gain &amp; may become bored</a:t>
            </a:r>
          </a:p>
          <a:p>
            <a:r>
              <a:rPr lang="en-US" baseline="0" dirty="0" smtClean="0"/>
              <a:t>B Hard stuff taught with almost no help leaves them annoyed, frustrated and/or baffled</a:t>
            </a:r>
          </a:p>
          <a:p>
            <a:r>
              <a:rPr lang="en-US" baseline="0" dirty="0" smtClean="0"/>
              <a:t>C Zone of proximal development  - the right level of support for the right level of difficulty… so pupils make progress</a:t>
            </a:r>
            <a:endParaRPr lang="en-US" dirty="0"/>
          </a:p>
        </p:txBody>
      </p:sp>
      <p:sp>
        <p:nvSpPr>
          <p:cNvPr id="4" name="Slide Number Placeholder 3"/>
          <p:cNvSpPr>
            <a:spLocks noGrp="1"/>
          </p:cNvSpPr>
          <p:nvPr>
            <p:ph type="sldNum" sz="quarter" idx="10"/>
          </p:nvPr>
        </p:nvSpPr>
        <p:spPr/>
        <p:txBody>
          <a:bodyPr/>
          <a:lstStyle/>
          <a:p>
            <a:fld id="{44031408-2108-314D-BA25-3E08016282FA}" type="slidenum">
              <a:rPr lang="en-US" smtClean="0"/>
              <a:pPr/>
              <a:t>32</a:t>
            </a:fld>
            <a:endParaRPr lang="en-US"/>
          </a:p>
        </p:txBody>
      </p:sp>
    </p:spTree>
    <p:extLst>
      <p:ext uri="{BB962C8B-B14F-4D97-AF65-F5344CB8AC3E}">
        <p14:creationId xmlns:p14="http://schemas.microsoft.com/office/powerpoint/2010/main" val="2072685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031408-2108-314D-BA25-3E08016282FA}" type="slidenum">
              <a:rPr lang="en-US" smtClean="0"/>
              <a:pPr/>
              <a:t>33</a:t>
            </a:fld>
            <a:endParaRPr lang="en-US"/>
          </a:p>
        </p:txBody>
      </p:sp>
    </p:spTree>
    <p:extLst>
      <p:ext uri="{BB962C8B-B14F-4D97-AF65-F5344CB8AC3E}">
        <p14:creationId xmlns:p14="http://schemas.microsoft.com/office/powerpoint/2010/main" val="17004375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See handout.</a:t>
            </a:r>
            <a:endParaRPr lang="en-US" dirty="0"/>
          </a:p>
        </p:txBody>
      </p:sp>
      <p:sp>
        <p:nvSpPr>
          <p:cNvPr id="4" name="Slide Number Placeholder 3"/>
          <p:cNvSpPr>
            <a:spLocks noGrp="1"/>
          </p:cNvSpPr>
          <p:nvPr>
            <p:ph type="sldNum" sz="quarter" idx="10"/>
          </p:nvPr>
        </p:nvSpPr>
        <p:spPr/>
        <p:txBody>
          <a:bodyPr/>
          <a:lstStyle/>
          <a:p>
            <a:fld id="{826D6190-5752-5542-AF2A-05E3337DAEB1}" type="slidenum">
              <a:rPr lang="en-US" smtClean="0"/>
              <a:pPr/>
              <a:t>34</a:t>
            </a:fld>
            <a:endParaRPr lang="en-US"/>
          </a:p>
        </p:txBody>
      </p:sp>
    </p:spTree>
    <p:extLst>
      <p:ext uri="{BB962C8B-B14F-4D97-AF65-F5344CB8AC3E}">
        <p14:creationId xmlns:p14="http://schemas.microsoft.com/office/powerpoint/2010/main" val="12986948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Theory</a:t>
            </a:r>
            <a:r>
              <a:rPr lang="en-US" baseline="0" dirty="0" smtClean="0"/>
              <a:t> evolved through work with digital technologies – most well known for his work with Logo</a:t>
            </a:r>
          </a:p>
          <a:p>
            <a:r>
              <a:rPr lang="en-US" baseline="0" dirty="0" smtClean="0"/>
              <a:t>Achieved through the construction of a meaningful product – as part of the learning activity</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Emphasis on the process of production and creativity in learning activity</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Papert</a:t>
            </a:r>
            <a:r>
              <a:rPr lang="en-US" sz="1200" kern="1200" dirty="0" smtClean="0">
                <a:solidFill>
                  <a:schemeClr val="tx1"/>
                </a:solidFill>
                <a:latin typeface="+mn-lt"/>
                <a:ea typeface="+mn-ea"/>
                <a:cs typeface="+mn-cs"/>
              </a:rPr>
              <a:t>, S. &amp; </a:t>
            </a:r>
            <a:r>
              <a:rPr lang="en-US" sz="1200" kern="1200" dirty="0" err="1" smtClean="0">
                <a:solidFill>
                  <a:schemeClr val="tx1"/>
                </a:solidFill>
                <a:latin typeface="+mn-lt"/>
                <a:ea typeface="+mn-ea"/>
                <a:cs typeface="+mn-cs"/>
              </a:rPr>
              <a:t>Harel</a:t>
            </a:r>
            <a:r>
              <a:rPr lang="en-US" sz="1200" kern="1200" dirty="0" smtClean="0">
                <a:solidFill>
                  <a:schemeClr val="tx1"/>
                </a:solidFill>
                <a:latin typeface="+mn-lt"/>
                <a:ea typeface="+mn-ea"/>
                <a:cs typeface="+mn-cs"/>
              </a:rPr>
              <a:t>, I. (1991) Situating constructionism, in: I. </a:t>
            </a:r>
            <a:r>
              <a:rPr lang="en-US" sz="1200" kern="1200" dirty="0" err="1" smtClean="0">
                <a:solidFill>
                  <a:schemeClr val="tx1"/>
                </a:solidFill>
                <a:latin typeface="+mn-lt"/>
                <a:ea typeface="+mn-ea"/>
                <a:cs typeface="+mn-cs"/>
              </a:rPr>
              <a:t>Harel</a:t>
            </a:r>
            <a:r>
              <a:rPr lang="en-US" sz="1200" kern="1200" dirty="0" smtClean="0">
                <a:solidFill>
                  <a:schemeClr val="tx1"/>
                </a:solidFill>
                <a:latin typeface="+mn-lt"/>
                <a:ea typeface="+mn-ea"/>
                <a:cs typeface="+mn-cs"/>
              </a:rPr>
              <a:t> &amp; S. </a:t>
            </a:r>
            <a:r>
              <a:rPr lang="en-US" sz="1200" kern="1200" dirty="0" err="1" smtClean="0">
                <a:solidFill>
                  <a:schemeClr val="tx1"/>
                </a:solidFill>
                <a:latin typeface="+mn-lt"/>
                <a:ea typeface="+mn-ea"/>
                <a:cs typeface="+mn-cs"/>
              </a:rPr>
              <a:t>Papert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Eds</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Constructionism: Research reports and essays, 1985-1990. Norwood, N.J., </a:t>
            </a:r>
            <a:r>
              <a:rPr lang="en-US" sz="1200" i="1" kern="1200" dirty="0" err="1" smtClean="0">
                <a:solidFill>
                  <a:schemeClr val="tx1"/>
                </a:solidFill>
                <a:latin typeface="+mn-lt"/>
                <a:ea typeface="+mn-ea"/>
                <a:cs typeface="+mn-cs"/>
              </a:rPr>
              <a:t>Ablex</a:t>
            </a:r>
            <a:r>
              <a:rPr lang="en-US" sz="1200" i="1" kern="1200" dirty="0" smtClean="0">
                <a:solidFill>
                  <a:schemeClr val="tx1"/>
                </a:solidFill>
                <a:latin typeface="+mn-lt"/>
                <a:ea typeface="+mn-ea"/>
                <a:cs typeface="+mn-cs"/>
              </a:rPr>
              <a:t> Pub. Corp).</a:t>
            </a:r>
            <a:endParaRPr lang="en-US" dirty="0" smtClean="0"/>
          </a:p>
          <a:p>
            <a:endParaRPr lang="en-US" dirty="0"/>
          </a:p>
        </p:txBody>
      </p:sp>
      <p:sp>
        <p:nvSpPr>
          <p:cNvPr id="4" name="Slide Number Placeholder 3"/>
          <p:cNvSpPr>
            <a:spLocks noGrp="1"/>
          </p:cNvSpPr>
          <p:nvPr>
            <p:ph type="sldNum" sz="quarter" idx="10"/>
          </p:nvPr>
        </p:nvSpPr>
        <p:spPr/>
        <p:txBody>
          <a:bodyPr/>
          <a:lstStyle/>
          <a:p>
            <a:fld id="{826D6190-5752-5542-AF2A-05E3337DAEB1}" type="slidenum">
              <a:rPr lang="en-US" smtClean="0"/>
              <a:pPr/>
              <a:t>35</a:t>
            </a:fld>
            <a:endParaRPr lang="en-US"/>
          </a:p>
        </p:txBody>
      </p:sp>
    </p:spTree>
    <p:extLst>
      <p:ext uri="{BB962C8B-B14F-4D97-AF65-F5344CB8AC3E}">
        <p14:creationId xmlns:p14="http://schemas.microsoft.com/office/powerpoint/2010/main" val="4848183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Edith Ackermann (2001) Piaget’s Constructivism, </a:t>
            </a:r>
            <a:r>
              <a:rPr lang="en-US" dirty="0" err="1" smtClean="0"/>
              <a:t>Papert’s</a:t>
            </a:r>
            <a:r>
              <a:rPr lang="en-US" dirty="0" smtClean="0"/>
              <a:t> Constructionism: What’s the difference? </a:t>
            </a:r>
            <a:r>
              <a:rPr lang="en-US" dirty="0" smtClean="0">
                <a:hlinkClick r:id="rId3" invalidUrl="http://learning.media.mit.edu/content/publications/EA.Piaget _ Papert.pdf"/>
              </a:rPr>
              <a:t>http://learning.media.mit.edu/content/publications/EA.Piaget%20_%20Papert.pdf</a:t>
            </a:r>
            <a:endParaRPr lang="en-US" dirty="0" smtClean="0"/>
          </a:p>
          <a:p>
            <a:r>
              <a:rPr lang="en-US" dirty="0" smtClean="0"/>
              <a:t>Mitch </a:t>
            </a:r>
            <a:r>
              <a:rPr lang="en-US" dirty="0" err="1" smtClean="0"/>
              <a:t>Resnick</a:t>
            </a:r>
            <a:r>
              <a:rPr lang="en-US" dirty="0" smtClean="0"/>
              <a:t> (video)</a:t>
            </a:r>
            <a:r>
              <a:rPr lang="en-US" b="1" dirty="0" smtClean="0"/>
              <a:t>- </a:t>
            </a:r>
            <a:r>
              <a:rPr lang="en-US" dirty="0" smtClean="0"/>
              <a:t>Sowing the Seeds for a more Creative Society</a:t>
            </a:r>
          </a:p>
          <a:p>
            <a:pPr lvl="1"/>
            <a:r>
              <a:rPr lang="en-US" dirty="0" smtClean="0"/>
              <a:t>http://</a:t>
            </a:r>
            <a:r>
              <a:rPr lang="en-US" dirty="0" err="1" smtClean="0"/>
              <a:t>www.youtube.com</a:t>
            </a:r>
            <a:r>
              <a:rPr lang="en-US" dirty="0" smtClean="0"/>
              <a:t>/</a:t>
            </a:r>
            <a:r>
              <a:rPr lang="en-US" dirty="0" err="1" smtClean="0"/>
              <a:t>watch?v</a:t>
            </a:r>
            <a:r>
              <a:rPr lang="en-US" dirty="0" smtClean="0"/>
              <a:t>=nxSy8nXoQNc&amp;feature=related</a:t>
            </a:r>
          </a:p>
          <a:p>
            <a:endParaRPr lang="en-US" dirty="0"/>
          </a:p>
        </p:txBody>
      </p:sp>
      <p:sp>
        <p:nvSpPr>
          <p:cNvPr id="4" name="Slide Number Placeholder 3"/>
          <p:cNvSpPr>
            <a:spLocks noGrp="1"/>
          </p:cNvSpPr>
          <p:nvPr>
            <p:ph type="sldNum" sz="quarter" idx="10"/>
          </p:nvPr>
        </p:nvSpPr>
        <p:spPr/>
        <p:txBody>
          <a:bodyPr/>
          <a:lstStyle/>
          <a:p>
            <a:fld id="{826D6190-5752-5542-AF2A-05E3337DAEB1}" type="slidenum">
              <a:rPr lang="en-US" smtClean="0"/>
              <a:pPr/>
              <a:t>38</a:t>
            </a:fld>
            <a:endParaRPr lang="en-US"/>
          </a:p>
        </p:txBody>
      </p:sp>
    </p:spTree>
    <p:extLst>
      <p:ext uri="{BB962C8B-B14F-4D97-AF65-F5344CB8AC3E}">
        <p14:creationId xmlns:p14="http://schemas.microsoft.com/office/powerpoint/2010/main" val="13209473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first major theories of learning based on emerging knowledge of how the brain works</a:t>
            </a:r>
            <a:endParaRPr lang="en-US" dirty="0"/>
          </a:p>
        </p:txBody>
      </p:sp>
      <p:sp>
        <p:nvSpPr>
          <p:cNvPr id="4" name="Slide Number Placeholder 3"/>
          <p:cNvSpPr>
            <a:spLocks noGrp="1"/>
          </p:cNvSpPr>
          <p:nvPr>
            <p:ph type="sldNum" sz="quarter" idx="10"/>
          </p:nvPr>
        </p:nvSpPr>
        <p:spPr/>
        <p:txBody>
          <a:bodyPr/>
          <a:lstStyle/>
          <a:p>
            <a:fld id="{44031408-2108-314D-BA25-3E08016282FA}" type="slidenum">
              <a:rPr lang="en-US" smtClean="0"/>
              <a:pPr/>
              <a:t>40</a:t>
            </a:fld>
            <a:endParaRPr lang="en-US"/>
          </a:p>
        </p:txBody>
      </p:sp>
    </p:spTree>
    <p:extLst>
      <p:ext uri="{BB962C8B-B14F-4D97-AF65-F5344CB8AC3E}">
        <p14:creationId xmlns:p14="http://schemas.microsoft.com/office/powerpoint/2010/main" val="14190539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hlinkClick r:id="rId3" invalidUrl="http://librarysearch.ioe.ac.uk/primo_library/libweb/action/display.do?tabs=detailsTab&amp;ct=display&amp;fn=search&amp;doc=44IOE_LMS_DSa291771&amp;indx=1&amp;recIds=44IOE_LMS_DSa291771&amp;recIdxs=0&amp;elementId=0&amp;renderMode=poppedOut&amp;displayMode=full&amp;frbrVersion=&amp;dscnt=0&amp;fctN=facet_frbrgroupid&amp;rfnGrp=frbr&amp;query=any,contains,Effective+Teaching:+Evidence+and+Practice&amp;scp.scps=scope:(44IOE_LMS_DS)&amp;fctV=517441886&amp;tab=default_tab&amp;dstmp=1446140708751&amp;vl(21082469UI0)=any&amp;lang=eng&amp;lastPag=&amp;sortField=rank&amp;vl(freeText0)=Effective Teaching: Evidence and Practice&amp;vid=44IOE_VU1&amp;sourceforsearch=ioewidget&amp;institution=44IOE&amp;frbg=517441886&amp;frbrRecordsSource=Primo+Local&amp;cs=frb&amp;lastPagIndx=1&amp;queryvisible=Effective+Teaching:+Evidence+and+Practice&amp;search_scope=LSCOP_LMS&amp;frbrSrt=date&amp;bulkSize=11"/>
              </a:rPr>
              <a:t>Effective teaching : evidence and practice</a:t>
            </a:r>
          </a:p>
          <a:p>
            <a:r>
              <a:rPr lang="en-US" sz="1200" b="0" kern="1200" dirty="0" smtClean="0">
                <a:solidFill>
                  <a:schemeClr val="tx1"/>
                </a:solidFill>
                <a:latin typeface="+mn-lt"/>
                <a:ea typeface="+mn-ea"/>
                <a:cs typeface="+mn-cs"/>
              </a:rPr>
              <a:t>Daniel </a:t>
            </a:r>
            <a:r>
              <a:rPr lang="en-US" sz="1200" b="0" kern="1200" dirty="0" err="1" smtClean="0">
                <a:solidFill>
                  <a:schemeClr val="tx1"/>
                </a:solidFill>
                <a:latin typeface="+mn-lt"/>
                <a:ea typeface="+mn-ea"/>
                <a:cs typeface="+mn-cs"/>
              </a:rPr>
              <a:t>Muijs</a:t>
            </a:r>
            <a:r>
              <a:rPr lang="en-US" sz="1200" b="0" kern="120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Los Angeles ; London : SAGE 3rd ed. C2011</a:t>
            </a:r>
            <a:r>
              <a:rPr lang="en-US" sz="1200" b="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Page</a:t>
            </a:r>
            <a:r>
              <a:rPr lang="en-US" sz="1200" b="0" kern="1200" baseline="0" dirty="0" smtClean="0">
                <a:solidFill>
                  <a:schemeClr val="tx1"/>
                </a:solidFill>
                <a:latin typeface="+mn-lt"/>
                <a:ea typeface="+mn-ea"/>
                <a:cs typeface="+mn-cs"/>
              </a:rPr>
              <a:t> 31 (diagram)</a:t>
            </a:r>
          </a:p>
          <a:p>
            <a:endParaRPr lang="en-US" sz="1200" b="0" kern="1200" baseline="0" dirty="0" smtClean="0">
              <a:solidFill>
                <a:schemeClr val="tx1"/>
              </a:solidFill>
              <a:latin typeface="+mn-lt"/>
              <a:ea typeface="+mn-ea"/>
              <a:cs typeface="+mn-cs"/>
            </a:endParaRPr>
          </a:p>
          <a:p>
            <a:r>
              <a:rPr lang="en-US" sz="1200" b="1" i="1" kern="1200" dirty="0" smtClean="0">
                <a:solidFill>
                  <a:schemeClr val="tx1"/>
                </a:solidFill>
                <a:latin typeface="+mn-lt"/>
                <a:ea typeface="+mn-ea"/>
                <a:cs typeface="+mn-cs"/>
              </a:rPr>
              <a:t>https://</a:t>
            </a:r>
            <a:r>
              <a:rPr lang="en-US" sz="1200" b="1" i="1" kern="1200" dirty="0" err="1" smtClean="0">
                <a:solidFill>
                  <a:schemeClr val="tx1"/>
                </a:solidFill>
                <a:latin typeface="+mn-lt"/>
                <a:ea typeface="+mn-ea"/>
                <a:cs typeface="+mn-cs"/>
              </a:rPr>
              <a:t>www.cheshireeast.gov.uk</a:t>
            </a:r>
            <a:r>
              <a:rPr lang="en-US" sz="1200" b="1" i="1" kern="1200" dirty="0" smtClean="0">
                <a:solidFill>
                  <a:schemeClr val="tx1"/>
                </a:solidFill>
                <a:latin typeface="+mn-lt"/>
                <a:ea typeface="+mn-ea"/>
                <a:cs typeface="+mn-cs"/>
              </a:rPr>
              <a:t>/</a:t>
            </a:r>
            <a:r>
              <a:rPr lang="en-US" sz="1200" b="1" i="1" kern="1200" dirty="0" err="1" smtClean="0">
                <a:solidFill>
                  <a:schemeClr val="tx1"/>
                </a:solidFill>
                <a:latin typeface="+mn-lt"/>
                <a:ea typeface="+mn-ea"/>
                <a:cs typeface="+mn-cs"/>
              </a:rPr>
              <a:t>children_and_families</a:t>
            </a:r>
            <a:r>
              <a:rPr lang="en-US" sz="1200" b="1" i="1" kern="1200" dirty="0" smtClean="0">
                <a:solidFill>
                  <a:schemeClr val="tx1"/>
                </a:solidFill>
                <a:latin typeface="+mn-lt"/>
                <a:ea typeface="+mn-ea"/>
                <a:cs typeface="+mn-cs"/>
              </a:rPr>
              <a:t>/</a:t>
            </a:r>
            <a:r>
              <a:rPr lang="en-US" sz="1200" b="1" i="1" kern="1200" dirty="0" err="1" smtClean="0">
                <a:solidFill>
                  <a:schemeClr val="tx1"/>
                </a:solidFill>
                <a:latin typeface="+mn-lt"/>
                <a:ea typeface="+mn-ea"/>
                <a:cs typeface="+mn-cs"/>
              </a:rPr>
              <a:t>special_educational_needs</a:t>
            </a:r>
            <a:r>
              <a:rPr lang="en-US" sz="1200" b="1" i="1" kern="1200" dirty="0" smtClean="0">
                <a:solidFill>
                  <a:schemeClr val="tx1"/>
                </a:solidFill>
                <a:latin typeface="+mn-lt"/>
                <a:ea typeface="+mn-ea"/>
                <a:cs typeface="+mn-cs"/>
              </a:rPr>
              <a:t>/</a:t>
            </a:r>
            <a:r>
              <a:rPr lang="en-US" sz="1200" b="1" i="1" kern="1200" dirty="0" err="1" smtClean="0">
                <a:solidFill>
                  <a:schemeClr val="tx1"/>
                </a:solidFill>
                <a:latin typeface="+mn-lt"/>
                <a:ea typeface="+mn-ea"/>
                <a:cs typeface="+mn-cs"/>
              </a:rPr>
              <a:t>educational_psychology_service.aspx</a:t>
            </a:r>
            <a:endParaRPr lang="en-US" sz="1200" b="1" i="1" kern="1200" dirty="0" smtClean="0">
              <a:solidFill>
                <a:schemeClr val="tx1"/>
              </a:solidFill>
              <a:latin typeface="+mn-lt"/>
              <a:ea typeface="+mn-ea"/>
              <a:cs typeface="+mn-cs"/>
            </a:endParaRPr>
          </a:p>
          <a:p>
            <a:r>
              <a:rPr lang="en-US" sz="1200" b="1" i="1" kern="1200" dirty="0" smtClean="0">
                <a:solidFill>
                  <a:schemeClr val="tx1"/>
                </a:solidFill>
                <a:latin typeface="+mn-lt"/>
                <a:ea typeface="+mn-ea"/>
                <a:cs typeface="+mn-cs"/>
              </a:rPr>
              <a:t>Sensory memory store </a:t>
            </a:r>
            <a:r>
              <a:rPr lang="en-US" sz="1200" b="0" i="0" kern="1200" dirty="0" smtClean="0">
                <a:solidFill>
                  <a:schemeClr val="tx1"/>
                </a:solidFill>
                <a:latin typeface="+mn-lt"/>
                <a:ea typeface="+mn-ea"/>
                <a:cs typeface="+mn-cs"/>
              </a:rPr>
              <a:t>␣ actively stores incoming information from sensory organs. The information lasts approximately 1-4 seconds before evaporating. Only a fraction will be directed into the short-term memory.</a:t>
            </a:r>
          </a:p>
          <a:p>
            <a:r>
              <a:rPr lang="en-US" sz="1200" b="0" i="0" kern="1200" dirty="0" smtClean="0">
                <a:solidFill>
                  <a:schemeClr val="tx1"/>
                </a:solidFill>
                <a:latin typeface="+mn-lt"/>
                <a:ea typeface="+mn-ea"/>
                <a:cs typeface="+mn-cs"/>
              </a:rPr>
              <a:t>␣ </a:t>
            </a:r>
            <a:r>
              <a:rPr lang="en-US" sz="1200" b="1" i="1" kern="1200" dirty="0" smtClean="0">
                <a:solidFill>
                  <a:schemeClr val="tx1"/>
                </a:solidFill>
                <a:latin typeface="+mn-lt"/>
                <a:ea typeface="+mn-ea"/>
                <a:cs typeface="+mn-cs"/>
              </a:rPr>
              <a:t>Short-term memory </a:t>
            </a:r>
            <a:r>
              <a:rPr lang="en-US" sz="1200" b="0" i="0" kern="1200" dirty="0" smtClean="0">
                <a:solidFill>
                  <a:schemeClr val="tx1"/>
                </a:solidFill>
                <a:latin typeface="+mn-lt"/>
                <a:ea typeface="+mn-ea"/>
                <a:cs typeface="+mn-cs"/>
              </a:rPr>
              <a:t>␣ information is stored on a temporary basis. Up to 7 pieces of information at a time can be stored for approximately 20 seconds. By implementing specific memory strategies, the STM can be manipulated and its performance enhanced. STM is very fragile and the information evaporates if the person is distracted.</a:t>
            </a:r>
          </a:p>
          <a:p>
            <a:r>
              <a:rPr lang="en-US" sz="1200" b="0" i="0" kern="1200" dirty="0" smtClean="0">
                <a:solidFill>
                  <a:schemeClr val="tx1"/>
                </a:solidFill>
                <a:latin typeface="+mn-lt"/>
                <a:ea typeface="+mn-ea"/>
                <a:cs typeface="+mn-cs"/>
              </a:rPr>
              <a:t>␣ </a:t>
            </a:r>
            <a:r>
              <a:rPr lang="en-US" sz="1200" b="1" i="1" kern="1200" dirty="0" smtClean="0">
                <a:solidFill>
                  <a:schemeClr val="tx1"/>
                </a:solidFill>
                <a:latin typeface="+mn-lt"/>
                <a:ea typeface="+mn-ea"/>
                <a:cs typeface="+mn-cs"/>
              </a:rPr>
              <a:t>Long-term memory </a:t>
            </a:r>
            <a:r>
              <a:rPr lang="en-US" sz="1200" b="0" i="0" kern="1200" dirty="0" smtClean="0">
                <a:solidFill>
                  <a:schemeClr val="tx1"/>
                </a:solidFill>
                <a:latin typeface="+mn-lt"/>
                <a:ea typeface="+mn-ea"/>
                <a:cs typeface="+mn-cs"/>
              </a:rPr>
              <a:t>␣ vast store that holds learnt knowledge and past life experiences. It is estimated that only 1% of the information that passes through our consciousness will make it in the LTM. Once information is in the LTM it can be retained for lifetime, although pieces of information will decay over time with lack of use.</a:t>
            </a:r>
          </a:p>
          <a:p>
            <a:endParaRPr lang="en-US" sz="1200" b="0" i="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What is working memory?</a:t>
            </a:r>
          </a:p>
          <a:p>
            <a:r>
              <a:rPr lang="en-US" sz="1200" b="0" kern="1200" dirty="0" smtClean="0">
                <a:solidFill>
                  <a:schemeClr val="tx1"/>
                </a:solidFill>
                <a:latin typeface="+mn-lt"/>
                <a:ea typeface="+mn-ea"/>
                <a:cs typeface="+mn-cs"/>
              </a:rPr>
              <a:t>The working memory is a short term memory store that acts as a mental workspace/jotting pad to record important information. It represents the ability we have to hold </a:t>
            </a:r>
            <a:r>
              <a:rPr lang="en-US" sz="1200" b="0" i="1" kern="1200" dirty="0" smtClean="0">
                <a:solidFill>
                  <a:schemeClr val="tx1"/>
                </a:solidFill>
                <a:latin typeface="+mn-lt"/>
                <a:ea typeface="+mn-ea"/>
                <a:cs typeface="+mn-cs"/>
              </a:rPr>
              <a:t>and </a:t>
            </a:r>
            <a:r>
              <a:rPr lang="en-US" sz="1200" b="0" i="0" kern="1200" dirty="0" smtClean="0">
                <a:solidFill>
                  <a:schemeClr val="tx1"/>
                </a:solidFill>
                <a:latin typeface="+mn-lt"/>
                <a:ea typeface="+mn-ea"/>
                <a:cs typeface="+mn-cs"/>
              </a:rPr>
              <a:t>manipulate information in the mind over a short period of time ␣ seconds, or minutes at most.</a:t>
            </a:r>
          </a:p>
          <a:p>
            <a:r>
              <a:rPr lang="en-US" sz="1200" b="0" i="0" kern="1200" dirty="0" smtClean="0">
                <a:solidFill>
                  <a:schemeClr val="tx1"/>
                </a:solidFill>
                <a:latin typeface="+mn-lt"/>
                <a:ea typeface="+mn-ea"/>
                <a:cs typeface="+mn-cs"/>
              </a:rPr>
              <a:t>As with the STM, the working memory will fail when capacity is exceeded, when you are distracted or attention is diverted. Once the information has been lost, no amount of effort will retrieve it. If the limit is exceeded, you will forget at least some of the information. The more meaningful the information is, the more that ␣␣␣␣␣␣␣␣␣␣␣␣␣␣␣␣␣␣␣␣␣␣␣␣␣␣␣␣␣␣␣␣␣␣␣␣␣␣␣␣␣␣␣␣␣␣␣␣␣␣␣␣␣␣␣␣␣␣␣␣␣␣␣␣␣␣␣␣␣␣␣␣␣␣.</a:t>
            </a:r>
          </a:p>
          <a:p>
            <a:r>
              <a:rPr lang="en-US" sz="1200" b="0" i="0" kern="1200" dirty="0" smtClean="0">
                <a:solidFill>
                  <a:schemeClr val="tx1"/>
                </a:solidFill>
                <a:latin typeface="+mn-lt"/>
                <a:ea typeface="+mn-ea"/>
                <a:cs typeface="+mn-cs"/>
              </a:rPr>
              <a:t>Working memory capacity is typically measured using forward/backward recall of sequences of numbers. On average, the forward digit span for an adult is 7 items, and 4/5 items for the backward digit span. Forward digit span is a measure of verbal STM, whereas backward digit span requires information to be stored and manipulated and is therefore a measure of working memory.</a:t>
            </a:r>
          </a:p>
          <a:p>
            <a:r>
              <a:rPr lang="en-US" sz="1200" b="1" i="0" kern="1200" dirty="0" smtClean="0">
                <a:solidFill>
                  <a:schemeClr val="tx1"/>
                </a:solidFill>
                <a:latin typeface="+mn-lt"/>
                <a:ea typeface="+mn-ea"/>
                <a:cs typeface="+mn-cs"/>
              </a:rPr>
              <a:t>General characteristics of children with poor working memory</a:t>
            </a:r>
          </a:p>
          <a:p>
            <a:r>
              <a:rPr lang="en-US" sz="1200" b="0" i="0" kern="1200" dirty="0" smtClean="0">
                <a:solidFill>
                  <a:schemeClr val="tx1"/>
                </a:solidFill>
                <a:latin typeface="+mn-lt"/>
                <a:ea typeface="+mn-ea"/>
                <a:cs typeface="+mn-cs"/>
              </a:rPr>
              <a:t>␣ More reserved in larger group activities, e.g. carpet time discussions ␣ Poor academic progress, e.g. slow to master phonic patterns ␣ Often described as making careless errors, and poor at organising work ␣ Failure to follow instructions ␣ Problems with activities that combine storage and processing e.g.</a:t>
            </a:r>
          </a:p>
          <a:p>
            <a:r>
              <a:rPr lang="en-US" sz="1200" b="0" i="0" kern="1200" dirty="0" smtClean="0">
                <a:solidFill>
                  <a:schemeClr val="tx1"/>
                </a:solidFill>
                <a:latin typeface="+mn-lt"/>
                <a:ea typeface="+mn-ea"/>
                <a:cs typeface="+mn-cs"/>
              </a:rPr>
              <a:t>identifying two rhyming words in a text of 4 lines read by the teacher. ␣ Place keeping difficulties ␣ Attention problems ␣ easily distracted and difficulties concentrating</a:t>
            </a:r>
            <a:endParaRPr lang="en-US" dirty="0"/>
          </a:p>
        </p:txBody>
      </p:sp>
      <p:sp>
        <p:nvSpPr>
          <p:cNvPr id="4" name="Slide Number Placeholder 3"/>
          <p:cNvSpPr>
            <a:spLocks noGrp="1"/>
          </p:cNvSpPr>
          <p:nvPr>
            <p:ph type="sldNum" sz="quarter" idx="10"/>
          </p:nvPr>
        </p:nvSpPr>
        <p:spPr/>
        <p:txBody>
          <a:bodyPr/>
          <a:lstStyle/>
          <a:p>
            <a:fld id="{E8226315-DE99-614B-8A1C-B0626C77B22D}" type="slidenum">
              <a:rPr lang="en-US" smtClean="0"/>
              <a:t>41</a:t>
            </a:fld>
            <a:endParaRPr lang="en-US"/>
          </a:p>
        </p:txBody>
      </p:sp>
    </p:spTree>
    <p:extLst>
      <p:ext uri="{BB962C8B-B14F-4D97-AF65-F5344CB8AC3E}">
        <p14:creationId xmlns:p14="http://schemas.microsoft.com/office/powerpoint/2010/main" val="13453682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Working Memory Intervention</a:t>
            </a:r>
          </a:p>
          <a:p>
            <a:r>
              <a:rPr lang="en-US" sz="1200" b="1" kern="1200" dirty="0" smtClean="0">
                <a:solidFill>
                  <a:schemeClr val="tx1"/>
                </a:solidFill>
                <a:latin typeface="+mn-lt"/>
                <a:ea typeface="+mn-ea"/>
                <a:cs typeface="+mn-cs"/>
              </a:rPr>
              <a:t>1.	Recognise working memory failures </a:t>
            </a:r>
            <a:r>
              <a:rPr lang="en-US" sz="1200" b="0" kern="1200" dirty="0" smtClean="0">
                <a:solidFill>
                  <a:schemeClr val="tx1"/>
                </a:solidFill>
                <a:latin typeface="+mn-lt"/>
                <a:ea typeface="+mn-ea"/>
                <a:cs typeface="+mn-cs"/>
              </a:rPr>
              <a:t>␣ a simple solution is to decrease workload</a:t>
            </a:r>
          </a:p>
          <a:p>
            <a:r>
              <a:rPr lang="en-US" sz="1200" b="1" kern="1200" dirty="0" smtClean="0">
                <a:solidFill>
                  <a:schemeClr val="tx1"/>
                </a:solidFill>
                <a:latin typeface="+mn-lt"/>
                <a:ea typeface="+mn-ea"/>
                <a:cs typeface="+mn-cs"/>
              </a:rPr>
              <a:t>2.	Monitor the child during mentally demanding activities </a:t>
            </a:r>
            <a:r>
              <a:rPr lang="en-US" sz="1200" b="0" kern="1200" dirty="0" smtClean="0">
                <a:solidFill>
                  <a:schemeClr val="tx1"/>
                </a:solidFill>
                <a:latin typeface="+mn-lt"/>
                <a:ea typeface="+mn-ea"/>
                <a:cs typeface="+mn-cs"/>
              </a:rPr>
              <a:t>- re-supply information by repeating it, directing child to memory aids or teaching memory supporting strategies</a:t>
            </a:r>
          </a:p>
          <a:p>
            <a:r>
              <a:rPr lang="en-US" sz="1200" b="1" kern="1200" dirty="0" smtClean="0">
                <a:solidFill>
                  <a:schemeClr val="tx1"/>
                </a:solidFill>
                <a:latin typeface="+mn-lt"/>
                <a:ea typeface="+mn-ea"/>
                <a:cs typeface="+mn-cs"/>
              </a:rPr>
              <a:t>3. Evaluate the working memory demands of learning activities. </a:t>
            </a:r>
            <a:r>
              <a:rPr lang="en-US" sz="1200" b="0" kern="1200" dirty="0" smtClean="0">
                <a:solidFill>
                  <a:schemeClr val="tx1"/>
                </a:solidFill>
                <a:latin typeface="+mn-lt"/>
                <a:ea typeface="+mn-ea"/>
                <a:cs typeface="+mn-cs"/>
              </a:rPr>
              <a:t>Factors that influence working memory include:</a:t>
            </a:r>
          </a:p>
          <a:p>
            <a:r>
              <a:rPr lang="en-US" sz="1200" b="0" kern="1200" dirty="0" smtClean="0">
                <a:solidFill>
                  <a:schemeClr val="tx1"/>
                </a:solidFill>
                <a:latin typeface="+mn-lt"/>
                <a:ea typeface="+mn-ea"/>
                <a:cs typeface="+mn-cs"/>
              </a:rPr>
              <a:t>␣ Excessive length ␣ Context that is unfamiliar and not meaningful ␣ A demanding mental processing activity</a:t>
            </a:r>
          </a:p>
          <a:p>
            <a:r>
              <a:rPr lang="en-US" sz="1200" b="1" kern="1200" dirty="0" smtClean="0">
                <a:solidFill>
                  <a:schemeClr val="tx1"/>
                </a:solidFill>
                <a:latin typeface="+mn-lt"/>
                <a:ea typeface="+mn-ea"/>
                <a:cs typeface="+mn-cs"/>
              </a:rPr>
              <a:t>4.	Reduce working memory loads </a:t>
            </a:r>
            <a:r>
              <a:rPr lang="en-US" sz="1200" b="0" kern="1200" dirty="0" smtClean="0">
                <a:solidFill>
                  <a:schemeClr val="tx1"/>
                </a:solidFill>
                <a:latin typeface="+mn-lt"/>
                <a:ea typeface="+mn-ea"/>
                <a:cs typeface="+mn-cs"/>
              </a:rPr>
              <a:t>- either during lesson planning or as learning takes place if working memory failures are present. Repeating a task can also be beneficial in helping a child to become familiar with the mental and physical demands</a:t>
            </a:r>
          </a:p>
          <a:p>
            <a:r>
              <a:rPr lang="en-US" sz="1200" b="1" kern="1200" dirty="0" smtClean="0">
                <a:solidFill>
                  <a:schemeClr val="tx1"/>
                </a:solidFill>
                <a:latin typeface="+mn-lt"/>
                <a:ea typeface="+mn-ea"/>
                <a:cs typeface="+mn-cs"/>
              </a:rPr>
              <a:t>5.	Repetition of information </a:t>
            </a:r>
            <a:r>
              <a:rPr lang="en-US" sz="1200" b="0" kern="1200" dirty="0" smtClean="0">
                <a:solidFill>
                  <a:schemeClr val="tx1"/>
                </a:solidFill>
                <a:latin typeface="+mn-lt"/>
                <a:ea typeface="+mn-ea"/>
                <a:cs typeface="+mn-cs"/>
              </a:rPr>
              <a:t>- encourage the child to request repetition, or pair them with a pupil who has good memory abilities</a:t>
            </a:r>
          </a:p>
          <a:p>
            <a:r>
              <a:rPr lang="en-US" sz="1200" b="1" kern="1200" dirty="0" smtClean="0">
                <a:solidFill>
                  <a:schemeClr val="tx1"/>
                </a:solidFill>
                <a:latin typeface="+mn-lt"/>
                <a:ea typeface="+mn-ea"/>
                <a:cs typeface="+mn-cs"/>
              </a:rPr>
              <a:t>6.	Encourage use of memory aids </a:t>
            </a:r>
            <a:r>
              <a:rPr lang="en-US" sz="1200" b="0" kern="1200" dirty="0" smtClean="0">
                <a:solidFill>
                  <a:schemeClr val="tx1"/>
                </a:solidFill>
                <a:latin typeface="+mn-lt"/>
                <a:ea typeface="+mn-ea"/>
                <a:cs typeface="+mn-cs"/>
              </a:rPr>
              <a:t>- few children will make spontaneous use of these.	Physical proximity to an aid is important, make the aid available and close. </a:t>
            </a:r>
            <a:r>
              <a:rPr lang="en-US" sz="1200" b="0" kern="1200" dirty="0" err="1" smtClean="0">
                <a:solidFill>
                  <a:schemeClr val="tx1"/>
                </a:solidFill>
                <a:latin typeface="+mn-lt"/>
                <a:ea typeface="+mn-ea"/>
                <a:cs typeface="+mn-cs"/>
              </a:rPr>
              <a:t>Familiarising</a:t>
            </a:r>
            <a:r>
              <a:rPr lang="en-US" sz="1200" b="0" kern="1200" dirty="0" smtClean="0">
                <a:solidFill>
                  <a:schemeClr val="tx1"/>
                </a:solidFill>
                <a:latin typeface="+mn-lt"/>
                <a:ea typeface="+mn-ea"/>
                <a:cs typeface="+mn-cs"/>
              </a:rPr>
              <a:t> the child with the memory aids will promote ease of use.</a:t>
            </a:r>
          </a:p>
          <a:p>
            <a:r>
              <a:rPr lang="en-US" sz="1200" b="0" kern="1200" dirty="0" smtClean="0">
                <a:solidFill>
                  <a:schemeClr val="tx1"/>
                </a:solidFill>
                <a:latin typeface="+mn-lt"/>
                <a:ea typeface="+mn-ea"/>
                <a:cs typeface="+mn-cs"/>
              </a:rPr>
              <a:t>Examples of memory aids:</a:t>
            </a:r>
          </a:p>
          <a:p>
            <a:r>
              <a:rPr lang="en-US" sz="1200" b="0" kern="1200" dirty="0" smtClean="0">
                <a:solidFill>
                  <a:schemeClr val="tx1"/>
                </a:solidFill>
                <a:latin typeface="+mn-lt"/>
                <a:ea typeface="+mn-ea"/>
                <a:cs typeface="+mn-cs"/>
              </a:rPr>
              <a:t>␣ Writing aids - spelling aids, such as wall charts, flash cards, word strips, word blocks, personalised dictionaries</a:t>
            </a:r>
          </a:p>
          <a:p>
            <a:r>
              <a:rPr lang="en-US" sz="1200" b="0" kern="1200" dirty="0" smtClean="0">
                <a:solidFill>
                  <a:schemeClr val="tx1"/>
                </a:solidFill>
                <a:latin typeface="+mn-lt"/>
                <a:ea typeface="+mn-ea"/>
                <a:cs typeface="+mn-cs"/>
              </a:rPr>
              <a:t>␣ Mathematical aids - such as cubes, beads, counters, abaci, number lines, fingers, multiplication grids, calculators, memory cards.</a:t>
            </a:r>
          </a:p>
          <a:p>
            <a:r>
              <a:rPr lang="en-US" sz="1200" b="0" kern="1200" dirty="0" smtClean="0">
                <a:solidFill>
                  <a:schemeClr val="tx1"/>
                </a:solidFill>
                <a:latin typeface="+mn-lt"/>
                <a:ea typeface="+mn-ea"/>
                <a:cs typeface="+mn-cs"/>
              </a:rPr>
              <a:t>␣ Audio devices ␣ could be valuable for backing up verbal information </a:t>
            </a:r>
          </a:p>
          <a:p>
            <a:r>
              <a:rPr lang="en-US" sz="1200" b="1" kern="1200" dirty="0" smtClean="0">
                <a:solidFill>
                  <a:schemeClr val="tx1"/>
                </a:solidFill>
                <a:latin typeface="+mn-lt"/>
                <a:ea typeface="+mn-ea"/>
                <a:cs typeface="+mn-cs"/>
              </a:rPr>
              <a:t>7. Develop</a:t>
            </a:r>
            <a:r>
              <a:rPr lang="en-US" sz="1200" b="1" kern="1200" baseline="0" dirty="0" smtClean="0">
                <a:solidFill>
                  <a:schemeClr val="tx1"/>
                </a:solidFill>
                <a:latin typeface="+mn-lt"/>
                <a:ea typeface="+mn-ea"/>
                <a:cs typeface="+mn-cs"/>
              </a:rPr>
              <a:t> the child’s use of strategies for supporting memory </a:t>
            </a:r>
            <a:r>
              <a:rPr lang="en-US" sz="1200" b="0" kern="1200" dirty="0" smtClean="0">
                <a:solidFill>
                  <a:schemeClr val="tx1"/>
                </a:solidFill>
                <a:latin typeface="+mn-lt"/>
                <a:ea typeface="+mn-ea"/>
                <a:cs typeface="+mn-cs"/>
              </a:rPr>
              <a:t>This</a:t>
            </a:r>
            <a:r>
              <a:rPr lang="en-US" sz="1200" b="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promotes independent learning skills but requires training and practice:</a:t>
            </a:r>
          </a:p>
          <a:p>
            <a:r>
              <a:rPr lang="en-US" sz="1200" b="0" kern="1200" dirty="0" smtClean="0">
                <a:solidFill>
                  <a:schemeClr val="tx1"/>
                </a:solidFill>
                <a:latin typeface="+mn-lt"/>
                <a:ea typeface="+mn-ea"/>
                <a:cs typeface="+mn-cs"/>
              </a:rPr>
              <a:t>␣ Requesting help - thus an opportunity to recover working memory failures ␣ Rehearsal - this requires full attention, and therefore is most useful when</a:t>
            </a:r>
          </a:p>
          <a:p>
            <a:r>
              <a:rPr lang="en-US" sz="1200" b="0" kern="1200" dirty="0" smtClean="0">
                <a:solidFill>
                  <a:schemeClr val="tx1"/>
                </a:solidFill>
                <a:latin typeface="+mn-lt"/>
                <a:ea typeface="+mn-ea"/>
                <a:cs typeface="+mn-cs"/>
              </a:rPr>
              <a:t>the task involves storage only. A child will not begin to rehearse</a:t>
            </a:r>
          </a:p>
          <a:p>
            <a:r>
              <a:rPr lang="en-US" sz="1200" b="0" kern="1200" dirty="0" smtClean="0">
                <a:solidFill>
                  <a:schemeClr val="tx1"/>
                </a:solidFill>
                <a:latin typeface="+mn-lt"/>
                <a:ea typeface="+mn-ea"/>
                <a:cs typeface="+mn-cs"/>
              </a:rPr>
              <a:t>spontaneously until they are 7/8 years old. ␣ Note-taking - jot down important information ␣</a:t>
            </a:r>
          </a:p>
          <a:p>
            <a:r>
              <a:rPr lang="en-US" sz="1200" b="0" kern="1200" dirty="0" smtClean="0">
                <a:solidFill>
                  <a:schemeClr val="tx1"/>
                </a:solidFill>
                <a:latin typeface="+mn-lt"/>
                <a:ea typeface="+mn-ea"/>
                <a:cs typeface="+mn-cs"/>
              </a:rPr>
              <a:t> Use of Long Term Memory - encourage the child to remember material in</a:t>
            </a:r>
          </a:p>
          <a:p>
            <a:r>
              <a:rPr lang="en-US" sz="1200" b="0" kern="1200" dirty="0" smtClean="0">
                <a:solidFill>
                  <a:schemeClr val="tx1"/>
                </a:solidFill>
                <a:latin typeface="+mn-lt"/>
                <a:ea typeface="+mn-ea"/>
                <a:cs typeface="+mn-cs"/>
              </a:rPr>
              <a:t>terms of meaningful chunks e.g. use of acronyms ␣ Place keeping/organisational strategies ␣ encourage the child to break the</a:t>
            </a:r>
          </a:p>
          <a:p>
            <a:r>
              <a:rPr lang="en-US" sz="1200" b="0" kern="1200" dirty="0" smtClean="0">
                <a:solidFill>
                  <a:schemeClr val="tx1"/>
                </a:solidFill>
                <a:latin typeface="+mn-lt"/>
                <a:ea typeface="+mn-ea"/>
                <a:cs typeface="+mn-cs"/>
              </a:rPr>
              <a:t>task into parts, treating each part as a separate task</a:t>
            </a:r>
            <a:endParaRPr lang="en-US" dirty="0"/>
          </a:p>
        </p:txBody>
      </p:sp>
      <p:sp>
        <p:nvSpPr>
          <p:cNvPr id="4" name="Slide Number Placeholder 3"/>
          <p:cNvSpPr>
            <a:spLocks noGrp="1"/>
          </p:cNvSpPr>
          <p:nvPr>
            <p:ph type="sldNum" sz="quarter" idx="10"/>
          </p:nvPr>
        </p:nvSpPr>
        <p:spPr/>
        <p:txBody>
          <a:bodyPr/>
          <a:lstStyle/>
          <a:p>
            <a:fld id="{E8226315-DE99-614B-8A1C-B0626C77B22D}" type="slidenum">
              <a:rPr lang="en-US" smtClean="0"/>
              <a:t>42</a:t>
            </a:fld>
            <a:endParaRPr lang="en-US"/>
          </a:p>
        </p:txBody>
      </p:sp>
    </p:spTree>
    <p:extLst>
      <p:ext uri="{BB962C8B-B14F-4D97-AF65-F5344CB8AC3E}">
        <p14:creationId xmlns:p14="http://schemas.microsoft.com/office/powerpoint/2010/main" val="1190989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D92D0C-3221-4736-83F9-5C74F19555B7}" type="slidenum">
              <a:rPr lang="en-GB" smtClean="0"/>
              <a:pPr/>
              <a:t>4</a:t>
            </a:fld>
            <a:endParaRPr lang="en-GB"/>
          </a:p>
        </p:txBody>
      </p:sp>
    </p:spTree>
    <p:extLst>
      <p:ext uri="{BB962C8B-B14F-4D97-AF65-F5344CB8AC3E}">
        <p14:creationId xmlns:p14="http://schemas.microsoft.com/office/powerpoint/2010/main" val="29212913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Automaticity – when</a:t>
            </a:r>
            <a:r>
              <a:rPr lang="en-US" baseline="0" dirty="0" smtClean="0"/>
              <a:t> the process becomes so well embedded in pupils’ long term memory that they no longer require conscious attention e.g. handwriting or touch typing/keyboarding.   </a:t>
            </a:r>
          </a:p>
          <a:p>
            <a:r>
              <a:rPr lang="en-US" baseline="0" dirty="0" smtClean="0"/>
              <a:t>This then frees space in STM for the execution of more complex tasks (</a:t>
            </a:r>
            <a:r>
              <a:rPr lang="en-US" baseline="0" dirty="0" err="1" smtClean="0"/>
              <a:t>Woolfolk</a:t>
            </a:r>
            <a:r>
              <a:rPr lang="en-US" baseline="0" dirty="0" smtClean="0"/>
              <a:t>, 1997 in </a:t>
            </a:r>
            <a:r>
              <a:rPr lang="en-US" baseline="0" dirty="0" err="1" smtClean="0"/>
              <a:t>Muijs</a:t>
            </a:r>
            <a:r>
              <a:rPr lang="en-US" baseline="0" dirty="0" smtClean="0"/>
              <a:t> 2011:46)</a:t>
            </a:r>
          </a:p>
          <a:p>
            <a:endParaRPr lang="en-US" baseline="0" dirty="0" smtClean="0"/>
          </a:p>
          <a:p>
            <a:r>
              <a:rPr lang="en-US" baseline="0" dirty="0" smtClean="0"/>
              <a:t>See also ‘unitization’</a:t>
            </a:r>
            <a:endParaRPr lang="en-US" dirty="0"/>
          </a:p>
        </p:txBody>
      </p:sp>
      <p:sp>
        <p:nvSpPr>
          <p:cNvPr id="4" name="Slide Number Placeholder 3"/>
          <p:cNvSpPr>
            <a:spLocks noGrp="1"/>
          </p:cNvSpPr>
          <p:nvPr>
            <p:ph type="sldNum" sz="quarter" idx="10"/>
          </p:nvPr>
        </p:nvSpPr>
        <p:spPr/>
        <p:txBody>
          <a:bodyPr/>
          <a:lstStyle/>
          <a:p>
            <a:fld id="{44031408-2108-314D-BA25-3E08016282FA}" type="slidenum">
              <a:rPr lang="en-US" smtClean="0"/>
              <a:pPr/>
              <a:t>43</a:t>
            </a:fld>
            <a:endParaRPr lang="en-US"/>
          </a:p>
        </p:txBody>
      </p:sp>
    </p:spTree>
    <p:extLst>
      <p:ext uri="{BB962C8B-B14F-4D97-AF65-F5344CB8AC3E}">
        <p14:creationId xmlns:p14="http://schemas.microsoft.com/office/powerpoint/2010/main" val="18937945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Robert Bjork,</a:t>
            </a:r>
            <a:r>
              <a:rPr lang="en-US" baseline="0" dirty="0" smtClean="0"/>
              <a:t> </a:t>
            </a:r>
            <a:r>
              <a:rPr lang="en-GB" dirty="0" smtClean="0">
                <a:effectLst/>
              </a:rPr>
              <a:t>Professor of </a:t>
            </a:r>
            <a:r>
              <a:rPr lang="en-GB" dirty="0" err="1" smtClean="0">
                <a:effectLst/>
              </a:rPr>
              <a:t>Psychol</a:t>
            </a:r>
            <a:r>
              <a:rPr lang="en-GB" dirty="0" smtClean="0">
                <a:effectLst/>
              </a:rPr>
              <a:t>,</a:t>
            </a:r>
            <a:r>
              <a:rPr lang="en-GB" baseline="0" dirty="0" smtClean="0">
                <a:effectLst/>
              </a:rPr>
              <a:t> </a:t>
            </a:r>
            <a:r>
              <a:rPr lang="en-GB" baseline="0" dirty="0" err="1" smtClean="0">
                <a:effectLst/>
              </a:rPr>
              <a:t>Uni</a:t>
            </a:r>
            <a:r>
              <a:rPr lang="en-GB" baseline="0" dirty="0" smtClean="0">
                <a:effectLst/>
              </a:rPr>
              <a:t> California</a:t>
            </a:r>
          </a:p>
          <a:p>
            <a:endParaRPr lang="en-US" dirty="0"/>
          </a:p>
        </p:txBody>
      </p:sp>
      <p:sp>
        <p:nvSpPr>
          <p:cNvPr id="4" name="Slide Number Placeholder 3"/>
          <p:cNvSpPr>
            <a:spLocks noGrp="1"/>
          </p:cNvSpPr>
          <p:nvPr>
            <p:ph type="sldNum" sz="quarter" idx="10"/>
          </p:nvPr>
        </p:nvSpPr>
        <p:spPr/>
        <p:txBody>
          <a:bodyPr/>
          <a:lstStyle/>
          <a:p>
            <a:fld id="{44031408-2108-314D-BA25-3E08016282FA}" type="slidenum">
              <a:rPr lang="en-US" smtClean="0"/>
              <a:pPr/>
              <a:t>44</a:t>
            </a:fld>
            <a:endParaRPr lang="en-US"/>
          </a:p>
        </p:txBody>
      </p:sp>
    </p:spTree>
    <p:extLst>
      <p:ext uri="{BB962C8B-B14F-4D97-AF65-F5344CB8AC3E}">
        <p14:creationId xmlns:p14="http://schemas.microsoft.com/office/powerpoint/2010/main" val="18418262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smtClean="0">
                <a:solidFill>
                  <a:schemeClr val="tx1"/>
                </a:solidFill>
                <a:effectLst/>
                <a:latin typeface="+mn-lt"/>
                <a:ea typeface="+mn-ea"/>
                <a:cs typeface="+mn-cs"/>
                <a:hlinkClick r:id="rId3"/>
              </a:rPr>
              <a:t>http://bjorklab.psych.ucla.edu/research.html</a:t>
            </a:r>
            <a:r>
              <a:rPr lang="en-GB" dirty="0" smtClean="0">
                <a:effectLst/>
              </a:rPr>
              <a:t> </a:t>
            </a:r>
          </a:p>
          <a:p>
            <a:endParaRPr lang="en-US" dirty="0"/>
          </a:p>
        </p:txBody>
      </p:sp>
      <p:sp>
        <p:nvSpPr>
          <p:cNvPr id="4" name="Slide Number Placeholder 3"/>
          <p:cNvSpPr>
            <a:spLocks noGrp="1"/>
          </p:cNvSpPr>
          <p:nvPr>
            <p:ph type="sldNum" sz="quarter" idx="10"/>
          </p:nvPr>
        </p:nvSpPr>
        <p:spPr/>
        <p:txBody>
          <a:bodyPr/>
          <a:lstStyle/>
          <a:p>
            <a:fld id="{E8226315-DE99-614B-8A1C-B0626C77B22D}" type="slidenum">
              <a:rPr lang="en-US" smtClean="0"/>
              <a:t>45</a:t>
            </a:fld>
            <a:endParaRPr lang="en-US"/>
          </a:p>
        </p:txBody>
      </p:sp>
    </p:spTree>
    <p:extLst>
      <p:ext uri="{BB962C8B-B14F-4D97-AF65-F5344CB8AC3E}">
        <p14:creationId xmlns:p14="http://schemas.microsoft.com/office/powerpoint/2010/main" val="3183812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dirty="0" smtClean="0"/>
              <a:t>Coffey, A. &amp; Atkinson, P. (1996). </a:t>
            </a:r>
            <a:r>
              <a:rPr lang="en-GB" i="1" dirty="0" smtClean="0"/>
              <a:t>Making Sense of Qualitative Data.</a:t>
            </a:r>
            <a:r>
              <a:rPr lang="en-GB" dirty="0" smtClean="0"/>
              <a:t> USA: Sage Publications Inc.</a:t>
            </a:r>
          </a:p>
          <a:p>
            <a:endParaRPr lang="en-GB" dirty="0"/>
          </a:p>
        </p:txBody>
      </p:sp>
      <p:sp>
        <p:nvSpPr>
          <p:cNvPr id="4" name="Slide Number Placeholder 3"/>
          <p:cNvSpPr>
            <a:spLocks noGrp="1"/>
          </p:cNvSpPr>
          <p:nvPr>
            <p:ph type="sldNum" sz="quarter" idx="10"/>
          </p:nvPr>
        </p:nvSpPr>
        <p:spPr/>
        <p:txBody>
          <a:bodyPr/>
          <a:lstStyle/>
          <a:p>
            <a:fld id="{CAD92D0C-3221-4736-83F9-5C74F19555B7}" type="slidenum">
              <a:rPr lang="en-GB" smtClean="0"/>
              <a:pPr/>
              <a:t>48</a:t>
            </a:fld>
            <a:endParaRPr lang="en-GB"/>
          </a:p>
        </p:txBody>
      </p:sp>
    </p:spTree>
    <p:extLst>
      <p:ext uri="{BB962C8B-B14F-4D97-AF65-F5344CB8AC3E}">
        <p14:creationId xmlns:p14="http://schemas.microsoft.com/office/powerpoint/2010/main" val="22637691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D92D0C-3221-4736-83F9-5C74F19555B7}" type="slidenum">
              <a:rPr lang="en-GB" smtClean="0"/>
              <a:pPr/>
              <a:t>49</a:t>
            </a:fld>
            <a:endParaRPr lang="en-GB"/>
          </a:p>
        </p:txBody>
      </p:sp>
    </p:spTree>
    <p:extLst>
      <p:ext uri="{BB962C8B-B14F-4D97-AF65-F5344CB8AC3E}">
        <p14:creationId xmlns:p14="http://schemas.microsoft.com/office/powerpoint/2010/main" val="16994054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30588"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031408-2108-314D-BA25-3E08016282FA}" type="slidenum">
              <a:rPr lang="en-US" smtClean="0"/>
              <a:pPr/>
              <a:t>53</a:t>
            </a:fld>
            <a:endParaRPr lang="en-US"/>
          </a:p>
        </p:txBody>
      </p:sp>
    </p:spTree>
    <p:extLst>
      <p:ext uri="{BB962C8B-B14F-4D97-AF65-F5344CB8AC3E}">
        <p14:creationId xmlns:p14="http://schemas.microsoft.com/office/powerpoint/2010/main" val="20278410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what the</a:t>
            </a:r>
            <a:r>
              <a:rPr lang="en-GB" baseline="0" dirty="0" smtClean="0"/>
              <a:t> written assignments are about – make the link</a:t>
            </a:r>
            <a:endParaRPr lang="en-GB" dirty="0"/>
          </a:p>
        </p:txBody>
      </p:sp>
      <p:sp>
        <p:nvSpPr>
          <p:cNvPr id="4" name="Slide Number Placeholder 3"/>
          <p:cNvSpPr>
            <a:spLocks noGrp="1"/>
          </p:cNvSpPr>
          <p:nvPr>
            <p:ph type="sldNum" sz="quarter" idx="10"/>
          </p:nvPr>
        </p:nvSpPr>
        <p:spPr/>
        <p:txBody>
          <a:bodyPr/>
          <a:lstStyle/>
          <a:p>
            <a:fld id="{897C14A3-075D-4344-A148-880D549AC7F4}" type="slidenum">
              <a:rPr lang="en-GB" smtClean="0"/>
              <a:pPr/>
              <a:t>62</a:t>
            </a:fld>
            <a:endParaRPr lang="en-GB"/>
          </a:p>
        </p:txBody>
      </p:sp>
    </p:spTree>
    <p:extLst>
      <p:ext uri="{BB962C8B-B14F-4D97-AF65-F5344CB8AC3E}">
        <p14:creationId xmlns:p14="http://schemas.microsoft.com/office/powerpoint/2010/main" val="7285675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EEF toolkit https://</a:t>
            </a:r>
            <a:r>
              <a:rPr lang="en-US" dirty="0" err="1" smtClean="0"/>
              <a:t>educationendowmentfoundation.org.uk</a:t>
            </a:r>
            <a:r>
              <a:rPr lang="en-US" dirty="0" smtClean="0"/>
              <a:t>/toolkit/</a:t>
            </a:r>
            <a:endParaRPr lang="en-US" dirty="0"/>
          </a:p>
        </p:txBody>
      </p:sp>
      <p:sp>
        <p:nvSpPr>
          <p:cNvPr id="4" name="Slide Number Placeholder 3"/>
          <p:cNvSpPr>
            <a:spLocks noGrp="1"/>
          </p:cNvSpPr>
          <p:nvPr>
            <p:ph type="sldNum" sz="quarter" idx="10"/>
          </p:nvPr>
        </p:nvSpPr>
        <p:spPr/>
        <p:txBody>
          <a:bodyPr/>
          <a:lstStyle/>
          <a:p>
            <a:fld id="{20A40A4A-AD4D-3F4B-B0D5-CF3CC50FDC9F}" type="slidenum">
              <a:rPr lang="en-US" smtClean="0"/>
              <a:pPr/>
              <a:t>75</a:t>
            </a:fld>
            <a:endParaRPr lang="en-US"/>
          </a:p>
        </p:txBody>
      </p:sp>
    </p:spTree>
    <p:extLst>
      <p:ext uri="{BB962C8B-B14F-4D97-AF65-F5344CB8AC3E}">
        <p14:creationId xmlns:p14="http://schemas.microsoft.com/office/powerpoint/2010/main" val="8917660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Feedback </a:t>
            </a:r>
            <a:r>
              <a:rPr lang="en-US" smtClean="0"/>
              <a:t>and metacognition come top</a:t>
            </a:r>
            <a:endParaRPr lang="en-US"/>
          </a:p>
        </p:txBody>
      </p:sp>
      <p:sp>
        <p:nvSpPr>
          <p:cNvPr id="4" name="Slide Number Placeholder 3"/>
          <p:cNvSpPr>
            <a:spLocks noGrp="1"/>
          </p:cNvSpPr>
          <p:nvPr>
            <p:ph type="sldNum" sz="quarter" idx="10"/>
          </p:nvPr>
        </p:nvSpPr>
        <p:spPr/>
        <p:txBody>
          <a:bodyPr/>
          <a:lstStyle/>
          <a:p>
            <a:fld id="{20A40A4A-AD4D-3F4B-B0D5-CF3CC50FDC9F}" type="slidenum">
              <a:rPr lang="en-US" smtClean="0"/>
              <a:pPr/>
              <a:t>76</a:t>
            </a:fld>
            <a:endParaRPr lang="en-US"/>
          </a:p>
        </p:txBody>
      </p:sp>
    </p:spTree>
    <p:extLst>
      <p:ext uri="{BB962C8B-B14F-4D97-AF65-F5344CB8AC3E}">
        <p14:creationId xmlns:p14="http://schemas.microsoft.com/office/powerpoint/2010/main" val="19139878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effectLst/>
              </a:rPr>
              <a:t>Van </a:t>
            </a:r>
            <a:r>
              <a:rPr lang="en-US" dirty="0" err="1" smtClean="0">
                <a:effectLst/>
              </a:rPr>
              <a:t>Gorp</a:t>
            </a:r>
            <a:r>
              <a:rPr lang="en-US" dirty="0" smtClean="0">
                <a:effectLst/>
              </a:rPr>
              <a:t>, M.J. &amp; Grissom, S., 2001. An Empirical Evaluation of Using Constructive Classroom Activities to Teach Introductory Programming. </a:t>
            </a:r>
            <a:r>
              <a:rPr lang="en-US" i="1" smtClean="0">
                <a:effectLst/>
              </a:rPr>
              <a:t>Computer Science Education</a:t>
            </a:r>
            <a:r>
              <a:rPr lang="en-US" smtClean="0">
                <a:effectLst/>
              </a:rPr>
              <a:t>, 11(3), pp.247–260.</a:t>
            </a:r>
          </a:p>
          <a:p>
            <a:endParaRPr lang="en-US"/>
          </a:p>
        </p:txBody>
      </p:sp>
      <p:sp>
        <p:nvSpPr>
          <p:cNvPr id="4" name="Slide Number Placeholder 3"/>
          <p:cNvSpPr>
            <a:spLocks noGrp="1"/>
          </p:cNvSpPr>
          <p:nvPr>
            <p:ph type="sldNum" sz="quarter" idx="10"/>
          </p:nvPr>
        </p:nvSpPr>
        <p:spPr/>
        <p:txBody>
          <a:bodyPr/>
          <a:lstStyle/>
          <a:p>
            <a:fld id="{2C9A9C27-FBF3-8C4C-A5FC-069E23029CC4}" type="slidenum">
              <a:rPr lang="en-US" smtClean="0"/>
              <a:t>79</a:t>
            </a:fld>
            <a:endParaRPr lang="en-US"/>
          </a:p>
        </p:txBody>
      </p:sp>
    </p:spTree>
    <p:extLst>
      <p:ext uri="{BB962C8B-B14F-4D97-AF65-F5344CB8AC3E}">
        <p14:creationId xmlns:p14="http://schemas.microsoft.com/office/powerpoint/2010/main" val="1481007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D92D0C-3221-4736-83F9-5C74F19555B7}" type="slidenum">
              <a:rPr lang="en-GB" smtClean="0"/>
              <a:pPr/>
              <a:t>5</a:t>
            </a:fld>
            <a:endParaRPr lang="en-GB"/>
          </a:p>
        </p:txBody>
      </p:sp>
    </p:spTree>
    <p:extLst>
      <p:ext uri="{BB962C8B-B14F-4D97-AF65-F5344CB8AC3E}">
        <p14:creationId xmlns:p14="http://schemas.microsoft.com/office/powerpoint/2010/main" val="344232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3588"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031408-2108-314D-BA25-3E08016282FA}" type="slidenum">
              <a:rPr lang="en-US" smtClean="0"/>
              <a:pPr/>
              <a:t>7</a:t>
            </a:fld>
            <a:endParaRPr lang="en-US"/>
          </a:p>
        </p:txBody>
      </p:sp>
    </p:spTree>
    <p:extLst>
      <p:ext uri="{BB962C8B-B14F-4D97-AF65-F5344CB8AC3E}">
        <p14:creationId xmlns:p14="http://schemas.microsoft.com/office/powerpoint/2010/main" val="2777019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r>
              <a:rPr lang="en-US" dirty="0" smtClean="0"/>
              <a:t>Simmons &amp; Hawkins (2015)</a:t>
            </a:r>
            <a:endParaRPr lang="en-US" dirty="0"/>
          </a:p>
        </p:txBody>
      </p:sp>
      <p:sp>
        <p:nvSpPr>
          <p:cNvPr id="4" name="Slide Number Placeholder 3"/>
          <p:cNvSpPr>
            <a:spLocks noGrp="1"/>
          </p:cNvSpPr>
          <p:nvPr>
            <p:ph type="sldNum" sz="quarter" idx="10"/>
          </p:nvPr>
        </p:nvSpPr>
        <p:spPr/>
        <p:txBody>
          <a:bodyPr/>
          <a:lstStyle/>
          <a:p>
            <a:fld id="{44031408-2108-314D-BA25-3E08016282FA}" type="slidenum">
              <a:rPr lang="en-US" smtClean="0"/>
              <a:pPr/>
              <a:t>11</a:t>
            </a:fld>
            <a:endParaRPr lang="en-US"/>
          </a:p>
        </p:txBody>
      </p:sp>
    </p:spTree>
    <p:extLst>
      <p:ext uri="{BB962C8B-B14F-4D97-AF65-F5344CB8AC3E}">
        <p14:creationId xmlns:p14="http://schemas.microsoft.com/office/powerpoint/2010/main" val="917578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3588" cy="3429000"/>
          </a:xfrm>
        </p:spPr>
      </p:sp>
      <p:sp>
        <p:nvSpPr>
          <p:cNvPr id="3" name="Notes Placeholder 2"/>
          <p:cNvSpPr>
            <a:spLocks noGrp="1"/>
          </p:cNvSpPr>
          <p:nvPr>
            <p:ph type="body" idx="1"/>
          </p:nvPr>
        </p:nvSpPr>
        <p:spPr/>
        <p:txBody>
          <a:bodyPr/>
          <a:lstStyle/>
          <a:p>
            <a:endParaRPr lang="en-US" dirty="0" smtClean="0"/>
          </a:p>
          <a:p>
            <a:r>
              <a:rPr lang="en-US" dirty="0" smtClean="0"/>
              <a:t>Mention about not discussing your personal life.</a:t>
            </a:r>
          </a:p>
          <a:p>
            <a:r>
              <a:rPr lang="en-US" dirty="0" smtClean="0"/>
              <a:t>Also</a:t>
            </a:r>
            <a:r>
              <a:rPr lang="en-US" baseline="0" dirty="0" smtClean="0"/>
              <a:t> digital footprint – what can pupils see about you online? Is there anything you wouldn’t want them (or their parents….or colleagues) to see?  If so, get rid of it.  Keep it private.</a:t>
            </a:r>
            <a:endParaRPr lang="en-US" dirty="0"/>
          </a:p>
        </p:txBody>
      </p:sp>
      <p:sp>
        <p:nvSpPr>
          <p:cNvPr id="4" name="Slide Number Placeholder 3"/>
          <p:cNvSpPr>
            <a:spLocks noGrp="1"/>
          </p:cNvSpPr>
          <p:nvPr>
            <p:ph type="sldNum" sz="quarter" idx="10"/>
          </p:nvPr>
        </p:nvSpPr>
        <p:spPr/>
        <p:txBody>
          <a:bodyPr/>
          <a:lstStyle/>
          <a:p>
            <a:fld id="{44031408-2108-314D-BA25-3E08016282FA}" type="slidenum">
              <a:rPr lang="en-US" smtClean="0"/>
              <a:pPr/>
              <a:t>12</a:t>
            </a:fld>
            <a:endParaRPr lang="en-US"/>
          </a:p>
        </p:txBody>
      </p:sp>
    </p:spTree>
    <p:extLst>
      <p:ext uri="{BB962C8B-B14F-4D97-AF65-F5344CB8AC3E}">
        <p14:creationId xmlns:p14="http://schemas.microsoft.com/office/powerpoint/2010/main" val="303438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Tactical ignoring</a:t>
            </a:r>
            <a:r>
              <a:rPr lang="en-US" baseline="0" dirty="0" smtClean="0"/>
              <a:t> – </a:t>
            </a:r>
            <a:r>
              <a:rPr lang="en-US" baseline="0" dirty="0" smtClean="0"/>
              <a:t>sometimes it can be better to ignore a minor infringement or secondary behaviour after an intervention (e.g. rolling eyes, sighs, sulks)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Take</a:t>
            </a:r>
            <a:r>
              <a:rPr lang="en-US" baseline="0" dirty="0" smtClean="0"/>
              <a:t>-up time : moving away, giving a chance for the pupil to respond to our expectations</a:t>
            </a:r>
          </a:p>
          <a:p>
            <a:r>
              <a:rPr lang="en-US" dirty="0" smtClean="0"/>
              <a:t>Partial agreement “That may</a:t>
            </a:r>
            <a:r>
              <a:rPr lang="en-US" baseline="0" dirty="0" smtClean="0"/>
              <a:t> be true (partial agreement) but now I need you to…..</a:t>
            </a:r>
            <a:r>
              <a:rPr lang="en-US" baseline="0" dirty="0" smtClean="0"/>
              <a:t>)</a:t>
            </a:r>
          </a:p>
          <a:p>
            <a:endParaRPr lang="en-US" baseline="0" dirty="0" smtClean="0"/>
          </a:p>
          <a:p>
            <a:r>
              <a:rPr lang="en-US" baseline="0" dirty="0" smtClean="0"/>
              <a:t>Some useful videos to support Behaviour management by </a:t>
            </a:r>
            <a:r>
              <a:rPr lang="en-US" baseline="0" dirty="0" err="1" smtClean="0"/>
              <a:t>Dr</a:t>
            </a:r>
            <a:r>
              <a:rPr lang="en-US" baseline="0" dirty="0" smtClean="0"/>
              <a:t> Bill Rogers – see YouTube</a:t>
            </a:r>
            <a:endParaRPr lang="en-US" dirty="0"/>
          </a:p>
        </p:txBody>
      </p:sp>
      <p:sp>
        <p:nvSpPr>
          <p:cNvPr id="4" name="Slide Number Placeholder 3"/>
          <p:cNvSpPr>
            <a:spLocks noGrp="1"/>
          </p:cNvSpPr>
          <p:nvPr>
            <p:ph type="sldNum" sz="quarter" idx="10"/>
          </p:nvPr>
        </p:nvSpPr>
        <p:spPr/>
        <p:txBody>
          <a:bodyPr/>
          <a:lstStyle/>
          <a:p>
            <a:fld id="{44031408-2108-314D-BA25-3E08016282FA}" type="slidenum">
              <a:rPr lang="en-US" smtClean="0"/>
              <a:pPr/>
              <a:t>13</a:t>
            </a:fld>
            <a:endParaRPr lang="en-US"/>
          </a:p>
        </p:txBody>
      </p:sp>
    </p:spTree>
    <p:extLst>
      <p:ext uri="{BB962C8B-B14F-4D97-AF65-F5344CB8AC3E}">
        <p14:creationId xmlns:p14="http://schemas.microsoft.com/office/powerpoint/2010/main" val="1286609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031408-2108-314D-BA25-3E08016282FA}" type="slidenum">
              <a:rPr lang="en-US" smtClean="0"/>
              <a:pPr/>
              <a:t>15</a:t>
            </a:fld>
            <a:endParaRPr lang="en-US"/>
          </a:p>
        </p:txBody>
      </p:sp>
    </p:spTree>
    <p:extLst>
      <p:ext uri="{BB962C8B-B14F-4D97-AF65-F5344CB8AC3E}">
        <p14:creationId xmlns:p14="http://schemas.microsoft.com/office/powerpoint/2010/main" val="3206938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7"/>
            <a:ext cx="7772400" cy="1470025"/>
          </a:xfrm>
          <a:prstGeom prst="rect">
            <a:avLst/>
          </a:prstGeom>
        </p:spPr>
        <p:txBody>
          <a:bodyPr/>
          <a:lstStyle/>
          <a:p>
            <a:r>
              <a:rPr lang="en-GB"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Click to edit Master subtitle style</a:t>
            </a:r>
            <a:endParaRPr lang="en-US" dirty="0"/>
          </a:p>
        </p:txBody>
      </p:sp>
      <p:sp>
        <p:nvSpPr>
          <p:cNvPr id="4" name="Date Placeholder 3"/>
          <p:cNvSpPr>
            <a:spLocks noGrp="1"/>
          </p:cNvSpPr>
          <p:nvPr>
            <p:ph type="dt" sz="half" idx="10"/>
          </p:nvPr>
        </p:nvSpPr>
        <p:spPr/>
        <p:txBody>
          <a:bodyPr/>
          <a:lstStyle/>
          <a:p>
            <a:fld id="{A8374E56-05C2-8A47-988D-F31412FF20A6}" type="datetimeFigureOut">
              <a:rPr lang="en-US" smtClean="0"/>
              <a:pPr/>
              <a:t>09/10/2016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340025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8374E56-05C2-8A47-988D-F31412FF20A6}" type="datetimeFigureOut">
              <a:rPr lang="en-US" smtClean="0"/>
              <a:pPr/>
              <a:t>09/10/2016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0FA21-F240-1C4B-8185-033FA16F3C42}" type="slidenum">
              <a:rPr lang="en-US" smtClean="0"/>
              <a:pPr/>
              <a:t>‹#›</a:t>
            </a:fld>
            <a:endParaRPr lang="en-US"/>
          </a:p>
        </p:txBody>
      </p:sp>
    </p:spTree>
    <p:extLst>
      <p:ext uri="{BB962C8B-B14F-4D97-AF65-F5344CB8AC3E}">
        <p14:creationId xmlns:p14="http://schemas.microsoft.com/office/powerpoint/2010/main" val="1595847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0"/>
            <a:ext cx="2057400" cy="5851525"/>
          </a:xfrm>
          <a:prstGeom prst="rect">
            <a:avLst/>
          </a:prstGeo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50"/>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8374E56-05C2-8A47-988D-F31412FF20A6}" type="datetimeFigureOut">
              <a:rPr lang="en-US" smtClean="0"/>
              <a:pPr/>
              <a:t>09/10/2016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0FA21-F240-1C4B-8185-033FA16F3C42}" type="slidenum">
              <a:rPr lang="en-US" smtClean="0"/>
              <a:pPr/>
              <a:t>‹#›</a:t>
            </a:fld>
            <a:endParaRPr lang="en-US"/>
          </a:p>
        </p:txBody>
      </p:sp>
    </p:spTree>
    <p:extLst>
      <p:ext uri="{BB962C8B-B14F-4D97-AF65-F5344CB8AC3E}">
        <p14:creationId xmlns:p14="http://schemas.microsoft.com/office/powerpoint/2010/main" val="780227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8374E56-05C2-8A47-988D-F31412FF20A6}" type="datetimeFigureOut">
              <a:rPr lang="en-US" smtClean="0"/>
              <a:pPr/>
              <a:t>09/10/2016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0FA21-F240-1C4B-8185-033FA16F3C42}" type="slidenum">
              <a:rPr lang="en-US" smtClean="0"/>
              <a:pPr/>
              <a:t>‹#›</a:t>
            </a:fld>
            <a:endParaRPr lang="en-US"/>
          </a:p>
        </p:txBody>
      </p:sp>
    </p:spTree>
    <p:extLst>
      <p:ext uri="{BB962C8B-B14F-4D97-AF65-F5344CB8AC3E}">
        <p14:creationId xmlns:p14="http://schemas.microsoft.com/office/powerpoint/2010/main" val="3640216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2"/>
            <a:ext cx="7772400" cy="1362075"/>
          </a:xfrm>
          <a:prstGeom prst="rect">
            <a:avLst/>
          </a:prstGeo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A8374E56-05C2-8A47-988D-F31412FF20A6}" type="datetimeFigureOut">
              <a:rPr lang="en-US" smtClean="0"/>
              <a:pPr/>
              <a:t>09/10/2016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0FA21-F240-1C4B-8185-033FA16F3C42}" type="slidenum">
              <a:rPr lang="en-US" smtClean="0"/>
              <a:pPr/>
              <a:t>‹#›</a:t>
            </a:fld>
            <a:endParaRPr lang="en-US"/>
          </a:p>
        </p:txBody>
      </p:sp>
    </p:spTree>
    <p:extLst>
      <p:ext uri="{BB962C8B-B14F-4D97-AF65-F5344CB8AC3E}">
        <p14:creationId xmlns:p14="http://schemas.microsoft.com/office/powerpoint/2010/main" val="2542028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A8374E56-05C2-8A47-988D-F31412FF20A6}" type="datetimeFigureOut">
              <a:rPr lang="en-US" smtClean="0"/>
              <a:pPr/>
              <a:t>09/10/2016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00FA21-F240-1C4B-8185-033FA16F3C42}" type="slidenum">
              <a:rPr lang="en-US" smtClean="0"/>
              <a:pPr/>
              <a:t>‹#›</a:t>
            </a:fld>
            <a:endParaRPr lang="en-US"/>
          </a:p>
        </p:txBody>
      </p:sp>
    </p:spTree>
    <p:extLst>
      <p:ext uri="{BB962C8B-B14F-4D97-AF65-F5344CB8AC3E}">
        <p14:creationId xmlns:p14="http://schemas.microsoft.com/office/powerpoint/2010/main" val="1842128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A8374E56-05C2-8A47-988D-F31412FF20A6}" type="datetimeFigureOut">
              <a:rPr lang="en-US" smtClean="0"/>
              <a:pPr/>
              <a:t>09/10/2016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00FA21-F240-1C4B-8185-033FA16F3C42}" type="slidenum">
              <a:rPr lang="en-US" smtClean="0"/>
              <a:pPr/>
              <a:t>‹#›</a:t>
            </a:fld>
            <a:endParaRPr lang="en-US"/>
          </a:p>
        </p:txBody>
      </p:sp>
    </p:spTree>
    <p:extLst>
      <p:ext uri="{BB962C8B-B14F-4D97-AF65-F5344CB8AC3E}">
        <p14:creationId xmlns:p14="http://schemas.microsoft.com/office/powerpoint/2010/main" val="414715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A8374E56-05C2-8A47-988D-F31412FF20A6}" type="datetimeFigureOut">
              <a:rPr lang="en-US" smtClean="0"/>
              <a:pPr/>
              <a:t>09/10/2016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00FA21-F240-1C4B-8185-033FA16F3C42}" type="slidenum">
              <a:rPr lang="en-US" smtClean="0"/>
              <a:pPr/>
              <a:t>‹#›</a:t>
            </a:fld>
            <a:endParaRPr lang="en-US"/>
          </a:p>
        </p:txBody>
      </p:sp>
    </p:spTree>
    <p:extLst>
      <p:ext uri="{BB962C8B-B14F-4D97-AF65-F5344CB8AC3E}">
        <p14:creationId xmlns:p14="http://schemas.microsoft.com/office/powerpoint/2010/main" val="3876548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74E56-05C2-8A47-988D-F31412FF20A6}" type="datetimeFigureOut">
              <a:rPr lang="en-US" smtClean="0"/>
              <a:pPr/>
              <a:t>09/10/2016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00FA21-F240-1C4B-8185-033FA16F3C42}" type="slidenum">
              <a:rPr lang="en-US" smtClean="0"/>
              <a:pPr/>
              <a:t>‹#›</a:t>
            </a:fld>
            <a:endParaRPr lang="en-US"/>
          </a:p>
        </p:txBody>
      </p:sp>
    </p:spTree>
    <p:extLst>
      <p:ext uri="{BB962C8B-B14F-4D97-AF65-F5344CB8AC3E}">
        <p14:creationId xmlns:p14="http://schemas.microsoft.com/office/powerpoint/2010/main" val="266204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1" y="27306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8374E56-05C2-8A47-988D-F31412FF20A6}" type="datetimeFigureOut">
              <a:rPr lang="en-US" smtClean="0"/>
              <a:pPr/>
              <a:t>09/10/2016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00FA21-F240-1C4B-8185-033FA16F3C42}" type="slidenum">
              <a:rPr lang="en-US" smtClean="0"/>
              <a:pPr/>
              <a:t>‹#›</a:t>
            </a:fld>
            <a:endParaRPr lang="en-US"/>
          </a:p>
        </p:txBody>
      </p:sp>
    </p:spTree>
    <p:extLst>
      <p:ext uri="{BB962C8B-B14F-4D97-AF65-F5344CB8AC3E}">
        <p14:creationId xmlns:p14="http://schemas.microsoft.com/office/powerpoint/2010/main" val="1891627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8374E56-05C2-8A47-988D-F31412FF20A6}" type="datetimeFigureOut">
              <a:rPr lang="en-US" smtClean="0"/>
              <a:pPr/>
              <a:t>09/10/2016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00FA21-F240-1C4B-8185-033FA16F3C42}" type="slidenum">
              <a:rPr lang="en-US" smtClean="0"/>
              <a:pPr/>
              <a:t>‹#›</a:t>
            </a:fld>
            <a:endParaRPr lang="en-US"/>
          </a:p>
        </p:txBody>
      </p:sp>
    </p:spTree>
    <p:extLst>
      <p:ext uri="{BB962C8B-B14F-4D97-AF65-F5344CB8AC3E}">
        <p14:creationId xmlns:p14="http://schemas.microsoft.com/office/powerpoint/2010/main" val="25594214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6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6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6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00FA21-F240-1C4B-8185-033FA16F3C42}" type="slidenum">
              <a:rPr lang="en-US" smtClean="0"/>
              <a:pPr/>
              <a:t>‹#›</a:t>
            </a:fld>
            <a:endParaRPr lang="en-US"/>
          </a:p>
        </p:txBody>
      </p:sp>
      <p:pic>
        <p:nvPicPr>
          <p:cNvPr id="10" name="Picture 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077200" y="7"/>
            <a:ext cx="1066800" cy="508359"/>
          </a:xfrm>
          <a:prstGeom prst="rect">
            <a:avLst/>
          </a:prstGeom>
        </p:spPr>
      </p:pic>
    </p:spTree>
    <p:extLst>
      <p:ext uri="{BB962C8B-B14F-4D97-AF65-F5344CB8AC3E}">
        <p14:creationId xmlns:p14="http://schemas.microsoft.com/office/powerpoint/2010/main" val="1798719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5.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 Id="rId3" Type="http://schemas.openxmlformats.org/officeDocument/2006/relationships/image" Target="../media/image7.gif"/></Relationships>
</file>

<file path=ppt/slides/_rels/slide38.xml.rels><?xml version="1.0" encoding="UTF-8" standalone="yes"?>
<Relationships xmlns="http://schemas.openxmlformats.org/package/2006/relationships"><Relationship Id="rId3" Type="http://schemas.openxmlformats.org/officeDocument/2006/relationships/hyperlink" Target="http://www.youtube.com/watch?v=e1_4IyIFQXQ" TargetMode="External"/><Relationship Id="rId4" Type="http://schemas.openxmlformats.org/officeDocument/2006/relationships/hyperlink" Target="http://www.youtube.com/watch?v=knFykmLljos" TargetMode="External"/><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8.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bjorklab.psych.ucla.edu/research.htm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bjorklab.psych.ucla.edu/research.html"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lfredovela.files.wordpress.com/2012/08/estilosdeaprendizajeyteorias.jpg" TargetMode="External"/><Relationship Id="rId3" Type="http://schemas.openxmlformats.org/officeDocument/2006/relationships/image" Target="../media/image9.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76.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7"/>
            <a:ext cx="7772400" cy="815975"/>
          </a:xfrm>
        </p:spPr>
        <p:txBody>
          <a:bodyPr/>
          <a:lstStyle/>
          <a:p>
            <a:r>
              <a:rPr lang="en-US" dirty="0" smtClean="0"/>
              <a:t>Computer Science &amp; ICT </a:t>
            </a:r>
            <a:br>
              <a:rPr lang="en-US" dirty="0" smtClean="0"/>
            </a:br>
            <a:r>
              <a:rPr lang="en-US" dirty="0" smtClean="0"/>
              <a:t>subject development day 1</a:t>
            </a:r>
            <a:br>
              <a:rPr lang="en-US" dirty="0" smtClean="0"/>
            </a:br>
            <a:endParaRPr lang="en-US" dirty="0"/>
          </a:p>
        </p:txBody>
      </p:sp>
      <p:sp>
        <p:nvSpPr>
          <p:cNvPr id="3" name="Subtitle 2"/>
          <p:cNvSpPr>
            <a:spLocks noGrp="1"/>
          </p:cNvSpPr>
          <p:nvPr>
            <p:ph type="subTitle" idx="1"/>
          </p:nvPr>
        </p:nvSpPr>
        <p:spPr>
          <a:xfrm>
            <a:off x="1371600" y="4944544"/>
            <a:ext cx="6400800" cy="694267"/>
          </a:xfrm>
        </p:spPr>
        <p:txBody>
          <a:bodyPr>
            <a:normAutofit/>
          </a:bodyPr>
          <a:lstStyle/>
          <a:p>
            <a:endParaRPr lang="en-US" sz="1800" dirty="0" smtClean="0"/>
          </a:p>
        </p:txBody>
      </p:sp>
      <p:sp>
        <p:nvSpPr>
          <p:cNvPr id="4" name="Rectangle 3"/>
          <p:cNvSpPr/>
          <p:nvPr/>
        </p:nvSpPr>
        <p:spPr>
          <a:xfrm>
            <a:off x="1185334" y="4375157"/>
            <a:ext cx="6832600" cy="523220"/>
          </a:xfrm>
          <a:prstGeom prst="rect">
            <a:avLst/>
          </a:prstGeom>
        </p:spPr>
        <p:txBody>
          <a:bodyPr wrap="square">
            <a:spAutoFit/>
          </a:bodyPr>
          <a:lstStyle/>
          <a:p>
            <a:pPr algn="ctr"/>
            <a:r>
              <a:rPr lang="en-GB" sz="2800" dirty="0" smtClean="0"/>
              <a:t>Welcome back!</a:t>
            </a:r>
            <a:endParaRPr lang="en-GB" sz="2800" dirty="0"/>
          </a:p>
        </p:txBody>
      </p:sp>
    </p:spTree>
    <p:extLst>
      <p:ext uri="{BB962C8B-B14F-4D97-AF65-F5344CB8AC3E}">
        <p14:creationId xmlns:p14="http://schemas.microsoft.com/office/powerpoint/2010/main" val="245324465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Steer report (2005, 2009)</a:t>
            </a:r>
            <a:endParaRPr lang="en-US" dirty="0"/>
          </a:p>
        </p:txBody>
      </p:sp>
      <p:sp>
        <p:nvSpPr>
          <p:cNvPr id="3" name="Content Placeholder 2"/>
          <p:cNvSpPr>
            <a:spLocks noGrp="1"/>
          </p:cNvSpPr>
          <p:nvPr>
            <p:ph idx="1"/>
          </p:nvPr>
        </p:nvSpPr>
        <p:spPr>
          <a:xfrm>
            <a:off x="457200" y="1600202"/>
            <a:ext cx="8229600" cy="3412958"/>
          </a:xfrm>
        </p:spPr>
        <p:txBody>
          <a:bodyPr>
            <a:noAutofit/>
          </a:bodyPr>
          <a:lstStyle/>
          <a:p>
            <a:r>
              <a:rPr lang="en-US" sz="2800" dirty="0" smtClean="0"/>
              <a:t>‘the great majority of pupils work hard and behave well’</a:t>
            </a:r>
          </a:p>
          <a:p>
            <a:r>
              <a:rPr lang="en-US" sz="2800" dirty="0" smtClean="0"/>
              <a:t>The vast </a:t>
            </a:r>
            <a:r>
              <a:rPr lang="en-US" sz="2800" dirty="0"/>
              <a:t>majority of cases of behaviour problems can be defined as </a:t>
            </a:r>
            <a:r>
              <a:rPr lang="en-US" sz="2800" b="1" dirty="0">
                <a:solidFill>
                  <a:srgbClr val="0070C0"/>
                </a:solidFill>
              </a:rPr>
              <a:t>low-level disruption </a:t>
            </a:r>
            <a:r>
              <a:rPr lang="en-US" sz="2800" dirty="0"/>
              <a:t>(Elton, 1989; Steer 2005, 2009)</a:t>
            </a:r>
          </a:p>
          <a:p>
            <a:r>
              <a:rPr lang="en-US" sz="2800" dirty="0" smtClean="0"/>
              <a:t>‘Where instances of bad behaviour occur intervention must be swift, intelligent and effective’</a:t>
            </a:r>
          </a:p>
          <a:p>
            <a:r>
              <a:rPr lang="en-US" sz="2800" dirty="0" smtClean="0"/>
              <a:t>‘A clear and consistent approach is essential…’</a:t>
            </a:r>
          </a:p>
          <a:p>
            <a:endParaRPr lang="en-US" sz="2800" dirty="0"/>
          </a:p>
          <a:p>
            <a:r>
              <a:rPr lang="en-US" sz="2400" dirty="0" smtClean="0"/>
              <a:t>For other readings, remember to check Moodle for reading list for RJA1</a:t>
            </a:r>
          </a:p>
        </p:txBody>
      </p:sp>
    </p:spTree>
    <p:extLst>
      <p:ext uri="{BB962C8B-B14F-4D97-AF65-F5344CB8AC3E}">
        <p14:creationId xmlns:p14="http://schemas.microsoft.com/office/powerpoint/2010/main" val="27462526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a:t>
            </a:r>
            <a:r>
              <a:rPr lang="en-US" dirty="0" err="1" smtClean="0"/>
              <a:t>behaviour</a:t>
            </a:r>
            <a:r>
              <a:rPr lang="en-US" dirty="0" smtClean="0"/>
              <a:t> - activity </a:t>
            </a:r>
            <a:endParaRPr lang="en-US" dirty="0"/>
          </a:p>
        </p:txBody>
      </p:sp>
      <p:sp>
        <p:nvSpPr>
          <p:cNvPr id="3" name="Content Placeholder 2"/>
          <p:cNvSpPr>
            <a:spLocks noGrp="1"/>
          </p:cNvSpPr>
          <p:nvPr>
            <p:ph idx="1"/>
          </p:nvPr>
        </p:nvSpPr>
        <p:spPr/>
        <p:txBody>
          <a:bodyPr/>
          <a:lstStyle/>
          <a:p>
            <a:r>
              <a:rPr lang="en-US" dirty="0" smtClean="0"/>
              <a:t>Using the response levels sheet</a:t>
            </a:r>
          </a:p>
          <a:p>
            <a:pPr lvl="1"/>
            <a:r>
              <a:rPr lang="en-US" dirty="0" smtClean="0"/>
              <a:t>which of these have you used?</a:t>
            </a:r>
          </a:p>
          <a:p>
            <a:pPr lvl="1"/>
            <a:r>
              <a:rPr lang="en-US" dirty="0" smtClean="0"/>
              <a:t>give an example</a:t>
            </a:r>
          </a:p>
          <a:p>
            <a:pPr lvl="1"/>
            <a:r>
              <a:rPr lang="en-US" dirty="0" smtClean="0"/>
              <a:t>what has been most challenging?</a:t>
            </a:r>
          </a:p>
          <a:p>
            <a:pPr lvl="1"/>
            <a:r>
              <a:rPr lang="en-US" dirty="0" smtClean="0"/>
              <a:t>how have you managed this?</a:t>
            </a:r>
          </a:p>
          <a:p>
            <a:pPr lvl="1"/>
            <a:r>
              <a:rPr lang="en-US" dirty="0" smtClean="0"/>
              <a:t>what have you learned?</a:t>
            </a:r>
            <a:endParaRPr lang="en-US" dirty="0"/>
          </a:p>
        </p:txBody>
      </p:sp>
    </p:spTree>
    <p:extLst>
      <p:ext uri="{BB962C8B-B14F-4D97-AF65-F5344CB8AC3E}">
        <p14:creationId xmlns:p14="http://schemas.microsoft.com/office/powerpoint/2010/main" val="408581905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3" name="Content Placeholder 2"/>
          <p:cNvSpPr>
            <a:spLocks noGrp="1"/>
          </p:cNvSpPr>
          <p:nvPr>
            <p:ph idx="1"/>
          </p:nvPr>
        </p:nvSpPr>
        <p:spPr/>
        <p:txBody>
          <a:bodyPr>
            <a:normAutofit/>
          </a:bodyPr>
          <a:lstStyle/>
          <a:p>
            <a:r>
              <a:rPr lang="en-US" dirty="0" smtClean="0"/>
              <a:t>Be assertive but calm</a:t>
            </a:r>
          </a:p>
          <a:p>
            <a:r>
              <a:rPr lang="en-US" dirty="0" smtClean="0"/>
              <a:t>Be respectful</a:t>
            </a:r>
          </a:p>
          <a:p>
            <a:r>
              <a:rPr lang="en-US" dirty="0" smtClean="0"/>
              <a:t>Be fair</a:t>
            </a:r>
          </a:p>
          <a:p>
            <a:r>
              <a:rPr lang="en-US" dirty="0" smtClean="0"/>
              <a:t>Be consistent</a:t>
            </a:r>
          </a:p>
          <a:p>
            <a:r>
              <a:rPr lang="en-US" dirty="0" smtClean="0"/>
              <a:t>Set clear </a:t>
            </a:r>
            <a:r>
              <a:rPr lang="en-US" dirty="0"/>
              <a:t>boundaries and keep </a:t>
            </a:r>
            <a:r>
              <a:rPr lang="en-US" dirty="0" smtClean="0"/>
              <a:t>a </a:t>
            </a:r>
            <a:r>
              <a:rPr lang="en-US" dirty="0"/>
              <a:t>professional distance </a:t>
            </a:r>
          </a:p>
          <a:p>
            <a:endParaRPr lang="en-US" dirty="0"/>
          </a:p>
        </p:txBody>
      </p:sp>
    </p:spTree>
    <p:extLst>
      <p:ext uri="{BB962C8B-B14F-4D97-AF65-F5344CB8AC3E}">
        <p14:creationId xmlns:p14="http://schemas.microsoft.com/office/powerpoint/2010/main" val="422164071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Don’t reward attention seeking </a:t>
            </a:r>
            <a:r>
              <a:rPr lang="en-US" dirty="0" smtClean="0"/>
              <a:t>behaviour</a:t>
            </a:r>
          </a:p>
          <a:p>
            <a:r>
              <a:rPr lang="en-US" dirty="0"/>
              <a:t>N</a:t>
            </a:r>
            <a:r>
              <a:rPr lang="en-US" dirty="0" smtClean="0"/>
              <a:t>on</a:t>
            </a:r>
            <a:r>
              <a:rPr lang="en-US" dirty="0" smtClean="0"/>
              <a:t>-verbal signals work (a look, a thumbs up)</a:t>
            </a:r>
          </a:p>
          <a:p>
            <a:r>
              <a:rPr lang="en-US" dirty="0" smtClean="0"/>
              <a:t>Give “take-up time”</a:t>
            </a:r>
          </a:p>
          <a:p>
            <a:r>
              <a:rPr lang="en-US" dirty="0" smtClean="0"/>
              <a:t>Partial agreement</a:t>
            </a:r>
          </a:p>
          <a:p>
            <a:r>
              <a:rPr lang="en-US" dirty="0"/>
              <a:t>Get back to the positive as soon as possible</a:t>
            </a:r>
          </a:p>
          <a:p>
            <a:pPr lvl="1"/>
            <a:r>
              <a:rPr lang="en-US" dirty="0"/>
              <a:t>r</a:t>
            </a:r>
            <a:r>
              <a:rPr lang="en-US" dirty="0" smtClean="0"/>
              <a:t>e-establish a positive relationship with the pupil</a:t>
            </a:r>
          </a:p>
          <a:p>
            <a:pPr lvl="1"/>
            <a:r>
              <a:rPr lang="en-US" dirty="0" smtClean="0"/>
              <a:t>“catch them being good”</a:t>
            </a:r>
          </a:p>
          <a:p>
            <a:r>
              <a:rPr lang="en-US" dirty="0" smtClean="0"/>
              <a:t>Postcards home – for POSITIVES too</a:t>
            </a:r>
          </a:p>
          <a:p>
            <a:r>
              <a:rPr lang="en-US" dirty="0" smtClean="0"/>
              <a:t>Get them engaged - p</a:t>
            </a:r>
            <a:r>
              <a:rPr lang="en-US" dirty="0" smtClean="0"/>
              <a:t>lan </a:t>
            </a:r>
            <a:r>
              <a:rPr lang="en-US" dirty="0" smtClean="0"/>
              <a:t>lessons which are engaging and challenging</a:t>
            </a:r>
          </a:p>
        </p:txBody>
      </p:sp>
    </p:spTree>
    <p:extLst>
      <p:ext uri="{BB962C8B-B14F-4D97-AF65-F5344CB8AC3E}">
        <p14:creationId xmlns:p14="http://schemas.microsoft.com/office/powerpoint/2010/main" val="265762996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Prompts – the 5 min behaviour plan</a:t>
            </a:r>
            <a:endParaRPr lang="en-US" dirty="0"/>
          </a:p>
        </p:txBody>
      </p:sp>
      <p:pic>
        <p:nvPicPr>
          <p:cNvPr id="4" name="Content Placeholder 3" descr="5min_behaviour_plan_img.jpg"/>
          <p:cNvPicPr>
            <a:picLocks noGrp="1" noChangeAspect="1"/>
          </p:cNvPicPr>
          <p:nvPr>
            <p:ph idx="1"/>
          </p:nvPr>
        </p:nvPicPr>
        <p:blipFill>
          <a:blip r:embed="rId2">
            <a:extLst>
              <a:ext uri="{28A0092B-C50C-407E-A947-70E740481C1C}">
                <a14:useLocalDpi xmlns:a14="http://schemas.microsoft.com/office/drawing/2010/main" val="0"/>
              </a:ext>
            </a:extLst>
          </a:blip>
          <a:srcRect l="-13491" r="-13491"/>
          <a:stretch>
            <a:fillRect/>
          </a:stretch>
        </p:blipFill>
        <p:spPr/>
      </p:pic>
      <p:sp>
        <p:nvSpPr>
          <p:cNvPr id="6" name="Rectangle 5"/>
          <p:cNvSpPr/>
          <p:nvPr/>
        </p:nvSpPr>
        <p:spPr>
          <a:xfrm>
            <a:off x="457202" y="6197202"/>
            <a:ext cx="8009151" cy="261600"/>
          </a:xfrm>
          <a:prstGeom prst="rect">
            <a:avLst/>
          </a:prstGeom>
        </p:spPr>
        <p:txBody>
          <a:bodyPr wrap="square" lIns="91431" tIns="45715" rIns="91431" bIns="45715">
            <a:spAutoFit/>
          </a:bodyPr>
          <a:lstStyle/>
          <a:p>
            <a:pPr algn="ctr"/>
            <a:r>
              <a:rPr lang="en-US" sz="1100" dirty="0"/>
              <a:t>Downloaded from http://</a:t>
            </a:r>
            <a:r>
              <a:rPr lang="en-US" sz="1100" dirty="0" err="1"/>
              <a:t>leadinglearner.me</a:t>
            </a:r>
            <a:r>
              <a:rPr lang="en-US" sz="1100" dirty="0"/>
              <a:t>/2013/08/23/the-5minbehaviourplan-by-leadinglearner-teachertoolkit/</a:t>
            </a:r>
          </a:p>
        </p:txBody>
      </p:sp>
    </p:spTree>
    <p:extLst>
      <p:ext uri="{BB962C8B-B14F-4D97-AF65-F5344CB8AC3E}">
        <p14:creationId xmlns:p14="http://schemas.microsoft.com/office/powerpoint/2010/main" val="337238968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Get ready…. in preparation for </a:t>
            </a:r>
            <a:r>
              <a:rPr lang="en-US" sz="3600" dirty="0" smtClean="0"/>
              <a:t>session on RJA1 </a:t>
            </a:r>
            <a:endParaRPr lang="en-US" sz="2000" dirty="0"/>
          </a:p>
        </p:txBody>
      </p:sp>
      <p:sp>
        <p:nvSpPr>
          <p:cNvPr id="3" name="Content Placeholder 2"/>
          <p:cNvSpPr>
            <a:spLocks noGrp="1"/>
          </p:cNvSpPr>
          <p:nvPr>
            <p:ph idx="1"/>
          </p:nvPr>
        </p:nvSpPr>
        <p:spPr/>
        <p:txBody>
          <a:bodyPr>
            <a:normAutofit/>
          </a:bodyPr>
          <a:lstStyle/>
          <a:p>
            <a:r>
              <a:rPr lang="en-US" sz="2800" dirty="0"/>
              <a:t>Is there a particular type of behaviour that you wish to address that is occurring in a number of your classes?</a:t>
            </a:r>
          </a:p>
          <a:p>
            <a:r>
              <a:rPr lang="en-US" sz="2800" dirty="0"/>
              <a:t>Or do you have a particular class where you would like to improve your management of the students’ behaviour?</a:t>
            </a:r>
          </a:p>
          <a:p>
            <a:r>
              <a:rPr lang="en-US" sz="2800" dirty="0"/>
              <a:t>Or is there may be a key student who you would like to support in improving his/her behaviour?</a:t>
            </a:r>
            <a:endParaRPr lang="en-GB" sz="2800" dirty="0"/>
          </a:p>
          <a:p>
            <a:endParaRPr lang="en-US" dirty="0" smtClean="0"/>
          </a:p>
          <a:p>
            <a:endParaRPr lang="en-US" dirty="0"/>
          </a:p>
        </p:txBody>
      </p:sp>
    </p:spTree>
    <p:extLst>
      <p:ext uri="{BB962C8B-B14F-4D97-AF65-F5344CB8AC3E}">
        <p14:creationId xmlns:p14="http://schemas.microsoft.com/office/powerpoint/2010/main" val="422539860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Session 2 </a:t>
            </a:r>
            <a:r>
              <a:rPr lang="en-GB" dirty="0" smtClean="0"/>
              <a:t>Theories of learning</a:t>
            </a:r>
            <a:endParaRPr lang="en-GB" dirty="0"/>
          </a:p>
        </p:txBody>
      </p:sp>
      <p:sp>
        <p:nvSpPr>
          <p:cNvPr id="3" name="Content Placeholder 2"/>
          <p:cNvSpPr>
            <a:spLocks noGrp="1"/>
          </p:cNvSpPr>
          <p:nvPr>
            <p:ph idx="1"/>
          </p:nvPr>
        </p:nvSpPr>
        <p:spPr/>
        <p:txBody>
          <a:bodyPr/>
          <a:lstStyle/>
          <a:p>
            <a:endParaRPr lang="en-GB"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Session 2 objectives</a:t>
            </a:r>
            <a:endParaRPr lang="en-US" sz="3600" dirty="0"/>
          </a:p>
        </p:txBody>
      </p:sp>
      <p:sp>
        <p:nvSpPr>
          <p:cNvPr id="3" name="Content Placeholder 2"/>
          <p:cNvSpPr>
            <a:spLocks noGrp="1"/>
          </p:cNvSpPr>
          <p:nvPr>
            <p:ph idx="1"/>
          </p:nvPr>
        </p:nvSpPr>
        <p:spPr>
          <a:xfrm>
            <a:off x="457200" y="1202268"/>
            <a:ext cx="8229600" cy="4923902"/>
          </a:xfrm>
        </p:spPr>
        <p:txBody>
          <a:bodyPr>
            <a:normAutofit/>
          </a:bodyPr>
          <a:lstStyle/>
          <a:p>
            <a:r>
              <a:rPr lang="en-GB" sz="2600" dirty="0" smtClean="0"/>
              <a:t>recap key learning theories and identify them in your own teaching (lesson plans) </a:t>
            </a:r>
          </a:p>
          <a:p>
            <a:r>
              <a:rPr lang="en-GB" sz="2600" dirty="0" smtClean="0"/>
              <a:t>introduce requirements of Written Assignment 2 (SWA2)</a:t>
            </a:r>
          </a:p>
          <a:p>
            <a:endParaRPr lang="en-GB" sz="2800" dirty="0" smtClean="0"/>
          </a:p>
          <a:p>
            <a:endParaRPr lang="en-GB" sz="2800" dirty="0"/>
          </a:p>
          <a:p>
            <a:pPr marL="342900" lvl="1" indent="-342900">
              <a:buFont typeface="Arial"/>
              <a:buChar char="•"/>
            </a:pPr>
            <a:r>
              <a:rPr lang="en-GB" sz="2800" dirty="0" smtClean="0"/>
              <a:t>Link with teacher standard </a:t>
            </a:r>
            <a:r>
              <a:rPr lang="en-GB" b="1" dirty="0"/>
              <a:t>S2</a:t>
            </a:r>
            <a:r>
              <a:rPr lang="en-GB" dirty="0"/>
              <a:t> – </a:t>
            </a:r>
            <a:r>
              <a:rPr lang="en-GB" dirty="0" smtClean="0"/>
              <a:t>demonstrate </a:t>
            </a:r>
            <a:r>
              <a:rPr lang="en-GB" dirty="0"/>
              <a:t>knowledge and understanding of how pupils learn and how this impacts on learning</a:t>
            </a:r>
          </a:p>
          <a:p>
            <a:endParaRPr lang="en-GB" sz="2800" dirty="0" smtClean="0"/>
          </a:p>
          <a:p>
            <a:endParaRPr lang="en-GB" sz="2600" dirty="0"/>
          </a:p>
          <a:p>
            <a:endParaRPr lang="en-GB" sz="2600" dirty="0"/>
          </a:p>
          <a:p>
            <a:pPr lvl="0"/>
            <a:endParaRPr lang="en-GB" dirty="0"/>
          </a:p>
          <a:p>
            <a:endParaRPr lang="en-US" dirty="0"/>
          </a:p>
        </p:txBody>
      </p:sp>
    </p:spTree>
    <p:extLst>
      <p:ext uri="{BB962C8B-B14F-4D97-AF65-F5344CB8AC3E}">
        <p14:creationId xmlns:p14="http://schemas.microsoft.com/office/powerpoint/2010/main" val="16696650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smtClean="0"/>
              <a:t>Every teacher operates within a certain theory of learning, within a philosophical context (Moore, 2000)</a:t>
            </a:r>
          </a:p>
          <a:p>
            <a:r>
              <a:rPr lang="en-US" dirty="0" smtClean="0"/>
              <a:t>Thinking about theory will influence the approach to teaching and learning planned by the teacher</a:t>
            </a:r>
          </a:p>
          <a:p>
            <a:endParaRPr lang="en-GB"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Theories of learning</a:t>
            </a:r>
            <a:endParaRPr lang="en-US" dirty="0"/>
          </a:p>
        </p:txBody>
      </p:sp>
      <p:sp>
        <p:nvSpPr>
          <p:cNvPr id="3" name="Content Placeholder 2"/>
          <p:cNvSpPr>
            <a:spLocks noGrp="1"/>
          </p:cNvSpPr>
          <p:nvPr>
            <p:ph idx="1"/>
          </p:nvPr>
        </p:nvSpPr>
        <p:spPr/>
        <p:txBody>
          <a:bodyPr/>
          <a:lstStyle/>
          <a:p>
            <a:r>
              <a:rPr lang="en-US" dirty="0" smtClean="0"/>
              <a:t>Broadly speaking in two camps (</a:t>
            </a:r>
            <a:r>
              <a:rPr lang="en-US" dirty="0" err="1" smtClean="0"/>
              <a:t>MacGilchrist</a:t>
            </a:r>
            <a:r>
              <a:rPr lang="en-US" dirty="0" smtClean="0"/>
              <a:t> et al, 1997):</a:t>
            </a:r>
          </a:p>
          <a:p>
            <a:pPr lvl="1"/>
            <a:r>
              <a:rPr lang="en-US" dirty="0" smtClean="0"/>
              <a:t>‘traditional’ – pupils as recipients of knowledge, passive learners</a:t>
            </a:r>
          </a:p>
          <a:p>
            <a:pPr lvl="1"/>
            <a:r>
              <a:rPr lang="en-US" dirty="0" smtClean="0"/>
              <a:t>‘progressive’ – learners actively making sense of information</a:t>
            </a:r>
          </a:p>
          <a:p>
            <a:pPr lvl="1"/>
            <a:endParaRPr lang="en-US" dirty="0"/>
          </a:p>
          <a:p>
            <a:pPr lvl="1"/>
            <a:r>
              <a:rPr lang="en-US" dirty="0" smtClean="0"/>
              <a:t>Although it’s never quite as simple as this</a:t>
            </a:r>
            <a:endParaRPr lang="en-US" dirty="0"/>
          </a:p>
        </p:txBody>
      </p:sp>
    </p:spTree>
    <p:extLst>
      <p:ext uri="{BB962C8B-B14F-4D97-AF65-F5344CB8AC3E}">
        <p14:creationId xmlns:p14="http://schemas.microsoft.com/office/powerpoint/2010/main" val="23882275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Today we will</a:t>
            </a:r>
            <a:endParaRPr lang="en-US" sz="3600" dirty="0"/>
          </a:p>
        </p:txBody>
      </p:sp>
      <p:sp>
        <p:nvSpPr>
          <p:cNvPr id="3" name="Content Placeholder 2"/>
          <p:cNvSpPr>
            <a:spLocks noGrp="1"/>
          </p:cNvSpPr>
          <p:nvPr>
            <p:ph idx="1"/>
          </p:nvPr>
        </p:nvSpPr>
        <p:spPr>
          <a:xfrm>
            <a:off x="457200" y="1202268"/>
            <a:ext cx="8229600" cy="4923902"/>
          </a:xfrm>
        </p:spPr>
        <p:txBody>
          <a:bodyPr>
            <a:normAutofit/>
          </a:bodyPr>
          <a:lstStyle/>
          <a:p>
            <a:r>
              <a:rPr lang="en-GB" sz="2600" dirty="0" smtClean="0"/>
              <a:t>reflect and share experiences of the </a:t>
            </a:r>
            <a:r>
              <a:rPr lang="en-GB" sz="2600" dirty="0"/>
              <a:t>first </a:t>
            </a:r>
            <a:r>
              <a:rPr lang="en-GB" sz="2600" dirty="0" smtClean="0"/>
              <a:t>month of </a:t>
            </a:r>
            <a:r>
              <a:rPr lang="en-GB" sz="2600" dirty="0"/>
              <a:t>teaching </a:t>
            </a:r>
            <a:endParaRPr lang="en-GB" sz="2600" dirty="0" smtClean="0"/>
          </a:p>
          <a:p>
            <a:pPr lvl="0"/>
            <a:r>
              <a:rPr lang="en-GB" sz="2600" dirty="0" smtClean="0"/>
              <a:t>reflect on the factors involved in classroom management and identify strategies for addressing common issues in the classroom</a:t>
            </a:r>
          </a:p>
          <a:p>
            <a:r>
              <a:rPr lang="en-GB" sz="2600" dirty="0" smtClean="0"/>
              <a:t>recap key learning theories and identify in your own teaching (lesson plans) </a:t>
            </a:r>
          </a:p>
          <a:p>
            <a:r>
              <a:rPr lang="en-GB" sz="2600" dirty="0" smtClean="0"/>
              <a:t>introduce requirements of Written Assignment 2 (SWA2)</a:t>
            </a:r>
          </a:p>
          <a:p>
            <a:r>
              <a:rPr lang="en-GB" sz="2600" dirty="0" smtClean="0"/>
              <a:t>engage critically with current research in computer science education</a:t>
            </a:r>
          </a:p>
          <a:p>
            <a:endParaRPr lang="en-GB" sz="2800" dirty="0" smtClean="0"/>
          </a:p>
          <a:p>
            <a:endParaRPr lang="en-GB" sz="2600" dirty="0"/>
          </a:p>
          <a:p>
            <a:endParaRPr lang="en-GB" sz="2600" dirty="0"/>
          </a:p>
          <a:p>
            <a:pPr lvl="0"/>
            <a:endParaRPr lang="en-GB" dirty="0"/>
          </a:p>
          <a:p>
            <a:endParaRPr lang="en-US" dirty="0"/>
          </a:p>
        </p:txBody>
      </p:sp>
    </p:spTree>
    <p:extLst>
      <p:ext uri="{BB962C8B-B14F-4D97-AF65-F5344CB8AC3E}">
        <p14:creationId xmlns:p14="http://schemas.microsoft.com/office/powerpoint/2010/main" val="343407514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a:t>
            </a:r>
            <a:endParaRPr lang="en-GB" dirty="0"/>
          </a:p>
        </p:txBody>
      </p:sp>
      <p:sp>
        <p:nvSpPr>
          <p:cNvPr id="3" name="Content Placeholder 2"/>
          <p:cNvSpPr>
            <a:spLocks noGrp="1"/>
          </p:cNvSpPr>
          <p:nvPr>
            <p:ph idx="1"/>
          </p:nvPr>
        </p:nvSpPr>
        <p:spPr/>
        <p:txBody>
          <a:bodyPr/>
          <a:lstStyle/>
          <a:p>
            <a:r>
              <a:rPr lang="en-GB" dirty="0" smtClean="0"/>
              <a:t>Building on prior learning : what do you know already?</a:t>
            </a:r>
          </a:p>
          <a:p>
            <a:r>
              <a:rPr lang="en-GB" dirty="0" smtClean="0"/>
              <a:t>Behaviourist</a:t>
            </a:r>
          </a:p>
          <a:p>
            <a:r>
              <a:rPr lang="en-GB" dirty="0" smtClean="0"/>
              <a:t>Constructivist</a:t>
            </a:r>
          </a:p>
          <a:p>
            <a:r>
              <a:rPr lang="en-GB" dirty="0" smtClean="0"/>
              <a:t>Constructionist</a:t>
            </a:r>
          </a:p>
          <a:p>
            <a:r>
              <a:rPr lang="en-GB" dirty="0" smtClean="0"/>
              <a:t>Cognitive science</a:t>
            </a:r>
          </a:p>
          <a:p>
            <a:r>
              <a:rPr lang="is-IS" dirty="0" smtClean="0"/>
              <a:t>…..more?</a:t>
            </a:r>
            <a:endParaRPr lang="en-GB" dirty="0" smtClean="0"/>
          </a:p>
          <a:p>
            <a:endParaRPr lang="en-GB" dirty="0" smtClean="0"/>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Behaviourist perspectives</a:t>
            </a:r>
            <a:endParaRPr lang="en-US" dirty="0"/>
          </a:p>
        </p:txBody>
      </p:sp>
    </p:spTree>
    <p:extLst>
      <p:ext uri="{BB962C8B-B14F-4D97-AF65-F5344CB8AC3E}">
        <p14:creationId xmlns:p14="http://schemas.microsoft.com/office/powerpoint/2010/main" val="190011785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Behaviourist perspectives</a:t>
            </a:r>
            <a:endParaRPr lang="en-US" dirty="0"/>
          </a:p>
        </p:txBody>
      </p:sp>
      <p:sp>
        <p:nvSpPr>
          <p:cNvPr id="3" name="Content Placeholder 2"/>
          <p:cNvSpPr>
            <a:spLocks noGrp="1"/>
          </p:cNvSpPr>
          <p:nvPr>
            <p:ph idx="1"/>
          </p:nvPr>
        </p:nvSpPr>
        <p:spPr/>
        <p:txBody>
          <a:bodyPr/>
          <a:lstStyle/>
          <a:p>
            <a:r>
              <a:rPr lang="en-US" dirty="0" smtClean="0"/>
              <a:t>Focus on the link between environment and observable behaviour </a:t>
            </a:r>
          </a:p>
          <a:p>
            <a:r>
              <a:rPr lang="en-US" dirty="0" smtClean="0"/>
              <a:t>Based on notion of stimulus and response </a:t>
            </a:r>
          </a:p>
          <a:p>
            <a:r>
              <a:rPr lang="en-US" dirty="0"/>
              <a:t>Experimental behaviourism (Skinner)</a:t>
            </a:r>
          </a:p>
          <a:p>
            <a:pPr lvl="1"/>
            <a:r>
              <a:rPr lang="en-US" dirty="0"/>
              <a:t>Reinforcement</a:t>
            </a:r>
          </a:p>
          <a:p>
            <a:pPr lvl="2"/>
            <a:r>
              <a:rPr lang="en-US" dirty="0"/>
              <a:t>positive</a:t>
            </a:r>
          </a:p>
          <a:p>
            <a:pPr lvl="2"/>
            <a:r>
              <a:rPr lang="en-US" dirty="0"/>
              <a:t>negative</a:t>
            </a:r>
          </a:p>
          <a:p>
            <a:pPr lvl="1"/>
            <a:r>
              <a:rPr lang="en-US" dirty="0"/>
              <a:t>Law of effect</a:t>
            </a:r>
          </a:p>
          <a:p>
            <a:endParaRPr lang="en-US" dirty="0" smtClean="0"/>
          </a:p>
        </p:txBody>
      </p:sp>
    </p:spTree>
    <p:extLst>
      <p:ext uri="{BB962C8B-B14F-4D97-AF65-F5344CB8AC3E}">
        <p14:creationId xmlns:p14="http://schemas.microsoft.com/office/powerpoint/2010/main" val="184262144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 classroom</a:t>
            </a:r>
            <a:endParaRPr lang="en-US" dirty="0"/>
          </a:p>
        </p:txBody>
      </p:sp>
      <p:sp>
        <p:nvSpPr>
          <p:cNvPr id="3" name="Content Placeholder 2"/>
          <p:cNvSpPr>
            <a:spLocks noGrp="1"/>
          </p:cNvSpPr>
          <p:nvPr>
            <p:ph idx="1"/>
          </p:nvPr>
        </p:nvSpPr>
        <p:spPr/>
        <p:txBody>
          <a:bodyPr/>
          <a:lstStyle/>
          <a:p>
            <a:r>
              <a:rPr lang="en-US" dirty="0" smtClean="0"/>
              <a:t>Often applied to behaviour management – positive reinforcement</a:t>
            </a:r>
          </a:p>
          <a:p>
            <a:r>
              <a:rPr lang="en-US" dirty="0" smtClean="0"/>
              <a:t>Other learning : question as stimulus; student gives answer (response); immediate feedback given</a:t>
            </a:r>
          </a:p>
          <a:p>
            <a:r>
              <a:rPr lang="en-US" dirty="0" err="1" smtClean="0"/>
              <a:t>Reinforcers</a:t>
            </a:r>
            <a:r>
              <a:rPr lang="en-US" dirty="0" smtClean="0"/>
              <a:t> – verbal praise, rewards (name on board, school point), prizes, good grades</a:t>
            </a:r>
            <a:endParaRPr lang="en-US" dirty="0"/>
          </a:p>
        </p:txBody>
      </p:sp>
    </p:spTree>
    <p:extLst>
      <p:ext uri="{BB962C8B-B14F-4D97-AF65-F5344CB8AC3E}">
        <p14:creationId xmlns:p14="http://schemas.microsoft.com/office/powerpoint/2010/main" val="3327429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Constructivist learning theories</a:t>
            </a:r>
            <a:endParaRPr lang="en-US" dirty="0"/>
          </a:p>
        </p:txBody>
      </p:sp>
    </p:spTree>
    <p:extLst>
      <p:ext uri="{BB962C8B-B14F-4D97-AF65-F5344CB8AC3E}">
        <p14:creationId xmlns:p14="http://schemas.microsoft.com/office/powerpoint/2010/main" val="185940190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Experiential learning: </a:t>
            </a:r>
            <a:r>
              <a:rPr lang="en-US" sz="3600" dirty="0"/>
              <a:t/>
            </a:r>
            <a:br>
              <a:rPr lang="en-US" sz="3600" dirty="0"/>
            </a:br>
            <a:r>
              <a:rPr lang="en-US" sz="3600" dirty="0"/>
              <a:t>John Dewey 1859-1952</a:t>
            </a:r>
          </a:p>
        </p:txBody>
      </p:sp>
      <p:sp>
        <p:nvSpPr>
          <p:cNvPr id="3" name="Content Placeholder 2"/>
          <p:cNvSpPr>
            <a:spLocks noGrp="1"/>
          </p:cNvSpPr>
          <p:nvPr>
            <p:ph idx="1"/>
          </p:nvPr>
        </p:nvSpPr>
        <p:spPr>
          <a:xfrm>
            <a:off x="457200" y="1600200"/>
            <a:ext cx="8229600" cy="4648200"/>
          </a:xfrm>
        </p:spPr>
        <p:txBody>
          <a:bodyPr>
            <a:normAutofit/>
          </a:bodyPr>
          <a:lstStyle/>
          <a:p>
            <a:r>
              <a:rPr lang="en-US" dirty="0" smtClean="0"/>
              <a:t>Experiential : do something, experiment, try things out, active learning.</a:t>
            </a:r>
          </a:p>
          <a:p>
            <a:r>
              <a:rPr lang="en-US" dirty="0" smtClean="0"/>
              <a:t>See what happens.</a:t>
            </a:r>
          </a:p>
          <a:p>
            <a:r>
              <a:rPr lang="en-US" dirty="0" smtClean="0"/>
              <a:t>Reflect on the connection between them</a:t>
            </a:r>
          </a:p>
          <a:p>
            <a:r>
              <a:rPr lang="en-US" dirty="0" smtClean="0"/>
              <a:t>Importance of </a:t>
            </a:r>
            <a:r>
              <a:rPr lang="en-US" b="1" dirty="0" smtClean="0">
                <a:solidFill>
                  <a:srgbClr val="0000FF"/>
                </a:solidFill>
              </a:rPr>
              <a:t>reflection </a:t>
            </a:r>
            <a:r>
              <a:rPr lang="en-US" dirty="0" smtClean="0"/>
              <a:t>to construct meaning</a:t>
            </a:r>
          </a:p>
          <a:p>
            <a:pPr lvl="1"/>
            <a:r>
              <a:rPr lang="en-US" dirty="0" smtClean="0"/>
              <a:t>&gt;&gt; thinking as a distinct experience in itself </a:t>
            </a:r>
          </a:p>
          <a:p>
            <a:pPr lvl="1"/>
            <a:r>
              <a:rPr lang="en-US" dirty="0" smtClean="0"/>
              <a:t>(</a:t>
            </a:r>
            <a:r>
              <a:rPr lang="en-US" dirty="0" err="1" smtClean="0"/>
              <a:t>cf</a:t>
            </a:r>
            <a:r>
              <a:rPr lang="en-US" dirty="0" smtClean="0"/>
              <a:t> behaviourist ‘trial &amp; error’ approach)</a:t>
            </a:r>
          </a:p>
        </p:txBody>
      </p:sp>
    </p:spTree>
    <p:extLst>
      <p:ext uri="{BB962C8B-B14F-4D97-AF65-F5344CB8AC3E}">
        <p14:creationId xmlns:p14="http://schemas.microsoft.com/office/powerpoint/2010/main" val="9841409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ognitive constructivism</a:t>
            </a:r>
            <a:br>
              <a:rPr lang="en-US" dirty="0" smtClean="0"/>
            </a:br>
            <a:r>
              <a:rPr lang="en-US" sz="3200" dirty="0"/>
              <a:t>Piaget 1896-1980 </a:t>
            </a:r>
          </a:p>
        </p:txBody>
      </p:sp>
      <p:sp>
        <p:nvSpPr>
          <p:cNvPr id="3" name="Content Placeholder 2"/>
          <p:cNvSpPr>
            <a:spLocks noGrp="1"/>
          </p:cNvSpPr>
          <p:nvPr>
            <p:ph idx="1"/>
          </p:nvPr>
        </p:nvSpPr>
        <p:spPr/>
        <p:txBody>
          <a:bodyPr>
            <a:normAutofit/>
          </a:bodyPr>
          <a:lstStyle/>
          <a:p>
            <a:r>
              <a:rPr lang="en-US" dirty="0"/>
              <a:t>Active construction </a:t>
            </a:r>
            <a:r>
              <a:rPr lang="en-US" dirty="0" smtClean="0"/>
              <a:t>and reconstruction </a:t>
            </a:r>
            <a:r>
              <a:rPr lang="en-US" dirty="0"/>
              <a:t>of knowledge through experience</a:t>
            </a:r>
          </a:p>
          <a:p>
            <a:r>
              <a:rPr lang="en-US" dirty="0" smtClean="0"/>
              <a:t>Cognitive development takes place through physical experiences with environment</a:t>
            </a:r>
          </a:p>
          <a:p>
            <a:pPr lvl="1"/>
            <a:r>
              <a:rPr lang="en-US" dirty="0"/>
              <a:t>c</a:t>
            </a:r>
            <a:r>
              <a:rPr lang="en-US" dirty="0" smtClean="0"/>
              <a:t>onstructing mental maps, schemas, networked concepts</a:t>
            </a:r>
          </a:p>
          <a:p>
            <a:r>
              <a:rPr lang="en-US" dirty="0" smtClean="0"/>
              <a:t>Identified a series of stages for cognitive development</a:t>
            </a:r>
          </a:p>
        </p:txBody>
      </p:sp>
    </p:spTree>
    <p:extLst>
      <p:ext uri="{BB962C8B-B14F-4D97-AF65-F5344CB8AC3E}">
        <p14:creationId xmlns:p14="http://schemas.microsoft.com/office/powerpoint/2010/main" val="11141651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Piaget - </a:t>
            </a:r>
            <a:r>
              <a:rPr lang="en-US" sz="3200" dirty="0" smtClean="0"/>
              <a:t>key </a:t>
            </a:r>
            <a:r>
              <a:rPr lang="en-US" sz="3200" dirty="0"/>
              <a:t>elements in cognitive development</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457200" lvl="1" indent="0">
              <a:buNone/>
            </a:pPr>
            <a:r>
              <a:rPr lang="en-US" smtClean="0"/>
              <a:t>Assimilation + </a:t>
            </a:r>
            <a:r>
              <a:rPr lang="en-US" dirty="0" smtClean="0"/>
              <a:t>Accommodation</a:t>
            </a:r>
          </a:p>
          <a:p>
            <a:pPr marL="457200" lvl="1" indent="0">
              <a:buNone/>
            </a:pPr>
            <a:r>
              <a:rPr lang="en-US" dirty="0" smtClean="0"/>
              <a:t>= Adaptation </a:t>
            </a:r>
          </a:p>
          <a:p>
            <a:endParaRPr lang="en-US" dirty="0" smtClean="0"/>
          </a:p>
          <a:p>
            <a:r>
              <a:rPr lang="en-US" dirty="0" smtClean="0"/>
              <a:t>Processes of assimilation important for ‘learning’ but is constrained by developmental stage</a:t>
            </a:r>
          </a:p>
        </p:txBody>
      </p:sp>
    </p:spTree>
    <p:extLst>
      <p:ext uri="{BB962C8B-B14F-4D97-AF65-F5344CB8AC3E}">
        <p14:creationId xmlns:p14="http://schemas.microsoft.com/office/powerpoint/2010/main" val="160125774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Socio-cultural constructivism</a:t>
            </a:r>
            <a:endParaRPr lang="en-US" sz="2400" dirty="0"/>
          </a:p>
        </p:txBody>
      </p:sp>
      <p:sp>
        <p:nvSpPr>
          <p:cNvPr id="3" name="Content Placeholder 2"/>
          <p:cNvSpPr>
            <a:spLocks noGrp="1"/>
          </p:cNvSpPr>
          <p:nvPr>
            <p:ph idx="1"/>
          </p:nvPr>
        </p:nvSpPr>
        <p:spPr>
          <a:xfrm>
            <a:off x="457200" y="1998133"/>
            <a:ext cx="8229600" cy="4128030"/>
          </a:xfrm>
        </p:spPr>
        <p:txBody>
          <a:bodyPr>
            <a:normAutofit/>
          </a:bodyPr>
          <a:lstStyle/>
          <a:p>
            <a:r>
              <a:rPr lang="en-US" dirty="0" smtClean="0"/>
              <a:t>Emphasis on activity (as Piaget) – but underlying assumptions are different</a:t>
            </a:r>
          </a:p>
          <a:p>
            <a:r>
              <a:rPr lang="en-US" dirty="0" smtClean="0"/>
              <a:t>Learning is socially and culturally situated</a:t>
            </a:r>
          </a:p>
          <a:p>
            <a:r>
              <a:rPr lang="en-US" dirty="0" smtClean="0"/>
              <a:t>Emphasis on role of communication</a:t>
            </a:r>
          </a:p>
          <a:p>
            <a:pPr lvl="1"/>
            <a:r>
              <a:rPr lang="en-US" dirty="0" smtClean="0"/>
              <a:t>Role of language in development</a:t>
            </a:r>
          </a:p>
          <a:p>
            <a:pPr lvl="1"/>
            <a:r>
              <a:rPr lang="en-US" dirty="0" smtClean="0"/>
              <a:t>Social interaction in mediating learning</a:t>
            </a:r>
          </a:p>
        </p:txBody>
      </p:sp>
      <p:sp>
        <p:nvSpPr>
          <p:cNvPr id="4" name="TextBox 3"/>
          <p:cNvSpPr txBox="1"/>
          <p:nvPr/>
        </p:nvSpPr>
        <p:spPr>
          <a:xfrm>
            <a:off x="2743202" y="1057757"/>
            <a:ext cx="4233333" cy="1077218"/>
          </a:xfrm>
          <a:prstGeom prst="rect">
            <a:avLst/>
          </a:prstGeom>
          <a:noFill/>
        </p:spPr>
        <p:txBody>
          <a:bodyPr wrap="square" rtlCol="0">
            <a:spAutoFit/>
          </a:bodyPr>
          <a:lstStyle/>
          <a:p>
            <a:r>
              <a:rPr lang="en-US" sz="3200" dirty="0" err="1" smtClean="0"/>
              <a:t>Vygotsky</a:t>
            </a:r>
            <a:r>
              <a:rPr lang="en-US" sz="3200" dirty="0" smtClean="0"/>
              <a:t> </a:t>
            </a:r>
            <a:r>
              <a:rPr lang="en-US" sz="3200" dirty="0"/>
              <a:t>1896-1934</a:t>
            </a:r>
            <a:r>
              <a:rPr lang="en-GB" sz="3200" dirty="0"/>
              <a:t> </a:t>
            </a:r>
          </a:p>
          <a:p>
            <a:endParaRPr lang="en-US" sz="3200" dirty="0"/>
          </a:p>
        </p:txBody>
      </p:sp>
    </p:spTree>
    <p:extLst>
      <p:ext uri="{BB962C8B-B14F-4D97-AF65-F5344CB8AC3E}">
        <p14:creationId xmlns:p14="http://schemas.microsoft.com/office/powerpoint/2010/main" val="3287677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elements</a:t>
            </a:r>
            <a:endParaRPr lang="en-US" dirty="0"/>
          </a:p>
        </p:txBody>
      </p:sp>
      <p:sp>
        <p:nvSpPr>
          <p:cNvPr id="3" name="Content Placeholder 2"/>
          <p:cNvSpPr>
            <a:spLocks noGrp="1"/>
          </p:cNvSpPr>
          <p:nvPr>
            <p:ph idx="1"/>
          </p:nvPr>
        </p:nvSpPr>
        <p:spPr/>
        <p:txBody>
          <a:bodyPr/>
          <a:lstStyle/>
          <a:p>
            <a:r>
              <a:rPr lang="en-US" dirty="0" smtClean="0"/>
              <a:t>Development is shaped by culture </a:t>
            </a:r>
          </a:p>
          <a:p>
            <a:endParaRPr lang="en-US" dirty="0" smtClean="0"/>
          </a:p>
          <a:p>
            <a:r>
              <a:rPr lang="en-US" dirty="0" smtClean="0"/>
              <a:t>Zone of proximal development</a:t>
            </a:r>
          </a:p>
          <a:p>
            <a:endParaRPr lang="en-US" dirty="0" smtClean="0"/>
          </a:p>
          <a:p>
            <a:r>
              <a:rPr lang="en-US" dirty="0" smtClean="0"/>
              <a:t>Role of language</a:t>
            </a:r>
          </a:p>
          <a:p>
            <a:pPr lvl="1"/>
            <a:r>
              <a:rPr lang="en-US" dirty="0" smtClean="0"/>
              <a:t>External to </a:t>
            </a:r>
            <a:r>
              <a:rPr lang="en-US" dirty="0" err="1" smtClean="0"/>
              <a:t>internalisation</a:t>
            </a:r>
            <a:endParaRPr lang="en-US" dirty="0" smtClean="0"/>
          </a:p>
          <a:p>
            <a:endParaRPr lang="en-US" dirty="0"/>
          </a:p>
        </p:txBody>
      </p:sp>
    </p:spTree>
    <p:extLst>
      <p:ext uri="{BB962C8B-B14F-4D97-AF65-F5344CB8AC3E}">
        <p14:creationId xmlns:p14="http://schemas.microsoft.com/office/powerpoint/2010/main" val="15229102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1</a:t>
            </a:r>
            <a:endParaRPr lang="en-US" dirty="0"/>
          </a:p>
        </p:txBody>
      </p:sp>
      <p:sp>
        <p:nvSpPr>
          <p:cNvPr id="3" name="Content Placeholder 2"/>
          <p:cNvSpPr>
            <a:spLocks noGrp="1"/>
          </p:cNvSpPr>
          <p:nvPr>
            <p:ph idx="1"/>
          </p:nvPr>
        </p:nvSpPr>
        <p:spPr/>
        <p:txBody>
          <a:bodyPr/>
          <a:lstStyle/>
          <a:p>
            <a:r>
              <a:rPr lang="en-GB" sz="2800" dirty="0"/>
              <a:t>To reflect and share experiences of the first month of teaching </a:t>
            </a:r>
          </a:p>
          <a:p>
            <a:r>
              <a:rPr lang="en-GB" sz="2800" dirty="0"/>
              <a:t>To reflect on the factors involved in behaviour management and identify strategies for addressing common issues in the classroom (link with teacher standard </a:t>
            </a:r>
            <a:r>
              <a:rPr lang="en-GB" sz="2800" b="1" dirty="0"/>
              <a:t>S7 </a:t>
            </a:r>
            <a:r>
              <a:rPr lang="en-GB" sz="2800" dirty="0"/>
              <a:t>– behaviour management)</a:t>
            </a:r>
          </a:p>
          <a:p>
            <a:endParaRPr lang="en-US" dirty="0"/>
          </a:p>
        </p:txBody>
      </p:sp>
    </p:spTree>
    <p:extLst>
      <p:ext uri="{BB962C8B-B14F-4D97-AF65-F5344CB8AC3E}">
        <p14:creationId xmlns:p14="http://schemas.microsoft.com/office/powerpoint/2010/main" val="188879950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456267" y="319802"/>
            <a:ext cx="5029200" cy="491913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2252136" y="980201"/>
            <a:ext cx="3505201" cy="3556001"/>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2895602" y="1589802"/>
            <a:ext cx="2235200" cy="2201333"/>
          </a:xfrm>
          <a:prstGeom prst="ellipse">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7" name="TextBox 6"/>
          <p:cNvSpPr txBox="1"/>
          <p:nvPr/>
        </p:nvSpPr>
        <p:spPr>
          <a:xfrm>
            <a:off x="3318937" y="2131669"/>
            <a:ext cx="1507066" cy="1200329"/>
          </a:xfrm>
          <a:prstGeom prst="rect">
            <a:avLst/>
          </a:prstGeom>
          <a:noFill/>
        </p:spPr>
        <p:txBody>
          <a:bodyPr wrap="square" rtlCol="0">
            <a:spAutoFit/>
          </a:bodyPr>
          <a:lstStyle/>
          <a:p>
            <a:r>
              <a:rPr lang="en-US" b="1" dirty="0" smtClean="0">
                <a:solidFill>
                  <a:schemeClr val="bg1"/>
                </a:solidFill>
              </a:rPr>
              <a:t>Learned tasks – learner can do these unaided</a:t>
            </a:r>
            <a:endParaRPr lang="en-US" b="1" dirty="0">
              <a:solidFill>
                <a:schemeClr val="bg1"/>
              </a:solidFill>
            </a:endParaRPr>
          </a:p>
        </p:txBody>
      </p:sp>
      <p:sp>
        <p:nvSpPr>
          <p:cNvPr id="8" name="TextBox 7"/>
          <p:cNvSpPr txBox="1"/>
          <p:nvPr/>
        </p:nvSpPr>
        <p:spPr>
          <a:xfrm>
            <a:off x="270936" y="4250266"/>
            <a:ext cx="1862667" cy="923330"/>
          </a:xfrm>
          <a:prstGeom prst="rect">
            <a:avLst/>
          </a:prstGeom>
          <a:noFill/>
        </p:spPr>
        <p:txBody>
          <a:bodyPr wrap="square" rtlCol="0">
            <a:spAutoFit/>
          </a:bodyPr>
          <a:lstStyle/>
          <a:p>
            <a:r>
              <a:rPr lang="en-US" b="1" dirty="0" smtClean="0"/>
              <a:t>Tasks currently beyond the learner’s abilities</a:t>
            </a:r>
            <a:endParaRPr lang="en-US" b="1" dirty="0"/>
          </a:p>
        </p:txBody>
      </p:sp>
      <p:sp>
        <p:nvSpPr>
          <p:cNvPr id="9" name="TextBox 8"/>
          <p:cNvSpPr txBox="1"/>
          <p:nvPr/>
        </p:nvSpPr>
        <p:spPr>
          <a:xfrm>
            <a:off x="33869" y="591570"/>
            <a:ext cx="1862667" cy="2585323"/>
          </a:xfrm>
          <a:prstGeom prst="rect">
            <a:avLst/>
          </a:prstGeom>
          <a:noFill/>
        </p:spPr>
        <p:txBody>
          <a:bodyPr wrap="square" rtlCol="0">
            <a:spAutoFit/>
          </a:bodyPr>
          <a:lstStyle/>
          <a:p>
            <a:r>
              <a:rPr lang="en-US" b="1" dirty="0" smtClean="0"/>
              <a:t>Potential development:</a:t>
            </a:r>
          </a:p>
          <a:p>
            <a:r>
              <a:rPr lang="en-US" b="1" dirty="0"/>
              <a:t>t</a:t>
            </a:r>
            <a:r>
              <a:rPr lang="en-US" b="1" dirty="0" smtClean="0"/>
              <a:t>asks at the limit of learner’s abilities - but learner can complete with guidance &amp; support</a:t>
            </a:r>
            <a:endParaRPr lang="en-US" b="1" dirty="0"/>
          </a:p>
        </p:txBody>
      </p:sp>
      <p:sp>
        <p:nvSpPr>
          <p:cNvPr id="10" name="TextBox 9"/>
          <p:cNvSpPr txBox="1"/>
          <p:nvPr/>
        </p:nvSpPr>
        <p:spPr>
          <a:xfrm>
            <a:off x="3420538" y="1186934"/>
            <a:ext cx="795867" cy="369332"/>
          </a:xfrm>
          <a:prstGeom prst="rect">
            <a:avLst/>
          </a:prstGeom>
          <a:noFill/>
        </p:spPr>
        <p:txBody>
          <a:bodyPr wrap="square" rtlCol="0">
            <a:spAutoFit/>
          </a:bodyPr>
          <a:lstStyle/>
          <a:p>
            <a:r>
              <a:rPr lang="en-US" b="1" dirty="0" smtClean="0">
                <a:solidFill>
                  <a:srgbClr val="FFFFFF"/>
                </a:solidFill>
              </a:rPr>
              <a:t>ZPD</a:t>
            </a:r>
            <a:endParaRPr lang="en-US" b="1" dirty="0">
              <a:solidFill>
                <a:srgbClr val="FFFFFF"/>
              </a:solidFill>
            </a:endParaRPr>
          </a:p>
        </p:txBody>
      </p:sp>
      <p:cxnSp>
        <p:nvCxnSpPr>
          <p:cNvPr id="12" name="Straight Arrow Connector 11"/>
          <p:cNvCxnSpPr/>
          <p:nvPr/>
        </p:nvCxnSpPr>
        <p:spPr>
          <a:xfrm flipV="1">
            <a:off x="2133603" y="4536202"/>
            <a:ext cx="524933" cy="357537"/>
          </a:xfrm>
          <a:prstGeom prst="straightConnector1">
            <a:avLst/>
          </a:prstGeom>
          <a:ln w="41275">
            <a:solidFill>
              <a:srgbClr val="00009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1219200" y="846673"/>
            <a:ext cx="2099734" cy="524933"/>
          </a:xfrm>
          <a:prstGeom prst="straightConnector1">
            <a:avLst/>
          </a:prstGeom>
          <a:ln w="41275">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6900337" y="2822948"/>
            <a:ext cx="2040466" cy="707886"/>
          </a:xfrm>
          <a:prstGeom prst="rect">
            <a:avLst/>
          </a:prstGeom>
          <a:noFill/>
        </p:spPr>
        <p:txBody>
          <a:bodyPr wrap="square" rtlCol="0">
            <a:spAutoFit/>
          </a:bodyPr>
          <a:lstStyle/>
          <a:p>
            <a:r>
              <a:rPr lang="en-GB" sz="2000" dirty="0">
                <a:ea typeface="ＭＳ Ｐゴシック" charset="-128"/>
              </a:rPr>
              <a:t>Social interaction is </a:t>
            </a:r>
            <a:r>
              <a:rPr lang="en-GB" sz="2000" dirty="0" smtClean="0">
                <a:ea typeface="ＭＳ Ｐゴシック" charset="-128"/>
              </a:rPr>
              <a:t>central</a:t>
            </a:r>
          </a:p>
        </p:txBody>
      </p:sp>
      <p:pic>
        <p:nvPicPr>
          <p:cNvPr id="13" name="Picture 12"/>
          <p:cNvPicPr>
            <a:picLocks noChangeAspect="1"/>
          </p:cNvPicPr>
          <p:nvPr/>
        </p:nvPicPr>
        <p:blipFill>
          <a:blip r:embed="rId3"/>
          <a:stretch>
            <a:fillRect/>
          </a:stretch>
        </p:blipFill>
        <p:spPr>
          <a:xfrm>
            <a:off x="6282270" y="3967035"/>
            <a:ext cx="2861733" cy="2849734"/>
          </a:xfrm>
          <a:prstGeom prst="rect">
            <a:avLst/>
          </a:prstGeom>
        </p:spPr>
      </p:pic>
      <p:sp>
        <p:nvSpPr>
          <p:cNvPr id="24" name="TextBox 23"/>
          <p:cNvSpPr txBox="1"/>
          <p:nvPr/>
        </p:nvSpPr>
        <p:spPr>
          <a:xfrm>
            <a:off x="6282270" y="319796"/>
            <a:ext cx="2658533" cy="1200328"/>
          </a:xfrm>
          <a:prstGeom prst="rect">
            <a:avLst/>
          </a:prstGeom>
          <a:noFill/>
        </p:spPr>
        <p:txBody>
          <a:bodyPr wrap="square" rtlCol="0">
            <a:spAutoFit/>
          </a:bodyPr>
          <a:lstStyle/>
          <a:p>
            <a:pPr algn="ctr"/>
            <a:r>
              <a:rPr lang="en-US" sz="2400" dirty="0" smtClean="0"/>
              <a:t>ZPD</a:t>
            </a:r>
          </a:p>
          <a:p>
            <a:pPr algn="ctr"/>
            <a:r>
              <a:rPr lang="en-US" sz="2400" dirty="0" smtClean="0"/>
              <a:t>Zone of proximal development</a:t>
            </a:r>
            <a:endParaRPr lang="en-US" sz="2400" dirty="0"/>
          </a:p>
        </p:txBody>
      </p:sp>
    </p:spTree>
    <p:extLst>
      <p:ext uri="{BB962C8B-B14F-4D97-AF65-F5344CB8AC3E}">
        <p14:creationId xmlns:p14="http://schemas.microsoft.com/office/powerpoint/2010/main" val="20984544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2" grpId="0"/>
      <p:bldP spid="2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Implications for teaching &amp; learning</a:t>
            </a:r>
            <a:endParaRPr lang="en-US" sz="4000" dirty="0"/>
          </a:p>
        </p:txBody>
      </p:sp>
      <p:sp>
        <p:nvSpPr>
          <p:cNvPr id="3" name="Content Placeholder 2"/>
          <p:cNvSpPr>
            <a:spLocks noGrp="1"/>
          </p:cNvSpPr>
          <p:nvPr>
            <p:ph idx="1"/>
          </p:nvPr>
        </p:nvSpPr>
        <p:spPr>
          <a:xfrm>
            <a:off x="457200" y="1642538"/>
            <a:ext cx="8229600" cy="4094163"/>
          </a:xfrm>
        </p:spPr>
        <p:txBody>
          <a:bodyPr/>
          <a:lstStyle/>
          <a:p>
            <a:r>
              <a:rPr lang="en-US" dirty="0" smtClean="0"/>
              <a:t>Co-operative achievement is central to learning</a:t>
            </a:r>
          </a:p>
          <a:p>
            <a:r>
              <a:rPr lang="en-US" dirty="0" smtClean="0"/>
              <a:t>Scaffolding (Wood, Bruner and Ross, 1976)</a:t>
            </a:r>
          </a:p>
          <a:p>
            <a:r>
              <a:rPr lang="en-US" dirty="0" smtClean="0"/>
              <a:t>Collaborative learning</a:t>
            </a:r>
          </a:p>
          <a:p>
            <a:pPr lvl="1"/>
            <a:r>
              <a:rPr lang="en-US" dirty="0" smtClean="0"/>
              <a:t>Role of adult/ peer</a:t>
            </a:r>
          </a:p>
          <a:p>
            <a:pPr lvl="1"/>
            <a:r>
              <a:rPr lang="en-US" dirty="0" smtClean="0"/>
              <a:t>Role of computer (tutoring systems, feedback)</a:t>
            </a:r>
          </a:p>
          <a:p>
            <a:endParaRPr lang="en-US" dirty="0"/>
          </a:p>
        </p:txBody>
      </p:sp>
    </p:spTree>
    <p:extLst>
      <p:ext uri="{BB962C8B-B14F-4D97-AF65-F5344CB8AC3E}">
        <p14:creationId xmlns:p14="http://schemas.microsoft.com/office/powerpoint/2010/main" val="1781503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for ZPD</a:t>
            </a:r>
            <a:endParaRPr lang="en-US" dirty="0"/>
          </a:p>
        </p:txBody>
      </p:sp>
      <p:cxnSp>
        <p:nvCxnSpPr>
          <p:cNvPr id="6" name="Straight Arrow Connector 5"/>
          <p:cNvCxnSpPr/>
          <p:nvPr/>
        </p:nvCxnSpPr>
        <p:spPr>
          <a:xfrm flipV="1">
            <a:off x="1608667" y="1417642"/>
            <a:ext cx="0" cy="4153429"/>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1608667" y="5571067"/>
            <a:ext cx="4588933" cy="0"/>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57202" y="2556933"/>
            <a:ext cx="1016000" cy="923330"/>
          </a:xfrm>
          <a:prstGeom prst="rect">
            <a:avLst/>
          </a:prstGeom>
          <a:noFill/>
        </p:spPr>
        <p:txBody>
          <a:bodyPr wrap="square" rtlCol="0">
            <a:spAutoFit/>
          </a:bodyPr>
          <a:lstStyle/>
          <a:p>
            <a:pPr algn="r"/>
            <a:r>
              <a:rPr lang="en-US" dirty="0" smtClean="0"/>
              <a:t>Level </a:t>
            </a:r>
          </a:p>
          <a:p>
            <a:pPr algn="r"/>
            <a:r>
              <a:rPr lang="en-US" dirty="0" smtClean="0"/>
              <a:t>of support</a:t>
            </a:r>
            <a:endParaRPr lang="en-US" dirty="0"/>
          </a:p>
        </p:txBody>
      </p:sp>
      <p:sp>
        <p:nvSpPr>
          <p:cNvPr id="17" name="TextBox 16"/>
          <p:cNvSpPr txBox="1"/>
          <p:nvPr/>
        </p:nvSpPr>
        <p:spPr>
          <a:xfrm>
            <a:off x="2980269" y="5572668"/>
            <a:ext cx="3691467" cy="369332"/>
          </a:xfrm>
          <a:prstGeom prst="rect">
            <a:avLst/>
          </a:prstGeom>
          <a:noFill/>
        </p:spPr>
        <p:txBody>
          <a:bodyPr wrap="square" rtlCol="0">
            <a:spAutoFit/>
          </a:bodyPr>
          <a:lstStyle/>
          <a:p>
            <a:r>
              <a:rPr lang="en-US" dirty="0" smtClean="0"/>
              <a:t>Level of challenge</a:t>
            </a:r>
            <a:endParaRPr lang="en-US" dirty="0"/>
          </a:p>
        </p:txBody>
      </p:sp>
      <p:grpSp>
        <p:nvGrpSpPr>
          <p:cNvPr id="24" name="Group 23"/>
          <p:cNvGrpSpPr/>
          <p:nvPr/>
        </p:nvGrpSpPr>
        <p:grpSpPr>
          <a:xfrm>
            <a:off x="1964266" y="1930405"/>
            <a:ext cx="2252134" cy="1405467"/>
            <a:chOff x="1964266" y="1930399"/>
            <a:chExt cx="2252134" cy="1405467"/>
          </a:xfrm>
        </p:grpSpPr>
        <p:sp>
          <p:nvSpPr>
            <p:cNvPr id="18" name="Right Triangle 17"/>
            <p:cNvSpPr/>
            <p:nvPr/>
          </p:nvSpPr>
          <p:spPr>
            <a:xfrm rot="5400000">
              <a:off x="2387599" y="1507066"/>
              <a:ext cx="1405467" cy="2252134"/>
            </a:xfrm>
            <a:prstGeom prst="r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2235200" y="2099734"/>
              <a:ext cx="745067" cy="584776"/>
            </a:xfrm>
            <a:prstGeom prst="rect">
              <a:avLst/>
            </a:prstGeom>
            <a:noFill/>
          </p:spPr>
          <p:txBody>
            <a:bodyPr wrap="square" rtlCol="0">
              <a:spAutoFit/>
            </a:bodyPr>
            <a:lstStyle/>
            <a:p>
              <a:r>
                <a:rPr lang="en-US" sz="3200" dirty="0">
                  <a:latin typeface="Arial Black"/>
                  <a:cs typeface="Arial Black"/>
                </a:rPr>
                <a:t>A</a:t>
              </a:r>
            </a:p>
          </p:txBody>
        </p:sp>
      </p:grpSp>
      <p:grpSp>
        <p:nvGrpSpPr>
          <p:cNvPr id="26" name="Group 25"/>
          <p:cNvGrpSpPr/>
          <p:nvPr/>
        </p:nvGrpSpPr>
        <p:grpSpPr>
          <a:xfrm>
            <a:off x="3657601" y="3877739"/>
            <a:ext cx="2252134" cy="1405467"/>
            <a:chOff x="3657601" y="3877733"/>
            <a:chExt cx="2252134" cy="1405467"/>
          </a:xfrm>
        </p:grpSpPr>
        <p:sp>
          <p:nvSpPr>
            <p:cNvPr id="19" name="Right Triangle 18"/>
            <p:cNvSpPr/>
            <p:nvPr/>
          </p:nvSpPr>
          <p:spPr>
            <a:xfrm rot="16200000">
              <a:off x="4080934" y="3454400"/>
              <a:ext cx="1405467" cy="2252134"/>
            </a:xfrm>
            <a:prstGeom prst="r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5046133" y="4521201"/>
              <a:ext cx="626534" cy="584776"/>
            </a:xfrm>
            <a:prstGeom prst="rect">
              <a:avLst/>
            </a:prstGeom>
            <a:noFill/>
          </p:spPr>
          <p:txBody>
            <a:bodyPr wrap="square" rtlCol="0">
              <a:spAutoFit/>
            </a:bodyPr>
            <a:lstStyle/>
            <a:p>
              <a:r>
                <a:rPr lang="en-US" sz="3200" dirty="0" smtClean="0">
                  <a:latin typeface="Arial Black"/>
                  <a:cs typeface="Arial Black"/>
                </a:rPr>
                <a:t>B</a:t>
              </a:r>
              <a:endParaRPr lang="en-US" sz="3200" dirty="0">
                <a:latin typeface="Arial Black"/>
                <a:cs typeface="Arial Black"/>
              </a:endParaRPr>
            </a:p>
          </p:txBody>
        </p:sp>
      </p:grpSp>
      <p:grpSp>
        <p:nvGrpSpPr>
          <p:cNvPr id="25" name="Group 24"/>
          <p:cNvGrpSpPr/>
          <p:nvPr/>
        </p:nvGrpSpPr>
        <p:grpSpPr>
          <a:xfrm>
            <a:off x="2157773" y="2210098"/>
            <a:ext cx="3531532" cy="2801100"/>
            <a:chOff x="2157773" y="2210098"/>
            <a:chExt cx="3531532" cy="2801100"/>
          </a:xfrm>
        </p:grpSpPr>
        <p:sp>
          <p:nvSpPr>
            <p:cNvPr id="22" name="Parallelogram 21"/>
            <p:cNvSpPr/>
            <p:nvPr/>
          </p:nvSpPr>
          <p:spPr>
            <a:xfrm rot="2729219">
              <a:off x="2522989" y="1844882"/>
              <a:ext cx="2801100" cy="3531532"/>
            </a:xfrm>
            <a:prstGeom prst="parallelogram">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3640667" y="3043479"/>
              <a:ext cx="745067" cy="584776"/>
            </a:xfrm>
            <a:prstGeom prst="rect">
              <a:avLst/>
            </a:prstGeom>
            <a:noFill/>
          </p:spPr>
          <p:txBody>
            <a:bodyPr wrap="square" rtlCol="0">
              <a:spAutoFit/>
            </a:bodyPr>
            <a:lstStyle/>
            <a:p>
              <a:r>
                <a:rPr lang="en-US" sz="3200" dirty="0" smtClean="0">
                  <a:latin typeface="Arial Black"/>
                  <a:cs typeface="Arial Black"/>
                </a:rPr>
                <a:t>C</a:t>
              </a:r>
              <a:endParaRPr lang="en-US" sz="3200" dirty="0">
                <a:latin typeface="Arial Black"/>
                <a:cs typeface="Arial Black"/>
              </a:endParaRPr>
            </a:p>
          </p:txBody>
        </p:sp>
      </p:grpSp>
      <p:sp>
        <p:nvSpPr>
          <p:cNvPr id="3" name="TextBox 2"/>
          <p:cNvSpPr txBox="1"/>
          <p:nvPr/>
        </p:nvSpPr>
        <p:spPr>
          <a:xfrm>
            <a:off x="6824135" y="1809289"/>
            <a:ext cx="1998134" cy="3693319"/>
          </a:xfrm>
          <a:prstGeom prst="rect">
            <a:avLst/>
          </a:prstGeom>
          <a:noFill/>
        </p:spPr>
        <p:txBody>
          <a:bodyPr wrap="square" rtlCol="0">
            <a:spAutoFit/>
          </a:bodyPr>
          <a:lstStyle/>
          <a:p>
            <a:r>
              <a:rPr lang="en-US" b="1" dirty="0" smtClean="0"/>
              <a:t>NOTE</a:t>
            </a:r>
          </a:p>
          <a:p>
            <a:r>
              <a:rPr lang="en-US" b="1" dirty="0" smtClean="0"/>
              <a:t>Support</a:t>
            </a:r>
          </a:p>
          <a:p>
            <a:pPr marL="285750" indent="-285750">
              <a:buFontTx/>
              <a:buChar char="-"/>
            </a:pPr>
            <a:r>
              <a:rPr lang="en-US" dirty="0" smtClean="0"/>
              <a:t>quantity </a:t>
            </a:r>
          </a:p>
          <a:p>
            <a:pPr marL="285750" indent="-285750">
              <a:buFontTx/>
              <a:buChar char="-"/>
            </a:pPr>
            <a:r>
              <a:rPr lang="en-US" dirty="0" smtClean="0"/>
              <a:t>appropriateness</a:t>
            </a:r>
          </a:p>
          <a:p>
            <a:pPr marL="285750" indent="-285750">
              <a:buFontTx/>
              <a:buChar char="-"/>
            </a:pPr>
            <a:r>
              <a:rPr lang="en-US" dirty="0" smtClean="0"/>
              <a:t>availability.</a:t>
            </a:r>
          </a:p>
          <a:p>
            <a:pPr marL="285750" indent="-285750">
              <a:buFontTx/>
              <a:buChar char="-"/>
            </a:pPr>
            <a:r>
              <a:rPr lang="en-US" dirty="0" smtClean="0"/>
              <a:t>Can technology help?</a:t>
            </a:r>
          </a:p>
          <a:p>
            <a:endParaRPr lang="en-US" dirty="0"/>
          </a:p>
          <a:p>
            <a:r>
              <a:rPr lang="en-US" dirty="0" smtClean="0"/>
              <a:t>Need to know learner’s strengths, weaknesses, preferences.</a:t>
            </a:r>
          </a:p>
          <a:p>
            <a:r>
              <a:rPr lang="en-US" dirty="0" smtClean="0"/>
              <a:t>Differentiation.</a:t>
            </a:r>
            <a:endParaRPr lang="en-US" dirty="0"/>
          </a:p>
        </p:txBody>
      </p:sp>
    </p:spTree>
    <p:extLst>
      <p:ext uri="{BB962C8B-B14F-4D97-AF65-F5344CB8AC3E}">
        <p14:creationId xmlns:p14="http://schemas.microsoft.com/office/powerpoint/2010/main" val="12368398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loom_dia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8136" y="3317794"/>
            <a:ext cx="3166533" cy="2749587"/>
          </a:xfrm>
          <a:prstGeom prst="rect">
            <a:avLst/>
          </a:prstGeom>
        </p:spPr>
      </p:pic>
      <p:sp>
        <p:nvSpPr>
          <p:cNvPr id="5" name="TextBox 4"/>
          <p:cNvSpPr txBox="1"/>
          <p:nvPr/>
        </p:nvSpPr>
        <p:spPr>
          <a:xfrm>
            <a:off x="457203" y="3317795"/>
            <a:ext cx="5977467" cy="2031325"/>
          </a:xfrm>
          <a:prstGeom prst="rect">
            <a:avLst/>
          </a:prstGeom>
          <a:noFill/>
        </p:spPr>
        <p:txBody>
          <a:bodyPr wrap="square" rtlCol="0">
            <a:spAutoFit/>
          </a:bodyPr>
          <a:lstStyle/>
          <a:p>
            <a:r>
              <a:rPr lang="en-US" dirty="0" smtClean="0"/>
              <a:t>Knowledge taxonomies</a:t>
            </a:r>
          </a:p>
          <a:p>
            <a:r>
              <a:rPr lang="en-US" dirty="0" smtClean="0"/>
              <a:t>Does the unit allow for progression up a ‘ladder of learning’?</a:t>
            </a:r>
          </a:p>
          <a:p>
            <a:endParaRPr lang="en-US" dirty="0" smtClean="0"/>
          </a:p>
          <a:p>
            <a:r>
              <a:rPr lang="en-US" dirty="0" smtClean="0"/>
              <a:t>What are the implications for:</a:t>
            </a:r>
          </a:p>
          <a:p>
            <a:r>
              <a:rPr lang="en-US" dirty="0" smtClean="0"/>
              <a:t>How you teach?</a:t>
            </a:r>
          </a:p>
          <a:p>
            <a:r>
              <a:rPr lang="en-US" dirty="0" smtClean="0"/>
              <a:t>How you structure activities?</a:t>
            </a:r>
          </a:p>
          <a:p>
            <a:r>
              <a:rPr lang="en-US" dirty="0" smtClean="0"/>
              <a:t>How you plan for progression?</a:t>
            </a:r>
            <a:endParaRPr lang="en-US" dirty="0"/>
          </a:p>
        </p:txBody>
      </p:sp>
      <p:sp>
        <p:nvSpPr>
          <p:cNvPr id="2" name="Title 1"/>
          <p:cNvSpPr>
            <a:spLocks noGrp="1"/>
          </p:cNvSpPr>
          <p:nvPr>
            <p:ph type="title"/>
          </p:nvPr>
        </p:nvSpPr>
        <p:spPr/>
        <p:txBody>
          <a:bodyPr/>
          <a:lstStyle/>
          <a:p>
            <a:r>
              <a:rPr lang="en-US" sz="3600" dirty="0" smtClean="0"/>
              <a:t>Knowledge taxonomies</a:t>
            </a:r>
            <a:endParaRPr lang="en-US" sz="3600" dirty="0"/>
          </a:p>
        </p:txBody>
      </p:sp>
      <p:sp>
        <p:nvSpPr>
          <p:cNvPr id="6" name="Content Placeholder 5"/>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e.g. Bloom’s (1956)</a:t>
            </a:r>
            <a:r>
              <a:rPr lang="en-US" dirty="0"/>
              <a:t> </a:t>
            </a:r>
            <a:r>
              <a:rPr lang="en-US" dirty="0" smtClean="0"/>
              <a:t>taxonomy of the cognitive domain </a:t>
            </a:r>
            <a:r>
              <a:rPr lang="en-US" sz="2400" dirty="0" smtClean="0"/>
              <a:t>(revised by Anderson/</a:t>
            </a:r>
            <a:r>
              <a:rPr lang="en-US" sz="2400" dirty="0" err="1" smtClean="0"/>
              <a:t>Krathwohl</a:t>
            </a:r>
            <a:r>
              <a:rPr lang="en-US" sz="2400" dirty="0" smtClean="0"/>
              <a:t>, 2001)</a:t>
            </a:r>
            <a:endParaRPr lang="en-US" sz="2400" dirty="0"/>
          </a:p>
        </p:txBody>
      </p:sp>
    </p:spTree>
    <p:extLst>
      <p:ext uri="{BB962C8B-B14F-4D97-AF65-F5344CB8AC3E}">
        <p14:creationId xmlns:p14="http://schemas.microsoft.com/office/powerpoint/2010/main" val="56319752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Constructionism</a:t>
            </a:r>
            <a:endParaRPr lang="en-US" dirty="0"/>
          </a:p>
        </p:txBody>
      </p:sp>
      <p:sp>
        <p:nvSpPr>
          <p:cNvPr id="4" name="Subtitle 3"/>
          <p:cNvSpPr>
            <a:spLocks noGrp="1"/>
          </p:cNvSpPr>
          <p:nvPr>
            <p:ph type="subTitle" idx="1"/>
          </p:nvPr>
        </p:nvSpPr>
        <p:spPr>
          <a:xfrm>
            <a:off x="1371600" y="3600450"/>
            <a:ext cx="6400800" cy="2038350"/>
          </a:xfrm>
        </p:spPr>
        <p:txBody>
          <a:bodyPr>
            <a:normAutofit/>
          </a:bodyPr>
          <a:lstStyle/>
          <a:p>
            <a:r>
              <a:rPr lang="en-US" dirty="0" smtClean="0"/>
              <a:t>Seymour </a:t>
            </a:r>
            <a:r>
              <a:rPr lang="en-US" dirty="0" err="1" smtClean="0"/>
              <a:t>Papert</a:t>
            </a:r>
            <a:r>
              <a:rPr lang="en-US" dirty="0" smtClean="0"/>
              <a:t> (1928 -  )</a:t>
            </a:r>
          </a:p>
          <a:p>
            <a:r>
              <a:rPr lang="en-US" dirty="0"/>
              <a:t>http://</a:t>
            </a:r>
            <a:r>
              <a:rPr lang="en-US" dirty="0" err="1"/>
              <a:t>www.papert.org</a:t>
            </a:r>
            <a:r>
              <a:rPr lang="en-US" dirty="0"/>
              <a:t>/</a:t>
            </a:r>
            <a:endParaRPr lang="en-US" dirty="0" smtClean="0"/>
          </a:p>
          <a:p>
            <a:endParaRPr lang="en-US" dirty="0" smtClean="0"/>
          </a:p>
        </p:txBody>
      </p:sp>
      <p:pic>
        <p:nvPicPr>
          <p:cNvPr id="5" name="Picture 4" descr="Mindstorm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2270" y="484717"/>
            <a:ext cx="1117600" cy="1800578"/>
          </a:xfrm>
          <a:prstGeom prst="rect">
            <a:avLst/>
          </a:prstGeom>
        </p:spPr>
      </p:pic>
    </p:spTree>
    <p:extLst>
      <p:ext uri="{BB962C8B-B14F-4D97-AF65-F5344CB8AC3E}">
        <p14:creationId xmlns:p14="http://schemas.microsoft.com/office/powerpoint/2010/main" val="148569590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Constructionism</a:t>
            </a:r>
            <a:endParaRPr lang="en-US" sz="2400" dirty="0"/>
          </a:p>
        </p:txBody>
      </p:sp>
      <p:sp>
        <p:nvSpPr>
          <p:cNvPr id="3" name="Content Placeholder 2"/>
          <p:cNvSpPr>
            <a:spLocks noGrp="1"/>
          </p:cNvSpPr>
          <p:nvPr>
            <p:ph idx="1"/>
          </p:nvPr>
        </p:nvSpPr>
        <p:spPr/>
        <p:txBody>
          <a:bodyPr>
            <a:normAutofit fontScale="92500"/>
          </a:bodyPr>
          <a:lstStyle/>
          <a:p>
            <a:r>
              <a:rPr lang="en-US" dirty="0" smtClean="0"/>
              <a:t>Builds on constructivist theories, but also involves the creating or making of something</a:t>
            </a:r>
          </a:p>
          <a:p>
            <a:r>
              <a:rPr lang="en-US" dirty="0" smtClean="0"/>
              <a:t>Achieved through the construction of a meaningful product as part of the learning activity (authentic situation)</a:t>
            </a:r>
          </a:p>
          <a:p>
            <a:r>
              <a:rPr lang="en-US" dirty="0" smtClean="0"/>
              <a:t>Emphasis on the process of production and creativity in learning activity</a:t>
            </a:r>
          </a:p>
          <a:p>
            <a:r>
              <a:rPr lang="en-US" dirty="0"/>
              <a:t>Focus on learners’ conversation with an artifact or tool as a thing to think with (reflective)</a:t>
            </a:r>
          </a:p>
          <a:p>
            <a:endParaRPr lang="en-US" dirty="0" smtClean="0"/>
          </a:p>
        </p:txBody>
      </p:sp>
    </p:spTree>
    <p:extLst>
      <p:ext uri="{BB962C8B-B14F-4D97-AF65-F5344CB8AC3E}">
        <p14:creationId xmlns:p14="http://schemas.microsoft.com/office/powerpoint/2010/main" val="14070710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Papert</a:t>
            </a:r>
            <a:r>
              <a:rPr lang="en-US" dirty="0" smtClean="0"/>
              <a:t> on constructionism</a:t>
            </a:r>
            <a:endParaRPr lang="en-US" dirty="0"/>
          </a:p>
        </p:txBody>
      </p:sp>
      <p:sp>
        <p:nvSpPr>
          <p:cNvPr id="3" name="Content Placeholder 2"/>
          <p:cNvSpPr>
            <a:spLocks noGrp="1"/>
          </p:cNvSpPr>
          <p:nvPr>
            <p:ph idx="1"/>
          </p:nvPr>
        </p:nvSpPr>
        <p:spPr/>
        <p:txBody>
          <a:bodyPr>
            <a:normAutofit fontScale="85000" lnSpcReduction="20000"/>
          </a:bodyPr>
          <a:lstStyle/>
          <a:p>
            <a:r>
              <a:rPr lang="en-US" dirty="0"/>
              <a:t>Constructionism - the N word as opposed to the V word - shares </a:t>
            </a:r>
            <a:r>
              <a:rPr lang="en-US" dirty="0" err="1"/>
              <a:t>contructivism’s</a:t>
            </a:r>
            <a:r>
              <a:rPr lang="en-US" dirty="0"/>
              <a:t> view of learning as “building knowledge structures” through progressive internalization of actions... </a:t>
            </a:r>
            <a:endParaRPr lang="en-US" dirty="0" smtClean="0"/>
          </a:p>
          <a:p>
            <a:endParaRPr lang="en-US" dirty="0"/>
          </a:p>
          <a:p>
            <a:r>
              <a:rPr lang="is-IS" dirty="0" smtClean="0"/>
              <a:t>…...</a:t>
            </a:r>
            <a:r>
              <a:rPr lang="en-US" dirty="0" smtClean="0"/>
              <a:t>It </a:t>
            </a:r>
            <a:r>
              <a:rPr lang="en-US" dirty="0"/>
              <a:t>then adds the idea that this happens especially felicitously in a context where the learner is consciously engaged in constructing a public entity, whether it’s a sand castle on the beach or a theory of the universe.</a:t>
            </a:r>
            <a:r>
              <a:rPr lang="en-US" dirty="0" smtClean="0"/>
              <a:t/>
            </a:r>
            <a:br>
              <a:rPr lang="en-US" dirty="0" smtClean="0"/>
            </a:br>
            <a:endParaRPr lang="en-US" dirty="0" smtClean="0"/>
          </a:p>
          <a:p>
            <a:pPr marL="0" indent="0" algn="r">
              <a:buNone/>
            </a:pPr>
            <a:r>
              <a:rPr lang="en-US" i="1" dirty="0" err="1" smtClean="0"/>
              <a:t>Papert</a:t>
            </a:r>
            <a:r>
              <a:rPr lang="en-US" i="1" dirty="0"/>
              <a:t>, 1991</a:t>
            </a:r>
            <a:endParaRPr lang="en-US" dirty="0"/>
          </a:p>
        </p:txBody>
      </p:sp>
    </p:spTree>
    <p:extLst>
      <p:ext uri="{BB962C8B-B14F-4D97-AF65-F5344CB8AC3E}">
        <p14:creationId xmlns:p14="http://schemas.microsoft.com/office/powerpoint/2010/main" val="78969039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Logo</a:t>
            </a:r>
            <a:endParaRPr lang="en-US" dirty="0"/>
          </a:p>
        </p:txBody>
      </p:sp>
      <p:pic>
        <p:nvPicPr>
          <p:cNvPr id="4" name="Picture 3" descr="mindstorms_turtl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253" y="1031832"/>
            <a:ext cx="3108960" cy="2601468"/>
          </a:xfrm>
          <a:prstGeom prst="rect">
            <a:avLst/>
          </a:prstGeom>
        </p:spPr>
      </p:pic>
      <p:pic>
        <p:nvPicPr>
          <p:cNvPr id="5" name="Picture 4" descr="shapes.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2623" y="2332572"/>
            <a:ext cx="5204177" cy="3903133"/>
          </a:xfrm>
          <a:prstGeom prst="rect">
            <a:avLst/>
          </a:prstGeom>
        </p:spPr>
      </p:pic>
      <p:sp>
        <p:nvSpPr>
          <p:cNvPr id="6" name="TextBox 5"/>
          <p:cNvSpPr txBox="1"/>
          <p:nvPr/>
        </p:nvSpPr>
        <p:spPr>
          <a:xfrm>
            <a:off x="169335" y="3667168"/>
            <a:ext cx="2048934" cy="1754326"/>
          </a:xfrm>
          <a:prstGeom prst="rect">
            <a:avLst/>
          </a:prstGeom>
          <a:noFill/>
        </p:spPr>
        <p:txBody>
          <a:bodyPr wrap="square" rtlCol="0">
            <a:spAutoFit/>
          </a:bodyPr>
          <a:lstStyle/>
          <a:p>
            <a:r>
              <a:rPr lang="en-US" dirty="0"/>
              <a:t>From "The Children's Machine," Seymour </a:t>
            </a:r>
            <a:r>
              <a:rPr lang="en-US" dirty="0" err="1"/>
              <a:t>Papert</a:t>
            </a:r>
            <a:r>
              <a:rPr lang="en-US" dirty="0"/>
              <a:t>, HarperCollins, 1993</a:t>
            </a:r>
          </a:p>
          <a:p>
            <a:endParaRPr lang="en-US" dirty="0"/>
          </a:p>
        </p:txBody>
      </p:sp>
    </p:spTree>
    <p:extLst>
      <p:ext uri="{BB962C8B-B14F-4D97-AF65-F5344CB8AC3E}">
        <p14:creationId xmlns:p14="http://schemas.microsoft.com/office/powerpoint/2010/main" val="877580726"/>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Digital </a:t>
            </a:r>
            <a:r>
              <a:rPr lang="en-US" dirty="0" err="1" smtClean="0"/>
              <a:t>manipulatives</a:t>
            </a:r>
            <a:r>
              <a:rPr lang="en-US" dirty="0" smtClean="0"/>
              <a:t> – </a:t>
            </a:r>
            <a:r>
              <a:rPr lang="en-US" dirty="0" smtClean="0">
                <a:hlinkClick r:id="rId3"/>
              </a:rPr>
              <a:t>http://www.youtube.com/watch?v=e1_4IyIFQXQ</a:t>
            </a:r>
            <a:endParaRPr lang="en-US" dirty="0" smtClean="0"/>
          </a:p>
          <a:p>
            <a:pPr>
              <a:buNone/>
            </a:pPr>
            <a:endParaRPr lang="en-US" dirty="0" smtClean="0"/>
          </a:p>
          <a:p>
            <a:r>
              <a:rPr lang="en-US" dirty="0" smtClean="0"/>
              <a:t>Scratch - </a:t>
            </a:r>
            <a:r>
              <a:rPr lang="en-US" dirty="0" smtClean="0">
                <a:hlinkClick r:id="rId4"/>
              </a:rPr>
              <a:t>http://www.youtube.com/watch?v=knFykmLljos</a:t>
            </a:r>
            <a:endParaRPr lang="en-US" dirty="0" smtClean="0"/>
          </a:p>
          <a:p>
            <a:endParaRPr lang="en-US" dirty="0" smtClean="0"/>
          </a:p>
          <a:p>
            <a:pPr>
              <a:buNone/>
            </a:pPr>
            <a:endParaRPr lang="en-US" dirty="0"/>
          </a:p>
        </p:txBody>
      </p:sp>
    </p:spTree>
    <p:extLst>
      <p:ext uri="{BB962C8B-B14F-4D97-AF65-F5344CB8AC3E}">
        <p14:creationId xmlns:p14="http://schemas.microsoft.com/office/powerpoint/2010/main" val="581574286"/>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Science</a:t>
            </a:r>
            <a:endParaRPr lang="en-US" dirty="0"/>
          </a:p>
        </p:txBody>
      </p:sp>
      <p:sp>
        <p:nvSpPr>
          <p:cNvPr id="3" name="Content Placeholder 2"/>
          <p:cNvSpPr>
            <a:spLocks noGrp="1"/>
          </p:cNvSpPr>
          <p:nvPr>
            <p:ph idx="1"/>
          </p:nvPr>
        </p:nvSpPr>
        <p:spPr/>
        <p:txBody>
          <a:bodyPr/>
          <a:lstStyle/>
          <a:p>
            <a:r>
              <a:rPr lang="en-US" dirty="0" smtClean="0"/>
              <a:t>Cognitive science including brain research and neuroscience are increasingly informing learning theories and education </a:t>
            </a:r>
            <a:endParaRPr lang="en-US" dirty="0"/>
          </a:p>
        </p:txBody>
      </p:sp>
    </p:spTree>
    <p:extLst>
      <p:ext uri="{BB962C8B-B14F-4D97-AF65-F5344CB8AC3E}">
        <p14:creationId xmlns:p14="http://schemas.microsoft.com/office/powerpoint/2010/main" val="30397731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How’s it going?</a:t>
            </a:r>
            <a:endParaRPr lang="en-GB" dirty="0"/>
          </a:p>
        </p:txBody>
      </p:sp>
      <p:sp>
        <p:nvSpPr>
          <p:cNvPr id="3" name="Content Placeholder 2"/>
          <p:cNvSpPr>
            <a:spLocks noGrp="1"/>
          </p:cNvSpPr>
          <p:nvPr>
            <p:ph idx="1"/>
          </p:nvPr>
        </p:nvSpPr>
        <p:spPr>
          <a:xfrm>
            <a:off x="457200" y="1417641"/>
            <a:ext cx="8229600" cy="4708531"/>
          </a:xfrm>
        </p:spPr>
        <p:txBody>
          <a:bodyPr>
            <a:normAutofit fontScale="92500" lnSpcReduction="10000"/>
          </a:bodyPr>
          <a:lstStyle/>
          <a:p>
            <a:r>
              <a:rPr lang="en-GB" sz="3000" dirty="0" smtClean="0"/>
              <a:t>Individually </a:t>
            </a:r>
          </a:p>
          <a:p>
            <a:pPr lvl="1"/>
            <a:r>
              <a:rPr lang="en-GB" sz="2600" dirty="0" smtClean="0"/>
              <a:t>identify a couple of successes </a:t>
            </a:r>
          </a:p>
          <a:p>
            <a:pPr lvl="1"/>
            <a:r>
              <a:rPr lang="en-GB" sz="2600" dirty="0"/>
              <a:t>i</a:t>
            </a:r>
            <a:r>
              <a:rPr lang="en-GB" sz="2600" dirty="0" smtClean="0"/>
              <a:t>dentify some of the challenges / worries that you are experiencing (refer to your journal)</a:t>
            </a:r>
          </a:p>
          <a:p>
            <a:r>
              <a:rPr lang="en-GB" sz="3000" dirty="0" smtClean="0"/>
              <a:t>In pairs</a:t>
            </a:r>
            <a:endParaRPr lang="en-GB" sz="3000" dirty="0"/>
          </a:p>
          <a:p>
            <a:pPr lvl="1"/>
            <a:r>
              <a:rPr lang="en-GB" sz="2600" dirty="0" smtClean="0"/>
              <a:t>discuss with your partner</a:t>
            </a:r>
          </a:p>
          <a:p>
            <a:pPr lvl="1"/>
            <a:r>
              <a:rPr lang="en-GB" sz="2600" dirty="0"/>
              <a:t>g</a:t>
            </a:r>
            <a:r>
              <a:rPr lang="en-GB" sz="2600" dirty="0" smtClean="0"/>
              <a:t>roup the challenges into themes</a:t>
            </a:r>
          </a:p>
          <a:p>
            <a:pPr lvl="1"/>
            <a:r>
              <a:rPr lang="en-GB" sz="2600" dirty="0"/>
              <a:t>i</a:t>
            </a:r>
            <a:r>
              <a:rPr lang="en-GB" sz="2600" dirty="0" smtClean="0"/>
              <a:t>dentify </a:t>
            </a:r>
            <a:r>
              <a:rPr lang="en-GB" sz="2600" b="1" dirty="0" smtClean="0"/>
              <a:t>common</a:t>
            </a:r>
            <a:r>
              <a:rPr lang="en-GB" sz="2600" dirty="0" smtClean="0"/>
              <a:t> challenges that you are both facing</a:t>
            </a:r>
          </a:p>
          <a:p>
            <a:endParaRPr lang="en-GB" dirty="0" smtClean="0"/>
          </a:p>
          <a:p>
            <a:pPr marL="329184" lvl="1" indent="0">
              <a:buNone/>
            </a:pPr>
            <a:endParaRPr lang="en-GB" dirty="0"/>
          </a:p>
          <a:p>
            <a:pPr marL="329184" lvl="1" indent="0" algn="ctr">
              <a:buNone/>
            </a:pPr>
            <a:r>
              <a:rPr lang="en-GB" dirty="0" smtClean="0"/>
              <a:t>Be ready to feed back to the group</a:t>
            </a:r>
          </a:p>
        </p:txBody>
      </p:sp>
    </p:spTree>
    <p:extLst>
      <p:ext uri="{BB962C8B-B14F-4D97-AF65-F5344CB8AC3E}">
        <p14:creationId xmlns:p14="http://schemas.microsoft.com/office/powerpoint/2010/main" val="3084881309"/>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Cognitive information processing theory</a:t>
            </a:r>
            <a:endParaRPr lang="en-US" sz="3600" dirty="0"/>
          </a:p>
        </p:txBody>
      </p:sp>
      <p:sp>
        <p:nvSpPr>
          <p:cNvPr id="3" name="Content Placeholder 2"/>
          <p:cNvSpPr>
            <a:spLocks noGrp="1"/>
          </p:cNvSpPr>
          <p:nvPr>
            <p:ph idx="1"/>
          </p:nvPr>
        </p:nvSpPr>
        <p:spPr/>
        <p:txBody>
          <a:bodyPr/>
          <a:lstStyle/>
          <a:p>
            <a:r>
              <a:rPr lang="en-US" dirty="0" smtClean="0"/>
              <a:t>A key component of this theory is how memory works</a:t>
            </a:r>
          </a:p>
          <a:p>
            <a:r>
              <a:rPr lang="en-US" dirty="0" smtClean="0"/>
              <a:t>The theory sees memorization and making connections as crucial components of learning</a:t>
            </a:r>
            <a:endParaRPr lang="en-US" dirty="0"/>
          </a:p>
        </p:txBody>
      </p:sp>
    </p:spTree>
    <p:extLst>
      <p:ext uri="{BB962C8B-B14F-4D97-AF65-F5344CB8AC3E}">
        <p14:creationId xmlns:p14="http://schemas.microsoft.com/office/powerpoint/2010/main" val="8313699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mujis_memory_p31.jpg"/>
          <p:cNvPicPr>
            <a:picLocks noGrp="1" noChangeAspect="1"/>
          </p:cNvPicPr>
          <p:nvPr>
            <p:ph idx="1"/>
          </p:nvPr>
        </p:nvPicPr>
        <p:blipFill>
          <a:blip r:embed="rId3">
            <a:extLst>
              <a:ext uri="{28A0092B-C50C-407E-A947-70E740481C1C}">
                <a14:useLocalDpi xmlns:a14="http://schemas.microsoft.com/office/drawing/2010/main" val="0"/>
              </a:ext>
            </a:extLst>
          </a:blip>
          <a:srcRect l="-100345" r="-100345"/>
          <a:stretch>
            <a:fillRect/>
          </a:stretch>
        </p:blipFill>
        <p:spPr>
          <a:xfrm rot="16200000">
            <a:off x="-965186" y="-593197"/>
            <a:ext cx="10831168" cy="8229603"/>
          </a:xfrm>
          <a:scene3d>
            <a:camera prst="orthographicFront">
              <a:rot lat="0" lon="0" rev="10800000"/>
            </a:camera>
            <a:lightRig rig="threePt" dir="t"/>
          </a:scene3d>
        </p:spPr>
      </p:pic>
      <p:sp>
        <p:nvSpPr>
          <p:cNvPr id="3" name="TextBox 2"/>
          <p:cNvSpPr txBox="1"/>
          <p:nvPr/>
        </p:nvSpPr>
        <p:spPr>
          <a:xfrm>
            <a:off x="457200" y="5498559"/>
            <a:ext cx="4190803" cy="261610"/>
          </a:xfrm>
          <a:prstGeom prst="rect">
            <a:avLst/>
          </a:prstGeom>
          <a:noFill/>
        </p:spPr>
        <p:txBody>
          <a:bodyPr wrap="square" rtlCol="0">
            <a:spAutoFit/>
          </a:bodyPr>
          <a:lstStyle/>
          <a:p>
            <a:r>
              <a:rPr lang="en-US" sz="1100" dirty="0" err="1" smtClean="0"/>
              <a:t>Muijs</a:t>
            </a:r>
            <a:r>
              <a:rPr lang="en-US" sz="1100" dirty="0" smtClean="0"/>
              <a:t>, D. (2011 :31)</a:t>
            </a:r>
            <a:endParaRPr lang="en-US" sz="1100" dirty="0"/>
          </a:p>
        </p:txBody>
      </p:sp>
      <p:sp>
        <p:nvSpPr>
          <p:cNvPr id="5" name="TextBox 4"/>
          <p:cNvSpPr txBox="1"/>
          <p:nvPr/>
        </p:nvSpPr>
        <p:spPr>
          <a:xfrm>
            <a:off x="3714750" y="1067640"/>
            <a:ext cx="2878666" cy="923330"/>
          </a:xfrm>
          <a:prstGeom prst="rect">
            <a:avLst/>
          </a:prstGeom>
          <a:noFill/>
        </p:spPr>
        <p:txBody>
          <a:bodyPr wrap="square" rtlCol="0">
            <a:spAutoFit/>
          </a:bodyPr>
          <a:lstStyle/>
          <a:p>
            <a:pPr algn="ctr"/>
            <a:r>
              <a:rPr lang="en-US" b="1" dirty="0" smtClean="0">
                <a:solidFill>
                  <a:srgbClr val="3366FF"/>
                </a:solidFill>
              </a:rPr>
              <a:t>This is where we combine &amp; manipulate information</a:t>
            </a:r>
          </a:p>
          <a:p>
            <a:pPr algn="ctr"/>
            <a:r>
              <a:rPr lang="en-US" b="1" dirty="0">
                <a:solidFill>
                  <a:srgbClr val="3366FF"/>
                </a:solidFill>
              </a:rPr>
              <a:t>|</a:t>
            </a:r>
          </a:p>
        </p:txBody>
      </p:sp>
    </p:spTree>
    <p:extLst>
      <p:ext uri="{BB962C8B-B14F-4D97-AF65-F5344CB8AC3E}">
        <p14:creationId xmlns:p14="http://schemas.microsoft.com/office/powerpoint/2010/main" val="870935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“Memory is the residue of thought” </a:t>
            </a:r>
            <a:r>
              <a:rPr lang="en-US" sz="2000" dirty="0" smtClean="0"/>
              <a:t>(Willingham, 2009 :54)</a:t>
            </a:r>
          </a:p>
          <a:p>
            <a:pPr lvl="1"/>
            <a:r>
              <a:rPr lang="en-US" dirty="0"/>
              <a:t>t</a:t>
            </a:r>
            <a:r>
              <a:rPr lang="en-US" dirty="0" smtClean="0"/>
              <a:t>hings can’t get into long term memory without first having been in working memory</a:t>
            </a:r>
          </a:p>
          <a:p>
            <a:pPr lvl="1"/>
            <a:r>
              <a:rPr lang="en-US" dirty="0" err="1"/>
              <a:t>i</a:t>
            </a:r>
            <a:r>
              <a:rPr lang="en-US" dirty="0" err="1" smtClean="0"/>
              <a:t>e</a:t>
            </a:r>
            <a:r>
              <a:rPr lang="en-US" dirty="0" smtClean="0"/>
              <a:t> you have to process and pay attention to something in order to learn it</a:t>
            </a:r>
          </a:p>
          <a:p>
            <a:pPr lvl="1"/>
            <a:r>
              <a:rPr lang="en-US" dirty="0" smtClean="0"/>
              <a:t>Practice reduces the amount of ‘room’ that mental work requires in working memory (which has limited space)</a:t>
            </a:r>
          </a:p>
        </p:txBody>
      </p:sp>
    </p:spTree>
    <p:extLst>
      <p:ext uri="{BB962C8B-B14F-4D97-AF65-F5344CB8AC3E}">
        <p14:creationId xmlns:p14="http://schemas.microsoft.com/office/powerpoint/2010/main" val="7484383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a:t>
            </a:r>
            <a:endParaRPr lang="en-US" dirty="0"/>
          </a:p>
        </p:txBody>
      </p:sp>
      <p:sp>
        <p:nvSpPr>
          <p:cNvPr id="3" name="Content Placeholder 2"/>
          <p:cNvSpPr>
            <a:spLocks noGrp="1"/>
          </p:cNvSpPr>
          <p:nvPr>
            <p:ph idx="1"/>
          </p:nvPr>
        </p:nvSpPr>
        <p:spPr/>
        <p:txBody>
          <a:bodyPr/>
          <a:lstStyle/>
          <a:p>
            <a:r>
              <a:rPr lang="en-US" dirty="0" smtClean="0"/>
              <a:t>Avoid </a:t>
            </a:r>
            <a:r>
              <a:rPr lang="en-US" dirty="0"/>
              <a:t>cognitive </a:t>
            </a:r>
            <a:r>
              <a:rPr lang="en-US" dirty="0" smtClean="0"/>
              <a:t>overload</a:t>
            </a:r>
          </a:p>
          <a:p>
            <a:pPr lvl="1"/>
            <a:r>
              <a:rPr lang="en-US" dirty="0" smtClean="0"/>
              <a:t>working </a:t>
            </a:r>
            <a:r>
              <a:rPr lang="en-US" dirty="0"/>
              <a:t>memory can be ‘overloaded</a:t>
            </a:r>
            <a:r>
              <a:rPr lang="en-US" dirty="0" smtClean="0"/>
              <a:t>’</a:t>
            </a:r>
          </a:p>
          <a:p>
            <a:pPr lvl="1"/>
            <a:r>
              <a:rPr lang="en-US" dirty="0" smtClean="0"/>
              <a:t>use of ‘chunking</a:t>
            </a:r>
            <a:r>
              <a:rPr lang="en-US" dirty="0"/>
              <a:t>’</a:t>
            </a:r>
          </a:p>
          <a:p>
            <a:r>
              <a:rPr lang="en-US" dirty="0" smtClean="0"/>
              <a:t>Build long term memory</a:t>
            </a:r>
          </a:p>
          <a:p>
            <a:pPr lvl="1"/>
            <a:r>
              <a:rPr lang="en-US" dirty="0" err="1"/>
              <a:t>p</a:t>
            </a:r>
            <a:r>
              <a:rPr lang="en-US" dirty="0" err="1" smtClean="0"/>
              <a:t>ractising</a:t>
            </a:r>
            <a:endParaRPr lang="en-US" dirty="0" smtClean="0"/>
          </a:p>
          <a:p>
            <a:pPr lvl="1"/>
            <a:r>
              <a:rPr lang="en-US" dirty="0" smtClean="0"/>
              <a:t>‘mastery’</a:t>
            </a:r>
          </a:p>
          <a:p>
            <a:pPr lvl="1"/>
            <a:r>
              <a:rPr lang="en-US" dirty="0"/>
              <a:t>‘automaticity’</a:t>
            </a:r>
          </a:p>
          <a:p>
            <a:pPr lvl="1"/>
            <a:r>
              <a:rPr lang="en-US" dirty="0"/>
              <a:t>m</a:t>
            </a:r>
            <a:r>
              <a:rPr lang="en-US" dirty="0" smtClean="0"/>
              <a:t>emory aids e.g. mnemonics like acronyms</a:t>
            </a:r>
          </a:p>
        </p:txBody>
      </p:sp>
    </p:spTree>
    <p:extLst>
      <p:ext uri="{BB962C8B-B14F-4D97-AF65-F5344CB8AC3E}">
        <p14:creationId xmlns:p14="http://schemas.microsoft.com/office/powerpoint/2010/main" val="2621754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Storage &amp; retrieval strength</a:t>
            </a:r>
            <a:endParaRPr lang="en-US" sz="3600" dirty="0"/>
          </a:p>
        </p:txBody>
      </p:sp>
      <p:sp>
        <p:nvSpPr>
          <p:cNvPr id="3" name="Content Placeholder 2"/>
          <p:cNvSpPr>
            <a:spLocks noGrp="1"/>
          </p:cNvSpPr>
          <p:nvPr>
            <p:ph idx="1"/>
          </p:nvPr>
        </p:nvSpPr>
        <p:spPr/>
        <p:txBody>
          <a:bodyPr>
            <a:normAutofit/>
          </a:bodyPr>
          <a:lstStyle/>
          <a:p>
            <a:r>
              <a:rPr lang="en-US" sz="2800" dirty="0"/>
              <a:t>Storage strength and retrieval strength explain why we remember some things better than others</a:t>
            </a:r>
            <a:r>
              <a:rPr lang="en-US" sz="2800" dirty="0" smtClean="0"/>
              <a:t>.</a:t>
            </a:r>
          </a:p>
          <a:p>
            <a:r>
              <a:rPr lang="en-US" sz="2800" dirty="0" smtClean="0"/>
              <a:t>See the work of Bjork  </a:t>
            </a:r>
            <a:r>
              <a:rPr lang="en-US" sz="1400" u="sng" dirty="0">
                <a:hlinkClick r:id="rId3"/>
              </a:rPr>
              <a:t>http://bjorklab.psych.ucla.edu/research.html</a:t>
            </a:r>
            <a:r>
              <a:rPr lang="en-GB" sz="1400" dirty="0"/>
              <a:t> </a:t>
            </a:r>
          </a:p>
          <a:p>
            <a:endParaRPr lang="en-US" sz="2800" dirty="0" smtClean="0"/>
          </a:p>
          <a:p>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endParaRPr lang="en-GB" dirty="0"/>
          </a:p>
          <a:p>
            <a:endParaRPr lang="en-US" dirty="0"/>
          </a:p>
        </p:txBody>
      </p:sp>
      <p:graphicFrame>
        <p:nvGraphicFramePr>
          <p:cNvPr id="4" name="Table 3"/>
          <p:cNvGraphicFramePr>
            <a:graphicFrameLocks noGrp="1"/>
          </p:cNvGraphicFramePr>
          <p:nvPr>
            <p:extLst/>
          </p:nvPr>
        </p:nvGraphicFramePr>
        <p:xfrm>
          <a:off x="857249" y="3746500"/>
          <a:ext cx="7239000" cy="2316479"/>
        </p:xfrm>
        <a:graphic>
          <a:graphicData uri="http://schemas.openxmlformats.org/drawingml/2006/table">
            <a:tbl>
              <a:tblPr firstRow="1" bandRow="1">
                <a:tableStyleId>{5940675A-B579-460E-94D1-54222C63F5DA}</a:tableStyleId>
              </a:tblPr>
              <a:tblGrid>
                <a:gridCol w="2815167"/>
                <a:gridCol w="4423833"/>
              </a:tblGrid>
              <a:tr h="370840">
                <a:tc>
                  <a:txBody>
                    <a:bodyPr/>
                    <a:lstStyle/>
                    <a:p>
                      <a:r>
                        <a:rPr lang="en-US" sz="2800" dirty="0" smtClean="0"/>
                        <a:t>Storage strength </a:t>
                      </a:r>
                      <a:endParaRPr lang="en-US" sz="2800" dirty="0"/>
                    </a:p>
                  </a:txBody>
                  <a:tcPr/>
                </a:tc>
                <a:tc>
                  <a:txBody>
                    <a:bodyPr/>
                    <a:lstStyle/>
                    <a:p>
                      <a:r>
                        <a:rPr lang="en-US" sz="2800" dirty="0" smtClean="0"/>
                        <a:t>how well learned (or </a:t>
                      </a:r>
                      <a:r>
                        <a:rPr lang="en-US" sz="2800" dirty="0" err="1" smtClean="0"/>
                        <a:t>memorised</a:t>
                      </a:r>
                      <a:r>
                        <a:rPr lang="en-US" sz="2800" dirty="0" smtClean="0"/>
                        <a:t>?) something is</a:t>
                      </a:r>
                    </a:p>
                    <a:p>
                      <a:endParaRPr lang="en-US" sz="2800" dirty="0"/>
                    </a:p>
                  </a:txBody>
                  <a:tcPr/>
                </a:tc>
              </a:tr>
              <a:tr h="370840">
                <a:tc>
                  <a:txBody>
                    <a:bodyPr/>
                    <a:lstStyle/>
                    <a:p>
                      <a:r>
                        <a:rPr lang="en-US" sz="2800" dirty="0" smtClean="0"/>
                        <a:t>Retrieval strength </a:t>
                      </a:r>
                      <a:endParaRPr lang="en-US" sz="2800" dirty="0"/>
                    </a:p>
                  </a:txBody>
                  <a:tcPr/>
                </a:tc>
                <a:tc>
                  <a:txBody>
                    <a:bodyPr/>
                    <a:lstStyle/>
                    <a:p>
                      <a:r>
                        <a:rPr lang="en-US" sz="2800" dirty="0" smtClean="0"/>
                        <a:t>how accessible it is</a:t>
                      </a:r>
                    </a:p>
                    <a:p>
                      <a:endParaRPr lang="en-US" sz="2800" dirty="0"/>
                    </a:p>
                  </a:txBody>
                  <a:tcPr/>
                </a:tc>
              </a:tr>
            </a:tbl>
          </a:graphicData>
        </a:graphic>
      </p:graphicFrame>
    </p:spTree>
    <p:extLst>
      <p:ext uri="{BB962C8B-B14F-4D97-AF65-F5344CB8AC3E}">
        <p14:creationId xmlns:p14="http://schemas.microsoft.com/office/powerpoint/2010/main" val="1149684786"/>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Bjork on memory</a:t>
            </a:r>
            <a:endParaRPr lang="en-US" dirty="0"/>
          </a:p>
        </p:txBody>
      </p:sp>
      <p:graphicFrame>
        <p:nvGraphicFramePr>
          <p:cNvPr id="4" name="Content Placeholder 3"/>
          <p:cNvGraphicFramePr>
            <a:graphicFrameLocks noGrp="1"/>
          </p:cNvGraphicFramePr>
          <p:nvPr>
            <p:ph idx="1"/>
            <p:extLst/>
          </p:nvPr>
        </p:nvGraphicFramePr>
        <p:xfrm>
          <a:off x="457200" y="1600200"/>
          <a:ext cx="8229600" cy="3566160"/>
        </p:xfrm>
        <a:graphic>
          <a:graphicData uri="http://schemas.openxmlformats.org/drawingml/2006/table">
            <a:tbl>
              <a:tblPr firstRow="1" bandRow="1">
                <a:tableStyleId>{7E9639D4-E3E2-4D34-9284-5A2195B3D0D7}</a:tableStyleId>
              </a:tblPr>
              <a:tblGrid>
                <a:gridCol w="2285662"/>
                <a:gridCol w="2864467"/>
                <a:gridCol w="3079471"/>
              </a:tblGrid>
              <a:tr h="370840">
                <a:tc>
                  <a:txBody>
                    <a:bodyPr/>
                    <a:lstStyle/>
                    <a:p>
                      <a:endParaRPr lang="en-US" dirty="0" smtClean="0">
                        <a:solidFill>
                          <a:srgbClr val="000000"/>
                        </a:solidFill>
                      </a:endParaRPr>
                    </a:p>
                    <a:p>
                      <a:r>
                        <a:rPr lang="en-US" dirty="0" smtClean="0">
                          <a:solidFill>
                            <a:srgbClr val="000000"/>
                          </a:solidFill>
                        </a:rPr>
                        <a:t>Storage strength</a:t>
                      </a:r>
                      <a:r>
                        <a:rPr lang="en-US" baseline="0" dirty="0" smtClean="0">
                          <a:solidFill>
                            <a:srgbClr val="000000"/>
                          </a:solidFill>
                        </a:rPr>
                        <a:t> </a:t>
                      </a:r>
                      <a:r>
                        <a:rPr lang="en-US" dirty="0" smtClean="0">
                          <a:solidFill>
                            <a:srgbClr val="000000"/>
                          </a:solidFill>
                        </a:rPr>
                        <a:t>/retrieval strength</a:t>
                      </a:r>
                      <a:endParaRPr lang="en-US" dirty="0">
                        <a:solidFill>
                          <a:srgbClr val="000000"/>
                        </a:solidFill>
                      </a:endParaRPr>
                    </a:p>
                  </a:txBody>
                  <a:tcPr>
                    <a:lnR w="12700" cap="flat" cmpd="sng" algn="ctr">
                      <a:noFill/>
                      <a:prstDash val="solid"/>
                      <a:round/>
                      <a:headEnd type="none" w="med" len="med"/>
                      <a:tailEnd type="none" w="med" len="med"/>
                    </a:lnR>
                    <a:noFill/>
                  </a:tcPr>
                </a:tc>
                <a:tc>
                  <a:txBody>
                    <a:bodyPr/>
                    <a:lstStyle/>
                    <a:p>
                      <a:pPr algn="ctr"/>
                      <a:endParaRPr lang="en-US" dirty="0" smtClean="0"/>
                    </a:p>
                    <a:p>
                      <a:pPr algn="ctr"/>
                      <a:r>
                        <a:rPr lang="en-US" dirty="0" smtClean="0"/>
                        <a:t>Low storage strength</a:t>
                      </a:r>
                    </a:p>
                    <a:p>
                      <a:pPr algn="ctr"/>
                      <a:endParaRPr lang="en-US" dirty="0" smtClean="0"/>
                    </a:p>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558ED5"/>
                    </a:solidFill>
                  </a:tcPr>
                </a:tc>
                <a:tc>
                  <a:txBody>
                    <a:bodyPr/>
                    <a:lstStyle/>
                    <a:p>
                      <a:pPr algn="ctr"/>
                      <a:endParaRPr lang="en-US" dirty="0" smtClean="0"/>
                    </a:p>
                    <a:p>
                      <a:pPr algn="ctr"/>
                      <a:r>
                        <a:rPr lang="en-US" dirty="0" smtClean="0"/>
                        <a:t>High storage strength</a:t>
                      </a:r>
                    </a:p>
                    <a:p>
                      <a:pPr algn="ctr"/>
                      <a:endParaRPr lang="en-US" dirty="0"/>
                    </a:p>
                  </a:txBody>
                  <a:tcPr>
                    <a:lnL w="12700" cap="flat" cmpd="sng" algn="ctr">
                      <a:noFill/>
                      <a:prstDash val="solid"/>
                      <a:round/>
                      <a:headEnd type="none" w="med" len="med"/>
                      <a:tailEnd type="none" w="med" len="med"/>
                    </a:lnL>
                    <a:lnB w="12700" cap="flat" cmpd="sng" algn="ctr">
                      <a:solidFill>
                        <a:scrgbClr r="0" g="0" b="0"/>
                      </a:solidFill>
                      <a:prstDash val="solid"/>
                      <a:round/>
                      <a:headEnd type="none" w="med" len="med"/>
                      <a:tailEnd type="none" w="med" len="med"/>
                    </a:lnB>
                    <a:solidFill>
                      <a:srgbClr val="558ED5"/>
                    </a:solidFill>
                  </a:tcPr>
                </a:tc>
              </a:tr>
              <a:tr h="370840">
                <a:tc>
                  <a:txBody>
                    <a:bodyPr/>
                    <a:lstStyle/>
                    <a:p>
                      <a:endParaRPr lang="en-US" b="1" dirty="0" smtClean="0">
                        <a:solidFill>
                          <a:schemeClr val="bg1"/>
                        </a:solidFill>
                      </a:endParaRPr>
                    </a:p>
                    <a:p>
                      <a:r>
                        <a:rPr lang="en-US" b="1" dirty="0" smtClean="0">
                          <a:solidFill>
                            <a:schemeClr val="bg1"/>
                          </a:solidFill>
                        </a:rPr>
                        <a:t>High retrieval strength</a:t>
                      </a:r>
                    </a:p>
                    <a:p>
                      <a:endParaRPr lang="en-US" b="1" dirty="0" smtClean="0">
                        <a:solidFill>
                          <a:schemeClr val="bg1"/>
                        </a:solidFill>
                      </a:endParaRPr>
                    </a:p>
                  </a:txBody>
                  <a:tcPr>
                    <a:lnR w="12700" cap="flat" cmpd="sng" algn="ctr">
                      <a:solidFill>
                        <a:scrgbClr r="0" g="0" b="0"/>
                      </a:solidFill>
                      <a:prstDash val="solid"/>
                      <a:round/>
                      <a:headEnd type="none" w="med" len="med"/>
                      <a:tailEnd type="none" w="med" len="med"/>
                    </a:lnR>
                    <a:solidFill>
                      <a:schemeClr val="tx2">
                        <a:lumMod val="60000"/>
                        <a:lumOff val="40000"/>
                      </a:schemeClr>
                    </a:solidFill>
                  </a:tcPr>
                </a:tc>
                <a:tc>
                  <a:txBody>
                    <a:bodyPr/>
                    <a:lstStyle/>
                    <a:p>
                      <a:pPr algn="ctr"/>
                      <a:endParaRPr lang="en-US" dirty="0" smtClean="0"/>
                    </a:p>
                    <a:p>
                      <a:pPr algn="ctr"/>
                      <a:r>
                        <a:rPr lang="en-US" dirty="0" smtClean="0"/>
                        <a:t>Exams</a:t>
                      </a:r>
                    </a:p>
                    <a:p>
                      <a:pPr algn="ctr"/>
                      <a:r>
                        <a:rPr lang="en-US" dirty="0" smtClean="0"/>
                        <a:t>Crammed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dirty="0" smtClean="0"/>
                    </a:p>
                    <a:p>
                      <a:pPr algn="ctr"/>
                      <a:r>
                        <a:rPr lang="en-US" dirty="0" smtClean="0"/>
                        <a:t>Your phone number</a:t>
                      </a:r>
                    </a:p>
                    <a:p>
                      <a:pPr algn="ctr"/>
                      <a:r>
                        <a:rPr lang="en-US" dirty="0" smtClean="0"/>
                        <a:t>Mastered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b="1" dirty="0" smtClean="0">
                          <a:solidFill>
                            <a:schemeClr val="bg1"/>
                          </a:solidFill>
                        </a:rPr>
                        <a:t>Low retrieval</a:t>
                      </a:r>
                      <a:r>
                        <a:rPr lang="en-US" b="1" baseline="0" dirty="0" smtClean="0">
                          <a:solidFill>
                            <a:schemeClr val="bg1"/>
                          </a:solidFill>
                        </a:rPr>
                        <a:t> </a:t>
                      </a:r>
                    </a:p>
                    <a:p>
                      <a:r>
                        <a:rPr lang="en-US" b="1" baseline="0" dirty="0" smtClean="0">
                          <a:solidFill>
                            <a:schemeClr val="bg1"/>
                          </a:solidFill>
                        </a:rPr>
                        <a:t>strength</a:t>
                      </a:r>
                    </a:p>
                    <a:p>
                      <a:endParaRPr lang="en-US" b="1" baseline="0" dirty="0" smtClean="0">
                        <a:solidFill>
                          <a:schemeClr val="bg1"/>
                        </a:solidFill>
                      </a:endParaRPr>
                    </a:p>
                    <a:p>
                      <a:endParaRPr lang="en-US" b="1" dirty="0">
                        <a:solidFill>
                          <a:schemeClr val="bg1"/>
                        </a:solidFill>
                      </a:endParaRPr>
                    </a:p>
                  </a:txBody>
                  <a:tcPr>
                    <a:lnR w="12700" cap="flat" cmpd="sng" algn="ctr">
                      <a:solidFill>
                        <a:scrgbClr r="0" g="0" b="0"/>
                      </a:solidFill>
                      <a:prstDash val="solid"/>
                      <a:round/>
                      <a:headEnd type="none" w="med" len="med"/>
                      <a:tailEnd type="none" w="med" len="med"/>
                    </a:lnR>
                    <a:solidFill>
                      <a:schemeClr val="tx2">
                        <a:lumMod val="60000"/>
                        <a:lumOff val="40000"/>
                      </a:schemeClr>
                    </a:solidFill>
                  </a:tcPr>
                </a:tc>
                <a:tc>
                  <a:txBody>
                    <a:bodyPr/>
                    <a:lstStyle/>
                    <a:p>
                      <a:pPr algn="ctr"/>
                      <a:r>
                        <a:rPr lang="en-US" dirty="0" smtClean="0"/>
                        <a:t>Credit</a:t>
                      </a:r>
                      <a:r>
                        <a:rPr lang="en-US" baseline="0" dirty="0" smtClean="0"/>
                        <a:t> card number</a:t>
                      </a:r>
                    </a:p>
                    <a:p>
                      <a:pPr algn="ctr"/>
                      <a:r>
                        <a:rPr lang="en-US" baseline="0" dirty="0" smtClean="0"/>
                        <a:t>Unlearned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The face of an old school friend</a:t>
                      </a:r>
                    </a:p>
                    <a:p>
                      <a:pPr algn="ctr"/>
                      <a:r>
                        <a:rPr lang="en-US" dirty="0" smtClean="0"/>
                        <a:t>Buried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5" name="TextBox 4"/>
          <p:cNvSpPr txBox="1"/>
          <p:nvPr/>
        </p:nvSpPr>
        <p:spPr>
          <a:xfrm>
            <a:off x="2269955" y="6106508"/>
            <a:ext cx="4813487" cy="646331"/>
          </a:xfrm>
          <a:prstGeom prst="rect">
            <a:avLst/>
          </a:prstGeom>
          <a:noFill/>
        </p:spPr>
        <p:txBody>
          <a:bodyPr wrap="none" rtlCol="0">
            <a:spAutoFit/>
          </a:bodyPr>
          <a:lstStyle/>
          <a:p>
            <a:r>
              <a:rPr lang="en-US" dirty="0" smtClean="0"/>
              <a:t>See </a:t>
            </a:r>
            <a:r>
              <a:rPr lang="en-US" u="sng" dirty="0">
                <a:hlinkClick r:id="rId3"/>
              </a:rPr>
              <a:t>http://bjorklab.psych.ucla.edu/research.html</a:t>
            </a:r>
            <a:r>
              <a:rPr lang="en-GB" dirty="0"/>
              <a:t> </a:t>
            </a:r>
            <a:endParaRPr lang="en-US" dirty="0"/>
          </a:p>
          <a:p>
            <a:endParaRPr lang="en-US" dirty="0"/>
          </a:p>
        </p:txBody>
      </p:sp>
    </p:spTree>
    <p:extLst>
      <p:ext uri="{BB962C8B-B14F-4D97-AF65-F5344CB8AC3E}">
        <p14:creationId xmlns:p14="http://schemas.microsoft.com/office/powerpoint/2010/main" val="1744378243"/>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theory to our work</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10153399"/>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idx="1"/>
          </p:nvPr>
        </p:nvSpPr>
        <p:spPr>
          <a:prstGeom prst="rect">
            <a:avLst/>
          </a:prstGeom>
        </p:spPr>
        <p:txBody>
          <a:bodyPr wrap="square">
            <a:spAutoFit/>
          </a:bodyPr>
          <a:lstStyle/>
          <a:p>
            <a:r>
              <a:rPr lang="en-US" dirty="0"/>
              <a:t>“An effective teacher is one who can integrate theory with practice, use evidence to underpin their professional judgement and one who can use structured reflection to improve practice.”</a:t>
            </a:r>
            <a:endParaRPr lang="en-GB" dirty="0"/>
          </a:p>
          <a:p>
            <a:pPr algn="r"/>
            <a:r>
              <a:rPr lang="en-US" sz="1400" dirty="0" err="1"/>
              <a:t>Capel</a:t>
            </a:r>
            <a:r>
              <a:rPr lang="en-US" sz="1400" dirty="0"/>
              <a:t>, </a:t>
            </a:r>
            <a:r>
              <a:rPr lang="en-US" sz="1400" dirty="0" err="1"/>
              <a:t>Leask</a:t>
            </a:r>
            <a:r>
              <a:rPr lang="en-US" sz="1400" dirty="0"/>
              <a:t> and Turner, 2009</a:t>
            </a:r>
            <a:endParaRPr lang="en-GB" sz="1400" dirty="0"/>
          </a:p>
        </p:txBody>
      </p:sp>
    </p:spTree>
    <p:extLst>
      <p:ext uri="{BB962C8B-B14F-4D97-AF65-F5344CB8AC3E}">
        <p14:creationId xmlns:p14="http://schemas.microsoft.com/office/powerpoint/2010/main" val="1899121967"/>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role of theorising</a:t>
            </a:r>
            <a:endParaRPr lang="en-GB" dirty="0"/>
          </a:p>
        </p:txBody>
      </p:sp>
      <p:sp>
        <p:nvSpPr>
          <p:cNvPr id="3" name="Content Placeholder 2"/>
          <p:cNvSpPr>
            <a:spLocks noGrp="1"/>
          </p:cNvSpPr>
          <p:nvPr>
            <p:ph idx="1"/>
          </p:nvPr>
        </p:nvSpPr>
        <p:spPr>
          <a:xfrm>
            <a:off x="838200" y="1417638"/>
            <a:ext cx="7467600" cy="4572087"/>
          </a:xfrm>
        </p:spPr>
        <p:txBody>
          <a:bodyPr>
            <a:normAutofit fontScale="92500"/>
          </a:bodyPr>
          <a:lstStyle/>
          <a:p>
            <a:pPr marL="0" indent="0">
              <a:buNone/>
            </a:pPr>
            <a:r>
              <a:rPr lang="en-GB" sz="3000" dirty="0"/>
              <a:t>‘We recognise that talking about theory or theory building can seem slightly daunting to some </a:t>
            </a:r>
            <a:r>
              <a:rPr lang="en-GB" sz="3000" dirty="0" smtClean="0"/>
              <a:t>researchers……</a:t>
            </a:r>
          </a:p>
          <a:p>
            <a:pPr marL="0" indent="0">
              <a:buNone/>
            </a:pPr>
            <a:r>
              <a:rPr lang="en-GB" sz="3000" dirty="0" smtClean="0"/>
              <a:t>We </a:t>
            </a:r>
            <a:r>
              <a:rPr lang="en-GB" sz="3000" dirty="0"/>
              <a:t>can think about theory in terms of having and using ideas, and this seems far less daunting. Everyone can use, develop, and generate </a:t>
            </a:r>
            <a:r>
              <a:rPr lang="en-GB" sz="3000" dirty="0" smtClean="0"/>
              <a:t>ideas……</a:t>
            </a:r>
            <a:endParaRPr lang="en-GB" sz="3000" dirty="0"/>
          </a:p>
          <a:p>
            <a:pPr marL="0" indent="0">
              <a:buNone/>
            </a:pPr>
            <a:r>
              <a:rPr lang="en-GB" sz="3000" dirty="0" err="1" smtClean="0"/>
              <a:t>Dey</a:t>
            </a:r>
            <a:r>
              <a:rPr lang="en-GB" sz="3000" dirty="0" smtClean="0"/>
              <a:t> </a:t>
            </a:r>
            <a:r>
              <a:rPr lang="en-GB" sz="3000" dirty="0"/>
              <a:t>(1993, p.51) describes theory </a:t>
            </a:r>
            <a:r>
              <a:rPr lang="en-GB" sz="3000" b="1" dirty="0"/>
              <a:t>“</a:t>
            </a:r>
            <a:r>
              <a:rPr lang="en-GB" sz="3000" b="1" dirty="0">
                <a:solidFill>
                  <a:srgbClr val="0000FF"/>
                </a:solidFill>
              </a:rPr>
              <a:t>simply as an idea about how other ideas can be related</a:t>
            </a:r>
            <a:r>
              <a:rPr lang="en-GB" sz="3000" b="1" dirty="0" smtClean="0">
                <a:solidFill>
                  <a:srgbClr val="0000FF"/>
                </a:solidFill>
              </a:rPr>
              <a:t>.</a:t>
            </a:r>
            <a:r>
              <a:rPr lang="en-GB" sz="3000" b="1" dirty="0" smtClean="0"/>
              <a:t>”… </a:t>
            </a:r>
          </a:p>
          <a:p>
            <a:pPr marL="0" indent="0" algn="r">
              <a:buNone/>
            </a:pPr>
            <a:r>
              <a:rPr lang="en-GB" sz="2200" dirty="0" smtClean="0"/>
              <a:t>(Coffey and Atkinson, 1996:140)</a:t>
            </a:r>
            <a:endParaRPr lang="en-GB" sz="2200" dirty="0"/>
          </a:p>
          <a:p>
            <a:pPr marL="0" indent="0">
              <a:buNone/>
            </a:pPr>
            <a:endParaRPr lang="en-GB" dirty="0"/>
          </a:p>
        </p:txBody>
      </p:sp>
    </p:spTree>
    <p:extLst>
      <p:ext uri="{BB962C8B-B14F-4D97-AF65-F5344CB8AC3E}">
        <p14:creationId xmlns:p14="http://schemas.microsoft.com/office/powerpoint/2010/main" val="12300081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Theorising activity</a:t>
            </a:r>
            <a:endParaRPr lang="en-GB" dirty="0"/>
          </a:p>
        </p:txBody>
      </p:sp>
      <p:sp>
        <p:nvSpPr>
          <p:cNvPr id="3" name="Content Placeholder 2"/>
          <p:cNvSpPr>
            <a:spLocks noGrp="1"/>
          </p:cNvSpPr>
          <p:nvPr>
            <p:ph idx="1"/>
          </p:nvPr>
        </p:nvSpPr>
        <p:spPr>
          <a:xfrm>
            <a:off x="838200" y="1417638"/>
            <a:ext cx="7467600" cy="4572087"/>
          </a:xfrm>
        </p:spPr>
        <p:txBody>
          <a:bodyPr>
            <a:normAutofit/>
          </a:bodyPr>
          <a:lstStyle/>
          <a:p>
            <a:pPr marL="0" indent="0">
              <a:buNone/>
            </a:pPr>
            <a:r>
              <a:rPr lang="en-GB" sz="3000" dirty="0" smtClean="0"/>
              <a:t>Identify the theory you have used in the 2 lesson plans you have brought with you.</a:t>
            </a:r>
            <a:endParaRPr lang="en-GB" sz="2200" dirty="0"/>
          </a:p>
          <a:p>
            <a:pPr marL="0" indent="0">
              <a:buNone/>
            </a:pPr>
            <a:endParaRPr lang="en-GB" dirty="0"/>
          </a:p>
        </p:txBody>
      </p:sp>
    </p:spTree>
    <p:extLst>
      <p:ext uri="{BB962C8B-B14F-4D97-AF65-F5344CB8AC3E}">
        <p14:creationId xmlns:p14="http://schemas.microsoft.com/office/powerpoint/2010/main" val="80430543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Finding solutions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Pick one or two challenges that you are facing</a:t>
            </a:r>
          </a:p>
          <a:p>
            <a:pPr lvl="1"/>
            <a:r>
              <a:rPr lang="en-GB" dirty="0" smtClean="0"/>
              <a:t>‘problematize’ the challenge</a:t>
            </a:r>
          </a:p>
          <a:p>
            <a:pPr lvl="1"/>
            <a:r>
              <a:rPr lang="en-GB" dirty="0" smtClean="0"/>
              <a:t>Explore possible causes / triggers for each ‘problem’</a:t>
            </a:r>
          </a:p>
          <a:p>
            <a:pPr lvl="1"/>
            <a:r>
              <a:rPr lang="en-GB" dirty="0" smtClean="0"/>
              <a:t>Identify a range of potential solutions</a:t>
            </a:r>
          </a:p>
          <a:p>
            <a:pPr lvl="1"/>
            <a:r>
              <a:rPr lang="en-GB" dirty="0" smtClean="0"/>
              <a:t>Decide which solution(s) are likely to be most effective</a:t>
            </a:r>
          </a:p>
          <a:p>
            <a:pPr lvl="1"/>
            <a:endParaRPr lang="en-GB" dirty="0"/>
          </a:p>
          <a:p>
            <a:r>
              <a:rPr lang="en-GB" dirty="0" smtClean="0"/>
              <a:t>Stretch yourselves</a:t>
            </a:r>
          </a:p>
          <a:p>
            <a:pPr lvl="1"/>
            <a:r>
              <a:rPr lang="en-GB" dirty="0" smtClean="0"/>
              <a:t>For each solution you choose, identify the resources necessary to make this happen</a:t>
            </a:r>
            <a:endParaRPr lang="en-GB" dirty="0"/>
          </a:p>
        </p:txBody>
      </p:sp>
    </p:spTree>
    <p:extLst>
      <p:ext uri="{BB962C8B-B14F-4D97-AF65-F5344CB8AC3E}">
        <p14:creationId xmlns:p14="http://schemas.microsoft.com/office/powerpoint/2010/main" val="2794184461"/>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Theories of learning </a:t>
            </a:r>
            <a:r>
              <a:rPr lang="en-US" dirty="0" err="1" smtClean="0"/>
              <a:t>infographic</a:t>
            </a:r>
            <a:endParaRPr lang="en-US" dirty="0"/>
          </a:p>
        </p:txBody>
      </p:sp>
      <p:sp>
        <p:nvSpPr>
          <p:cNvPr id="3" name="Content Placeholder 2"/>
          <p:cNvSpPr>
            <a:spLocks noGrp="1"/>
          </p:cNvSpPr>
          <p:nvPr>
            <p:ph idx="1"/>
          </p:nvPr>
        </p:nvSpPr>
        <p:spPr>
          <a:xfrm>
            <a:off x="457200" y="1600206"/>
            <a:ext cx="3472996" cy="4525963"/>
          </a:xfrm>
        </p:spPr>
        <p:txBody>
          <a:bodyPr/>
          <a:lstStyle/>
          <a:p>
            <a:r>
              <a:rPr lang="en-US" dirty="0" smtClean="0">
                <a:hlinkClick r:id="rId2"/>
              </a:rPr>
              <a:t>http://alfredovela.files.wordpress.com/2012/08/estilosdeaprendizajeyteorias.jpg</a:t>
            </a:r>
            <a:endParaRPr lang="en-US" dirty="0" smtClean="0"/>
          </a:p>
          <a:p>
            <a:endParaRPr lang="en-US" dirty="0"/>
          </a:p>
        </p:txBody>
      </p:sp>
      <p:pic>
        <p:nvPicPr>
          <p:cNvPr id="4" name="Content Placeholder 3" descr="estilosdeaprendizajeyteorias.jpg"/>
          <p:cNvPicPr>
            <a:picLocks noChangeAspect="1"/>
          </p:cNvPicPr>
          <p:nvPr/>
        </p:nvPicPr>
        <p:blipFill>
          <a:blip r:embed="rId3">
            <a:extLst>
              <a:ext uri="{28A0092B-C50C-407E-A947-70E740481C1C}">
                <a14:useLocalDpi xmlns:a14="http://schemas.microsoft.com/office/drawing/2010/main" val="0"/>
              </a:ext>
            </a:extLst>
          </a:blip>
          <a:srcRect l="-440944" r="-440944"/>
          <a:stretch>
            <a:fillRect/>
          </a:stretch>
        </p:blipFill>
        <p:spPr>
          <a:xfrm>
            <a:off x="2537130" y="1899384"/>
            <a:ext cx="6937037" cy="3815103"/>
          </a:xfrm>
          <a:prstGeom prst="rect">
            <a:avLst/>
          </a:prstGeom>
        </p:spPr>
      </p:pic>
    </p:spTree>
    <p:extLst>
      <p:ext uri="{BB962C8B-B14F-4D97-AF65-F5344CB8AC3E}">
        <p14:creationId xmlns:p14="http://schemas.microsoft.com/office/powerpoint/2010/main" val="1458990809"/>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reading</a:t>
            </a:r>
            <a:endParaRPr lang="en-US" dirty="0"/>
          </a:p>
        </p:txBody>
      </p:sp>
      <p:sp>
        <p:nvSpPr>
          <p:cNvPr id="3" name="Content Placeholder 2"/>
          <p:cNvSpPr>
            <a:spLocks noGrp="1"/>
          </p:cNvSpPr>
          <p:nvPr>
            <p:ph idx="1"/>
          </p:nvPr>
        </p:nvSpPr>
        <p:spPr/>
        <p:txBody>
          <a:bodyPr>
            <a:normAutofit/>
          </a:bodyPr>
          <a:lstStyle/>
          <a:p>
            <a:r>
              <a:rPr lang="en-US" sz="2600" dirty="0"/>
              <a:t>Moore, A. (2012) ‘Theories of teaching learning’ in </a:t>
            </a:r>
            <a:r>
              <a:rPr lang="en-US" sz="2600" i="1" dirty="0"/>
              <a:t>Teaching and learning: pedagogy, curriculum and culture</a:t>
            </a:r>
            <a:r>
              <a:rPr lang="en-US" sz="2600" dirty="0"/>
              <a:t>, pp.1-30, London: </a:t>
            </a:r>
            <a:r>
              <a:rPr lang="en-US" sz="2600" dirty="0" err="1"/>
              <a:t>Routledge</a:t>
            </a:r>
            <a:r>
              <a:rPr lang="en-US" sz="2600" dirty="0"/>
              <a:t>. (see </a:t>
            </a:r>
            <a:r>
              <a:rPr lang="en-US" sz="2600" dirty="0" err="1"/>
              <a:t>Googlesite</a:t>
            </a:r>
            <a:r>
              <a:rPr lang="en-US" sz="2600" dirty="0"/>
              <a:t> for chapter 1)</a:t>
            </a:r>
          </a:p>
          <a:p>
            <a:r>
              <a:rPr lang="en-US" sz="2600" dirty="0" err="1"/>
              <a:t>Papert</a:t>
            </a:r>
            <a:r>
              <a:rPr lang="en-US" sz="2600" dirty="0"/>
              <a:t>, S. </a:t>
            </a:r>
            <a:r>
              <a:rPr lang="en-US" sz="2600" dirty="0" err="1"/>
              <a:t>Mindstorms</a:t>
            </a:r>
            <a:r>
              <a:rPr lang="en-US" sz="2600" dirty="0"/>
              <a:t> (see </a:t>
            </a:r>
            <a:r>
              <a:rPr lang="en-US" sz="2600" dirty="0" err="1" smtClean="0"/>
              <a:t>Googlesite</a:t>
            </a:r>
            <a:r>
              <a:rPr lang="en-US" sz="2600" dirty="0" smtClean="0"/>
              <a:t> for </a:t>
            </a:r>
            <a:r>
              <a:rPr lang="en-US" sz="2600" dirty="0"/>
              <a:t>an excerpt only)</a:t>
            </a:r>
          </a:p>
          <a:p>
            <a:r>
              <a:rPr lang="en-US" sz="2600" dirty="0" smtClean="0"/>
              <a:t>Donald Clark blog on </a:t>
            </a:r>
            <a:r>
              <a:rPr lang="en-US" sz="2600" dirty="0"/>
              <a:t>Learning Theorists http://</a:t>
            </a:r>
            <a:r>
              <a:rPr lang="en-US" sz="2600" dirty="0" err="1"/>
              <a:t>donaldclarkplanb.blogspot.co.uk</a:t>
            </a:r>
            <a:r>
              <a:rPr lang="en-US" sz="2600" dirty="0"/>
              <a:t>/</a:t>
            </a:r>
          </a:p>
        </p:txBody>
      </p:sp>
    </p:spTree>
    <p:extLst>
      <p:ext uri="{BB962C8B-B14F-4D97-AF65-F5344CB8AC3E}">
        <p14:creationId xmlns:p14="http://schemas.microsoft.com/office/powerpoint/2010/main" val="1301824663"/>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Session 3</a:t>
            </a:r>
            <a:endParaRPr lang="en-GB" dirty="0"/>
          </a:p>
        </p:txBody>
      </p:sp>
      <p:sp>
        <p:nvSpPr>
          <p:cNvPr id="3" name="Content Placeholder 2"/>
          <p:cNvSpPr>
            <a:spLocks noGrp="1"/>
          </p:cNvSpPr>
          <p:nvPr>
            <p:ph idx="1"/>
          </p:nvPr>
        </p:nvSpPr>
        <p:spPr/>
        <p:txBody>
          <a:bodyPr/>
          <a:lstStyle/>
          <a:p>
            <a:endParaRPr lang="en-GB"/>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Session  objectives</a:t>
            </a:r>
            <a:endParaRPr lang="en-US" sz="3600" dirty="0"/>
          </a:p>
        </p:txBody>
      </p:sp>
      <p:sp>
        <p:nvSpPr>
          <p:cNvPr id="3" name="Content Placeholder 2"/>
          <p:cNvSpPr>
            <a:spLocks noGrp="1"/>
          </p:cNvSpPr>
          <p:nvPr>
            <p:ph idx="1"/>
          </p:nvPr>
        </p:nvSpPr>
        <p:spPr>
          <a:xfrm>
            <a:off x="457200" y="1513416"/>
            <a:ext cx="8229600" cy="4612753"/>
          </a:xfrm>
        </p:spPr>
        <p:txBody>
          <a:bodyPr>
            <a:normAutofit/>
          </a:bodyPr>
          <a:lstStyle/>
          <a:p>
            <a:r>
              <a:rPr lang="en-GB" sz="2800" dirty="0"/>
              <a:t>To engage </a:t>
            </a:r>
            <a:r>
              <a:rPr lang="en-GB" sz="2800" b="1" dirty="0" smtClean="0">
                <a:solidFill>
                  <a:srgbClr val="0070C0"/>
                </a:solidFill>
              </a:rPr>
              <a:t>critically</a:t>
            </a:r>
            <a:r>
              <a:rPr lang="en-GB" sz="2800" dirty="0" smtClean="0"/>
              <a:t> with </a:t>
            </a:r>
            <a:r>
              <a:rPr lang="en-GB" sz="2800" dirty="0"/>
              <a:t>current research into the teaching of </a:t>
            </a:r>
            <a:r>
              <a:rPr lang="en-GB" sz="2800" dirty="0" smtClean="0"/>
              <a:t>computing</a:t>
            </a:r>
          </a:p>
          <a:p>
            <a:endParaRPr lang="en-GB" sz="2800" dirty="0" smtClean="0"/>
          </a:p>
          <a:p>
            <a:endParaRPr lang="en-GB" sz="2800" dirty="0"/>
          </a:p>
          <a:p>
            <a:endParaRPr lang="en-GB" sz="2800" dirty="0" smtClean="0"/>
          </a:p>
          <a:p>
            <a:endParaRPr lang="en-GB" sz="2800" dirty="0"/>
          </a:p>
          <a:p>
            <a:r>
              <a:rPr lang="en-GB" sz="2800" dirty="0"/>
              <a:t>Activity – research papers</a:t>
            </a:r>
          </a:p>
          <a:p>
            <a:endParaRPr lang="en-GB" sz="2800" dirty="0"/>
          </a:p>
          <a:p>
            <a:endParaRPr lang="en-GB" sz="2800" dirty="0" smtClean="0"/>
          </a:p>
          <a:p>
            <a:endParaRPr lang="en-GB" sz="2600" dirty="0"/>
          </a:p>
          <a:p>
            <a:endParaRPr lang="en-GB" sz="2600" dirty="0"/>
          </a:p>
          <a:p>
            <a:pPr lvl="0"/>
            <a:endParaRPr lang="en-GB" dirty="0"/>
          </a:p>
          <a:p>
            <a:endParaRPr lang="en-US" dirty="0"/>
          </a:p>
        </p:txBody>
      </p:sp>
    </p:spTree>
    <p:extLst>
      <p:ext uri="{BB962C8B-B14F-4D97-AF65-F5344CB8AC3E}">
        <p14:creationId xmlns:p14="http://schemas.microsoft.com/office/powerpoint/2010/main" val="171592247"/>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 useful resources</a:t>
            </a:r>
            <a:endParaRPr lang="en-US" dirty="0"/>
          </a:p>
        </p:txBody>
      </p:sp>
      <p:sp>
        <p:nvSpPr>
          <p:cNvPr id="3" name="Content Placeholder 2"/>
          <p:cNvSpPr>
            <a:spLocks noGrp="1"/>
          </p:cNvSpPr>
          <p:nvPr>
            <p:ph idx="1"/>
          </p:nvPr>
        </p:nvSpPr>
        <p:spPr/>
        <p:txBody>
          <a:bodyPr>
            <a:normAutofit lnSpcReduction="10000"/>
          </a:bodyPr>
          <a:lstStyle/>
          <a:p>
            <a:r>
              <a:rPr lang="en-US" sz="3000" dirty="0" smtClean="0"/>
              <a:t>ACM digital library</a:t>
            </a:r>
          </a:p>
          <a:p>
            <a:endParaRPr lang="en-US" sz="3000" dirty="0" smtClean="0"/>
          </a:p>
          <a:p>
            <a:r>
              <a:rPr lang="en-US" sz="3000" dirty="0" smtClean="0"/>
              <a:t>Via library search &amp; UCL single sign-on</a:t>
            </a:r>
          </a:p>
          <a:p>
            <a:r>
              <a:rPr lang="en-US" sz="3000" dirty="0" smtClean="0"/>
              <a:t>Current researchers to </a:t>
            </a:r>
            <a:r>
              <a:rPr lang="en-US" sz="3000" dirty="0" smtClean="0"/>
              <a:t>search for : Mark </a:t>
            </a:r>
            <a:r>
              <a:rPr lang="en-US" sz="3000" dirty="0" err="1" smtClean="0"/>
              <a:t>Guzdial</a:t>
            </a:r>
            <a:r>
              <a:rPr lang="en-US" sz="3000" dirty="0" smtClean="0"/>
              <a:t>; Sue Sent</a:t>
            </a:r>
            <a:r>
              <a:rPr lang="en-US" sz="3000" u="sng" dirty="0" smtClean="0"/>
              <a:t>a</a:t>
            </a:r>
            <a:r>
              <a:rPr lang="en-US" sz="3000" dirty="0" smtClean="0"/>
              <a:t>nce; Andrew Csizmadia</a:t>
            </a:r>
            <a:r>
              <a:rPr lang="en-US" sz="3000" dirty="0"/>
              <a:t>; Mordechai </a:t>
            </a:r>
            <a:r>
              <a:rPr lang="en-US" sz="3000" dirty="0" smtClean="0"/>
              <a:t>Ben-Ari; Judith Gal-</a:t>
            </a:r>
            <a:r>
              <a:rPr lang="en-US" sz="3000" dirty="0" err="1" smtClean="0"/>
              <a:t>Ezer</a:t>
            </a:r>
            <a:r>
              <a:rPr lang="en-US" sz="3000" dirty="0" smtClean="0"/>
              <a:t>; Raymond Lister; Paul Curzon</a:t>
            </a:r>
          </a:p>
          <a:p>
            <a:endParaRPr lang="en-US" sz="3000" dirty="0" smtClean="0"/>
          </a:p>
          <a:p>
            <a:r>
              <a:rPr lang="en-US" sz="3000" dirty="0" smtClean="0"/>
              <a:t>Journals such as Computer Science education</a:t>
            </a:r>
          </a:p>
          <a:p>
            <a:endParaRPr lang="en-US" dirty="0"/>
          </a:p>
        </p:txBody>
      </p:sp>
      <p:pic>
        <p:nvPicPr>
          <p:cNvPr id="4" name="Picture 3" descr="ACM_dit_li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6648" y="1266318"/>
            <a:ext cx="3804205" cy="1307412"/>
          </a:xfrm>
          <a:prstGeom prst="rect">
            <a:avLst/>
          </a:prstGeom>
        </p:spPr>
      </p:pic>
    </p:spTree>
    <p:extLst>
      <p:ext uri="{BB962C8B-B14F-4D97-AF65-F5344CB8AC3E}">
        <p14:creationId xmlns:p14="http://schemas.microsoft.com/office/powerpoint/2010/main" val="1300227846"/>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 </a:t>
            </a:r>
            <a:r>
              <a:rPr lang="en-US" dirty="0" smtClean="0"/>
              <a:t>literature </a:t>
            </a:r>
            <a:r>
              <a:rPr lang="en-US" dirty="0" smtClean="0"/>
              <a:t>review</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smtClean="0"/>
              <a:t>A classification of research into computer science education in school from 2005-2014: Initial report  </a:t>
            </a:r>
            <a:r>
              <a:rPr lang="en-US" dirty="0" smtClean="0"/>
              <a:t>Sentance</a:t>
            </a:r>
            <a:r>
              <a:rPr lang="en-US" dirty="0"/>
              <a:t>, S., Selby, C. (2015)   </a:t>
            </a:r>
            <a:r>
              <a:rPr lang="en-US" dirty="0" smtClean="0"/>
              <a:t>(Available </a:t>
            </a:r>
            <a:r>
              <a:rPr lang="en-US" dirty="0"/>
              <a:t>from CAS </a:t>
            </a:r>
            <a:r>
              <a:rPr lang="en-US" dirty="0" smtClean="0"/>
              <a:t>website)</a:t>
            </a:r>
            <a:endParaRPr lang="en-GB" dirty="0"/>
          </a:p>
          <a:p>
            <a:pPr marL="0" indent="0">
              <a:buNone/>
            </a:pPr>
            <a:r>
              <a:rPr lang="en-US" dirty="0"/>
              <a:t>Publications included in review:</a:t>
            </a:r>
            <a:endParaRPr lang="en-GB" dirty="0"/>
          </a:p>
          <a:p>
            <a:pPr lvl="0"/>
            <a:r>
              <a:rPr lang="en-US" dirty="0"/>
              <a:t>Computer Science Education</a:t>
            </a:r>
            <a:endParaRPr lang="en-GB" dirty="0"/>
          </a:p>
          <a:p>
            <a:pPr lvl="0"/>
            <a:r>
              <a:rPr lang="en-US" dirty="0"/>
              <a:t>ICER – International workshop on Computing education research</a:t>
            </a:r>
            <a:endParaRPr lang="en-GB" dirty="0"/>
          </a:p>
          <a:p>
            <a:pPr lvl="0"/>
            <a:r>
              <a:rPr lang="en-US" dirty="0"/>
              <a:t>ISSEP – Informatics in school: situation, evolution and perspectives</a:t>
            </a:r>
            <a:endParaRPr lang="en-GB" dirty="0"/>
          </a:p>
          <a:p>
            <a:pPr lvl="0"/>
            <a:r>
              <a:rPr lang="en-US" dirty="0" err="1"/>
              <a:t>ITiCSE</a:t>
            </a:r>
            <a:r>
              <a:rPr lang="en-US" dirty="0"/>
              <a:t> – Conference on Innovation and technology in computer science education</a:t>
            </a:r>
            <a:endParaRPr lang="en-GB" dirty="0"/>
          </a:p>
          <a:p>
            <a:pPr lvl="0"/>
            <a:r>
              <a:rPr lang="en-US" dirty="0"/>
              <a:t>SIGCSE technical symposium on computer science education</a:t>
            </a:r>
            <a:endParaRPr lang="en-GB" dirty="0"/>
          </a:p>
          <a:p>
            <a:pPr lvl="0"/>
            <a:r>
              <a:rPr lang="en-US" dirty="0"/>
              <a:t>TOCE – ACM transactions on computing education</a:t>
            </a:r>
            <a:endParaRPr lang="en-GB" dirty="0"/>
          </a:p>
          <a:p>
            <a:pPr lvl="0"/>
            <a:r>
              <a:rPr lang="en-US" dirty="0" err="1"/>
              <a:t>WiPSCE</a:t>
            </a:r>
            <a:r>
              <a:rPr lang="en-US" dirty="0"/>
              <a:t> – workshop on primary and secondary computing education </a:t>
            </a:r>
            <a:endParaRPr lang="en-GB" dirty="0"/>
          </a:p>
          <a:p>
            <a:endParaRPr lang="en-US" dirty="0"/>
          </a:p>
        </p:txBody>
      </p:sp>
    </p:spTree>
    <p:extLst>
      <p:ext uri="{BB962C8B-B14F-4D97-AF65-F5344CB8AC3E}">
        <p14:creationId xmlns:p14="http://schemas.microsoft.com/office/powerpoint/2010/main" val="2029357836"/>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edagogy_themed.jpg"/>
          <p:cNvPicPr>
            <a:picLocks noGrp="1" noChangeAspect="1"/>
          </p:cNvPicPr>
          <p:nvPr>
            <p:ph idx="1"/>
          </p:nvPr>
        </p:nvPicPr>
        <p:blipFill>
          <a:blip r:embed="rId2">
            <a:extLst>
              <a:ext uri="{28A0092B-C50C-407E-A947-70E740481C1C}">
                <a14:useLocalDpi xmlns:a14="http://schemas.microsoft.com/office/drawing/2010/main" val="0"/>
              </a:ext>
            </a:extLst>
          </a:blip>
          <a:srcRect l="-56678" r="-56678"/>
          <a:stretch>
            <a:fillRect/>
          </a:stretch>
        </p:blipFill>
        <p:spPr>
          <a:xfrm>
            <a:off x="-942343" y="274638"/>
            <a:ext cx="10974327" cy="6035457"/>
          </a:xfrm>
        </p:spPr>
      </p:pic>
    </p:spTree>
    <p:extLst>
      <p:ext uri="{BB962C8B-B14F-4D97-AF65-F5344CB8AC3E}">
        <p14:creationId xmlns:p14="http://schemas.microsoft.com/office/powerpoint/2010/main" val="1081867998"/>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google-scholar.jpg"/>
          <p:cNvPicPr>
            <a:picLocks noGrp="1" noChangeAspect="1"/>
          </p:cNvPicPr>
          <p:nvPr>
            <p:ph idx="1"/>
          </p:nvPr>
        </p:nvPicPr>
        <p:blipFill>
          <a:blip r:embed="rId2">
            <a:extLst>
              <a:ext uri="{28A0092B-C50C-407E-A947-70E740481C1C}">
                <a14:useLocalDpi xmlns:a14="http://schemas.microsoft.com/office/drawing/2010/main" val="0"/>
              </a:ext>
            </a:extLst>
          </a:blip>
          <a:srcRect l="-22732" r="-22732"/>
          <a:stretch>
            <a:fillRect/>
          </a:stretch>
        </p:blipFill>
        <p:spPr>
          <a:xfrm>
            <a:off x="596703" y="1105762"/>
            <a:ext cx="4745861" cy="2610041"/>
          </a:xfrm>
        </p:spPr>
      </p:pic>
      <p:sp>
        <p:nvSpPr>
          <p:cNvPr id="3" name="TextBox 2"/>
          <p:cNvSpPr txBox="1"/>
          <p:nvPr/>
        </p:nvSpPr>
        <p:spPr>
          <a:xfrm>
            <a:off x="1130301" y="3737954"/>
            <a:ext cx="7454900" cy="1938992"/>
          </a:xfrm>
          <a:prstGeom prst="rect">
            <a:avLst/>
          </a:prstGeom>
          <a:noFill/>
        </p:spPr>
        <p:txBody>
          <a:bodyPr wrap="square" rtlCol="0">
            <a:spAutoFit/>
          </a:bodyPr>
          <a:lstStyle/>
          <a:p>
            <a:r>
              <a:rPr lang="en-US" sz="2400" dirty="0" smtClean="0"/>
              <a:t>A really useful search engine.</a:t>
            </a:r>
          </a:p>
          <a:p>
            <a:r>
              <a:rPr lang="en-US" sz="2400" dirty="0" smtClean="0"/>
              <a:t>You will need to refine down the results to the most relevant.</a:t>
            </a:r>
          </a:p>
          <a:p>
            <a:r>
              <a:rPr lang="en-US" sz="2400" dirty="0" smtClean="0"/>
              <a:t>Remember also to look at citations and links to other papers.</a:t>
            </a:r>
            <a:endParaRPr lang="en-US" sz="2400" dirty="0"/>
          </a:p>
        </p:txBody>
      </p:sp>
    </p:spTree>
    <p:extLst>
      <p:ext uri="{BB962C8B-B14F-4D97-AF65-F5344CB8AC3E}">
        <p14:creationId xmlns:p14="http://schemas.microsoft.com/office/powerpoint/2010/main" val="211403237"/>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Reference management software</a:t>
            </a:r>
            <a:endParaRPr lang="en-US" sz="3200" dirty="0"/>
          </a:p>
        </p:txBody>
      </p:sp>
      <p:sp>
        <p:nvSpPr>
          <p:cNvPr id="3" name="Content Placeholder 2"/>
          <p:cNvSpPr>
            <a:spLocks noGrp="1"/>
          </p:cNvSpPr>
          <p:nvPr>
            <p:ph idx="1"/>
          </p:nvPr>
        </p:nvSpPr>
        <p:spPr/>
        <p:txBody>
          <a:bodyPr/>
          <a:lstStyle/>
          <a:p>
            <a:r>
              <a:rPr lang="en-US" sz="2800" dirty="0"/>
              <a:t>e</a:t>
            </a:r>
            <a:r>
              <a:rPr lang="en-US" sz="2800" dirty="0" smtClean="0"/>
              <a:t>.g. </a:t>
            </a:r>
            <a:r>
              <a:rPr lang="en-US" sz="2800" dirty="0" err="1" smtClean="0"/>
              <a:t>Zotero</a:t>
            </a:r>
            <a:r>
              <a:rPr lang="en-US" sz="2800" dirty="0" smtClean="0"/>
              <a:t> (free) or </a:t>
            </a:r>
            <a:r>
              <a:rPr lang="en-US" sz="2800" dirty="0" err="1" smtClean="0"/>
              <a:t>Mendeley</a:t>
            </a:r>
            <a:r>
              <a:rPr lang="en-US" sz="2800" dirty="0" smtClean="0"/>
              <a:t> </a:t>
            </a:r>
            <a:r>
              <a:rPr lang="en-US" sz="2800" smtClean="0"/>
              <a:t>or EndNote</a:t>
            </a:r>
            <a:endParaRPr lang="en-US" sz="2800" dirty="0" smtClean="0"/>
          </a:p>
          <a:p>
            <a:endParaRPr lang="en-US" dirty="0"/>
          </a:p>
          <a:p>
            <a:endParaRPr lang="en-US" dirty="0"/>
          </a:p>
        </p:txBody>
      </p:sp>
    </p:spTree>
    <p:extLst>
      <p:ext uri="{BB962C8B-B14F-4D97-AF65-F5344CB8AC3E}">
        <p14:creationId xmlns:p14="http://schemas.microsoft.com/office/powerpoint/2010/main" val="10902882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Research literature </a:t>
            </a:r>
            <a:r>
              <a:rPr lang="en-GB" dirty="0" smtClean="0"/>
              <a:t>activity</a:t>
            </a:r>
            <a:endParaRPr lang="en-GB" dirty="0"/>
          </a:p>
        </p:txBody>
      </p:sp>
      <p:sp>
        <p:nvSpPr>
          <p:cNvPr id="5" name="TextBox 4"/>
          <p:cNvSpPr txBox="1"/>
          <p:nvPr/>
        </p:nvSpPr>
        <p:spPr>
          <a:xfrm>
            <a:off x="457200" y="1545465"/>
            <a:ext cx="8229600" cy="4524315"/>
          </a:xfrm>
          <a:prstGeom prst="rect">
            <a:avLst/>
          </a:prstGeom>
          <a:noFill/>
        </p:spPr>
        <p:txBody>
          <a:bodyPr wrap="square" rtlCol="0">
            <a:spAutoFit/>
          </a:bodyPr>
          <a:lstStyle/>
          <a:p>
            <a:pPr marL="457200" indent="-457200">
              <a:buFont typeface="Arial" panose="020B0604020202020204" pitchFamily="34" charset="0"/>
              <a:buChar char="•"/>
            </a:pPr>
            <a:r>
              <a:rPr lang="en-GB" sz="2400" dirty="0" smtClean="0"/>
              <a:t>Read your allocated paper and complete the </a:t>
            </a:r>
            <a:r>
              <a:rPr lang="en-GB" sz="2400" dirty="0" err="1" smtClean="0"/>
              <a:t>Googledoc</a:t>
            </a:r>
            <a:endParaRPr lang="en-GB" sz="2400" dirty="0" smtClean="0"/>
          </a:p>
          <a:p>
            <a:pPr marL="457200" indent="-457200">
              <a:buFont typeface="Arial" panose="020B0604020202020204" pitchFamily="34" charset="0"/>
              <a:buChar char="•"/>
            </a:pPr>
            <a:r>
              <a:rPr lang="en-GB" sz="2400" dirty="0" smtClean="0"/>
              <a:t>Remember to keep a critical stance when reading the papers</a:t>
            </a:r>
          </a:p>
          <a:p>
            <a:pPr marL="457200" indent="-457200">
              <a:buFont typeface="Arial" panose="020B0604020202020204" pitchFamily="34" charset="0"/>
              <a:buChar char="•"/>
            </a:pPr>
            <a:r>
              <a:rPr lang="en-GB" sz="2400" dirty="0" smtClean="0"/>
              <a:t>In you summary include:</a:t>
            </a:r>
          </a:p>
          <a:p>
            <a:pPr marL="457200" indent="-457200">
              <a:buFont typeface="+mj-lt"/>
              <a:buAutoNum type="arabicPeriod"/>
            </a:pPr>
            <a:r>
              <a:rPr lang="en-GB" sz="2400" dirty="0" smtClean="0"/>
              <a:t>What the paper is about</a:t>
            </a:r>
          </a:p>
          <a:p>
            <a:pPr marL="457200" indent="-457200">
              <a:buFont typeface="+mj-lt"/>
              <a:buAutoNum type="arabicPeriod"/>
            </a:pPr>
            <a:r>
              <a:rPr lang="en-GB" sz="2400" dirty="0" smtClean="0"/>
              <a:t>Any theory referenced in </a:t>
            </a:r>
            <a:r>
              <a:rPr lang="en-GB" sz="2400" dirty="0" smtClean="0"/>
              <a:t>the paper</a:t>
            </a:r>
          </a:p>
          <a:p>
            <a:pPr marL="457200" indent="-457200">
              <a:buFont typeface="+mj-lt"/>
              <a:buAutoNum type="arabicPeriod"/>
            </a:pPr>
            <a:r>
              <a:rPr lang="en-GB" sz="2400" dirty="0" smtClean="0"/>
              <a:t>What it says about pedagogy</a:t>
            </a:r>
          </a:p>
          <a:p>
            <a:pPr marL="457200" indent="-457200">
              <a:buFont typeface="+mj-lt"/>
              <a:buAutoNum type="arabicPeriod"/>
            </a:pPr>
            <a:r>
              <a:rPr lang="en-GB" sz="2400" dirty="0" smtClean="0"/>
              <a:t>Any misconceptions or difficulties mentioned</a:t>
            </a:r>
          </a:p>
          <a:p>
            <a:pPr marL="457200" indent="-457200">
              <a:buFont typeface="+mj-lt"/>
              <a:buAutoNum type="arabicPeriod"/>
            </a:pPr>
            <a:r>
              <a:rPr lang="en-GB" sz="2400" dirty="0" smtClean="0"/>
              <a:t>The findings</a:t>
            </a:r>
          </a:p>
          <a:p>
            <a:pPr marL="457200" indent="-457200">
              <a:buFont typeface="+mj-lt"/>
              <a:buAutoNum type="arabicPeriod"/>
            </a:pPr>
            <a:r>
              <a:rPr lang="en-GB" sz="2400" dirty="0" smtClean="0"/>
              <a:t>Any </a:t>
            </a:r>
            <a:r>
              <a:rPr lang="en-GB" sz="2400" dirty="0" smtClean="0"/>
              <a:t>limitations </a:t>
            </a:r>
            <a:r>
              <a:rPr lang="en-GB" sz="2400" dirty="0" smtClean="0"/>
              <a:t>of this </a:t>
            </a:r>
            <a:r>
              <a:rPr lang="en-GB" sz="2400" dirty="0" smtClean="0"/>
              <a:t>paper</a:t>
            </a:r>
            <a:endParaRPr lang="en-GB" sz="2400" dirty="0" smtClean="0"/>
          </a:p>
          <a:p>
            <a:pPr marL="457200" indent="-457200">
              <a:buFont typeface="+mj-lt"/>
              <a:buAutoNum type="arabicPeriod"/>
            </a:pPr>
            <a:r>
              <a:rPr lang="en-GB" sz="2400" dirty="0" smtClean="0"/>
              <a:t>Does it make recommendations?</a:t>
            </a:r>
          </a:p>
          <a:p>
            <a:pPr marL="457200" indent="-457200">
              <a:buFont typeface="+mj-lt"/>
              <a:buAutoNum type="arabicPeriod"/>
            </a:pPr>
            <a:r>
              <a:rPr lang="en-GB" sz="2400" dirty="0" smtClean="0"/>
              <a:t>Anything else?</a:t>
            </a:r>
          </a:p>
          <a:p>
            <a:pPr marL="457200" indent="-457200">
              <a:buFont typeface="+mj-lt"/>
              <a:buAutoNum type="arabicPeriod"/>
            </a:pPr>
            <a:r>
              <a:rPr lang="en-GB" sz="2400" dirty="0" smtClean="0"/>
              <a:t>How useful was it (1 = not at all;  5 = extremely useful)</a:t>
            </a:r>
          </a:p>
        </p:txBody>
      </p:sp>
    </p:spTree>
    <p:extLst>
      <p:ext uri="{BB962C8B-B14F-4D97-AF65-F5344CB8AC3E}">
        <p14:creationId xmlns:p14="http://schemas.microsoft.com/office/powerpoint/2010/main" val="13591334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0000FF"/>
                </a:solidFill>
              </a:rPr>
              <a:t>Classroom*</a:t>
            </a:r>
            <a:r>
              <a:rPr lang="en-GB" dirty="0" smtClean="0"/>
              <a:t> </a:t>
            </a:r>
            <a:r>
              <a:rPr lang="en-GB" dirty="0" smtClean="0"/>
              <a:t>management</a:t>
            </a:r>
            <a:endParaRPr lang="en-GB" dirty="0"/>
          </a:p>
        </p:txBody>
      </p:sp>
      <p:sp>
        <p:nvSpPr>
          <p:cNvPr id="3" name="Content Placeholder 2"/>
          <p:cNvSpPr>
            <a:spLocks noGrp="1"/>
          </p:cNvSpPr>
          <p:nvPr>
            <p:ph idx="1"/>
          </p:nvPr>
        </p:nvSpPr>
        <p:spPr/>
        <p:txBody>
          <a:bodyPr>
            <a:normAutofit fontScale="92500" lnSpcReduction="10000"/>
          </a:bodyPr>
          <a:lstStyle/>
          <a:p>
            <a:pPr lvl="0"/>
            <a:r>
              <a:rPr lang="en-GB" dirty="0" smtClean="0"/>
              <a:t>Participants reflect on the factors involved in promoting a </a:t>
            </a:r>
            <a:r>
              <a:rPr lang="en-GB" dirty="0" smtClean="0"/>
              <a:t>positive climate </a:t>
            </a:r>
            <a:r>
              <a:rPr lang="en-GB" dirty="0" smtClean="0"/>
              <a:t>for learning</a:t>
            </a:r>
          </a:p>
          <a:p>
            <a:pPr lvl="1"/>
            <a:r>
              <a:rPr lang="en-GB" dirty="0" smtClean="0"/>
              <a:t>including rules and routines</a:t>
            </a:r>
          </a:p>
          <a:p>
            <a:pPr lvl="1"/>
            <a:r>
              <a:rPr lang="en-GB" dirty="0" smtClean="0"/>
              <a:t>including behaviour management, B4L techniques &amp; experiences of this so far</a:t>
            </a:r>
          </a:p>
          <a:p>
            <a:pPr lvl="0"/>
            <a:r>
              <a:rPr lang="en-GB" dirty="0" smtClean="0"/>
              <a:t>Participants identify techniques for improving classroom management</a:t>
            </a:r>
          </a:p>
          <a:p>
            <a:endParaRPr lang="en-GB" dirty="0"/>
          </a:p>
          <a:p>
            <a:pPr marL="400050" lvl="1" indent="0">
              <a:buNone/>
            </a:pPr>
            <a:r>
              <a:rPr lang="en-GB" dirty="0" smtClean="0"/>
              <a:t>*But note that management of the classroom goes beyond managing behaviour</a:t>
            </a:r>
            <a:endParaRPr lang="en-GB" dirty="0"/>
          </a:p>
        </p:txBody>
      </p:sp>
    </p:spTree>
    <p:extLst>
      <p:ext uri="{BB962C8B-B14F-4D97-AF65-F5344CB8AC3E}">
        <p14:creationId xmlns:p14="http://schemas.microsoft.com/office/powerpoint/2010/main" val="3357662611"/>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Session 4</a:t>
            </a:r>
            <a:endParaRPr lang="en-GB" dirty="0"/>
          </a:p>
        </p:txBody>
      </p:sp>
      <p:sp>
        <p:nvSpPr>
          <p:cNvPr id="3" name="Content Placeholder 2"/>
          <p:cNvSpPr>
            <a:spLocks noGrp="1"/>
          </p:cNvSpPr>
          <p:nvPr>
            <p:ph idx="1"/>
          </p:nvPr>
        </p:nvSpPr>
        <p:spPr/>
        <p:txBody>
          <a:bodyPr/>
          <a:lstStyle/>
          <a:p>
            <a:endParaRPr lang="en-GB" dirty="0"/>
          </a:p>
        </p:txBody>
      </p:sp>
    </p:spTree>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Session 4 outcomes</a:t>
            </a:r>
            <a:endParaRPr lang="en-GB" dirty="0"/>
          </a:p>
        </p:txBody>
      </p:sp>
      <p:sp>
        <p:nvSpPr>
          <p:cNvPr id="3" name="Content Placeholder 2"/>
          <p:cNvSpPr>
            <a:spLocks noGrp="1"/>
          </p:cNvSpPr>
          <p:nvPr>
            <p:ph idx="1"/>
          </p:nvPr>
        </p:nvSpPr>
        <p:spPr>
          <a:xfrm>
            <a:off x="838200" y="1854200"/>
            <a:ext cx="7467600" cy="4135525"/>
          </a:xfrm>
        </p:spPr>
        <p:txBody>
          <a:bodyPr>
            <a:normAutofit/>
          </a:bodyPr>
          <a:lstStyle/>
          <a:p>
            <a:r>
              <a:rPr lang="en-GB" dirty="0"/>
              <a:t>Participants understand the assessment requirements of </a:t>
            </a:r>
            <a:r>
              <a:rPr lang="en-GB" dirty="0" smtClean="0"/>
              <a:t>SWA2</a:t>
            </a:r>
          </a:p>
          <a:p>
            <a:endParaRPr lang="en-GB" dirty="0"/>
          </a:p>
          <a:p>
            <a:r>
              <a:rPr lang="en-GB" dirty="0" smtClean="0"/>
              <a:t>Participants feel confident in approaching planning for WA2</a:t>
            </a: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3552895514"/>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rgbClr val="0070C0"/>
            </a:solidFill>
          </a:ln>
        </p:spPr>
        <p:txBody>
          <a:bodyPr>
            <a:normAutofit/>
          </a:bodyPr>
          <a:lstStyle/>
          <a:p>
            <a:pPr lvl="0"/>
            <a:r>
              <a:rPr lang="en-US" sz="2703" dirty="0"/>
              <a:t>Practitioner enquiry and tacit knowledge</a:t>
            </a:r>
          </a:p>
        </p:txBody>
      </p:sp>
      <p:sp>
        <p:nvSpPr>
          <p:cNvPr id="3" name="Content Placeholder 2"/>
          <p:cNvSpPr>
            <a:spLocks noGrp="1"/>
          </p:cNvSpPr>
          <p:nvPr>
            <p:ph idx="1"/>
          </p:nvPr>
        </p:nvSpPr>
        <p:spPr/>
        <p:txBody>
          <a:bodyPr>
            <a:normAutofit fontScale="77500" lnSpcReduction="20000"/>
          </a:bodyPr>
          <a:lstStyle/>
          <a:p>
            <a:r>
              <a:rPr lang="en-GB" dirty="0"/>
              <a:t>Engaging in research enables teachers to link their </a:t>
            </a:r>
            <a:r>
              <a:rPr lang="en-GB" b="1" dirty="0"/>
              <a:t>own learning</a:t>
            </a:r>
            <a:r>
              <a:rPr lang="en-GB" dirty="0"/>
              <a:t> with student learning. Through this they develop their own and </a:t>
            </a:r>
            <a:r>
              <a:rPr lang="en-GB" dirty="0" smtClean="0"/>
              <a:t>others’ </a:t>
            </a:r>
            <a:r>
              <a:rPr lang="en-GB" dirty="0"/>
              <a:t>capacity as leaders of </a:t>
            </a:r>
            <a:r>
              <a:rPr lang="en-GB" dirty="0" smtClean="0"/>
              <a:t>change</a:t>
            </a:r>
            <a:endParaRPr lang="en-GB" dirty="0"/>
          </a:p>
          <a:p>
            <a:endParaRPr lang="en-GB" dirty="0"/>
          </a:p>
          <a:p>
            <a:r>
              <a:rPr lang="en-GB" dirty="0"/>
              <a:t>Teacher research, leadership and continuing professional development should not be thought of as distinct activities - it is the task of the teacher to interpret and synthesise a range of information in order to determine what is worthwhile in contributing to their professional knowledge and how they might use it to change </a:t>
            </a:r>
            <a:r>
              <a:rPr lang="en-GB" dirty="0" smtClean="0"/>
              <a:t>practice</a:t>
            </a:r>
            <a:endParaRPr lang="en-GB" dirty="0"/>
          </a:p>
          <a:p>
            <a:pPr marL="0" indent="0" algn="r">
              <a:buNone/>
            </a:pPr>
            <a:r>
              <a:rPr lang="en-GB" sz="2600" dirty="0" smtClean="0"/>
              <a:t>(</a:t>
            </a:r>
            <a:r>
              <a:rPr lang="en-GB" sz="2600" dirty="0" err="1" smtClean="0"/>
              <a:t>Durrant</a:t>
            </a:r>
            <a:r>
              <a:rPr lang="en-GB" sz="2600" dirty="0" smtClean="0"/>
              <a:t> </a:t>
            </a:r>
            <a:r>
              <a:rPr lang="en-GB" sz="2600" dirty="0"/>
              <a:t>and </a:t>
            </a:r>
            <a:r>
              <a:rPr lang="en-GB" sz="2600" dirty="0" smtClean="0"/>
              <a:t>Holden, 2006</a:t>
            </a:r>
            <a:r>
              <a:rPr lang="en-GB" sz="2600" dirty="0"/>
              <a:t>) </a:t>
            </a:r>
          </a:p>
          <a:p>
            <a:pPr>
              <a:spcBef>
                <a:spcPts val="450"/>
              </a:spcBef>
              <a:spcAft>
                <a:spcPts val="450"/>
              </a:spcAft>
            </a:pPr>
            <a:endParaRPr lang="en-GB" dirty="0" smtClean="0"/>
          </a:p>
        </p:txBody>
      </p:sp>
    </p:spTree>
    <p:extLst>
      <p:ext uri="{BB962C8B-B14F-4D97-AF65-F5344CB8AC3E}">
        <p14:creationId xmlns:p14="http://schemas.microsoft.com/office/powerpoint/2010/main" val="29663582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Written Assignment 2 (WA2)</a:t>
            </a:r>
            <a:endParaRPr lang="en-GB" dirty="0"/>
          </a:p>
        </p:txBody>
      </p:sp>
      <p:sp>
        <p:nvSpPr>
          <p:cNvPr id="3" name="Content Placeholder 2"/>
          <p:cNvSpPr>
            <a:spLocks noGrp="1"/>
          </p:cNvSpPr>
          <p:nvPr>
            <p:ph idx="1"/>
          </p:nvPr>
        </p:nvSpPr>
        <p:spPr/>
        <p:txBody>
          <a:bodyPr>
            <a:normAutofit fontScale="85000" lnSpcReduction="20000"/>
          </a:bodyPr>
          <a:lstStyle/>
          <a:p>
            <a:pPr marL="0" indent="0">
              <a:buNone/>
            </a:pPr>
            <a:r>
              <a:rPr lang="en-GB" dirty="0" smtClean="0"/>
              <a:t>‘Identify and analyse a significant conceptual barrier pupils face to learning a particular concept or skill in Computing/ICT.</a:t>
            </a:r>
            <a:r>
              <a:rPr lang="en-GB" dirty="0" smtClean="0">
                <a:solidFill>
                  <a:srgbClr val="FF0000"/>
                </a:solidFill>
              </a:rPr>
              <a:t> </a:t>
            </a:r>
            <a:r>
              <a:rPr lang="en-GB" dirty="0" smtClean="0"/>
              <a:t> Apply ideas explored in relevant educational research on teaching and learning to devise, teach and evaluate a research-informed approach or sequence of learning which addresses this misconception or barrier.’</a:t>
            </a:r>
          </a:p>
          <a:p>
            <a:endParaRPr lang="en-GB" dirty="0"/>
          </a:p>
          <a:p>
            <a:endParaRPr lang="en-GB" dirty="0" smtClean="0"/>
          </a:p>
          <a:p>
            <a:r>
              <a:rPr lang="en-GB" dirty="0" smtClean="0"/>
              <a:t>P30 of London Programme Guide</a:t>
            </a:r>
          </a:p>
          <a:p>
            <a:r>
              <a:rPr lang="en-GB" dirty="0" smtClean="0"/>
              <a:t>Deadline: Monday </a:t>
            </a:r>
            <a:r>
              <a:rPr lang="en-GB" dirty="0"/>
              <a:t>9</a:t>
            </a:r>
            <a:r>
              <a:rPr lang="en-GB" dirty="0" smtClean="0"/>
              <a:t> January 2016</a:t>
            </a:r>
          </a:p>
          <a:p>
            <a:r>
              <a:rPr lang="en-GB" dirty="0" smtClean="0"/>
              <a:t>Word count: 5000 words +/- 10%</a:t>
            </a:r>
            <a:endParaRPr lang="en-GB" dirty="0"/>
          </a:p>
        </p:txBody>
      </p:sp>
    </p:spTree>
    <p:extLst>
      <p:ext uri="{BB962C8B-B14F-4D97-AF65-F5344CB8AC3E}">
        <p14:creationId xmlns:p14="http://schemas.microsoft.com/office/powerpoint/2010/main" val="9021713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Written Assignment 2 (WA2)</a:t>
            </a:r>
            <a:endParaRPr lang="en-GB" dirty="0"/>
          </a:p>
        </p:txBody>
      </p:sp>
      <p:sp>
        <p:nvSpPr>
          <p:cNvPr id="3" name="Content Placeholder 2"/>
          <p:cNvSpPr>
            <a:spLocks noGrp="1"/>
          </p:cNvSpPr>
          <p:nvPr>
            <p:ph idx="1"/>
          </p:nvPr>
        </p:nvSpPr>
        <p:spPr/>
        <p:txBody>
          <a:bodyPr>
            <a:normAutofit fontScale="85000" lnSpcReduction="20000"/>
          </a:bodyPr>
          <a:lstStyle/>
          <a:p>
            <a:pPr marL="0" indent="0">
              <a:buNone/>
            </a:pPr>
            <a:r>
              <a:rPr lang="en-GB" dirty="0" smtClean="0"/>
              <a:t>‘</a:t>
            </a:r>
            <a:r>
              <a:rPr lang="en-GB" dirty="0" smtClean="0">
                <a:solidFill>
                  <a:srgbClr val="FF0000"/>
                </a:solidFill>
              </a:rPr>
              <a:t>Identify and analyse a significant conceptual barrier pupils face to learning a particular concept or skill in Computing/ICT</a:t>
            </a:r>
            <a:r>
              <a:rPr lang="en-GB" dirty="0" smtClean="0"/>
              <a:t>. Apply ideas explored in relevant educational research on teaching and learning to devise, teach and evaluate a research-informed approach or sequence of learning which addresses this misconception or barrier.’</a:t>
            </a:r>
          </a:p>
          <a:p>
            <a:pPr marL="0" indent="0">
              <a:buNone/>
            </a:pPr>
            <a:endParaRPr lang="en-GB" dirty="0"/>
          </a:p>
          <a:p>
            <a:r>
              <a:rPr lang="en-GB" dirty="0" smtClean="0">
                <a:solidFill>
                  <a:srgbClr val="0070C0"/>
                </a:solidFill>
              </a:rPr>
              <a:t>Discuss with your subject mentor something that you will be teaching next half term that is a barrier</a:t>
            </a:r>
          </a:p>
          <a:p>
            <a:r>
              <a:rPr lang="en-GB" dirty="0" smtClean="0">
                <a:solidFill>
                  <a:srgbClr val="0070C0"/>
                </a:solidFill>
              </a:rPr>
              <a:t>Refer to evidence that this is a challenge (literature, your own students’ work).</a:t>
            </a:r>
            <a:endParaRPr lang="en-GB" dirty="0">
              <a:solidFill>
                <a:srgbClr val="0070C0"/>
              </a:solidFill>
            </a:endParaRPr>
          </a:p>
          <a:p>
            <a:pPr marL="0" indent="0">
              <a:buNone/>
            </a:pPr>
            <a:endParaRPr lang="en-GB" dirty="0" smtClean="0"/>
          </a:p>
          <a:p>
            <a:endParaRPr lang="en-GB" dirty="0"/>
          </a:p>
          <a:p>
            <a:endParaRPr lang="en-GB" dirty="0" smtClean="0"/>
          </a:p>
        </p:txBody>
      </p:sp>
    </p:spTree>
    <p:extLst>
      <p:ext uri="{BB962C8B-B14F-4D97-AF65-F5344CB8AC3E}">
        <p14:creationId xmlns:p14="http://schemas.microsoft.com/office/powerpoint/2010/main" val="15892320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Written Assignment 2 (WA2)</a:t>
            </a:r>
            <a:endParaRPr lang="en-GB" dirty="0"/>
          </a:p>
        </p:txBody>
      </p:sp>
      <p:sp>
        <p:nvSpPr>
          <p:cNvPr id="3" name="Content Placeholder 2"/>
          <p:cNvSpPr>
            <a:spLocks noGrp="1"/>
          </p:cNvSpPr>
          <p:nvPr>
            <p:ph idx="1"/>
          </p:nvPr>
        </p:nvSpPr>
        <p:spPr>
          <a:ln>
            <a:solidFill>
              <a:schemeClr val="bg1"/>
            </a:solidFill>
          </a:ln>
        </p:spPr>
        <p:txBody>
          <a:bodyPr>
            <a:normAutofit fontScale="85000" lnSpcReduction="20000"/>
          </a:bodyPr>
          <a:lstStyle/>
          <a:p>
            <a:pPr marL="0" indent="0">
              <a:buNone/>
            </a:pPr>
            <a:r>
              <a:rPr lang="en-GB" dirty="0" smtClean="0"/>
              <a:t>‘Identify and analyse a significant conceptual barrier pupils face to learning a particular concept or skill in Computing/ICT.</a:t>
            </a:r>
            <a:r>
              <a:rPr lang="en-GB" dirty="0" smtClean="0">
                <a:solidFill>
                  <a:srgbClr val="FF0000"/>
                </a:solidFill>
              </a:rPr>
              <a:t> Apply ideas explored in relevant educational research on teaching and learning </a:t>
            </a:r>
            <a:r>
              <a:rPr lang="en-GB" dirty="0" smtClean="0"/>
              <a:t>to devise, teach and evaluate a research-informed approach or sequence of learning which addresses this misconception or barrier.’</a:t>
            </a:r>
          </a:p>
          <a:p>
            <a:endParaRPr lang="en-GB" dirty="0"/>
          </a:p>
          <a:p>
            <a:r>
              <a:rPr lang="en-GB" dirty="0">
                <a:solidFill>
                  <a:srgbClr val="0070C0"/>
                </a:solidFill>
              </a:rPr>
              <a:t>Engage with theory around pedagogy and learning</a:t>
            </a:r>
          </a:p>
          <a:p>
            <a:r>
              <a:rPr lang="en-GB" dirty="0" smtClean="0">
                <a:solidFill>
                  <a:srgbClr val="0070C0"/>
                </a:solidFill>
              </a:rPr>
              <a:t>Core theory plus links to others as relevant</a:t>
            </a:r>
            <a:endParaRPr lang="en-GB" dirty="0"/>
          </a:p>
          <a:p>
            <a:r>
              <a:rPr lang="en-GB" dirty="0" smtClean="0">
                <a:solidFill>
                  <a:srgbClr val="0070C0"/>
                </a:solidFill>
              </a:rPr>
              <a:t>Brief literature review – strengths, limitations of theory and rationale for choice.</a:t>
            </a:r>
            <a:endParaRPr lang="en-GB" dirty="0">
              <a:solidFill>
                <a:srgbClr val="0070C0"/>
              </a:solidFill>
            </a:endParaRPr>
          </a:p>
        </p:txBody>
      </p:sp>
    </p:spTree>
    <p:extLst>
      <p:ext uri="{BB962C8B-B14F-4D97-AF65-F5344CB8AC3E}">
        <p14:creationId xmlns:p14="http://schemas.microsoft.com/office/powerpoint/2010/main" val="11436692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Written Assignment 2 (WA2)</a:t>
            </a:r>
            <a:endParaRPr lang="en-GB" dirty="0"/>
          </a:p>
        </p:txBody>
      </p:sp>
      <p:sp>
        <p:nvSpPr>
          <p:cNvPr id="3" name="Content Placeholder 2"/>
          <p:cNvSpPr>
            <a:spLocks noGrp="1"/>
          </p:cNvSpPr>
          <p:nvPr>
            <p:ph idx="1"/>
          </p:nvPr>
        </p:nvSpPr>
        <p:spPr/>
        <p:txBody>
          <a:bodyPr>
            <a:normAutofit fontScale="77500" lnSpcReduction="20000"/>
          </a:bodyPr>
          <a:lstStyle/>
          <a:p>
            <a:pPr marL="0" indent="0">
              <a:buNone/>
            </a:pPr>
            <a:r>
              <a:rPr lang="en-GB" dirty="0" smtClean="0"/>
              <a:t>‘Identify and analyse a significant conceptual barrier pupils face to learning a particular concept or skill in Computing/ICT.</a:t>
            </a:r>
            <a:r>
              <a:rPr lang="en-GB" dirty="0" smtClean="0">
                <a:solidFill>
                  <a:srgbClr val="FF0000"/>
                </a:solidFill>
              </a:rPr>
              <a:t> </a:t>
            </a:r>
            <a:r>
              <a:rPr lang="en-GB" dirty="0" smtClean="0"/>
              <a:t> Apply ideas explored in relevant educational research on teaching and learning </a:t>
            </a:r>
            <a:r>
              <a:rPr lang="en-GB" dirty="0" smtClean="0">
                <a:solidFill>
                  <a:srgbClr val="FF0000"/>
                </a:solidFill>
              </a:rPr>
              <a:t>to devise, teach </a:t>
            </a:r>
            <a:r>
              <a:rPr lang="en-GB" dirty="0"/>
              <a:t>and evaluate </a:t>
            </a:r>
            <a:r>
              <a:rPr lang="en-GB" dirty="0" smtClean="0">
                <a:solidFill>
                  <a:srgbClr val="FF0000"/>
                </a:solidFill>
              </a:rPr>
              <a:t>a research-informed approach or sequence of learning which addresses this misconception or barrier</a:t>
            </a:r>
            <a:r>
              <a:rPr lang="en-GB" dirty="0" smtClean="0"/>
              <a:t>.’</a:t>
            </a:r>
          </a:p>
          <a:p>
            <a:endParaRPr lang="en-GB" dirty="0"/>
          </a:p>
          <a:p>
            <a:r>
              <a:rPr lang="en-GB" dirty="0" smtClean="0">
                <a:solidFill>
                  <a:srgbClr val="0070C0"/>
                </a:solidFill>
              </a:rPr>
              <a:t>Coherent </a:t>
            </a:r>
            <a:r>
              <a:rPr lang="en-GB" dirty="0">
                <a:solidFill>
                  <a:srgbClr val="0070C0"/>
                </a:solidFill>
              </a:rPr>
              <a:t>series of lessons over which progression in learning can be assessed and evaluated</a:t>
            </a:r>
          </a:p>
          <a:p>
            <a:r>
              <a:rPr lang="en-GB" dirty="0">
                <a:solidFill>
                  <a:srgbClr val="0070C0"/>
                </a:solidFill>
              </a:rPr>
              <a:t>Suggest 4-6 periods / lessons (min. 6 hours)</a:t>
            </a:r>
          </a:p>
          <a:p>
            <a:r>
              <a:rPr lang="en-GB" dirty="0">
                <a:solidFill>
                  <a:srgbClr val="0070C0"/>
                </a:solidFill>
              </a:rPr>
              <a:t>You need to plan these, develop resources, </a:t>
            </a:r>
            <a:r>
              <a:rPr lang="en-GB" dirty="0" smtClean="0">
                <a:solidFill>
                  <a:srgbClr val="0070C0"/>
                </a:solidFill>
              </a:rPr>
              <a:t>teach lessons </a:t>
            </a:r>
          </a:p>
          <a:p>
            <a:r>
              <a:rPr lang="en-GB" dirty="0" smtClean="0">
                <a:solidFill>
                  <a:srgbClr val="0070C0"/>
                </a:solidFill>
              </a:rPr>
              <a:t>Planning </a:t>
            </a:r>
            <a:r>
              <a:rPr lang="en-GB" dirty="0">
                <a:solidFill>
                  <a:srgbClr val="0070C0"/>
                </a:solidFill>
              </a:rPr>
              <a:t>of unit needs to be rooted in </a:t>
            </a:r>
            <a:r>
              <a:rPr lang="en-GB" dirty="0" smtClean="0">
                <a:solidFill>
                  <a:srgbClr val="0070C0"/>
                </a:solidFill>
              </a:rPr>
              <a:t>theory(</a:t>
            </a:r>
            <a:r>
              <a:rPr lang="en-GB" dirty="0" err="1" smtClean="0">
                <a:solidFill>
                  <a:srgbClr val="0070C0"/>
                </a:solidFill>
              </a:rPr>
              <a:t>ies</a:t>
            </a:r>
            <a:r>
              <a:rPr lang="en-GB" dirty="0" smtClean="0">
                <a:solidFill>
                  <a:srgbClr val="0070C0"/>
                </a:solidFill>
              </a:rPr>
              <a:t>) chosen.</a:t>
            </a:r>
            <a:endParaRPr lang="en-GB" dirty="0">
              <a:solidFill>
                <a:srgbClr val="0070C0"/>
              </a:solidFill>
            </a:endParaRPr>
          </a:p>
          <a:p>
            <a:endParaRPr lang="en-GB" dirty="0" smtClean="0"/>
          </a:p>
        </p:txBody>
      </p:sp>
    </p:spTree>
    <p:extLst>
      <p:ext uri="{BB962C8B-B14F-4D97-AF65-F5344CB8AC3E}">
        <p14:creationId xmlns:p14="http://schemas.microsoft.com/office/powerpoint/2010/main" val="3865414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Written Assignment 2 (WA2)</a:t>
            </a:r>
            <a:endParaRPr lang="en-GB" dirty="0"/>
          </a:p>
        </p:txBody>
      </p:sp>
      <p:sp>
        <p:nvSpPr>
          <p:cNvPr id="3" name="Content Placeholder 2"/>
          <p:cNvSpPr>
            <a:spLocks noGrp="1"/>
          </p:cNvSpPr>
          <p:nvPr>
            <p:ph idx="1"/>
          </p:nvPr>
        </p:nvSpPr>
        <p:spPr>
          <a:xfrm>
            <a:off x="838200" y="1524000"/>
            <a:ext cx="7467600" cy="4876800"/>
          </a:xfrm>
        </p:spPr>
        <p:txBody>
          <a:bodyPr>
            <a:normAutofit fontScale="85000" lnSpcReduction="20000"/>
          </a:bodyPr>
          <a:lstStyle/>
          <a:p>
            <a:pPr marL="0" indent="0">
              <a:buNone/>
            </a:pPr>
            <a:r>
              <a:rPr lang="en-GB" dirty="0" smtClean="0"/>
              <a:t>‘Identify and analyse a significant conceptual barrier pupils face to learning a particular concept or skill in Computing/ICT.</a:t>
            </a:r>
            <a:r>
              <a:rPr lang="en-GB" dirty="0" smtClean="0">
                <a:solidFill>
                  <a:srgbClr val="FF0000"/>
                </a:solidFill>
              </a:rPr>
              <a:t> </a:t>
            </a:r>
            <a:r>
              <a:rPr lang="en-GB" dirty="0" smtClean="0"/>
              <a:t>Apply ideas explored in relevant educational research on teaching and learning </a:t>
            </a:r>
            <a:r>
              <a:rPr lang="en-GB" dirty="0" smtClean="0">
                <a:solidFill>
                  <a:schemeClr val="tx1"/>
                </a:solidFill>
              </a:rPr>
              <a:t>to devise, teach and </a:t>
            </a:r>
            <a:r>
              <a:rPr lang="en-GB" dirty="0" smtClean="0">
                <a:solidFill>
                  <a:srgbClr val="FF0000"/>
                </a:solidFill>
              </a:rPr>
              <a:t>evaluate</a:t>
            </a:r>
            <a:r>
              <a:rPr lang="en-GB" dirty="0" smtClean="0">
                <a:solidFill>
                  <a:schemeClr val="tx1"/>
                </a:solidFill>
              </a:rPr>
              <a:t> a research-informed approach or sequence of learning which addresses this misconception or barrier.’</a:t>
            </a:r>
          </a:p>
          <a:p>
            <a:endParaRPr lang="en-GB" dirty="0"/>
          </a:p>
          <a:p>
            <a:r>
              <a:rPr lang="en-GB" dirty="0" smtClean="0">
                <a:solidFill>
                  <a:srgbClr val="0070C0"/>
                </a:solidFill>
              </a:rPr>
              <a:t>This has to be planned </a:t>
            </a:r>
            <a:r>
              <a:rPr lang="en-GB" u="sng" dirty="0" smtClean="0">
                <a:solidFill>
                  <a:srgbClr val="0070C0"/>
                </a:solidFill>
              </a:rPr>
              <a:t>at the outset</a:t>
            </a:r>
          </a:p>
          <a:p>
            <a:r>
              <a:rPr lang="en-GB" dirty="0" smtClean="0">
                <a:solidFill>
                  <a:srgbClr val="0070C0"/>
                </a:solidFill>
              </a:rPr>
              <a:t>Where are you starting from?</a:t>
            </a:r>
          </a:p>
          <a:p>
            <a:r>
              <a:rPr lang="en-GB" dirty="0" smtClean="0">
                <a:solidFill>
                  <a:srgbClr val="0070C0"/>
                </a:solidFill>
              </a:rPr>
              <a:t>Where are you trying to get to?</a:t>
            </a:r>
          </a:p>
          <a:p>
            <a:r>
              <a:rPr lang="en-GB" dirty="0" smtClean="0">
                <a:solidFill>
                  <a:srgbClr val="0070C0"/>
                </a:solidFill>
              </a:rPr>
              <a:t>How will you judge progress?</a:t>
            </a:r>
          </a:p>
          <a:p>
            <a:r>
              <a:rPr lang="en-GB" dirty="0" smtClean="0">
                <a:solidFill>
                  <a:srgbClr val="0070C0"/>
                </a:solidFill>
              </a:rPr>
              <a:t>What evidence will inform your judgement</a:t>
            </a:r>
            <a:r>
              <a:rPr lang="en-GB" dirty="0" smtClean="0">
                <a:solidFill>
                  <a:srgbClr val="0070C0"/>
                </a:solidFill>
              </a:rPr>
              <a:t>?</a:t>
            </a:r>
            <a:endParaRPr lang="en-GB" dirty="0">
              <a:solidFill>
                <a:srgbClr val="0070C0"/>
              </a:solidFill>
            </a:endParaRPr>
          </a:p>
          <a:p>
            <a:endParaRPr lang="en-GB" dirty="0" smtClean="0"/>
          </a:p>
        </p:txBody>
      </p:sp>
    </p:spTree>
    <p:extLst>
      <p:ext uri="{BB962C8B-B14F-4D97-AF65-F5344CB8AC3E}">
        <p14:creationId xmlns:p14="http://schemas.microsoft.com/office/powerpoint/2010/main" val="25596742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Close all notes</a:t>
            </a:r>
          </a:p>
          <a:p>
            <a:endParaRPr lang="en-GB" dirty="0"/>
          </a:p>
          <a:p>
            <a:r>
              <a:rPr lang="en-GB" dirty="0" smtClean="0"/>
              <a:t>Work in pairs</a:t>
            </a:r>
          </a:p>
          <a:p>
            <a:endParaRPr lang="en-GB" dirty="0"/>
          </a:p>
          <a:p>
            <a:r>
              <a:rPr lang="en-GB" dirty="0" smtClean="0"/>
              <a:t>Write a paragraph which summarises the SWA2 assignment</a:t>
            </a:r>
          </a:p>
          <a:p>
            <a:endParaRPr lang="en-GB" dirty="0"/>
          </a:p>
          <a:p>
            <a:r>
              <a:rPr lang="en-GB" dirty="0" smtClean="0"/>
              <a:t>Share with a different pair</a:t>
            </a:r>
          </a:p>
          <a:p>
            <a:endParaRPr lang="en-GB" dirty="0"/>
          </a:p>
          <a:p>
            <a:r>
              <a:rPr lang="en-GB" dirty="0" smtClean="0"/>
              <a:t>Refine your paragraph</a:t>
            </a:r>
            <a:endParaRPr lang="en-GB" dirty="0"/>
          </a:p>
        </p:txBody>
      </p:sp>
    </p:spTree>
    <p:extLst>
      <p:ext uri="{BB962C8B-B14F-4D97-AF65-F5344CB8AC3E}">
        <p14:creationId xmlns:p14="http://schemas.microsoft.com/office/powerpoint/2010/main" val="1613194882"/>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makes work M-level?</a:t>
            </a:r>
            <a:endParaRPr lang="en-GB" dirty="0"/>
          </a:p>
        </p:txBody>
      </p:sp>
      <p:sp>
        <p:nvSpPr>
          <p:cNvPr id="3" name="Content Placeholder 2"/>
          <p:cNvSpPr>
            <a:spLocks noGrp="1"/>
          </p:cNvSpPr>
          <p:nvPr>
            <p:ph idx="1"/>
          </p:nvPr>
        </p:nvSpPr>
        <p:spPr>
          <a:xfrm>
            <a:off x="820320" y="1600200"/>
            <a:ext cx="7467600" cy="4846725"/>
          </a:xfrm>
        </p:spPr>
        <p:txBody>
          <a:bodyPr>
            <a:normAutofit fontScale="70000" lnSpcReduction="20000"/>
          </a:bodyPr>
          <a:lstStyle/>
          <a:p>
            <a:r>
              <a:rPr lang="en-GB" dirty="0" smtClean="0"/>
              <a:t>Use of subject-specific texts</a:t>
            </a:r>
          </a:p>
          <a:p>
            <a:r>
              <a:rPr lang="en-GB" dirty="0" smtClean="0"/>
              <a:t>Identifying links between theories and also where they differ (conflict?)</a:t>
            </a:r>
          </a:p>
          <a:p>
            <a:r>
              <a:rPr lang="en-GB" dirty="0" smtClean="0"/>
              <a:t>Embedding your lines of reasoning in theory – i.e. the avoidance of assertions without evidence</a:t>
            </a:r>
          </a:p>
          <a:p>
            <a:r>
              <a:rPr lang="en-GB" dirty="0" smtClean="0"/>
              <a:t>Linking theory to your personal experience and professional practice</a:t>
            </a:r>
          </a:p>
          <a:p>
            <a:r>
              <a:rPr lang="en-GB" dirty="0" smtClean="0"/>
              <a:t>Taking a critical stance</a:t>
            </a:r>
          </a:p>
          <a:p>
            <a:r>
              <a:rPr lang="en-GB" dirty="0" smtClean="0"/>
              <a:t>Letting your ‘voice’ show – developing a line of reasoning</a:t>
            </a:r>
          </a:p>
          <a:p>
            <a:endParaRPr lang="en-GB" dirty="0" smtClean="0"/>
          </a:p>
          <a:p>
            <a:endParaRPr lang="en-GB" dirty="0"/>
          </a:p>
          <a:p>
            <a:r>
              <a:rPr lang="en-GB" dirty="0" smtClean="0"/>
              <a:t>See London Programme Guide for M level marking criteria</a:t>
            </a:r>
          </a:p>
          <a:p>
            <a:endParaRPr lang="en-GB" dirty="0"/>
          </a:p>
        </p:txBody>
      </p:sp>
    </p:spTree>
    <p:extLst>
      <p:ext uri="{BB962C8B-B14F-4D97-AF65-F5344CB8AC3E}">
        <p14:creationId xmlns:p14="http://schemas.microsoft.com/office/powerpoint/2010/main" val="187355507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6182"/>
            <a:ext cx="8229600" cy="1143000"/>
          </a:xfrm>
        </p:spPr>
        <p:txBody>
          <a:bodyPr/>
          <a:lstStyle/>
          <a:p>
            <a:r>
              <a:rPr lang="en-US" dirty="0" err="1" smtClean="0"/>
              <a:t>Behaviour</a:t>
            </a:r>
            <a:r>
              <a:rPr lang="en-US" dirty="0" smtClean="0"/>
              <a:t> management</a:t>
            </a:r>
            <a:endParaRPr lang="en-US" dirty="0"/>
          </a:p>
        </p:txBody>
      </p:sp>
      <p:sp>
        <p:nvSpPr>
          <p:cNvPr id="3" name="Content Placeholder 2"/>
          <p:cNvSpPr>
            <a:spLocks noGrp="1"/>
          </p:cNvSpPr>
          <p:nvPr>
            <p:ph idx="1"/>
          </p:nvPr>
        </p:nvSpPr>
        <p:spPr>
          <a:xfrm>
            <a:off x="457200" y="1639189"/>
            <a:ext cx="8229600" cy="4486981"/>
          </a:xfrm>
        </p:spPr>
        <p:txBody>
          <a:bodyPr>
            <a:normAutofit/>
          </a:bodyPr>
          <a:lstStyle/>
          <a:p>
            <a:r>
              <a:rPr lang="en-US" sz="2800" dirty="0" smtClean="0"/>
              <a:t>A set of skills that can be improved through practice, training, observation &amp; experience</a:t>
            </a:r>
          </a:p>
          <a:p>
            <a:endParaRPr lang="en-US" sz="2800" dirty="0" smtClean="0"/>
          </a:p>
          <a:p>
            <a:r>
              <a:rPr lang="en-US" sz="2800" dirty="0" smtClean="0"/>
              <a:t>Behaviour is learned and can change</a:t>
            </a:r>
          </a:p>
          <a:p>
            <a:pPr lvl="1"/>
            <a:r>
              <a:rPr lang="en-US" sz="2400" dirty="0" smtClean="0"/>
              <a:t>although it may take explicit teaching, time and persistence to do </a:t>
            </a:r>
            <a:r>
              <a:rPr lang="en-US" sz="2400" dirty="0" smtClean="0"/>
              <a:t>so</a:t>
            </a:r>
          </a:p>
          <a:p>
            <a:pPr lvl="1"/>
            <a:r>
              <a:rPr lang="en-US" sz="2400" dirty="0"/>
              <a:t>p</a:t>
            </a:r>
            <a:r>
              <a:rPr lang="en-US" sz="2400" dirty="0" smtClean="0"/>
              <a:t>articularly at the start of the year and after each holiday break (when you may need to reset expectations and routines)</a:t>
            </a:r>
            <a:endParaRPr lang="en-US" sz="2400" dirty="0" smtClean="0"/>
          </a:p>
          <a:p>
            <a:pPr lvl="1"/>
            <a:endParaRPr lang="en-US" dirty="0" smtClean="0"/>
          </a:p>
          <a:p>
            <a:endParaRPr lang="en-US" dirty="0"/>
          </a:p>
        </p:txBody>
      </p:sp>
    </p:spTree>
    <p:extLst>
      <p:ext uri="{BB962C8B-B14F-4D97-AF65-F5344CB8AC3E}">
        <p14:creationId xmlns:p14="http://schemas.microsoft.com/office/powerpoint/2010/main" val="12140617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WA2 – initial planning</a:t>
            </a:r>
            <a:endParaRPr lang="en-GB" dirty="0"/>
          </a:p>
        </p:txBody>
      </p:sp>
      <p:sp>
        <p:nvSpPr>
          <p:cNvPr id="3" name="Content Placeholder 2"/>
          <p:cNvSpPr>
            <a:spLocks noGrp="1"/>
          </p:cNvSpPr>
          <p:nvPr>
            <p:ph idx="1"/>
          </p:nvPr>
        </p:nvSpPr>
        <p:spPr>
          <a:xfrm>
            <a:off x="838200" y="1524000"/>
            <a:ext cx="7467600" cy="4953000"/>
          </a:xfrm>
        </p:spPr>
        <p:txBody>
          <a:bodyPr>
            <a:normAutofit fontScale="85000" lnSpcReduction="20000"/>
          </a:bodyPr>
          <a:lstStyle/>
          <a:p>
            <a:r>
              <a:rPr lang="en-GB" dirty="0" smtClean="0"/>
              <a:t>Choose the conceptual barrier that you will investigate</a:t>
            </a:r>
          </a:p>
          <a:p>
            <a:r>
              <a:rPr lang="en-GB" dirty="0" smtClean="0"/>
              <a:t>Collect and annotate some evidence that supports your choice</a:t>
            </a:r>
          </a:p>
          <a:p>
            <a:r>
              <a:rPr lang="en-GB" dirty="0" smtClean="0"/>
              <a:t>Select a theoretical approach to your assignment</a:t>
            </a:r>
          </a:p>
          <a:p>
            <a:r>
              <a:rPr lang="en-GB" dirty="0" smtClean="0"/>
              <a:t>Conduct a literature review into this theory</a:t>
            </a:r>
          </a:p>
          <a:p>
            <a:endParaRPr lang="en-GB" dirty="0"/>
          </a:p>
          <a:p>
            <a:endParaRPr lang="en-GB" dirty="0" smtClean="0"/>
          </a:p>
          <a:p>
            <a:r>
              <a:rPr lang="en-GB" dirty="0" smtClean="0"/>
              <a:t>Be ready to present your work-in-progress at SDD2 (10</a:t>
            </a:r>
            <a:r>
              <a:rPr lang="en-GB" baseline="30000" dirty="0" smtClean="0"/>
              <a:t>th</a:t>
            </a:r>
            <a:r>
              <a:rPr lang="en-GB" dirty="0" smtClean="0"/>
              <a:t> November) for peer review</a:t>
            </a:r>
          </a:p>
          <a:p>
            <a:pPr lvl="1"/>
            <a:r>
              <a:rPr lang="en-GB" dirty="0"/>
              <a:t>2</a:t>
            </a:r>
            <a:r>
              <a:rPr lang="en-GB" dirty="0" smtClean="0"/>
              <a:t> page handout – barrier, rationale, evidence, list of sources, potted literature review</a:t>
            </a:r>
          </a:p>
          <a:p>
            <a:pPr lvl="1"/>
            <a:r>
              <a:rPr lang="en-GB" dirty="0" smtClean="0"/>
              <a:t>Bring 4 copies to SDD2</a:t>
            </a:r>
            <a:endParaRPr lang="en-GB" dirty="0"/>
          </a:p>
        </p:txBody>
      </p:sp>
    </p:spTree>
    <p:extLst>
      <p:ext uri="{BB962C8B-B14F-4D97-AF65-F5344CB8AC3E}">
        <p14:creationId xmlns:p14="http://schemas.microsoft.com/office/powerpoint/2010/main" val="300693396"/>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WA2 – questions / ideas?</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1875684587"/>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And finally – admin and surgery</a:t>
            </a:r>
            <a:endParaRPr lang="en-GB" dirty="0"/>
          </a:p>
        </p:txBody>
      </p:sp>
      <p:sp>
        <p:nvSpPr>
          <p:cNvPr id="3" name="Content Placeholder 2"/>
          <p:cNvSpPr>
            <a:spLocks noGrp="1"/>
          </p:cNvSpPr>
          <p:nvPr>
            <p:ph idx="1"/>
          </p:nvPr>
        </p:nvSpPr>
        <p:spPr/>
        <p:txBody>
          <a:bodyPr/>
          <a:lstStyle/>
          <a:p>
            <a:r>
              <a:rPr lang="en-GB" dirty="0" smtClean="0"/>
              <a:t>Upcoming visits</a:t>
            </a:r>
          </a:p>
          <a:p>
            <a:r>
              <a:rPr lang="en-GB" dirty="0" smtClean="0"/>
              <a:t>‘Managing the workload sheet’</a:t>
            </a:r>
          </a:p>
          <a:p>
            <a:r>
              <a:rPr lang="en-GB" dirty="0" smtClean="0"/>
              <a:t>Please fill in your feedback form</a:t>
            </a:r>
          </a:p>
          <a:p>
            <a:pPr lvl="1"/>
            <a:r>
              <a:rPr lang="en-GB" dirty="0" smtClean="0"/>
              <a:t>Keep your part</a:t>
            </a:r>
          </a:p>
          <a:p>
            <a:pPr lvl="1"/>
            <a:r>
              <a:rPr lang="en-GB" dirty="0" smtClean="0"/>
              <a:t>Hand in my part</a:t>
            </a:r>
          </a:p>
          <a:p>
            <a:endParaRPr lang="en-GB" dirty="0"/>
          </a:p>
          <a:p>
            <a:r>
              <a:rPr lang="en-GB" dirty="0" smtClean="0"/>
              <a:t>Please sign the register</a:t>
            </a:r>
            <a:endParaRPr lang="en-GB" dirty="0"/>
          </a:p>
        </p:txBody>
      </p:sp>
    </p:spTree>
    <p:extLst>
      <p:ext uri="{BB962C8B-B14F-4D97-AF65-F5344CB8AC3E}">
        <p14:creationId xmlns:p14="http://schemas.microsoft.com/office/powerpoint/2010/main" val="4017265382"/>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Preparation for RJA1</a:t>
            </a:r>
            <a:endParaRPr lang="en-US" dirty="0"/>
          </a:p>
        </p:txBody>
      </p:sp>
      <p:sp>
        <p:nvSpPr>
          <p:cNvPr id="3" name="Content Placeholder 2"/>
          <p:cNvSpPr>
            <a:spLocks noGrp="1"/>
          </p:cNvSpPr>
          <p:nvPr>
            <p:ph idx="1"/>
          </p:nvPr>
        </p:nvSpPr>
        <p:spPr/>
        <p:txBody>
          <a:bodyPr/>
          <a:lstStyle/>
          <a:p>
            <a:r>
              <a:rPr lang="en-US" dirty="0" smtClean="0"/>
              <a:t>With Brian </a:t>
            </a:r>
            <a:r>
              <a:rPr lang="en-US" dirty="0" smtClean="0"/>
              <a:t>Chick</a:t>
            </a:r>
            <a:endParaRPr lang="en-US" dirty="0" smtClean="0"/>
          </a:p>
        </p:txBody>
      </p:sp>
    </p:spTree>
    <p:extLst>
      <p:ext uri="{BB962C8B-B14F-4D97-AF65-F5344CB8AC3E}">
        <p14:creationId xmlns:p14="http://schemas.microsoft.com/office/powerpoint/2010/main" val="3150169636"/>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13369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For general ‘meta-analyses’ of research</a:t>
            </a:r>
            <a:endParaRPr lang="en-US" sz="3200" dirty="0"/>
          </a:p>
        </p:txBody>
      </p:sp>
      <p:sp>
        <p:nvSpPr>
          <p:cNvPr id="3" name="Content Placeholder 2"/>
          <p:cNvSpPr>
            <a:spLocks noGrp="1"/>
          </p:cNvSpPr>
          <p:nvPr>
            <p:ph idx="1"/>
          </p:nvPr>
        </p:nvSpPr>
        <p:spPr>
          <a:xfrm>
            <a:off x="457204" y="1600206"/>
            <a:ext cx="6928334" cy="4525963"/>
          </a:xfrm>
        </p:spPr>
        <p:txBody>
          <a:bodyPr>
            <a:normAutofit lnSpcReduction="10000"/>
          </a:bodyPr>
          <a:lstStyle/>
          <a:p>
            <a:r>
              <a:rPr lang="en-US" sz="2800" dirty="0"/>
              <a:t>Education Endowment Foundation “Teaching and Learning toolkit”</a:t>
            </a:r>
          </a:p>
          <a:p>
            <a:endParaRPr lang="en-US" sz="2800" dirty="0" smtClean="0"/>
          </a:p>
          <a:p>
            <a:endParaRPr lang="en-US" sz="2800" dirty="0"/>
          </a:p>
          <a:p>
            <a:r>
              <a:rPr lang="en-US" sz="2800" dirty="0" smtClean="0"/>
              <a:t>Hattie, J., Yates, G. (2013) ‘Visible </a:t>
            </a:r>
            <a:r>
              <a:rPr lang="en-US" sz="2800" dirty="0"/>
              <a:t>learning and the science of how we learn'</a:t>
            </a:r>
            <a:r>
              <a:rPr lang="en-US" sz="2800" dirty="0" smtClean="0"/>
              <a:t>.</a:t>
            </a:r>
          </a:p>
          <a:p>
            <a:endParaRPr lang="en-US" sz="2800" dirty="0"/>
          </a:p>
          <a:p>
            <a:r>
              <a:rPr lang="en-US" sz="2800" dirty="0" smtClean="0">
                <a:solidFill>
                  <a:srgbClr val="FF0000"/>
                </a:solidFill>
              </a:rPr>
              <a:t>Warning – </a:t>
            </a:r>
            <a:r>
              <a:rPr lang="en-US" sz="2800" dirty="0" smtClean="0"/>
              <a:t>there are issues with meta-analyses – </a:t>
            </a:r>
            <a:r>
              <a:rPr lang="en-US" sz="2800" dirty="0" smtClean="0"/>
              <a:t>look into these and keep </a:t>
            </a:r>
            <a:r>
              <a:rPr lang="en-US" sz="2800" dirty="0" smtClean="0"/>
              <a:t>a critical view</a:t>
            </a:r>
            <a:endParaRPr lang="en-US" sz="2800" dirty="0" smtClean="0">
              <a:solidFill>
                <a:srgbClr val="FF0000"/>
              </a:solidFill>
            </a:endParaRPr>
          </a:p>
          <a:p>
            <a:endParaRPr lang="en-US" sz="2800" dirty="0"/>
          </a:p>
          <a:p>
            <a:endParaRPr lang="en-US" sz="2800" dirty="0" smtClean="0"/>
          </a:p>
        </p:txBody>
      </p:sp>
      <p:pic>
        <p:nvPicPr>
          <p:cNvPr id="4" name="Picture 3" descr="978041570499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5538" y="3353899"/>
            <a:ext cx="1197226" cy="1678354"/>
          </a:xfrm>
          <a:prstGeom prst="rect">
            <a:avLst/>
          </a:prstGeom>
        </p:spPr>
      </p:pic>
      <p:pic>
        <p:nvPicPr>
          <p:cNvPr id="5" name="Picture 4" descr="EEF_toolki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8116" y="1689228"/>
            <a:ext cx="2323123" cy="1208779"/>
          </a:xfrm>
          <a:prstGeom prst="rect">
            <a:avLst/>
          </a:prstGeom>
        </p:spPr>
      </p:pic>
    </p:spTree>
    <p:extLst>
      <p:ext uri="{BB962C8B-B14F-4D97-AF65-F5344CB8AC3E}">
        <p14:creationId xmlns:p14="http://schemas.microsoft.com/office/powerpoint/2010/main" val="15082875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evidence, impact</a:t>
            </a:r>
            <a:endParaRPr lang="en-US" dirty="0"/>
          </a:p>
        </p:txBody>
      </p:sp>
      <p:pic>
        <p:nvPicPr>
          <p:cNvPr id="4" name="Content Placeholder 3" descr="EEF2.jpg"/>
          <p:cNvPicPr>
            <a:picLocks noGrp="1" noChangeAspect="1"/>
          </p:cNvPicPr>
          <p:nvPr>
            <p:ph idx="1"/>
          </p:nvPr>
        </p:nvPicPr>
        <p:blipFill>
          <a:blip r:embed="rId3">
            <a:extLst>
              <a:ext uri="{28A0092B-C50C-407E-A947-70E740481C1C}">
                <a14:useLocalDpi xmlns:a14="http://schemas.microsoft.com/office/drawing/2010/main" val="0"/>
              </a:ext>
            </a:extLst>
          </a:blip>
          <a:srcRect l="-6701" r="-6701"/>
          <a:stretch>
            <a:fillRect/>
          </a:stretch>
        </p:blipFill>
        <p:spPr>
          <a:xfrm>
            <a:off x="1638299" y="2249766"/>
            <a:ext cx="7663327" cy="4214534"/>
          </a:xfrm>
        </p:spPr>
      </p:pic>
      <p:pic>
        <p:nvPicPr>
          <p:cNvPr id="5" name="Picture 4" descr="EEF_toolki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516" y="1040987"/>
            <a:ext cx="2323123" cy="1208779"/>
          </a:xfrm>
          <a:prstGeom prst="rect">
            <a:avLst/>
          </a:prstGeom>
        </p:spPr>
      </p:pic>
    </p:spTree>
    <p:extLst>
      <p:ext uri="{BB962C8B-B14F-4D97-AF65-F5344CB8AC3E}">
        <p14:creationId xmlns:p14="http://schemas.microsoft.com/office/powerpoint/2010/main" val="623008078"/>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John Hattie </a:t>
            </a:r>
            <a:r>
              <a:rPr lang="en-US" dirty="0" smtClean="0"/>
              <a:t>book</a:t>
            </a:r>
            <a:r>
              <a:rPr lang="en-US" dirty="0"/>
              <a:t/>
            </a:r>
            <a:br>
              <a:rPr lang="en-US" dirty="0"/>
            </a:br>
            <a:endParaRPr lang="en-US" dirty="0"/>
          </a:p>
        </p:txBody>
      </p:sp>
      <p:sp>
        <p:nvSpPr>
          <p:cNvPr id="3" name="Content Placeholder 2"/>
          <p:cNvSpPr>
            <a:spLocks noGrp="1"/>
          </p:cNvSpPr>
          <p:nvPr>
            <p:ph idx="1"/>
          </p:nvPr>
        </p:nvSpPr>
        <p:spPr>
          <a:xfrm>
            <a:off x="457207" y="1600206"/>
            <a:ext cx="5012267" cy="4525963"/>
          </a:xfrm>
        </p:spPr>
        <p:txBody>
          <a:bodyPr/>
          <a:lstStyle/>
          <a:p>
            <a:r>
              <a:rPr lang="en-US" dirty="0" smtClean="0"/>
              <a:t>‘Visible </a:t>
            </a:r>
            <a:r>
              <a:rPr lang="en-US" dirty="0"/>
              <a:t>learning and the science of how we learn'</a:t>
            </a:r>
            <a:r>
              <a:rPr lang="en-US" dirty="0" smtClean="0"/>
              <a:t>.</a:t>
            </a:r>
          </a:p>
          <a:p>
            <a:r>
              <a:rPr lang="en-US" dirty="0" smtClean="0"/>
              <a:t>September 2013 </a:t>
            </a:r>
          </a:p>
          <a:p>
            <a:r>
              <a:rPr lang="en-US" dirty="0" smtClean="0"/>
              <a:t>http</a:t>
            </a:r>
            <a:r>
              <a:rPr lang="en-US" dirty="0"/>
              <a:t>://</a:t>
            </a:r>
            <a:r>
              <a:rPr lang="en-US" dirty="0" err="1"/>
              <a:t>www.routledge.com</a:t>
            </a:r>
            <a:r>
              <a:rPr lang="en-US" dirty="0"/>
              <a:t>/books/details/9780415704991/</a:t>
            </a:r>
          </a:p>
        </p:txBody>
      </p:sp>
      <p:pic>
        <p:nvPicPr>
          <p:cNvPr id="4" name="Picture 3" descr="978041570499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1134" y="1600200"/>
            <a:ext cx="2717800" cy="3810000"/>
          </a:xfrm>
          <a:prstGeom prst="rect">
            <a:avLst/>
          </a:prstGeom>
        </p:spPr>
      </p:pic>
    </p:spTree>
    <p:extLst>
      <p:ext uri="{BB962C8B-B14F-4D97-AF65-F5344CB8AC3E}">
        <p14:creationId xmlns:p14="http://schemas.microsoft.com/office/powerpoint/2010/main" val="1235759134"/>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XbXJ0ZIIAAzwlI.jpg"/>
          <p:cNvPicPr>
            <a:picLocks noGrp="1" noChangeAspect="1"/>
          </p:cNvPicPr>
          <p:nvPr>
            <p:ph idx="1"/>
          </p:nvPr>
        </p:nvPicPr>
        <p:blipFill>
          <a:blip r:embed="rId2">
            <a:extLst>
              <a:ext uri="{28A0092B-C50C-407E-A947-70E740481C1C}">
                <a14:useLocalDpi xmlns:a14="http://schemas.microsoft.com/office/drawing/2010/main" val="0"/>
              </a:ext>
            </a:extLst>
          </a:blip>
          <a:srcRect l="-4489" r="-4489"/>
          <a:stretch>
            <a:fillRect/>
          </a:stretch>
        </p:blipFill>
        <p:spPr/>
      </p:pic>
    </p:spTree>
    <p:extLst>
      <p:ext uri="{BB962C8B-B14F-4D97-AF65-F5344CB8AC3E}">
        <p14:creationId xmlns:p14="http://schemas.microsoft.com/office/powerpoint/2010/main" val="1089415001"/>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Constructive &amp; collaborative approaches </a:t>
            </a:r>
            <a:r>
              <a:rPr lang="en-US" sz="3200" smtClean="0"/>
              <a:t>- programming </a:t>
            </a:r>
            <a:endParaRPr lang="en-US" sz="3200" dirty="0"/>
          </a:p>
        </p:txBody>
      </p:sp>
      <p:sp>
        <p:nvSpPr>
          <p:cNvPr id="3" name="Content Placeholder 2"/>
          <p:cNvSpPr>
            <a:spLocks noGrp="1"/>
          </p:cNvSpPr>
          <p:nvPr>
            <p:ph idx="1"/>
          </p:nvPr>
        </p:nvSpPr>
        <p:spPr/>
        <p:txBody>
          <a:bodyPr>
            <a:normAutofit fontScale="70000" lnSpcReduction="20000"/>
          </a:bodyPr>
          <a:lstStyle/>
          <a:p>
            <a:r>
              <a:rPr lang="en-US" dirty="0" smtClean="0"/>
              <a:t>Code walkthroughs – reading &amp; predicting the output (in groups giving responsibility for different parts of the code to different students)</a:t>
            </a:r>
          </a:p>
          <a:p>
            <a:r>
              <a:rPr lang="en-US" dirty="0" smtClean="0"/>
              <a:t>Writing code to solve problems </a:t>
            </a:r>
            <a:r>
              <a:rPr lang="en-US" dirty="0"/>
              <a:t> ``write pseudo code to simulate 500 coin tosses and print the number of heads.</a:t>
            </a:r>
            <a:r>
              <a:rPr lang="en-US" dirty="0" smtClean="0"/>
              <a:t>'’ – or set for pre-work and then groups compare code in class &amp; come up with a group solution, handing in individual &amp; group solutions</a:t>
            </a:r>
          </a:p>
          <a:p>
            <a:r>
              <a:rPr lang="en-US" dirty="0" smtClean="0"/>
              <a:t>Scaffolding </a:t>
            </a:r>
          </a:p>
          <a:p>
            <a:pPr lvl="1"/>
            <a:r>
              <a:rPr lang="en-US" dirty="0" smtClean="0"/>
              <a:t>e.g. giving code to pairs which they build upon e.g. adding comments to describe what the code does</a:t>
            </a:r>
          </a:p>
          <a:p>
            <a:pPr lvl="1"/>
            <a:r>
              <a:rPr lang="en-US" dirty="0" smtClean="0"/>
              <a:t>or giving comments which describe an algorithm for students to write the code. </a:t>
            </a:r>
          </a:p>
          <a:p>
            <a:r>
              <a:rPr lang="en-US" dirty="0" smtClean="0"/>
              <a:t>Code debugging – give groups syntactically and logically buggy code (or complete individually and then compare in groups) </a:t>
            </a:r>
          </a:p>
          <a:p>
            <a:pPr marL="0" indent="0" algn="r">
              <a:buNone/>
            </a:pPr>
            <a:r>
              <a:rPr lang="en-US" dirty="0" smtClean="0">
                <a:effectLst/>
              </a:rPr>
              <a:t>Based on Van </a:t>
            </a:r>
            <a:r>
              <a:rPr lang="en-US" dirty="0" err="1" smtClean="0">
                <a:effectLst/>
              </a:rPr>
              <a:t>Gorp</a:t>
            </a:r>
            <a:r>
              <a:rPr lang="en-US" dirty="0" smtClean="0">
                <a:effectLst/>
              </a:rPr>
              <a:t>, M.J. &amp; Grissom, S., (2001)</a:t>
            </a:r>
          </a:p>
          <a:p>
            <a:endParaRPr lang="en-US" dirty="0"/>
          </a:p>
        </p:txBody>
      </p:sp>
    </p:spTree>
    <p:extLst>
      <p:ext uri="{BB962C8B-B14F-4D97-AF65-F5344CB8AC3E}">
        <p14:creationId xmlns:p14="http://schemas.microsoft.com/office/powerpoint/2010/main" val="86370696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aim</a:t>
            </a:r>
            <a:endParaRPr lang="en-US" dirty="0"/>
          </a:p>
        </p:txBody>
      </p:sp>
      <p:sp>
        <p:nvSpPr>
          <p:cNvPr id="3" name="Content Placeholder 2"/>
          <p:cNvSpPr>
            <a:spLocks noGrp="1"/>
          </p:cNvSpPr>
          <p:nvPr>
            <p:ph idx="1"/>
          </p:nvPr>
        </p:nvSpPr>
        <p:spPr/>
        <p:txBody>
          <a:bodyPr/>
          <a:lstStyle/>
          <a:p>
            <a:r>
              <a:rPr lang="en-US" dirty="0" smtClean="0"/>
              <a:t>..that pupils ultimately take control of their own behavior for learning (in its widest sense)</a:t>
            </a:r>
          </a:p>
          <a:p>
            <a:r>
              <a:rPr lang="en-US" dirty="0" smtClean="0"/>
              <a:t>..that they take responsibility for it, both in the classroom and more widely throughout their lives</a:t>
            </a:r>
            <a:endParaRPr lang="en-US" dirty="0"/>
          </a:p>
        </p:txBody>
      </p:sp>
    </p:spTree>
    <p:extLst>
      <p:ext uri="{BB962C8B-B14F-4D97-AF65-F5344CB8AC3E}">
        <p14:creationId xmlns:p14="http://schemas.microsoft.com/office/powerpoint/2010/main" val="69967622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Case study</a:t>
            </a:r>
            <a:endParaRPr lang="en-GB" dirty="0"/>
          </a:p>
        </p:txBody>
      </p:sp>
      <p:sp>
        <p:nvSpPr>
          <p:cNvPr id="3" name="Content Placeholder 2"/>
          <p:cNvSpPr>
            <a:spLocks noGrp="1"/>
          </p:cNvSpPr>
          <p:nvPr>
            <p:ph idx="1"/>
          </p:nvPr>
        </p:nvSpPr>
        <p:spPr/>
        <p:txBody>
          <a:bodyPr/>
          <a:lstStyle/>
          <a:p>
            <a:r>
              <a:rPr lang="en-GB" dirty="0" smtClean="0"/>
              <a:t>Using the case study provided, identify the techniques used by the teacher to manage the classroom and behaviour </a:t>
            </a:r>
            <a:endParaRPr lang="en-GB" dirty="0"/>
          </a:p>
        </p:txBody>
      </p:sp>
    </p:spTree>
    <p:extLst>
      <p:ext uri="{BB962C8B-B14F-4D97-AF65-F5344CB8AC3E}">
        <p14:creationId xmlns:p14="http://schemas.microsoft.com/office/powerpoint/2010/main" val="3119320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5835</TotalTime>
  <Words>4689</Words>
  <Application>Microsoft Macintosh PowerPoint</Application>
  <PresentationFormat>On-screen Show (4:3)</PresentationFormat>
  <Paragraphs>593</Paragraphs>
  <Slides>79</Slides>
  <Notes>39</Notes>
  <HiddenSlides>0</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Office Theme</vt:lpstr>
      <vt:lpstr>Computer Science &amp; ICT  subject development day 1 </vt:lpstr>
      <vt:lpstr>Today we will</vt:lpstr>
      <vt:lpstr>Session 1</vt:lpstr>
      <vt:lpstr>How’s it going?</vt:lpstr>
      <vt:lpstr>Finding solutions</vt:lpstr>
      <vt:lpstr>Classroom* management</vt:lpstr>
      <vt:lpstr>Behaviour management</vt:lpstr>
      <vt:lpstr>Our aim</vt:lpstr>
      <vt:lpstr>Case study</vt:lpstr>
      <vt:lpstr>Steer report (2005, 2009)</vt:lpstr>
      <vt:lpstr>Managing behaviour - activity </vt:lpstr>
      <vt:lpstr>Remember</vt:lpstr>
      <vt:lpstr>Remember</vt:lpstr>
      <vt:lpstr>Prompts – the 5 min behaviour plan</vt:lpstr>
      <vt:lpstr>Get ready…. in preparation for session on RJA1 </vt:lpstr>
      <vt:lpstr>Session 2 Theories of learning</vt:lpstr>
      <vt:lpstr>Session 2 objectives</vt:lpstr>
      <vt:lpstr>PowerPoint Presentation</vt:lpstr>
      <vt:lpstr>Theories of learning</vt:lpstr>
      <vt:lpstr>Activity</vt:lpstr>
      <vt:lpstr>Behaviourist perspectives</vt:lpstr>
      <vt:lpstr>Behaviourist perspectives</vt:lpstr>
      <vt:lpstr>In the classroom</vt:lpstr>
      <vt:lpstr>Constructivist learning theories</vt:lpstr>
      <vt:lpstr>Experiential learning:  John Dewey 1859-1952</vt:lpstr>
      <vt:lpstr>Cognitive constructivism Piaget 1896-1980 </vt:lpstr>
      <vt:lpstr>Piaget - key elements in cognitive development </vt:lpstr>
      <vt:lpstr>Socio-cultural constructivism</vt:lpstr>
      <vt:lpstr>Key elements</vt:lpstr>
      <vt:lpstr>PowerPoint Presentation</vt:lpstr>
      <vt:lpstr>Implications for teaching &amp; learning</vt:lpstr>
      <vt:lpstr>Planning for ZPD</vt:lpstr>
      <vt:lpstr>Knowledge taxonomies</vt:lpstr>
      <vt:lpstr>Constructionism</vt:lpstr>
      <vt:lpstr>Constructionism</vt:lpstr>
      <vt:lpstr>Papert on constructionism</vt:lpstr>
      <vt:lpstr>Logo</vt:lpstr>
      <vt:lpstr>PowerPoint Presentation</vt:lpstr>
      <vt:lpstr>Cognitive Science</vt:lpstr>
      <vt:lpstr>Cognitive information processing theory</vt:lpstr>
      <vt:lpstr>PowerPoint Presentation</vt:lpstr>
      <vt:lpstr>PowerPoint Presentation</vt:lpstr>
      <vt:lpstr>Implications</vt:lpstr>
      <vt:lpstr>Storage &amp; retrieval strength</vt:lpstr>
      <vt:lpstr>Bjork on memory</vt:lpstr>
      <vt:lpstr>Applying theory to our work</vt:lpstr>
      <vt:lpstr>PowerPoint Presentation</vt:lpstr>
      <vt:lpstr>The role of theorising</vt:lpstr>
      <vt:lpstr>Theorising activity</vt:lpstr>
      <vt:lpstr>Theories of learning infographic</vt:lpstr>
      <vt:lpstr>Useful reading</vt:lpstr>
      <vt:lpstr>Session 3</vt:lpstr>
      <vt:lpstr>Session  objectives</vt:lpstr>
      <vt:lpstr>Getting started - useful resources</vt:lpstr>
      <vt:lpstr>CAS literature review</vt:lpstr>
      <vt:lpstr>PowerPoint Presentation</vt:lpstr>
      <vt:lpstr>PowerPoint Presentation</vt:lpstr>
      <vt:lpstr>Reference management software</vt:lpstr>
      <vt:lpstr>Research literature activity</vt:lpstr>
      <vt:lpstr>Session 4</vt:lpstr>
      <vt:lpstr>Session 4 outcomes</vt:lpstr>
      <vt:lpstr>Practitioner enquiry and tacit knowledge</vt:lpstr>
      <vt:lpstr>Written Assignment 2 (WA2)</vt:lpstr>
      <vt:lpstr>Written Assignment 2 (WA2)</vt:lpstr>
      <vt:lpstr>Written Assignment 2 (WA2)</vt:lpstr>
      <vt:lpstr>Written Assignment 2 (WA2)</vt:lpstr>
      <vt:lpstr>Written Assignment 2 (WA2)</vt:lpstr>
      <vt:lpstr>Activity</vt:lpstr>
      <vt:lpstr>What makes work M-level?</vt:lpstr>
      <vt:lpstr>WA2 – initial planning</vt:lpstr>
      <vt:lpstr>WA2 – questions / ideas?</vt:lpstr>
      <vt:lpstr>And finally – admin and surgery</vt:lpstr>
      <vt:lpstr>Preparation for RJA1</vt:lpstr>
      <vt:lpstr>PowerPoint Presentation</vt:lpstr>
      <vt:lpstr>For general ‘meta-analyses’ of research</vt:lpstr>
      <vt:lpstr>Cost, evidence, impact</vt:lpstr>
      <vt:lpstr>John Hattie book </vt:lpstr>
      <vt:lpstr>PowerPoint Presentation</vt:lpstr>
      <vt:lpstr>Constructive &amp; collaborative approaches - programming </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 Wright</dc:creator>
  <cp:keywords/>
  <dc:description/>
  <cp:lastModifiedBy>M Wright</cp:lastModifiedBy>
  <cp:revision>578</cp:revision>
  <cp:lastPrinted>2012-11-14T22:25:29Z</cp:lastPrinted>
  <dcterms:created xsi:type="dcterms:W3CDTF">2011-09-24T17:49:28Z</dcterms:created>
  <dcterms:modified xsi:type="dcterms:W3CDTF">2016-10-09T22:52:40Z</dcterms:modified>
  <cp:category/>
</cp:coreProperties>
</file>