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0" r:id="rId3"/>
    <p:sldId id="258" r:id="rId4"/>
    <p:sldId id="263" r:id="rId5"/>
    <p:sldId id="264" r:id="rId6"/>
    <p:sldId id="265" r:id="rId7"/>
    <p:sldId id="266" r:id="rId8"/>
    <p:sldId id="267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C703-61A2-494B-A88D-5934CF88DF0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47E4-5045-4689-BBC4-34D496B5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C703-61A2-494B-A88D-5934CF88DF0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47E4-5045-4689-BBC4-34D496B5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4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C703-61A2-494B-A88D-5934CF88DF0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47E4-5045-4689-BBC4-34D496B59C9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939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C703-61A2-494B-A88D-5934CF88DF0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47E4-5045-4689-BBC4-34D496B5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32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C703-61A2-494B-A88D-5934CF88DF0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47E4-5045-4689-BBC4-34D496B59C9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503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C703-61A2-494B-A88D-5934CF88DF0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47E4-5045-4689-BBC4-34D496B5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07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C703-61A2-494B-A88D-5934CF88DF0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47E4-5045-4689-BBC4-34D496B5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68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C703-61A2-494B-A88D-5934CF88DF0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47E4-5045-4689-BBC4-34D496B5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C703-61A2-494B-A88D-5934CF88DF0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47E4-5045-4689-BBC4-34D496B5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1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C703-61A2-494B-A88D-5934CF88DF0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47E4-5045-4689-BBC4-34D496B5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4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C703-61A2-494B-A88D-5934CF88DF0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47E4-5045-4689-BBC4-34D496B5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C703-61A2-494B-A88D-5934CF88DF0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47E4-5045-4689-BBC4-34D496B5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2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C703-61A2-494B-A88D-5934CF88DF0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47E4-5045-4689-BBC4-34D496B5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6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C703-61A2-494B-A88D-5934CF88DF0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47E4-5045-4689-BBC4-34D496B5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9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C703-61A2-494B-A88D-5934CF88DF0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47E4-5045-4689-BBC4-34D496B5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3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C703-61A2-494B-A88D-5934CF88DF0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47E4-5045-4689-BBC4-34D496B5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8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C703-61A2-494B-A88D-5934CF88DF0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4147E4-5045-4689-BBC4-34D496B5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9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425E-374B-47B4-BD50-A6C887410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Explain the concept of Cloud Computing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166DB-4DF1-431D-A1DA-20F2D6194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Heteng</a:t>
            </a:r>
            <a:r>
              <a:rPr lang="en-US" dirty="0"/>
              <a:t> </a:t>
            </a:r>
            <a:r>
              <a:rPr lang="en-US" dirty="0" err="1"/>
              <a:t>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3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22E5-5732-4931-BFEC-37B7D8BE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cloud computing</a:t>
            </a:r>
            <a:b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3643-7585-4061-81B0-408FC97EC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Cloud computing is a technology that uses the internet for storing and managing data on remote servers and then access data via the internet.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reduces the need for physical data center and servers that people need to buy, own and maintain</a:t>
            </a:r>
          </a:p>
        </p:txBody>
      </p:sp>
    </p:spTree>
    <p:extLst>
      <p:ext uri="{BB962C8B-B14F-4D97-AF65-F5344CB8AC3E}">
        <p14:creationId xmlns:p14="http://schemas.microsoft.com/office/powerpoint/2010/main" val="403599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FD75-FD4A-4CF8-8890-9C1CAE9C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4800597" cy="1303867"/>
          </a:xfrm>
        </p:spPr>
        <p:txBody>
          <a:bodyPr>
            <a:normAutofit/>
          </a:bodyPr>
          <a:lstStyle/>
          <a:p>
            <a:br>
              <a:rPr lang="en-US" b="0" i="0">
                <a:solidFill>
                  <a:srgbClr val="111111"/>
                </a:solidFill>
                <a:effectLst/>
                <a:latin typeface="Cabin-semi-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847B-85FD-416B-8EF3-4FD6A4008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245140"/>
            <a:ext cx="3685161" cy="463072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it can support different services through the Internet. These resources include tools and applications like data storage, servers, databases, networking, and software.</a:t>
            </a:r>
          </a:p>
          <a:p>
            <a:pPr marL="0" indent="0">
              <a:buNone/>
            </a:pPr>
            <a:r>
              <a:rPr lang="en-US" dirty="0"/>
              <a:t> Cloud computing is a rapidly-growing industry which allows companies to move beyond on-premise IT infrastructure and, instead, rely on internet-based services</a:t>
            </a:r>
          </a:p>
        </p:txBody>
      </p:sp>
      <p:pic>
        <p:nvPicPr>
          <p:cNvPr id="1026" name="Picture 2" descr="Cloud computing - Wikipedia">
            <a:extLst>
              <a:ext uri="{FF2B5EF4-FFF2-40B4-BE49-F238E27FC236}">
                <a16:creationId xmlns:a16="http://schemas.microsoft.com/office/drawing/2014/main" id="{2F16FEA0-5021-44AE-B7AC-8D2699182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213" y="-129309"/>
            <a:ext cx="55590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49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FE6B-3477-4800-A232-5454D692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cloud computing model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9BDA7-6253-40A1-AD7D-C295E387A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EEB40-C229-4C4D-A745-EC042BCF7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766" y="1725162"/>
            <a:ext cx="7018628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4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2313-035D-4DBE-A72A-761EBD63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i="0" dirty="0">
                <a:effectLst/>
                <a:latin typeface="UbuntuBold"/>
              </a:rPr>
              <a:t>Infrastructure as a Service (IaaS)</a:t>
            </a:r>
            <a:br>
              <a:rPr lang="en-US" sz="2800" b="0" i="0" dirty="0">
                <a:effectLst/>
                <a:latin typeface="UbuntuBold"/>
              </a:rPr>
            </a:br>
            <a:br>
              <a:rPr lang="en-US" sz="2800" b="0" i="0" dirty="0">
                <a:effectLst/>
                <a:latin typeface="Open Sans" panose="020B0606030504020204" pitchFamily="34" charset="0"/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94A7C-C8C5-4A37-B989-7A4E8AE9E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r>
              <a:rPr lang="en-US" dirty="0"/>
              <a:t>People use 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IT infrastructure from a cloud provider.</a:t>
            </a:r>
          </a:p>
          <a:p>
            <a:r>
              <a:rPr lang="en-US" dirty="0"/>
              <a:t>it  consist hardware and network, such as servers and storage, networking firewalls and security, and data centers. </a:t>
            </a:r>
          </a:p>
          <a:p>
            <a:r>
              <a:rPr lang="en-US" dirty="0"/>
              <a:t> businesses can use their own applications and platforms within the infrastructure that is delivered by a service provider. </a:t>
            </a:r>
          </a:p>
          <a:p>
            <a:r>
              <a:rPr lang="en-US" b="0" i="0" dirty="0">
                <a:effectLst/>
                <a:latin typeface="Open Sans" panose="020B0606030504020204" pitchFamily="34" charset="0"/>
              </a:rPr>
              <a:t>Improved disaster recovery, Better security, stability, and reliability</a:t>
            </a:r>
            <a:endParaRPr lang="en-US" dirty="0"/>
          </a:p>
        </p:txBody>
      </p:sp>
      <p:pic>
        <p:nvPicPr>
          <p:cNvPr id="1026" name="Picture 2" descr="Infrastructure as a Service (IaaS), Cloud Consulting Services">
            <a:extLst>
              <a:ext uri="{FF2B5EF4-FFF2-40B4-BE49-F238E27FC236}">
                <a16:creationId xmlns:a16="http://schemas.microsoft.com/office/drawing/2014/main" id="{015FA674-B0F5-4622-BA80-26B2012DD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7417" y="2159000"/>
            <a:ext cx="3145536" cy="261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52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6ECA-BE01-4FD6-B239-84575BA7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0" i="0" dirty="0">
                <a:effectLst/>
                <a:latin typeface="UbuntuBold"/>
              </a:rPr>
              <a:t>Platform as a Service (PaaS)</a:t>
            </a:r>
            <a:br>
              <a:rPr lang="en-US" b="0" i="0" dirty="0">
                <a:effectLst/>
                <a:latin typeface="Ubuntu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43155-D48F-4C65-B2ED-F6441C93B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880773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Open Sans" panose="020B0606030504020204" pitchFamily="34" charset="0"/>
              </a:rPr>
              <a:t>provides the resources to actually build applications. </a:t>
            </a:r>
          </a:p>
          <a:p>
            <a:r>
              <a:rPr lang="en-US" dirty="0">
                <a:latin typeface="Open Sans" panose="020B0606030504020204" pitchFamily="34" charset="0"/>
              </a:rPr>
              <a:t>Ba</a:t>
            </a:r>
            <a:r>
              <a:rPr lang="en-US" altLang="zh-CN" dirty="0">
                <a:latin typeface="Open Sans" panose="020B0606030504020204" pitchFamily="34" charset="0"/>
              </a:rPr>
              <a:t>se 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infrastructure</a:t>
            </a:r>
            <a:r>
              <a:rPr lang="en-US" sz="1800" b="0" i="0" dirty="0">
                <a:effectLst/>
                <a:latin typeface="UbuntuBold"/>
              </a:rPr>
              <a:t> (IaaS)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, also provides the ability to develop, test, run, and host application</a:t>
            </a:r>
            <a:endParaRPr lang="en-US" dirty="0"/>
          </a:p>
        </p:txBody>
      </p:sp>
      <p:pic>
        <p:nvPicPr>
          <p:cNvPr id="2050" name="Picture 2" descr="Platform as a Service (PaaS)">
            <a:extLst>
              <a:ext uri="{FF2B5EF4-FFF2-40B4-BE49-F238E27FC236}">
                <a16:creationId xmlns:a16="http://schemas.microsoft.com/office/drawing/2014/main" id="{1B4D60D5-3A6E-4EEF-819F-7F43007E30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" r="3276" b="2"/>
          <a:stretch/>
        </p:blipFill>
        <p:spPr bwMode="auto">
          <a:xfrm>
            <a:off x="4857451" y="2159331"/>
            <a:ext cx="4415050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77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2048-F773-4393-B41B-ED7E6455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i="0">
                <a:effectLst/>
                <a:latin typeface="UbuntuBold"/>
              </a:rPr>
              <a:t>Software as a Service (SaaS)</a:t>
            </a:r>
            <a:br>
              <a:rPr lang="en-US" sz="2800" b="0" i="0">
                <a:effectLst/>
                <a:latin typeface="UbuntuBold"/>
              </a:rPr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3F9F8-76F2-4E07-8817-21E5B3896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4318032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Open Sans" panose="020B0606030504020204" pitchFamily="34" charset="0"/>
              </a:rPr>
              <a:t>provides a complete software solution</a:t>
            </a:r>
          </a:p>
          <a:p>
            <a:r>
              <a:rPr lang="en-US" dirty="0"/>
              <a:t>delivering applications over the Internet</a:t>
            </a:r>
          </a:p>
          <a:p>
            <a:r>
              <a:rPr lang="en-US" dirty="0"/>
              <a:t>simply access it via the Internet, freeing yourself from complex software and hardware management.</a:t>
            </a:r>
          </a:p>
          <a:p>
            <a:r>
              <a:rPr lang="en-US" b="0" i="0" dirty="0">
                <a:effectLst/>
                <a:latin typeface="Open Sans" panose="020B0606030504020204" pitchFamily="34" charset="0"/>
              </a:rPr>
              <a:t>Example:</a:t>
            </a:r>
            <a:endParaRPr lang="en-US" dirty="0">
              <a:latin typeface="Open Sans" panose="020B0606030504020204" pitchFamily="34" charset="0"/>
            </a:endParaRPr>
          </a:p>
          <a:p>
            <a:r>
              <a:rPr lang="en-US" b="0" i="0" dirty="0">
                <a:effectLst/>
                <a:latin typeface="Open Sans" panose="020B0606030504020204" pitchFamily="34" charset="0"/>
              </a:rPr>
              <a:t>email software is located on the service provider’s network–together with your messages.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0" name="Picture 6" descr="SAAS - Xorlogics">
            <a:extLst>
              <a:ext uri="{FF2B5EF4-FFF2-40B4-BE49-F238E27FC236}">
                <a16:creationId xmlns:a16="http://schemas.microsoft.com/office/drawing/2014/main" id="{0D7EA58E-00AA-4CD8-BF6E-9D552D5CA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035" y="1719197"/>
            <a:ext cx="4602747" cy="291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65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7EC21-5F5B-42F7-B2CF-A18B74D2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0" i="0">
                <a:effectLst/>
                <a:latin typeface="UbuntuBold"/>
              </a:rPr>
              <a:t>BPO (Business Process Outsourcing)</a:t>
            </a:r>
            <a:br>
              <a:rPr lang="en-US" b="0" i="0">
                <a:effectLst/>
                <a:latin typeface="Ubuntu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B817-D2F5-4304-B2AE-43DCD7175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Open Sans" panose="020B0606030504020204" pitchFamily="34" charset="0"/>
              </a:rPr>
              <a:t>company outsources standard business functions to a third-party provider.</a:t>
            </a:r>
          </a:p>
          <a:p>
            <a:r>
              <a:rPr lang="en-US" b="0" i="0" dirty="0">
                <a:effectLst/>
                <a:latin typeface="Open Sans" panose="020B0606030504020204" pitchFamily="34" charset="0"/>
              </a:rPr>
              <a:t>save time and money</a:t>
            </a:r>
            <a:endParaRPr lang="en-US" dirty="0">
              <a:latin typeface="Open Sans" panose="020B0606030504020204" pitchFamily="34" charset="0"/>
            </a:endParaRPr>
          </a:p>
          <a:p>
            <a:r>
              <a:rPr lang="en-US" b="0" i="0" dirty="0">
                <a:effectLst/>
                <a:latin typeface="Open Sans" panose="020B0606030504020204" pitchFamily="34" charset="0"/>
              </a:rPr>
              <a:t> not a technology</a:t>
            </a:r>
          </a:p>
          <a:p>
            <a:endParaRPr lang="en-US" dirty="0"/>
          </a:p>
        </p:txBody>
      </p:sp>
      <p:pic>
        <p:nvPicPr>
          <p:cNvPr id="2052" name="Picture 4" descr="What is BPO? BPO Examples, Categories, Types and Benefits. - NextProcess">
            <a:extLst>
              <a:ext uri="{FF2B5EF4-FFF2-40B4-BE49-F238E27FC236}">
                <a16:creationId xmlns:a16="http://schemas.microsoft.com/office/drawing/2014/main" id="{9F285680-9451-494A-BE2C-05483F763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7417" y="2159000"/>
            <a:ext cx="3145536" cy="314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60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DA91-8759-4DD2-97FF-CDAF2A7E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3136B-BE50-4D48-8DA7-DCA4E3128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computing has a great changing impact on the way businesses manage their information and data. It not only can access files on multiple devices</a:t>
            </a:r>
          </a:p>
          <a:p>
            <a:r>
              <a:rPr lang="en-US" dirty="0"/>
              <a:t>save storage space, lets users upgrade software more quickly.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8366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807</TotalTime>
  <Words>331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Cabin-semi-bold</vt:lpstr>
      <vt:lpstr>UbuntuBold</vt:lpstr>
      <vt:lpstr>Arial</vt:lpstr>
      <vt:lpstr>Open Sans</vt:lpstr>
      <vt:lpstr>Roboto</vt:lpstr>
      <vt:lpstr>Trebuchet MS</vt:lpstr>
      <vt:lpstr>Wingdings 3</vt:lpstr>
      <vt:lpstr>Facet</vt:lpstr>
      <vt:lpstr>Explain the concept of Cloud Computing </vt:lpstr>
      <vt:lpstr>cloud computing </vt:lpstr>
      <vt:lpstr> </vt:lpstr>
      <vt:lpstr> cloud computing model  </vt:lpstr>
      <vt:lpstr>Infrastructure as a Service (IaaS)  </vt:lpstr>
      <vt:lpstr>Platform as a Service (PaaS) </vt:lpstr>
      <vt:lpstr>Software as a Service (SaaS) </vt:lpstr>
      <vt:lpstr>BPO (Business Process Outsourcing)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 the concept of Cloud Computing. </dc:title>
  <dc:creator>hetengzhang1@outlook.com</dc:creator>
  <cp:lastModifiedBy>hetengzhang1@outlook.com</cp:lastModifiedBy>
  <cp:revision>10</cp:revision>
  <dcterms:created xsi:type="dcterms:W3CDTF">2021-10-29T00:13:05Z</dcterms:created>
  <dcterms:modified xsi:type="dcterms:W3CDTF">2021-12-08T02:10:24Z</dcterms:modified>
</cp:coreProperties>
</file>