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notesSlides/notesSlide10.xml" ContentType="application/vnd.openxmlformats-officedocument.presentationml.notesSlide+xml"/>
  <Override PartName="/ppt/ink/ink2.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handoutMasterIdLst>
    <p:handoutMasterId r:id="rId31"/>
  </p:handoutMasterIdLst>
  <p:sldIdLst>
    <p:sldId id="1869" r:id="rId2"/>
    <p:sldId id="2418" r:id="rId3"/>
    <p:sldId id="1870" r:id="rId4"/>
    <p:sldId id="2420" r:id="rId5"/>
    <p:sldId id="2422" r:id="rId6"/>
    <p:sldId id="2423" r:id="rId7"/>
    <p:sldId id="2424" r:id="rId8"/>
    <p:sldId id="2425" r:id="rId9"/>
    <p:sldId id="2426" r:id="rId10"/>
    <p:sldId id="2428" r:id="rId11"/>
    <p:sldId id="2430" r:id="rId12"/>
    <p:sldId id="2431" r:id="rId13"/>
    <p:sldId id="2432" r:id="rId14"/>
    <p:sldId id="2433" r:id="rId15"/>
    <p:sldId id="2434" r:id="rId16"/>
    <p:sldId id="2435" r:id="rId17"/>
    <p:sldId id="2436" r:id="rId18"/>
    <p:sldId id="2437" r:id="rId19"/>
    <p:sldId id="2438" r:id="rId20"/>
    <p:sldId id="2440" r:id="rId21"/>
    <p:sldId id="2441" r:id="rId22"/>
    <p:sldId id="2442" r:id="rId23"/>
    <p:sldId id="2443" r:id="rId24"/>
    <p:sldId id="2444" r:id="rId25"/>
    <p:sldId id="2445" r:id="rId26"/>
    <p:sldId id="2446" r:id="rId27"/>
    <p:sldId id="2447" r:id="rId28"/>
    <p:sldId id="244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2">
          <p15:clr>
            <a:srgbClr val="A4A3A4"/>
          </p15:clr>
        </p15:guide>
        <p15:guide id="2" pos="3852">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l" initials="q" lastIdx="1" clrIdx="0"/>
  <p:cmAuthor id="2" name="l lv" initials="ll"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920000"/>
    <a:srgbClr val="1D41D5"/>
    <a:srgbClr val="CF632F"/>
    <a:srgbClr val="AC5208"/>
    <a:srgbClr val="E46C0A"/>
    <a:srgbClr val="D9D9D9"/>
    <a:srgbClr val="FFFFFF"/>
    <a:srgbClr val="AF5427"/>
    <a:srgbClr val="7F7F7F"/>
    <a:srgbClr val="8D3B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3" autoAdjust="0"/>
    <p:restoredTop sz="88858" autoAdjust="0"/>
  </p:normalViewPr>
  <p:slideViewPr>
    <p:cSldViewPr snapToGrid="0">
      <p:cViewPr varScale="1">
        <p:scale>
          <a:sx n="57" d="100"/>
          <a:sy n="57" d="100"/>
        </p:scale>
        <p:origin x="974" y="190"/>
      </p:cViewPr>
      <p:guideLst>
        <p:guide orient="horz" pos="2282"/>
        <p:guide pos="3852"/>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92" d="100"/>
          <a:sy n="92" d="100"/>
        </p:scale>
        <p:origin x="4424"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C65E4B-DF05-4CC7-8015-AF654268B2BB}" type="datetimeFigureOut">
              <a:rPr lang="zh-CN" altLang="en-US" smtClean="0"/>
              <a:t>2024/3/4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9D6C3DC-3FDA-4636-A157-993992E91C03}"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2-27T12:14:30"/>
    </inkml:context>
    <inkml:brush xml:id="br0">
      <inkml:brushProperty name="width" value="0.05292" units="cm"/>
      <inkml:brushProperty name="height" value="0.05292" units="cm"/>
      <inkml:brushProperty name="color" value="#FF0000"/>
    </inkml:brush>
  </inkml:definitions>
  <inkml:trace contextRef="#ctx0" brushRef="#br0">640 388,'99'-24,"-24"24,-1 0,25 0,-24 0,49 0,0 0,-50 0,25 0,-24 0,49-25,-50 25,0 0,75 0,0 0,0 0,-50 0,-25 0,1 0,-1 0,0 0,26 0,24 0,0 0,-50 0,0 0,50 0,-49 0,-1 0,1 0,-1 0,0 0,26 0,-26-24,0 24</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2-27T13:11:23"/>
    </inkml:context>
    <inkml:brush xml:id="br0">
      <inkml:brushProperty name="width" value="0.05292" units="cm"/>
      <inkml:brushProperty name="height" value="0.05292" units="cm"/>
      <inkml:brushProperty name="color" value="#FF0000"/>
    </inkml:brush>
  </inkml:definitions>
  <inkml:trace contextRef="#ctx0" brushRef="#br0">4118 717,'-74'0,"0"0,-26 0,1 0,0 25,24-25,-24 25,0 0,24-25,-24 24,-25-24,-25 0,0 25,-24 0,-1 0,75-25,0 25,24-1,1-24,-25 25,24-25,1 0,-26 0,26 0,-25 0,24 0,1 25,-25-25,-1 0,26 25,0 0,-50-25,0 24,24 1,26 0,-1-25,-24 0,0 25,-50 49,75-49,-1 0,1 49,49 1,25-1,0 0,0 1,0 24,0 0,0 0,25-24,0-1,24 25,1-24,-1-1,1 0,-25 1,25-1,-1 1,26-26,-1 1,0 24,26 25,-1-24,-25-26,50 26,-24-1,-26-24,25-1,-24-24,-1 25,1-50,24 49,0-24,25 0,0 0,-49 0,73-25,-24 0,-24 0,-1 24,25-24,-50 0,26 25,73 0,-98-25,-1 0,25 0,1 0,-1 0,-25 0,1 0,24 0,-25 0,50 0,-24 0,-26 0,50 0,0 0,0 0,0 0,-49 0,24 0,-25 0,26 25,98-25,-99 0,-24 0,49 25,-50-25,1 24,24-24,25 25,0-25,223 25,-148 0,-25-25,-50 0,24 25,-73-25,-1 0,1 0,-1 0,75 0,25 24,-1-24,-24 0,25 0,0 0,-50 0,24 0,-23 0,-51 0,0 0,26 0,-1 0,0 0,0 0,75 0,49 0,1 0,-1 0,-25 0,-49 0,0 0,-75 0,1 0,49 0,25 0,-25 0,50 0,24 0,0 25,1-25,-1 0,26 25,-100-25,0 0,25 0,24 0,-73 0,48 0,26 0,0 0,24 25,26-25,24 0,-25 25,-49-25,-1 0,-49 0,0 0,0 0,-24 0,24 0,25 0,-1 0,26 0,0 24,24 1,1 0,49 0,-25-25,0 25,50-25,-25 24,-24 1,73-25,1 25,-25 0,49 0,-49-25,25 0,-25 0,50 24,-100-24,-25 0,-24 0,-75 0,-24 0,49 0,-25-24,-25-1,50-25,0 25,-49 1,74-1,-25 0,0-25,0 50,-25-49,-24 24,24 25,0-74,25 24,-50-24,1 24,24 0,-24 1,49-26,0 1,-25 0,25-1,0 26,0-1,-25-24,1-1,-26 1,-24-1,-1 1,-49 0,0-26,-49 1,-26 0,50 25,1-1,-1-24,-25 0,0 25,-24-26,74 26,-74 24,-1-49,1 50,-25-1,24 50,-49-25,25-24,24 24,-49-25,0 25,0 25,0-24,0-1,25 0,-50-25,50 50,-50-24,-25-26,50 50,-49-25,-1 25,25-25,-25 1,26-1,23 25,1 0,0-25,25 25,0 0,-25-25,0 25,-25-25,50 25,-25 0,24 0,26 0,-50 0,0-24,25 24,-25 0,49 0,-24 0,-50 0,0 0,0 0,1 0,-26-25,75 25,-25-25,24 25,26 0,-25-25,-1 25,26 0,-25 0,0 0,-26 0,-23 0,-1 0,25 0,-25 0,50 0,-25 0,24 0,-24 0,25 0,-50-25,-49 25,-1 0,-24 0,-25 0,-174 0,199 0,24 0,1 0,-50 0,49 0,-24 0,25 0,-26 0,-49 0,50 0,-50 0,0 0,-24 0,73 0,1 0,0 0,-50 0,74 0,-24 0,-25 0,25 0,24 0,1 0,24 0,50 0,-25 0,50 0,-25 0,-25 0,25 0,-25 0,25 0,-50 0,1 0,-1 0,25 0,0 0,50-24,25 24,-26 0,1 0,-50 0,25-25,-49 25,48 0,1 0,25-25,-25 25,25 0,-75-25,75 25,-50 0,25 0,-25-25,50 25,0 0,0 0,24 0,-24 0,24-24,1 24,0 0,-1-25,1 25,-1 0,1 0,-1 0,-24-25,25 25,-1 0,1 0,-1 0,1 0,0 0,-1 0,1 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2-27T13:11:23"/>
    </inkml:context>
    <inkml:brush xml:id="br0">
      <inkml:brushProperty name="width" value="0.05292" units="cm"/>
      <inkml:brushProperty name="height" value="0.05292" units="cm"/>
      <inkml:brushProperty name="color" value="#FF0000"/>
    </inkml:brush>
  </inkml:definitions>
  <inkml:trace contextRef="#ctx0" brushRef="#br0">1750 60,'-50'74,"-24"26,-26-26,-24 25,50 1,-25 24,24 0,25-50,1 25,24-24,0-1,-24 50,24-49,25-1,0 0,-25 50,25 0,0-24,0-26,0 1,50 49,-26-25,1 50,-25-25,25 0,-25 0,25 25,0-50,-1 50,1-75,50 25,-1-24,1-1,24 25,-25-49,50 49,25 0,0 1,0-26,25 1,-1-26,51 1,-51-1,26-24,-50 25,-1-25,1 24,25 1,-25-1,49-24,1 25,49-25,0 24,50-24,0 0,24 25,1-26,-26-24,1 0,-75 0,26 0,-26 0,-50 0,26 0,-50 0,74 0,-74 0,49 0,-24 0,25 0,-26 0,-24 0,50 0,-50 0,24 0,-49-24,50 24,-25-25,0 25,24-25,26 25,49 0,0 0,25 0,0 0,-25-25,0 0,-74 0,-100 1,-74-51,0 1,0-1,0-24,0 25,0-50,0 24,0-24,0 50,0-50,0 0,0 50,0-1,0 1,0-1,0-24,0 25,0-50,0 49,0 1,-49-50,-1 0,-24 0,24 24,-99-98,50 99,24 24,-24 1,-25-25,25 24,-50 1,25-1,0 26,0-1,-25 1,0-1,0 0,25 1,-25-1,0 0,1 26,-26-26,75 50,-75-25,50 0,0-24,25 24,-25-25,0 26,-25-26,49 25,-48 0,-26 25,25-24,25-1,-25 0,50 25,-50-25,50 25,-25 0,-25-25,50 1,-1-1,-24 0,50 25,-25 0,24-25,1 25,-1 0,-24 0,0 0,-25 0,0 25,24-25,1 25,-25 0,25-25,-25 24,49-24,1 25,-25 0,-1 0,26 0,0-1,-26-24,26 0,-50 25,49 0,-24-25</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2-27T13:11:23"/>
    </inkml:context>
    <inkml:brush xml:id="br0">
      <inkml:brushProperty name="width" value="0.05292" units="cm"/>
      <inkml:brushProperty name="height" value="0.05292" units="cm"/>
      <inkml:brushProperty name="color" value="#FF0000"/>
    </inkml:brush>
  </inkml:definitions>
  <inkml:trace contextRef="#ctx0" brushRef="#br0">3097 220,'-75'0,"1"25,0 0,-1-1,-74 26,-24 99,24-100,0 51,-49 24,98-75,-24 51,50-26,-1-24,26 24,-50 0,-1 1,51-1,-26 1,26 24,24 0,25-25,-50 1,25 24,-24 50,-1-25,1 0,49 25,-25 0,25-1,0 1,0 0,-25 0,25 24,0-73,0 73,0-49,0 25,25-25,24 50,-24 24,25 25,-1 1,1 49,-25-25,25-25,-26 50,26-75,-25 50,24-25,51 1,-51-26,1 25,-1 1,26-51,-26 26,1-1,0 25,-1-99,1 50,24-25,-49 24,25-49,-1 25,26-50,-50 25,24-49,26 49,-1 25,-24-50,24 50,-49-25,25 0,-1 25,26-25,-1-25,0 25,-24 0,24-25,-24 0,-25-24,74 49,-74-50,25 1,-1-1,50 0,-49 1,49 24,-24-25,24-49,-49 50,49-1,-50 0,26-24,24 49,0-49,-49 24,24 1,26-1,-26 0,25-24,-24 0,-1-25,0 24,1-24,49 49,-25-24,0 0,50 24,25 0,49 1,0 24,1-49,-1-1,-25-24,-24 0,0 0,-25-1,-50 1,0-25,50 0,-50 0,50 0,-50-25,50-49,-74 49,73-24,-48-1,-26 50,25-50,25-24,0 0,0-1,-24-24,24 25,49-50,-24 24,0 1,0 25,-25-26,-25 51,-24-75,49 25,-50-25,25 49,-24-24,24 25,-50-26,26 26,-1-25,1-1,-1-24,1 0,24 0,25 0,-25-24,0 48,1-123,-26 74,25 25,-49 25,-1 0,1 24,0-24,-25 0,24 25,1-50,-1 24,-49 1,50-50,-25 75,24-50,-24 25,0 24,-25 1,0-1,0 1,25 0,0-1,-25-49,24 25,-24 0,25-50,-25 25,0 25,0 24,0 1,0-1,0 1,0 0,0-26,0-24,-25 25,25 0,-24 0,24 0,-25-25,0 49,25-24,-50-100,1 100,24 0,0-50,0 50,25-25,-49 25,-1-25,1 49,24 1,-25-25,-24-25,24 0,-24 24,-26-24,-24-24,25 48,-50-48,-24 24,24-25,0 50,25 24,-25 1,25-25,50 24,-50-24,49 74,-49-74,50 24,-26 51,26-26,-50-49,25 49,-75-74,75 50,-25 24,-25 25,50-49,-25 49,49 0,1 1,-25 24,-1-50,26 25,-25-24,-1 24,-24 0,0-25,0 1,25 24,25 0</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2-27T13:11:23"/>
    </inkml:context>
    <inkml:brush xml:id="br0">
      <inkml:brushProperty name="width" value="0.05292" units="cm"/>
      <inkml:brushProperty name="height" value="0.05292" units="cm"/>
      <inkml:brushProperty name="color" value="#FF0000"/>
    </inkml:brush>
  </inkml:definitions>
  <inkml:trace contextRef="#ctx0" brushRef="#br0">1269 397,'-74'-25,"0"25,-26 0,26 0,0 0,-1 25,-24 24,25 1,-1-25,-24 49,24 25,1-25,24 25,26-25,-26 1,50-1,0 0,25 0,0 1,49-1,0-24,1-1,74 25,-50-49,25 25,-50-26,1 1,-1 0,1 0,-1-25,0 0,1 0,-1 49,26-24,-1-25,0 0,25 0,50 0,-26 0,-48 0,-1 0,-25 0,1 0,-1 25,1-25,24 0,-25 0,1 0,24 0,0 0,0 0,1 0,-1 0,0 0,-25-25,75 0,-50 0,-24 25,-1-49,1 49,-1-25,1 0,-1-24,-24-25,-26-1,-24 1,0 0,0-1,-24 1,-1 0,-25 0,1-1,-26 26,1-1,-1 1,-24-1,25 26,-1-26,1 25,-1 25,-24-24,25 24,-50-25,0 0,24 25,1 0,0 0,25-25,-26 25,26 0,0-24,-26 24,26-25,-1 25,1 0,-25 0,24-25,1 25,0 0,-26 0,1-25,25 25,-50 0,49-24,1 24,-1 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2-27T13:11:23"/>
    </inkml:context>
    <inkml:brush xml:id="br0">
      <inkml:brushProperty name="width" value="0.05292" units="cm"/>
      <inkml:brushProperty name="height" value="0.05292" units="cm"/>
      <inkml:brushProperty name="color" value="#FF0000"/>
    </inkml:brush>
  </inkml:definitions>
  <inkml:trace contextRef="#ctx0" brushRef="#br0">203 394,'0'74,"0"1,0-1,0 1,0-1,0 0,0 1,0-1</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2-27T13:11:23"/>
    </inkml:context>
    <inkml:brush xml:id="br0">
      <inkml:brushProperty name="width" value="0.05292" units="cm"/>
      <inkml:brushProperty name="height" value="0.05292" units="cm"/>
      <inkml:brushProperty name="color" value="#FF0000"/>
    </inkml:brush>
  </inkml:definitions>
  <inkml:trace contextRef="#ctx0" brushRef="#br0">378 396,'-24'74,"24"1,-25-1,1 1,24-1,0 1,0-1</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2-27T13:11:23"/>
    </inkml:context>
    <inkml:brush xml:id="br0">
      <inkml:brushProperty name="width" value="0.05292" units="cm"/>
      <inkml:brushProperty name="height" value="0.05292" units="cm"/>
      <inkml:brushProperty name="color" value="#FF0000"/>
    </inkml:brush>
  </inkml:definitions>
  <inkml:trace contextRef="#ctx0" brushRef="#br0">3223 719,'-75'0,"1"0,-1 0,-24 0,-50 0,50 24,-25 1,-50 25,50-25,-50-1,26 26,48-25,26-25,-25 25,24-1,-24 26,25-25,-1 0,1 49,-50 0,-25 1,74-50,-49 74,0-25,50-24,0 24,-1 1,1-1,24 25,0-24,-24 49,74-50,0 75,0-25,0-25,25 0,0-24,-1-1,26 25,24 0,26-24,-51-1,75 25,-49-49,-1-50,50 99,-49-74,24 25,0-1,50-24,0 25,-50-26,50 1,-75 25,75-1,-25-24,25 0,25 0,-1-25,-48 25,-26-25,25 0,-50 0,25 24,-24-24,24 0,75 25,24 0,26-25,24 0,-50 0,-74 25,25-25,-75 0,1 0,-1 0,26 0,-1 0,25 0,25 0,24 0,-24 0,25 0,24 0,1 0,-26 25,26-25,-50 0,49 0,-49 0,50 24,-1-24,-24 0,24 0,1 0,-1 0,1 0,49 0,-25 0,0 0,25 0,-49 0,24 0,-24 0,-1 0,1 0,-1 0,-24 0,-1 0,1 0,-25 0,24-24,1 24,-25-25,-25 0,0 0,-49 25,24 0,0 0,0-25,50-24,-50 49,1-25,48 0,-24 0,50 1,-25-1,-50 0,25 0,-25 25,-24-25,24 25,-24-49,24 24,25-49,-25 49,0-25,-24 25,24-99,-49 50,-26-25,-24 0,25 24,-25 1,0-1,0 1,0 0,0-26,0 26,0 0,0-1,-25 1,-74-1,25-24,-75-25,74 75,-49-75,25 74,25 0,-1-24,1 49,-25-49,-25 24,-25 25,0-24,0 49,75-25,-26 0,26 0,-25 25,0-24,24 24,-24 0,-25-25,-50 0,0 0,-24 0,-50 1,25-26,-25 25,99 0,-25-24,25 49,25 0,0-25,25 0,0 0,24 25,-24 0,-50-24,50-1,-50 0,0 0,-25 0,50-24,-24 24,-51 0,100 25,-75 0,25-25,25 25,25-24,-75 24,100 0,-25 0,-25-25,24 0,1 0,-25 25,50-25,-1 25,-49-24,25 24,-25 0,-25-25,50 25,0 0,-1 0,26 0,-75 0,75 0,-1 0,-24 0,0 0,24-25,1 25,0 0,-1 0,1 0,-1 0,1 0,-1 0,-49 0,25 0,0 0,24 0,1 0,-50 0,25 0,0 0,-1 0,26 0,-1 0,1 25,0-25,-26 0,1 0,25 0,-1 0,-49 25,25-25,25 24,-1-24,-49 25,50-25</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2-27T13:11:23"/>
    </inkml:context>
    <inkml:brush xml:id="br0">
      <inkml:brushProperty name="width" value="0.05292" units="cm"/>
      <inkml:brushProperty name="height" value="0.05292" units="cm"/>
      <inkml:brushProperty name="color" value="#FF0000"/>
    </inkml:brush>
  </inkml:definitions>
  <inkml:trace contextRef="#ctx0" brushRef="#br0">3788 857,'-100'-25,"-24"25,25 0,-25 0,0 0,50 0,-1 0,-24 0,-25 25,25-1,0-24,24 0,-24 25,-50-25,50 50,25-50,-1 25,-24-1,0 1,-1 25,-48-1,-1 1,50 0,24-25,1 24,-1-24,1 25,24 24,1 0,-26 26,26-26,24 1,0 24,25 0,0 0,-25 25,0-24,1 48,-1-48,25 24,-25 25,25-50,0-25,0 26,25 24,-25-50,49 0,1 1,49-26,-24 1,-1 0,25-1,25-24,-24 25,-1-1,0-24,25 25,-50-25,1-25,24 24,0 1,25 0,-24 0,-1-25,0 25,50-1,-50-24,50 25,0 25,-25-25,74-25,-24 25,-1-25,1 0,-50 24,-25-24,-24 0,24 0,-25 0,50 0,-24 0,-26-24,50-1,-25 0,1-25,-1 25,-25-24,1 24,-1-25,0-24,26-25,-51 0,1-1,-25 1,0-50,-1 0,-24 25,0 50,0-1,0 1,0 0,0-1,0 1,0-1,0 1,-24-25,-26-75,25 50,-25 25,1-1,-1 26,-49-75,49 75,-198-125,-173-74,148 124,174 125,-794-249,620 198,99 50,100 25,-50-24,24 24,26-25,0 25,-1-25,1 25</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2-27T13:11:23"/>
    </inkml:context>
    <inkml:brush xml:id="br0">
      <inkml:brushProperty name="width" value="0.05292" units="cm"/>
      <inkml:brushProperty name="height" value="0.05292" units="cm"/>
      <inkml:brushProperty name="color" value="#FF0000"/>
    </inkml:brush>
  </inkml:definitions>
  <inkml:trace contextRef="#ctx0" brushRef="#br0">3254 620,'-74'0,"-25"0,24 0,-24 0,-50 0,75 50,-1-25,1-25,-596 297,596-247,-26 24,1-24,-50 49,0 0,1 0,-423 174,149 99,348-297,49-1,0 25,25 25,0-49,0-1,0 25,0 0,0 25,25-49,-25-1,49 1,1 49,0-25,-1 25,-24-50,25 1,-25 24,24 25,-24-50,25 1,-1-1,26 25,-26 1,26-76,49 26,-75 24,26-49,74 25,-50-25,50 24,-25 1,0-1,25-24,-50 0,0-25,-24 25,-1 0,1-25,-1 24,25-24,25 0,50 0,-50 0,99-24,-74-1,75 0,-76 0,26 0,-50 1,0-1,0 0,-24 0,-1 0,0 1,-25-1,175-124,-175 124,25 0,25-49,-24 24,24 1,-25 24,25-49,-50 24,50 0,0 1,25-51,-74 51,49-50,-50 24,1 26,-26-51,26 1,-26-25,-24 0,0 50,0-1,0-24,99-347,-100 297,-24-99,25 174,-25-125,0 50,0 75,-49 0,49-50,-50 49,0 1,-123-125,98 150,-24-26,-1092-321,199 148,892 248,26-25,0 0,-175 25,-693 25,693 0,101-1,-1 1,49 0,26-25,0 0,-1 174</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2-27T13:11:23"/>
    </inkml:context>
    <inkml:brush xml:id="br0">
      <inkml:brushProperty name="width" value="0.05292" units="cm"/>
      <inkml:brushProperty name="height" value="0.05292" units="cm"/>
      <inkml:brushProperty name="color" value="#FF0000"/>
    </inkml:brush>
  </inkml:definitions>
  <inkml:trace contextRef="#ctx0" brushRef="#br0">2509 291,'-75'-25,"-24"25,25 0,-50 0,49 0,-24 25,0-25,24 0,1 25,-25-25,-50 0,25 24,-50 1,75 0,-50 0,50 0,25-25,-1 24,1 26,-1-25,1 0,-25 24,24-24,1 24,49 26,-24-1,24 1,0 24,25-25,0 50,0-49,25 24,0-25,-1 0,51 26,-50-26,49 25,0-24,-24-1,49 0,-24 1,-1-50,25 49,-24-24,-1-26,0-24,26 50,-1-25,-25-25,1 24,24-24,-25 0,50 0,50 0,0 0,-26 0,26 0,0 0,-75 0,25 0,-25-24,0-1,-24 0,49 0,-25 1,-25-1,1 0,49-25,-50 26,75-26,-50 25,0-24,1 49,-26-25,0-25,1 1,-1-26,-24 1,-25-1,-1-24,-24 25,0-25,0 0,0-1,0-24,0 50,0-25,-24 24,-1 1,-25 0,-24 24,-1 1,1 49,-25 0,24-25,1 25,-50-25,25 25,24 0,-24 0,25 0,-26 0,1-25</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2-27T12:14:30"/>
    </inkml:context>
    <inkml:brush xml:id="br0">
      <inkml:brushProperty name="width" value="0.05292" units="cm"/>
      <inkml:brushProperty name="height" value="0.05292" units="cm"/>
      <inkml:brushProperty name="color" value="#FF0000"/>
    </inkml:brush>
  </inkml:definitions>
  <inkml:trace contextRef="#ctx0" brushRef="#br0">1140 357,'48'0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2-27T13:11:23"/>
    </inkml:context>
    <inkml:brush xml:id="br0">
      <inkml:brushProperty name="width" value="0.05292" units="cm"/>
      <inkml:brushProperty name="height" value="0.05292" units="cm"/>
      <inkml:brushProperty name="color" value="#FF0000"/>
    </inkml:brush>
  </inkml:definitions>
  <inkml:trace contextRef="#ctx0" brushRef="#br0">1485 466,'-25'75,"-24"-1,-1 100,1-75,49-25,-75 26,50-1,25-25,-24 1,-1 49,25-50,0 50,0-25,0 1,-25-26,25 0,0 26,0-1,0 0,0-25,25 1,0 24,-1-25,1 26,50-26,-1-24,0-1,1-49,74 0,24 25,-49 25,25-26,25-24,-1 0,-24 0,0 0,-50 0,25 0,-50 0,1 0,-1 0,50 0,-24-24,-26-1,50 0,-25-25,-24 50,-1 0,0-24,1-1,24 0,25-49,-25 49,-24 0,-26-49,1-1,-25-49,-1-25,-24 75,0-25,0 0,0 24,0 1,-24-323,-1 273,0 49,-25-24,-49-174,0 199,0 0,-25 24,-744-124,124-98,570 222,100 50,-50 0,49 0,1 0,-1 0</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2-27T13:11:23"/>
    </inkml:context>
    <inkml:brush xml:id="br0">
      <inkml:brushProperty name="width" value="0.05292" units="cm"/>
      <inkml:brushProperty name="height" value="0.05292" units="cm"/>
      <inkml:brushProperty name="color" value="#FF0000"/>
    </inkml:brush>
  </inkml:definitions>
  <inkml:trace contextRef="#ctx0" brushRef="#br0">3249 554,'-75'0,"1"0,-1 25,1-25,0 49,-26-24,1 25,-25 49,25-74,24 49,-73 50,73-124,26 75,-75-1,24 1,26-1,-25 0,-1 26,1-26,25 25,-50-24,25 24,-1 25,26-75,-1 76,26-51,49 0,-25 1,25-1,0 1,0-1,0 25,25-24,-25 24,49-25,-24 25,25-24,-1-1,26 1,-1 24,1-49,49 24,25 25,-75-49,0-1,75-24,0 0,25 25,24 24,50-24,0-1,75 1,-75-1,25 1,-25-25,-50 25,-24-1,0-49,-1 25,-24 0,25 0,24-1,50-24,-49 0,-25 0,24 0,-49 0,25 0,-1 0,26 0,24 0,0 0,50 0,25-24,-1-1,1-25,0 25,-50 1,-25-1,-24 0,-50-25,-1 1,-48-1,48 0,-24 1,-49 49,24-50,25 1,-25-1,50 25,-25-49,0 49,25-25,0 1,0-1,-50 1,0-26,-24 50,-26-49,26 0,-1-26,-24 1,-25 25,-1-26,1 1,-25 25,0-25,0 24,0 1,0-50,-25 49,-24-49,49 50,-75-50,26 0,-26 49,1 1,0 24,-51-24,51 24,0 26,-50-26,24 0,-24 26,0-26,-25 0,50 26,-74-1,-1 0,0 0,1-25,-1 26,25-1,25 25,25 0,-25-25,25 25,-1 0,-49-25,75 0,-50 1,50-1,-26 25,-24-25,0 25,0 0,25-25,0 25,0 0,24-25,1 25,-1-24,1 24,-50-25,49 25,-24 0,25 0,-1 0,-98 0,98 0,-24 0,-25 0,-25 0,25 0,0 0,0 0,0 0,0 0,-25 0,25 0,-25 0,25 0,50 0,-26 0,-24-25,50 25,-25 0,-50 0,25 0,49 0,-24 0,25 0,-1 0,-24 0,0 0,25 0,-26 0,-24 0,50 0,-25 0,-25 0,24-25,26 25,-1-25,1 1,0 24</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2-26T20:02:21"/>
    </inkml:context>
    <inkml:brush xml:id="br0">
      <inkml:brushProperty name="width" value="0.05292" units="cm"/>
      <inkml:brushProperty name="height" value="0.05292" units="cm"/>
      <inkml:brushProperty name="color" value="#FF0000"/>
    </inkml:brush>
  </inkml:definitions>
  <inkml:trace contextRef="#ctx0" brushRef="#br0">2330 1043,'-124'-24,"25"-1,25 0,-50 0,24 25,26 0,0 0,-1 0,1 0,-25 0,24 0,1 75,-1-26,1-24,-1 25,-73 24,73-24,1 24,-1-49,50 49,-24 1,24-1,25 1,0-1,0 0,50 1,24 24,50 0,50 0,-75-24,0-26,25 51,25-26,0 0,0 26,24-51,-24 51,50-51,-26 1,76-25,-51 24,75-24,-25 0,25 24,0 51,25-100,-26 24,1 26,25-25,-50 0,25-25,0 24,-75-24,1 0,-25 0,-26 0,-24 0,0-24,25-1,-49 25,48 0,-48 0,-1 0,50-50,-25 25,49 25,-24-49,25 24,-50-25,25 1,0 24,-50-25,25 26,-50 24,1-50,24 0,-24 26,-1-1,0-50,1 51,-50-51,-1-24,51 24,-75 1,49 0,-24-1,-25 1,0-25,0 24,0 1,-99-1,25 26,-50-1,0-24,-50 24,-25-24,-24 24,-25-49,50 49,-51 1,26-51,-25 51,0-26,0 26,-25-26,25 51,49-51,1 26,49 24,-25 0,1 25,-1 0,25 0,-24-25,-1 0,25 1,25 24,0 0,0 0,25 0,-1 0,-24 0,-24 0,24-25,-25 25,25-25,24 25,26 0,0 0,-26 0,-24 0,0 25,-49-25,-1 0,-25 0,1 0,74 0,25 0,24 0,-49 0,50 25,-25-25,-1 49,51 26</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2-27T12:14:30"/>
    </inkml:context>
    <inkml:brush xml:id="br0">
      <inkml:brushProperty name="width" value="0.05292" units="cm"/>
      <inkml:brushProperty name="height" value="0.05292" units="cm"/>
      <inkml:brushProperty name="color" value="#FF0000"/>
    </inkml:brush>
  </inkml:definitions>
  <inkml:trace contextRef="#ctx0" brushRef="#br0">1178 562,'99'0,"-24"0,-1 0,1 0,-1 0,1 0,-1 0,1 0,-1 0,1 0,49 0,-50 0,1 0,-1 0,25 0,1 0,-1 0,-25 0,26 0,-26 0,1 0,-1 0,1 0,-1 0,0 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2-27T12:14:30"/>
    </inkml:context>
    <inkml:brush xml:id="br0">
      <inkml:brushProperty name="width" value="0.05292" units="cm"/>
      <inkml:brushProperty name="height" value="0.05292" units="cm"/>
      <inkml:brushProperty name="color" value="#FF0000"/>
    </inkml:brush>
  </inkml:definitions>
  <inkml:trace contextRef="#ctx0" brushRef="#br0">302 608,'74'0,"1"0,-1 25,1-25,-1 24,25-24,50 25,0 24,25-49,-50 25,-25-1,50-24,-50 0,0 25,0-25,-24 0,-1 0,1 24,24-24,-25 0,1 0,49 0,-25 0,-25 0,1 0,-1 25,0-25,1 0,-1 0,1 25,-1-25,25 24,-24-24,-1 0,1 0,-1 0,0 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2-27T13:11:23"/>
    </inkml:context>
    <inkml:brush xml:id="br0">
      <inkml:brushProperty name="width" value="0.05292" units="cm"/>
      <inkml:brushProperty name="height" value="0.05292" units="cm"/>
      <inkml:brushProperty name="color" value="#FF0000"/>
    </inkml:brush>
  </inkml:definitions>
  <inkml:trace contextRef="#ctx0" brushRef="#br0">960 337,'48'0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2-27T13:11:23"/>
    </inkml:context>
    <inkml:brush xml:id="br0">
      <inkml:brushProperty name="width" value="0.05292" units="cm"/>
      <inkml:brushProperty name="height" value="0.05292" units="cm"/>
      <inkml:brushProperty name="color" value="#FF0000"/>
    </inkml:brush>
  </inkml:definitions>
  <inkml:trace contextRef="#ctx0" brushRef="#br0">2347 352,'-74'0,"-50"25,49-25,1 0,-50 24,24 1,-48-25,23 0,-23 25,48 0,1-25,-25 25,25 24,0-24,24 25,-24 49,25-74,-50 49,49-24,1 49,24-25,-49 26,74-26,25 0,0 1,0-1,0 1,25 24,24 25,26 0,-50-50,49 26,-24-1,24 0,1-25,-1 50,25-49,0 49,50-25,-25-49,50 74,49-50,-24 25,74 1,24-1,26 0,-25-49,-1 49,1-25,49-24,-49-1,25 26,-1-50,25 0,-24-25,-1 0,-24 0,74 0,-24 24,73 1,-73-25,123 25,-74-25,-25 50,-49-50,-50 24,-1-24,-48 0,-26 0,1 0,-1 0,1 0,49 0,0 0,49-24,26-26,49 50,-49 0,-1 0,-24-25,0 25,-50-25,-50 1,-24-26,-25 0,24 50,-49-25,25 25,-25-24,99-1,-24 0,-25 0,24 0,1 25,-26-24,1-1,-25 0,24 0,51-24,-26 24,1-25,24 1,25-1,0 0,-25 26,50-1,-49 0,-26 0,25-24,-49 24,-25 0,-25-25,-25 1,-24-1,-26-24,26 24,-1-49,-24 24,-50-24,24 25,1-50,-25 25,0-25,-25 49,-24 1,-1-75,1 75,49-1,-75 25,1-74,24 50,0 0,1-1,-75 1,25 24,-1 1,26 24,-75-25,75 25,-75 1,50-1,-75-25,-25 25,26-24,-26 24,-24-25,99 1,-50 24,25-50,25 51,-74-51,74 75,0-25,0 1,0 24,-50-50,25 50,25-25,-25 0,25 25,-25 0,25-24,-24-1,-1 0,25 25,-25-25,25 0,-25 25,25 0,-50 0,50 0,-25 0,25 0,0 0,-25-24,75 24,-50 0,25-25,-224 25,125 0,-1 0,-24 0,24-25,26 25,-1 0,50 0,0 0,-25 0,50 0,-149 0,149 0,-25 0,0 0,-25 0,0 0,25 0,0 0,-25 0,50 0,24 25,1-25,-1 0,-24 25,25-25,-1 24,1-24,-25 0,-25 0,0 25,-25 0,25-25,24 0,-24 0,0 0,50 0,-25 0,-25 25,49-25,-24 0,0 0,-50 25,25-25,-25 0,50 0,-25 0,49 0,-24 0,25 0,-1 0,-24 0,0 0,-1 0,-24 0,0 0,25 0,25-25,-75 25,25 0,25 0,24 0,-74 0,25 0,0 0,-25-25,0 25,25 0,50 0,-25 0,24 0,-49 0,50 0,-25 0,-1 0,26 0,0 0,-1 0,1 0,-26 0,-24 0,25 0,25 0,-50 0,24 0,-24 0,0 0,50 0,0 0,-1-50,-49 50,25 0,-50 0,25 0,0 0,49 0,1 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2-27T13:11:23"/>
    </inkml:context>
    <inkml:brush xml:id="br0">
      <inkml:brushProperty name="width" value="0.05292" units="cm"/>
      <inkml:brushProperty name="height" value="0.05292" units="cm"/>
      <inkml:brushProperty name="color" value="#FF0000"/>
    </inkml:brush>
  </inkml:definitions>
  <inkml:trace contextRef="#ctx0" brushRef="#br0">1551 523,'-74'50,"-1"-25,-49 49,50 0,-1 1,-49-1,50 1,-75 24,99-25,-24 1,0-1,49 0,-50-24,26 49,-26-25,50 1,-24-1,24 25,0-24,-24 24,49-25,-25 25,25-24,-25 49,25-25,0 0,0-25,0 1,0-1,25 1,24-1,1 0,0 1,49 24,-25-25,26-24,-26-1,50 26,-25-1,25-24,-24-25,48-1,-24 26,-24-25,-1-1,-25 26,26-50,-1 50,-25-26,1 1,49 0,-25 0,25 24,-25-24,0 0,26 0,-26 0,-25-25,1 24,49 1,-50-25,1 0,-1 25,50 0,-50-25,1 25,24-25,0 24,25 1,-24 0,-1-25,0 0,-24 25,-1-25,25 0,-24 0,24 24,-25-24,26 0,24 0,-50 0,0 0,26 25,-26-25,25 0,-24 25,24 0,0-25,0 49,-24-24,-1-25,26 0,24 25,24 0,-23-25,23 25,-24-25,0 0,-24 24,-26-24,25 25,-24 0,24-25,0 0,50 0,25 25,24-25,1 25,-1-25,25 0,-49 24,-25-24,-25 0,-25 0,1 0,24 0,-25 0,50 0,24 0,1 0,0 0,24 0,-49 0,25 0,-1 0,1 0,-25 0,49 0,1 0,49-24,-25 24,25-25,-24 25,-26-25,0 25,-49 0,-25 0,0 0,25 0,-25 0,-24 0,73-25,-24 25,0 0,25-25,-26 25,-23 0,23 0,-24-24,-24 24,-1 0,0 0,0-50,-24 0,24 26,-25 24,26-50,49 50,-50-25,50 0,-50 1,-25 24,1-25,49-25,-50 26,1-1,-1 0,25 0,-24-24,-1 24,50 0,-25 0,25 0,-49-24,-1-1,26 1,-1-26,0 26,-49-26,-1 1,-24 0,50-26,-26-24,-24 50,-25 0,25-1,0 1,-1-25,26 24,-25-24,0 25,-1-25,-24 24,0 1,25 0,-25-1,0 1,0-1,0 1,-25 0,-24-50,24-25,0 75,0-1,25 1,-49-25,49 0,-25-1,0 26,-49 0,-1-1,1 26,-50-1,0-24,49 49,-49-49,50 74,-25-25,24 0,-24 25,-50-25,0 25,50 0,-25 0,-50 0,1 0,49 25,-50-25,0 25,50-25,-49 0,24 25,-25-1,50-24,-50 0,50 25,-49-25,-1 25,25-25,0 0,0 0,25 25,25-25,-25 0,25 0,0 0,-25 0,-25 0,0 0,-50 0,-49 24,50 26,24-50,0 0,50 0,25 0,-50 0,50 0,0 0,0 0,-25 0,-50 0,-25 50,26-50,-26 0,-24 0,25 0,-1 0,1 0,-1 0,25 0,-24 24,49-24,-25 0,50 0,-49 0,24 0,-50 0,1 0,49 0,-25 0,75 0,0-24,-25 24,0 0,49 0,-49-25,0 25,25-25,25 25,-1 0,1 0,-25 0,24-25,-24 25,0 0,-25-25,24 25,-73-24,49 24,0 0,-25 0,50 0,-1 0,26-25,-25 25,-1 0,-24 0,25-25,25 25,-1-25,1 25,-1 0,1 0,-25-24,-1 24,-73-25,24 0,-25 0,50 25,-25 0,75-25,0 25,-1 0,1-24,-50 24,24 0,1-25,25 25,-1-25,-49 25,50 0,-25 0,24 0,1 0,-1 0,1 0,-1 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2-27T13:11:23"/>
    </inkml:context>
    <inkml:brush xml:id="br0">
      <inkml:brushProperty name="width" value="0.05292" units="cm"/>
      <inkml:brushProperty name="height" value="0.05292" units="cm"/>
      <inkml:brushProperty name="color" value="#FF0000"/>
    </inkml:brush>
  </inkml:definitions>
  <inkml:trace contextRef="#ctx0" brushRef="#br0">906 971,'-75'25,"1"25,-1 24,1 0,-25 1,-1 49,51-50,24 1,-49 24,49-25,25 0,-25 26,25-26,0 0,50 1,49 24,0 0,50 50,-99-75,74 50,0-49,25 24,-1-25,1 1,-50-26,26-24,-51 25,0-1,50-24,-49 25,74-1,-50 1,75 0,-1-1,1-24,-25 25,-50-26,25 1,-25-25,25 0,0 25,-49-25,-1 0,25 25,26 0,-1-1,0 1,-25-25,25 25,-25-25,0 0,1 0,-26 0,25 25,-24-25,-1 0,1 0,-1 0,25 0,25 0,0 25,-49-25,-1 0,1 24,-1-24,0 0,50 0,-49 0,24 0,0 0,-24-24,-1-1,-24-50,49 1,-49 0,24-26,-24 26,-25 0,24-1,1 1,-1-1,-24 1,0-50,0 25,0 0,-1 24,1-24,-25 25,0-1,0 1,0-25,0 24,0 1,0-1,0 1,0 0,0-25,-25-1,1 1,-1 0,-25 25,-24-1,24-24,-24 25,-1-26,1 26,-1 24,-24-49,25 50,-1-1,-24-24,25 49,-1 25,-24 0,-25-50,50 25,-1 25,1 0,-1-24,1 24,-50-25,25 0,-25 25,24 0,-49-25,75 25,0-25,-1 25,-24-24,0 24,24-25,-24 25,-50 0,75 0,-75 0,25-25,-25 25,75 0,-1 0,1 0,-1 0,1 0,-50 0,0 0,49 0,1 0,-50 25,49-25,-24 25,25-1,-1 1,-24-25,25 0,-1 0,1 0,-1 0,1 50,0-25,-1-25,-24 49,24 26,1-51,0 26,-1-25,1 0,-1 24,1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t>2024/3/4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baike.baidu.com/item/CMOS/428167"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baike.baidu.com/item/PMOS/10437604"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zhihu.com/question/21011286"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www.elecfans.com/d/632428.html"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http://www.hqchip.com/app/724" TargetMode="External"/><Relationship Id="rId4" Type="http://schemas.openxmlformats.org/officeDocument/2006/relationships/hyperlink" Target="http://www.hqpcb.com/"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C00CA7E4-BE83-4922-803A-7A037F244C16}"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sym typeface="+mn-ea"/>
              </a:rPr>
              <a:t>CMOS:</a:t>
            </a:r>
            <a:r>
              <a:rPr kumimoji="1" lang="en-US" altLang="zh-CN" baseline="0" dirty="0" smtClean="0">
                <a:sym typeface="+mn-ea"/>
              </a:rPr>
              <a:t> </a:t>
            </a:r>
            <a:r>
              <a:rPr lang="en-US" altLang="zh-CN" sz="1200" b="0" i="0" u="none" strike="noStrike" kern="1200" dirty="0" smtClean="0">
                <a:solidFill>
                  <a:schemeClr val="tx1"/>
                </a:solidFill>
                <a:effectLst/>
                <a:latin typeface="+mn-lt"/>
                <a:ea typeface="+mn-ea"/>
                <a:cs typeface="+mn-cs"/>
                <a:hlinkClick r:id="rId3"/>
              </a:rPr>
              <a:t>CMOS</a:t>
            </a:r>
            <a:r>
              <a:rPr lang="zh-CN" altLang="en-US" sz="1200" b="0" i="0" kern="1200" dirty="0" smtClean="0">
                <a:solidFill>
                  <a:schemeClr val="tx1"/>
                </a:solidFill>
                <a:effectLst/>
                <a:latin typeface="+mn-lt"/>
                <a:ea typeface="+mn-ea"/>
                <a:cs typeface="+mn-cs"/>
              </a:rPr>
              <a:t>工艺是在</a:t>
            </a:r>
            <a:r>
              <a:rPr lang="en-US" altLang="zh-CN" sz="1200" b="0" i="0" u="none" strike="noStrike" kern="1200" dirty="0" smtClean="0">
                <a:solidFill>
                  <a:schemeClr val="tx1"/>
                </a:solidFill>
                <a:effectLst/>
                <a:latin typeface="+mn-lt"/>
                <a:ea typeface="+mn-ea"/>
                <a:cs typeface="+mn-cs"/>
                <a:hlinkClick r:id="rId4"/>
              </a:rPr>
              <a:t>PMOS</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NMOS</a:t>
            </a:r>
            <a:r>
              <a:rPr lang="zh-CN" altLang="en-US" sz="1200" b="0" i="0" kern="1200" dirty="0" smtClean="0">
                <a:solidFill>
                  <a:schemeClr val="tx1"/>
                </a:solidFill>
                <a:effectLst/>
                <a:latin typeface="+mn-lt"/>
                <a:ea typeface="+mn-ea"/>
                <a:cs typeface="+mn-cs"/>
              </a:rPr>
              <a:t>工艺基础上发展起来的。</a:t>
            </a:r>
            <a:r>
              <a:rPr lang="en-US" altLang="zh-CN" sz="1200" b="0" i="0" kern="1200" dirty="0" smtClean="0">
                <a:solidFill>
                  <a:schemeClr val="tx1"/>
                </a:solidFill>
                <a:effectLst/>
                <a:latin typeface="+mn-lt"/>
                <a:ea typeface="+mn-ea"/>
                <a:cs typeface="+mn-cs"/>
              </a:rPr>
              <a:t>CMOS</a:t>
            </a:r>
            <a:r>
              <a:rPr lang="zh-CN" altLang="en-US" sz="1200" b="0" i="0" kern="1200" dirty="0" smtClean="0">
                <a:solidFill>
                  <a:schemeClr val="tx1"/>
                </a:solidFill>
                <a:effectLst/>
                <a:latin typeface="+mn-lt"/>
                <a:ea typeface="+mn-ea"/>
                <a:cs typeface="+mn-cs"/>
              </a:rPr>
              <a:t>中的</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表示“互补”，即将</a:t>
            </a:r>
            <a:r>
              <a:rPr lang="en-US" altLang="zh-CN" sz="1200" b="0" i="0" kern="1200" dirty="0" smtClean="0">
                <a:solidFill>
                  <a:schemeClr val="tx1"/>
                </a:solidFill>
                <a:effectLst/>
                <a:latin typeface="+mn-lt"/>
                <a:ea typeface="+mn-ea"/>
                <a:cs typeface="+mn-cs"/>
              </a:rPr>
              <a:t>NMOS</a:t>
            </a:r>
            <a:r>
              <a:rPr lang="zh-CN" altLang="en-US" sz="1200" b="0" i="0" kern="1200" dirty="0" smtClean="0">
                <a:solidFill>
                  <a:schemeClr val="tx1"/>
                </a:solidFill>
                <a:effectLst/>
                <a:latin typeface="+mn-lt"/>
                <a:ea typeface="+mn-ea"/>
                <a:cs typeface="+mn-cs"/>
              </a:rPr>
              <a:t>器件和</a:t>
            </a:r>
            <a:r>
              <a:rPr lang="en-US" altLang="zh-CN" sz="1200" b="0" i="0" kern="1200" dirty="0" smtClean="0">
                <a:solidFill>
                  <a:schemeClr val="tx1"/>
                </a:solidFill>
                <a:effectLst/>
                <a:latin typeface="+mn-lt"/>
                <a:ea typeface="+mn-ea"/>
                <a:cs typeface="+mn-cs"/>
              </a:rPr>
              <a:t>PMOS</a:t>
            </a:r>
            <a:r>
              <a:rPr lang="zh-CN" altLang="en-US" sz="1200" b="0" i="0" kern="1200" dirty="0" smtClean="0">
                <a:solidFill>
                  <a:schemeClr val="tx1"/>
                </a:solidFill>
                <a:effectLst/>
                <a:latin typeface="+mn-lt"/>
                <a:ea typeface="+mn-ea"/>
                <a:cs typeface="+mn-cs"/>
              </a:rPr>
              <a:t>器件同时制作在同一</a:t>
            </a:r>
            <a:r>
              <a:rPr lang="zh-CN" altLang="en-US" sz="1200" b="0" i="0" kern="1200" dirty="0" smtClean="0">
                <a:solidFill>
                  <a:schemeClr val="tx1"/>
                </a:solidFill>
                <a:effectLst/>
                <a:latin typeface="+mn-lt"/>
                <a:ea typeface="+mn-ea"/>
                <a:cs typeface="+mn-cs"/>
              </a:rPr>
              <a:t>硅</a:t>
            </a:r>
            <a:r>
              <a:rPr lang="zh-CN" altLang="en-US" sz="1200" b="0" i="0" u="none" strike="noStrike" kern="1200" dirty="0" smtClean="0">
                <a:solidFill>
                  <a:schemeClr val="tx1"/>
                </a:solidFill>
                <a:effectLst/>
                <a:latin typeface="+mn-lt"/>
                <a:ea typeface="+mn-ea"/>
                <a:cs typeface="+mn-cs"/>
              </a:rPr>
              <a:t>片</a:t>
            </a:r>
            <a:r>
              <a:rPr lang="zh-CN" altLang="en-US" sz="1200" b="0" i="0" kern="1200" dirty="0" smtClean="0">
                <a:solidFill>
                  <a:schemeClr val="tx1"/>
                </a:solidFill>
                <a:effectLst/>
                <a:latin typeface="+mn-lt"/>
                <a:ea typeface="+mn-ea"/>
                <a:cs typeface="+mn-cs"/>
              </a:rPr>
              <a:t>上</a:t>
            </a:r>
            <a:r>
              <a:rPr lang="zh-CN" altLang="en-US" sz="1200" b="0" i="0" kern="1200" dirty="0" smtClean="0">
                <a:solidFill>
                  <a:schemeClr val="tx1"/>
                </a:solidFill>
                <a:effectLst/>
                <a:latin typeface="+mn-lt"/>
                <a:ea typeface="+mn-ea"/>
                <a:cs typeface="+mn-cs"/>
              </a:rPr>
              <a:t>，制作</a:t>
            </a:r>
            <a:r>
              <a:rPr lang="en-US" altLang="zh-CN" sz="1200" b="0" i="0" kern="1200" dirty="0" smtClean="0">
                <a:solidFill>
                  <a:schemeClr val="tx1"/>
                </a:solidFill>
                <a:effectLst/>
                <a:latin typeface="+mn-lt"/>
                <a:ea typeface="+mn-ea"/>
                <a:cs typeface="+mn-cs"/>
              </a:rPr>
              <a:t>CMOS</a:t>
            </a:r>
            <a:r>
              <a:rPr lang="zh-CN" altLang="en-US" sz="1200" b="0" i="0" kern="1200" dirty="0" smtClean="0">
                <a:solidFill>
                  <a:schemeClr val="tx1"/>
                </a:solidFill>
                <a:effectLst/>
                <a:latin typeface="+mn-lt"/>
                <a:ea typeface="+mn-ea"/>
                <a:cs typeface="+mn-cs"/>
              </a:rPr>
              <a:t>集成电路</a:t>
            </a:r>
            <a:r>
              <a:rPr lang="en-US" altLang="zh-CN" sz="1200" b="0" i="0" kern="1200" dirty="0" smtClean="0">
                <a:solidFill>
                  <a:schemeClr val="tx1"/>
                </a:solidFill>
                <a:effectLst/>
                <a:latin typeface="+mn-lt"/>
                <a:ea typeface="+mn-ea"/>
                <a:cs typeface="+mn-cs"/>
              </a:rPr>
              <a:t>.</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CMOS(Complementary Metal-Oxide-Semiconductor)</a:t>
            </a:r>
            <a:r>
              <a:rPr lang="zh-CN" altLang="en-US" sz="1200" b="0" i="0" kern="1200" dirty="0" smtClean="0">
                <a:solidFill>
                  <a:schemeClr val="tx1"/>
                </a:solidFill>
                <a:effectLst/>
                <a:latin typeface="+mn-lt"/>
                <a:ea typeface="+mn-ea"/>
                <a:cs typeface="+mn-cs"/>
              </a:rPr>
              <a:t>，中文学名为互补金属氧化物半导体，它本是计算机系统内一种重要的芯片，保存了系统引导最基本的资料。</a:t>
            </a:r>
            <a:endParaRPr kumimoji="1" lang="zh-CN" altLang="en-US" dirty="0">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dirty="0">
                <a:sym typeface="+mn-ea"/>
              </a:rPr>
              <a:t>1</a:t>
            </a:r>
            <a:r>
              <a:rPr lang="zh-CN" altLang="en-US" dirty="0">
                <a:sym typeface="+mn-ea"/>
              </a:rPr>
              <a:t>、</a:t>
            </a:r>
            <a:r>
              <a:rPr lang="en-US" altLang="zh-CN" dirty="0">
                <a:sym typeface="+mn-ea"/>
              </a:rPr>
              <a:t>IC</a:t>
            </a:r>
            <a:r>
              <a:rPr lang="zh-CN" altLang="en-US" dirty="0">
                <a:sym typeface="+mn-ea"/>
              </a:rPr>
              <a:t>版图设计和</a:t>
            </a:r>
            <a:r>
              <a:rPr lang="en-US" altLang="zh-CN" dirty="0">
                <a:sym typeface="+mn-ea"/>
              </a:rPr>
              <a:t>PCB</a:t>
            </a:r>
            <a:r>
              <a:rPr lang="zh-CN" altLang="en-US" dirty="0">
                <a:sym typeface="+mn-ea"/>
              </a:rPr>
              <a:t>电路板设计区别：IC版图设计是指将前端设计产生的门级网表通过EDA设计工具进行布局布线和进行物理验证并最终产生供制造用的GDSII数据的过程。PCB电路板设计的对象是宏观电路,</a:t>
            </a:r>
            <a:r>
              <a:rPr lang="zh-CN" altLang="en-US" dirty="0" smtClean="0">
                <a:sym typeface="+mn-ea"/>
              </a:rPr>
              <a:t>即：使用</a:t>
            </a:r>
            <a:r>
              <a:rPr lang="zh-CN" altLang="en-US" dirty="0">
                <a:sym typeface="+mn-ea"/>
              </a:rPr>
              <a:t>做好的芯片去搭建电路系统。PCB版图是在PCB板上将器件连接的版图。PCB版图设计涉及PCB设计和硬件仿真建模。</a:t>
            </a:r>
          </a:p>
          <a:p>
            <a:pPr lvl="0"/>
            <a:r>
              <a:rPr lang="en-US" altLang="zh-CN" dirty="0">
                <a:sym typeface="+mn-ea"/>
              </a:rPr>
              <a:t>2</a:t>
            </a:r>
            <a:r>
              <a:rPr lang="zh-CN" altLang="en-US" dirty="0">
                <a:sym typeface="+mn-ea"/>
              </a:rPr>
              <a:t>、</a:t>
            </a:r>
            <a:r>
              <a:rPr lang="en-US" altLang="zh-CN" dirty="0">
                <a:sym typeface="+mn-ea"/>
              </a:rPr>
              <a:t>Protel</a:t>
            </a:r>
            <a:r>
              <a:rPr lang="zh-CN" altLang="en-US" dirty="0">
                <a:sym typeface="+mn-ea"/>
              </a:rPr>
              <a:t>是奥腾公司推出的</a:t>
            </a:r>
            <a:r>
              <a:rPr lang="en-US" altLang="zh-CN" dirty="0">
                <a:sym typeface="+mn-ea"/>
              </a:rPr>
              <a:t>EDA</a:t>
            </a:r>
            <a:r>
              <a:rPr lang="zh-CN" altLang="en-US" dirty="0">
                <a:sym typeface="+mn-ea"/>
              </a:rPr>
              <a:t>软件。</a:t>
            </a:r>
            <a:endParaRPr lang="en-US" altLang="zh-CN" dirty="0"/>
          </a:p>
          <a:p>
            <a:pPr lvl="0"/>
            <a:r>
              <a:rPr lang="en-US" altLang="zh-CN" dirty="0">
                <a:sym typeface="+mn-ea"/>
              </a:rPr>
              <a:t>3</a:t>
            </a:r>
            <a:r>
              <a:rPr lang="zh-CN" altLang="en-US" dirty="0">
                <a:sym typeface="+mn-ea"/>
              </a:rPr>
              <a:t>、</a:t>
            </a:r>
            <a:r>
              <a:rPr lang="en-US" altLang="zh-CN" dirty="0">
                <a:sym typeface="+mn-ea"/>
              </a:rPr>
              <a:t>SPICE</a:t>
            </a:r>
            <a:r>
              <a:rPr lang="en-US" altLang="zh-CN" dirty="0">
                <a:sym typeface="Wingdings" panose="05000000000000000000" pitchFamily="2" charset="2"/>
              </a:rPr>
              <a:t>(Simulation program with integrated circuit emphasis</a:t>
            </a:r>
            <a:r>
              <a:rPr lang="zh-CN" altLang="en-US" dirty="0">
                <a:sym typeface="+mn-ea"/>
              </a:rPr>
              <a:t>）</a:t>
            </a:r>
            <a:r>
              <a:rPr lang="en-US" altLang="zh-CN" dirty="0">
                <a:sym typeface="+mn-ea"/>
              </a:rPr>
              <a:t>:</a:t>
            </a:r>
            <a:r>
              <a:rPr lang="zh-CN" altLang="en-US" dirty="0">
                <a:sym typeface="+mn-ea"/>
              </a:rPr>
              <a:t>最为普遍的电路级（晶体管级仿真）模拟程序，各软件厂家提供了不同版本的软件，其仿真核心大同小异，都是采用加州伯克利大学开发的</a:t>
            </a:r>
            <a:r>
              <a:rPr lang="en-US" altLang="zh-CN" dirty="0">
                <a:sym typeface="+mn-ea"/>
              </a:rPr>
              <a:t>spice</a:t>
            </a:r>
            <a:r>
              <a:rPr lang="zh-CN" altLang="en-US" dirty="0">
                <a:sym typeface="+mn-ea"/>
              </a:rPr>
              <a:t>算法。</a:t>
            </a:r>
            <a:endParaRPr lang="zh-CN" altLang="en-US" dirty="0"/>
          </a:p>
          <a:p>
            <a:endParaRPr kumimoji="1" lang="zh-CN" altLang="en-US" dirty="0">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noProof="0" dirty="0">
                <a:solidFill>
                  <a:schemeClr val="tx2"/>
                </a:solidFill>
                <a:latin typeface="Microsoft YaHei UI" panose="020B0503020204020204" pitchFamily="34" charset="-122"/>
                <a:ea typeface="Microsoft YaHei UI" panose="020B0503020204020204" pitchFamily="34" charset="-122"/>
                <a:sym typeface="+mn-ea"/>
              </a:rPr>
              <a:t>与</a:t>
            </a:r>
            <a:r>
              <a:rPr lang="en-US" altLang="zh-CN" noProof="0" dirty="0">
                <a:solidFill>
                  <a:schemeClr val="tx2"/>
                </a:solidFill>
                <a:latin typeface="Microsoft YaHei UI" panose="020B0503020204020204" pitchFamily="34" charset="-122"/>
                <a:ea typeface="Microsoft YaHei UI" panose="020B0503020204020204" pitchFamily="34" charset="-122"/>
                <a:sym typeface="+mn-ea"/>
              </a:rPr>
              <a:t>CAD</a:t>
            </a:r>
            <a:r>
              <a:rPr lang="zh-CN" altLang="en-US" noProof="0" dirty="0">
                <a:solidFill>
                  <a:schemeClr val="tx2"/>
                </a:solidFill>
                <a:latin typeface="Microsoft YaHei UI" panose="020B0503020204020204" pitchFamily="34" charset="-122"/>
                <a:ea typeface="Microsoft YaHei UI" panose="020B0503020204020204" pitchFamily="34" charset="-122"/>
                <a:sym typeface="+mn-ea"/>
              </a:rPr>
              <a:t>相比，除了纯粹的图形绘制功能外，又增加了电路功能设计和结构设计（</a:t>
            </a:r>
            <a:r>
              <a:rPr lang="en-US" altLang="zh-CN" noProof="0" dirty="0">
                <a:solidFill>
                  <a:srgbClr val="FF0000"/>
                </a:solidFill>
                <a:latin typeface="Microsoft YaHei UI" panose="020B0503020204020204" pitchFamily="34" charset="-122"/>
                <a:ea typeface="Microsoft YaHei UI" panose="020B0503020204020204" pitchFamily="34" charset="-122"/>
                <a:sym typeface="+mn-ea"/>
              </a:rPr>
              <a:t>1</a:t>
            </a:r>
            <a:r>
              <a:rPr lang="zh-CN" altLang="en-US" noProof="0" dirty="0">
                <a:solidFill>
                  <a:srgbClr val="FF0000"/>
                </a:solidFill>
                <a:latin typeface="Microsoft YaHei UI" panose="020B0503020204020204" pitchFamily="34" charset="-122"/>
                <a:ea typeface="Microsoft YaHei UI" panose="020B0503020204020204" pitchFamily="34" charset="-122"/>
                <a:sym typeface="+mn-ea"/>
              </a:rPr>
              <a:t>、硬件设计需求分析</a:t>
            </a:r>
            <a:r>
              <a:rPr lang="zh-CN" altLang="en-US" noProof="0" dirty="0">
                <a:solidFill>
                  <a:schemeClr val="tx2"/>
                </a:solidFill>
                <a:latin typeface="Microsoft YaHei UI" panose="020B0503020204020204" pitchFamily="34" charset="-122"/>
                <a:ea typeface="Microsoft YaHei UI" panose="020B0503020204020204" pitchFamily="34" charset="-122"/>
                <a:sym typeface="+mn-ea"/>
              </a:rPr>
              <a:t>；</a:t>
            </a:r>
            <a:r>
              <a:rPr lang="en-US" altLang="zh-CN" noProof="0" dirty="0">
                <a:solidFill>
                  <a:schemeClr val="tx2"/>
                </a:solidFill>
                <a:latin typeface="Microsoft YaHei UI" panose="020B0503020204020204" pitchFamily="34" charset="-122"/>
                <a:ea typeface="Microsoft YaHei UI" panose="020B0503020204020204" pitchFamily="34" charset="-122"/>
                <a:sym typeface="+mn-ea"/>
              </a:rPr>
              <a:t>2</a:t>
            </a:r>
            <a:r>
              <a:rPr lang="zh-CN" altLang="en-US" noProof="0" dirty="0">
                <a:solidFill>
                  <a:schemeClr val="tx2"/>
                </a:solidFill>
                <a:latin typeface="Microsoft YaHei UI" panose="020B0503020204020204" pitchFamily="34" charset="-122"/>
                <a:ea typeface="Microsoft YaHei UI" panose="020B0503020204020204" pitchFamily="34" charset="-122"/>
                <a:sym typeface="+mn-ea"/>
              </a:rPr>
              <a:t>、</a:t>
            </a:r>
            <a:r>
              <a:rPr lang="zh-CN" altLang="en-US" noProof="0" dirty="0">
                <a:solidFill>
                  <a:srgbClr val="FF0000"/>
                </a:solidFill>
                <a:latin typeface="Microsoft YaHei UI" panose="020B0503020204020204" pitchFamily="34" charset="-122"/>
                <a:ea typeface="Microsoft YaHei UI" panose="020B0503020204020204" pitchFamily="34" charset="-122"/>
                <a:sym typeface="+mn-ea"/>
              </a:rPr>
              <a:t>原理图设计：绘制原理图，元器件的选型</a:t>
            </a:r>
            <a:r>
              <a:rPr lang="zh-CN" altLang="en-US" noProof="0" dirty="0">
                <a:solidFill>
                  <a:schemeClr val="tx2"/>
                </a:solidFill>
                <a:latin typeface="Microsoft YaHei UI" panose="020B0503020204020204" pitchFamily="34" charset="-122"/>
                <a:ea typeface="Microsoft YaHei UI" panose="020B0503020204020204" pitchFamily="34" charset="-122"/>
                <a:sym typeface="+mn-ea"/>
              </a:rPr>
              <a:t>），并且通过电气连接网络表将两者结合在一起，以实现工程设计，这就是计算机辅助工程的概念。</a:t>
            </a:r>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VHDL:   Very-High-Speed Integrated Circuit Hardware Description Language</a:t>
            </a:r>
            <a:endParaRPr kumimoji="1" lang="zh-CN" altLang="en-US" dirty="0">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sym typeface="+mn-ea"/>
              </a:rPr>
              <a:t>IP核就是知识产权核或</a:t>
            </a:r>
            <a:r>
              <a:rPr kumimoji="1" lang="zh-CN" altLang="en-US" b="1" dirty="0">
                <a:sym typeface="+mn-ea"/>
              </a:rPr>
              <a:t>知识产权模块</a:t>
            </a:r>
            <a:r>
              <a:rPr kumimoji="1" lang="zh-CN" altLang="en-US" dirty="0">
                <a:sym typeface="+mn-ea"/>
              </a:rPr>
              <a:t>的意思，在EDA技术开发中具有十分重要的地位。美国著名的Dataquest咨询公司将半导体产业的IP定义为“用于ASIC或FPGA中的</a:t>
            </a:r>
            <a:r>
              <a:rPr kumimoji="1" lang="zh-CN" altLang="en-US" b="1" dirty="0">
                <a:sym typeface="+mn-ea"/>
              </a:rPr>
              <a:t>预先设计好的电路功能模块</a:t>
            </a:r>
            <a:r>
              <a:rPr kumimoji="1" lang="zh-CN" altLang="en-US" dirty="0">
                <a:sym typeface="+mn-ea"/>
              </a:rPr>
              <a:t>”。IP主要分为软IP、固IP和硬IP。软IP是用Verilog/VHDL等硬件描述语言描述的功能块，但是并不涉及用什么具体电路元件实现这些功能。固IP是完成了综合的功能块。硬IP提供设计的</a:t>
            </a:r>
            <a:r>
              <a:rPr kumimoji="1" lang="zh-CN" altLang="en-US" b="1" dirty="0">
                <a:sym typeface="+mn-ea"/>
              </a:rPr>
              <a:t>最终阶段产品——掩膜。</a:t>
            </a: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ct val="80000"/>
              </a:spcBef>
            </a:pPr>
            <a:r>
              <a:rPr kumimoji="1" lang="zh-CN" altLang="en-US" b="0" dirty="0" smtClean="0">
                <a:sym typeface="+mn-ea"/>
              </a:rPr>
              <a:t>传统设计方法：</a:t>
            </a:r>
            <a:r>
              <a:rPr kumimoji="1" lang="en-US" altLang="zh-CN" b="0" dirty="0" smtClean="0">
                <a:sym typeface="+mn-ea"/>
              </a:rPr>
              <a:t>1</a:t>
            </a:r>
            <a:r>
              <a:rPr kumimoji="1" lang="zh-CN" altLang="en-US" b="0" dirty="0" smtClean="0">
                <a:sym typeface="+mn-ea"/>
              </a:rPr>
              <a:t>）采用</a:t>
            </a:r>
            <a:r>
              <a:rPr lang="zh-CN" altLang="en-US" sz="1200" b="0" dirty="0" smtClean="0">
                <a:latin typeface="楷体_GB2312"/>
                <a:ea typeface="楷体_GB2312"/>
                <a:cs typeface="楷体_GB2312"/>
              </a:rPr>
              <a:t>通用的逻辑元、器件；</a:t>
            </a:r>
            <a:r>
              <a:rPr lang="en-US" altLang="zh-CN" sz="1200" b="0" dirty="0" smtClean="0">
                <a:latin typeface="楷体_GB2312"/>
                <a:ea typeface="楷体_GB2312"/>
                <a:cs typeface="楷体_GB2312"/>
              </a:rPr>
              <a:t>2</a:t>
            </a:r>
            <a:r>
              <a:rPr lang="zh-CN" altLang="en-US" sz="1200" b="0" dirty="0" smtClean="0">
                <a:latin typeface="楷体_GB2312"/>
                <a:ea typeface="楷体_GB2312"/>
                <a:cs typeface="楷体_GB2312"/>
              </a:rPr>
              <a:t>）系统硬件设计的后期进行仿真和调试；</a:t>
            </a:r>
            <a:r>
              <a:rPr lang="en-US" altLang="zh-CN" sz="1200" b="0" dirty="0" smtClean="0">
                <a:latin typeface="楷体_GB2312"/>
                <a:ea typeface="楷体_GB2312"/>
                <a:cs typeface="楷体_GB2312"/>
              </a:rPr>
              <a:t>3</a:t>
            </a:r>
            <a:r>
              <a:rPr lang="zh-CN" altLang="en-US" sz="1200" b="0" dirty="0" smtClean="0">
                <a:latin typeface="楷体_GB2312"/>
                <a:ea typeface="楷体_GB2312"/>
                <a:cs typeface="楷体_GB2312"/>
              </a:rPr>
              <a:t>）主要设计文件是电气原理图。</a:t>
            </a:r>
          </a:p>
          <a:p>
            <a:endParaRPr kumimoji="1" lang="zh-CN" altLang="en-US" dirty="0">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sym typeface="+mn-ea"/>
              </a:rPr>
              <a:t>EDA</a:t>
            </a:r>
            <a:r>
              <a:rPr kumimoji="1" lang="zh-CN" altLang="en-US" dirty="0" smtClean="0">
                <a:sym typeface="+mn-ea"/>
              </a:rPr>
              <a:t>方法：</a:t>
            </a:r>
            <a:r>
              <a:rPr kumimoji="1" lang="en-US" altLang="zh-CN" b="0" dirty="0" smtClean="0">
                <a:sym typeface="+mn-ea"/>
              </a:rPr>
              <a:t>1</a:t>
            </a:r>
            <a:r>
              <a:rPr kumimoji="1" lang="zh-CN" altLang="en-US" b="0" dirty="0" smtClean="0">
                <a:sym typeface="+mn-ea"/>
              </a:rPr>
              <a:t>）采用</a:t>
            </a:r>
            <a:r>
              <a:rPr lang="zh-CN" altLang="en-US" sz="1200" b="0" dirty="0" smtClean="0">
                <a:latin typeface="楷体_GB2312"/>
                <a:ea typeface="楷体_GB2312"/>
                <a:cs typeface="楷体_GB2312"/>
              </a:rPr>
              <a:t>可编程逻辑器件；</a:t>
            </a:r>
            <a:r>
              <a:rPr lang="en-US" altLang="zh-CN" sz="1200" b="0" dirty="0" smtClean="0">
                <a:latin typeface="楷体_GB2312"/>
                <a:ea typeface="楷体_GB2312"/>
                <a:cs typeface="楷体_GB2312"/>
              </a:rPr>
              <a:t>2</a:t>
            </a:r>
            <a:r>
              <a:rPr lang="zh-CN" altLang="en-US" sz="1200" b="0" dirty="0" smtClean="0">
                <a:latin typeface="楷体_GB2312"/>
                <a:ea typeface="楷体_GB2312"/>
                <a:cs typeface="楷体_GB2312"/>
              </a:rPr>
              <a:t>）系统设计的早期进行仿真和修改；</a:t>
            </a:r>
            <a:r>
              <a:rPr lang="en-US" altLang="zh-CN" sz="1200" b="0" dirty="0" smtClean="0">
                <a:latin typeface="楷体_GB2312"/>
                <a:ea typeface="楷体_GB2312"/>
                <a:cs typeface="楷体_GB2312"/>
              </a:rPr>
              <a:t>3</a:t>
            </a:r>
            <a:r>
              <a:rPr lang="zh-CN" altLang="en-US" sz="1200" b="0" dirty="0" smtClean="0">
                <a:latin typeface="楷体_GB2312"/>
                <a:ea typeface="楷体_GB2312"/>
                <a:cs typeface="楷体_GB2312"/>
              </a:rPr>
              <a:t>）多种设计文件，发展趋势以 </a:t>
            </a:r>
            <a:r>
              <a:rPr lang="en-US" altLang="zh-CN" sz="1200" b="0" dirty="0" smtClean="0">
                <a:latin typeface="楷体_GB2312"/>
                <a:ea typeface="楷体_GB2312"/>
                <a:cs typeface="楷体_GB2312"/>
              </a:rPr>
              <a:t>HDL</a:t>
            </a:r>
            <a:r>
              <a:rPr lang="zh-CN" altLang="en-US" sz="1200" b="0" dirty="0" smtClean="0">
                <a:latin typeface="楷体_GB2312"/>
                <a:ea typeface="楷体_GB2312"/>
                <a:cs typeface="楷体_GB2312"/>
              </a:rPr>
              <a:t>描述文件为主；</a:t>
            </a:r>
            <a:r>
              <a:rPr lang="en-US" altLang="zh-CN" sz="1200" b="0" dirty="0" smtClean="0">
                <a:latin typeface="楷体_GB2312"/>
                <a:ea typeface="楷体_GB2312"/>
                <a:cs typeface="楷体_GB2312"/>
              </a:rPr>
              <a:t>4</a:t>
            </a:r>
            <a:r>
              <a:rPr lang="zh-CN" altLang="en-US" sz="1200" b="0" dirty="0" smtClean="0">
                <a:latin typeface="楷体_GB2312"/>
                <a:ea typeface="楷体_GB2312"/>
                <a:cs typeface="楷体_GB2312"/>
              </a:rPr>
              <a:t>）降低硬件电路设计难度，</a:t>
            </a:r>
            <a:r>
              <a:rPr lang="zh-CN" altLang="en-US" sz="1200" b="0" dirty="0" smtClean="0">
                <a:solidFill>
                  <a:srgbClr val="CC6600"/>
                </a:solidFill>
                <a:latin typeface="楷体_GB2312"/>
                <a:ea typeface="楷体_GB2312"/>
                <a:cs typeface="楷体_GB2312"/>
              </a:rPr>
              <a:t>提高设计效率</a:t>
            </a:r>
            <a:r>
              <a:rPr lang="zh-CN" altLang="en-US" sz="1200" b="0" dirty="0" smtClean="0">
                <a:latin typeface="楷体_GB2312"/>
                <a:ea typeface="楷体_GB2312"/>
                <a:cs typeface="楷体_GB2312"/>
              </a:rPr>
              <a:t>，</a:t>
            </a:r>
            <a:r>
              <a:rPr lang="zh-CN" altLang="en-US" sz="1200" b="0" dirty="0" smtClean="0">
                <a:solidFill>
                  <a:srgbClr val="000000"/>
                </a:solidFill>
                <a:latin typeface="楷体_GB2312"/>
                <a:ea typeface="楷体_GB2312"/>
                <a:cs typeface="楷体_GB2312"/>
              </a:rPr>
              <a:t>是电子系统设计方法的质的飞跃。</a:t>
            </a:r>
            <a:endParaRPr lang="en-US" altLang="zh-CN" sz="1200" b="0" dirty="0" smtClean="0">
              <a:solidFill>
                <a:srgbClr val="000000"/>
              </a:solidFill>
              <a:latin typeface="楷体_GB2312"/>
              <a:ea typeface="楷体_GB2312"/>
              <a:cs typeface="楷体_GB2312"/>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b="0" dirty="0" smtClean="0">
                <a:solidFill>
                  <a:srgbClr val="000000"/>
                </a:solidFill>
                <a:latin typeface="楷体_GB2312"/>
                <a:ea typeface="楷体_GB2312"/>
                <a:cs typeface="楷体_GB2312"/>
              </a:rPr>
              <a:t>门级网表：</a:t>
            </a:r>
            <a:r>
              <a:rPr lang="zh-CN" altLang="en-US" b="1" dirty="0" smtClean="0">
                <a:hlinkClick r:id="rId3"/>
              </a:rPr>
              <a:t>（</a:t>
            </a:r>
            <a:r>
              <a:rPr lang="en-US" altLang="zh-CN" b="1" dirty="0" smtClean="0">
                <a:hlinkClick r:id="rId3"/>
              </a:rPr>
              <a:t>Gate-level netlist</a:t>
            </a:r>
            <a:r>
              <a:rPr lang="zh-CN" altLang="en-US" b="1" dirty="0" smtClean="0">
                <a:hlinkClick r:id="rId3"/>
              </a:rPr>
              <a:t>：</a:t>
            </a:r>
            <a:r>
              <a:rPr lang="zh-CN" altLang="en-US" dirty="0" smtClean="0"/>
              <a:t>用于描述</a:t>
            </a:r>
            <a:r>
              <a:rPr lang="zh-CN" altLang="en-US" b="1" dirty="0" smtClean="0">
                <a:solidFill>
                  <a:srgbClr val="FF0000"/>
                </a:solidFill>
              </a:rPr>
              <a:t>电路元件相互之间连接关系</a:t>
            </a:r>
            <a:r>
              <a:rPr lang="zh-CN" altLang="en-US" dirty="0" smtClean="0"/>
              <a:t>的文本文件</a:t>
            </a:r>
            <a:r>
              <a:rPr lang="zh-CN" altLang="en-US" b="1" dirty="0" smtClean="0">
                <a:hlinkClick r:id="rId3"/>
              </a:rPr>
              <a:t>）</a:t>
            </a:r>
            <a:endParaRPr lang="zh-CN" altLang="en-US" dirty="0" smtClean="0"/>
          </a:p>
          <a:p>
            <a:endParaRPr lang="zh-CN" altLang="en-US" sz="1200" b="0" dirty="0" smtClean="0">
              <a:latin typeface="楷体_GB2312"/>
              <a:ea typeface="楷体_GB2312"/>
              <a:cs typeface="楷体_GB2312"/>
            </a:endParaRPr>
          </a:p>
          <a:p>
            <a:endParaRPr kumimoji="1" lang="zh-CN" altLang="en-US" dirty="0">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dirty="0" smtClean="0">
              <a:latin typeface="楷体_GB2312"/>
              <a:ea typeface="楷体_GB2312"/>
              <a:cs typeface="楷体_GB2312"/>
            </a:endParaRPr>
          </a:p>
          <a:p>
            <a:r>
              <a:rPr kumimoji="1" lang="zh-CN" altLang="en-US" dirty="0">
                <a:sym typeface="+mn-ea"/>
              </a:rPr>
              <a:t>功能仿真：</a:t>
            </a:r>
            <a:r>
              <a:rPr lang="zh-CN" altLang="en-US" b="1" dirty="0">
                <a:solidFill>
                  <a:srgbClr val="A50021"/>
                </a:solidFill>
                <a:latin typeface="宋体" panose="02010600030101010101" pitchFamily="2" charset="-122"/>
                <a:sym typeface="+mn-ea"/>
              </a:rPr>
              <a:t>直接对</a:t>
            </a:r>
            <a:r>
              <a:rPr lang="en-US" altLang="zh-CN" b="1" dirty="0">
                <a:solidFill>
                  <a:srgbClr val="A50021"/>
                </a:solidFill>
                <a:latin typeface="宋体" panose="02010600030101010101" pitchFamily="2" charset="-122"/>
                <a:sym typeface="+mn-ea"/>
              </a:rPr>
              <a:t>VHDL</a:t>
            </a:r>
            <a:r>
              <a:rPr lang="zh-CN" altLang="en-US" b="1" dirty="0">
                <a:solidFill>
                  <a:srgbClr val="A50021"/>
                </a:solidFill>
                <a:latin typeface="宋体" panose="02010600030101010101" pitchFamily="2" charset="-122"/>
                <a:sym typeface="+mn-ea"/>
              </a:rPr>
              <a:t>、原理图描述或其他描述形式的逻辑功能进行测试模拟以了解其实现的功能是否满足原设计的要求的过程，</a:t>
            </a:r>
            <a:r>
              <a:rPr lang="zh-CN" altLang="en-US" b="1" dirty="0">
                <a:solidFill>
                  <a:srgbClr val="0000FF"/>
                </a:solidFill>
                <a:latin typeface="宋体" panose="02010600030101010101" pitchFamily="2" charset="-122"/>
                <a:sym typeface="+mn-ea"/>
              </a:rPr>
              <a:t>仿真过程不涉及任何具体器件的硬件特性。</a:t>
            </a:r>
          </a:p>
          <a:p>
            <a:r>
              <a:rPr kumimoji="1" lang="zh-CN" altLang="en-US" dirty="0">
                <a:sym typeface="+mn-ea"/>
              </a:rPr>
              <a:t>时序仿真：</a:t>
            </a:r>
            <a:r>
              <a:rPr lang="zh-CN" altLang="en-US" b="1" dirty="0">
                <a:solidFill>
                  <a:srgbClr val="0000FF"/>
                </a:solidFill>
                <a:latin typeface="宋体" panose="02010600030101010101" pitchFamily="2" charset="-122"/>
                <a:sym typeface="+mn-ea"/>
              </a:rPr>
              <a:t>接近真实器件运行特性的</a:t>
            </a:r>
            <a:r>
              <a:rPr lang="zh-CN" altLang="en-US" b="1" dirty="0" smtClean="0">
                <a:solidFill>
                  <a:srgbClr val="0000FF"/>
                </a:solidFill>
                <a:latin typeface="宋体" panose="02010600030101010101" pitchFamily="2" charset="-122"/>
                <a:sym typeface="+mn-ea"/>
              </a:rPr>
              <a:t>仿真</a:t>
            </a:r>
            <a:r>
              <a:rPr lang="zh-CN" altLang="en-US" b="1" dirty="0" smtClean="0">
                <a:solidFill>
                  <a:srgbClr val="A50021"/>
                </a:solidFill>
                <a:latin typeface="宋体" panose="02010600030101010101" pitchFamily="2" charset="-122"/>
                <a:sym typeface="+mn-ea"/>
              </a:rPr>
              <a:t>文件</a:t>
            </a:r>
            <a:r>
              <a:rPr lang="zh-CN" altLang="en-US" b="1" dirty="0">
                <a:solidFill>
                  <a:srgbClr val="A50021"/>
                </a:solidFill>
                <a:latin typeface="宋体" panose="02010600030101010101" pitchFamily="2" charset="-122"/>
                <a:sym typeface="+mn-ea"/>
              </a:rPr>
              <a:t>中己包含了器件硬件特性参数，因而，仿真精度高。</a:t>
            </a:r>
            <a:endParaRPr kumimoji="1" lang="zh-CN" altLang="en-US" dirty="0">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①</a:t>
            </a:r>
            <a:r>
              <a:rPr lang="en-US" altLang="zh-CN" sz="1200" b="0" i="0" kern="1200" dirty="0" smtClean="0">
                <a:solidFill>
                  <a:schemeClr val="tx1"/>
                </a:solidFill>
                <a:effectLst/>
                <a:latin typeface="+mn-lt"/>
                <a:ea typeface="+mn-ea"/>
                <a:cs typeface="+mn-cs"/>
              </a:rPr>
              <a:t>CPLD</a:t>
            </a:r>
            <a:r>
              <a:rPr lang="zh-CN" altLang="en-US" sz="1200" b="0" i="0" kern="1200" dirty="0" smtClean="0">
                <a:solidFill>
                  <a:schemeClr val="tx1"/>
                </a:solidFill>
                <a:effectLst/>
                <a:latin typeface="+mn-lt"/>
                <a:ea typeface="+mn-ea"/>
                <a:cs typeface="+mn-cs"/>
              </a:rPr>
              <a:t>更适合完成各种算法和组合逻辑，</a:t>
            </a:r>
            <a:r>
              <a:rPr lang="en-US" altLang="zh-CN" sz="1200" b="0" i="0" kern="1200" dirty="0" smtClean="0">
                <a:solidFill>
                  <a:schemeClr val="tx1"/>
                </a:solidFill>
                <a:effectLst/>
                <a:latin typeface="+mn-lt"/>
                <a:ea typeface="+mn-ea"/>
                <a:cs typeface="+mn-cs"/>
              </a:rPr>
              <a:t>FPGA</a:t>
            </a:r>
            <a:r>
              <a:rPr lang="zh-CN" altLang="en-US" sz="1200" b="0" i="0" kern="1200" dirty="0" smtClean="0">
                <a:solidFill>
                  <a:schemeClr val="tx1"/>
                </a:solidFill>
                <a:effectLst/>
                <a:latin typeface="+mn-lt"/>
                <a:ea typeface="+mn-ea"/>
                <a:cs typeface="+mn-cs"/>
              </a:rPr>
              <a:t>更适合于完成时序逻辑。换句话说，</a:t>
            </a:r>
            <a:r>
              <a:rPr lang="en-US" altLang="zh-CN" sz="1200" b="0" i="0" kern="1200" dirty="0" smtClean="0">
                <a:solidFill>
                  <a:schemeClr val="tx1"/>
                </a:solidFill>
                <a:effectLst/>
                <a:latin typeface="+mn-lt"/>
                <a:ea typeface="+mn-ea"/>
                <a:cs typeface="+mn-cs"/>
              </a:rPr>
              <a:t>FPGA</a:t>
            </a:r>
            <a:r>
              <a:rPr lang="zh-CN" altLang="en-US" sz="1200" b="0" i="0" kern="1200" dirty="0" smtClean="0">
                <a:solidFill>
                  <a:schemeClr val="tx1"/>
                </a:solidFill>
                <a:effectLst/>
                <a:latin typeface="+mn-lt"/>
                <a:ea typeface="+mn-ea"/>
                <a:cs typeface="+mn-cs"/>
              </a:rPr>
              <a:t>更适合于</a:t>
            </a:r>
            <a:r>
              <a:rPr lang="zh-CN" altLang="en-US" sz="1200" b="0" i="0" u="sng" strike="noStrike" kern="1200" dirty="0" smtClean="0">
                <a:solidFill>
                  <a:schemeClr val="tx1"/>
                </a:solidFill>
                <a:effectLst/>
                <a:latin typeface="+mn-lt"/>
                <a:ea typeface="+mn-ea"/>
                <a:cs typeface="+mn-cs"/>
                <a:hlinkClick r:id="rId3"/>
              </a:rPr>
              <a:t>触发器</a:t>
            </a:r>
            <a:r>
              <a:rPr lang="zh-CN" altLang="en-US" sz="1200" b="0" i="0" kern="1200" dirty="0" smtClean="0">
                <a:solidFill>
                  <a:schemeClr val="tx1"/>
                </a:solidFill>
                <a:effectLst/>
                <a:latin typeface="+mn-lt"/>
                <a:ea typeface="+mn-ea"/>
                <a:cs typeface="+mn-cs"/>
              </a:rPr>
              <a:t>丰富的结构，而</a:t>
            </a:r>
            <a:r>
              <a:rPr lang="en-US" altLang="zh-CN" sz="1200" b="0" i="0" kern="1200" dirty="0" smtClean="0">
                <a:solidFill>
                  <a:schemeClr val="tx1"/>
                </a:solidFill>
                <a:effectLst/>
                <a:latin typeface="+mn-lt"/>
                <a:ea typeface="+mn-ea"/>
                <a:cs typeface="+mn-cs"/>
              </a:rPr>
              <a:t>CPLD</a:t>
            </a:r>
            <a:r>
              <a:rPr lang="zh-CN" altLang="en-US" sz="1200" b="0" i="0" kern="1200" dirty="0" smtClean="0">
                <a:solidFill>
                  <a:schemeClr val="tx1"/>
                </a:solidFill>
                <a:effectLst/>
                <a:latin typeface="+mn-lt"/>
                <a:ea typeface="+mn-ea"/>
                <a:cs typeface="+mn-cs"/>
              </a:rPr>
              <a:t>更适合于触发器有限而乘积项丰富的结构。</a:t>
            </a:r>
          </a:p>
          <a:p>
            <a:r>
              <a:rPr lang="zh-CN" altLang="en-US" sz="1200" b="0" i="0" kern="1200" dirty="0" smtClean="0">
                <a:solidFill>
                  <a:schemeClr val="tx1"/>
                </a:solidFill>
                <a:effectLst/>
                <a:latin typeface="+mn-lt"/>
                <a:ea typeface="+mn-ea"/>
                <a:cs typeface="+mn-cs"/>
              </a:rPr>
              <a:t>　　②</a:t>
            </a:r>
            <a:r>
              <a:rPr lang="en-US" altLang="zh-CN" sz="1200" b="0" i="0" kern="1200" dirty="0" smtClean="0">
                <a:solidFill>
                  <a:schemeClr val="tx1"/>
                </a:solidFill>
                <a:effectLst/>
                <a:latin typeface="+mn-lt"/>
                <a:ea typeface="+mn-ea"/>
                <a:cs typeface="+mn-cs"/>
              </a:rPr>
              <a:t>CPLD</a:t>
            </a:r>
            <a:r>
              <a:rPr lang="zh-CN" altLang="en-US" sz="1200" b="0" i="0" kern="1200" dirty="0" smtClean="0">
                <a:solidFill>
                  <a:schemeClr val="tx1"/>
                </a:solidFill>
                <a:effectLst/>
                <a:latin typeface="+mn-lt"/>
                <a:ea typeface="+mn-ea"/>
                <a:cs typeface="+mn-cs"/>
              </a:rPr>
              <a:t>的连续式</a:t>
            </a:r>
            <a:r>
              <a:rPr lang="zh-CN" altLang="en-US" sz="1200" b="0" i="0" u="sng" strike="noStrike" kern="1200" dirty="0" smtClean="0">
                <a:solidFill>
                  <a:schemeClr val="tx1"/>
                </a:solidFill>
                <a:effectLst/>
                <a:latin typeface="+mn-lt"/>
                <a:ea typeface="+mn-ea"/>
                <a:cs typeface="+mn-cs"/>
                <a:hlinkClick r:id="rId4"/>
              </a:rPr>
              <a:t>布线</a:t>
            </a:r>
            <a:r>
              <a:rPr lang="zh-CN" altLang="en-US" sz="1200" b="0" i="0" kern="1200" dirty="0" smtClean="0">
                <a:solidFill>
                  <a:schemeClr val="tx1"/>
                </a:solidFill>
                <a:effectLst/>
                <a:latin typeface="+mn-lt"/>
                <a:ea typeface="+mn-ea"/>
                <a:cs typeface="+mn-cs"/>
              </a:rPr>
              <a:t>结构决定了它的时序延迟是均匀的和可预测的，而</a:t>
            </a:r>
            <a:r>
              <a:rPr lang="en-US" altLang="zh-CN" sz="1200" b="0" i="0" kern="1200" dirty="0" smtClean="0">
                <a:solidFill>
                  <a:schemeClr val="tx1"/>
                </a:solidFill>
                <a:effectLst/>
                <a:latin typeface="+mn-lt"/>
                <a:ea typeface="+mn-ea"/>
                <a:cs typeface="+mn-cs"/>
              </a:rPr>
              <a:t>FPGA</a:t>
            </a:r>
            <a:r>
              <a:rPr lang="zh-CN" altLang="en-US" sz="1200" b="0" i="0" kern="1200" dirty="0" smtClean="0">
                <a:solidFill>
                  <a:schemeClr val="tx1"/>
                </a:solidFill>
                <a:effectLst/>
                <a:latin typeface="+mn-lt"/>
                <a:ea typeface="+mn-ea"/>
                <a:cs typeface="+mn-cs"/>
              </a:rPr>
              <a:t>的分段式布线结构决定了其延迟的不可预测性。</a:t>
            </a:r>
          </a:p>
          <a:p>
            <a:r>
              <a:rPr lang="zh-CN" altLang="en-US" sz="1200" b="0" i="0" kern="1200" dirty="0" smtClean="0">
                <a:solidFill>
                  <a:schemeClr val="tx1"/>
                </a:solidFill>
                <a:effectLst/>
                <a:latin typeface="+mn-lt"/>
                <a:ea typeface="+mn-ea"/>
                <a:cs typeface="+mn-cs"/>
              </a:rPr>
              <a:t>　　③在编程上</a:t>
            </a:r>
            <a:r>
              <a:rPr lang="en-US" altLang="zh-CN" sz="1200" b="0" i="0" kern="1200" dirty="0" smtClean="0">
                <a:solidFill>
                  <a:schemeClr val="tx1"/>
                </a:solidFill>
                <a:effectLst/>
                <a:latin typeface="+mn-lt"/>
                <a:ea typeface="+mn-ea"/>
                <a:cs typeface="+mn-cs"/>
              </a:rPr>
              <a:t>FPGA</a:t>
            </a:r>
            <a:r>
              <a:rPr lang="zh-CN" altLang="en-US" sz="1200" b="0" i="0" kern="1200" dirty="0" smtClean="0">
                <a:solidFill>
                  <a:schemeClr val="tx1"/>
                </a:solidFill>
                <a:effectLst/>
                <a:latin typeface="+mn-lt"/>
                <a:ea typeface="+mn-ea"/>
                <a:cs typeface="+mn-cs"/>
              </a:rPr>
              <a:t>比</a:t>
            </a:r>
            <a:r>
              <a:rPr lang="en-US" altLang="zh-CN" sz="1200" b="0" i="0" kern="1200" dirty="0" smtClean="0">
                <a:solidFill>
                  <a:schemeClr val="tx1"/>
                </a:solidFill>
                <a:effectLst/>
                <a:latin typeface="+mn-lt"/>
                <a:ea typeface="+mn-ea"/>
                <a:cs typeface="+mn-cs"/>
              </a:rPr>
              <a:t>CPLD</a:t>
            </a:r>
            <a:r>
              <a:rPr lang="zh-CN" altLang="en-US" sz="1200" b="0" i="0" kern="1200" dirty="0" smtClean="0">
                <a:solidFill>
                  <a:schemeClr val="tx1"/>
                </a:solidFill>
                <a:effectLst/>
                <a:latin typeface="+mn-lt"/>
                <a:ea typeface="+mn-ea"/>
                <a:cs typeface="+mn-cs"/>
              </a:rPr>
              <a:t>具有更大的灵活性。</a:t>
            </a:r>
            <a:r>
              <a:rPr lang="en-US" altLang="zh-CN" sz="1200" b="0" i="0" kern="1200" dirty="0" smtClean="0">
                <a:solidFill>
                  <a:schemeClr val="tx1"/>
                </a:solidFill>
                <a:effectLst/>
                <a:latin typeface="+mn-lt"/>
                <a:ea typeface="+mn-ea"/>
                <a:cs typeface="+mn-cs"/>
              </a:rPr>
              <a:t>CPLD</a:t>
            </a:r>
            <a:r>
              <a:rPr lang="zh-CN" altLang="en-US" sz="1200" b="0" i="0" kern="1200" dirty="0" smtClean="0">
                <a:solidFill>
                  <a:schemeClr val="tx1"/>
                </a:solidFill>
                <a:effectLst/>
                <a:latin typeface="+mn-lt"/>
                <a:ea typeface="+mn-ea"/>
                <a:cs typeface="+mn-cs"/>
              </a:rPr>
              <a:t>通过修改具有固定内连电路的逻辑功能来编程，</a:t>
            </a:r>
            <a:r>
              <a:rPr lang="en-US" altLang="zh-CN" sz="1200" b="0" i="0" kern="1200" dirty="0" smtClean="0">
                <a:solidFill>
                  <a:schemeClr val="tx1"/>
                </a:solidFill>
                <a:effectLst/>
                <a:latin typeface="+mn-lt"/>
                <a:ea typeface="+mn-ea"/>
                <a:cs typeface="+mn-cs"/>
              </a:rPr>
              <a:t>FPGA</a:t>
            </a:r>
            <a:r>
              <a:rPr lang="zh-CN" altLang="en-US" sz="1200" b="0" i="0" kern="1200" dirty="0" smtClean="0">
                <a:solidFill>
                  <a:schemeClr val="tx1"/>
                </a:solidFill>
                <a:effectLst/>
                <a:latin typeface="+mn-lt"/>
                <a:ea typeface="+mn-ea"/>
                <a:cs typeface="+mn-cs"/>
              </a:rPr>
              <a:t>主要通过改变内部连线的布线来编程；</a:t>
            </a:r>
            <a:r>
              <a:rPr lang="en-US" altLang="zh-CN" sz="1200" b="0" i="0" kern="1200" dirty="0" smtClean="0">
                <a:solidFill>
                  <a:schemeClr val="tx1"/>
                </a:solidFill>
                <a:effectLst/>
                <a:latin typeface="+mn-lt"/>
                <a:ea typeface="+mn-ea"/>
                <a:cs typeface="+mn-cs"/>
              </a:rPr>
              <a:t>FPGA</a:t>
            </a:r>
            <a:r>
              <a:rPr lang="zh-CN" altLang="en-US" sz="1200" b="0" i="0" kern="1200" dirty="0" smtClean="0">
                <a:solidFill>
                  <a:schemeClr val="tx1"/>
                </a:solidFill>
                <a:effectLst/>
                <a:latin typeface="+mn-lt"/>
                <a:ea typeface="+mn-ea"/>
                <a:cs typeface="+mn-cs"/>
              </a:rPr>
              <a:t>可在逻辑门下编程，而</a:t>
            </a:r>
            <a:r>
              <a:rPr lang="en-US" altLang="zh-CN" sz="1200" b="0" i="0" kern="1200" dirty="0" smtClean="0">
                <a:solidFill>
                  <a:schemeClr val="tx1"/>
                </a:solidFill>
                <a:effectLst/>
                <a:latin typeface="+mn-lt"/>
                <a:ea typeface="+mn-ea"/>
                <a:cs typeface="+mn-cs"/>
              </a:rPr>
              <a:t>CPLD</a:t>
            </a:r>
            <a:r>
              <a:rPr lang="zh-CN" altLang="en-US" sz="1200" b="0" i="0" kern="1200" dirty="0" smtClean="0">
                <a:solidFill>
                  <a:schemeClr val="tx1"/>
                </a:solidFill>
                <a:effectLst/>
                <a:latin typeface="+mn-lt"/>
                <a:ea typeface="+mn-ea"/>
                <a:cs typeface="+mn-cs"/>
              </a:rPr>
              <a:t>是在逻辑块下编程。</a:t>
            </a:r>
          </a:p>
          <a:p>
            <a:r>
              <a:rPr lang="zh-CN" altLang="en-US" sz="1200" b="0" i="0" kern="1200" dirty="0" smtClean="0">
                <a:solidFill>
                  <a:schemeClr val="tx1"/>
                </a:solidFill>
                <a:effectLst/>
                <a:latin typeface="+mn-lt"/>
                <a:ea typeface="+mn-ea"/>
                <a:cs typeface="+mn-cs"/>
              </a:rPr>
              <a:t>　　④</a:t>
            </a:r>
            <a:r>
              <a:rPr lang="en-US" altLang="zh-CN" sz="1200" b="0" i="0" kern="1200" dirty="0" smtClean="0">
                <a:solidFill>
                  <a:schemeClr val="tx1"/>
                </a:solidFill>
                <a:effectLst/>
                <a:latin typeface="+mn-lt"/>
                <a:ea typeface="+mn-ea"/>
                <a:cs typeface="+mn-cs"/>
              </a:rPr>
              <a:t>FPGA</a:t>
            </a:r>
            <a:r>
              <a:rPr lang="zh-CN" altLang="en-US" sz="1200" b="0" i="0" kern="1200" dirty="0" smtClean="0">
                <a:solidFill>
                  <a:schemeClr val="tx1"/>
                </a:solidFill>
                <a:effectLst/>
                <a:latin typeface="+mn-lt"/>
                <a:ea typeface="+mn-ea"/>
                <a:cs typeface="+mn-cs"/>
              </a:rPr>
              <a:t>的集成度比</a:t>
            </a:r>
            <a:r>
              <a:rPr lang="en-US" altLang="zh-CN" sz="1200" b="0" i="0" kern="1200" dirty="0" smtClean="0">
                <a:solidFill>
                  <a:schemeClr val="tx1"/>
                </a:solidFill>
                <a:effectLst/>
                <a:latin typeface="+mn-lt"/>
                <a:ea typeface="+mn-ea"/>
                <a:cs typeface="+mn-cs"/>
              </a:rPr>
              <a:t>CPLD</a:t>
            </a:r>
            <a:r>
              <a:rPr lang="zh-CN" altLang="en-US" sz="1200" b="0" i="0" kern="1200" dirty="0" smtClean="0">
                <a:solidFill>
                  <a:schemeClr val="tx1"/>
                </a:solidFill>
                <a:effectLst/>
                <a:latin typeface="+mn-lt"/>
                <a:ea typeface="+mn-ea"/>
                <a:cs typeface="+mn-cs"/>
              </a:rPr>
              <a:t>高，具有更复杂的布线结构和逻辑实现。</a:t>
            </a:r>
          </a:p>
          <a:p>
            <a:r>
              <a:rPr lang="zh-CN" altLang="en-US" sz="1200" b="0" i="0" kern="1200" dirty="0" smtClean="0">
                <a:solidFill>
                  <a:schemeClr val="tx1"/>
                </a:solidFill>
                <a:effectLst/>
                <a:latin typeface="+mn-lt"/>
                <a:ea typeface="+mn-ea"/>
                <a:cs typeface="+mn-cs"/>
              </a:rPr>
              <a:t>　　⑤</a:t>
            </a:r>
            <a:r>
              <a:rPr lang="en-US" altLang="zh-CN" sz="1200" b="0" i="0" kern="1200" dirty="0" smtClean="0">
                <a:solidFill>
                  <a:schemeClr val="tx1"/>
                </a:solidFill>
                <a:effectLst/>
                <a:latin typeface="+mn-lt"/>
                <a:ea typeface="+mn-ea"/>
                <a:cs typeface="+mn-cs"/>
              </a:rPr>
              <a:t>CPLD</a:t>
            </a:r>
            <a:r>
              <a:rPr lang="zh-CN" altLang="en-US" sz="1200" b="0" i="0" kern="1200" dirty="0" smtClean="0">
                <a:solidFill>
                  <a:schemeClr val="tx1"/>
                </a:solidFill>
                <a:effectLst/>
                <a:latin typeface="+mn-lt"/>
                <a:ea typeface="+mn-ea"/>
                <a:cs typeface="+mn-cs"/>
              </a:rPr>
              <a:t>比</a:t>
            </a:r>
            <a:r>
              <a:rPr lang="en-US" altLang="zh-CN" sz="1200" b="0" i="0" kern="1200" dirty="0" smtClean="0">
                <a:solidFill>
                  <a:schemeClr val="tx1"/>
                </a:solidFill>
                <a:effectLst/>
                <a:latin typeface="+mn-lt"/>
                <a:ea typeface="+mn-ea"/>
                <a:cs typeface="+mn-cs"/>
              </a:rPr>
              <a:t>FPGA</a:t>
            </a:r>
            <a:r>
              <a:rPr lang="zh-CN" altLang="en-US" sz="1200" b="0" i="0" kern="1200" dirty="0" smtClean="0">
                <a:solidFill>
                  <a:schemeClr val="tx1"/>
                </a:solidFill>
                <a:effectLst/>
                <a:latin typeface="+mn-lt"/>
                <a:ea typeface="+mn-ea"/>
                <a:cs typeface="+mn-cs"/>
              </a:rPr>
              <a:t>使用起来更方便。</a:t>
            </a:r>
            <a:r>
              <a:rPr lang="en-US" altLang="zh-CN" sz="1200" b="0" i="0" kern="1200" dirty="0" smtClean="0">
                <a:solidFill>
                  <a:schemeClr val="tx1"/>
                </a:solidFill>
                <a:effectLst/>
                <a:latin typeface="+mn-lt"/>
                <a:ea typeface="+mn-ea"/>
                <a:cs typeface="+mn-cs"/>
              </a:rPr>
              <a:t>CPLD</a:t>
            </a:r>
            <a:r>
              <a:rPr lang="zh-CN" altLang="en-US" sz="1200" b="0" i="0" kern="1200" dirty="0" smtClean="0">
                <a:solidFill>
                  <a:schemeClr val="tx1"/>
                </a:solidFill>
                <a:effectLst/>
                <a:latin typeface="+mn-lt"/>
                <a:ea typeface="+mn-ea"/>
                <a:cs typeface="+mn-cs"/>
              </a:rPr>
              <a:t>的编程采用</a:t>
            </a:r>
            <a:r>
              <a:rPr lang="en-US" altLang="zh-CN" sz="1200" b="0" i="0" kern="1200" dirty="0" smtClean="0">
                <a:solidFill>
                  <a:schemeClr val="tx1"/>
                </a:solidFill>
                <a:effectLst/>
                <a:latin typeface="+mn-lt"/>
                <a:ea typeface="+mn-ea"/>
                <a:cs typeface="+mn-cs"/>
              </a:rPr>
              <a:t>E2PROM</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FASTFLASH</a:t>
            </a:r>
            <a:r>
              <a:rPr lang="zh-CN" altLang="en-US" sz="1200" b="0" i="0" kern="1200" dirty="0" smtClean="0">
                <a:solidFill>
                  <a:schemeClr val="tx1"/>
                </a:solidFill>
                <a:effectLst/>
                <a:latin typeface="+mn-lt"/>
                <a:ea typeface="+mn-ea"/>
                <a:cs typeface="+mn-cs"/>
              </a:rPr>
              <a:t>技术，无需外部</a:t>
            </a:r>
            <a:r>
              <a:rPr lang="zh-CN" altLang="en-US" sz="1200" b="0" i="0" u="sng" strike="noStrike" kern="1200" dirty="0" smtClean="0">
                <a:solidFill>
                  <a:schemeClr val="tx1"/>
                </a:solidFill>
                <a:effectLst/>
                <a:latin typeface="+mn-lt"/>
                <a:ea typeface="+mn-ea"/>
                <a:cs typeface="+mn-cs"/>
                <a:hlinkClick r:id="rId5"/>
              </a:rPr>
              <a:t>存储器</a:t>
            </a:r>
            <a:r>
              <a:rPr lang="zh-CN" altLang="en-US" sz="1200" b="0" i="0" kern="1200" dirty="0" smtClean="0">
                <a:solidFill>
                  <a:schemeClr val="tx1"/>
                </a:solidFill>
                <a:effectLst/>
                <a:latin typeface="+mn-lt"/>
                <a:ea typeface="+mn-ea"/>
                <a:cs typeface="+mn-cs"/>
              </a:rPr>
              <a:t>芯片，使用简单。而</a:t>
            </a:r>
            <a:r>
              <a:rPr lang="en-US" altLang="zh-CN" sz="1200" b="0" i="0" kern="1200" dirty="0" smtClean="0">
                <a:solidFill>
                  <a:schemeClr val="tx1"/>
                </a:solidFill>
                <a:effectLst/>
                <a:latin typeface="+mn-lt"/>
                <a:ea typeface="+mn-ea"/>
                <a:cs typeface="+mn-cs"/>
              </a:rPr>
              <a:t>FPGA</a:t>
            </a:r>
            <a:r>
              <a:rPr lang="zh-CN" altLang="en-US" sz="1200" b="0" i="0" kern="1200" dirty="0" smtClean="0">
                <a:solidFill>
                  <a:schemeClr val="tx1"/>
                </a:solidFill>
                <a:effectLst/>
                <a:latin typeface="+mn-lt"/>
                <a:ea typeface="+mn-ea"/>
                <a:cs typeface="+mn-cs"/>
              </a:rPr>
              <a:t>的编程信息需存放在外部存储器上，使用方法复杂。</a:t>
            </a:r>
          </a:p>
          <a:p>
            <a:r>
              <a:rPr lang="zh-CN" altLang="en-US" sz="1200" b="0" i="0" kern="1200" dirty="0" smtClean="0">
                <a:solidFill>
                  <a:schemeClr val="tx1"/>
                </a:solidFill>
                <a:effectLst/>
                <a:latin typeface="+mn-lt"/>
                <a:ea typeface="+mn-ea"/>
                <a:cs typeface="+mn-cs"/>
              </a:rPr>
              <a:t>　　⑥</a:t>
            </a:r>
            <a:r>
              <a:rPr lang="en-US" altLang="zh-CN" sz="1200" b="0" i="0" kern="1200" dirty="0" smtClean="0">
                <a:solidFill>
                  <a:schemeClr val="tx1"/>
                </a:solidFill>
                <a:effectLst/>
                <a:latin typeface="+mn-lt"/>
                <a:ea typeface="+mn-ea"/>
                <a:cs typeface="+mn-cs"/>
              </a:rPr>
              <a:t>CPLD</a:t>
            </a:r>
            <a:r>
              <a:rPr lang="zh-CN" altLang="en-US" sz="1200" b="0" i="0" kern="1200" dirty="0" smtClean="0">
                <a:solidFill>
                  <a:schemeClr val="tx1"/>
                </a:solidFill>
                <a:effectLst/>
                <a:latin typeface="+mn-lt"/>
                <a:ea typeface="+mn-ea"/>
                <a:cs typeface="+mn-cs"/>
              </a:rPr>
              <a:t>的速度比</a:t>
            </a:r>
            <a:r>
              <a:rPr lang="en-US" altLang="zh-CN" sz="1200" b="0" i="0" kern="1200" dirty="0" smtClean="0">
                <a:solidFill>
                  <a:schemeClr val="tx1"/>
                </a:solidFill>
                <a:effectLst/>
                <a:latin typeface="+mn-lt"/>
                <a:ea typeface="+mn-ea"/>
                <a:cs typeface="+mn-cs"/>
              </a:rPr>
              <a:t>FPGA</a:t>
            </a:r>
            <a:r>
              <a:rPr lang="zh-CN" altLang="en-US" sz="1200" b="0" i="0" kern="1200" dirty="0" smtClean="0">
                <a:solidFill>
                  <a:schemeClr val="tx1"/>
                </a:solidFill>
                <a:effectLst/>
                <a:latin typeface="+mn-lt"/>
                <a:ea typeface="+mn-ea"/>
                <a:cs typeface="+mn-cs"/>
              </a:rPr>
              <a:t>快，并且具有较大的时间可预测性。这是由于</a:t>
            </a:r>
            <a:r>
              <a:rPr lang="en-US" altLang="zh-CN" sz="1200" b="0" i="0" kern="1200" dirty="0" smtClean="0">
                <a:solidFill>
                  <a:schemeClr val="tx1"/>
                </a:solidFill>
                <a:effectLst/>
                <a:latin typeface="+mn-lt"/>
                <a:ea typeface="+mn-ea"/>
                <a:cs typeface="+mn-cs"/>
              </a:rPr>
              <a:t>FPGA</a:t>
            </a:r>
            <a:r>
              <a:rPr lang="zh-CN" altLang="en-US" sz="1200" b="0" i="0" kern="1200" dirty="0" smtClean="0">
                <a:solidFill>
                  <a:schemeClr val="tx1"/>
                </a:solidFill>
                <a:effectLst/>
                <a:latin typeface="+mn-lt"/>
                <a:ea typeface="+mn-ea"/>
                <a:cs typeface="+mn-cs"/>
              </a:rPr>
              <a:t>是门级编程，并且</a:t>
            </a:r>
            <a:r>
              <a:rPr lang="en-US" altLang="zh-CN" sz="1200" b="0" i="0" kern="1200" dirty="0" smtClean="0">
                <a:solidFill>
                  <a:schemeClr val="tx1"/>
                </a:solidFill>
                <a:effectLst/>
                <a:latin typeface="+mn-lt"/>
                <a:ea typeface="+mn-ea"/>
                <a:cs typeface="+mn-cs"/>
              </a:rPr>
              <a:t>CLB</a:t>
            </a:r>
            <a:r>
              <a:rPr lang="zh-CN" altLang="en-US" sz="1200" b="0" i="0" kern="1200" dirty="0" smtClean="0">
                <a:solidFill>
                  <a:schemeClr val="tx1"/>
                </a:solidFill>
                <a:effectLst/>
                <a:latin typeface="+mn-lt"/>
                <a:ea typeface="+mn-ea"/>
                <a:cs typeface="+mn-cs"/>
              </a:rPr>
              <a:t>之间采用分布式互联，而</a:t>
            </a:r>
            <a:r>
              <a:rPr lang="en-US" altLang="zh-CN" sz="1200" b="0" i="0" kern="1200" dirty="0" smtClean="0">
                <a:solidFill>
                  <a:schemeClr val="tx1"/>
                </a:solidFill>
                <a:effectLst/>
                <a:latin typeface="+mn-lt"/>
                <a:ea typeface="+mn-ea"/>
                <a:cs typeface="+mn-cs"/>
              </a:rPr>
              <a:t>CPLD</a:t>
            </a:r>
            <a:r>
              <a:rPr lang="zh-CN" altLang="en-US" sz="1200" b="0" i="0" kern="1200" dirty="0" smtClean="0">
                <a:solidFill>
                  <a:schemeClr val="tx1"/>
                </a:solidFill>
                <a:effectLst/>
                <a:latin typeface="+mn-lt"/>
                <a:ea typeface="+mn-ea"/>
                <a:cs typeface="+mn-cs"/>
              </a:rPr>
              <a:t>是逻辑块级编程，并且其逻辑块之间的互联是集总式的。</a:t>
            </a:r>
          </a:p>
          <a:p>
            <a:endParaRPr kumimoji="1" lang="zh-CN" altLang="en-US" dirty="0">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23</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26</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sym typeface="+mn-ea"/>
              </a:rPr>
              <a:t>RS232</a:t>
            </a:r>
            <a:r>
              <a:rPr kumimoji="1" lang="zh-CN" altLang="en-US" dirty="0" smtClean="0">
                <a:sym typeface="+mn-ea"/>
              </a:rPr>
              <a:t>串口：写入用户</a:t>
            </a:r>
            <a:r>
              <a:rPr kumimoji="1" lang="zh-CN" altLang="en-US" dirty="0" smtClean="0">
                <a:sym typeface="+mn-ea"/>
              </a:rPr>
              <a:t>程序、数据或</a:t>
            </a:r>
            <a:r>
              <a:rPr kumimoji="1" lang="zh-CN" altLang="en-US" dirty="0" smtClean="0">
                <a:sym typeface="+mn-ea"/>
              </a:rPr>
              <a:t>微程序；</a:t>
            </a:r>
            <a:r>
              <a:rPr kumimoji="1" lang="en-US" altLang="zh-CN" dirty="0" smtClean="0">
                <a:sym typeface="+mn-ea"/>
              </a:rPr>
              <a:t>FPGA</a:t>
            </a:r>
            <a:r>
              <a:rPr kumimoji="1" lang="zh-CN" altLang="en-US" dirty="0" smtClean="0">
                <a:sym typeface="+mn-ea"/>
              </a:rPr>
              <a:t>插座：用于对</a:t>
            </a:r>
            <a:r>
              <a:rPr kumimoji="1" lang="en-US" altLang="zh-CN" dirty="0" smtClean="0">
                <a:sym typeface="+mn-ea"/>
              </a:rPr>
              <a:t>FPGA</a:t>
            </a:r>
            <a:r>
              <a:rPr kumimoji="1" lang="zh-CN" altLang="en-US" dirty="0" smtClean="0">
                <a:sym typeface="+mn-ea"/>
              </a:rPr>
              <a:t>芯片进行配置；</a:t>
            </a:r>
            <a:endParaRPr kumimoji="1" lang="zh-CN" altLang="en-US" dirty="0">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27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fld id="{C00CA7E4-BE83-4922-803A-7A037F244C16}"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sym typeface="+mn-ea"/>
              </a:rPr>
              <a:t>PAL</a:t>
            </a:r>
            <a:r>
              <a:rPr kumimoji="1" lang="zh-CN" altLang="en-US" dirty="0" smtClean="0">
                <a:sym typeface="+mn-ea"/>
              </a:rPr>
              <a:t>：</a:t>
            </a:r>
            <a:r>
              <a:rPr lang="zh-CN" altLang="en-US" sz="1200" b="0" i="0" kern="1200" dirty="0" smtClean="0">
                <a:solidFill>
                  <a:schemeClr val="tx1"/>
                </a:solidFill>
                <a:effectLst/>
                <a:latin typeface="+mn-lt"/>
                <a:ea typeface="+mn-ea"/>
                <a:cs typeface="+mn-cs"/>
              </a:rPr>
              <a:t>可编程阵列逻辑</a:t>
            </a:r>
            <a:r>
              <a:rPr lang="en-US" altLang="zh-CN" sz="1200" b="0" i="0" kern="1200" dirty="0" smtClean="0">
                <a:solidFill>
                  <a:schemeClr val="tx1"/>
                </a:solidFill>
                <a:effectLst/>
                <a:latin typeface="+mn-lt"/>
                <a:ea typeface="+mn-ea"/>
                <a:cs typeface="+mn-cs"/>
              </a:rPr>
              <a:t>PAL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Programmable Array Logic</a:t>
            </a:r>
            <a:r>
              <a:rPr lang="zh-CN" altLang="en-US" sz="1200" b="0" i="0" kern="1200" dirty="0" smtClean="0">
                <a:solidFill>
                  <a:schemeClr val="tx1"/>
                </a:solidFill>
                <a:effectLst/>
                <a:latin typeface="+mn-lt"/>
                <a:ea typeface="+mn-ea"/>
                <a:cs typeface="+mn-cs"/>
              </a:rPr>
              <a:t>）器件是</a:t>
            </a:r>
            <a:r>
              <a:rPr lang="en-US" altLang="zh-CN" sz="1200" b="0" i="0" kern="1200" dirty="0" smtClean="0">
                <a:solidFill>
                  <a:schemeClr val="tx1"/>
                </a:solidFill>
                <a:effectLst/>
                <a:latin typeface="+mn-lt"/>
                <a:ea typeface="+mn-ea"/>
                <a:cs typeface="+mn-cs"/>
              </a:rPr>
              <a:t>1977</a:t>
            </a:r>
            <a:r>
              <a:rPr lang="zh-CN" altLang="en-US" sz="1200" b="0" i="0" kern="1200" dirty="0" smtClean="0">
                <a:solidFill>
                  <a:schemeClr val="tx1"/>
                </a:solidFill>
                <a:effectLst/>
                <a:latin typeface="+mn-lt"/>
                <a:ea typeface="+mn-ea"/>
                <a:cs typeface="+mn-cs"/>
              </a:rPr>
              <a:t>年美国</a:t>
            </a:r>
            <a:r>
              <a:rPr lang="en-US" altLang="zh-CN" sz="1200" b="0" i="0" kern="1200" dirty="0" smtClean="0">
                <a:solidFill>
                  <a:schemeClr val="tx1"/>
                </a:solidFill>
                <a:effectLst/>
                <a:latin typeface="+mn-lt"/>
                <a:ea typeface="+mn-ea"/>
                <a:cs typeface="+mn-cs"/>
              </a:rPr>
              <a:t>MMI</a:t>
            </a:r>
            <a:r>
              <a:rPr lang="zh-CN" altLang="en-US" sz="1200" b="0" i="0" kern="1200" dirty="0" smtClean="0">
                <a:solidFill>
                  <a:schemeClr val="tx1"/>
                </a:solidFill>
                <a:effectLst/>
                <a:latin typeface="+mn-lt"/>
                <a:ea typeface="+mn-ea"/>
                <a:cs typeface="+mn-cs"/>
              </a:rPr>
              <a:t>公司率先推出的，由于输出结构种类很多，设计灵活，因而得到普遍使用</a:t>
            </a:r>
            <a:r>
              <a:rPr lang="en-US" altLang="zh-CN" sz="1200" b="0" i="0" kern="1200" dirty="0" smtClean="0">
                <a:solidFill>
                  <a:schemeClr val="tx1"/>
                </a:solidFill>
                <a:effectLst/>
                <a:latin typeface="+mn-lt"/>
                <a:ea typeface="+mn-ea"/>
                <a:cs typeface="+mn-cs"/>
              </a:rPr>
              <a:t>;</a:t>
            </a:r>
          </a:p>
          <a:p>
            <a:r>
              <a:rPr kumimoji="1" lang="en-US" altLang="zh-CN" sz="1200" b="0" i="0" kern="1200" dirty="0" smtClean="0">
                <a:solidFill>
                  <a:schemeClr val="tx1"/>
                </a:solidFill>
                <a:effectLst/>
                <a:latin typeface="+mn-lt"/>
                <a:ea typeface="+mn-ea"/>
                <a:cs typeface="+mn-cs"/>
                <a:sym typeface="+mn-ea"/>
              </a:rPr>
              <a:t>GAL:  </a:t>
            </a:r>
            <a:r>
              <a:rPr lang="zh-CN" altLang="en-US" sz="1200" b="0" i="0" kern="1200" dirty="0" smtClean="0">
                <a:solidFill>
                  <a:schemeClr val="tx1"/>
                </a:solidFill>
                <a:effectLst/>
                <a:latin typeface="+mn-lt"/>
                <a:ea typeface="+mn-ea"/>
                <a:cs typeface="+mn-cs"/>
              </a:rPr>
              <a:t>通用阵列逻辑</a:t>
            </a:r>
            <a:r>
              <a:rPr lang="en-US" altLang="zh-CN" sz="1200" b="0" i="0" kern="1200" dirty="0" smtClean="0">
                <a:solidFill>
                  <a:schemeClr val="tx1"/>
                </a:solidFill>
                <a:effectLst/>
                <a:latin typeface="+mn-lt"/>
                <a:ea typeface="+mn-ea"/>
                <a:cs typeface="+mn-cs"/>
              </a:rPr>
              <a:t>GAL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Generic Array Logic ) </a:t>
            </a:r>
            <a:r>
              <a:rPr lang="zh-CN" altLang="en-US" sz="1200" b="0" i="0" kern="1200" dirty="0" smtClean="0">
                <a:solidFill>
                  <a:schemeClr val="tx1"/>
                </a:solidFill>
                <a:effectLst/>
                <a:latin typeface="+mn-lt"/>
                <a:ea typeface="+mn-ea"/>
                <a:cs typeface="+mn-cs"/>
              </a:rPr>
              <a:t>器件是</a:t>
            </a:r>
            <a:r>
              <a:rPr lang="en-US" altLang="zh-CN" sz="1200" b="0" i="0" kern="1200" dirty="0" smtClean="0">
                <a:solidFill>
                  <a:schemeClr val="tx1"/>
                </a:solidFill>
                <a:effectLst/>
                <a:latin typeface="+mn-lt"/>
                <a:ea typeface="+mn-ea"/>
                <a:cs typeface="+mn-cs"/>
              </a:rPr>
              <a:t>1985</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LATTICE</a:t>
            </a:r>
            <a:r>
              <a:rPr lang="zh-CN" altLang="en-US" sz="1200" b="0" i="0" kern="1200" dirty="0" smtClean="0">
                <a:solidFill>
                  <a:schemeClr val="tx1"/>
                </a:solidFill>
                <a:effectLst/>
                <a:latin typeface="+mn-lt"/>
                <a:ea typeface="+mn-ea"/>
                <a:cs typeface="+mn-cs"/>
              </a:rPr>
              <a:t>公司最先发明的可电擦除、可编程、可设置加密位的</a:t>
            </a:r>
            <a:r>
              <a:rPr lang="en-US" altLang="zh-CN" sz="1200" b="0" i="0" kern="1200" dirty="0" smtClean="0">
                <a:solidFill>
                  <a:schemeClr val="tx1"/>
                </a:solidFill>
                <a:effectLst/>
                <a:latin typeface="+mn-lt"/>
                <a:ea typeface="+mn-ea"/>
                <a:cs typeface="+mn-cs"/>
              </a:rPr>
              <a:t>PLD;</a:t>
            </a:r>
          </a:p>
          <a:p>
            <a:r>
              <a:rPr kumimoji="1" lang="en-US" altLang="zh-CN" sz="1200" b="0" i="0" kern="1200" dirty="0" smtClean="0">
                <a:solidFill>
                  <a:schemeClr val="tx1"/>
                </a:solidFill>
                <a:effectLst/>
                <a:latin typeface="+mn-lt"/>
                <a:ea typeface="+mn-ea"/>
                <a:cs typeface="+mn-cs"/>
                <a:sym typeface="+mn-ea"/>
              </a:rPr>
              <a:t>PLD:  </a:t>
            </a:r>
            <a:r>
              <a:rPr lang="zh-CN" altLang="en-US" sz="1200" b="0" i="0" kern="1200" dirty="0" smtClean="0">
                <a:solidFill>
                  <a:schemeClr val="tx1"/>
                </a:solidFill>
                <a:effectLst/>
                <a:latin typeface="+mn-lt"/>
                <a:ea typeface="+mn-ea"/>
                <a:cs typeface="+mn-cs"/>
              </a:rPr>
              <a:t>可编程逻辑器件</a:t>
            </a:r>
            <a:r>
              <a:rPr lang="en-US" altLang="zh-CN" sz="1200" b="0" i="0" kern="1200" dirty="0" smtClean="0">
                <a:solidFill>
                  <a:schemeClr val="tx1"/>
                </a:solidFill>
                <a:effectLst/>
                <a:latin typeface="+mn-lt"/>
                <a:ea typeface="+mn-ea"/>
                <a:cs typeface="+mn-cs"/>
              </a:rPr>
              <a:t>PLD</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Programmable Logic Device</a:t>
            </a:r>
            <a:r>
              <a:rPr lang="zh-CN" altLang="en-US" sz="1200" b="0" i="0" kern="1200" dirty="0" smtClean="0">
                <a:solidFill>
                  <a:schemeClr val="tx1"/>
                </a:solidFill>
                <a:effectLst/>
                <a:latin typeface="+mn-lt"/>
                <a:ea typeface="+mn-ea"/>
                <a:cs typeface="+mn-cs"/>
              </a:rPr>
              <a:t>）是</a:t>
            </a:r>
            <a:r>
              <a:rPr lang="en-US" altLang="zh-CN" sz="1200" b="1" i="0" kern="1200" dirty="0" smtClean="0">
                <a:solidFill>
                  <a:srgbClr val="FF0000"/>
                </a:solidFill>
                <a:effectLst/>
                <a:latin typeface="+mn-lt"/>
                <a:ea typeface="+mn-ea"/>
                <a:cs typeface="+mn-cs"/>
              </a:rPr>
              <a:t>ASIC</a:t>
            </a:r>
            <a:r>
              <a:rPr lang="zh-CN" altLang="en-US" sz="1200" b="1" i="0" kern="1200" dirty="0" smtClean="0">
                <a:solidFill>
                  <a:srgbClr val="FF0000"/>
                </a:solidFill>
                <a:effectLst/>
                <a:latin typeface="+mn-lt"/>
                <a:ea typeface="+mn-ea"/>
                <a:cs typeface="+mn-cs"/>
              </a:rPr>
              <a:t>（专用集成电路</a:t>
            </a:r>
            <a:r>
              <a:rPr lang="zh-CN" altLang="en-US" sz="1200" b="0" i="0" kern="1200" dirty="0" smtClean="0">
                <a:solidFill>
                  <a:schemeClr val="tx1"/>
                </a:solidFill>
                <a:effectLst/>
                <a:latin typeface="+mn-lt"/>
                <a:ea typeface="+mn-ea"/>
                <a:cs typeface="+mn-cs"/>
              </a:rPr>
              <a:t>）的一个重要分支，是厂家作为一种通用性器件生产的半定制电路，用户可通过对器件编程实现所需要的功能。</a:t>
            </a:r>
            <a:endParaRPr kumimoji="1" lang="zh-CN" altLang="en-US" dirty="0">
              <a:sym typeface="+mn-ea"/>
            </a:endParaRPr>
          </a:p>
        </p:txBody>
      </p:sp>
      <p:sp>
        <p:nvSpPr>
          <p:cNvPr id="4" name="幻灯片编号占位符 3"/>
          <p:cNvSpPr>
            <a:spLocks noGrp="1"/>
          </p:cNvSpPr>
          <p:nvPr>
            <p:ph type="sldNum" sz="quarter" idx="10"/>
          </p:nvPr>
        </p:nvSpPr>
        <p:spPr/>
        <p:txBody>
          <a:bodyPr/>
          <a:lstStyle/>
          <a:p>
            <a:fld id="{F1CB8912-F0BA-4AD8-8415-DA1F26BCB09F}"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6" y="274657"/>
            <a:ext cx="10972798" cy="1143052"/>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1050958" y="4648520"/>
            <a:ext cx="10972798" cy="452617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1050956" y="9404894"/>
            <a:ext cx="2844801" cy="365142"/>
          </a:xfrm>
          <a:prstGeom prst="rect">
            <a:avLst/>
          </a:prstGeom>
        </p:spPr>
        <p:txBody>
          <a:bodyPr/>
          <a:lstStyle/>
          <a:p>
            <a:fld id="{9F08CA1F-1513-4364-A9A8-BE567CC09291}" type="datetimeFigureOut">
              <a:rPr lang="zh-CN" altLang="en-US" smtClean="0"/>
              <a:t>2024/3/4</a:t>
            </a:fld>
            <a:endParaRPr lang="zh-CN" altLang="en-US"/>
          </a:p>
        </p:txBody>
      </p:sp>
      <p:sp>
        <p:nvSpPr>
          <p:cNvPr id="5" name="页脚占位符 4"/>
          <p:cNvSpPr>
            <a:spLocks noGrp="1"/>
          </p:cNvSpPr>
          <p:nvPr>
            <p:ph type="ftr" sz="quarter" idx="11"/>
          </p:nvPr>
        </p:nvSpPr>
        <p:spPr>
          <a:xfrm>
            <a:off x="4606952" y="9404894"/>
            <a:ext cx="3860800" cy="365142"/>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9178955" y="9404894"/>
            <a:ext cx="2844801" cy="365142"/>
          </a:xfrm>
          <a:prstGeom prst="rect">
            <a:avLst/>
          </a:prstGeom>
        </p:spPr>
        <p:txBody>
          <a:bodyPr/>
          <a:lstStyle/>
          <a:p>
            <a:fld id="{E2888883-DB12-4F5E-9948-3D48785B9A2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094387" y="274654"/>
            <a:ext cx="3130549" cy="5835921"/>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96386" y="274654"/>
            <a:ext cx="9194800" cy="5835921"/>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1050956" y="9404894"/>
            <a:ext cx="2844801" cy="365142"/>
          </a:xfrm>
          <a:prstGeom prst="rect">
            <a:avLst/>
          </a:prstGeom>
        </p:spPr>
        <p:txBody>
          <a:bodyPr/>
          <a:lstStyle/>
          <a:p>
            <a:fld id="{9F08CA1F-1513-4364-A9A8-BE567CC09291}" type="datetimeFigureOut">
              <a:rPr lang="zh-CN" altLang="en-US" smtClean="0"/>
              <a:t>2024/3/4</a:t>
            </a:fld>
            <a:endParaRPr lang="zh-CN" altLang="en-US"/>
          </a:p>
        </p:txBody>
      </p:sp>
      <p:sp>
        <p:nvSpPr>
          <p:cNvPr id="5" name="页脚占位符 4"/>
          <p:cNvSpPr>
            <a:spLocks noGrp="1"/>
          </p:cNvSpPr>
          <p:nvPr>
            <p:ph type="ftr" sz="quarter" idx="11"/>
          </p:nvPr>
        </p:nvSpPr>
        <p:spPr>
          <a:xfrm>
            <a:off x="4606952" y="9404894"/>
            <a:ext cx="3860800" cy="365142"/>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9178955" y="9404894"/>
            <a:ext cx="2844801" cy="365142"/>
          </a:xfrm>
          <a:prstGeom prst="rect">
            <a:avLst/>
          </a:prstGeom>
        </p:spPr>
        <p:txBody>
          <a:bodyPr/>
          <a:lstStyle/>
          <a:p>
            <a:fld id="{E2888883-DB12-4F5E-9948-3D48785B9A2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t>2024/3/4</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6" y="274657"/>
            <a:ext cx="10972798" cy="1143052"/>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1050958" y="4648520"/>
            <a:ext cx="10972798" cy="452617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1050956" y="9404894"/>
            <a:ext cx="2844801" cy="365142"/>
          </a:xfrm>
          <a:prstGeom prst="rect">
            <a:avLst/>
          </a:prstGeom>
        </p:spPr>
        <p:txBody>
          <a:bodyPr/>
          <a:lstStyle/>
          <a:p>
            <a:fld id="{9F08CA1F-1513-4364-A9A8-BE567CC09291}" type="datetimeFigureOut">
              <a:rPr lang="zh-CN" altLang="en-US" smtClean="0"/>
              <a:t>2024/3/4</a:t>
            </a:fld>
            <a:endParaRPr lang="zh-CN" altLang="en-US"/>
          </a:p>
        </p:txBody>
      </p:sp>
      <p:sp>
        <p:nvSpPr>
          <p:cNvPr id="5" name="页脚占位符 4"/>
          <p:cNvSpPr>
            <a:spLocks noGrp="1"/>
          </p:cNvSpPr>
          <p:nvPr>
            <p:ph type="ftr" sz="quarter" idx="11"/>
          </p:nvPr>
        </p:nvSpPr>
        <p:spPr>
          <a:xfrm>
            <a:off x="4606952" y="9404894"/>
            <a:ext cx="3860800" cy="365142"/>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9178955" y="9404894"/>
            <a:ext cx="2844801" cy="365142"/>
          </a:xfrm>
          <a:prstGeom prst="rect">
            <a:avLst/>
          </a:prstGeom>
        </p:spPr>
        <p:txBody>
          <a:bodyPr/>
          <a:lstStyle/>
          <a:p>
            <a:fld id="{E2888883-DB12-4F5E-9948-3D48785B9A2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7" y="4407108"/>
            <a:ext cx="10363200" cy="1362138"/>
          </a:xfrm>
          <a:prstGeom prst="rect">
            <a:avLst/>
          </a:prstGeom>
        </p:spPr>
        <p:txBody>
          <a:bodyPr anchor="t"/>
          <a:lstStyle>
            <a:lvl1pPr algn="l">
              <a:defRPr sz="4010" b="1" cap="all"/>
            </a:lvl1pPr>
          </a:lstStyle>
          <a:p>
            <a:r>
              <a:rPr lang="zh-CN" altLang="en-US"/>
              <a:t>单击此处编辑母版标题样式</a:t>
            </a:r>
          </a:p>
        </p:txBody>
      </p:sp>
      <p:sp>
        <p:nvSpPr>
          <p:cNvPr id="3" name="文本占位符 2"/>
          <p:cNvSpPr>
            <a:spLocks noGrp="1"/>
          </p:cNvSpPr>
          <p:nvPr>
            <p:ph type="body" idx="1"/>
          </p:nvPr>
        </p:nvSpPr>
        <p:spPr>
          <a:xfrm>
            <a:off x="963087" y="2906848"/>
            <a:ext cx="10363200" cy="1500257"/>
          </a:xfrm>
          <a:prstGeom prst="rect">
            <a:avLst/>
          </a:prstGeom>
        </p:spPr>
        <p:txBody>
          <a:bodyPr anchor="b"/>
          <a:lstStyle>
            <a:lvl1pPr marL="0" indent="0">
              <a:buNone/>
              <a:defRPr sz="2005">
                <a:solidFill>
                  <a:schemeClr val="tx1">
                    <a:tint val="75000"/>
                  </a:schemeClr>
                </a:solidFill>
              </a:defRPr>
            </a:lvl1pPr>
            <a:lvl2pPr marL="458470" indent="0">
              <a:buNone/>
              <a:defRPr sz="1805">
                <a:solidFill>
                  <a:schemeClr val="tx1">
                    <a:tint val="75000"/>
                  </a:schemeClr>
                </a:solidFill>
              </a:defRPr>
            </a:lvl2pPr>
            <a:lvl3pPr marL="916940" indent="0">
              <a:buNone/>
              <a:defRPr sz="1605">
                <a:solidFill>
                  <a:schemeClr val="tx1">
                    <a:tint val="75000"/>
                  </a:schemeClr>
                </a:solidFill>
              </a:defRPr>
            </a:lvl3pPr>
            <a:lvl4pPr marL="1375410" indent="0">
              <a:buNone/>
              <a:defRPr sz="1405">
                <a:solidFill>
                  <a:schemeClr val="tx1">
                    <a:tint val="75000"/>
                  </a:schemeClr>
                </a:solidFill>
              </a:defRPr>
            </a:lvl4pPr>
            <a:lvl5pPr marL="1833245" indent="0">
              <a:buNone/>
              <a:defRPr sz="1405">
                <a:solidFill>
                  <a:schemeClr val="tx1">
                    <a:tint val="75000"/>
                  </a:schemeClr>
                </a:solidFill>
              </a:defRPr>
            </a:lvl5pPr>
            <a:lvl6pPr marL="2291715" indent="0">
              <a:buNone/>
              <a:defRPr sz="1405">
                <a:solidFill>
                  <a:schemeClr val="tx1">
                    <a:tint val="75000"/>
                  </a:schemeClr>
                </a:solidFill>
              </a:defRPr>
            </a:lvl6pPr>
            <a:lvl7pPr marL="2750185" indent="0">
              <a:buNone/>
              <a:defRPr sz="1405">
                <a:solidFill>
                  <a:schemeClr val="tx1">
                    <a:tint val="75000"/>
                  </a:schemeClr>
                </a:solidFill>
              </a:defRPr>
            </a:lvl7pPr>
            <a:lvl8pPr marL="3208655" indent="0">
              <a:buNone/>
              <a:defRPr sz="1405">
                <a:solidFill>
                  <a:schemeClr val="tx1">
                    <a:tint val="75000"/>
                  </a:schemeClr>
                </a:solidFill>
              </a:defRPr>
            </a:lvl8pPr>
            <a:lvl9pPr marL="3667125" indent="0">
              <a:buNone/>
              <a:defRPr sz="140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1050956" y="9404894"/>
            <a:ext cx="2844801" cy="365142"/>
          </a:xfrm>
          <a:prstGeom prst="rect">
            <a:avLst/>
          </a:prstGeom>
        </p:spPr>
        <p:txBody>
          <a:bodyPr/>
          <a:lstStyle/>
          <a:p>
            <a:fld id="{9F08CA1F-1513-4364-A9A8-BE567CC09291}" type="datetimeFigureOut">
              <a:rPr lang="zh-CN" altLang="en-US" smtClean="0"/>
              <a:t>2024/3/4</a:t>
            </a:fld>
            <a:endParaRPr lang="zh-CN" altLang="en-US"/>
          </a:p>
        </p:txBody>
      </p:sp>
      <p:sp>
        <p:nvSpPr>
          <p:cNvPr id="5" name="页脚占位符 4"/>
          <p:cNvSpPr>
            <a:spLocks noGrp="1"/>
          </p:cNvSpPr>
          <p:nvPr>
            <p:ph type="ftr" sz="quarter" idx="11"/>
          </p:nvPr>
        </p:nvSpPr>
        <p:spPr>
          <a:xfrm>
            <a:off x="4606952" y="9404894"/>
            <a:ext cx="3860800" cy="365142"/>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9178955" y="9404894"/>
            <a:ext cx="2844801" cy="365142"/>
          </a:xfrm>
          <a:prstGeom prst="rect">
            <a:avLst/>
          </a:prstGeom>
        </p:spPr>
        <p:txBody>
          <a:bodyPr/>
          <a:lstStyle/>
          <a:p>
            <a:fld id="{E2888883-DB12-4F5E-9948-3D48785B9A2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6" y="274657"/>
            <a:ext cx="10972798" cy="1143052"/>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96388" y="1595519"/>
            <a:ext cx="6161616" cy="4515060"/>
          </a:xfrm>
          <a:prstGeom prst="rect">
            <a:avLst/>
          </a:prstGeom>
        </p:spPr>
        <p:txBody>
          <a:bodyPr/>
          <a:lstStyle>
            <a:lvl1pPr>
              <a:defRPr sz="2805"/>
            </a:lvl1pPr>
            <a:lvl2pPr>
              <a:defRPr sz="2405"/>
            </a:lvl2pPr>
            <a:lvl3pPr>
              <a:defRPr sz="2005"/>
            </a:lvl3pPr>
            <a:lvl4pPr>
              <a:defRPr sz="1805"/>
            </a:lvl4pPr>
            <a:lvl5pPr>
              <a:defRPr sz="1805"/>
            </a:lvl5pPr>
            <a:lvl6pPr>
              <a:defRPr sz="1805"/>
            </a:lvl6pPr>
            <a:lvl7pPr>
              <a:defRPr sz="1805"/>
            </a:lvl7pPr>
            <a:lvl8pPr>
              <a:defRPr sz="1805"/>
            </a:lvl8pPr>
            <a:lvl9pPr>
              <a:defRPr sz="180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7061203" y="1595519"/>
            <a:ext cx="6163733" cy="4515060"/>
          </a:xfrm>
          <a:prstGeom prst="rect">
            <a:avLst/>
          </a:prstGeom>
        </p:spPr>
        <p:txBody>
          <a:bodyPr/>
          <a:lstStyle>
            <a:lvl1pPr>
              <a:defRPr sz="2805"/>
            </a:lvl1pPr>
            <a:lvl2pPr>
              <a:defRPr sz="2405"/>
            </a:lvl2pPr>
            <a:lvl3pPr>
              <a:defRPr sz="2005"/>
            </a:lvl3pPr>
            <a:lvl4pPr>
              <a:defRPr sz="1805"/>
            </a:lvl4pPr>
            <a:lvl5pPr>
              <a:defRPr sz="1805"/>
            </a:lvl5pPr>
            <a:lvl6pPr>
              <a:defRPr sz="1805"/>
            </a:lvl6pPr>
            <a:lvl7pPr>
              <a:defRPr sz="1805"/>
            </a:lvl7pPr>
            <a:lvl8pPr>
              <a:defRPr sz="1805"/>
            </a:lvl8pPr>
            <a:lvl9pPr>
              <a:defRPr sz="180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1050956" y="9404894"/>
            <a:ext cx="2844801" cy="365142"/>
          </a:xfrm>
          <a:prstGeom prst="rect">
            <a:avLst/>
          </a:prstGeom>
        </p:spPr>
        <p:txBody>
          <a:bodyPr/>
          <a:lstStyle/>
          <a:p>
            <a:fld id="{9F08CA1F-1513-4364-A9A8-BE567CC09291}" type="datetimeFigureOut">
              <a:rPr lang="zh-CN" altLang="en-US" smtClean="0"/>
              <a:t>2024/3/4</a:t>
            </a:fld>
            <a:endParaRPr lang="zh-CN" altLang="en-US"/>
          </a:p>
        </p:txBody>
      </p:sp>
      <p:sp>
        <p:nvSpPr>
          <p:cNvPr id="6" name="页脚占位符 5"/>
          <p:cNvSpPr>
            <a:spLocks noGrp="1"/>
          </p:cNvSpPr>
          <p:nvPr>
            <p:ph type="ftr" sz="quarter" idx="11"/>
          </p:nvPr>
        </p:nvSpPr>
        <p:spPr>
          <a:xfrm>
            <a:off x="4606952" y="9404894"/>
            <a:ext cx="3860800" cy="365142"/>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9178955" y="9404894"/>
            <a:ext cx="2844801" cy="365142"/>
          </a:xfrm>
          <a:prstGeom prst="rect">
            <a:avLst/>
          </a:prstGeom>
        </p:spPr>
        <p:txBody>
          <a:bodyPr/>
          <a:lstStyle/>
          <a:p>
            <a:fld id="{E2888883-DB12-4F5E-9948-3D48785B9A2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6" y="274657"/>
            <a:ext cx="10972798" cy="1143052"/>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87"/>
            <a:ext cx="5386917" cy="639792"/>
          </a:xfrm>
          <a:prstGeom prst="rect">
            <a:avLst/>
          </a:prstGeom>
        </p:spPr>
        <p:txBody>
          <a:bodyPr anchor="b"/>
          <a:lstStyle>
            <a:lvl1pPr marL="0" indent="0">
              <a:buNone/>
              <a:defRPr sz="2405" b="1"/>
            </a:lvl1pPr>
            <a:lvl2pPr marL="458470" indent="0">
              <a:buNone/>
              <a:defRPr sz="2005" b="1"/>
            </a:lvl2pPr>
            <a:lvl3pPr marL="916940" indent="0">
              <a:buNone/>
              <a:defRPr sz="1805" b="1"/>
            </a:lvl3pPr>
            <a:lvl4pPr marL="1375410" indent="0">
              <a:buNone/>
              <a:defRPr sz="1605" b="1"/>
            </a:lvl4pPr>
            <a:lvl5pPr marL="1833245" indent="0">
              <a:buNone/>
              <a:defRPr sz="1605" b="1"/>
            </a:lvl5pPr>
            <a:lvl6pPr marL="2291715" indent="0">
              <a:buNone/>
              <a:defRPr sz="1605" b="1"/>
            </a:lvl6pPr>
            <a:lvl7pPr marL="2750185" indent="0">
              <a:buNone/>
              <a:defRPr sz="1605" b="1"/>
            </a:lvl7pPr>
            <a:lvl8pPr marL="3208655" indent="0">
              <a:buNone/>
              <a:defRPr sz="1605" b="1"/>
            </a:lvl8pPr>
            <a:lvl9pPr marL="3667125" indent="0">
              <a:buNone/>
              <a:defRPr sz="1605" b="1"/>
            </a:lvl9pPr>
          </a:lstStyle>
          <a:p>
            <a:pPr lvl="0"/>
            <a:r>
              <a:rPr lang="zh-CN" altLang="en-US"/>
              <a:t>单击此处编辑母版文本样式</a:t>
            </a:r>
          </a:p>
        </p:txBody>
      </p:sp>
      <p:sp>
        <p:nvSpPr>
          <p:cNvPr id="4" name="内容占位符 3"/>
          <p:cNvSpPr>
            <a:spLocks noGrp="1"/>
          </p:cNvSpPr>
          <p:nvPr>
            <p:ph sz="half" idx="2"/>
          </p:nvPr>
        </p:nvSpPr>
        <p:spPr>
          <a:xfrm>
            <a:off x="609600" y="2174979"/>
            <a:ext cx="5386917" cy="3951472"/>
          </a:xfrm>
          <a:prstGeom prst="rect">
            <a:avLst/>
          </a:prstGeom>
        </p:spPr>
        <p:txBody>
          <a:bodyPr/>
          <a:lstStyle>
            <a:lvl1pPr>
              <a:defRPr sz="2405"/>
            </a:lvl1pPr>
            <a:lvl2pPr>
              <a:defRPr sz="2005"/>
            </a:lvl2pPr>
            <a:lvl3pPr>
              <a:defRPr sz="1805"/>
            </a:lvl3pPr>
            <a:lvl4pPr>
              <a:defRPr sz="1605"/>
            </a:lvl4pPr>
            <a:lvl5pPr>
              <a:defRPr sz="1605"/>
            </a:lvl5pPr>
            <a:lvl6pPr>
              <a:defRPr sz="1605"/>
            </a:lvl6pPr>
            <a:lvl7pPr>
              <a:defRPr sz="1605"/>
            </a:lvl7pPr>
            <a:lvl8pPr>
              <a:defRPr sz="1605"/>
            </a:lvl8pPr>
            <a:lvl9pPr>
              <a:defRPr sz="160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1" y="1535187"/>
            <a:ext cx="5389034" cy="639792"/>
          </a:xfrm>
          <a:prstGeom prst="rect">
            <a:avLst/>
          </a:prstGeom>
        </p:spPr>
        <p:txBody>
          <a:bodyPr anchor="b"/>
          <a:lstStyle>
            <a:lvl1pPr marL="0" indent="0">
              <a:buNone/>
              <a:defRPr sz="2405" b="1"/>
            </a:lvl1pPr>
            <a:lvl2pPr marL="458470" indent="0">
              <a:buNone/>
              <a:defRPr sz="2005" b="1"/>
            </a:lvl2pPr>
            <a:lvl3pPr marL="916940" indent="0">
              <a:buNone/>
              <a:defRPr sz="1805" b="1"/>
            </a:lvl3pPr>
            <a:lvl4pPr marL="1375410" indent="0">
              <a:buNone/>
              <a:defRPr sz="1605" b="1"/>
            </a:lvl4pPr>
            <a:lvl5pPr marL="1833245" indent="0">
              <a:buNone/>
              <a:defRPr sz="1605" b="1"/>
            </a:lvl5pPr>
            <a:lvl6pPr marL="2291715" indent="0">
              <a:buNone/>
              <a:defRPr sz="1605" b="1"/>
            </a:lvl6pPr>
            <a:lvl7pPr marL="2750185" indent="0">
              <a:buNone/>
              <a:defRPr sz="1605" b="1"/>
            </a:lvl7pPr>
            <a:lvl8pPr marL="3208655" indent="0">
              <a:buNone/>
              <a:defRPr sz="1605" b="1"/>
            </a:lvl8pPr>
            <a:lvl9pPr marL="3667125" indent="0">
              <a:buNone/>
              <a:defRPr sz="1605" b="1"/>
            </a:lvl9pPr>
          </a:lstStyle>
          <a:p>
            <a:pPr lvl="0"/>
            <a:r>
              <a:rPr lang="zh-CN" altLang="en-US"/>
              <a:t>单击此处编辑母版文本样式</a:t>
            </a:r>
          </a:p>
        </p:txBody>
      </p:sp>
      <p:sp>
        <p:nvSpPr>
          <p:cNvPr id="6" name="内容占位符 5"/>
          <p:cNvSpPr>
            <a:spLocks noGrp="1"/>
          </p:cNvSpPr>
          <p:nvPr>
            <p:ph sz="quarter" idx="4"/>
          </p:nvPr>
        </p:nvSpPr>
        <p:spPr>
          <a:xfrm>
            <a:off x="6193371" y="2174979"/>
            <a:ext cx="5389034" cy="3951472"/>
          </a:xfrm>
          <a:prstGeom prst="rect">
            <a:avLst/>
          </a:prstGeom>
        </p:spPr>
        <p:txBody>
          <a:bodyPr/>
          <a:lstStyle>
            <a:lvl1pPr>
              <a:defRPr sz="2405"/>
            </a:lvl1pPr>
            <a:lvl2pPr>
              <a:defRPr sz="2005"/>
            </a:lvl2pPr>
            <a:lvl3pPr>
              <a:defRPr sz="1805"/>
            </a:lvl3pPr>
            <a:lvl4pPr>
              <a:defRPr sz="1605"/>
            </a:lvl4pPr>
            <a:lvl5pPr>
              <a:defRPr sz="1605"/>
            </a:lvl5pPr>
            <a:lvl6pPr>
              <a:defRPr sz="1605"/>
            </a:lvl6pPr>
            <a:lvl7pPr>
              <a:defRPr sz="1605"/>
            </a:lvl7pPr>
            <a:lvl8pPr>
              <a:defRPr sz="1605"/>
            </a:lvl8pPr>
            <a:lvl9pPr>
              <a:defRPr sz="160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1050956" y="9404894"/>
            <a:ext cx="2844801" cy="365142"/>
          </a:xfrm>
          <a:prstGeom prst="rect">
            <a:avLst/>
          </a:prstGeom>
        </p:spPr>
        <p:txBody>
          <a:bodyPr/>
          <a:lstStyle/>
          <a:p>
            <a:fld id="{9F08CA1F-1513-4364-A9A8-BE567CC09291}" type="datetimeFigureOut">
              <a:rPr lang="zh-CN" altLang="en-US" smtClean="0"/>
              <a:t>2024/3/4</a:t>
            </a:fld>
            <a:endParaRPr lang="zh-CN" altLang="en-US"/>
          </a:p>
        </p:txBody>
      </p:sp>
      <p:sp>
        <p:nvSpPr>
          <p:cNvPr id="8" name="页脚占位符 7"/>
          <p:cNvSpPr>
            <a:spLocks noGrp="1"/>
          </p:cNvSpPr>
          <p:nvPr>
            <p:ph type="ftr" sz="quarter" idx="11"/>
          </p:nvPr>
        </p:nvSpPr>
        <p:spPr>
          <a:xfrm>
            <a:off x="4606952" y="9404894"/>
            <a:ext cx="3860800" cy="365142"/>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9178955" y="9404894"/>
            <a:ext cx="2844801" cy="365142"/>
          </a:xfrm>
          <a:prstGeom prst="rect">
            <a:avLst/>
          </a:prstGeom>
        </p:spPr>
        <p:txBody>
          <a:bodyPr/>
          <a:lstStyle/>
          <a:p>
            <a:fld id="{E2888883-DB12-4F5E-9948-3D48785B9A2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6" y="274657"/>
            <a:ext cx="10972798" cy="1143052"/>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1050956" y="9404894"/>
            <a:ext cx="2844801" cy="365142"/>
          </a:xfrm>
          <a:prstGeom prst="rect">
            <a:avLst/>
          </a:prstGeom>
        </p:spPr>
        <p:txBody>
          <a:bodyPr/>
          <a:lstStyle/>
          <a:p>
            <a:fld id="{9F08CA1F-1513-4364-A9A8-BE567CC09291}" type="datetimeFigureOut">
              <a:rPr lang="zh-CN" altLang="en-US" smtClean="0"/>
              <a:t>2024/3/4</a:t>
            </a:fld>
            <a:endParaRPr lang="zh-CN" altLang="en-US"/>
          </a:p>
        </p:txBody>
      </p:sp>
      <p:sp>
        <p:nvSpPr>
          <p:cNvPr id="4" name="页脚占位符 3"/>
          <p:cNvSpPr>
            <a:spLocks noGrp="1"/>
          </p:cNvSpPr>
          <p:nvPr>
            <p:ph type="ftr" sz="quarter" idx="11"/>
          </p:nvPr>
        </p:nvSpPr>
        <p:spPr>
          <a:xfrm>
            <a:off x="4606952" y="9404894"/>
            <a:ext cx="3860800" cy="365142"/>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9178955" y="9404894"/>
            <a:ext cx="2844801" cy="365142"/>
          </a:xfrm>
          <a:prstGeom prst="rect">
            <a:avLst/>
          </a:prstGeom>
        </p:spPr>
        <p:txBody>
          <a:bodyPr/>
          <a:lstStyle/>
          <a:p>
            <a:fld id="{E2888883-DB12-4F5E-9948-3D48785B9A2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050956" y="9404894"/>
            <a:ext cx="2844801" cy="365142"/>
          </a:xfrm>
          <a:prstGeom prst="rect">
            <a:avLst/>
          </a:prstGeom>
        </p:spPr>
        <p:txBody>
          <a:bodyPr/>
          <a:lstStyle/>
          <a:p>
            <a:fld id="{9F08CA1F-1513-4364-A9A8-BE567CC09291}" type="datetimeFigureOut">
              <a:rPr lang="zh-CN" altLang="en-US" smtClean="0"/>
              <a:t>2024/3/4</a:t>
            </a:fld>
            <a:endParaRPr lang="zh-CN" altLang="en-US"/>
          </a:p>
        </p:txBody>
      </p:sp>
      <p:sp>
        <p:nvSpPr>
          <p:cNvPr id="3" name="页脚占位符 2"/>
          <p:cNvSpPr>
            <a:spLocks noGrp="1"/>
          </p:cNvSpPr>
          <p:nvPr>
            <p:ph type="ftr" sz="quarter" idx="11"/>
          </p:nvPr>
        </p:nvSpPr>
        <p:spPr>
          <a:xfrm>
            <a:off x="4606952" y="9404894"/>
            <a:ext cx="3860800" cy="365142"/>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9178955" y="9404894"/>
            <a:ext cx="2844801" cy="365142"/>
          </a:xfrm>
          <a:prstGeom prst="rect">
            <a:avLst/>
          </a:prstGeom>
        </p:spPr>
        <p:txBody>
          <a:bodyPr/>
          <a:lstStyle/>
          <a:p>
            <a:fld id="{E2888883-DB12-4F5E-9948-3D48785B9A2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6" y="273064"/>
            <a:ext cx="4011084" cy="1162105"/>
          </a:xfrm>
          <a:prstGeom prst="rect">
            <a:avLst/>
          </a:prstGeom>
        </p:spPr>
        <p:txBody>
          <a:bodyPr anchor="b"/>
          <a:lstStyle>
            <a:lvl1pPr algn="l">
              <a:defRPr sz="2005" b="1"/>
            </a:lvl1pPr>
          </a:lstStyle>
          <a:p>
            <a:r>
              <a:rPr lang="zh-CN" altLang="en-US"/>
              <a:t>单击此处编辑母版标题样式</a:t>
            </a:r>
          </a:p>
        </p:txBody>
      </p:sp>
      <p:sp>
        <p:nvSpPr>
          <p:cNvPr id="3" name="内容占位符 2"/>
          <p:cNvSpPr>
            <a:spLocks noGrp="1"/>
          </p:cNvSpPr>
          <p:nvPr>
            <p:ph idx="1"/>
          </p:nvPr>
        </p:nvSpPr>
        <p:spPr>
          <a:xfrm>
            <a:off x="4766736" y="273063"/>
            <a:ext cx="6815668" cy="5853385"/>
          </a:xfrm>
          <a:prstGeom prst="rect">
            <a:avLst/>
          </a:prstGeom>
        </p:spPr>
        <p:txBody>
          <a:bodyPr/>
          <a:lstStyle>
            <a:lvl1pPr>
              <a:defRPr sz="3210"/>
            </a:lvl1pPr>
            <a:lvl2pPr>
              <a:defRPr sz="2805"/>
            </a:lvl2pPr>
            <a:lvl3pPr>
              <a:defRPr sz="2405"/>
            </a:lvl3pPr>
            <a:lvl4pPr>
              <a:defRPr sz="2005"/>
            </a:lvl4pPr>
            <a:lvl5pPr>
              <a:defRPr sz="2005"/>
            </a:lvl5pPr>
            <a:lvl6pPr>
              <a:defRPr sz="2005"/>
            </a:lvl6pPr>
            <a:lvl7pPr>
              <a:defRPr sz="2005"/>
            </a:lvl7pPr>
            <a:lvl8pPr>
              <a:defRPr sz="2005"/>
            </a:lvl8pPr>
            <a:lvl9pPr>
              <a:defRPr sz="200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6" y="1435169"/>
            <a:ext cx="4011084" cy="4691282"/>
          </a:xfrm>
          <a:prstGeom prst="rect">
            <a:avLst/>
          </a:prstGeom>
        </p:spPr>
        <p:txBody>
          <a:bodyPr/>
          <a:lstStyle>
            <a:lvl1pPr marL="0" indent="0">
              <a:buNone/>
              <a:defRPr sz="1405"/>
            </a:lvl1pPr>
            <a:lvl2pPr marL="458470" indent="0">
              <a:buNone/>
              <a:defRPr sz="1205"/>
            </a:lvl2pPr>
            <a:lvl3pPr marL="916940" indent="0">
              <a:buNone/>
              <a:defRPr sz="1005"/>
            </a:lvl3pPr>
            <a:lvl4pPr marL="1375410" indent="0">
              <a:buNone/>
              <a:defRPr sz="900"/>
            </a:lvl4pPr>
            <a:lvl5pPr marL="1833245" indent="0">
              <a:buNone/>
              <a:defRPr sz="900"/>
            </a:lvl5pPr>
            <a:lvl6pPr marL="2291715" indent="0">
              <a:buNone/>
              <a:defRPr sz="900"/>
            </a:lvl6pPr>
            <a:lvl7pPr marL="2750185" indent="0">
              <a:buNone/>
              <a:defRPr sz="900"/>
            </a:lvl7pPr>
            <a:lvl8pPr marL="3208655" indent="0">
              <a:buNone/>
              <a:defRPr sz="900"/>
            </a:lvl8pPr>
            <a:lvl9pPr marL="3667125"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1050956" y="9404894"/>
            <a:ext cx="2844801" cy="365142"/>
          </a:xfrm>
          <a:prstGeom prst="rect">
            <a:avLst/>
          </a:prstGeom>
        </p:spPr>
        <p:txBody>
          <a:bodyPr/>
          <a:lstStyle/>
          <a:p>
            <a:fld id="{9F08CA1F-1513-4364-A9A8-BE567CC09291}" type="datetimeFigureOut">
              <a:rPr lang="zh-CN" altLang="en-US" smtClean="0"/>
              <a:t>2024/3/4</a:t>
            </a:fld>
            <a:endParaRPr lang="zh-CN" altLang="en-US"/>
          </a:p>
        </p:txBody>
      </p:sp>
      <p:sp>
        <p:nvSpPr>
          <p:cNvPr id="6" name="页脚占位符 5"/>
          <p:cNvSpPr>
            <a:spLocks noGrp="1"/>
          </p:cNvSpPr>
          <p:nvPr>
            <p:ph type="ftr" sz="quarter" idx="11"/>
          </p:nvPr>
        </p:nvSpPr>
        <p:spPr>
          <a:xfrm>
            <a:off x="4606952" y="9404894"/>
            <a:ext cx="3860800" cy="365142"/>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9178955" y="9404894"/>
            <a:ext cx="2844801" cy="365142"/>
          </a:xfrm>
          <a:prstGeom prst="rect">
            <a:avLst/>
          </a:prstGeom>
        </p:spPr>
        <p:txBody>
          <a:bodyPr/>
          <a:lstStyle/>
          <a:p>
            <a:fld id="{E2888883-DB12-4F5E-9948-3D48785B9A2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25" y="4800831"/>
            <a:ext cx="7315200" cy="566764"/>
          </a:xfrm>
          <a:prstGeom prst="rect">
            <a:avLst/>
          </a:prstGeom>
        </p:spPr>
        <p:txBody>
          <a:bodyPr anchor="b"/>
          <a:lstStyle>
            <a:lvl1pPr algn="l">
              <a:defRPr sz="2005" b="1"/>
            </a:lvl1pPr>
          </a:lstStyle>
          <a:p>
            <a:r>
              <a:rPr lang="zh-CN" altLang="en-US"/>
              <a:t>单击此处编辑母版标题样式</a:t>
            </a:r>
          </a:p>
        </p:txBody>
      </p:sp>
      <p:sp>
        <p:nvSpPr>
          <p:cNvPr id="3" name="图片占位符 2"/>
          <p:cNvSpPr>
            <a:spLocks noGrp="1"/>
          </p:cNvSpPr>
          <p:nvPr>
            <p:ph type="pic" idx="1"/>
          </p:nvPr>
        </p:nvSpPr>
        <p:spPr>
          <a:xfrm>
            <a:off x="2389725" y="612808"/>
            <a:ext cx="7315200" cy="4114991"/>
          </a:xfrm>
          <a:prstGeom prst="rect">
            <a:avLst/>
          </a:prstGeom>
        </p:spPr>
        <p:txBody>
          <a:bodyPr/>
          <a:lstStyle>
            <a:lvl1pPr marL="0" indent="0">
              <a:buNone/>
              <a:defRPr sz="3210"/>
            </a:lvl1pPr>
            <a:lvl2pPr marL="458470" indent="0">
              <a:buNone/>
              <a:defRPr sz="2805"/>
            </a:lvl2pPr>
            <a:lvl3pPr marL="916940" indent="0">
              <a:buNone/>
              <a:defRPr sz="2405"/>
            </a:lvl3pPr>
            <a:lvl4pPr marL="1375410" indent="0">
              <a:buNone/>
              <a:defRPr sz="2005"/>
            </a:lvl4pPr>
            <a:lvl5pPr marL="1833245" indent="0">
              <a:buNone/>
              <a:defRPr sz="2005"/>
            </a:lvl5pPr>
            <a:lvl6pPr marL="2291715" indent="0">
              <a:buNone/>
              <a:defRPr sz="2005"/>
            </a:lvl6pPr>
            <a:lvl7pPr marL="2750185" indent="0">
              <a:buNone/>
              <a:defRPr sz="2005"/>
            </a:lvl7pPr>
            <a:lvl8pPr marL="3208655" indent="0">
              <a:buNone/>
              <a:defRPr sz="2005"/>
            </a:lvl8pPr>
            <a:lvl9pPr marL="3667125" indent="0">
              <a:buNone/>
              <a:defRPr sz="2005"/>
            </a:lvl9pPr>
          </a:lstStyle>
          <a:p>
            <a:endParaRPr lang="zh-CN" altLang="en-US"/>
          </a:p>
        </p:txBody>
      </p:sp>
      <p:sp>
        <p:nvSpPr>
          <p:cNvPr id="4" name="文本占位符 3"/>
          <p:cNvSpPr>
            <a:spLocks noGrp="1"/>
          </p:cNvSpPr>
          <p:nvPr>
            <p:ph type="body" sz="half" idx="2"/>
          </p:nvPr>
        </p:nvSpPr>
        <p:spPr>
          <a:xfrm>
            <a:off x="2389725" y="5367590"/>
            <a:ext cx="7315200" cy="804900"/>
          </a:xfrm>
          <a:prstGeom prst="rect">
            <a:avLst/>
          </a:prstGeom>
        </p:spPr>
        <p:txBody>
          <a:bodyPr/>
          <a:lstStyle>
            <a:lvl1pPr marL="0" indent="0">
              <a:buNone/>
              <a:defRPr sz="1405"/>
            </a:lvl1pPr>
            <a:lvl2pPr marL="458470" indent="0">
              <a:buNone/>
              <a:defRPr sz="1205"/>
            </a:lvl2pPr>
            <a:lvl3pPr marL="916940" indent="0">
              <a:buNone/>
              <a:defRPr sz="1005"/>
            </a:lvl3pPr>
            <a:lvl4pPr marL="1375410" indent="0">
              <a:buNone/>
              <a:defRPr sz="900"/>
            </a:lvl4pPr>
            <a:lvl5pPr marL="1833245" indent="0">
              <a:buNone/>
              <a:defRPr sz="900"/>
            </a:lvl5pPr>
            <a:lvl6pPr marL="2291715" indent="0">
              <a:buNone/>
              <a:defRPr sz="900"/>
            </a:lvl6pPr>
            <a:lvl7pPr marL="2750185" indent="0">
              <a:buNone/>
              <a:defRPr sz="900"/>
            </a:lvl7pPr>
            <a:lvl8pPr marL="3208655" indent="0">
              <a:buNone/>
              <a:defRPr sz="900"/>
            </a:lvl8pPr>
            <a:lvl9pPr marL="3667125"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1050956" y="9404894"/>
            <a:ext cx="2844801" cy="365142"/>
          </a:xfrm>
          <a:prstGeom prst="rect">
            <a:avLst/>
          </a:prstGeom>
        </p:spPr>
        <p:txBody>
          <a:bodyPr/>
          <a:lstStyle/>
          <a:p>
            <a:fld id="{9F08CA1F-1513-4364-A9A8-BE567CC09291}" type="datetimeFigureOut">
              <a:rPr lang="zh-CN" altLang="en-US" smtClean="0"/>
              <a:t>2024/3/4</a:t>
            </a:fld>
            <a:endParaRPr lang="zh-CN" altLang="en-US"/>
          </a:p>
        </p:txBody>
      </p:sp>
      <p:sp>
        <p:nvSpPr>
          <p:cNvPr id="6" name="页脚占位符 5"/>
          <p:cNvSpPr>
            <a:spLocks noGrp="1"/>
          </p:cNvSpPr>
          <p:nvPr>
            <p:ph type="ftr" sz="quarter" idx="11"/>
          </p:nvPr>
        </p:nvSpPr>
        <p:spPr>
          <a:xfrm>
            <a:off x="4606952" y="9404894"/>
            <a:ext cx="3860800" cy="365142"/>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9178955" y="9404894"/>
            <a:ext cx="2844801" cy="365142"/>
          </a:xfrm>
          <a:prstGeom prst="rect">
            <a:avLst/>
          </a:prstGeom>
        </p:spPr>
        <p:txBody>
          <a:bodyPr/>
          <a:lstStyle/>
          <a:p>
            <a:fld id="{E2888883-DB12-4F5E-9948-3D48785B9A2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4"/>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0" y="3"/>
            <a:ext cx="12192000" cy="6858319"/>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userDrawn="1"/>
        </p:nvSpPr>
        <p:spPr>
          <a:xfrm>
            <a:off x="0" y="3"/>
            <a:ext cx="12192000" cy="6858319"/>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90"/>
          </a:p>
        </p:txBody>
      </p:sp>
      <p:grpSp>
        <p:nvGrpSpPr>
          <p:cNvPr id="8" name="组合 79"/>
          <p:cNvGrpSpPr/>
          <p:nvPr userDrawn="1"/>
        </p:nvGrpSpPr>
        <p:grpSpPr bwMode="auto">
          <a:xfrm>
            <a:off x="5502556" y="6401348"/>
            <a:ext cx="6689445" cy="135293"/>
            <a:chOff x="-1482301" y="654016"/>
            <a:chExt cx="5674281" cy="188020"/>
          </a:xfrm>
        </p:grpSpPr>
        <p:grpSp>
          <p:nvGrpSpPr>
            <p:cNvPr id="9" name="组合 80"/>
            <p:cNvGrpSpPr/>
            <p:nvPr/>
          </p:nvGrpSpPr>
          <p:grpSpPr bwMode="auto">
            <a:xfrm>
              <a:off x="-1482301" y="654016"/>
              <a:ext cx="3509703" cy="94159"/>
              <a:chOff x="-7724717" y="5018088"/>
              <a:chExt cx="11382317" cy="125412"/>
            </a:xfrm>
          </p:grpSpPr>
          <p:sp>
            <p:nvSpPr>
              <p:cNvPr id="14" name="矩形 84"/>
              <p:cNvSpPr>
                <a:spLocks noChangeArrowheads="1"/>
              </p:cNvSpPr>
              <p:nvPr/>
            </p:nvSpPr>
            <p:spPr bwMode="auto">
              <a:xfrm>
                <a:off x="-7724717" y="5018088"/>
                <a:ext cx="9553517" cy="125412"/>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990">
                  <a:solidFill>
                    <a:srgbClr val="0070C0"/>
                  </a:solidFill>
                  <a:latin typeface="宋体" panose="02010600030101010101" pitchFamily="2" charset="-122"/>
                  <a:sym typeface="宋体" panose="02010600030101010101" pitchFamily="2" charset="-122"/>
                </a:endParaRPr>
              </a:p>
            </p:txBody>
          </p:sp>
          <p:sp>
            <p:nvSpPr>
              <p:cNvPr id="15" name="矩形 85"/>
              <p:cNvSpPr>
                <a:spLocks noChangeArrowheads="1"/>
              </p:cNvSpPr>
              <p:nvPr/>
            </p:nvSpPr>
            <p:spPr bwMode="auto">
              <a:xfrm>
                <a:off x="1828800" y="5018088"/>
                <a:ext cx="1828800" cy="125412"/>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990">
                  <a:latin typeface="宋体" panose="02010600030101010101" pitchFamily="2" charset="-122"/>
                  <a:sym typeface="宋体" panose="02010600030101010101" pitchFamily="2" charset="-122"/>
                </a:endParaRPr>
              </a:p>
            </p:txBody>
          </p:sp>
        </p:grpSp>
        <p:grpSp>
          <p:nvGrpSpPr>
            <p:cNvPr id="10" name="Group 8"/>
            <p:cNvGrpSpPr/>
            <p:nvPr/>
          </p:nvGrpSpPr>
          <p:grpSpPr bwMode="auto">
            <a:xfrm>
              <a:off x="1463496" y="748175"/>
              <a:ext cx="2728484" cy="93861"/>
              <a:chOff x="2529786" y="20317"/>
              <a:chExt cx="5456968" cy="125412"/>
            </a:xfrm>
          </p:grpSpPr>
          <p:sp>
            <p:nvSpPr>
              <p:cNvPr id="12" name="矩形 82"/>
              <p:cNvSpPr>
                <a:spLocks noChangeArrowheads="1"/>
              </p:cNvSpPr>
              <p:nvPr/>
            </p:nvSpPr>
            <p:spPr bwMode="auto">
              <a:xfrm>
                <a:off x="2529786" y="20317"/>
                <a:ext cx="1126142" cy="125412"/>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990">
                  <a:latin typeface="宋体" panose="02010600030101010101" pitchFamily="2" charset="-122"/>
                  <a:sym typeface="宋体" panose="02010600030101010101" pitchFamily="2" charset="-122"/>
                </a:endParaRPr>
              </a:p>
            </p:txBody>
          </p:sp>
          <p:sp>
            <p:nvSpPr>
              <p:cNvPr id="13" name="矩形 83"/>
              <p:cNvSpPr>
                <a:spLocks noChangeArrowheads="1"/>
              </p:cNvSpPr>
              <p:nvPr/>
            </p:nvSpPr>
            <p:spPr bwMode="auto">
              <a:xfrm>
                <a:off x="3655928" y="20317"/>
                <a:ext cx="4330826" cy="125412"/>
              </a:xfrm>
              <a:prstGeom prst="rect">
                <a:avLst/>
              </a:prstGeom>
              <a:solidFill>
                <a:srgbClr val="F491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1990">
                  <a:solidFill>
                    <a:srgbClr val="FFFFFF"/>
                  </a:solidFill>
                  <a:latin typeface="宋体" panose="02010600030101010101" pitchFamily="2" charset="-122"/>
                  <a:sym typeface="宋体" panose="02010600030101010101" pitchFamily="2" charset="-122"/>
                </a:endParaRPr>
              </a:p>
            </p:txBody>
          </p:sp>
        </p:grpSp>
      </p:grpSp>
      <p:pic>
        <p:nvPicPr>
          <p:cNvPr id="2" name="图片 1"/>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 y="-24186"/>
            <a:ext cx="12192001" cy="6882505"/>
          </a:xfrm>
          <a:prstGeom prst="rect">
            <a:avLst/>
          </a:prstGeom>
        </p:spPr>
      </p:pic>
      <p:sp>
        <p:nvSpPr>
          <p:cNvPr id="17" name="矩形 16"/>
          <p:cNvSpPr/>
          <p:nvPr userDrawn="1"/>
        </p:nvSpPr>
        <p:spPr>
          <a:xfrm>
            <a:off x="-2" y="-50481"/>
            <a:ext cx="12192001" cy="6908800"/>
          </a:xfrm>
          <a:prstGeom prst="rect">
            <a:avLst/>
          </a:prstGeom>
          <a:solidFill>
            <a:srgbClr val="FFFFFF">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5"/>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ctr" defTabSz="916305" rtl="0" eaLnBrk="1" latinLnBrk="0" hangingPunct="1">
        <a:spcBef>
          <a:spcPct val="0"/>
        </a:spcBef>
        <a:buNone/>
        <a:defRPr sz="4410" kern="1200">
          <a:solidFill>
            <a:schemeClr val="tx1"/>
          </a:solidFill>
          <a:latin typeface="+mj-lt"/>
          <a:ea typeface="+mj-ea"/>
          <a:cs typeface="+mj-cs"/>
        </a:defRPr>
      </a:lvl1pPr>
    </p:titleStyle>
    <p:bodyStyle>
      <a:lvl1pPr marL="343535" indent="-343535" algn="l" defTabSz="916305" rtl="0" eaLnBrk="1" latinLnBrk="0" hangingPunct="1">
        <a:spcBef>
          <a:spcPct val="20000"/>
        </a:spcBef>
        <a:buFont typeface="Arial" panose="020B0604020202020204" pitchFamily="34" charset="0"/>
        <a:buChar char="•"/>
        <a:defRPr sz="3210" kern="1200">
          <a:solidFill>
            <a:schemeClr val="tx1"/>
          </a:solidFill>
          <a:latin typeface="+mn-lt"/>
          <a:ea typeface="+mn-ea"/>
          <a:cs typeface="+mn-cs"/>
        </a:defRPr>
      </a:lvl1pPr>
      <a:lvl2pPr marL="744855" indent="-286385" algn="l" defTabSz="916305" rtl="0" eaLnBrk="1" latinLnBrk="0" hangingPunct="1">
        <a:spcBef>
          <a:spcPct val="20000"/>
        </a:spcBef>
        <a:buFont typeface="Arial" panose="020B0604020202020204" pitchFamily="34" charset="0"/>
        <a:buChar char="–"/>
        <a:defRPr sz="2805" kern="1200">
          <a:solidFill>
            <a:schemeClr val="tx1"/>
          </a:solidFill>
          <a:latin typeface="+mn-lt"/>
          <a:ea typeface="+mn-ea"/>
          <a:cs typeface="+mn-cs"/>
        </a:defRPr>
      </a:lvl2pPr>
      <a:lvl3pPr marL="1146175" indent="-229235" algn="l" defTabSz="916305" rtl="0" eaLnBrk="1" latinLnBrk="0" hangingPunct="1">
        <a:spcBef>
          <a:spcPct val="20000"/>
        </a:spcBef>
        <a:buFont typeface="Arial" panose="020B0604020202020204" pitchFamily="34" charset="0"/>
        <a:buChar char="•"/>
        <a:defRPr sz="2405" kern="1200">
          <a:solidFill>
            <a:schemeClr val="tx1"/>
          </a:solidFill>
          <a:latin typeface="+mn-lt"/>
          <a:ea typeface="+mn-ea"/>
          <a:cs typeface="+mn-cs"/>
        </a:defRPr>
      </a:lvl3pPr>
      <a:lvl4pPr marL="1604645" indent="-229235" algn="l" defTabSz="916305" rtl="0" eaLnBrk="1" latinLnBrk="0" hangingPunct="1">
        <a:spcBef>
          <a:spcPct val="20000"/>
        </a:spcBef>
        <a:buFont typeface="Arial" panose="020B0604020202020204" pitchFamily="34" charset="0"/>
        <a:buChar char="–"/>
        <a:defRPr sz="2005" kern="1200">
          <a:solidFill>
            <a:schemeClr val="tx1"/>
          </a:solidFill>
          <a:latin typeface="+mn-lt"/>
          <a:ea typeface="+mn-ea"/>
          <a:cs typeface="+mn-cs"/>
        </a:defRPr>
      </a:lvl4pPr>
      <a:lvl5pPr marL="2062480" indent="-229235" algn="l" defTabSz="916305" rtl="0" eaLnBrk="1" latinLnBrk="0" hangingPunct="1">
        <a:spcBef>
          <a:spcPct val="20000"/>
        </a:spcBef>
        <a:buFont typeface="Arial" panose="020B0604020202020204" pitchFamily="34" charset="0"/>
        <a:buChar char="»"/>
        <a:defRPr sz="2005" kern="1200">
          <a:solidFill>
            <a:schemeClr val="tx1"/>
          </a:solidFill>
          <a:latin typeface="+mn-lt"/>
          <a:ea typeface="+mn-ea"/>
          <a:cs typeface="+mn-cs"/>
        </a:defRPr>
      </a:lvl5pPr>
      <a:lvl6pPr marL="2520950" indent="-229235" algn="l" defTabSz="916305" rtl="0" eaLnBrk="1" latinLnBrk="0" hangingPunct="1">
        <a:spcBef>
          <a:spcPct val="20000"/>
        </a:spcBef>
        <a:buFont typeface="Arial" panose="020B0604020202020204" pitchFamily="34" charset="0"/>
        <a:buChar char="•"/>
        <a:defRPr sz="2005" kern="1200">
          <a:solidFill>
            <a:schemeClr val="tx1"/>
          </a:solidFill>
          <a:latin typeface="+mn-lt"/>
          <a:ea typeface="+mn-ea"/>
          <a:cs typeface="+mn-cs"/>
        </a:defRPr>
      </a:lvl6pPr>
      <a:lvl7pPr marL="2979420" indent="-229235" algn="l" defTabSz="916305" rtl="0" eaLnBrk="1" latinLnBrk="0" hangingPunct="1">
        <a:spcBef>
          <a:spcPct val="20000"/>
        </a:spcBef>
        <a:buFont typeface="Arial" panose="020B0604020202020204" pitchFamily="34" charset="0"/>
        <a:buChar char="•"/>
        <a:defRPr sz="2005" kern="1200">
          <a:solidFill>
            <a:schemeClr val="tx1"/>
          </a:solidFill>
          <a:latin typeface="+mn-lt"/>
          <a:ea typeface="+mn-ea"/>
          <a:cs typeface="+mn-cs"/>
        </a:defRPr>
      </a:lvl7pPr>
      <a:lvl8pPr marL="3437890" indent="-229235" algn="l" defTabSz="916305" rtl="0" eaLnBrk="1" latinLnBrk="0" hangingPunct="1">
        <a:spcBef>
          <a:spcPct val="20000"/>
        </a:spcBef>
        <a:buFont typeface="Arial" panose="020B0604020202020204" pitchFamily="34" charset="0"/>
        <a:buChar char="•"/>
        <a:defRPr sz="2005" kern="1200">
          <a:solidFill>
            <a:schemeClr val="tx1"/>
          </a:solidFill>
          <a:latin typeface="+mn-lt"/>
          <a:ea typeface="+mn-ea"/>
          <a:cs typeface="+mn-cs"/>
        </a:defRPr>
      </a:lvl8pPr>
      <a:lvl9pPr marL="3896360" indent="-229235" algn="l" defTabSz="916305" rtl="0" eaLnBrk="1" latinLnBrk="0" hangingPunct="1">
        <a:spcBef>
          <a:spcPct val="20000"/>
        </a:spcBef>
        <a:buFont typeface="Arial" panose="020B0604020202020204" pitchFamily="34" charset="0"/>
        <a:buChar char="•"/>
        <a:defRPr sz="2005" kern="1200">
          <a:solidFill>
            <a:schemeClr val="tx1"/>
          </a:solidFill>
          <a:latin typeface="+mn-lt"/>
          <a:ea typeface="+mn-ea"/>
          <a:cs typeface="+mn-cs"/>
        </a:defRPr>
      </a:lvl9pPr>
    </p:bodyStyle>
    <p:otherStyle>
      <a:defPPr>
        <a:defRPr lang="zh-CN"/>
      </a:defPPr>
      <a:lvl1pPr marL="0" algn="l" defTabSz="916305" rtl="0" eaLnBrk="1" latinLnBrk="0" hangingPunct="1">
        <a:defRPr sz="1805" kern="1200">
          <a:solidFill>
            <a:schemeClr val="tx1"/>
          </a:solidFill>
          <a:latin typeface="+mn-lt"/>
          <a:ea typeface="+mn-ea"/>
          <a:cs typeface="+mn-cs"/>
        </a:defRPr>
      </a:lvl1pPr>
      <a:lvl2pPr marL="458470" algn="l" defTabSz="916305" rtl="0" eaLnBrk="1" latinLnBrk="0" hangingPunct="1">
        <a:defRPr sz="1805" kern="1200">
          <a:solidFill>
            <a:schemeClr val="tx1"/>
          </a:solidFill>
          <a:latin typeface="+mn-lt"/>
          <a:ea typeface="+mn-ea"/>
          <a:cs typeface="+mn-cs"/>
        </a:defRPr>
      </a:lvl2pPr>
      <a:lvl3pPr marL="916940" algn="l" defTabSz="916305" rtl="0" eaLnBrk="1" latinLnBrk="0" hangingPunct="1">
        <a:defRPr sz="1805" kern="1200">
          <a:solidFill>
            <a:schemeClr val="tx1"/>
          </a:solidFill>
          <a:latin typeface="+mn-lt"/>
          <a:ea typeface="+mn-ea"/>
          <a:cs typeface="+mn-cs"/>
        </a:defRPr>
      </a:lvl3pPr>
      <a:lvl4pPr marL="1375410" algn="l" defTabSz="916305" rtl="0" eaLnBrk="1" latinLnBrk="0" hangingPunct="1">
        <a:defRPr sz="1805" kern="1200">
          <a:solidFill>
            <a:schemeClr val="tx1"/>
          </a:solidFill>
          <a:latin typeface="+mn-lt"/>
          <a:ea typeface="+mn-ea"/>
          <a:cs typeface="+mn-cs"/>
        </a:defRPr>
      </a:lvl4pPr>
      <a:lvl5pPr marL="1833245" algn="l" defTabSz="916305" rtl="0" eaLnBrk="1" latinLnBrk="0" hangingPunct="1">
        <a:defRPr sz="1805" kern="1200">
          <a:solidFill>
            <a:schemeClr val="tx1"/>
          </a:solidFill>
          <a:latin typeface="+mn-lt"/>
          <a:ea typeface="+mn-ea"/>
          <a:cs typeface="+mn-cs"/>
        </a:defRPr>
      </a:lvl5pPr>
      <a:lvl6pPr marL="2291715" algn="l" defTabSz="916305" rtl="0" eaLnBrk="1" latinLnBrk="0" hangingPunct="1">
        <a:defRPr sz="1805" kern="1200">
          <a:solidFill>
            <a:schemeClr val="tx1"/>
          </a:solidFill>
          <a:latin typeface="+mn-lt"/>
          <a:ea typeface="+mn-ea"/>
          <a:cs typeface="+mn-cs"/>
        </a:defRPr>
      </a:lvl6pPr>
      <a:lvl7pPr marL="2750185" algn="l" defTabSz="916305" rtl="0" eaLnBrk="1" latinLnBrk="0" hangingPunct="1">
        <a:defRPr sz="1805" kern="1200">
          <a:solidFill>
            <a:schemeClr val="tx1"/>
          </a:solidFill>
          <a:latin typeface="+mn-lt"/>
          <a:ea typeface="+mn-ea"/>
          <a:cs typeface="+mn-cs"/>
        </a:defRPr>
      </a:lvl7pPr>
      <a:lvl8pPr marL="3208655" algn="l" defTabSz="916305" rtl="0" eaLnBrk="1" latinLnBrk="0" hangingPunct="1">
        <a:defRPr sz="1805" kern="1200">
          <a:solidFill>
            <a:schemeClr val="tx1"/>
          </a:solidFill>
          <a:latin typeface="+mn-lt"/>
          <a:ea typeface="+mn-ea"/>
          <a:cs typeface="+mn-cs"/>
        </a:defRPr>
      </a:lvl8pPr>
      <a:lvl9pPr marL="3667125" algn="l" defTabSz="916305" rtl="0" eaLnBrk="1" latinLnBrk="0" hangingPunct="1">
        <a:defRPr sz="18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image" Target="../media/image9.png"/><Relationship Id="rId4" Type="http://schemas.openxmlformats.org/officeDocument/2006/relationships/customXml" Target="../ink/ink3.xml"/><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ustomXml" Target="../ink/ink6.xml"/></Relationships>
</file>

<file path=ppt/slides/_rels/slide2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customXml" Target="../ink/ink12.xml"/><Relationship Id="rId18" Type="http://schemas.openxmlformats.org/officeDocument/2006/relationships/image" Target="../media/image24.png"/><Relationship Id="rId3" Type="http://schemas.openxmlformats.org/officeDocument/2006/relationships/customXml" Target="../ink/ink7.xml"/><Relationship Id="rId7" Type="http://schemas.openxmlformats.org/officeDocument/2006/relationships/customXml" Target="../ink/ink9.xml"/><Relationship Id="rId12" Type="http://schemas.openxmlformats.org/officeDocument/2006/relationships/image" Target="../media/image21.png"/><Relationship Id="rId17" Type="http://schemas.openxmlformats.org/officeDocument/2006/relationships/customXml" Target="../ink/ink14.xml"/><Relationship Id="rId2" Type="http://schemas.openxmlformats.org/officeDocument/2006/relationships/image" Target="../media/image14.emf"/><Relationship Id="rId16" Type="http://schemas.openxmlformats.org/officeDocument/2006/relationships/image" Target="../media/image23.png"/><Relationship Id="rId20"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customXml" Target="../ink/ink11.xml"/><Relationship Id="rId5" Type="http://schemas.openxmlformats.org/officeDocument/2006/relationships/customXml" Target="../ink/ink8.xml"/><Relationship Id="rId15" Type="http://schemas.openxmlformats.org/officeDocument/2006/relationships/customXml" Target="../ink/ink13.xml"/><Relationship Id="rId10" Type="http://schemas.openxmlformats.org/officeDocument/2006/relationships/image" Target="../media/image20.png"/><Relationship Id="rId19" Type="http://schemas.openxmlformats.org/officeDocument/2006/relationships/customXml" Target="../ink/ink15.xml"/><Relationship Id="rId4" Type="http://schemas.openxmlformats.org/officeDocument/2006/relationships/image" Target="../media/image17.png"/><Relationship Id="rId9" Type="http://schemas.openxmlformats.org/officeDocument/2006/relationships/customXml" Target="../ink/ink10.xml"/><Relationship Id="rId14" Type="http://schemas.openxmlformats.org/officeDocument/2006/relationships/image" Target="../media/image22.png"/></Relationships>
</file>

<file path=ppt/slides/_rels/slide25.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customXml" Target="../ink/ink21.xml"/><Relationship Id="rId3" Type="http://schemas.openxmlformats.org/officeDocument/2006/relationships/customXml" Target="../ink/ink16.xml"/><Relationship Id="rId7" Type="http://schemas.openxmlformats.org/officeDocument/2006/relationships/customXml" Target="../ink/ink18.xml"/><Relationship Id="rId12" Type="http://schemas.openxmlformats.org/officeDocument/2006/relationships/image" Target="../media/image31.png"/><Relationship Id="rId2" Type="http://schemas.openxmlformats.org/officeDocument/2006/relationships/image" Target="../media/image15.emf"/><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customXml" Target="../ink/ink20.xml"/><Relationship Id="rId5" Type="http://schemas.openxmlformats.org/officeDocument/2006/relationships/customXml" Target="../ink/ink17.xml"/><Relationship Id="rId10" Type="http://schemas.openxmlformats.org/officeDocument/2006/relationships/image" Target="../media/image30.png"/><Relationship Id="rId4" Type="http://schemas.openxmlformats.org/officeDocument/2006/relationships/image" Target="../media/image27.png"/><Relationship Id="rId9" Type="http://schemas.openxmlformats.org/officeDocument/2006/relationships/customXml" Target="../ink/ink19.xml"/><Relationship Id="rId14"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ailto:chenzy@sdu.edu.cn"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4441" y="2176218"/>
            <a:ext cx="12187562" cy="2974694"/>
          </a:xfrm>
          <a:prstGeom prst="rect">
            <a:avLst/>
          </a:prstGeom>
          <a:blipFill>
            <a:blip r:embed="rId3" cstate="print"/>
            <a:stretch>
              <a:fillRect t="-86725" b="-8598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440" y="2176218"/>
            <a:ext cx="12187562" cy="2974694"/>
          </a:xfrm>
          <a:prstGeom prst="rect">
            <a:avLst/>
          </a:prstGeom>
          <a:solidFill>
            <a:srgbClr val="C0000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7836272" y="701324"/>
            <a:ext cx="3326584" cy="4283020"/>
            <a:chOff x="7825043" y="429114"/>
            <a:chExt cx="3326584" cy="4283020"/>
          </a:xfrm>
        </p:grpSpPr>
        <p:sp>
          <p:nvSpPr>
            <p:cNvPr id="20" name="Shape 11185"/>
            <p:cNvSpPr/>
            <p:nvPr/>
          </p:nvSpPr>
          <p:spPr>
            <a:xfrm>
              <a:off x="7825043" y="429114"/>
              <a:ext cx="3326584" cy="4283020"/>
            </a:xfrm>
            <a:custGeom>
              <a:avLst/>
              <a:gdLst/>
              <a:ahLst/>
              <a:cxnLst>
                <a:cxn ang="0">
                  <a:pos x="wd2" y="hd2"/>
                </a:cxn>
                <a:cxn ang="5400000">
                  <a:pos x="wd2" y="hd2"/>
                </a:cxn>
                <a:cxn ang="10800000">
                  <a:pos x="wd2" y="hd2"/>
                </a:cxn>
                <a:cxn ang="16200000">
                  <a:pos x="wd2" y="hd2"/>
                </a:cxn>
              </a:cxnLst>
              <a:rect l="0" t="0" r="r" b="b"/>
              <a:pathLst>
                <a:path w="21600" h="21600" extrusionOk="0">
                  <a:moveTo>
                    <a:pt x="3669" y="15155"/>
                  </a:moveTo>
                  <a:lnTo>
                    <a:pt x="4213" y="15155"/>
                  </a:lnTo>
                  <a:lnTo>
                    <a:pt x="4213" y="14154"/>
                  </a:lnTo>
                  <a:lnTo>
                    <a:pt x="4548" y="14154"/>
                  </a:lnTo>
                  <a:lnTo>
                    <a:pt x="4548" y="12990"/>
                  </a:lnTo>
                  <a:lnTo>
                    <a:pt x="5050" y="12990"/>
                  </a:lnTo>
                  <a:lnTo>
                    <a:pt x="5050" y="14154"/>
                  </a:lnTo>
                  <a:lnTo>
                    <a:pt x="5413" y="14154"/>
                  </a:lnTo>
                  <a:lnTo>
                    <a:pt x="5413" y="15155"/>
                  </a:lnTo>
                  <a:lnTo>
                    <a:pt x="5734" y="15155"/>
                  </a:lnTo>
                  <a:lnTo>
                    <a:pt x="5734" y="17950"/>
                  </a:lnTo>
                  <a:lnTo>
                    <a:pt x="5901" y="17950"/>
                  </a:lnTo>
                  <a:lnTo>
                    <a:pt x="5902" y="13234"/>
                  </a:lnTo>
                  <a:lnTo>
                    <a:pt x="6753" y="13223"/>
                  </a:lnTo>
                  <a:lnTo>
                    <a:pt x="6753" y="12152"/>
                  </a:lnTo>
                  <a:lnTo>
                    <a:pt x="7757" y="10894"/>
                  </a:lnTo>
                  <a:lnTo>
                    <a:pt x="7757" y="12152"/>
                  </a:lnTo>
                  <a:lnTo>
                    <a:pt x="7757" y="13269"/>
                  </a:lnTo>
                  <a:lnTo>
                    <a:pt x="7757" y="13991"/>
                  </a:lnTo>
                  <a:lnTo>
                    <a:pt x="7966" y="13991"/>
                  </a:lnTo>
                  <a:lnTo>
                    <a:pt x="7966" y="16948"/>
                  </a:lnTo>
                  <a:lnTo>
                    <a:pt x="8315" y="16948"/>
                  </a:lnTo>
                  <a:lnTo>
                    <a:pt x="8315" y="8706"/>
                  </a:lnTo>
                  <a:lnTo>
                    <a:pt x="9682" y="8706"/>
                  </a:lnTo>
                  <a:lnTo>
                    <a:pt x="9682" y="14061"/>
                  </a:lnTo>
                  <a:lnTo>
                    <a:pt x="9850" y="14061"/>
                  </a:lnTo>
                  <a:lnTo>
                    <a:pt x="9850" y="6657"/>
                  </a:lnTo>
                  <a:lnTo>
                    <a:pt x="10547" y="6657"/>
                  </a:lnTo>
                  <a:lnTo>
                    <a:pt x="10547" y="4980"/>
                  </a:lnTo>
                  <a:lnTo>
                    <a:pt x="10772" y="4980"/>
                  </a:lnTo>
                  <a:lnTo>
                    <a:pt x="10853" y="2637"/>
                  </a:lnTo>
                  <a:lnTo>
                    <a:pt x="10943" y="0"/>
                  </a:lnTo>
                  <a:lnTo>
                    <a:pt x="11034" y="2637"/>
                  </a:lnTo>
                  <a:lnTo>
                    <a:pt x="11114" y="4980"/>
                  </a:lnTo>
                  <a:lnTo>
                    <a:pt x="11329" y="4980"/>
                  </a:lnTo>
                  <a:lnTo>
                    <a:pt x="11329" y="6657"/>
                  </a:lnTo>
                  <a:lnTo>
                    <a:pt x="11831" y="6657"/>
                  </a:lnTo>
                  <a:lnTo>
                    <a:pt x="11831" y="15458"/>
                  </a:lnTo>
                  <a:lnTo>
                    <a:pt x="12277" y="15458"/>
                  </a:lnTo>
                  <a:lnTo>
                    <a:pt x="12277" y="11733"/>
                  </a:lnTo>
                  <a:lnTo>
                    <a:pt x="13449" y="11733"/>
                  </a:lnTo>
                  <a:lnTo>
                    <a:pt x="13449" y="16390"/>
                  </a:lnTo>
                  <a:lnTo>
                    <a:pt x="13840" y="16390"/>
                  </a:lnTo>
                  <a:lnTo>
                    <a:pt x="13840" y="13595"/>
                  </a:lnTo>
                  <a:lnTo>
                    <a:pt x="15012" y="13595"/>
                  </a:lnTo>
                  <a:lnTo>
                    <a:pt x="15012" y="17973"/>
                  </a:lnTo>
                  <a:lnTo>
                    <a:pt x="15375" y="17973"/>
                  </a:lnTo>
                  <a:lnTo>
                    <a:pt x="15375" y="15691"/>
                  </a:lnTo>
                  <a:lnTo>
                    <a:pt x="15961" y="15691"/>
                  </a:lnTo>
                  <a:lnTo>
                    <a:pt x="15961" y="17274"/>
                  </a:lnTo>
                  <a:lnTo>
                    <a:pt x="16909" y="17274"/>
                  </a:lnTo>
                  <a:lnTo>
                    <a:pt x="17802" y="17274"/>
                  </a:lnTo>
                  <a:lnTo>
                    <a:pt x="17802" y="18602"/>
                  </a:lnTo>
                  <a:lnTo>
                    <a:pt x="17802" y="19277"/>
                  </a:lnTo>
                  <a:lnTo>
                    <a:pt x="17802" y="19894"/>
                  </a:lnTo>
                  <a:lnTo>
                    <a:pt x="18416" y="19894"/>
                  </a:lnTo>
                  <a:lnTo>
                    <a:pt x="18416" y="18718"/>
                  </a:lnTo>
                  <a:lnTo>
                    <a:pt x="18611" y="18718"/>
                  </a:lnTo>
                  <a:lnTo>
                    <a:pt x="18611" y="17833"/>
                  </a:lnTo>
                  <a:lnTo>
                    <a:pt x="18723" y="17833"/>
                  </a:lnTo>
                  <a:lnTo>
                    <a:pt x="18723" y="17367"/>
                  </a:lnTo>
                  <a:lnTo>
                    <a:pt x="18891" y="17367"/>
                  </a:lnTo>
                  <a:lnTo>
                    <a:pt x="19058" y="17367"/>
                  </a:lnTo>
                  <a:lnTo>
                    <a:pt x="19114" y="17367"/>
                  </a:lnTo>
                  <a:lnTo>
                    <a:pt x="19114" y="16506"/>
                  </a:lnTo>
                  <a:lnTo>
                    <a:pt x="19490" y="16506"/>
                  </a:lnTo>
                  <a:lnTo>
                    <a:pt x="19490" y="17181"/>
                  </a:lnTo>
                  <a:lnTo>
                    <a:pt x="19644" y="17181"/>
                  </a:lnTo>
                  <a:lnTo>
                    <a:pt x="19644" y="17973"/>
                  </a:lnTo>
                  <a:lnTo>
                    <a:pt x="19783" y="17973"/>
                  </a:lnTo>
                  <a:lnTo>
                    <a:pt x="19783" y="18718"/>
                  </a:lnTo>
                  <a:lnTo>
                    <a:pt x="20397" y="18718"/>
                  </a:lnTo>
                  <a:lnTo>
                    <a:pt x="20397" y="19510"/>
                  </a:lnTo>
                  <a:lnTo>
                    <a:pt x="20676" y="19510"/>
                  </a:lnTo>
                  <a:lnTo>
                    <a:pt x="20676" y="18671"/>
                  </a:lnTo>
                  <a:lnTo>
                    <a:pt x="21318" y="18671"/>
                  </a:lnTo>
                  <a:lnTo>
                    <a:pt x="21318" y="19510"/>
                  </a:lnTo>
                  <a:lnTo>
                    <a:pt x="21597" y="19510"/>
                  </a:lnTo>
                  <a:lnTo>
                    <a:pt x="21600" y="21600"/>
                  </a:lnTo>
                  <a:lnTo>
                    <a:pt x="10802" y="21600"/>
                  </a:lnTo>
                  <a:lnTo>
                    <a:pt x="9853" y="21600"/>
                  </a:lnTo>
                  <a:lnTo>
                    <a:pt x="9685" y="21600"/>
                  </a:lnTo>
                  <a:lnTo>
                    <a:pt x="9044" y="21600"/>
                  </a:lnTo>
                  <a:lnTo>
                    <a:pt x="3" y="21600"/>
                  </a:lnTo>
                  <a:lnTo>
                    <a:pt x="0" y="19929"/>
                  </a:lnTo>
                  <a:lnTo>
                    <a:pt x="391" y="19929"/>
                  </a:lnTo>
                  <a:lnTo>
                    <a:pt x="391" y="18532"/>
                  </a:lnTo>
                  <a:lnTo>
                    <a:pt x="977" y="18532"/>
                  </a:lnTo>
                  <a:lnTo>
                    <a:pt x="977" y="19929"/>
                  </a:lnTo>
                  <a:lnTo>
                    <a:pt x="1632" y="19929"/>
                  </a:lnTo>
                  <a:lnTo>
                    <a:pt x="1632" y="19160"/>
                  </a:lnTo>
                  <a:lnTo>
                    <a:pt x="1758" y="19160"/>
                  </a:lnTo>
                  <a:lnTo>
                    <a:pt x="1758" y="18113"/>
                  </a:lnTo>
                  <a:lnTo>
                    <a:pt x="2204" y="18113"/>
                  </a:lnTo>
                  <a:lnTo>
                    <a:pt x="2204" y="19160"/>
                  </a:lnTo>
                  <a:lnTo>
                    <a:pt x="2665" y="19160"/>
                  </a:lnTo>
                  <a:lnTo>
                    <a:pt x="2665" y="17950"/>
                  </a:lnTo>
                  <a:lnTo>
                    <a:pt x="2972" y="17950"/>
                  </a:lnTo>
                  <a:lnTo>
                    <a:pt x="2972" y="16762"/>
                  </a:lnTo>
                  <a:lnTo>
                    <a:pt x="3488" y="16762"/>
                  </a:lnTo>
                  <a:lnTo>
                    <a:pt x="3488" y="17950"/>
                  </a:lnTo>
                  <a:lnTo>
                    <a:pt x="3669" y="17950"/>
                  </a:lnTo>
                  <a:cubicBezTo>
                    <a:pt x="3669" y="17950"/>
                    <a:pt x="3669" y="15155"/>
                    <a:pt x="3669" y="15155"/>
                  </a:cubicBezTo>
                  <a:close/>
                </a:path>
              </a:pathLst>
            </a:custGeom>
            <a:solidFill>
              <a:schemeClr val="bg1">
                <a:lumMod val="75000"/>
                <a:alpha val="34000"/>
              </a:schemeClr>
            </a:solidFill>
            <a:ln w="12700">
              <a:miter lim="400000"/>
            </a:ln>
          </p:spPr>
          <p:txBody>
            <a:bodyPr lIns="19050" tIns="19050" rIns="19050" bIns="19050" anchor="ctr"/>
            <a:lstStyle/>
            <a:p>
              <a:endParaRPr sz="2000"/>
            </a:p>
          </p:txBody>
        </p:sp>
        <p:sp>
          <p:nvSpPr>
            <p:cNvPr id="21" name="Shape 11186"/>
            <p:cNvSpPr/>
            <p:nvPr/>
          </p:nvSpPr>
          <p:spPr>
            <a:xfrm>
              <a:off x="10047028" y="3111217"/>
              <a:ext cx="90938" cy="128360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2" name="Shape 11194"/>
            <p:cNvSpPr/>
            <p:nvPr/>
          </p:nvSpPr>
          <p:spPr>
            <a:xfrm>
              <a:off x="10359311" y="3841492"/>
              <a:ext cx="210576" cy="6249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3" name="Shape 11195"/>
            <p:cNvSpPr/>
            <p:nvPr/>
          </p:nvSpPr>
          <p:spPr>
            <a:xfrm>
              <a:off x="9823126" y="2741337"/>
              <a:ext cx="73174" cy="120525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4" name="Shape 11196"/>
            <p:cNvSpPr/>
            <p:nvPr/>
          </p:nvSpPr>
          <p:spPr>
            <a:xfrm>
              <a:off x="8874492" y="3035346"/>
              <a:ext cx="178456" cy="118646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5" name="Shape 11197"/>
            <p:cNvSpPr/>
            <p:nvPr/>
          </p:nvSpPr>
          <p:spPr>
            <a:xfrm>
              <a:off x="8585777" y="3414710"/>
              <a:ext cx="124749" cy="9034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6" name="Shape 11198"/>
            <p:cNvSpPr/>
            <p:nvPr/>
          </p:nvSpPr>
          <p:spPr>
            <a:xfrm>
              <a:off x="9233911" y="2134356"/>
              <a:ext cx="85006" cy="18621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7" name="Shape 11199"/>
            <p:cNvSpPr/>
            <p:nvPr/>
          </p:nvSpPr>
          <p:spPr>
            <a:xfrm>
              <a:off x="9504950" y="1726540"/>
              <a:ext cx="146245" cy="22657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8" name="Shape 11200"/>
            <p:cNvSpPr/>
            <p:nvPr/>
          </p:nvSpPr>
          <p:spPr>
            <a:xfrm>
              <a:off x="9528520" y="1394597"/>
              <a:ext cx="46346" cy="32319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dirty="0"/>
            </a:p>
          </p:txBody>
        </p:sp>
        <p:sp>
          <p:nvSpPr>
            <p:cNvPr id="29" name="Shape 11201"/>
            <p:cNvSpPr/>
            <p:nvPr/>
          </p:nvSpPr>
          <p:spPr>
            <a:xfrm>
              <a:off x="8962872" y="2570624"/>
              <a:ext cx="59235" cy="46169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4466"/>
                  </a:lnTo>
                  <a:lnTo>
                    <a:pt x="0" y="21600"/>
                  </a:lnTo>
                  <a:lnTo>
                    <a:pt x="21600" y="21600"/>
                  </a:lnTo>
                  <a:lnTo>
                    <a:pt x="21600" y="11664"/>
                  </a:lnTo>
                  <a:cubicBezTo>
                    <a:pt x="21600" y="11664"/>
                    <a:pt x="21600" y="0"/>
                    <a:pt x="21600" y="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30" name="Shape 11202"/>
            <p:cNvSpPr/>
            <p:nvPr/>
          </p:nvSpPr>
          <p:spPr>
            <a:xfrm>
              <a:off x="10229685" y="3519033"/>
              <a:ext cx="53858" cy="31396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31" name="Shape 11207"/>
            <p:cNvSpPr/>
            <p:nvPr/>
          </p:nvSpPr>
          <p:spPr>
            <a:xfrm>
              <a:off x="8568098" y="3215542"/>
              <a:ext cx="96338" cy="19851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32" name="Shape 11208"/>
            <p:cNvSpPr/>
            <p:nvPr/>
          </p:nvSpPr>
          <p:spPr>
            <a:xfrm>
              <a:off x="8550424" y="2987923"/>
              <a:ext cx="53902" cy="23085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grpSp>
      <p:sp>
        <p:nvSpPr>
          <p:cNvPr id="33" name="Shape 26"/>
          <p:cNvSpPr/>
          <p:nvPr/>
        </p:nvSpPr>
        <p:spPr>
          <a:xfrm flipH="1">
            <a:off x="4439" y="3524766"/>
            <a:ext cx="12187563" cy="166856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8" name="文本框 37"/>
          <p:cNvSpPr txBox="1"/>
          <p:nvPr/>
        </p:nvSpPr>
        <p:spPr>
          <a:xfrm>
            <a:off x="187325" y="2377440"/>
            <a:ext cx="9142095" cy="1311128"/>
          </a:xfrm>
          <a:prstGeom prst="rect">
            <a:avLst/>
          </a:prstGeom>
          <a:noFill/>
          <a:ln>
            <a:noFill/>
          </a:ln>
        </p:spPr>
        <p:txBody>
          <a:bodyPr wrap="square" rtlCol="0">
            <a:spAutoFit/>
            <a:scene3d>
              <a:camera prst="orthographicFront"/>
              <a:lightRig rig="threePt" dir="t"/>
            </a:scene3d>
          </a:bodyPr>
          <a:lstStyle/>
          <a:p>
            <a:pPr algn="l">
              <a:lnSpc>
                <a:spcPct val="120000"/>
              </a:lnSpc>
            </a:pPr>
            <a:r>
              <a:rPr lang="zh-CN" altLang="en-US" sz="6000" i="1" spc="250" dirty="0">
                <a:ln w="9525">
                  <a:noFill/>
                  <a:prstDash val="solid"/>
                </a:ln>
                <a:solidFill>
                  <a:srgbClr val="CF632F"/>
                </a:solidFill>
                <a:uFillTx/>
                <a:latin typeface="方正超粗黑_GBK" panose="03000509000000000000" pitchFamily="65" charset="-122"/>
                <a:ea typeface="方正超粗黑_GBK" panose="03000509000000000000" pitchFamily="65" charset="-122"/>
              </a:rPr>
              <a:t>  </a:t>
            </a:r>
            <a:r>
              <a:rPr lang="zh-CN" altLang="en-US" sz="6600" i="1" spc="250" dirty="0" smtClean="0">
                <a:ln w="9525">
                  <a:noFill/>
                  <a:prstDash val="solid"/>
                </a:ln>
                <a:solidFill>
                  <a:schemeClr val="bg1"/>
                </a:solidFill>
                <a:uFillTx/>
                <a:latin typeface="方正超粗黑_GBK" panose="03000509000000000000" pitchFamily="65" charset="-122"/>
                <a:ea typeface="方正超粗黑_GBK" panose="03000509000000000000" pitchFamily="65" charset="-122"/>
              </a:rPr>
              <a:t>计算机组织与结构</a:t>
            </a:r>
            <a:endParaRPr lang="zh-CN" altLang="en-US" sz="6600" i="1" spc="250" dirty="0">
              <a:ln w="9525">
                <a:noFill/>
                <a:prstDash val="solid"/>
              </a:ln>
              <a:solidFill>
                <a:schemeClr val="bg1"/>
              </a:solidFill>
              <a:uFillTx/>
              <a:latin typeface="方正超粗黑_GBK" panose="03000509000000000000" pitchFamily="65" charset="-122"/>
              <a:ea typeface="方正超粗黑_GBK" panose="03000509000000000000" pitchFamily="65" charset="-122"/>
            </a:endParaRPr>
          </a:p>
        </p:txBody>
      </p:sp>
      <p:sp>
        <p:nvSpPr>
          <p:cNvPr id="39" name="文本框 38"/>
          <p:cNvSpPr txBox="1"/>
          <p:nvPr/>
        </p:nvSpPr>
        <p:spPr>
          <a:xfrm>
            <a:off x="7738517" y="5678324"/>
            <a:ext cx="3424322" cy="368300"/>
          </a:xfrm>
          <a:prstGeom prst="rect">
            <a:avLst/>
          </a:prstGeom>
          <a:noFill/>
        </p:spPr>
        <p:txBody>
          <a:bodyPr wrap="square" rtlCol="0">
            <a:spAutoFit/>
            <a:scene3d>
              <a:camera prst="orthographicFront"/>
              <a:lightRig rig="threePt" dir="t"/>
            </a:scene3d>
            <a:sp3d contourW="12700"/>
          </a:bodyPr>
          <a:lstStyle/>
          <a:p>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山东大学软件学院      陈志勇</a:t>
            </a:r>
          </a:p>
        </p:txBody>
      </p:sp>
      <p:sp>
        <p:nvSpPr>
          <p:cNvPr id="41" name="TextBox 52"/>
          <p:cNvSpPr txBox="1"/>
          <p:nvPr/>
        </p:nvSpPr>
        <p:spPr>
          <a:xfrm>
            <a:off x="8684895" y="6054090"/>
            <a:ext cx="1555115" cy="337185"/>
          </a:xfrm>
          <a:prstGeom prst="rect">
            <a:avLst/>
          </a:prstGeom>
          <a:noFill/>
        </p:spPr>
        <p:txBody>
          <a:bodyPr wrap="square">
            <a:spAutoFit/>
          </a:bodyPr>
          <a:lstStyle/>
          <a:p>
            <a:pPr>
              <a:defRPr/>
            </a:pPr>
            <a:r>
              <a:rPr lang="en-US" altLang="zh-CN" sz="1600" dirty="0" smtClean="0">
                <a:solidFill>
                  <a:srgbClr val="4C5050"/>
                </a:solidFill>
                <a:latin typeface="微软雅黑" panose="020B0503020204020204" pitchFamily="34" charset="-122"/>
                <a:ea typeface="微软雅黑" panose="020B0503020204020204" pitchFamily="34" charset="-122"/>
              </a:rPr>
              <a:t>2023.02</a:t>
            </a:r>
            <a:endParaRPr lang="en-US" altLang="zh-CN" sz="1600" dirty="0">
              <a:solidFill>
                <a:srgbClr val="4C5050"/>
              </a:solidFill>
              <a:latin typeface="微软雅黑" panose="020B0503020204020204" pitchFamily="34" charset="-122"/>
              <a:ea typeface="微软雅黑" panose="020B0503020204020204" pitchFamily="34" charset="-122"/>
            </a:endParaRPr>
          </a:p>
        </p:txBody>
      </p:sp>
      <p:sp>
        <p:nvSpPr>
          <p:cNvPr id="7" name="PA-文本 文本框 4627"/>
          <p:cNvSpPr txBox="1"/>
          <p:nvPr>
            <p:custDataLst>
              <p:tags r:id="rId1"/>
            </p:custDataLst>
          </p:nvPr>
        </p:nvSpPr>
        <p:spPr>
          <a:xfrm>
            <a:off x="6012815" y="3521710"/>
            <a:ext cx="2040890" cy="533288"/>
          </a:xfrm>
          <a:prstGeom prst="rect">
            <a:avLst/>
          </a:prstGeom>
          <a:noFill/>
        </p:spPr>
        <p:txBody>
          <a:bodyPr wrap="square" rtlCol="0">
            <a:spAutoFit/>
          </a:bodyPr>
          <a:lstStyle/>
          <a:p>
            <a:pPr>
              <a:lnSpc>
                <a:spcPct val="110000"/>
              </a:lnSpc>
            </a:pPr>
            <a:r>
              <a:rPr lang="zh-CN" altLang="en-US" sz="2800" b="1" spc="180" dirty="0">
                <a:solidFill>
                  <a:srgbClr val="FFFF00"/>
                </a:solidFill>
                <a:latin typeface="微软雅黑" panose="020B0503020204020204" pitchFamily="34" charset="-122"/>
                <a:ea typeface="微软雅黑" panose="020B0503020204020204" pitchFamily="34" charset="-122"/>
              </a:rPr>
              <a:t>课程设计</a:t>
            </a:r>
            <a:endParaRPr lang="zh-CN" sz="2800" b="1" spc="180" dirty="0">
              <a:solidFill>
                <a:srgbClr val="FFFF00"/>
              </a:solidFill>
              <a:latin typeface="微软雅黑" panose="020B0503020204020204" pitchFamily="34" charset="-122"/>
              <a:ea typeface="微软雅黑" panose="020B0503020204020204" pitchFamily="34" charset="-122"/>
            </a:endParaRPr>
          </a:p>
        </p:txBody>
      </p:sp>
      <p:pic>
        <p:nvPicPr>
          <p:cNvPr id="1031" name="Picture 11" descr="logo1"/>
          <p:cNvPicPr>
            <a:picLocks noChangeAspect="1"/>
          </p:cNvPicPr>
          <p:nvPr userDrawn="1"/>
        </p:nvPicPr>
        <p:blipFill>
          <a:blip r:embed="rId4"/>
          <a:stretch>
            <a:fillRect/>
          </a:stretch>
        </p:blipFill>
        <p:spPr>
          <a:xfrm>
            <a:off x="10473690" y="306705"/>
            <a:ext cx="1015365" cy="99758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1000"/>
                                        <p:tgtEl>
                                          <p:spTgt spid="33"/>
                                        </p:tgtEl>
                                      </p:cBhvr>
                                    </p:animEffect>
                                    <p:anim calcmode="lin" valueType="num">
                                      <p:cBhvr>
                                        <p:cTn id="23" dur="1000" fill="hold"/>
                                        <p:tgtEl>
                                          <p:spTgt spid="33"/>
                                        </p:tgtEl>
                                        <p:attrNameLst>
                                          <p:attrName>ppt_x</p:attrName>
                                        </p:attrNameLst>
                                      </p:cBhvr>
                                      <p:tavLst>
                                        <p:tav tm="0">
                                          <p:val>
                                            <p:strVal val="#ppt_x"/>
                                          </p:val>
                                        </p:tav>
                                        <p:tav tm="100000">
                                          <p:val>
                                            <p:strVal val="#ppt_x"/>
                                          </p:val>
                                        </p:tav>
                                      </p:tavLst>
                                    </p:anim>
                                    <p:anim calcmode="lin" valueType="num">
                                      <p:cBhvr>
                                        <p:cTn id="24" dur="1000" fill="hold"/>
                                        <p:tgtEl>
                                          <p:spTgt spid="33"/>
                                        </p:tgtEl>
                                        <p:attrNameLst>
                                          <p:attrName>ppt_y</p:attrName>
                                        </p:attrNameLst>
                                      </p:cBhvr>
                                      <p:tavLst>
                                        <p:tav tm="0">
                                          <p:val>
                                            <p:strVal val="#ppt_y+.1"/>
                                          </p:val>
                                        </p:tav>
                                        <p:tav tm="100000">
                                          <p:val>
                                            <p:strVal val="#ppt_y"/>
                                          </p:val>
                                        </p:tav>
                                      </p:tavLst>
                                    </p:anim>
                                  </p:childTnLst>
                                </p:cTn>
                              </p:par>
                              <p:par>
                                <p:cTn id="25" presetID="31" presetClass="entr" presetSubtype="0" fill="hold" grpId="0" nodeType="withEffect">
                                  <p:stCondLst>
                                    <p:cond delay="0"/>
                                  </p:stCondLst>
                                  <p:iterate type="lt">
                                    <p:tmPct val="0"/>
                                  </p:iterate>
                                  <p:childTnLst>
                                    <p:set>
                                      <p:cBhvr>
                                        <p:cTn id="26" dur="1" fill="hold">
                                          <p:stCondLst>
                                            <p:cond delay="0"/>
                                          </p:stCondLst>
                                        </p:cTn>
                                        <p:tgtEl>
                                          <p:spTgt spid="38">
                                            <p:txEl>
                                              <p:pRg st="0" end="0"/>
                                            </p:txEl>
                                          </p:spTgt>
                                        </p:tgtEl>
                                        <p:attrNameLst>
                                          <p:attrName>style.visibility</p:attrName>
                                        </p:attrNameLst>
                                      </p:cBhvr>
                                      <p:to>
                                        <p:strVal val="visible"/>
                                      </p:to>
                                    </p:set>
                                    <p:anim calcmode="lin" valueType="num">
                                      <p:cBhvr>
                                        <p:cTn id="27" dur="1000" fill="hold"/>
                                        <p:tgtEl>
                                          <p:spTgt spid="38">
                                            <p:txEl>
                                              <p:pRg st="0" end="0"/>
                                            </p:txEl>
                                          </p:spTgt>
                                        </p:tgtEl>
                                        <p:attrNameLst>
                                          <p:attrName>ppt_w</p:attrName>
                                        </p:attrNameLst>
                                      </p:cBhvr>
                                      <p:tavLst>
                                        <p:tav tm="0">
                                          <p:val>
                                            <p:fltVal val="0"/>
                                          </p:val>
                                        </p:tav>
                                        <p:tav tm="100000">
                                          <p:val>
                                            <p:strVal val="#ppt_w"/>
                                          </p:val>
                                        </p:tav>
                                      </p:tavLst>
                                    </p:anim>
                                    <p:anim calcmode="lin" valueType="num">
                                      <p:cBhvr>
                                        <p:cTn id="28" dur="1000" fill="hold"/>
                                        <p:tgtEl>
                                          <p:spTgt spid="38">
                                            <p:txEl>
                                              <p:pRg st="0" end="0"/>
                                            </p:txEl>
                                          </p:spTgt>
                                        </p:tgtEl>
                                        <p:attrNameLst>
                                          <p:attrName>ppt_h</p:attrName>
                                        </p:attrNameLst>
                                      </p:cBhvr>
                                      <p:tavLst>
                                        <p:tav tm="0">
                                          <p:val>
                                            <p:fltVal val="0"/>
                                          </p:val>
                                        </p:tav>
                                        <p:tav tm="100000">
                                          <p:val>
                                            <p:strVal val="#ppt_h"/>
                                          </p:val>
                                        </p:tav>
                                      </p:tavLst>
                                    </p:anim>
                                    <p:anim calcmode="lin" valueType="num">
                                      <p:cBhvr>
                                        <p:cTn id="29" dur="1000" fill="hold"/>
                                        <p:tgtEl>
                                          <p:spTgt spid="38">
                                            <p:txEl>
                                              <p:pRg st="0" end="0"/>
                                            </p:txEl>
                                          </p:spTgt>
                                        </p:tgtEl>
                                        <p:attrNameLst>
                                          <p:attrName>style.rotation</p:attrName>
                                        </p:attrNameLst>
                                      </p:cBhvr>
                                      <p:tavLst>
                                        <p:tav tm="0">
                                          <p:val>
                                            <p:fltVal val="90"/>
                                          </p:val>
                                        </p:tav>
                                        <p:tav tm="100000">
                                          <p:val>
                                            <p:fltVal val="0"/>
                                          </p:val>
                                        </p:tav>
                                      </p:tavLst>
                                    </p:anim>
                                    <p:animEffect transition="in" filter="fade">
                                      <p:cBhvr>
                                        <p:cTn id="30" dur="1000"/>
                                        <p:tgtEl>
                                          <p:spTgt spid="38">
                                            <p:txEl>
                                              <p:pRg st="0" end="0"/>
                                            </p:txEl>
                                          </p:spTgt>
                                        </p:tgtEl>
                                      </p:cBhvr>
                                    </p:animEffect>
                                  </p:childTnLst>
                                </p:cTn>
                              </p:par>
                              <p:par>
                                <p:cTn id="31" presetID="34" presetClass="emph" presetSubtype="0" fill="hold" grpId="1" nodeType="withEffect">
                                  <p:stCondLst>
                                    <p:cond delay="0"/>
                                  </p:stCondLst>
                                  <p:iterate type="lt">
                                    <p:tmPct val="10000"/>
                                  </p:iterate>
                                  <p:childTnLst>
                                    <p:animMotion origin="layout" path="M -1.45833E-6 2.96296E-6 L -1.45833E-6 -0.07223 " pathEditMode="relative" rAng="0" ptsTypes="AA">
                                      <p:cBhvr>
                                        <p:cTn id="32" dur="250" accel="50000" decel="50000" autoRev="1" fill="hold">
                                          <p:stCondLst>
                                            <p:cond delay="0"/>
                                          </p:stCondLst>
                                        </p:cTn>
                                        <p:tgtEl>
                                          <p:spTgt spid="38">
                                            <p:txEl>
                                              <p:pRg st="0" end="0"/>
                                            </p:txEl>
                                          </p:spTgt>
                                        </p:tgtEl>
                                        <p:attrNameLst>
                                          <p:attrName>ppt_x</p:attrName>
                                          <p:attrName>ppt_y</p:attrName>
                                        </p:attrNameLst>
                                      </p:cBhvr>
                                      <p:rCtr x="0" y="-3611"/>
                                    </p:animMotion>
                                    <p:animRot by="1500000">
                                      <p:cBhvr>
                                        <p:cTn id="33" dur="125" fill="hold">
                                          <p:stCondLst>
                                            <p:cond delay="0"/>
                                          </p:stCondLst>
                                        </p:cTn>
                                        <p:tgtEl>
                                          <p:spTgt spid="38">
                                            <p:txEl>
                                              <p:pRg st="0" end="0"/>
                                            </p:txEl>
                                          </p:spTgt>
                                        </p:tgtEl>
                                        <p:attrNameLst>
                                          <p:attrName>r</p:attrName>
                                        </p:attrNameLst>
                                      </p:cBhvr>
                                    </p:animRot>
                                    <p:animRot by="-1500000">
                                      <p:cBhvr>
                                        <p:cTn id="34" dur="125" fill="hold">
                                          <p:stCondLst>
                                            <p:cond delay="125"/>
                                          </p:stCondLst>
                                        </p:cTn>
                                        <p:tgtEl>
                                          <p:spTgt spid="38">
                                            <p:txEl>
                                              <p:pRg st="0" end="0"/>
                                            </p:txEl>
                                          </p:spTgt>
                                        </p:tgtEl>
                                        <p:attrNameLst>
                                          <p:attrName>r</p:attrName>
                                        </p:attrNameLst>
                                      </p:cBhvr>
                                    </p:animRot>
                                    <p:animRot by="-1500000">
                                      <p:cBhvr>
                                        <p:cTn id="35" dur="125" fill="hold">
                                          <p:stCondLst>
                                            <p:cond delay="250"/>
                                          </p:stCondLst>
                                        </p:cTn>
                                        <p:tgtEl>
                                          <p:spTgt spid="38">
                                            <p:txEl>
                                              <p:pRg st="0" end="0"/>
                                            </p:txEl>
                                          </p:spTgt>
                                        </p:tgtEl>
                                        <p:attrNameLst>
                                          <p:attrName>r</p:attrName>
                                        </p:attrNameLst>
                                      </p:cBhvr>
                                    </p:animRot>
                                    <p:animRot by="1500000">
                                      <p:cBhvr>
                                        <p:cTn id="36" dur="125" fill="hold">
                                          <p:stCondLst>
                                            <p:cond delay="375"/>
                                          </p:stCondLst>
                                        </p:cTn>
                                        <p:tgtEl>
                                          <p:spTgt spid="38">
                                            <p:txEl>
                                              <p:pRg st="0" end="0"/>
                                            </p:txEl>
                                          </p:spTgt>
                                        </p:tgtEl>
                                        <p:attrNameLst>
                                          <p:attrName>r</p:attrName>
                                        </p:attrNameLst>
                                      </p:cBhvr>
                                    </p:animRot>
                                  </p:childTnLst>
                                </p:cTn>
                              </p:par>
                            </p:childTnLst>
                          </p:cTn>
                        </p:par>
                        <p:par>
                          <p:cTn id="37" fill="hold">
                            <p:stCondLst>
                              <p:cond delay="1000"/>
                            </p:stCondLst>
                            <p:childTnLst>
                              <p:par>
                                <p:cTn id="38" presetID="2" presetClass="entr" presetSubtype="4"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additive="base">
                                        <p:cTn id="40" dur="500" fill="hold"/>
                                        <p:tgtEl>
                                          <p:spTgt spid="7"/>
                                        </p:tgtEl>
                                        <p:attrNameLst>
                                          <p:attrName>ppt_x</p:attrName>
                                        </p:attrNameLst>
                                      </p:cBhvr>
                                      <p:tavLst>
                                        <p:tav tm="0">
                                          <p:val>
                                            <p:strVal val="#ppt_x"/>
                                          </p:val>
                                        </p:tav>
                                        <p:tav tm="100000">
                                          <p:val>
                                            <p:strVal val="#ppt_x"/>
                                          </p:val>
                                        </p:tav>
                                      </p:tavLst>
                                    </p:anim>
                                    <p:anim calcmode="lin" valueType="num">
                                      <p:cBhvr additive="base">
                                        <p:cTn id="41" dur="500" fill="hold"/>
                                        <p:tgtEl>
                                          <p:spTgt spid="7"/>
                                        </p:tgtEl>
                                        <p:attrNameLst>
                                          <p:attrName>ppt_y</p:attrName>
                                        </p:attrNameLst>
                                      </p:cBhvr>
                                      <p:tavLst>
                                        <p:tav tm="0">
                                          <p:val>
                                            <p:strVal val="1+#ppt_h/2"/>
                                          </p:val>
                                        </p:tav>
                                        <p:tav tm="100000">
                                          <p:val>
                                            <p:strVal val="#ppt_y"/>
                                          </p:val>
                                        </p:tav>
                                      </p:tavLst>
                                    </p:anim>
                                  </p:childTnLst>
                                </p:cTn>
                              </p:par>
                            </p:childTnLst>
                          </p:cTn>
                        </p:par>
                        <p:par>
                          <p:cTn id="42" fill="hold">
                            <p:stCondLst>
                              <p:cond delay="1500"/>
                            </p:stCondLst>
                            <p:childTnLst>
                              <p:par>
                                <p:cTn id="43" presetID="22" presetClass="entr" presetSubtype="4" fill="hold" grpId="0" nodeType="after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wipe(down)">
                                      <p:cBhvr>
                                        <p:cTn id="45" dur="500"/>
                                        <p:tgtEl>
                                          <p:spTgt spid="39"/>
                                        </p:tgtEl>
                                      </p:cBhvr>
                                    </p:animEffect>
                                  </p:childTnLst>
                                </p:cTn>
                              </p:par>
                            </p:childTnLst>
                          </p:cTn>
                        </p:par>
                        <p:par>
                          <p:cTn id="46" fill="hold">
                            <p:stCondLst>
                              <p:cond delay="2000"/>
                            </p:stCondLst>
                            <p:childTnLst>
                              <p:par>
                                <p:cTn id="47" presetID="22" presetClass="entr" presetSubtype="4" fill="hold" grpId="0" nodeType="after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down)">
                                      <p:cBhvr>
                                        <p:cTn id="4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8" grpId="0" bldLvl="0" animBg="1"/>
      <p:bldP spid="33" grpId="0" bldLvl="0" animBg="1"/>
      <p:bldP spid="38" grpId="0" build="allAtOnce"/>
      <p:bldP spid="38" grpId="1" build="allAtOnce"/>
      <p:bldP spid="39" grpId="0"/>
      <p:bldP spid="41"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第二讲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638810" y="1852295"/>
            <a:ext cx="11294745" cy="4633595"/>
            <a:chOff x="6179819" y="1200059"/>
            <a:chExt cx="5638801" cy="5339633"/>
          </a:xfrm>
        </p:grpSpPr>
        <p:sp>
          <p:nvSpPr>
            <p:cNvPr id="42" name="矩形 41"/>
            <p:cNvSpPr/>
            <p:nvPr/>
          </p:nvSpPr>
          <p:spPr>
            <a:xfrm>
              <a:off x="6179819" y="1200059"/>
              <a:ext cx="5638801" cy="5339633"/>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78412" y="1313481"/>
              <a:ext cx="5480609" cy="5079859"/>
            </a:xfrm>
            <a:prstGeom prst="rect">
              <a:avLst/>
            </a:prstGeom>
            <a:noFill/>
            <a:ln w="9525">
              <a:noFill/>
              <a:miter lim="800000"/>
            </a:ln>
          </p:spPr>
          <p:txBody>
            <a:bodyPr wrap="square" lIns="49438" tIns="24718" rIns="49438" bIns="24718">
              <a:spAutoFit/>
            </a:bodyPr>
            <a:lstStyle/>
            <a:p>
              <a:pPr fontAlgn="auto">
                <a:lnSpc>
                  <a:spcPts val="3000"/>
                </a:lnSpc>
                <a:spcBef>
                  <a:spcPts val="2400"/>
                </a:spcBef>
              </a:pPr>
              <a:r>
                <a:rPr lang="en-US" altLang="zh-CN" sz="2000" dirty="0">
                  <a:latin typeface="微软雅黑" panose="020B0503020204020204" pitchFamily="34" charset="-122"/>
                  <a:ea typeface="微软雅黑" panose="020B0503020204020204" pitchFamily="34" charset="-122"/>
                  <a:sym typeface="+mn-ea"/>
                </a:rPr>
                <a:t>  </a:t>
              </a:r>
              <a:r>
                <a:rPr lang="zh-CN" sz="2000" dirty="0">
                  <a:latin typeface="微软雅黑" panose="020B0503020204020204" pitchFamily="34" charset="-122"/>
                  <a:ea typeface="微软雅黑" panose="020B0503020204020204" pitchFamily="34" charset="-122"/>
                  <a:sym typeface="+mn-ea"/>
                </a:rPr>
                <a:t>目前，实验电路的实现方案主要包括两种途径:</a:t>
              </a:r>
            </a:p>
            <a:p>
              <a:pPr marL="800100" lvl="1" indent="-342900" fontAlgn="auto">
                <a:lnSpc>
                  <a:spcPts val="3000"/>
                </a:lnSpc>
                <a:spcBef>
                  <a:spcPts val="1000"/>
                </a:spcBef>
                <a:buFont typeface="Wingdings" panose="05000000000000000000" charset="0"/>
                <a:buChar char="l"/>
              </a:pPr>
              <a:r>
                <a:rPr lang="zh-CN" sz="2000" dirty="0">
                  <a:latin typeface="微软雅黑" panose="020B0503020204020204" pitchFamily="34" charset="-122"/>
                  <a:ea typeface="微软雅黑" panose="020B0503020204020204" pitchFamily="34" charset="-122"/>
                  <a:sym typeface="+mn-ea"/>
                </a:rPr>
                <a:t>使用通用的数字集成电路芯片，通过插接导线构成数字逻辑实验电路</a:t>
              </a:r>
            </a:p>
            <a:p>
              <a:pPr marL="800100" lvl="1" indent="-342900" fontAlgn="auto">
                <a:lnSpc>
                  <a:spcPts val="3000"/>
                </a:lnSpc>
                <a:spcBef>
                  <a:spcPts val="1000"/>
                </a:spcBef>
                <a:buFont typeface="Wingdings" panose="05000000000000000000" charset="0"/>
                <a:buChar char="l"/>
              </a:pPr>
              <a:r>
                <a:rPr lang="zh-CN" sz="2000" dirty="0">
                  <a:latin typeface="微软雅黑" panose="020B0503020204020204" pitchFamily="34" charset="-122"/>
                  <a:ea typeface="微软雅黑" panose="020B0503020204020204" pitchFamily="34" charset="-122"/>
                  <a:sym typeface="+mn-ea"/>
                </a:rPr>
                <a:t>使用现场可编程门阵列（FPGA: Field Programmable Gate Array ，前身是PAL、GAL、PLD)或</a:t>
              </a:r>
              <a:r>
                <a:rPr lang="en-US" altLang="zh-CN" sz="2000" dirty="0">
                  <a:latin typeface="微软雅黑" panose="020B0503020204020204" pitchFamily="34" charset="-122"/>
                  <a:ea typeface="微软雅黑" panose="020B0503020204020204" pitchFamily="34" charset="-122"/>
                  <a:sym typeface="+mn-ea"/>
                </a:rPr>
                <a:t>CPLD</a:t>
              </a:r>
              <a:r>
                <a:rPr lang="zh-CN" altLang="en-US" sz="2000" dirty="0">
                  <a:latin typeface="微软雅黑" panose="020B0503020204020204" pitchFamily="34" charset="-122"/>
                  <a:ea typeface="微软雅黑" panose="020B0503020204020204" pitchFamily="34" charset="-122"/>
                  <a:sym typeface="+mn-ea"/>
                </a:rPr>
                <a:t>器件（</a:t>
              </a:r>
              <a:r>
                <a:rPr lang="en-US" altLang="zh-CN" sz="2000" dirty="0">
                  <a:latin typeface="微软雅黑" panose="020B0503020204020204" pitchFamily="34" charset="-122"/>
                  <a:ea typeface="微软雅黑" panose="020B0503020204020204" pitchFamily="34" charset="-122"/>
                  <a:sym typeface="+mn-ea"/>
                </a:rPr>
                <a:t>CPLD</a:t>
              </a:r>
              <a:r>
                <a:rPr lang="zh-CN" altLang="en-US" sz="2000" dirty="0">
                  <a:latin typeface="微软雅黑" panose="020B0503020204020204" pitchFamily="34" charset="-122"/>
                  <a:ea typeface="微软雅黑" panose="020B0503020204020204" pitchFamily="34" charset="-122"/>
                  <a:sym typeface="+mn-ea"/>
                </a:rPr>
                <a:t>：</a:t>
              </a:r>
              <a:r>
                <a:rPr lang="zh-CN" sz="2000" dirty="0">
                  <a:latin typeface="微软雅黑" panose="020B0503020204020204" pitchFamily="34" charset="-122"/>
                  <a:ea typeface="微软雅黑" panose="020B0503020204020204" pitchFamily="34" charset="-122"/>
                  <a:sym typeface="+mn-ea"/>
                </a:rPr>
                <a:t>Complex Programmable Logic Device </a:t>
              </a:r>
              <a:r>
                <a:rPr lang="en-US" altLang="zh-CN" sz="2000" dirty="0">
                  <a:latin typeface="微软雅黑" panose="020B0503020204020204" pitchFamily="34" charset="-122"/>
                  <a:ea typeface="微软雅黑" panose="020B0503020204020204" pitchFamily="34" charset="-122"/>
                  <a:sym typeface="+mn-ea"/>
                </a:rPr>
                <a:t>)</a:t>
              </a:r>
              <a:r>
                <a:rPr lang="zh-CN" sz="2000" dirty="0">
                  <a:latin typeface="微软雅黑" panose="020B0503020204020204" pitchFamily="34" charset="-122"/>
                  <a:ea typeface="微软雅黑" panose="020B0503020204020204" pitchFamily="34" charset="-122"/>
                  <a:sym typeface="+mn-ea"/>
                </a:rPr>
                <a:t>，通过EDA设计技术，将设计好的实验电路下载到上述大规模可编程器件上来实现。</a:t>
              </a:r>
            </a:p>
            <a:p>
              <a:pPr marL="36195" lvl="1" indent="0" fontAlgn="auto">
                <a:lnSpc>
                  <a:spcPts val="3000"/>
                </a:lnSpc>
                <a:spcBef>
                  <a:spcPts val="1000"/>
                </a:spcBef>
                <a:buFont typeface="Wingdings" panose="05000000000000000000" charset="0"/>
                <a:buNone/>
              </a:pPr>
              <a:r>
                <a:rPr lang="zh-CN" altLang="en-US" sz="2000" b="1" dirty="0">
                  <a:solidFill>
                    <a:srgbClr val="1D41D5"/>
                  </a:solidFill>
                  <a:latin typeface="微软雅黑" panose="020B0503020204020204" pitchFamily="34" charset="-122"/>
                  <a:ea typeface="微软雅黑" panose="020B0503020204020204" pitchFamily="34" charset="-122"/>
                  <a:sym typeface="+mn-ea"/>
                </a:rPr>
                <a:t>说明</a:t>
              </a:r>
              <a:r>
                <a:rPr lang="zh-CN" sz="2000" b="1" dirty="0" smtClean="0">
                  <a:solidFill>
                    <a:srgbClr val="1D41D5"/>
                  </a:solidFill>
                  <a:latin typeface="微软雅黑" panose="020B0503020204020204" pitchFamily="34" charset="-122"/>
                  <a:ea typeface="微软雅黑" panose="020B0503020204020204" pitchFamily="34" charset="-122"/>
                  <a:sym typeface="+mn-ea"/>
                </a:rPr>
                <a:t>：</a:t>
              </a:r>
              <a:r>
                <a:rPr lang="zh-CN" sz="2000" b="1" dirty="0">
                  <a:solidFill>
                    <a:srgbClr val="1D41D5"/>
                  </a:solidFill>
                  <a:latin typeface="微软雅黑" panose="020B0503020204020204" pitchFamily="34" charset="-122"/>
                  <a:ea typeface="微软雅黑" panose="020B0503020204020204" pitchFamily="34" charset="-122"/>
                  <a:sym typeface="+mn-ea"/>
                </a:rPr>
                <a:t>我们的课程设计采用第二类实现方案。</a:t>
              </a:r>
            </a:p>
            <a:p>
              <a:pPr lvl="1" fontAlgn="auto">
                <a:lnSpc>
                  <a:spcPts val="3000"/>
                </a:lnSpc>
                <a:spcBef>
                  <a:spcPts val="1000"/>
                </a:spcBef>
              </a:pPr>
              <a:r>
                <a:rPr lang="zh-CN" sz="2000" b="1" dirty="0">
                  <a:solidFill>
                    <a:srgbClr val="C00000"/>
                  </a:solidFill>
                  <a:latin typeface="微软雅黑" panose="020B0503020204020204" pitchFamily="34" charset="-122"/>
                  <a:ea typeface="微软雅黑" panose="020B0503020204020204" pitchFamily="34" charset="-122"/>
                  <a:sym typeface="+mn-ea"/>
                </a:rPr>
                <a:t>具体要求：</a:t>
              </a:r>
              <a:r>
                <a:rPr lang="zh-CN" sz="2000" dirty="0">
                  <a:latin typeface="微软雅黑" panose="020B0503020204020204" pitchFamily="34" charset="-122"/>
                  <a:ea typeface="微软雅黑" panose="020B0503020204020204" pitchFamily="34" charset="-122"/>
                  <a:sym typeface="+mn-ea"/>
                </a:rPr>
                <a:t>了解EDA技术，掌握 EDA开发技术的</a:t>
              </a:r>
              <a:r>
                <a:rPr lang="zh-CN" sz="2400" dirty="0">
                  <a:gradFill>
                    <a:gsLst>
                      <a:gs pos="0">
                        <a:srgbClr val="FE4444"/>
                      </a:gs>
                      <a:gs pos="100000">
                        <a:srgbClr val="832B2B"/>
                      </a:gs>
                    </a:gsLst>
                    <a:lin scaled="0"/>
                  </a:gradFill>
                  <a:latin typeface="微软雅黑" panose="020B0503020204020204" pitchFamily="34" charset="-122"/>
                  <a:ea typeface="微软雅黑" panose="020B0503020204020204" pitchFamily="34" charset="-122"/>
                  <a:sym typeface="+mn-ea"/>
                </a:rPr>
                <a:t>层次化设计方法</a:t>
              </a:r>
              <a:r>
                <a:rPr lang="zh-CN" sz="2000" dirty="0">
                  <a:latin typeface="微软雅黑" panose="020B0503020204020204" pitchFamily="34" charset="-122"/>
                  <a:ea typeface="微软雅黑" panose="020B0503020204020204" pitchFamily="34" charset="-122"/>
                  <a:sym typeface="+mn-ea"/>
                </a:rPr>
                <a:t>与流程，熟练使用EDA开发工具 Quartus II，从简单的功能电路设计入手，到最后能够设计比较复杂的电子电路系统(简单的模型计算机）。培养利用EDA技术设计复杂电路系统的实际动手能力，同时加深对微程序控制的计算机的理解和认识。</a:t>
              </a:r>
            </a:p>
          </p:txBody>
        </p:sp>
      </p:grpSp>
      <p:sp>
        <p:nvSpPr>
          <p:cNvPr id="43" name="文本框 42"/>
          <p:cNvSpPr txBox="1"/>
          <p:nvPr/>
        </p:nvSpPr>
        <p:spPr>
          <a:xfrm>
            <a:off x="684530" y="1094105"/>
            <a:ext cx="6228080" cy="583565"/>
          </a:xfrm>
          <a:prstGeom prst="rect">
            <a:avLst/>
          </a:prstGeom>
          <a:noFill/>
        </p:spPr>
        <p:txBody>
          <a:bodyPr wrap="square" rtlCol="0">
            <a:spAutoFit/>
          </a:bodyPr>
          <a:lstStyle/>
          <a:p>
            <a:pPr algn="l" fontAlgn="auto">
              <a:lnSpc>
                <a:spcPct val="100000"/>
              </a:lnSpc>
              <a:buClrTx/>
              <a:buSzTx/>
              <a:buFontTx/>
            </a:pPr>
            <a:r>
              <a:rPr lang="zh-CN" altLang="en-US" sz="3200" b="1" dirty="0">
                <a:solidFill>
                  <a:srgbClr val="CF632F"/>
                </a:solidFill>
                <a:latin typeface="微软雅黑" panose="020B0503020204020204" pitchFamily="34" charset="-122"/>
                <a:ea typeface="微软雅黑" panose="020B0503020204020204" pitchFamily="34" charset="-122"/>
              </a:rPr>
              <a:t>一、实验电路的设计和实现方案</a:t>
            </a:r>
          </a:p>
        </p:txBody>
      </p:sp>
      <mc:AlternateContent xmlns:mc="http://schemas.openxmlformats.org/markup-compatibility/2006" xmlns:p14="http://schemas.microsoft.com/office/powerpoint/2010/main">
        <mc:Choice Requires="p14">
          <p:contentPart p14:bwMode="auto" r:id="rId3">
            <p14:nvContentPartPr>
              <p14:cNvPr id="2" name="墨迹 1"/>
              <p14:cNvContentPartPr/>
              <p14:nvPr/>
            </p14:nvContentPartPr>
            <p14:xfrm>
              <a:off x="5716270" y="2812415"/>
              <a:ext cx="1178560" cy="26670"/>
            </p14:xfrm>
          </p:contentPart>
        </mc:Choice>
        <mc:Fallback xmlns="">
          <p:pic>
            <p:nvPicPr>
              <p:cNvPr id="2" name="墨迹 1"/>
            </p:nvPicPr>
            <p:blipFill>
              <a:blip r:embed="rId4"/>
            </p:blipFill>
            <p:spPr>
              <a:xfrm>
                <a:off x="5716270" y="2812415"/>
                <a:ext cx="1178560" cy="26670"/>
              </a:xfrm>
              <a:prstGeom prst="rect"/>
            </p:spPr>
          </p:pic>
        </mc:Fallback>
      </mc:AlternateContent>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第二讲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16915" y="1793875"/>
            <a:ext cx="10798175" cy="4633595"/>
            <a:chOff x="6218812" y="1200059"/>
            <a:chExt cx="5390893" cy="5339633"/>
          </a:xfrm>
        </p:grpSpPr>
        <p:sp>
          <p:nvSpPr>
            <p:cNvPr id="42" name="矩形 41"/>
            <p:cNvSpPr/>
            <p:nvPr/>
          </p:nvSpPr>
          <p:spPr>
            <a:xfrm>
              <a:off x="6218812" y="1200059"/>
              <a:ext cx="5390893" cy="5339633"/>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59073" y="1347142"/>
              <a:ext cx="5350632" cy="5020587"/>
            </a:xfrm>
            <a:prstGeom prst="rect">
              <a:avLst/>
            </a:prstGeom>
            <a:noFill/>
            <a:ln w="9525">
              <a:noFill/>
              <a:miter lim="800000"/>
            </a:ln>
          </p:spPr>
          <p:txBody>
            <a:bodyPr wrap="square" lIns="49438" tIns="24718" rIns="49438" bIns="24718">
              <a:spAutoFit/>
            </a:bodyPr>
            <a:lstStyle/>
            <a:p>
              <a:pPr fontAlgn="auto">
                <a:lnSpc>
                  <a:spcPts val="3000"/>
                </a:lnSpc>
                <a:spcBef>
                  <a:spcPts val="2400"/>
                </a:spcBef>
              </a:pPr>
              <a:r>
                <a:rPr lang="en-US" altLang="zh-CN" sz="2400" b="1" dirty="0">
                  <a:solidFill>
                    <a:srgbClr val="1D41D5"/>
                  </a:solidFill>
                  <a:latin typeface="微软雅黑" panose="020B0503020204020204" pitchFamily="34" charset="-122"/>
                  <a:ea typeface="微软雅黑" panose="020B0503020204020204" pitchFamily="34" charset="-122"/>
                  <a:sym typeface="+mn-ea"/>
                </a:rPr>
                <a:t>2.1   EDA</a:t>
              </a:r>
              <a:r>
                <a:rPr lang="zh-CN" altLang="en-US" sz="2400" b="1" dirty="0">
                  <a:solidFill>
                    <a:srgbClr val="1D41D5"/>
                  </a:solidFill>
                  <a:latin typeface="微软雅黑" panose="020B0503020204020204" pitchFamily="34" charset="-122"/>
                  <a:ea typeface="微软雅黑" panose="020B0503020204020204" pitchFamily="34" charset="-122"/>
                  <a:sym typeface="+mn-ea"/>
                </a:rPr>
                <a:t>技术及其发展</a:t>
              </a:r>
            </a:p>
            <a:p>
              <a:pPr algn="just" fontAlgn="auto">
                <a:lnSpc>
                  <a:spcPts val="3000"/>
                </a:lnSpc>
                <a:spcBef>
                  <a:spcPts val="1000"/>
                </a:spcBef>
                <a:buNone/>
              </a:pPr>
              <a:r>
                <a:rPr lang="en-US" altLang="zh-CN" sz="2400" b="1" dirty="0">
                  <a:solidFill>
                    <a:srgbClr val="1D41D5"/>
                  </a:solidFill>
                  <a:latin typeface="微软雅黑" panose="020B0503020204020204" pitchFamily="34" charset="-122"/>
                  <a:ea typeface="微软雅黑" panose="020B0503020204020204" pitchFamily="34" charset="-122"/>
                  <a:sym typeface="+mn-ea"/>
                </a:rPr>
                <a:t>  </a:t>
              </a:r>
              <a:r>
                <a:rPr lang="zh-CN" altLang="en-US" sz="2000" dirty="0">
                  <a:uFillTx/>
                  <a:latin typeface="Times New Roman" panose="02020603050405020304" charset="0"/>
                  <a:ea typeface="微软雅黑" panose="020B0503020204020204" pitchFamily="34" charset="-122"/>
                  <a:sym typeface="+mn-ea"/>
                </a:rPr>
                <a:t> 2.1.1 </a:t>
              </a:r>
              <a:r>
                <a:rPr lang="zh-CN" altLang="en-US" sz="2000" dirty="0">
                  <a:solidFill>
                    <a:srgbClr val="FF0000"/>
                  </a:solidFill>
                  <a:uFillTx/>
                  <a:latin typeface="Times New Roman" panose="02020603050405020304" charset="0"/>
                  <a:ea typeface="微软雅黑" panose="020B0503020204020204" pitchFamily="34" charset="-122"/>
                  <a:sym typeface="+mn-ea"/>
                </a:rPr>
                <a:t>什么是EDA?</a:t>
              </a:r>
              <a:r>
                <a:rPr lang="zh-CN" altLang="en-US" sz="2000" dirty="0">
                  <a:solidFill>
                    <a:schemeClr val="tx1"/>
                  </a:solidFill>
                  <a:uFillTx/>
                  <a:latin typeface="Times New Roman" panose="02020603050405020304" charset="0"/>
                  <a:ea typeface="微软雅黑" panose="020B0503020204020204" pitchFamily="34" charset="-122"/>
                  <a:sym typeface="+mn-ea"/>
                </a:rPr>
                <a:t>（</a:t>
              </a:r>
              <a:r>
                <a:rPr lang="en-US" altLang="zh-CN" sz="2000" dirty="0">
                  <a:solidFill>
                    <a:schemeClr val="tx1"/>
                  </a:solidFill>
                  <a:uFillTx/>
                  <a:latin typeface="Times New Roman" panose="02020603050405020304" charset="0"/>
                  <a:ea typeface="微软雅黑" panose="020B0503020204020204" pitchFamily="34" charset="-122"/>
                  <a:sym typeface="+mn-ea"/>
                </a:rPr>
                <a:t>Electronic Design Automation</a:t>
              </a:r>
              <a:r>
                <a:rPr lang="zh-CN" altLang="en-US" sz="2000" dirty="0">
                  <a:solidFill>
                    <a:schemeClr val="tx1"/>
                  </a:solidFill>
                  <a:uFillTx/>
                  <a:latin typeface="Times New Roman" panose="02020603050405020304" charset="0"/>
                  <a:ea typeface="微软雅黑" panose="020B0503020204020204" pitchFamily="34" charset="-122"/>
                  <a:sym typeface="+mn-ea"/>
                </a:rPr>
                <a:t>，电子设计自动化）    </a:t>
              </a:r>
              <a:endParaRPr lang="zh-CN" altLang="en-US" sz="2000" dirty="0">
                <a:solidFill>
                  <a:schemeClr val="tx1"/>
                </a:solidFill>
                <a:uFillTx/>
                <a:latin typeface="Times New Roman" panose="02020603050405020304" charset="0"/>
                <a:ea typeface="微软雅黑" panose="020B0503020204020204" pitchFamily="34" charset="-122"/>
              </a:endParaRPr>
            </a:p>
            <a:p>
              <a:pPr algn="just" fontAlgn="auto">
                <a:lnSpc>
                  <a:spcPts val="3000"/>
                </a:lnSpc>
                <a:spcBef>
                  <a:spcPts val="800"/>
                </a:spcBef>
                <a:buNone/>
              </a:pPr>
              <a:r>
                <a:rPr lang="zh-CN" altLang="en-US" sz="2000" dirty="0">
                  <a:solidFill>
                    <a:schemeClr val="tx1"/>
                  </a:solidFill>
                  <a:uFillTx/>
                  <a:latin typeface="Times New Roman" panose="02020603050405020304" charset="0"/>
                  <a:ea typeface="微软雅黑" panose="020B0503020204020204" pitchFamily="34" charset="-122"/>
                  <a:sym typeface="+mn-ea"/>
                </a:rPr>
                <a:t>          简单讲，</a:t>
              </a:r>
              <a:r>
                <a:rPr lang="en-US" altLang="zh-CN" sz="2000" dirty="0">
                  <a:solidFill>
                    <a:schemeClr val="tx1"/>
                  </a:solidFill>
                  <a:uFillTx/>
                  <a:latin typeface="Times New Roman" panose="02020603050405020304" charset="0"/>
                  <a:ea typeface="微软雅黑" panose="020B0503020204020204" pitchFamily="34" charset="-122"/>
                  <a:sym typeface="+mn-ea"/>
                </a:rPr>
                <a:t>EDA</a:t>
              </a:r>
              <a:r>
                <a:rPr lang="zh-CN" altLang="en-US" sz="2000" dirty="0">
                  <a:solidFill>
                    <a:schemeClr val="tx1"/>
                  </a:solidFill>
                  <a:uFillTx/>
                  <a:latin typeface="Times New Roman" panose="02020603050405020304" charset="0"/>
                  <a:ea typeface="微软雅黑" panose="020B0503020204020204" pitchFamily="34" charset="-122"/>
                  <a:sym typeface="+mn-ea"/>
                </a:rPr>
                <a:t>指利用计算机完成电子系统的设计。</a:t>
              </a:r>
            </a:p>
            <a:p>
              <a:pPr algn="just" fontAlgn="auto">
                <a:lnSpc>
                  <a:spcPts val="3000"/>
                </a:lnSpc>
                <a:spcBef>
                  <a:spcPts val="600"/>
                </a:spcBef>
                <a:buNone/>
              </a:pPr>
              <a:r>
                <a:rPr lang="en-US" altLang="zh-CN" sz="2000" dirty="0">
                  <a:solidFill>
                    <a:schemeClr val="tx1"/>
                  </a:solidFill>
                  <a:uFillTx/>
                  <a:latin typeface="Times New Roman" panose="02020603050405020304" charset="0"/>
                  <a:ea typeface="微软雅黑" panose="020B0503020204020204" pitchFamily="34" charset="-122"/>
                  <a:sym typeface="+mn-ea"/>
                </a:rPr>
                <a:t>    2.1.2 </a:t>
              </a:r>
              <a:r>
                <a:rPr lang="zh-CN" altLang="en-US" sz="2000" dirty="0">
                  <a:solidFill>
                    <a:srgbClr val="FF0000"/>
                  </a:solidFill>
                  <a:uFillTx/>
                  <a:latin typeface="Times New Roman" panose="02020603050405020304" charset="0"/>
                  <a:ea typeface="微软雅黑" panose="020B0503020204020204" pitchFamily="34" charset="-122"/>
                  <a:sym typeface="+mn-ea"/>
                </a:rPr>
                <a:t>定义</a:t>
              </a:r>
              <a:r>
                <a:rPr lang="zh-CN" altLang="en-US" sz="2000" dirty="0">
                  <a:solidFill>
                    <a:schemeClr val="tx1"/>
                  </a:solidFill>
                  <a:uFillTx/>
                  <a:latin typeface="Times New Roman" panose="02020603050405020304" charset="0"/>
                  <a:ea typeface="微软雅黑" panose="020B0503020204020204" pitchFamily="34" charset="-122"/>
                  <a:sym typeface="+mn-ea"/>
                </a:rPr>
                <a:t>：以计算机为工作平台，以EDA软件工具为开发环境，以硬件描述语言为系统逻辑</a:t>
              </a:r>
            </a:p>
            <a:p>
              <a:pPr algn="just" fontAlgn="auto">
                <a:lnSpc>
                  <a:spcPts val="3000"/>
                </a:lnSpc>
                <a:spcBef>
                  <a:spcPts val="600"/>
                </a:spcBef>
                <a:buNone/>
              </a:pPr>
              <a:r>
                <a:rPr lang="zh-CN" altLang="en-US" sz="2000" dirty="0">
                  <a:solidFill>
                    <a:schemeClr val="tx1"/>
                  </a:solidFill>
                  <a:uFillTx/>
                  <a:latin typeface="Times New Roman" panose="02020603050405020304" charset="0"/>
                  <a:ea typeface="微软雅黑" panose="020B0503020204020204" pitchFamily="34" charset="-122"/>
                  <a:sym typeface="+mn-ea"/>
                </a:rPr>
                <a:t>                         描述的主要表达方式，以大规模可编程逻辑器件为实验载体，以ASIC</a:t>
              </a:r>
              <a:r>
                <a:rPr lang="en-US" altLang="zh-CN" sz="2000" dirty="0">
                  <a:solidFill>
                    <a:schemeClr val="tx1"/>
                  </a:solidFill>
                  <a:uFillTx/>
                  <a:latin typeface="Times New Roman" panose="02020603050405020304" charset="0"/>
                  <a:ea typeface="微软雅黑" panose="020B0503020204020204" pitchFamily="34" charset="-122"/>
                  <a:sym typeface="+mn-ea"/>
                </a:rPr>
                <a:t>(Application </a:t>
              </a:r>
            </a:p>
            <a:p>
              <a:pPr algn="just" fontAlgn="auto">
                <a:lnSpc>
                  <a:spcPts val="3000"/>
                </a:lnSpc>
                <a:spcBef>
                  <a:spcPts val="600"/>
                </a:spcBef>
                <a:buNone/>
              </a:pPr>
              <a:r>
                <a:rPr lang="en-US" altLang="zh-CN" sz="2000" dirty="0">
                  <a:solidFill>
                    <a:schemeClr val="tx1"/>
                  </a:solidFill>
                  <a:uFillTx/>
                  <a:latin typeface="Times New Roman" panose="02020603050405020304" charset="0"/>
                  <a:ea typeface="微软雅黑" panose="020B0503020204020204" pitchFamily="34" charset="-122"/>
                  <a:sym typeface="+mn-ea"/>
                </a:rPr>
                <a:t>                         Specific Integrated Circuit)</a:t>
              </a:r>
              <a:r>
                <a:rPr lang="zh-CN" altLang="en-US" sz="2000" dirty="0">
                  <a:solidFill>
                    <a:schemeClr val="tx1"/>
                  </a:solidFill>
                  <a:uFillTx/>
                  <a:latin typeface="Times New Roman" panose="02020603050405020304" charset="0"/>
                  <a:ea typeface="微软雅黑" panose="020B0503020204020204" pitchFamily="34" charset="-122"/>
                  <a:sym typeface="+mn-ea"/>
                </a:rPr>
                <a:t>、SoC(System on  Chip)芯片为目标器件，以数字系统设</a:t>
              </a:r>
            </a:p>
            <a:p>
              <a:pPr algn="just" fontAlgn="auto">
                <a:lnSpc>
                  <a:spcPts val="3000"/>
                </a:lnSpc>
                <a:spcBef>
                  <a:spcPts val="600"/>
                </a:spcBef>
                <a:buNone/>
              </a:pPr>
              <a:r>
                <a:rPr lang="zh-CN" altLang="en-US" sz="2000" dirty="0">
                  <a:solidFill>
                    <a:schemeClr val="tx1"/>
                  </a:solidFill>
                  <a:uFillTx/>
                  <a:latin typeface="Times New Roman" panose="02020603050405020304" charset="0"/>
                  <a:ea typeface="微软雅黑" panose="020B0503020204020204" pitchFamily="34" charset="-122"/>
                  <a:sym typeface="+mn-ea"/>
                </a:rPr>
                <a:t>                         计为应用方向的电子产品自动化设计过程。</a:t>
              </a:r>
            </a:p>
            <a:p>
              <a:pPr algn="just" fontAlgn="auto">
                <a:lnSpc>
                  <a:spcPts val="3000"/>
                </a:lnSpc>
                <a:spcBef>
                  <a:spcPts val="1800"/>
                </a:spcBef>
                <a:buClrTx/>
                <a:buSzTx/>
                <a:buFontTx/>
                <a:buNone/>
              </a:pPr>
              <a:r>
                <a:rPr lang="zh-CN" altLang="en-US" sz="2000" dirty="0">
                  <a:solidFill>
                    <a:schemeClr val="tx1"/>
                  </a:solidFill>
                  <a:uFillTx/>
                  <a:latin typeface="Times New Roman" panose="02020603050405020304" charset="0"/>
                  <a:ea typeface="微软雅黑" panose="020B0503020204020204" pitchFamily="34" charset="-122"/>
                  <a:sym typeface="+mn-ea"/>
                </a:rPr>
                <a:t>             </a:t>
              </a:r>
              <a:r>
                <a:rPr lang="zh-CN" altLang="en-US" sz="2000" dirty="0">
                  <a:solidFill>
                    <a:srgbClr val="1D41D5"/>
                  </a:solidFill>
                  <a:uFillTx/>
                  <a:latin typeface="Times New Roman" panose="02020603050405020304" charset="0"/>
                  <a:ea typeface="微软雅黑" panose="020B0503020204020204" pitchFamily="34" charset="-122"/>
                  <a:sym typeface="+mn-ea"/>
                </a:rPr>
                <a:t>具体来说：</a:t>
              </a:r>
              <a:r>
                <a:rPr lang="en-US" altLang="zh-CN" sz="2000" dirty="0">
                  <a:solidFill>
                    <a:srgbClr val="1D41D5"/>
                  </a:solidFill>
                  <a:uFillTx/>
                  <a:latin typeface="Times New Roman" panose="02020603050405020304" charset="0"/>
                  <a:ea typeface="微软雅黑" panose="020B0503020204020204" pitchFamily="34" charset="-122"/>
                  <a:sym typeface="+mn-ea"/>
                </a:rPr>
                <a:t>EDA</a:t>
              </a:r>
              <a:r>
                <a:rPr lang="zh-CN" altLang="en-US" sz="2000" dirty="0">
                  <a:uFillTx/>
                  <a:latin typeface="Times New Roman" panose="02020603050405020304" charset="0"/>
                  <a:ea typeface="微软雅黑" panose="020B0503020204020204" pitchFamily="34" charset="-122"/>
                  <a:sym typeface="+mn-ea"/>
                </a:rPr>
                <a:t>以计算机为工具， 代替人来完成数字系统的电路设计、逻辑综合、布局</a:t>
              </a:r>
            </a:p>
            <a:p>
              <a:pPr algn="just" fontAlgn="auto">
                <a:lnSpc>
                  <a:spcPts val="3000"/>
                </a:lnSpc>
                <a:spcBef>
                  <a:spcPts val="600"/>
                </a:spcBef>
                <a:buClrTx/>
                <a:buSzTx/>
                <a:buFontTx/>
                <a:buNone/>
              </a:pPr>
              <a:r>
                <a:rPr lang="zh-CN" altLang="en-US" sz="2000" dirty="0">
                  <a:uFillTx/>
                  <a:latin typeface="Times New Roman" panose="02020603050405020304" charset="0"/>
                  <a:ea typeface="微软雅黑" panose="020B0503020204020204" pitchFamily="34" charset="-122"/>
                  <a:sym typeface="+mn-ea"/>
                </a:rPr>
                <a:t>                                布线和仿真验证</a:t>
              </a:r>
              <a:r>
                <a:rPr lang="zh-CN" altLang="en-US" sz="2000" dirty="0">
                  <a:solidFill>
                    <a:schemeClr val="tx1"/>
                  </a:solidFill>
                  <a:uFillTx/>
                  <a:latin typeface="Times New Roman" panose="02020603050405020304" charset="0"/>
                  <a:ea typeface="微软雅黑" panose="020B0503020204020204" pitchFamily="34" charset="-122"/>
                  <a:sym typeface="+mn-ea"/>
                </a:rPr>
                <a:t>等工作。 </a:t>
              </a:r>
            </a:p>
          </p:txBody>
        </p:sp>
      </p:grpSp>
      <p:sp>
        <p:nvSpPr>
          <p:cNvPr id="43" name="文本框 42"/>
          <p:cNvSpPr txBox="1"/>
          <p:nvPr/>
        </p:nvSpPr>
        <p:spPr>
          <a:xfrm>
            <a:off x="684530" y="1094105"/>
            <a:ext cx="5614670" cy="583565"/>
          </a:xfrm>
          <a:prstGeom prst="rect">
            <a:avLst/>
          </a:prstGeom>
          <a:noFill/>
        </p:spPr>
        <p:txBody>
          <a:bodyPr wrap="square" rtlCol="0">
            <a:spAutoFit/>
          </a:bodyPr>
          <a:lstStyle/>
          <a:p>
            <a:pPr algn="l" fontAlgn="auto">
              <a:lnSpc>
                <a:spcPct val="100000"/>
              </a:lnSpc>
              <a:buClrTx/>
              <a:buSzTx/>
              <a:buFontTx/>
            </a:pPr>
            <a:r>
              <a:rPr lang="zh-CN" altLang="en-US" sz="3200" b="1" dirty="0">
                <a:solidFill>
                  <a:srgbClr val="CF632F"/>
                </a:solidFill>
                <a:latin typeface="微软雅黑" panose="020B0503020204020204" pitchFamily="34" charset="-122"/>
                <a:ea typeface="微软雅黑" panose="020B0503020204020204" pitchFamily="34" charset="-122"/>
              </a:rPr>
              <a:t>二、</a:t>
            </a:r>
            <a:r>
              <a:rPr lang="en-US" altLang="zh-CN" sz="3200" b="1" dirty="0">
                <a:solidFill>
                  <a:srgbClr val="CF632F"/>
                </a:solidFill>
                <a:latin typeface="微软雅黑" panose="020B0503020204020204" pitchFamily="34" charset="-122"/>
                <a:ea typeface="微软雅黑" panose="020B0503020204020204" pitchFamily="34" charset="-122"/>
              </a:rPr>
              <a:t>EDA</a:t>
            </a:r>
            <a:r>
              <a:rPr lang="zh-CN" altLang="en-US" sz="3200" b="1" dirty="0">
                <a:solidFill>
                  <a:srgbClr val="CF632F"/>
                </a:solidFill>
                <a:latin typeface="微软雅黑" panose="020B0503020204020204" pitchFamily="34" charset="-122"/>
                <a:ea typeface="微软雅黑" panose="020B0503020204020204" pitchFamily="34" charset="-122"/>
              </a:rPr>
              <a:t>技术简介（补充）</a:t>
            </a:r>
          </a:p>
        </p:txBody>
      </p:sp>
      <mc:AlternateContent xmlns:mc="http://schemas.openxmlformats.org/markup-compatibility/2006" xmlns:p14="http://schemas.microsoft.com/office/powerpoint/2010/main">
        <mc:Choice Requires="p14">
          <p:contentPart p14:bwMode="auto" r:id="rId3">
            <p14:nvContentPartPr>
              <p14:cNvPr id="2" name="墨迹 1"/>
              <p14:cNvContentPartPr/>
              <p14:nvPr/>
            </p14:nvContentPartPr>
            <p14:xfrm>
              <a:off x="10182225" y="3187700"/>
              <a:ext cx="17780" cy="360"/>
            </p14:xfrm>
          </p:contentPart>
        </mc:Choice>
        <mc:Fallback xmlns="">
          <p:pic>
            <p:nvPicPr>
              <p:cNvPr id="2" name="墨迹 1"/>
            </p:nvPicPr>
            <p:blipFill>
              <a:blip r:embed="rId4"/>
            </p:blipFill>
            <p:spPr>
              <a:xfrm>
                <a:off x="10182225" y="3187700"/>
                <a:ext cx="17780" cy="360"/>
              </a:xfrm>
              <a:prstGeom prst="rect"/>
            </p:spPr>
          </p:pic>
        </mc:Fallback>
      </mc:AlternateContent>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第二讲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16915" y="1793875"/>
            <a:ext cx="10798175" cy="4633595"/>
            <a:chOff x="6218812" y="1200059"/>
            <a:chExt cx="5390893" cy="5339633"/>
          </a:xfrm>
        </p:grpSpPr>
        <p:sp>
          <p:nvSpPr>
            <p:cNvPr id="42" name="矩形 41"/>
            <p:cNvSpPr/>
            <p:nvPr/>
          </p:nvSpPr>
          <p:spPr>
            <a:xfrm>
              <a:off x="6218812" y="1200059"/>
              <a:ext cx="5390893" cy="5339633"/>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59073" y="1347142"/>
              <a:ext cx="5350632" cy="1651576"/>
            </a:xfrm>
            <a:prstGeom prst="rect">
              <a:avLst/>
            </a:prstGeom>
            <a:noFill/>
            <a:ln w="9525">
              <a:noFill/>
              <a:miter lim="800000"/>
            </a:ln>
          </p:spPr>
          <p:txBody>
            <a:bodyPr wrap="square" lIns="49438" tIns="24718" rIns="49438" bIns="24718">
              <a:spAutoFit/>
            </a:bodyPr>
            <a:lstStyle/>
            <a:p>
              <a:pPr fontAlgn="auto">
                <a:lnSpc>
                  <a:spcPts val="3000"/>
                </a:lnSpc>
                <a:spcBef>
                  <a:spcPts val="2400"/>
                </a:spcBef>
              </a:pPr>
              <a:r>
                <a:rPr lang="en-US" altLang="zh-CN" sz="2400" b="1" dirty="0">
                  <a:solidFill>
                    <a:srgbClr val="1D41D5"/>
                  </a:solidFill>
                  <a:latin typeface="微软雅黑" panose="020B0503020204020204" pitchFamily="34" charset="-122"/>
                  <a:ea typeface="微软雅黑" panose="020B0503020204020204" pitchFamily="34" charset="-122"/>
                  <a:sym typeface="+mn-ea"/>
                </a:rPr>
                <a:t>2.1   EDA</a:t>
              </a:r>
              <a:r>
                <a:rPr lang="zh-CN" altLang="en-US" sz="2400" b="1" dirty="0">
                  <a:solidFill>
                    <a:srgbClr val="1D41D5"/>
                  </a:solidFill>
                  <a:latin typeface="微软雅黑" panose="020B0503020204020204" pitchFamily="34" charset="-122"/>
                  <a:ea typeface="微软雅黑" panose="020B0503020204020204" pitchFamily="34" charset="-122"/>
                  <a:sym typeface="+mn-ea"/>
                </a:rPr>
                <a:t>技术及其发展</a:t>
              </a:r>
            </a:p>
            <a:p>
              <a:pPr algn="just" fontAlgn="auto">
                <a:lnSpc>
                  <a:spcPts val="3000"/>
                </a:lnSpc>
                <a:spcBef>
                  <a:spcPts val="1000"/>
                </a:spcBef>
                <a:buNone/>
              </a:pPr>
              <a:r>
                <a:rPr lang="en-US" altLang="zh-CN" sz="2400" b="1" dirty="0">
                  <a:solidFill>
                    <a:srgbClr val="1D41D5"/>
                  </a:solidFill>
                  <a:latin typeface="微软雅黑" panose="020B0503020204020204" pitchFamily="34" charset="-122"/>
                  <a:ea typeface="微软雅黑" panose="020B0503020204020204" pitchFamily="34" charset="-122"/>
                  <a:sym typeface="+mn-ea"/>
                </a:rPr>
                <a:t>   </a:t>
              </a:r>
              <a:r>
                <a:rPr kumimoji="1" lang="zh-CN" altLang="en-US" sz="2000" dirty="0">
                  <a:latin typeface="微软雅黑" panose="020B0503020204020204" pitchFamily="34" charset="-122"/>
                  <a:ea typeface="微软雅黑" panose="020B0503020204020204" pitchFamily="34" charset="-122"/>
                  <a:sym typeface="+mn-ea"/>
                </a:rPr>
                <a:t>2.1.</a:t>
              </a:r>
              <a:r>
                <a:rPr kumimoji="1" lang="zh-CN" altLang="en-US" sz="2000" dirty="0">
                  <a:solidFill>
                    <a:schemeClr val="tx1"/>
                  </a:solidFill>
                  <a:latin typeface="微软雅黑" panose="020B0503020204020204" pitchFamily="34" charset="-122"/>
                  <a:ea typeface="微软雅黑" panose="020B0503020204020204" pitchFamily="34" charset="-122"/>
                  <a:sym typeface="+mn-ea"/>
                </a:rPr>
                <a:t>3 </a:t>
              </a:r>
              <a:r>
                <a:rPr lang="zh-CN" altLang="en-US" sz="2000" dirty="0">
                  <a:solidFill>
                    <a:srgbClr val="FF0000"/>
                  </a:solidFill>
                  <a:uFillTx/>
                  <a:latin typeface="Times New Roman" panose="02020603050405020304" charset="0"/>
                  <a:ea typeface="微软雅黑" panose="020B0503020204020204" pitchFamily="34" charset="-122"/>
                  <a:sym typeface="+mn-ea"/>
                </a:rPr>
                <a:t>EDA</a:t>
              </a:r>
              <a:r>
                <a:rPr lang="zh-CN" sz="2000" dirty="0">
                  <a:solidFill>
                    <a:srgbClr val="FF0000"/>
                  </a:solidFill>
                  <a:uFillTx/>
                  <a:latin typeface="Times New Roman" panose="02020603050405020304" charset="0"/>
                  <a:ea typeface="微软雅黑" panose="020B0503020204020204" pitchFamily="34" charset="-122"/>
                  <a:sym typeface="+mn-ea"/>
                </a:rPr>
                <a:t>技术的发展历程</a:t>
              </a:r>
              <a:r>
                <a:rPr lang="zh-CN" altLang="en-US" sz="2000" dirty="0">
                  <a:solidFill>
                    <a:schemeClr val="tx1"/>
                  </a:solidFill>
                  <a:uFillTx/>
                  <a:latin typeface="Times New Roman" panose="02020603050405020304" charset="0"/>
                  <a:ea typeface="微软雅黑" panose="020B0503020204020204" pitchFamily="34" charset="-122"/>
                  <a:sym typeface="+mn-ea"/>
                </a:rPr>
                <a:t>    </a:t>
              </a:r>
              <a:endParaRPr lang="zh-CN" altLang="en-US" sz="2000" dirty="0">
                <a:solidFill>
                  <a:schemeClr val="tx1"/>
                </a:solidFill>
                <a:uFillTx/>
                <a:latin typeface="Times New Roman" panose="02020603050405020304" charset="0"/>
                <a:ea typeface="微软雅黑" panose="020B0503020204020204" pitchFamily="34" charset="-122"/>
              </a:endParaRPr>
            </a:p>
            <a:p>
              <a:pPr algn="just" fontAlgn="auto">
                <a:lnSpc>
                  <a:spcPts val="3000"/>
                </a:lnSpc>
                <a:spcBef>
                  <a:spcPts val="800"/>
                </a:spcBef>
                <a:buNone/>
              </a:pPr>
              <a:r>
                <a:rPr lang="zh-CN" altLang="en-US" sz="2000" dirty="0">
                  <a:solidFill>
                    <a:schemeClr val="tx1"/>
                  </a:solidFill>
                  <a:uFillTx/>
                  <a:latin typeface="Times New Roman" panose="02020603050405020304" charset="0"/>
                  <a:ea typeface="微软雅黑" panose="020B0503020204020204" pitchFamily="34" charset="-122"/>
                  <a:sym typeface="+mn-ea"/>
                </a:rPr>
                <a:t>          </a:t>
              </a:r>
            </a:p>
          </p:txBody>
        </p:sp>
      </p:grpSp>
      <p:sp>
        <p:nvSpPr>
          <p:cNvPr id="43" name="文本框 42"/>
          <p:cNvSpPr txBox="1"/>
          <p:nvPr/>
        </p:nvSpPr>
        <p:spPr>
          <a:xfrm>
            <a:off x="684530" y="1094105"/>
            <a:ext cx="5614670" cy="583565"/>
          </a:xfrm>
          <a:prstGeom prst="rect">
            <a:avLst/>
          </a:prstGeom>
          <a:noFill/>
        </p:spPr>
        <p:txBody>
          <a:bodyPr wrap="square" rtlCol="0">
            <a:spAutoFit/>
          </a:bodyPr>
          <a:lstStyle/>
          <a:p>
            <a:pPr algn="l" fontAlgn="auto">
              <a:lnSpc>
                <a:spcPct val="100000"/>
              </a:lnSpc>
              <a:buClrTx/>
              <a:buSzTx/>
              <a:buFontTx/>
            </a:pPr>
            <a:r>
              <a:rPr lang="zh-CN" altLang="en-US" sz="3200" b="1" dirty="0">
                <a:solidFill>
                  <a:srgbClr val="CF632F"/>
                </a:solidFill>
                <a:latin typeface="微软雅黑" panose="020B0503020204020204" pitchFamily="34" charset="-122"/>
                <a:ea typeface="微软雅黑" panose="020B0503020204020204" pitchFamily="34" charset="-122"/>
              </a:rPr>
              <a:t>二、</a:t>
            </a:r>
            <a:r>
              <a:rPr lang="en-US" altLang="zh-CN" sz="3200" b="1" dirty="0">
                <a:solidFill>
                  <a:srgbClr val="CF632F"/>
                </a:solidFill>
                <a:latin typeface="微软雅黑" panose="020B0503020204020204" pitchFamily="34" charset="-122"/>
                <a:ea typeface="微软雅黑" panose="020B0503020204020204" pitchFamily="34" charset="-122"/>
              </a:rPr>
              <a:t>EDA</a:t>
            </a:r>
            <a:r>
              <a:rPr lang="zh-CN" altLang="en-US" sz="3200" b="1" dirty="0">
                <a:solidFill>
                  <a:srgbClr val="CF632F"/>
                </a:solidFill>
                <a:latin typeface="微软雅黑" panose="020B0503020204020204" pitchFamily="34" charset="-122"/>
                <a:ea typeface="微软雅黑" panose="020B0503020204020204" pitchFamily="34" charset="-122"/>
              </a:rPr>
              <a:t>技术简介（补充）</a:t>
            </a:r>
          </a:p>
        </p:txBody>
      </p:sp>
      <p:sp>
        <p:nvSpPr>
          <p:cNvPr id="6147" name="Text Box 6"/>
          <p:cNvSpPr txBox="1"/>
          <p:nvPr/>
        </p:nvSpPr>
        <p:spPr>
          <a:xfrm>
            <a:off x="2521585" y="2985770"/>
            <a:ext cx="4959350" cy="39878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rgbClr val="CCFF33"/>
              </a:buClr>
              <a:buSzPct val="7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6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0099CC"/>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50000"/>
              </a:spcBef>
              <a:buClrTx/>
              <a:buSzTx/>
              <a:buFontTx/>
              <a:buNone/>
            </a:pPr>
            <a:r>
              <a:rPr lang="zh-CN" altLang="en-US" sz="2000" dirty="0">
                <a:solidFill>
                  <a:schemeClr val="tx1"/>
                </a:solidFill>
                <a:latin typeface="微软雅黑" panose="020B0503020204020204" pitchFamily="34" charset="-122"/>
                <a:ea typeface="微软雅黑" panose="020B0503020204020204" pitchFamily="34" charset="-122"/>
              </a:rPr>
              <a:t>其发展历程可归纳为三个阶段：</a:t>
            </a:r>
            <a:endParaRPr lang="en-US" altLang="zh-CN" sz="2000" b="1" dirty="0">
              <a:solidFill>
                <a:schemeClr val="tx1"/>
              </a:solidFill>
              <a:latin typeface="微软雅黑" panose="020B0503020204020204" pitchFamily="34" charset="-122"/>
              <a:ea typeface="微软雅黑" panose="020B0503020204020204" pitchFamily="34" charset="-122"/>
            </a:endParaRPr>
          </a:p>
        </p:txBody>
      </p:sp>
      <p:grpSp>
        <p:nvGrpSpPr>
          <p:cNvPr id="6148" name="Group 13"/>
          <p:cNvGrpSpPr/>
          <p:nvPr/>
        </p:nvGrpSpPr>
        <p:grpSpPr>
          <a:xfrm>
            <a:off x="2829560" y="3721100"/>
            <a:ext cx="6934200" cy="533400"/>
            <a:chOff x="768" y="2448"/>
            <a:chExt cx="4368" cy="336"/>
          </a:xfrm>
        </p:grpSpPr>
        <p:sp>
          <p:nvSpPr>
            <p:cNvPr id="1034" name="AutoShape 10"/>
            <p:cNvSpPr>
              <a:spLocks noChangeArrowheads="1"/>
            </p:cNvSpPr>
            <p:nvPr/>
          </p:nvSpPr>
          <p:spPr bwMode="auto">
            <a:xfrm>
              <a:off x="768" y="2448"/>
              <a:ext cx="1248" cy="336"/>
            </a:xfrm>
            <a:prstGeom prst="flowChartAlternateProcess">
              <a:avLst/>
            </a:prstGeom>
            <a:gradFill rotWithShape="0">
              <a:gsLst>
                <a:gs pos="0">
                  <a:schemeClr val="accent1"/>
                </a:gs>
                <a:gs pos="50000">
                  <a:srgbClr val="FFFFFF"/>
                </a:gs>
                <a:gs pos="100000">
                  <a:schemeClr val="accent1"/>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rgbClr val="660033"/>
                  </a:solidFill>
                  <a:effectLst/>
                  <a:uLnTx/>
                  <a:uFillTx/>
                  <a:latin typeface="Times New Roman" panose="02020603050405020304" charset="0"/>
                  <a:ea typeface="宋体" panose="02010600030101010101" pitchFamily="2" charset="-122"/>
                  <a:cs typeface="+mn-cs"/>
                </a:rPr>
                <a:t>20</a:t>
              </a:r>
              <a:r>
                <a:rPr kumimoji="1" lang="zh-CN" altLang="en-US" sz="2000" b="1" i="0" u="none" strike="noStrike" kern="1200" cap="none" spc="0" normalizeH="0" baseline="0" noProof="0">
                  <a:ln>
                    <a:noFill/>
                  </a:ln>
                  <a:solidFill>
                    <a:srgbClr val="660033"/>
                  </a:solidFill>
                  <a:effectLst/>
                  <a:uLnTx/>
                  <a:uFillTx/>
                  <a:latin typeface="宋体" panose="02010600030101010101" pitchFamily="2" charset="-122"/>
                  <a:ea typeface="宋体" panose="02010600030101010101" pitchFamily="2" charset="-122"/>
                  <a:cs typeface="+mn-cs"/>
                </a:rPr>
                <a:t>世纪</a:t>
              </a:r>
              <a:r>
                <a:rPr kumimoji="1" lang="en-US" altLang="zh-CN" sz="2000" b="1" i="0" u="none" strike="noStrike" kern="1200" cap="none" spc="0" normalizeH="0" baseline="0" noProof="0">
                  <a:ln>
                    <a:noFill/>
                  </a:ln>
                  <a:solidFill>
                    <a:srgbClr val="660033"/>
                  </a:solidFill>
                  <a:effectLst/>
                  <a:uLnTx/>
                  <a:uFillTx/>
                  <a:latin typeface="Times New Roman" panose="02020603050405020304" charset="0"/>
                  <a:ea typeface="宋体" panose="02010600030101010101" pitchFamily="2" charset="-122"/>
                  <a:cs typeface="+mn-cs"/>
                </a:rPr>
                <a:t>70</a:t>
              </a:r>
              <a:r>
                <a:rPr kumimoji="1" lang="zh-CN" altLang="en-US" sz="2000" b="1" i="0" u="none" strike="noStrike" kern="1200" cap="none" spc="0" normalizeH="0" baseline="0" noProof="0">
                  <a:ln>
                    <a:noFill/>
                  </a:ln>
                  <a:solidFill>
                    <a:srgbClr val="660033"/>
                  </a:solidFill>
                  <a:effectLst/>
                  <a:uLnTx/>
                  <a:uFillTx/>
                  <a:latin typeface="宋体" panose="02010600030101010101" pitchFamily="2" charset="-122"/>
                  <a:ea typeface="宋体" panose="02010600030101010101" pitchFamily="2" charset="-122"/>
                  <a:cs typeface="+mn-cs"/>
                </a:rPr>
                <a:t>年代</a:t>
              </a:r>
            </a:p>
          </p:txBody>
        </p:sp>
        <p:sp>
          <p:nvSpPr>
            <p:cNvPr id="6158" name="AutoShape 11"/>
            <p:cNvSpPr/>
            <p:nvPr/>
          </p:nvSpPr>
          <p:spPr>
            <a:xfrm>
              <a:off x="2064" y="2544"/>
              <a:ext cx="384" cy="144"/>
            </a:xfrm>
            <a:prstGeom prst="chevron">
              <a:avLst>
                <a:gd name="adj" fmla="val 66666"/>
              </a:avLst>
            </a:prstGeom>
            <a:solidFill>
              <a:schemeClr val="folHlink"/>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rgbClr val="CCFF33"/>
                </a:buClr>
                <a:buSzPct val="7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6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0099CC"/>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zh-CN" altLang="en-US" sz="1400" dirty="0">
                <a:latin typeface="Times New Roman" panose="02020603050405020304" charset="0"/>
              </a:endParaRPr>
            </a:p>
          </p:txBody>
        </p:sp>
        <p:sp>
          <p:nvSpPr>
            <p:cNvPr id="6159" name="Text Box 12"/>
            <p:cNvSpPr txBox="1"/>
            <p:nvPr/>
          </p:nvSpPr>
          <p:spPr>
            <a:xfrm>
              <a:off x="2496" y="2448"/>
              <a:ext cx="2640" cy="290"/>
            </a:xfrm>
            <a:prstGeom prst="rect">
              <a:avLst/>
            </a:prstGeom>
            <a:noFill/>
            <a:ln w="9525" cap="flat" cmpd="sng">
              <a:solidFill>
                <a:schemeClr val="folHlink"/>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rgbClr val="CCFF33"/>
                </a:buClr>
                <a:buSzPct val="7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6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0099CC"/>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50000"/>
                </a:spcBef>
                <a:buClrTx/>
                <a:buSzTx/>
                <a:buFontTx/>
                <a:buNone/>
              </a:pPr>
              <a:r>
                <a:rPr lang="en-US" altLang="zh-CN" sz="2400" b="1" dirty="0">
                  <a:solidFill>
                    <a:schemeClr val="tx1"/>
                  </a:solidFill>
                  <a:latin typeface="Times New Roman" panose="02020603050405020304" charset="0"/>
                </a:rPr>
                <a:t>MOS</a:t>
              </a:r>
              <a:r>
                <a:rPr lang="zh-CN" altLang="en-US" sz="2400" b="1" dirty="0">
                  <a:solidFill>
                    <a:schemeClr val="tx1"/>
                  </a:solidFill>
                  <a:latin typeface="宋体" panose="02010600030101010101" pitchFamily="2" charset="-122"/>
                </a:rPr>
                <a:t>工艺  </a:t>
              </a:r>
              <a:r>
                <a:rPr lang="en-US" altLang="zh-CN" sz="2400" b="1" dirty="0">
                  <a:solidFill>
                    <a:srgbClr val="FF0000"/>
                  </a:solidFill>
                  <a:latin typeface="Times New Roman" panose="02020603050405020304" charset="0"/>
                </a:rPr>
                <a:t>CAD</a:t>
              </a:r>
              <a:r>
                <a:rPr lang="zh-CN" altLang="en-US" sz="2400" b="1" dirty="0">
                  <a:solidFill>
                    <a:srgbClr val="FF0000"/>
                  </a:solidFill>
                  <a:latin typeface="Times New Roman" panose="02020603050405020304" charset="0"/>
                </a:rPr>
                <a:t>阶段</a:t>
              </a:r>
              <a:r>
                <a:rPr lang="zh-CN" altLang="en-US" sz="2400" b="1" dirty="0">
                  <a:solidFill>
                    <a:schemeClr val="tx1"/>
                  </a:solidFill>
                  <a:latin typeface="宋体" panose="02010600030101010101" pitchFamily="2" charset="-122"/>
                </a:rPr>
                <a:t> </a:t>
              </a:r>
            </a:p>
          </p:txBody>
        </p:sp>
      </p:grpSp>
      <p:grpSp>
        <p:nvGrpSpPr>
          <p:cNvPr id="6149" name="Group 18"/>
          <p:cNvGrpSpPr/>
          <p:nvPr/>
        </p:nvGrpSpPr>
        <p:grpSpPr>
          <a:xfrm>
            <a:off x="3293110" y="4572000"/>
            <a:ext cx="7924800" cy="533400"/>
            <a:chOff x="864" y="2880"/>
            <a:chExt cx="4368" cy="336"/>
          </a:xfrm>
        </p:grpSpPr>
        <p:sp>
          <p:nvSpPr>
            <p:cNvPr id="1039" name="AutoShape 15"/>
            <p:cNvSpPr>
              <a:spLocks noChangeArrowheads="1"/>
            </p:cNvSpPr>
            <p:nvPr/>
          </p:nvSpPr>
          <p:spPr bwMode="auto">
            <a:xfrm>
              <a:off x="864" y="2880"/>
              <a:ext cx="1248" cy="336"/>
            </a:xfrm>
            <a:prstGeom prst="flowChartAlternateProcess">
              <a:avLst/>
            </a:prstGeom>
            <a:gradFill rotWithShape="0">
              <a:gsLst>
                <a:gs pos="0">
                  <a:schemeClr val="accent1"/>
                </a:gs>
                <a:gs pos="50000">
                  <a:srgbClr val="FFFFFF"/>
                </a:gs>
                <a:gs pos="100000">
                  <a:schemeClr val="accent1"/>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rgbClr val="660033"/>
                  </a:solidFill>
                  <a:effectLst/>
                  <a:uLnTx/>
                  <a:uFillTx/>
                  <a:latin typeface="Times New Roman" panose="02020603050405020304" charset="0"/>
                  <a:ea typeface="宋体" panose="02010600030101010101" pitchFamily="2" charset="-122"/>
                  <a:cs typeface="+mn-cs"/>
                </a:rPr>
                <a:t>20</a:t>
              </a:r>
              <a:r>
                <a:rPr kumimoji="1" lang="zh-CN" altLang="en-US" sz="2000" b="1" i="0" u="none" strike="noStrike" kern="1200" cap="none" spc="0" normalizeH="0" baseline="0" noProof="0">
                  <a:ln>
                    <a:noFill/>
                  </a:ln>
                  <a:solidFill>
                    <a:srgbClr val="660033"/>
                  </a:solidFill>
                  <a:effectLst/>
                  <a:uLnTx/>
                  <a:uFillTx/>
                  <a:latin typeface="宋体" panose="02010600030101010101" pitchFamily="2" charset="-122"/>
                  <a:ea typeface="宋体" panose="02010600030101010101" pitchFamily="2" charset="-122"/>
                  <a:cs typeface="+mn-cs"/>
                </a:rPr>
                <a:t>世纪</a:t>
              </a:r>
              <a:r>
                <a:rPr kumimoji="1" lang="en-US" altLang="zh-CN" sz="2000" b="1" i="0" u="none" strike="noStrike" kern="1200" cap="none" spc="0" normalizeH="0" baseline="0" noProof="0">
                  <a:ln>
                    <a:noFill/>
                  </a:ln>
                  <a:solidFill>
                    <a:srgbClr val="660033"/>
                  </a:solidFill>
                  <a:effectLst/>
                  <a:uLnTx/>
                  <a:uFillTx/>
                  <a:latin typeface="Times New Roman" panose="02020603050405020304" charset="0"/>
                  <a:ea typeface="宋体" panose="02010600030101010101" pitchFamily="2" charset="-122"/>
                  <a:cs typeface="+mn-cs"/>
                </a:rPr>
                <a:t>80</a:t>
              </a:r>
              <a:r>
                <a:rPr kumimoji="1" lang="zh-CN" altLang="en-US" sz="2000" b="1" i="0" u="none" strike="noStrike" kern="1200" cap="none" spc="0" normalizeH="0" baseline="0" noProof="0">
                  <a:ln>
                    <a:noFill/>
                  </a:ln>
                  <a:solidFill>
                    <a:srgbClr val="660033"/>
                  </a:solidFill>
                  <a:effectLst/>
                  <a:uLnTx/>
                  <a:uFillTx/>
                  <a:latin typeface="宋体" panose="02010600030101010101" pitchFamily="2" charset="-122"/>
                  <a:ea typeface="宋体" panose="02010600030101010101" pitchFamily="2" charset="-122"/>
                  <a:cs typeface="+mn-cs"/>
                </a:rPr>
                <a:t>年代</a:t>
              </a:r>
            </a:p>
          </p:txBody>
        </p:sp>
        <p:sp>
          <p:nvSpPr>
            <p:cNvPr id="6155" name="AutoShape 16"/>
            <p:cNvSpPr/>
            <p:nvPr/>
          </p:nvSpPr>
          <p:spPr>
            <a:xfrm>
              <a:off x="2160" y="2976"/>
              <a:ext cx="384" cy="144"/>
            </a:xfrm>
            <a:prstGeom prst="chevron">
              <a:avLst>
                <a:gd name="adj" fmla="val 66666"/>
              </a:avLst>
            </a:prstGeom>
            <a:solidFill>
              <a:schemeClr val="folHlink"/>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rgbClr val="CCFF33"/>
                </a:buClr>
                <a:buSzPct val="7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6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0099CC"/>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zh-CN" altLang="en-US" sz="1400" dirty="0">
                <a:latin typeface="Times New Roman" panose="02020603050405020304" charset="0"/>
              </a:endParaRPr>
            </a:p>
          </p:txBody>
        </p:sp>
        <p:sp>
          <p:nvSpPr>
            <p:cNvPr id="6156" name="Text Box 17"/>
            <p:cNvSpPr txBox="1"/>
            <p:nvPr/>
          </p:nvSpPr>
          <p:spPr>
            <a:xfrm>
              <a:off x="2592" y="2880"/>
              <a:ext cx="2640" cy="294"/>
            </a:xfrm>
            <a:prstGeom prst="rect">
              <a:avLst/>
            </a:prstGeom>
            <a:noFill/>
            <a:ln w="9525" cap="flat" cmpd="sng">
              <a:solidFill>
                <a:schemeClr val="folHlink"/>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rgbClr val="CCFF33"/>
                </a:buClr>
                <a:buSzPct val="7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6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0099CC"/>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50000"/>
                </a:spcBef>
                <a:buClrTx/>
                <a:buSzTx/>
                <a:buFontTx/>
                <a:buNone/>
              </a:pPr>
              <a:r>
                <a:rPr lang="en-US" altLang="zh-CN" sz="2400" b="1" dirty="0">
                  <a:solidFill>
                    <a:schemeClr val="tx1"/>
                  </a:solidFill>
                  <a:latin typeface="Times New Roman" panose="02020603050405020304" charset="0"/>
                </a:rPr>
                <a:t>CMOS</a:t>
              </a:r>
              <a:r>
                <a:rPr lang="zh-CN" altLang="en-US" sz="2400" b="1" dirty="0">
                  <a:solidFill>
                    <a:schemeClr val="tx1"/>
                  </a:solidFill>
                  <a:latin typeface="宋体" panose="02010600030101010101" pitchFamily="2" charset="-122"/>
                </a:rPr>
                <a:t>时代 </a:t>
              </a:r>
              <a:r>
                <a:rPr lang="zh-CN" altLang="en-US" sz="2400" b="1" dirty="0" smtClean="0">
                  <a:solidFill>
                    <a:schemeClr val="tx1"/>
                  </a:solidFill>
                  <a:latin typeface="宋体" panose="02010600030101010101" pitchFamily="2" charset="-122"/>
                </a:rPr>
                <a:t>出现</a:t>
              </a:r>
              <a:r>
                <a:rPr lang="en-US" altLang="zh-CN" sz="2400" b="1" dirty="0" smtClean="0">
                  <a:solidFill>
                    <a:schemeClr val="tx1"/>
                  </a:solidFill>
                  <a:latin typeface="Times New Roman" panose="02020603050405020304" charset="0"/>
                </a:rPr>
                <a:t>FPGA    </a:t>
              </a:r>
              <a:r>
                <a:rPr lang="en-US" altLang="zh-CN" sz="2400" b="1" dirty="0" smtClean="0">
                  <a:solidFill>
                    <a:srgbClr val="FF0000"/>
                  </a:solidFill>
                  <a:latin typeface="宋体" panose="02010600030101010101" pitchFamily="2" charset="-122"/>
                </a:rPr>
                <a:t>CAE</a:t>
              </a:r>
              <a:r>
                <a:rPr lang="zh-CN" altLang="en-US" sz="2400" b="1" dirty="0">
                  <a:solidFill>
                    <a:srgbClr val="FF0000"/>
                  </a:solidFill>
                  <a:latin typeface="宋体" panose="02010600030101010101" pitchFamily="2" charset="-122"/>
                </a:rPr>
                <a:t>阶段</a:t>
              </a:r>
            </a:p>
          </p:txBody>
        </p:sp>
      </p:grpSp>
      <p:grpSp>
        <p:nvGrpSpPr>
          <p:cNvPr id="6150" name="Group 19"/>
          <p:cNvGrpSpPr/>
          <p:nvPr/>
        </p:nvGrpSpPr>
        <p:grpSpPr>
          <a:xfrm>
            <a:off x="3902710" y="5410200"/>
            <a:ext cx="6934200" cy="533400"/>
            <a:chOff x="864" y="2880"/>
            <a:chExt cx="4368" cy="336"/>
          </a:xfrm>
        </p:grpSpPr>
        <p:sp>
          <p:nvSpPr>
            <p:cNvPr id="1044" name="AutoShape 20"/>
            <p:cNvSpPr>
              <a:spLocks noChangeArrowheads="1"/>
            </p:cNvSpPr>
            <p:nvPr/>
          </p:nvSpPr>
          <p:spPr bwMode="auto">
            <a:xfrm>
              <a:off x="864" y="2880"/>
              <a:ext cx="1248" cy="336"/>
            </a:xfrm>
            <a:prstGeom prst="flowChartAlternateProcess">
              <a:avLst/>
            </a:prstGeom>
            <a:gradFill rotWithShape="0">
              <a:gsLst>
                <a:gs pos="0">
                  <a:schemeClr val="accent1"/>
                </a:gs>
                <a:gs pos="50000">
                  <a:srgbClr val="FFFFFF"/>
                </a:gs>
                <a:gs pos="100000">
                  <a:schemeClr val="accent1"/>
                </a:gs>
              </a:gsLst>
              <a:lin ang="540000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rgbClr val="660033"/>
                  </a:solidFill>
                  <a:effectLst/>
                  <a:uLnTx/>
                  <a:uFillTx/>
                  <a:latin typeface="Times New Roman" panose="02020603050405020304" charset="0"/>
                  <a:ea typeface="宋体" panose="02010600030101010101" pitchFamily="2" charset="-122"/>
                  <a:cs typeface="+mn-cs"/>
                </a:rPr>
                <a:t>20</a:t>
              </a:r>
              <a:r>
                <a:rPr kumimoji="1" lang="zh-CN" altLang="en-US" sz="2000" b="1" i="0" u="none" strike="noStrike" kern="1200" cap="none" spc="0" normalizeH="0" baseline="0" noProof="0">
                  <a:ln>
                    <a:noFill/>
                  </a:ln>
                  <a:solidFill>
                    <a:srgbClr val="660033"/>
                  </a:solidFill>
                  <a:effectLst/>
                  <a:uLnTx/>
                  <a:uFillTx/>
                  <a:latin typeface="宋体" panose="02010600030101010101" pitchFamily="2" charset="-122"/>
                  <a:ea typeface="宋体" panose="02010600030101010101" pitchFamily="2" charset="-122"/>
                  <a:cs typeface="+mn-cs"/>
                </a:rPr>
                <a:t>世纪</a:t>
              </a:r>
              <a:r>
                <a:rPr kumimoji="1" lang="en-US" altLang="zh-CN" sz="2000" b="1" i="0" u="none" strike="noStrike" kern="1200" cap="none" spc="0" normalizeH="0" baseline="0" noProof="0">
                  <a:ln>
                    <a:noFill/>
                  </a:ln>
                  <a:solidFill>
                    <a:srgbClr val="660033"/>
                  </a:solidFill>
                  <a:effectLst/>
                  <a:uLnTx/>
                  <a:uFillTx/>
                  <a:latin typeface="Times New Roman" panose="02020603050405020304" charset="0"/>
                  <a:ea typeface="宋体" panose="02010600030101010101" pitchFamily="2" charset="-122"/>
                  <a:cs typeface="+mn-cs"/>
                </a:rPr>
                <a:t>90</a:t>
              </a:r>
              <a:r>
                <a:rPr kumimoji="1" lang="zh-CN" altLang="en-US" sz="2000" b="1" i="0" u="none" strike="noStrike" kern="1200" cap="none" spc="0" normalizeH="0" baseline="0" noProof="0">
                  <a:ln>
                    <a:noFill/>
                  </a:ln>
                  <a:solidFill>
                    <a:srgbClr val="660033"/>
                  </a:solidFill>
                  <a:effectLst/>
                  <a:uLnTx/>
                  <a:uFillTx/>
                  <a:latin typeface="宋体" panose="02010600030101010101" pitchFamily="2" charset="-122"/>
                  <a:ea typeface="宋体" panose="02010600030101010101" pitchFamily="2" charset="-122"/>
                  <a:cs typeface="+mn-cs"/>
                </a:rPr>
                <a:t>年代</a:t>
              </a:r>
            </a:p>
          </p:txBody>
        </p:sp>
        <p:sp>
          <p:nvSpPr>
            <p:cNvPr id="6152" name="AutoShape 21"/>
            <p:cNvSpPr/>
            <p:nvPr/>
          </p:nvSpPr>
          <p:spPr>
            <a:xfrm>
              <a:off x="2160" y="2976"/>
              <a:ext cx="384" cy="144"/>
            </a:xfrm>
            <a:prstGeom prst="chevron">
              <a:avLst>
                <a:gd name="adj" fmla="val 66666"/>
              </a:avLst>
            </a:prstGeom>
            <a:solidFill>
              <a:schemeClr val="folHlink"/>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rgbClr val="CCFF33"/>
                </a:buClr>
                <a:buSzPct val="7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6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0099CC"/>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zh-CN" altLang="en-US" sz="1400" dirty="0">
                <a:latin typeface="Times New Roman" panose="02020603050405020304" charset="0"/>
              </a:endParaRPr>
            </a:p>
          </p:txBody>
        </p:sp>
        <p:sp>
          <p:nvSpPr>
            <p:cNvPr id="6153" name="Text Box 22"/>
            <p:cNvSpPr txBox="1"/>
            <p:nvPr/>
          </p:nvSpPr>
          <p:spPr>
            <a:xfrm>
              <a:off x="2592" y="2880"/>
              <a:ext cx="2640" cy="290"/>
            </a:xfrm>
            <a:prstGeom prst="rect">
              <a:avLst/>
            </a:prstGeom>
            <a:noFill/>
            <a:ln w="9525" cap="flat" cmpd="sng">
              <a:solidFill>
                <a:schemeClr val="folHlink"/>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rgbClr val="CCFF33"/>
                </a:buClr>
                <a:buSzPct val="7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6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0099CC"/>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50000"/>
                </a:spcBef>
                <a:buClrTx/>
                <a:buSzTx/>
                <a:buFontTx/>
                <a:buNone/>
              </a:pPr>
              <a:r>
                <a:rPr lang="en-US" altLang="zh-CN" sz="2400" b="1" dirty="0">
                  <a:solidFill>
                    <a:schemeClr val="tx1"/>
                  </a:solidFill>
                  <a:latin typeface="Times New Roman" panose="02020603050405020304" charset="0"/>
                </a:rPr>
                <a:t>ASIC</a:t>
              </a:r>
              <a:r>
                <a:rPr lang="zh-CN" altLang="en-US" sz="2400" b="1" dirty="0">
                  <a:solidFill>
                    <a:schemeClr val="tx1"/>
                  </a:solidFill>
                  <a:latin typeface="宋体" panose="02010600030101010101" pitchFamily="2" charset="-122"/>
                </a:rPr>
                <a:t>设计技术    </a:t>
              </a:r>
              <a:r>
                <a:rPr lang="en-US" altLang="zh-CN" sz="2400" b="1" dirty="0">
                  <a:solidFill>
                    <a:srgbClr val="FF0000"/>
                  </a:solidFill>
                  <a:latin typeface="Times New Roman" panose="02020603050405020304" charset="0"/>
                </a:rPr>
                <a:t>EDA</a:t>
              </a:r>
              <a:r>
                <a:rPr lang="zh-CN" altLang="en-US" sz="2400" b="1" dirty="0">
                  <a:solidFill>
                    <a:srgbClr val="FF0000"/>
                  </a:solidFill>
                  <a:latin typeface="宋体" panose="02010600030101010101" pitchFamily="2" charset="-122"/>
                </a:rPr>
                <a:t>阶段 </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5"/>
          <p:cNvSpPr txBox="1"/>
          <p:nvPr/>
        </p:nvSpPr>
        <p:spPr>
          <a:xfrm>
            <a:off x="2271576" y="-945531"/>
            <a:ext cx="1204683" cy="459105"/>
          </a:xfrm>
          <a:prstGeom prst="rect">
            <a:avLst/>
          </a:prstGeom>
          <a:noFill/>
        </p:spPr>
        <p:txBody>
          <a:bodyPr wrap="square" lIns="0" tIns="0" rIns="0" bIns="0">
            <a:spAutoFit/>
            <a:scene3d>
              <a:camera prst="orthographicFront"/>
              <a:lightRig rig="threePt" dir="t"/>
            </a:scene3d>
          </a:bodyPr>
          <a:lstStyle/>
          <a:p>
            <a:pPr>
              <a:lnSpc>
                <a:spcPts val="3580"/>
              </a:lnSpc>
            </a:pPr>
            <a:r>
              <a:rPr lang="zh-CN" altLang="en-US" b="1" i="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rPr>
              <a:t>公司简介</a:t>
            </a: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099" y="-932577"/>
            <a:ext cx="1458329" cy="464549"/>
          </a:xfrm>
          <a:prstGeom prst="rect">
            <a:avLst/>
          </a:prstGeom>
        </p:spPr>
      </p:pic>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第二讲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16914" y="1793875"/>
            <a:ext cx="11094534" cy="4633595"/>
            <a:chOff x="6218812" y="1200059"/>
            <a:chExt cx="5538848" cy="5339633"/>
          </a:xfrm>
        </p:grpSpPr>
        <p:sp>
          <p:nvSpPr>
            <p:cNvPr id="42" name="矩形 41"/>
            <p:cNvSpPr/>
            <p:nvPr/>
          </p:nvSpPr>
          <p:spPr>
            <a:xfrm>
              <a:off x="6218812" y="1200059"/>
              <a:ext cx="5390893" cy="5339633"/>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59072" y="1347142"/>
              <a:ext cx="5498588" cy="4638726"/>
            </a:xfrm>
            <a:prstGeom prst="rect">
              <a:avLst/>
            </a:prstGeom>
            <a:noFill/>
            <a:ln w="9525">
              <a:noFill/>
              <a:miter lim="800000"/>
            </a:ln>
          </p:spPr>
          <p:txBody>
            <a:bodyPr wrap="square" lIns="49438" tIns="24718" rIns="49438" bIns="24718">
              <a:spAutoFit/>
            </a:bodyPr>
            <a:lstStyle/>
            <a:p>
              <a:pPr fontAlgn="auto">
                <a:lnSpc>
                  <a:spcPts val="3000"/>
                </a:lnSpc>
                <a:spcBef>
                  <a:spcPts val="2400"/>
                </a:spcBef>
              </a:pPr>
              <a:r>
                <a:rPr lang="en-US" altLang="zh-CN" sz="2400" b="1" dirty="0">
                  <a:solidFill>
                    <a:srgbClr val="1D41D5"/>
                  </a:solidFill>
                  <a:latin typeface="微软雅黑" panose="020B0503020204020204" pitchFamily="34" charset="-122"/>
                  <a:ea typeface="微软雅黑" panose="020B0503020204020204" pitchFamily="34" charset="-122"/>
                  <a:sym typeface="+mn-ea"/>
                </a:rPr>
                <a:t>2.1.3.1   </a:t>
              </a:r>
              <a:r>
                <a:rPr sz="2400" b="1" dirty="0">
                  <a:solidFill>
                    <a:srgbClr val="1D41D5"/>
                  </a:solidFill>
                  <a:latin typeface="微软雅黑" panose="020B0503020204020204" pitchFamily="34" charset="-122"/>
                  <a:ea typeface="微软雅黑" panose="020B0503020204020204" pitchFamily="34" charset="-122"/>
                  <a:sym typeface="+mn-ea"/>
                </a:rPr>
                <a:t>CAD阶段（Computer Aided Design）</a:t>
              </a:r>
            </a:p>
            <a:p>
              <a:pPr fontAlgn="auto">
                <a:lnSpc>
                  <a:spcPts val="3000"/>
                </a:lnSpc>
                <a:spcBef>
                  <a:spcPts val="800"/>
                </a:spcBef>
              </a:pPr>
              <a:r>
                <a:rPr sz="2400" b="1" dirty="0">
                  <a:solidFill>
                    <a:srgbClr val="1D41D5"/>
                  </a:solidFill>
                  <a:latin typeface="微软雅黑" panose="020B0503020204020204" pitchFamily="34" charset="-122"/>
                  <a:ea typeface="微软雅黑" panose="020B0503020204020204" pitchFamily="34" charset="-122"/>
                  <a:sym typeface="+mn-ea"/>
                </a:rPr>
                <a:t>                             </a:t>
              </a:r>
              <a:r>
                <a:rPr lang="en-US" sz="2400" b="1" dirty="0">
                  <a:solidFill>
                    <a:srgbClr val="1D41D5"/>
                  </a:solidFill>
                  <a:latin typeface="微软雅黑" panose="020B0503020204020204" pitchFamily="34" charset="-122"/>
                  <a:ea typeface="微软雅黑" panose="020B0503020204020204" pitchFamily="34" charset="-122"/>
                  <a:sym typeface="+mn-ea"/>
                </a:rPr>
                <a:t>------</a:t>
              </a:r>
              <a:r>
                <a:rPr sz="2400" b="1" dirty="0">
                  <a:solidFill>
                    <a:srgbClr val="1D41D5"/>
                  </a:solidFill>
                  <a:latin typeface="微软雅黑" panose="020B0503020204020204" pitchFamily="34" charset="-122"/>
                  <a:ea typeface="微软雅黑" panose="020B0503020204020204" pitchFamily="34" charset="-122"/>
                  <a:sym typeface="+mn-ea"/>
                </a:rPr>
                <a:t>20世纪</a:t>
              </a:r>
              <a:r>
                <a:rPr lang="en-US" sz="2400" b="1" dirty="0">
                  <a:solidFill>
                    <a:srgbClr val="1D41D5"/>
                  </a:solidFill>
                  <a:latin typeface="微软雅黑" panose="020B0503020204020204" pitchFamily="34" charset="-122"/>
                  <a:ea typeface="微软雅黑" panose="020B0503020204020204" pitchFamily="34" charset="-122"/>
                  <a:sym typeface="+mn-ea"/>
                </a:rPr>
                <a:t>7</a:t>
              </a:r>
              <a:r>
                <a:rPr sz="2400" b="1" dirty="0">
                  <a:solidFill>
                    <a:srgbClr val="1D41D5"/>
                  </a:solidFill>
                  <a:latin typeface="微软雅黑" panose="020B0503020204020204" pitchFamily="34" charset="-122"/>
                  <a:ea typeface="微软雅黑" panose="020B0503020204020204" pitchFamily="34" charset="-122"/>
                  <a:sym typeface="+mn-ea"/>
                </a:rPr>
                <a:t>0年代</a:t>
              </a:r>
            </a:p>
            <a:p>
              <a:pPr marL="800100" lvl="1" indent="-342900" algn="just" fontAlgn="auto">
                <a:lnSpc>
                  <a:spcPts val="3000"/>
                </a:lnSpc>
                <a:spcBef>
                  <a:spcPts val="1000"/>
                </a:spcBef>
                <a:buClr>
                  <a:srgbClr val="000000"/>
                </a:buClr>
                <a:buFont typeface="Wingdings" panose="05000000000000000000" charset="0"/>
                <a:buChar char="l"/>
              </a:pPr>
              <a:r>
                <a:rPr sz="2000" dirty="0">
                  <a:solidFill>
                    <a:srgbClr val="FF0000"/>
                  </a:solidFill>
                  <a:uFillTx/>
                  <a:latin typeface="Times New Roman" panose="02020603050405020304" charset="0"/>
                  <a:ea typeface="微软雅黑" panose="020B0503020204020204" pitchFamily="34" charset="-122"/>
                  <a:sym typeface="+mn-ea"/>
                </a:rPr>
                <a:t>特点： </a:t>
              </a:r>
              <a:r>
                <a:rPr sz="2000" dirty="0">
                  <a:uFillTx/>
                  <a:latin typeface="Times New Roman" panose="02020603050405020304" charset="0"/>
                  <a:ea typeface="微软雅黑" panose="020B0503020204020204" pitchFamily="34" charset="-122"/>
                  <a:sym typeface="+mn-ea"/>
                </a:rPr>
                <a:t>一些单独的工具软件， 主要有PCB（Printed Circuit </a:t>
              </a:r>
              <a:r>
                <a:rPr sz="2000" dirty="0" err="1">
                  <a:uFillTx/>
                  <a:latin typeface="Times New Roman" panose="02020603050405020304" charset="0"/>
                  <a:ea typeface="微软雅黑" panose="020B0503020204020204" pitchFamily="34" charset="-122"/>
                  <a:sym typeface="+mn-ea"/>
                </a:rPr>
                <a:t>Board）布线设计</a:t>
              </a:r>
              <a:r>
                <a:rPr sz="2000" dirty="0" smtClean="0">
                  <a:uFillTx/>
                  <a:latin typeface="Times New Roman" panose="02020603050405020304" charset="0"/>
                  <a:ea typeface="微软雅黑" panose="020B0503020204020204" pitchFamily="34" charset="-122"/>
                  <a:sym typeface="+mn-ea"/>
                </a:rPr>
                <a:t>、</a:t>
              </a:r>
              <a:r>
                <a:rPr lang="zh-CN" altLang="en-US" sz="2000" dirty="0" smtClean="0">
                  <a:latin typeface="Times New Roman" panose="02020603050405020304" charset="0"/>
                  <a:ea typeface="微软雅黑" panose="020B0503020204020204" pitchFamily="34" charset="-122"/>
                  <a:sym typeface="+mn-ea"/>
                </a:rPr>
                <a:t>逻辑模拟</a:t>
              </a:r>
              <a:r>
                <a:rPr lang="en-US" sz="2000" dirty="0" smtClean="0">
                  <a:uFillTx/>
                  <a:latin typeface="Times New Roman" panose="02020603050405020304" charset="0"/>
                  <a:ea typeface="微软雅黑" panose="020B0503020204020204" pitchFamily="34" charset="-122"/>
                  <a:sym typeface="+mn-ea"/>
                </a:rPr>
                <a:t>  </a:t>
              </a:r>
              <a:r>
                <a:rPr sz="2000" dirty="0" smtClean="0">
                  <a:uFillTx/>
                  <a:latin typeface="Times New Roman" panose="02020603050405020304" charset="0"/>
                  <a:ea typeface="微软雅黑" panose="020B0503020204020204" pitchFamily="34" charset="-122"/>
                  <a:sym typeface="+mn-ea"/>
                </a:rPr>
                <a:t>、                         </a:t>
              </a:r>
              <a:endParaRPr lang="en-US" sz="2000" dirty="0" smtClean="0">
                <a:uFillTx/>
                <a:latin typeface="Times New Roman" panose="02020603050405020304" charset="0"/>
                <a:ea typeface="微软雅黑" panose="020B0503020204020204" pitchFamily="34" charset="-122"/>
                <a:sym typeface="+mn-ea"/>
              </a:endParaRPr>
            </a:p>
            <a:p>
              <a:pPr lvl="1" algn="just" fontAlgn="auto">
                <a:lnSpc>
                  <a:spcPts val="3000"/>
                </a:lnSpc>
                <a:spcBef>
                  <a:spcPts val="1000"/>
                </a:spcBef>
                <a:buClr>
                  <a:srgbClr val="000000"/>
                </a:buClr>
              </a:pPr>
              <a:r>
                <a:rPr lang="zh-CN" altLang="en-US" sz="2000" dirty="0">
                  <a:latin typeface="Times New Roman" panose="02020603050405020304" charset="0"/>
                  <a:ea typeface="微软雅黑" panose="020B0503020204020204" pitchFamily="34" charset="-122"/>
                  <a:sym typeface="+mn-ea"/>
                </a:rPr>
                <a:t>电路模拟</a:t>
              </a:r>
              <a:r>
                <a:rPr sz="2000" dirty="0" err="1" smtClean="0">
                  <a:uFillTx/>
                  <a:latin typeface="Times New Roman" panose="02020603050405020304" charset="0"/>
                  <a:ea typeface="微软雅黑" panose="020B0503020204020204" pitchFamily="34" charset="-122"/>
                  <a:sym typeface="+mn-ea"/>
                </a:rPr>
                <a:t>及版图的绘制等</a:t>
              </a:r>
              <a:r>
                <a:rPr lang="zh-CN" sz="2000" dirty="0">
                  <a:uFillTx/>
                  <a:latin typeface="Times New Roman" panose="02020603050405020304" charset="0"/>
                  <a:ea typeface="微软雅黑" panose="020B0503020204020204" pitchFamily="34" charset="-122"/>
                  <a:sym typeface="+mn-ea"/>
                </a:rPr>
                <a:t>。</a:t>
              </a:r>
              <a:r>
                <a:rPr sz="2000" dirty="0">
                  <a:uFillTx/>
                  <a:latin typeface="Times New Roman" panose="02020603050405020304" charset="0"/>
                  <a:ea typeface="微软雅黑" panose="020B0503020204020204" pitchFamily="34" charset="-122"/>
                  <a:sym typeface="+mn-ea"/>
                </a:rPr>
                <a:t> </a:t>
              </a:r>
            </a:p>
            <a:p>
              <a:pPr marL="800100" lvl="1" indent="-342900" algn="just" fontAlgn="auto">
                <a:lnSpc>
                  <a:spcPts val="3000"/>
                </a:lnSpc>
                <a:spcBef>
                  <a:spcPts val="1200"/>
                </a:spcBef>
                <a:buClr>
                  <a:srgbClr val="000000"/>
                </a:buClr>
                <a:buFont typeface="Wingdings" panose="05000000000000000000" charset="0"/>
                <a:buChar char="l"/>
              </a:pPr>
              <a:r>
                <a:rPr sz="2000" dirty="0">
                  <a:solidFill>
                    <a:srgbClr val="FF0000"/>
                  </a:solidFill>
                  <a:uFillTx/>
                  <a:latin typeface="Times New Roman" panose="02020603050405020304" charset="0"/>
                  <a:ea typeface="微软雅黑" panose="020B0503020204020204" pitchFamily="34" charset="-122"/>
                  <a:sym typeface="+mn-ea"/>
                </a:rPr>
                <a:t>作用： </a:t>
              </a:r>
              <a:r>
                <a:rPr sz="2000" dirty="0">
                  <a:uFillTx/>
                  <a:latin typeface="Times New Roman" panose="02020603050405020304" charset="0"/>
                  <a:ea typeface="微软雅黑" panose="020B0503020204020204" pitchFamily="34" charset="-122"/>
                  <a:sym typeface="+mn-ea"/>
                </a:rPr>
                <a:t>通过计算机的使用， </a:t>
              </a:r>
              <a:r>
                <a:rPr sz="2000" dirty="0" err="1" smtClean="0">
                  <a:uFillTx/>
                  <a:latin typeface="Times New Roman" panose="02020603050405020304" charset="0"/>
                  <a:ea typeface="微软雅黑" panose="020B0503020204020204" pitchFamily="34" charset="-122"/>
                  <a:sym typeface="+mn-ea"/>
                </a:rPr>
                <a:t>从而将设计人员从大量繁琐重复的计算和绘图工作中解脱出</a:t>
              </a:r>
              <a:endParaRPr sz="2000" dirty="0">
                <a:uFillTx/>
                <a:latin typeface="Times New Roman" panose="02020603050405020304" charset="0"/>
                <a:ea typeface="微软雅黑" panose="020B0503020204020204" pitchFamily="34" charset="-122"/>
                <a:sym typeface="+mn-ea"/>
              </a:endParaRPr>
            </a:p>
            <a:p>
              <a:pPr lvl="1" indent="0" algn="just" fontAlgn="auto">
                <a:lnSpc>
                  <a:spcPts val="3000"/>
                </a:lnSpc>
                <a:spcBef>
                  <a:spcPts val="1200"/>
                </a:spcBef>
                <a:buFont typeface="Wingdings" panose="05000000000000000000" charset="0"/>
                <a:buNone/>
              </a:pPr>
              <a:r>
                <a:rPr sz="2000" dirty="0">
                  <a:uFillTx/>
                  <a:latin typeface="Times New Roman" panose="02020603050405020304" charset="0"/>
                  <a:ea typeface="微软雅黑" panose="020B0503020204020204" pitchFamily="34" charset="-122"/>
                  <a:sym typeface="+mn-ea"/>
                </a:rPr>
                <a:t>                  来。 </a:t>
              </a:r>
            </a:p>
            <a:p>
              <a:pPr algn="just" fontAlgn="auto">
                <a:lnSpc>
                  <a:spcPts val="3000"/>
                </a:lnSpc>
                <a:spcBef>
                  <a:spcPts val="1200"/>
                </a:spcBef>
                <a:buNone/>
              </a:pPr>
              <a:r>
                <a:rPr sz="2000" dirty="0">
                  <a:uFillTx/>
                  <a:latin typeface="Times New Roman" panose="02020603050405020304" charset="0"/>
                  <a:ea typeface="微软雅黑" panose="020B0503020204020204" pitchFamily="34" charset="-122"/>
                  <a:sym typeface="+mn-ea"/>
                </a:rPr>
                <a:t>          </a:t>
              </a:r>
              <a:r>
                <a:rPr sz="2000" dirty="0">
                  <a:solidFill>
                    <a:srgbClr val="1D41D5"/>
                  </a:solidFill>
                  <a:uFillTx/>
                  <a:latin typeface="Times New Roman" panose="02020603050405020304" charset="0"/>
                  <a:ea typeface="微软雅黑" panose="020B0503020204020204" pitchFamily="34" charset="-122"/>
                  <a:sym typeface="+mn-ea"/>
                </a:rPr>
                <a:t>例如：</a:t>
              </a:r>
              <a:r>
                <a:rPr sz="2000" dirty="0">
                  <a:uFillTx/>
                  <a:latin typeface="Times New Roman" panose="02020603050405020304" charset="0"/>
                  <a:ea typeface="微软雅黑" panose="020B0503020204020204" pitchFamily="34" charset="-122"/>
                  <a:sym typeface="+mn-ea"/>
                </a:rPr>
                <a:t>目前常用的Protel早期版本Tango， 以及用于电路模拟的SPICE软件和后来产品化的</a:t>
              </a:r>
            </a:p>
            <a:p>
              <a:pPr algn="just" fontAlgn="auto">
                <a:lnSpc>
                  <a:spcPts val="3000"/>
                </a:lnSpc>
                <a:spcBef>
                  <a:spcPts val="600"/>
                </a:spcBef>
                <a:buNone/>
              </a:pPr>
              <a:r>
                <a:rPr sz="2000" dirty="0">
                  <a:uFillTx/>
                  <a:latin typeface="Times New Roman" panose="02020603050405020304" charset="0"/>
                  <a:ea typeface="微软雅黑" panose="020B0503020204020204" pitchFamily="34" charset="-122"/>
                  <a:sym typeface="+mn-ea"/>
                </a:rPr>
                <a:t>                      IC版图编辑与设计规则检查系统等软件</a:t>
              </a:r>
              <a:r>
                <a:rPr lang="zh-CN" sz="2000" dirty="0">
                  <a:uFillTx/>
                  <a:latin typeface="Times New Roman" panose="02020603050405020304" charset="0"/>
                  <a:ea typeface="微软雅黑" panose="020B0503020204020204" pitchFamily="34" charset="-122"/>
                  <a:sym typeface="+mn-ea"/>
                </a:rPr>
                <a:t>。</a:t>
              </a:r>
              <a:r>
                <a:rPr lang="zh-CN" altLang="en-US" sz="2000" dirty="0">
                  <a:solidFill>
                    <a:schemeClr val="tx1"/>
                  </a:solidFill>
                  <a:uFillTx/>
                  <a:latin typeface="Times New Roman" panose="02020603050405020304" charset="0"/>
                  <a:ea typeface="微软雅黑" panose="020B0503020204020204" pitchFamily="34" charset="-122"/>
                  <a:sym typeface="+mn-ea"/>
                </a:rPr>
                <a:t> </a:t>
              </a:r>
            </a:p>
          </p:txBody>
        </p:sp>
      </p:grpSp>
      <p:sp>
        <p:nvSpPr>
          <p:cNvPr id="43" name="文本框 42"/>
          <p:cNvSpPr txBox="1"/>
          <p:nvPr/>
        </p:nvSpPr>
        <p:spPr>
          <a:xfrm>
            <a:off x="684530" y="1094105"/>
            <a:ext cx="5614670" cy="583565"/>
          </a:xfrm>
          <a:prstGeom prst="rect">
            <a:avLst/>
          </a:prstGeom>
          <a:noFill/>
        </p:spPr>
        <p:txBody>
          <a:bodyPr wrap="square" rtlCol="0">
            <a:spAutoFit/>
          </a:bodyPr>
          <a:lstStyle/>
          <a:p>
            <a:pPr algn="l" fontAlgn="auto">
              <a:lnSpc>
                <a:spcPct val="100000"/>
              </a:lnSpc>
              <a:buClrTx/>
              <a:buSzTx/>
              <a:buFontTx/>
            </a:pPr>
            <a:r>
              <a:rPr lang="zh-CN" altLang="en-US" sz="3200" b="1" dirty="0">
                <a:solidFill>
                  <a:srgbClr val="CF632F"/>
                </a:solidFill>
                <a:latin typeface="微软雅黑" panose="020B0503020204020204" pitchFamily="34" charset="-122"/>
                <a:ea typeface="微软雅黑" panose="020B0503020204020204" pitchFamily="34" charset="-122"/>
              </a:rPr>
              <a:t>二、</a:t>
            </a:r>
            <a:r>
              <a:rPr lang="en-US" altLang="zh-CN" sz="3200" b="1" dirty="0">
                <a:solidFill>
                  <a:srgbClr val="CF632F"/>
                </a:solidFill>
                <a:latin typeface="微软雅黑" panose="020B0503020204020204" pitchFamily="34" charset="-122"/>
                <a:ea typeface="微软雅黑" panose="020B0503020204020204" pitchFamily="34" charset="-122"/>
              </a:rPr>
              <a:t>EDA</a:t>
            </a:r>
            <a:r>
              <a:rPr lang="zh-CN" altLang="en-US" sz="3200" b="1" dirty="0">
                <a:solidFill>
                  <a:srgbClr val="CF632F"/>
                </a:solidFill>
                <a:latin typeface="微软雅黑" panose="020B0503020204020204" pitchFamily="34" charset="-122"/>
                <a:ea typeface="微软雅黑" panose="020B0503020204020204" pitchFamily="34" charset="-122"/>
              </a:rPr>
              <a:t>技术简介（补充）</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5"/>
          <p:cNvSpPr txBox="1"/>
          <p:nvPr/>
        </p:nvSpPr>
        <p:spPr>
          <a:xfrm>
            <a:off x="2271576" y="-945531"/>
            <a:ext cx="1204683" cy="459105"/>
          </a:xfrm>
          <a:prstGeom prst="rect">
            <a:avLst/>
          </a:prstGeom>
          <a:noFill/>
        </p:spPr>
        <p:txBody>
          <a:bodyPr wrap="square" lIns="0" tIns="0" rIns="0" bIns="0">
            <a:spAutoFit/>
            <a:scene3d>
              <a:camera prst="orthographicFront"/>
              <a:lightRig rig="threePt" dir="t"/>
            </a:scene3d>
          </a:bodyPr>
          <a:lstStyle/>
          <a:p>
            <a:pPr>
              <a:lnSpc>
                <a:spcPts val="3580"/>
              </a:lnSpc>
            </a:pPr>
            <a:r>
              <a:rPr lang="zh-CN" altLang="en-US" b="1" i="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rPr>
              <a:t>公司简介</a:t>
            </a: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099" y="-932577"/>
            <a:ext cx="1458329" cy="464549"/>
          </a:xfrm>
          <a:prstGeom prst="rect">
            <a:avLst/>
          </a:prstGeom>
        </p:spPr>
      </p:pic>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第二讲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16915" y="1732915"/>
            <a:ext cx="10798175" cy="4823460"/>
            <a:chOff x="6218812" y="1200059"/>
            <a:chExt cx="5390893" cy="5558428"/>
          </a:xfrm>
        </p:grpSpPr>
        <p:sp>
          <p:nvSpPr>
            <p:cNvPr id="42" name="矩形 41"/>
            <p:cNvSpPr/>
            <p:nvPr/>
          </p:nvSpPr>
          <p:spPr>
            <a:xfrm>
              <a:off x="6218812" y="1200059"/>
              <a:ext cx="5390893" cy="5558428"/>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59073" y="1262992"/>
              <a:ext cx="5350632" cy="5434761"/>
            </a:xfrm>
            <a:prstGeom prst="rect">
              <a:avLst/>
            </a:prstGeom>
            <a:noFill/>
            <a:ln w="9525">
              <a:noFill/>
              <a:miter lim="800000"/>
            </a:ln>
          </p:spPr>
          <p:txBody>
            <a:bodyPr wrap="square" lIns="49438" tIns="24718" rIns="49438" bIns="24718">
              <a:spAutoFit/>
            </a:bodyPr>
            <a:lstStyle/>
            <a:p>
              <a:pPr fontAlgn="auto">
                <a:lnSpc>
                  <a:spcPts val="3000"/>
                </a:lnSpc>
                <a:spcBef>
                  <a:spcPts val="0"/>
                </a:spcBef>
              </a:pPr>
              <a:r>
                <a:rPr lang="en-US" altLang="zh-CN" sz="2400" b="1" dirty="0">
                  <a:solidFill>
                    <a:srgbClr val="1D41D5"/>
                  </a:solidFill>
                  <a:latin typeface="微软雅黑" panose="020B0503020204020204" pitchFamily="34" charset="-122"/>
                  <a:ea typeface="微软雅黑" panose="020B0503020204020204" pitchFamily="34" charset="-122"/>
                  <a:sym typeface="+mn-ea"/>
                </a:rPr>
                <a:t>2.1.3.2   </a:t>
              </a:r>
              <a:r>
                <a:rPr sz="2400" b="1" dirty="0">
                  <a:solidFill>
                    <a:srgbClr val="1D41D5"/>
                  </a:solidFill>
                  <a:latin typeface="微软雅黑" panose="020B0503020204020204" pitchFamily="34" charset="-122"/>
                  <a:ea typeface="微软雅黑" panose="020B0503020204020204" pitchFamily="34" charset="-122"/>
                  <a:sym typeface="+mn-ea"/>
                </a:rPr>
                <a:t>CAE阶段（Computer Aided Engineering） </a:t>
              </a:r>
            </a:p>
            <a:p>
              <a:pPr fontAlgn="auto">
                <a:lnSpc>
                  <a:spcPts val="3000"/>
                </a:lnSpc>
                <a:spcBef>
                  <a:spcPts val="800"/>
                </a:spcBef>
              </a:pPr>
              <a:r>
                <a:rPr sz="2400" b="1" dirty="0">
                  <a:solidFill>
                    <a:srgbClr val="1D41D5"/>
                  </a:solidFill>
                  <a:latin typeface="微软雅黑" panose="020B0503020204020204" pitchFamily="34" charset="-122"/>
                  <a:ea typeface="微软雅黑" panose="020B0503020204020204" pitchFamily="34" charset="-122"/>
                  <a:sym typeface="+mn-ea"/>
                </a:rPr>
                <a:t>                            </a:t>
              </a:r>
              <a:r>
                <a:rPr lang="en-US" sz="2400" b="1" dirty="0">
                  <a:solidFill>
                    <a:srgbClr val="1D41D5"/>
                  </a:solidFill>
                  <a:latin typeface="微软雅黑" panose="020B0503020204020204" pitchFamily="34" charset="-122"/>
                  <a:ea typeface="微软雅黑" panose="020B0503020204020204" pitchFamily="34" charset="-122"/>
                  <a:sym typeface="+mn-ea"/>
                </a:rPr>
                <a:t>------</a:t>
              </a:r>
              <a:r>
                <a:rPr sz="2400" b="1" dirty="0">
                  <a:solidFill>
                    <a:srgbClr val="1D41D5"/>
                  </a:solidFill>
                  <a:latin typeface="微软雅黑" panose="020B0503020204020204" pitchFamily="34" charset="-122"/>
                  <a:ea typeface="微软雅黑" panose="020B0503020204020204" pitchFamily="34" charset="-122"/>
                  <a:sym typeface="+mn-ea"/>
                </a:rPr>
                <a:t>20世纪80年代～90年代</a:t>
              </a:r>
              <a:r>
                <a:rPr lang="zh-CN" sz="2400" b="1" dirty="0">
                  <a:solidFill>
                    <a:srgbClr val="1D41D5"/>
                  </a:solidFill>
                  <a:latin typeface="微软雅黑" panose="020B0503020204020204" pitchFamily="34" charset="-122"/>
                  <a:ea typeface="微软雅黑" panose="020B0503020204020204" pitchFamily="34" charset="-122"/>
                  <a:sym typeface="+mn-ea"/>
                </a:rPr>
                <a:t>中期</a:t>
              </a:r>
              <a:endParaRPr sz="2400" b="1" dirty="0">
                <a:solidFill>
                  <a:srgbClr val="1D41D5"/>
                </a:solidFill>
                <a:latin typeface="微软雅黑" panose="020B0503020204020204" pitchFamily="34" charset="-122"/>
                <a:ea typeface="微软雅黑" panose="020B0503020204020204" pitchFamily="34" charset="-122"/>
                <a:sym typeface="+mn-ea"/>
              </a:endParaRPr>
            </a:p>
            <a:p>
              <a:pPr marL="800100" lvl="1" indent="-342900" algn="just" fontAlgn="auto">
                <a:lnSpc>
                  <a:spcPts val="3000"/>
                </a:lnSpc>
                <a:spcBef>
                  <a:spcPts val="1000"/>
                </a:spcBef>
                <a:buClr>
                  <a:srgbClr val="000000"/>
                </a:buClr>
                <a:buFont typeface="Wingdings" panose="05000000000000000000" charset="0"/>
                <a:buChar char="l"/>
              </a:pPr>
              <a:r>
                <a:rPr sz="2000" dirty="0">
                  <a:solidFill>
                    <a:srgbClr val="FF0000"/>
                  </a:solidFill>
                  <a:uFillTx/>
                  <a:latin typeface="Times New Roman" panose="02020603050405020304" charset="0"/>
                  <a:ea typeface="微软雅黑" panose="020B0503020204020204" pitchFamily="34" charset="-122"/>
                  <a:sym typeface="+mn-ea"/>
                </a:rPr>
                <a:t>特点：</a:t>
              </a:r>
              <a:r>
                <a:rPr lang="en-US" sz="2000" dirty="0">
                  <a:solidFill>
                    <a:schemeClr val="tx1"/>
                  </a:solidFill>
                  <a:uFillTx/>
                  <a:latin typeface="Times New Roman" panose="02020603050405020304" charset="0"/>
                  <a:ea typeface="微软雅黑" panose="020B0503020204020204" pitchFamily="34" charset="-122"/>
                  <a:sym typeface="+mn-ea"/>
                </a:rPr>
                <a:t>1</a:t>
              </a:r>
              <a:r>
                <a:rPr lang="zh-CN" altLang="en-US" sz="2000" dirty="0">
                  <a:solidFill>
                    <a:schemeClr val="tx1"/>
                  </a:solidFill>
                  <a:uFillTx/>
                  <a:latin typeface="Times New Roman" panose="02020603050405020304" charset="0"/>
                  <a:ea typeface="微软雅黑" panose="020B0503020204020204" pitchFamily="34" charset="-122"/>
                  <a:sym typeface="+mn-ea"/>
                </a:rPr>
                <a:t>）</a:t>
              </a:r>
              <a:r>
                <a:rPr sz="2000" dirty="0">
                  <a:uFillTx/>
                  <a:latin typeface="Times New Roman" panose="02020603050405020304" charset="0"/>
                  <a:ea typeface="微软雅黑" panose="020B0503020204020204" pitchFamily="34" charset="-122"/>
                  <a:sym typeface="+mn-ea"/>
                </a:rPr>
                <a:t>各种设计工具（如原理图输入、 编译与连接、 逻辑模拟、 测试码生成、 版图 </a:t>
              </a:r>
            </a:p>
            <a:p>
              <a:pPr algn="just" fontAlgn="auto">
                <a:lnSpc>
                  <a:spcPts val="3000"/>
                </a:lnSpc>
                <a:spcBef>
                  <a:spcPts val="400"/>
                </a:spcBef>
                <a:buNone/>
              </a:pPr>
              <a:r>
                <a:rPr sz="2000" dirty="0">
                  <a:uFillTx/>
                  <a:latin typeface="Times New Roman" panose="02020603050405020304" charset="0"/>
                  <a:ea typeface="微软雅黑" panose="020B0503020204020204" pitchFamily="34" charset="-122"/>
                  <a:sym typeface="+mn-ea"/>
                </a:rPr>
                <a:t>                               自动布局）以及各种单元库已齐全。 </a:t>
              </a:r>
            </a:p>
            <a:p>
              <a:pPr algn="just" fontAlgn="auto">
                <a:lnSpc>
                  <a:spcPts val="3000"/>
                </a:lnSpc>
                <a:spcBef>
                  <a:spcPts val="1000"/>
                </a:spcBef>
                <a:buNone/>
              </a:pPr>
              <a:r>
                <a:rPr sz="2000" dirty="0">
                  <a:uFillTx/>
                  <a:latin typeface="Times New Roman" panose="02020603050405020304" charset="0"/>
                  <a:ea typeface="微软雅黑" panose="020B0503020204020204" pitchFamily="34" charset="-122"/>
                  <a:sym typeface="+mn-ea"/>
                </a:rPr>
                <a:t>                         </a:t>
              </a:r>
              <a:r>
                <a:rPr lang="en-US" sz="2000" dirty="0">
                  <a:uFillTx/>
                  <a:latin typeface="Times New Roman" panose="02020603050405020304" charset="0"/>
                  <a:ea typeface="微软雅黑" panose="020B0503020204020204" pitchFamily="34" charset="-122"/>
                  <a:sym typeface="+mn-ea"/>
                </a:rPr>
                <a:t>2</a:t>
              </a:r>
              <a:r>
                <a:rPr lang="zh-CN" altLang="en-US" sz="2000" dirty="0">
                  <a:uFillTx/>
                  <a:latin typeface="Times New Roman" panose="02020603050405020304" charset="0"/>
                  <a:ea typeface="微软雅黑" panose="020B0503020204020204" pitchFamily="34" charset="-122"/>
                  <a:sym typeface="+mn-ea"/>
                </a:rPr>
                <a:t>）</a:t>
              </a:r>
              <a:r>
                <a:rPr sz="2000" dirty="0">
                  <a:uFillTx/>
                  <a:latin typeface="Times New Roman" panose="02020603050405020304" charset="0"/>
                  <a:ea typeface="微软雅黑" panose="020B0503020204020204" pitchFamily="34" charset="-122"/>
                  <a:sym typeface="+mn-ea"/>
                </a:rPr>
                <a:t>采用基于单元库的半定制设计方法， 采用门阵列和标准单元设计的各种ASIC</a:t>
              </a:r>
            </a:p>
            <a:p>
              <a:pPr algn="just" fontAlgn="auto">
                <a:lnSpc>
                  <a:spcPts val="3000"/>
                </a:lnSpc>
                <a:spcBef>
                  <a:spcPts val="400"/>
                </a:spcBef>
                <a:buNone/>
              </a:pPr>
              <a:r>
                <a:rPr sz="2000" dirty="0">
                  <a:uFillTx/>
                  <a:latin typeface="Times New Roman" panose="02020603050405020304" charset="0"/>
                  <a:ea typeface="微软雅黑" panose="020B0503020204020204" pitchFamily="34" charset="-122"/>
                  <a:sym typeface="+mn-ea"/>
                </a:rPr>
                <a:t>                              得到了极大的发展， 将集成电路工业推入了ASIC时代。</a:t>
              </a:r>
            </a:p>
            <a:p>
              <a:pPr algn="just" fontAlgn="auto">
                <a:lnSpc>
                  <a:spcPts val="3000"/>
                </a:lnSpc>
                <a:spcBef>
                  <a:spcPts val="1000"/>
                </a:spcBef>
                <a:buNone/>
              </a:pPr>
              <a:r>
                <a:rPr sz="2000" dirty="0">
                  <a:uFillTx/>
                  <a:latin typeface="Times New Roman" panose="02020603050405020304" charset="0"/>
                  <a:ea typeface="微软雅黑" panose="020B0503020204020204" pitchFamily="34" charset="-122"/>
                  <a:sym typeface="+mn-ea"/>
                </a:rPr>
                <a:t>                         </a:t>
              </a:r>
              <a:r>
                <a:rPr lang="en-US" sz="2000" dirty="0">
                  <a:uFillTx/>
                  <a:latin typeface="Times New Roman" panose="02020603050405020304" charset="0"/>
                  <a:ea typeface="微软雅黑" panose="020B0503020204020204" pitchFamily="34" charset="-122"/>
                  <a:sym typeface="+mn-ea"/>
                </a:rPr>
                <a:t>3</a:t>
              </a:r>
              <a:r>
                <a:rPr lang="zh-CN" altLang="en-US" sz="2000" dirty="0">
                  <a:uFillTx/>
                  <a:latin typeface="Times New Roman" panose="02020603050405020304" charset="0"/>
                  <a:ea typeface="微软雅黑" panose="020B0503020204020204" pitchFamily="34" charset="-122"/>
                  <a:sym typeface="+mn-ea"/>
                </a:rPr>
                <a:t>）</a:t>
              </a:r>
              <a:r>
                <a:rPr sz="2000" dirty="0">
                  <a:uFillTx/>
                  <a:latin typeface="Times New Roman" panose="02020603050405020304" charset="0"/>
                  <a:ea typeface="微软雅黑" panose="020B0503020204020204" pitchFamily="34" charset="-122"/>
                  <a:sym typeface="+mn-ea"/>
                </a:rPr>
                <a:t>按照设计方法学制定的设计流程， 可以实现从设计输入到版图输出的全程设</a:t>
              </a:r>
            </a:p>
            <a:p>
              <a:pPr algn="just" fontAlgn="auto">
                <a:lnSpc>
                  <a:spcPts val="3000"/>
                </a:lnSpc>
                <a:spcBef>
                  <a:spcPts val="400"/>
                </a:spcBef>
                <a:buNone/>
              </a:pPr>
              <a:r>
                <a:rPr sz="2000" dirty="0">
                  <a:uFillTx/>
                  <a:latin typeface="Times New Roman" panose="02020603050405020304" charset="0"/>
                  <a:ea typeface="微软雅黑" panose="020B0503020204020204" pitchFamily="34" charset="-122"/>
                  <a:sym typeface="+mn-ea"/>
                </a:rPr>
                <a:t>                               计自动化。</a:t>
              </a:r>
            </a:p>
            <a:p>
              <a:pPr marL="800100" lvl="1" indent="-342900" algn="just" fontAlgn="auto">
                <a:lnSpc>
                  <a:spcPts val="3000"/>
                </a:lnSpc>
                <a:spcBef>
                  <a:spcPts val="1000"/>
                </a:spcBef>
                <a:buClr>
                  <a:srgbClr val="000000"/>
                </a:buClr>
                <a:buSzTx/>
                <a:buFont typeface="Wingdings" panose="05000000000000000000" charset="0"/>
                <a:buChar char="l"/>
              </a:pPr>
              <a:r>
                <a:rPr sz="2000" dirty="0">
                  <a:solidFill>
                    <a:srgbClr val="FF0000"/>
                  </a:solidFill>
                  <a:uFillTx/>
                  <a:latin typeface="Times New Roman" panose="02020603050405020304" charset="0"/>
                  <a:ea typeface="微软雅黑" panose="020B0503020204020204" pitchFamily="34" charset="-122"/>
                  <a:sym typeface="+mn-ea"/>
                </a:rPr>
                <a:t> 作用： </a:t>
              </a:r>
              <a:r>
                <a:rPr sz="2000" dirty="0">
                  <a:uFillTx/>
                  <a:latin typeface="Times New Roman" panose="02020603050405020304" charset="0"/>
                  <a:ea typeface="微软雅黑" panose="020B0503020204020204" pitchFamily="34" charset="-122"/>
                  <a:sym typeface="+mn-ea"/>
                </a:rPr>
                <a:t>将各种电子线路设计工具集成在一个CAE系统中，以实现电子系统或芯片从原理</a:t>
              </a:r>
            </a:p>
            <a:p>
              <a:pPr algn="just" fontAlgn="auto">
                <a:lnSpc>
                  <a:spcPts val="3000"/>
                </a:lnSpc>
                <a:spcBef>
                  <a:spcPts val="400"/>
                </a:spcBef>
                <a:buClrTx/>
                <a:buSzTx/>
                <a:buFontTx/>
                <a:buNone/>
              </a:pPr>
              <a:r>
                <a:rPr sz="2000" dirty="0">
                  <a:uFillTx/>
                  <a:latin typeface="Times New Roman" panose="02020603050405020304" charset="0"/>
                  <a:ea typeface="微软雅黑" panose="020B0503020204020204" pitchFamily="34" charset="-122"/>
                  <a:sym typeface="+mn-ea"/>
                </a:rPr>
                <a:t>                           图输入到版图设计输出的设计自动化。</a:t>
              </a:r>
            </a:p>
          </p:txBody>
        </p:sp>
      </p:grpSp>
      <p:sp>
        <p:nvSpPr>
          <p:cNvPr id="43" name="文本框 42"/>
          <p:cNvSpPr txBox="1"/>
          <p:nvPr/>
        </p:nvSpPr>
        <p:spPr>
          <a:xfrm>
            <a:off x="684530" y="1094105"/>
            <a:ext cx="5614670" cy="583565"/>
          </a:xfrm>
          <a:prstGeom prst="rect">
            <a:avLst/>
          </a:prstGeom>
          <a:noFill/>
        </p:spPr>
        <p:txBody>
          <a:bodyPr wrap="square" rtlCol="0">
            <a:spAutoFit/>
          </a:bodyPr>
          <a:lstStyle/>
          <a:p>
            <a:pPr algn="l" fontAlgn="auto">
              <a:lnSpc>
                <a:spcPct val="100000"/>
              </a:lnSpc>
              <a:buClrTx/>
              <a:buSzTx/>
              <a:buFontTx/>
            </a:pPr>
            <a:r>
              <a:rPr lang="zh-CN" altLang="en-US" sz="3200" b="1" dirty="0">
                <a:solidFill>
                  <a:srgbClr val="CF632F"/>
                </a:solidFill>
                <a:latin typeface="微软雅黑" panose="020B0503020204020204" pitchFamily="34" charset="-122"/>
                <a:ea typeface="微软雅黑" panose="020B0503020204020204" pitchFamily="34" charset="-122"/>
              </a:rPr>
              <a:t>二、</a:t>
            </a:r>
            <a:r>
              <a:rPr lang="en-US" altLang="zh-CN" sz="3200" b="1" dirty="0">
                <a:solidFill>
                  <a:srgbClr val="CF632F"/>
                </a:solidFill>
                <a:latin typeface="微软雅黑" panose="020B0503020204020204" pitchFamily="34" charset="-122"/>
                <a:ea typeface="微软雅黑" panose="020B0503020204020204" pitchFamily="34" charset="-122"/>
              </a:rPr>
              <a:t>EDA</a:t>
            </a:r>
            <a:r>
              <a:rPr lang="zh-CN" altLang="en-US" sz="3200" b="1" dirty="0">
                <a:solidFill>
                  <a:srgbClr val="CF632F"/>
                </a:solidFill>
                <a:latin typeface="微软雅黑" panose="020B0503020204020204" pitchFamily="34" charset="-122"/>
                <a:ea typeface="微软雅黑" panose="020B0503020204020204" pitchFamily="34" charset="-122"/>
              </a:rPr>
              <a:t>技术简介（补充）</a:t>
            </a:r>
          </a:p>
        </p:txBody>
      </p:sp>
      <mc:AlternateContent xmlns:mc="http://schemas.openxmlformats.org/markup-compatibility/2006" xmlns:p14="http://schemas.microsoft.com/office/powerpoint/2010/main">
        <mc:Choice Requires="p14">
          <p:contentPart p14:bwMode="auto" r:id="rId4">
            <p14:nvContentPartPr>
              <p14:cNvPr id="2" name="墨迹 1"/>
              <p14:cNvContentPartPr/>
              <p14:nvPr/>
            </p14:nvContentPartPr>
            <p14:xfrm>
              <a:off x="5081905" y="5330825"/>
              <a:ext cx="3260090" cy="982345"/>
            </p14:xfrm>
          </p:contentPart>
        </mc:Choice>
        <mc:Fallback xmlns="">
          <p:pic>
            <p:nvPicPr>
              <p:cNvPr id="2" name="墨迹 1"/>
            </p:nvPicPr>
            <p:blipFill>
              <a:blip r:embed="rId5"/>
            </p:blipFill>
            <p:spPr>
              <a:xfrm>
                <a:off x="5081905" y="5330825"/>
                <a:ext cx="3260090" cy="982345"/>
              </a:xfrm>
              <a:prstGeom prst="rect"/>
            </p:spPr>
          </p:pic>
        </mc:Fallback>
      </mc:AlternateContent>
      <mc:AlternateContent xmlns:mc="http://schemas.openxmlformats.org/markup-compatibility/2006" xmlns:p14="http://schemas.microsoft.com/office/powerpoint/2010/main">
        <mc:Choice Requires="p14">
          <p:contentPart p14:bwMode="auto" r:id="rId6">
            <p14:nvContentPartPr>
              <p14:cNvPr id="4" name="墨迹 3"/>
              <p14:cNvContentPartPr/>
              <p14:nvPr/>
            </p14:nvContentPartPr>
            <p14:xfrm>
              <a:off x="10521315" y="5018405"/>
              <a:ext cx="732790" cy="360"/>
            </p14:xfrm>
          </p:contentPart>
        </mc:Choice>
        <mc:Fallback xmlns="">
          <p:pic>
            <p:nvPicPr>
              <p:cNvPr id="4" name="墨迹 3"/>
            </p:nvPicPr>
            <p:blipFill>
              <a:blip r:embed="rId7"/>
            </p:blipFill>
            <p:spPr>
              <a:xfrm>
                <a:off x="10521315" y="5018405"/>
                <a:ext cx="732790" cy="360"/>
              </a:xfrm>
              <a:prstGeom prst="rect"/>
            </p:spPr>
          </p:pic>
        </mc:Fallback>
      </mc:AlternateContent>
      <mc:AlternateContent xmlns:mc="http://schemas.openxmlformats.org/markup-compatibility/2006" xmlns:p14="http://schemas.microsoft.com/office/powerpoint/2010/main">
        <mc:Choice Requires="p14">
          <p:contentPart p14:bwMode="auto" r:id="rId8">
            <p14:nvContentPartPr>
              <p14:cNvPr id="5" name="墨迹 4"/>
              <p14:cNvContentPartPr/>
              <p14:nvPr/>
            </p14:nvContentPartPr>
            <p14:xfrm>
              <a:off x="2696845" y="5429250"/>
              <a:ext cx="1214755" cy="106680"/>
            </p14:xfrm>
          </p:contentPart>
        </mc:Choice>
        <mc:Fallback xmlns="">
          <p:pic>
            <p:nvPicPr>
              <p:cNvPr id="5" name="墨迹 4"/>
            </p:nvPicPr>
            <p:blipFill>
              <a:blip r:embed="rId9"/>
            </p:blipFill>
            <p:spPr>
              <a:xfrm>
                <a:off x="2696845" y="5429250"/>
                <a:ext cx="1214755" cy="106680"/>
              </a:xfrm>
              <a:prstGeom prst="rect"/>
            </p:spPr>
          </p:pic>
        </mc:Fallback>
      </mc:AlternateContent>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5"/>
          <p:cNvSpPr txBox="1"/>
          <p:nvPr/>
        </p:nvSpPr>
        <p:spPr>
          <a:xfrm>
            <a:off x="2271576" y="-945531"/>
            <a:ext cx="1204683" cy="459105"/>
          </a:xfrm>
          <a:prstGeom prst="rect">
            <a:avLst/>
          </a:prstGeom>
          <a:noFill/>
        </p:spPr>
        <p:txBody>
          <a:bodyPr wrap="square" lIns="0" tIns="0" rIns="0" bIns="0">
            <a:spAutoFit/>
            <a:scene3d>
              <a:camera prst="orthographicFront"/>
              <a:lightRig rig="threePt" dir="t"/>
            </a:scene3d>
          </a:bodyPr>
          <a:lstStyle/>
          <a:p>
            <a:pPr>
              <a:lnSpc>
                <a:spcPts val="3580"/>
              </a:lnSpc>
            </a:pPr>
            <a:r>
              <a:rPr lang="zh-CN" altLang="en-US" b="1" i="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rPr>
              <a:t>公司简介</a:t>
            </a: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099" y="-932577"/>
            <a:ext cx="1458329" cy="464549"/>
          </a:xfrm>
          <a:prstGeom prst="rect">
            <a:avLst/>
          </a:prstGeom>
        </p:spPr>
      </p:pic>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第二讲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16915" y="1750057"/>
            <a:ext cx="10798175" cy="4633595"/>
            <a:chOff x="6218812" y="1317869"/>
            <a:chExt cx="5390893" cy="5339633"/>
          </a:xfrm>
        </p:grpSpPr>
        <p:sp>
          <p:nvSpPr>
            <p:cNvPr id="42" name="矩形 41"/>
            <p:cNvSpPr/>
            <p:nvPr/>
          </p:nvSpPr>
          <p:spPr>
            <a:xfrm>
              <a:off x="6218812" y="1317869"/>
              <a:ext cx="5390893" cy="5339633"/>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59073" y="1347142"/>
              <a:ext cx="5350632" cy="5286946"/>
            </a:xfrm>
            <a:prstGeom prst="rect">
              <a:avLst/>
            </a:prstGeom>
            <a:noFill/>
            <a:ln w="9525">
              <a:noFill/>
              <a:miter lim="800000"/>
            </a:ln>
          </p:spPr>
          <p:txBody>
            <a:bodyPr wrap="square" lIns="49438" tIns="24718" rIns="49438" bIns="24718">
              <a:spAutoFit/>
            </a:bodyPr>
            <a:lstStyle/>
            <a:p>
              <a:pPr fontAlgn="auto">
                <a:lnSpc>
                  <a:spcPts val="3000"/>
                </a:lnSpc>
                <a:spcBef>
                  <a:spcPts val="2400"/>
                </a:spcBef>
              </a:pPr>
              <a:r>
                <a:rPr lang="en-US" altLang="zh-CN" sz="2400" b="1" dirty="0">
                  <a:solidFill>
                    <a:srgbClr val="1D41D5"/>
                  </a:solidFill>
                  <a:latin typeface="微软雅黑" panose="020B0503020204020204" pitchFamily="34" charset="-122"/>
                  <a:ea typeface="微软雅黑" panose="020B0503020204020204" pitchFamily="34" charset="-122"/>
                  <a:sym typeface="+mn-ea"/>
                </a:rPr>
                <a:t>2.1.3.3   </a:t>
              </a:r>
              <a:r>
                <a:rPr sz="2400" b="1" dirty="0">
                  <a:solidFill>
                    <a:srgbClr val="1D41D5"/>
                  </a:solidFill>
                  <a:latin typeface="微软雅黑" panose="020B0503020204020204" pitchFamily="34" charset="-122"/>
                  <a:ea typeface="微软雅黑" panose="020B0503020204020204" pitchFamily="34" charset="-122"/>
                  <a:sym typeface="+mn-ea"/>
                </a:rPr>
                <a:t>EDA阶段 </a:t>
              </a:r>
              <a:r>
                <a:rPr lang="en-US" sz="2400" b="1" dirty="0">
                  <a:solidFill>
                    <a:srgbClr val="1D41D5"/>
                  </a:solidFill>
                  <a:latin typeface="微软雅黑" panose="020B0503020204020204" pitchFamily="34" charset="-122"/>
                  <a:ea typeface="微软雅黑" panose="020B0503020204020204" pitchFamily="34" charset="-122"/>
                  <a:sym typeface="+mn-ea"/>
                </a:rPr>
                <a:t>------</a:t>
              </a:r>
              <a:r>
                <a:rPr sz="2400" b="1" dirty="0">
                  <a:solidFill>
                    <a:srgbClr val="1D41D5"/>
                  </a:solidFill>
                  <a:latin typeface="微软雅黑" panose="020B0503020204020204" pitchFamily="34" charset="-122"/>
                  <a:ea typeface="微软雅黑" panose="020B0503020204020204" pitchFamily="34" charset="-122"/>
                  <a:sym typeface="+mn-ea"/>
                </a:rPr>
                <a:t>20世纪</a:t>
              </a:r>
              <a:r>
                <a:rPr lang="en-US" sz="2400" b="1" dirty="0">
                  <a:solidFill>
                    <a:srgbClr val="1D41D5"/>
                  </a:solidFill>
                  <a:latin typeface="微软雅黑" panose="020B0503020204020204" pitchFamily="34" charset="-122"/>
                  <a:ea typeface="微软雅黑" panose="020B0503020204020204" pitchFamily="34" charset="-122"/>
                  <a:sym typeface="+mn-ea"/>
                </a:rPr>
                <a:t>90</a:t>
              </a:r>
              <a:r>
                <a:rPr sz="2400" b="1" dirty="0">
                  <a:solidFill>
                    <a:srgbClr val="1D41D5"/>
                  </a:solidFill>
                  <a:latin typeface="微软雅黑" panose="020B0503020204020204" pitchFamily="34" charset="-122"/>
                  <a:ea typeface="微软雅黑" panose="020B0503020204020204" pitchFamily="34" charset="-122"/>
                  <a:sym typeface="+mn-ea"/>
                </a:rPr>
                <a:t>年代后期至今</a:t>
              </a:r>
            </a:p>
            <a:p>
              <a:pPr marL="800100" lvl="1" indent="-342900" algn="just" fontAlgn="auto">
                <a:lnSpc>
                  <a:spcPts val="3000"/>
                </a:lnSpc>
                <a:spcBef>
                  <a:spcPts val="1000"/>
                </a:spcBef>
                <a:buClr>
                  <a:srgbClr val="000000"/>
                </a:buClr>
                <a:buFont typeface="Wingdings" panose="05000000000000000000" charset="0"/>
                <a:buChar char="l"/>
              </a:pPr>
              <a:r>
                <a:rPr sz="2000" dirty="0">
                  <a:solidFill>
                    <a:srgbClr val="FF0000"/>
                  </a:solidFill>
                  <a:uFillTx/>
                  <a:latin typeface="Times New Roman" panose="02020603050405020304" charset="0"/>
                  <a:ea typeface="微软雅黑" panose="020B0503020204020204" pitchFamily="34" charset="-122"/>
                  <a:sym typeface="+mn-ea"/>
                </a:rPr>
                <a:t>特点： </a:t>
              </a:r>
              <a:r>
                <a:rPr sz="2000" dirty="0">
                  <a:uFillTx/>
                  <a:latin typeface="Times New Roman" panose="02020603050405020304" charset="0"/>
                  <a:ea typeface="微软雅黑" panose="020B0503020204020204" pitchFamily="34" charset="-122"/>
                  <a:sym typeface="+mn-ea"/>
                </a:rPr>
                <a:t>以硬件描述语言（VHDL和Verilog</a:t>
              </a:r>
              <a:r>
                <a:rPr lang="zh-CN" sz="2000" dirty="0">
                  <a:uFillTx/>
                  <a:latin typeface="Times New Roman" panose="02020603050405020304" charset="0"/>
                  <a:ea typeface="微软雅黑" panose="020B0503020204020204" pitchFamily="34" charset="-122"/>
                  <a:sym typeface="+mn-ea"/>
                </a:rPr>
                <a:t>等</a:t>
              </a:r>
              <a:r>
                <a:rPr sz="2000" dirty="0">
                  <a:uFillTx/>
                  <a:latin typeface="Times New Roman" panose="02020603050405020304" charset="0"/>
                  <a:ea typeface="微软雅黑" panose="020B0503020204020204" pitchFamily="34" charset="-122"/>
                  <a:sym typeface="+mn-ea"/>
                </a:rPr>
                <a:t>）、系统级仿真和综合技术为其特征。</a:t>
              </a:r>
            </a:p>
            <a:p>
              <a:pPr lvl="1" indent="0" algn="just" fontAlgn="auto">
                <a:lnSpc>
                  <a:spcPts val="3000"/>
                </a:lnSpc>
                <a:spcBef>
                  <a:spcPts val="400"/>
                </a:spcBef>
                <a:buClr>
                  <a:srgbClr val="000000"/>
                </a:buClr>
                <a:buSzTx/>
                <a:buNone/>
              </a:pPr>
              <a:r>
                <a:rPr sz="2000" dirty="0">
                  <a:uFillTx/>
                  <a:latin typeface="Times New Roman" panose="02020603050405020304" charset="0"/>
                  <a:ea typeface="微软雅黑" panose="020B0503020204020204" pitchFamily="34" charset="-122"/>
                  <a:sym typeface="+mn-ea"/>
                </a:rPr>
                <a:t>                  </a:t>
              </a:r>
              <a:r>
                <a:rPr sz="2000" dirty="0">
                  <a:solidFill>
                    <a:srgbClr val="C00000"/>
                  </a:solidFill>
                  <a:uFillTx/>
                  <a:latin typeface="Times New Roman" panose="02020603050405020304" charset="0"/>
                  <a:ea typeface="微软雅黑" panose="020B0503020204020204" pitchFamily="34" charset="-122"/>
                  <a:sym typeface="+mn-ea"/>
                </a:rPr>
                <a:t>开放性和标准化</a:t>
              </a:r>
              <a:r>
                <a:rPr lang="zh-CN" sz="2000" dirty="0">
                  <a:solidFill>
                    <a:srgbClr val="C00000"/>
                  </a:solidFill>
                  <a:uFillTx/>
                  <a:latin typeface="Times New Roman" panose="02020603050405020304" charset="0"/>
                  <a:ea typeface="微软雅黑" panose="020B0503020204020204" pitchFamily="34" charset="-122"/>
                  <a:sym typeface="+mn-ea"/>
                </a:rPr>
                <a:t>、</a:t>
              </a:r>
              <a:r>
                <a:rPr sz="2000" dirty="0">
                  <a:solidFill>
                    <a:srgbClr val="C00000"/>
                  </a:solidFill>
                  <a:uFillTx/>
                  <a:latin typeface="Times New Roman" panose="02020603050405020304" charset="0"/>
                  <a:ea typeface="微软雅黑" panose="020B0503020204020204" pitchFamily="34" charset="-122"/>
                  <a:sym typeface="+mn-ea"/>
                </a:rPr>
                <a:t>更完备的</a:t>
              </a:r>
              <a:r>
                <a:rPr lang="zh-CN" sz="2000" dirty="0">
                  <a:solidFill>
                    <a:srgbClr val="C00000"/>
                  </a:solidFill>
                  <a:uFillTx/>
                  <a:latin typeface="Times New Roman" panose="02020603050405020304" charset="0"/>
                  <a:ea typeface="微软雅黑" panose="020B0503020204020204" pitchFamily="34" charset="-122"/>
                  <a:sym typeface="+mn-ea"/>
                </a:rPr>
                <a:t>单元</a:t>
              </a:r>
              <a:r>
                <a:rPr sz="2000" dirty="0">
                  <a:solidFill>
                    <a:srgbClr val="C00000"/>
                  </a:solidFill>
                  <a:uFillTx/>
                  <a:latin typeface="Times New Roman" panose="02020603050405020304" charset="0"/>
                  <a:ea typeface="微软雅黑" panose="020B0503020204020204" pitchFamily="34" charset="-122"/>
                  <a:sym typeface="+mn-ea"/>
                </a:rPr>
                <a:t>库（Library）</a:t>
              </a:r>
              <a:r>
                <a:rPr lang="zh-CN" sz="2000" dirty="0">
                  <a:solidFill>
                    <a:srgbClr val="C00000"/>
                  </a:solidFill>
                  <a:uFillTx/>
                  <a:latin typeface="Times New Roman" panose="02020603050405020304" charset="0"/>
                  <a:ea typeface="微软雅黑" panose="020B0503020204020204" pitchFamily="34" charset="-122"/>
                  <a:sym typeface="+mn-ea"/>
                </a:rPr>
                <a:t>也是其技术特征</a:t>
              </a:r>
              <a:r>
                <a:rPr lang="zh-CN" sz="2000" dirty="0">
                  <a:uFillTx/>
                  <a:latin typeface="Times New Roman" panose="02020603050405020304" charset="0"/>
                  <a:ea typeface="微软雅黑" panose="020B0503020204020204" pitchFamily="34" charset="-122"/>
                  <a:sym typeface="+mn-ea"/>
                </a:rPr>
                <a:t>。</a:t>
              </a:r>
              <a:endParaRPr sz="2000" dirty="0">
                <a:uFillTx/>
                <a:latin typeface="Times New Roman" panose="02020603050405020304" charset="0"/>
                <a:ea typeface="微软雅黑" panose="020B0503020204020204" pitchFamily="34" charset="-122"/>
              </a:endParaRPr>
            </a:p>
            <a:p>
              <a:pPr lvl="1" indent="0" algn="just" fontAlgn="auto">
                <a:lnSpc>
                  <a:spcPts val="3000"/>
                </a:lnSpc>
                <a:spcBef>
                  <a:spcPts val="1000"/>
                </a:spcBef>
                <a:buClr>
                  <a:srgbClr val="000000"/>
                </a:buClr>
                <a:buFont typeface="Wingdings" panose="05000000000000000000" charset="0"/>
                <a:buChar char="l"/>
              </a:pPr>
              <a:r>
                <a:rPr lang="zh-CN" sz="2000" dirty="0">
                  <a:solidFill>
                    <a:srgbClr val="FF0000"/>
                  </a:solidFill>
                  <a:uFillTx/>
                  <a:latin typeface="Times New Roman" panose="02020603050405020304" charset="0"/>
                  <a:ea typeface="微软雅黑" panose="020B0503020204020204" pitchFamily="34" charset="-122"/>
                  <a:sym typeface="+mn-ea"/>
                </a:rPr>
                <a:t>  作用</a:t>
              </a:r>
              <a:r>
                <a:rPr sz="2000" dirty="0">
                  <a:solidFill>
                    <a:srgbClr val="FF0000"/>
                  </a:solidFill>
                  <a:uFillTx/>
                  <a:latin typeface="Times New Roman" panose="02020603050405020304" charset="0"/>
                  <a:ea typeface="微软雅黑" panose="020B0503020204020204" pitchFamily="34" charset="-122"/>
                  <a:sym typeface="+mn-ea"/>
                </a:rPr>
                <a:t>：</a:t>
              </a:r>
              <a:r>
                <a:rPr sz="2000" dirty="0">
                  <a:uFillTx/>
                  <a:latin typeface="Times New Roman" panose="02020603050405020304" charset="0"/>
                  <a:ea typeface="微软雅黑" panose="020B0503020204020204" pitchFamily="34" charset="-122"/>
                  <a:sym typeface="+mn-ea"/>
                </a:rPr>
                <a:t>1）在这一阶段，电路设计者只需要完成对系统功能的描述，就可以由计算机软件</a:t>
              </a:r>
            </a:p>
            <a:p>
              <a:pPr lvl="1" indent="0" algn="just" fontAlgn="auto">
                <a:lnSpc>
                  <a:spcPts val="3000"/>
                </a:lnSpc>
                <a:spcBef>
                  <a:spcPts val="400"/>
                </a:spcBef>
                <a:buClr>
                  <a:srgbClr val="000000"/>
                </a:buClr>
                <a:buSzTx/>
                <a:buFont typeface="Wingdings" panose="05000000000000000000" charset="0"/>
                <a:buNone/>
              </a:pPr>
              <a:r>
                <a:rPr sz="2000" dirty="0">
                  <a:uFillTx/>
                  <a:latin typeface="Times New Roman" panose="02020603050405020304" charset="0"/>
                  <a:ea typeface="微软雅黑" panose="020B0503020204020204" pitchFamily="34" charset="-122"/>
                  <a:sym typeface="+mn-ea"/>
                </a:rPr>
                <a:t>                 进行系列处理，最后得到设计结果，并且修改设计如同修改软件一样方便，大大</a:t>
              </a:r>
            </a:p>
            <a:p>
              <a:pPr lvl="1" indent="0" algn="just" fontAlgn="auto">
                <a:lnSpc>
                  <a:spcPts val="3000"/>
                </a:lnSpc>
                <a:spcBef>
                  <a:spcPts val="400"/>
                </a:spcBef>
                <a:buClr>
                  <a:srgbClr val="000000"/>
                </a:buClr>
                <a:buSzTx/>
                <a:buFont typeface="Wingdings" panose="05000000000000000000" charset="0"/>
                <a:buNone/>
              </a:pPr>
              <a:r>
                <a:rPr sz="2000" dirty="0">
                  <a:uFillTx/>
                  <a:latin typeface="Times New Roman" panose="02020603050405020304" charset="0"/>
                  <a:ea typeface="微软雅黑" panose="020B0503020204020204" pitchFamily="34" charset="-122"/>
                  <a:sym typeface="+mn-ea"/>
                </a:rPr>
                <a:t>                 提高了设计能力和设计效率。</a:t>
              </a:r>
            </a:p>
            <a:p>
              <a:pPr lvl="1" indent="0" algn="just" fontAlgn="auto">
                <a:lnSpc>
                  <a:spcPts val="3000"/>
                </a:lnSpc>
                <a:spcBef>
                  <a:spcPts val="400"/>
                </a:spcBef>
                <a:buClr>
                  <a:srgbClr val="000000"/>
                </a:buClr>
                <a:buSzTx/>
                <a:buFont typeface="Wingdings" panose="05000000000000000000" charset="0"/>
                <a:buNone/>
              </a:pPr>
              <a:r>
                <a:rPr sz="2000" dirty="0">
                  <a:uFillTx/>
                  <a:latin typeface="Times New Roman" panose="02020603050405020304" charset="0"/>
                  <a:ea typeface="微软雅黑" panose="020B0503020204020204" pitchFamily="34" charset="-122"/>
                  <a:sym typeface="+mn-ea"/>
                </a:rPr>
                <a:t>               （</a:t>
              </a:r>
              <a:r>
                <a:rPr lang="zh-CN" sz="2000" dirty="0">
                  <a:solidFill>
                    <a:srgbClr val="C00000"/>
                  </a:solidFill>
                  <a:uFillTx/>
                  <a:latin typeface="Times New Roman" panose="02020603050405020304" charset="0"/>
                  <a:ea typeface="微软雅黑" panose="020B0503020204020204" pitchFamily="34" charset="-122"/>
                  <a:sym typeface="+mn-ea"/>
                </a:rPr>
                <a:t>设计人员</a:t>
              </a:r>
              <a:r>
                <a:rPr sz="2000" dirty="0">
                  <a:solidFill>
                    <a:srgbClr val="C00000"/>
                  </a:solidFill>
                  <a:uFillTx/>
                  <a:latin typeface="Times New Roman" panose="02020603050405020304" charset="0"/>
                  <a:ea typeface="微软雅黑" panose="020B0503020204020204" pitchFamily="34" charset="-122"/>
                  <a:sym typeface="+mn-ea"/>
                </a:rPr>
                <a:t>将精力集中于创造性的方案与概念的构思上</a:t>
              </a:r>
              <a:r>
                <a:rPr sz="2000" dirty="0">
                  <a:uFillTx/>
                  <a:latin typeface="Times New Roman" panose="02020603050405020304" charset="0"/>
                  <a:ea typeface="微软雅黑" panose="020B0503020204020204" pitchFamily="34" charset="-122"/>
                  <a:sym typeface="+mn-ea"/>
                </a:rPr>
                <a:t>）</a:t>
              </a:r>
            </a:p>
            <a:p>
              <a:pPr lvl="1" indent="0" algn="just" fontAlgn="auto">
                <a:lnSpc>
                  <a:spcPts val="3000"/>
                </a:lnSpc>
                <a:spcBef>
                  <a:spcPts val="1000"/>
                </a:spcBef>
                <a:buClr>
                  <a:srgbClr val="000000"/>
                </a:buClr>
                <a:buNone/>
              </a:pPr>
              <a:r>
                <a:rPr sz="2000" dirty="0">
                  <a:uFillTx/>
                  <a:latin typeface="Times New Roman" panose="02020603050405020304" charset="0"/>
                  <a:ea typeface="微软雅黑" panose="020B0503020204020204" pitchFamily="34" charset="-122"/>
                  <a:sym typeface="+mn-ea"/>
                </a:rPr>
                <a:t>                  </a:t>
              </a:r>
              <a:r>
                <a:rPr lang="en-US" sz="2000" dirty="0">
                  <a:uFillTx/>
                  <a:latin typeface="Times New Roman" panose="02020603050405020304" charset="0"/>
                  <a:ea typeface="微软雅黑" panose="020B0503020204020204" pitchFamily="34" charset="-122"/>
                  <a:sym typeface="+mn-ea"/>
                </a:rPr>
                <a:t>2</a:t>
              </a:r>
              <a:r>
                <a:rPr lang="zh-CN" altLang="en-US" sz="2000" dirty="0">
                  <a:uFillTx/>
                  <a:latin typeface="Times New Roman" panose="02020603050405020304" charset="0"/>
                  <a:ea typeface="微软雅黑" panose="020B0503020204020204" pitchFamily="34" charset="-122"/>
                  <a:sym typeface="+mn-ea"/>
                </a:rPr>
                <a:t>）</a:t>
              </a:r>
              <a:r>
                <a:rPr sz="2000" dirty="0">
                  <a:uFillTx/>
                  <a:latin typeface="Times New Roman" panose="02020603050405020304" charset="0"/>
                  <a:ea typeface="微软雅黑" panose="020B0503020204020204" pitchFamily="34" charset="-122"/>
                  <a:sym typeface="+mn-ea"/>
                </a:rPr>
                <a:t>EDA工具不仅具有电子系统设计的能力，而且能提供独立于工艺和厂家的系</a:t>
              </a:r>
            </a:p>
            <a:p>
              <a:pPr lvl="1" indent="0" algn="just" fontAlgn="auto">
                <a:lnSpc>
                  <a:spcPts val="3000"/>
                </a:lnSpc>
                <a:spcBef>
                  <a:spcPts val="400"/>
                </a:spcBef>
                <a:buClr>
                  <a:srgbClr val="000000"/>
                </a:buClr>
                <a:buNone/>
              </a:pPr>
              <a:r>
                <a:rPr sz="2000" dirty="0">
                  <a:uFillTx/>
                  <a:latin typeface="Times New Roman" panose="02020603050405020304" charset="0"/>
                  <a:ea typeface="微软雅黑" panose="020B0503020204020204" pitchFamily="34" charset="-122"/>
                  <a:sym typeface="+mn-ea"/>
                </a:rPr>
                <a:t>                 统级设计能力，具有高级抽象的设计构思手段。可以称得上是电子电路设计及相  </a:t>
              </a:r>
            </a:p>
            <a:p>
              <a:pPr lvl="1" indent="0" algn="just" fontAlgn="auto">
                <a:lnSpc>
                  <a:spcPts val="3000"/>
                </a:lnSpc>
                <a:spcBef>
                  <a:spcPts val="400"/>
                </a:spcBef>
                <a:buClr>
                  <a:srgbClr val="000000"/>
                </a:buClr>
                <a:buNone/>
              </a:pPr>
              <a:r>
                <a:rPr sz="2000" dirty="0">
                  <a:uFillTx/>
                  <a:latin typeface="Times New Roman" panose="02020603050405020304" charset="0"/>
                  <a:ea typeface="微软雅黑" panose="020B0503020204020204" pitchFamily="34" charset="-122"/>
                  <a:sym typeface="+mn-ea"/>
                </a:rPr>
                <a:t>                 关领域的一场革命。</a:t>
              </a:r>
            </a:p>
          </p:txBody>
        </p:sp>
      </p:grpSp>
      <p:sp>
        <p:nvSpPr>
          <p:cNvPr id="43" name="文本框 42"/>
          <p:cNvSpPr txBox="1"/>
          <p:nvPr/>
        </p:nvSpPr>
        <p:spPr>
          <a:xfrm>
            <a:off x="684530" y="1021080"/>
            <a:ext cx="5614670" cy="583565"/>
          </a:xfrm>
          <a:prstGeom prst="rect">
            <a:avLst/>
          </a:prstGeom>
          <a:noFill/>
        </p:spPr>
        <p:txBody>
          <a:bodyPr wrap="square" rtlCol="0">
            <a:spAutoFit/>
          </a:bodyPr>
          <a:lstStyle/>
          <a:p>
            <a:pPr algn="l" fontAlgn="auto">
              <a:lnSpc>
                <a:spcPct val="100000"/>
              </a:lnSpc>
              <a:buClrTx/>
              <a:buSzTx/>
              <a:buFontTx/>
            </a:pPr>
            <a:r>
              <a:rPr lang="zh-CN" altLang="en-US" sz="3200" b="1" dirty="0">
                <a:solidFill>
                  <a:srgbClr val="CF632F"/>
                </a:solidFill>
                <a:latin typeface="微软雅黑" panose="020B0503020204020204" pitchFamily="34" charset="-122"/>
                <a:ea typeface="微软雅黑" panose="020B0503020204020204" pitchFamily="34" charset="-122"/>
              </a:rPr>
              <a:t>二、</a:t>
            </a:r>
            <a:r>
              <a:rPr lang="en-US" altLang="zh-CN" sz="3200" b="1" dirty="0">
                <a:solidFill>
                  <a:srgbClr val="CF632F"/>
                </a:solidFill>
                <a:latin typeface="微软雅黑" panose="020B0503020204020204" pitchFamily="34" charset="-122"/>
                <a:ea typeface="微软雅黑" panose="020B0503020204020204" pitchFamily="34" charset="-122"/>
              </a:rPr>
              <a:t>EDA</a:t>
            </a:r>
            <a:r>
              <a:rPr lang="zh-CN" altLang="en-US" sz="3200" b="1" dirty="0">
                <a:solidFill>
                  <a:srgbClr val="CF632F"/>
                </a:solidFill>
                <a:latin typeface="微软雅黑" panose="020B0503020204020204" pitchFamily="34" charset="-122"/>
                <a:ea typeface="微软雅黑" panose="020B0503020204020204" pitchFamily="34" charset="-122"/>
              </a:rPr>
              <a:t>技术简介（补充）</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5"/>
          <p:cNvSpPr txBox="1"/>
          <p:nvPr/>
        </p:nvSpPr>
        <p:spPr>
          <a:xfrm>
            <a:off x="2271576" y="-945531"/>
            <a:ext cx="1204683" cy="459105"/>
          </a:xfrm>
          <a:prstGeom prst="rect">
            <a:avLst/>
          </a:prstGeom>
          <a:noFill/>
        </p:spPr>
        <p:txBody>
          <a:bodyPr wrap="square" lIns="0" tIns="0" rIns="0" bIns="0">
            <a:spAutoFit/>
            <a:scene3d>
              <a:camera prst="orthographicFront"/>
              <a:lightRig rig="threePt" dir="t"/>
            </a:scene3d>
          </a:bodyPr>
          <a:lstStyle/>
          <a:p>
            <a:pPr>
              <a:lnSpc>
                <a:spcPts val="3580"/>
              </a:lnSpc>
            </a:pPr>
            <a:r>
              <a:rPr lang="zh-CN" altLang="en-US" b="1" i="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rPr>
              <a:t>公司简介</a:t>
            </a: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099" y="-932577"/>
            <a:ext cx="1458329" cy="464549"/>
          </a:xfrm>
          <a:prstGeom prst="rect">
            <a:avLst/>
          </a:prstGeom>
        </p:spPr>
      </p:pic>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第二讲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16915" y="1793875"/>
            <a:ext cx="10798175" cy="4633595"/>
            <a:chOff x="6218812" y="1200059"/>
            <a:chExt cx="5390893" cy="5339633"/>
          </a:xfrm>
        </p:grpSpPr>
        <p:sp>
          <p:nvSpPr>
            <p:cNvPr id="42" name="矩形 41"/>
            <p:cNvSpPr/>
            <p:nvPr/>
          </p:nvSpPr>
          <p:spPr>
            <a:xfrm>
              <a:off x="6218812" y="1200059"/>
              <a:ext cx="5390893" cy="5339633"/>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59073" y="1347142"/>
              <a:ext cx="5350632" cy="4695687"/>
            </a:xfrm>
            <a:prstGeom prst="rect">
              <a:avLst/>
            </a:prstGeom>
            <a:noFill/>
            <a:ln w="9525">
              <a:noFill/>
              <a:miter lim="800000"/>
            </a:ln>
          </p:spPr>
          <p:txBody>
            <a:bodyPr wrap="square" lIns="49438" tIns="24718" rIns="49438" bIns="24718">
              <a:spAutoFit/>
            </a:bodyPr>
            <a:lstStyle/>
            <a:p>
              <a:pPr fontAlgn="auto">
                <a:lnSpc>
                  <a:spcPts val="3000"/>
                </a:lnSpc>
                <a:spcBef>
                  <a:spcPts val="2400"/>
                </a:spcBef>
              </a:pPr>
              <a:r>
                <a:rPr lang="en-US" altLang="zh-CN" sz="2400" b="1" dirty="0">
                  <a:solidFill>
                    <a:srgbClr val="1D41D5"/>
                  </a:solidFill>
                  <a:latin typeface="微软雅黑" panose="020B0503020204020204" pitchFamily="34" charset="-122"/>
                  <a:ea typeface="微软雅黑" panose="020B0503020204020204" pitchFamily="34" charset="-122"/>
                  <a:sym typeface="+mn-ea"/>
                </a:rPr>
                <a:t>2.1.4   </a:t>
              </a:r>
              <a:r>
                <a:rPr sz="2400" b="1" dirty="0">
                  <a:solidFill>
                    <a:srgbClr val="1D41D5"/>
                  </a:solidFill>
                  <a:latin typeface="微软雅黑" panose="020B0503020204020204" pitchFamily="34" charset="-122"/>
                  <a:ea typeface="微软雅黑" panose="020B0503020204020204" pitchFamily="34" charset="-122"/>
                  <a:sym typeface="+mn-ea"/>
                </a:rPr>
                <a:t>EDA</a:t>
              </a:r>
              <a:r>
                <a:rPr lang="zh-CN" sz="2400" b="1" dirty="0">
                  <a:solidFill>
                    <a:srgbClr val="1D41D5"/>
                  </a:solidFill>
                  <a:latin typeface="微软雅黑" panose="020B0503020204020204" pitchFamily="34" charset="-122"/>
                  <a:ea typeface="微软雅黑" panose="020B0503020204020204" pitchFamily="34" charset="-122"/>
                  <a:sym typeface="+mn-ea"/>
                </a:rPr>
                <a:t>技术的新发展</a:t>
              </a:r>
              <a:endParaRPr sz="2400" b="1" dirty="0">
                <a:solidFill>
                  <a:srgbClr val="1D41D5"/>
                </a:solidFill>
                <a:latin typeface="微软雅黑" panose="020B0503020204020204" pitchFamily="34" charset="-122"/>
                <a:ea typeface="微软雅黑" panose="020B0503020204020204" pitchFamily="34" charset="-122"/>
                <a:sym typeface="+mn-ea"/>
              </a:endParaRPr>
            </a:p>
            <a:p>
              <a:pPr lvl="1" indent="0" algn="just" fontAlgn="auto">
                <a:lnSpc>
                  <a:spcPts val="3000"/>
                </a:lnSpc>
                <a:spcBef>
                  <a:spcPts val="1000"/>
                </a:spcBef>
                <a:buClr>
                  <a:srgbClr val="000000"/>
                </a:buClr>
                <a:buNone/>
              </a:pPr>
              <a:r>
                <a:rPr sz="2000" dirty="0">
                  <a:uFillTx/>
                  <a:latin typeface="Times New Roman" panose="02020603050405020304" charset="0"/>
                  <a:ea typeface="微软雅黑" panose="020B0503020204020204" pitchFamily="34" charset="-122"/>
                  <a:sym typeface="+mn-ea"/>
                </a:rPr>
                <a:t>（1）电子技术各个领域全方位融入EDA技术。</a:t>
              </a:r>
            </a:p>
            <a:p>
              <a:pPr lvl="1" indent="0" algn="just" fontAlgn="auto">
                <a:lnSpc>
                  <a:spcPts val="3000"/>
                </a:lnSpc>
                <a:spcBef>
                  <a:spcPts val="1400"/>
                </a:spcBef>
                <a:buClr>
                  <a:srgbClr val="000000"/>
                </a:buClr>
                <a:buFont typeface="Wingdings" panose="05000000000000000000" charset="0"/>
                <a:buNone/>
              </a:pPr>
              <a:r>
                <a:rPr sz="2000" dirty="0">
                  <a:uFillTx/>
                  <a:latin typeface="Times New Roman" panose="02020603050405020304" charset="0"/>
                  <a:ea typeface="微软雅黑" panose="020B0503020204020204" pitchFamily="34" charset="-122"/>
                  <a:sym typeface="+mn-ea"/>
                </a:rPr>
                <a:t>（2）IP（Intellectual Property）核在电子设计领域得到了广泛的应用。</a:t>
              </a:r>
            </a:p>
            <a:p>
              <a:pPr lvl="1" indent="0" algn="just" fontAlgn="auto">
                <a:lnSpc>
                  <a:spcPts val="3000"/>
                </a:lnSpc>
                <a:spcBef>
                  <a:spcPts val="1400"/>
                </a:spcBef>
                <a:buClr>
                  <a:srgbClr val="000000"/>
                </a:buClr>
                <a:buFont typeface="Wingdings" panose="05000000000000000000" charset="0"/>
                <a:buNone/>
              </a:pPr>
              <a:r>
                <a:rPr sz="2000" dirty="0">
                  <a:uFillTx/>
                  <a:latin typeface="Times New Roman" panose="02020603050405020304" charset="0"/>
                  <a:ea typeface="微软雅黑" panose="020B0503020204020204" pitchFamily="34" charset="-122"/>
                  <a:sym typeface="+mn-ea"/>
                </a:rPr>
                <a:t>（3）嵌入式微处理器软核的出现，更大规模的FPGA/CPLD器件的不断推出，使得SoPC </a:t>
              </a:r>
            </a:p>
            <a:p>
              <a:pPr lvl="1" indent="0" algn="just" fontAlgn="auto">
                <a:lnSpc>
                  <a:spcPts val="3000"/>
                </a:lnSpc>
                <a:spcBef>
                  <a:spcPts val="400"/>
                </a:spcBef>
                <a:buClr>
                  <a:srgbClr val="000000"/>
                </a:buClr>
                <a:buFont typeface="Wingdings" panose="05000000000000000000" charset="0"/>
                <a:buNone/>
              </a:pPr>
              <a:r>
                <a:rPr sz="2000" dirty="0">
                  <a:uFillTx/>
                  <a:latin typeface="Times New Roman" panose="02020603050405020304" charset="0"/>
                  <a:ea typeface="微软雅黑" panose="020B0503020204020204" pitchFamily="34" charset="-122"/>
                  <a:sym typeface="+mn-ea"/>
                </a:rPr>
                <a:t>       （System on Programmable Chip，可编程芯片系统）步入实用化阶段。</a:t>
              </a:r>
            </a:p>
            <a:p>
              <a:pPr lvl="1" indent="0" algn="just" fontAlgn="auto">
                <a:lnSpc>
                  <a:spcPts val="3000"/>
                </a:lnSpc>
                <a:spcBef>
                  <a:spcPts val="1400"/>
                </a:spcBef>
                <a:buClr>
                  <a:srgbClr val="000000"/>
                </a:buClr>
                <a:buFont typeface="Wingdings" panose="05000000000000000000" charset="0"/>
                <a:buNone/>
              </a:pPr>
              <a:r>
                <a:rPr sz="2000" dirty="0">
                  <a:uFillTx/>
                  <a:latin typeface="Times New Roman" panose="02020603050405020304" charset="0"/>
                  <a:ea typeface="微软雅黑" panose="020B0503020204020204" pitchFamily="34" charset="-122"/>
                  <a:sym typeface="+mn-ea"/>
                </a:rPr>
                <a:t>（4）用FPGA实现完全硬件的DSP（数字信号处理）处理成为可能。</a:t>
              </a:r>
            </a:p>
            <a:p>
              <a:pPr lvl="1" indent="0" algn="just" fontAlgn="auto">
                <a:lnSpc>
                  <a:spcPts val="3000"/>
                </a:lnSpc>
                <a:spcBef>
                  <a:spcPts val="1400"/>
                </a:spcBef>
                <a:buClr>
                  <a:srgbClr val="000000"/>
                </a:buClr>
                <a:buFont typeface="Wingdings" panose="05000000000000000000" charset="0"/>
                <a:buNone/>
              </a:pPr>
              <a:r>
                <a:rPr sz="2000" dirty="0">
                  <a:uFillTx/>
                  <a:latin typeface="Times New Roman" panose="02020603050405020304" charset="0"/>
                  <a:ea typeface="微软雅黑" panose="020B0503020204020204" pitchFamily="34" charset="-122"/>
                  <a:sym typeface="+mn-ea"/>
                </a:rPr>
                <a:t>（5）在设计和仿真两方面支持标准硬件描述语言的EDA软件不断推出，系统级、行为验证</a:t>
              </a:r>
            </a:p>
            <a:p>
              <a:pPr lvl="1" indent="0" algn="just" fontAlgn="auto">
                <a:lnSpc>
                  <a:spcPts val="3000"/>
                </a:lnSpc>
                <a:spcBef>
                  <a:spcPts val="400"/>
                </a:spcBef>
                <a:buClr>
                  <a:srgbClr val="000000"/>
                </a:buClr>
                <a:buFont typeface="Wingdings" panose="05000000000000000000" charset="0"/>
                <a:buNone/>
              </a:pPr>
              <a:r>
                <a:rPr sz="2000" dirty="0">
                  <a:uFillTx/>
                  <a:latin typeface="Times New Roman" panose="02020603050405020304" charset="0"/>
                  <a:ea typeface="微软雅黑" panose="020B0503020204020204" pitchFamily="34" charset="-122"/>
                  <a:sym typeface="+mn-ea"/>
                </a:rPr>
                <a:t>         级硬件描述语言的出现使得复杂电子系统的设计和验证更加高效。</a:t>
              </a:r>
            </a:p>
          </p:txBody>
        </p:sp>
      </p:grpSp>
      <p:sp>
        <p:nvSpPr>
          <p:cNvPr id="43" name="文本框 42"/>
          <p:cNvSpPr txBox="1"/>
          <p:nvPr/>
        </p:nvSpPr>
        <p:spPr>
          <a:xfrm>
            <a:off x="684530" y="1094105"/>
            <a:ext cx="5614670" cy="583565"/>
          </a:xfrm>
          <a:prstGeom prst="rect">
            <a:avLst/>
          </a:prstGeom>
          <a:noFill/>
        </p:spPr>
        <p:txBody>
          <a:bodyPr wrap="square" rtlCol="0">
            <a:spAutoFit/>
          </a:bodyPr>
          <a:lstStyle/>
          <a:p>
            <a:pPr algn="l" fontAlgn="auto">
              <a:lnSpc>
                <a:spcPct val="100000"/>
              </a:lnSpc>
              <a:buClrTx/>
              <a:buSzTx/>
              <a:buFontTx/>
            </a:pPr>
            <a:r>
              <a:rPr lang="zh-CN" altLang="en-US" sz="3200" b="1" dirty="0">
                <a:solidFill>
                  <a:srgbClr val="CF632F"/>
                </a:solidFill>
                <a:latin typeface="微软雅黑" panose="020B0503020204020204" pitchFamily="34" charset="-122"/>
                <a:ea typeface="微软雅黑" panose="020B0503020204020204" pitchFamily="34" charset="-122"/>
              </a:rPr>
              <a:t>二、</a:t>
            </a:r>
            <a:r>
              <a:rPr lang="en-US" altLang="zh-CN" sz="3200" b="1" dirty="0">
                <a:solidFill>
                  <a:srgbClr val="CF632F"/>
                </a:solidFill>
                <a:latin typeface="微软雅黑" panose="020B0503020204020204" pitchFamily="34" charset="-122"/>
                <a:ea typeface="微软雅黑" panose="020B0503020204020204" pitchFamily="34" charset="-122"/>
              </a:rPr>
              <a:t>EDA</a:t>
            </a:r>
            <a:r>
              <a:rPr lang="zh-CN" altLang="en-US" sz="3200" b="1" dirty="0">
                <a:solidFill>
                  <a:srgbClr val="CF632F"/>
                </a:solidFill>
                <a:latin typeface="微软雅黑" panose="020B0503020204020204" pitchFamily="34" charset="-122"/>
                <a:ea typeface="微软雅黑" panose="020B0503020204020204" pitchFamily="34" charset="-122"/>
              </a:rPr>
              <a:t>技术简介（补充）</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5"/>
          <p:cNvSpPr txBox="1"/>
          <p:nvPr/>
        </p:nvSpPr>
        <p:spPr>
          <a:xfrm>
            <a:off x="2271576" y="-945531"/>
            <a:ext cx="1204683" cy="459105"/>
          </a:xfrm>
          <a:prstGeom prst="rect">
            <a:avLst/>
          </a:prstGeom>
          <a:noFill/>
        </p:spPr>
        <p:txBody>
          <a:bodyPr wrap="square" lIns="0" tIns="0" rIns="0" bIns="0">
            <a:spAutoFit/>
            <a:scene3d>
              <a:camera prst="orthographicFront"/>
              <a:lightRig rig="threePt" dir="t"/>
            </a:scene3d>
          </a:bodyPr>
          <a:lstStyle/>
          <a:p>
            <a:pPr>
              <a:lnSpc>
                <a:spcPts val="3580"/>
              </a:lnSpc>
            </a:pPr>
            <a:r>
              <a:rPr lang="zh-CN" altLang="en-US" b="1" i="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rPr>
              <a:t>公司简介</a:t>
            </a: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099" y="-932577"/>
            <a:ext cx="1458329" cy="464549"/>
          </a:xfrm>
          <a:prstGeom prst="rect">
            <a:avLst/>
          </a:prstGeom>
        </p:spPr>
      </p:pic>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第二讲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16915" y="1033005"/>
            <a:ext cx="10798175" cy="1381760"/>
            <a:chOff x="6218812" y="-387452"/>
            <a:chExt cx="5390893" cy="3605039"/>
          </a:xfrm>
        </p:grpSpPr>
        <p:sp>
          <p:nvSpPr>
            <p:cNvPr id="42" name="矩形 41"/>
            <p:cNvSpPr/>
            <p:nvPr/>
          </p:nvSpPr>
          <p:spPr>
            <a:xfrm>
              <a:off x="6218812" y="1199693"/>
              <a:ext cx="5390893" cy="2017894"/>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18812" y="-387452"/>
              <a:ext cx="5350632" cy="3605039"/>
            </a:xfrm>
            <a:prstGeom prst="rect">
              <a:avLst/>
            </a:prstGeom>
            <a:noFill/>
            <a:ln w="9525">
              <a:noFill/>
              <a:miter lim="800000"/>
            </a:ln>
          </p:spPr>
          <p:txBody>
            <a:bodyPr wrap="square" lIns="49438" tIns="24718" rIns="49438" bIns="24718">
              <a:spAutoFit/>
            </a:bodyPr>
            <a:lstStyle/>
            <a:p>
              <a:pPr fontAlgn="auto">
                <a:lnSpc>
                  <a:spcPts val="3000"/>
                </a:lnSpc>
                <a:spcBef>
                  <a:spcPts val="2400"/>
                </a:spcBef>
              </a:pPr>
              <a:r>
                <a:rPr lang="en-US" altLang="zh-CN" sz="2400" b="1" dirty="0">
                  <a:solidFill>
                    <a:srgbClr val="1D41D5"/>
                  </a:solidFill>
                  <a:latin typeface="微软雅黑" panose="020B0503020204020204" pitchFamily="34" charset="-122"/>
                  <a:ea typeface="微软雅黑" panose="020B0503020204020204" pitchFamily="34" charset="-122"/>
                  <a:sym typeface="+mn-ea"/>
                </a:rPr>
                <a:t>2.2    </a:t>
              </a:r>
              <a:r>
                <a:rPr lang="zh-CN" sz="2400" b="1" dirty="0">
                  <a:solidFill>
                    <a:srgbClr val="1D41D5"/>
                  </a:solidFill>
                  <a:latin typeface="微软雅黑" panose="020B0503020204020204" pitchFamily="34" charset="-122"/>
                  <a:ea typeface="微软雅黑" panose="020B0503020204020204" pitchFamily="34" charset="-122"/>
                  <a:sym typeface="+mn-ea"/>
                </a:rPr>
                <a:t>两种设计方法介绍</a:t>
              </a:r>
              <a:endParaRPr sz="2400" b="1" dirty="0">
                <a:solidFill>
                  <a:srgbClr val="1D41D5"/>
                </a:solidFill>
                <a:latin typeface="微软雅黑" panose="020B0503020204020204" pitchFamily="34" charset="-122"/>
                <a:ea typeface="微软雅黑" panose="020B0503020204020204" pitchFamily="34" charset="-122"/>
                <a:sym typeface="+mn-ea"/>
              </a:endParaRPr>
            </a:p>
            <a:p>
              <a:pPr marL="800100" lvl="1" indent="-342900" algn="just" fontAlgn="auto">
                <a:lnSpc>
                  <a:spcPts val="3000"/>
                </a:lnSpc>
                <a:spcBef>
                  <a:spcPts val="1400"/>
                </a:spcBef>
                <a:buClr>
                  <a:srgbClr val="000000"/>
                </a:buClr>
                <a:buSzTx/>
                <a:buFont typeface="Wingdings" panose="05000000000000000000" charset="0"/>
                <a:buChar char="l"/>
              </a:pPr>
              <a:r>
                <a:rPr sz="2000" b="1" dirty="0">
                  <a:solidFill>
                    <a:srgbClr val="C00000"/>
                  </a:solidFill>
                  <a:uFillTx/>
                  <a:latin typeface="Times New Roman" panose="02020603050405020304" charset="0"/>
                  <a:ea typeface="微软雅黑" panose="020B0503020204020204" pitchFamily="34" charset="-122"/>
                  <a:sym typeface="+mn-ea"/>
                </a:rPr>
                <a:t>Bottom-up设计</a:t>
              </a:r>
              <a:r>
                <a:rPr lang="zh-CN" sz="2000" dirty="0">
                  <a:uFillTx/>
                  <a:latin typeface="Times New Roman" panose="02020603050405020304" charset="0"/>
                  <a:ea typeface="微软雅黑" panose="020B0503020204020204" pitchFamily="34" charset="-122"/>
                  <a:sym typeface="+mn-ea"/>
                </a:rPr>
                <a:t>（传统设计方法）：自下而上（Bottom - up)的设计方法，</a:t>
              </a:r>
              <a:r>
                <a:rPr sz="2000" dirty="0">
                  <a:uFillTx/>
                  <a:latin typeface="Times New Roman" panose="02020603050405020304" charset="0"/>
                  <a:ea typeface="微软雅黑" panose="020B0503020204020204" pitchFamily="34" charset="-122"/>
                  <a:sym typeface="+mn-ea"/>
                </a:rPr>
                <a:t>是以固定功能元件为基础，基于电路板的设计方法。</a:t>
              </a:r>
            </a:p>
          </p:txBody>
        </p:sp>
      </p:grpSp>
      <p:pic>
        <p:nvPicPr>
          <p:cNvPr id="13" name="图片 12"/>
          <p:cNvPicPr>
            <a:picLocks noChangeAspect="1"/>
          </p:cNvPicPr>
          <p:nvPr/>
        </p:nvPicPr>
        <p:blipFill>
          <a:blip r:embed="rId4"/>
          <a:stretch>
            <a:fillRect/>
          </a:stretch>
        </p:blipFill>
        <p:spPr>
          <a:xfrm>
            <a:off x="2994025" y="2414905"/>
            <a:ext cx="6771640" cy="417703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5"/>
          <p:cNvSpPr txBox="1"/>
          <p:nvPr/>
        </p:nvSpPr>
        <p:spPr>
          <a:xfrm>
            <a:off x="2271576" y="-945531"/>
            <a:ext cx="1204683" cy="459105"/>
          </a:xfrm>
          <a:prstGeom prst="rect">
            <a:avLst/>
          </a:prstGeom>
          <a:noFill/>
        </p:spPr>
        <p:txBody>
          <a:bodyPr wrap="square" lIns="0" tIns="0" rIns="0" bIns="0">
            <a:spAutoFit/>
            <a:scene3d>
              <a:camera prst="orthographicFront"/>
              <a:lightRig rig="threePt" dir="t"/>
            </a:scene3d>
          </a:bodyPr>
          <a:lstStyle/>
          <a:p>
            <a:pPr>
              <a:lnSpc>
                <a:spcPts val="3580"/>
              </a:lnSpc>
            </a:pPr>
            <a:r>
              <a:rPr lang="zh-CN" altLang="en-US" b="1" i="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rPr>
              <a:t>公司简介</a:t>
            </a: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099" y="-932577"/>
            <a:ext cx="1458329" cy="464549"/>
          </a:xfrm>
          <a:prstGeom prst="rect">
            <a:avLst/>
          </a:prstGeom>
        </p:spPr>
      </p:pic>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第二讲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716915" y="1033005"/>
            <a:ext cx="10798175" cy="1381760"/>
            <a:chOff x="6218812" y="-387452"/>
            <a:chExt cx="5390893" cy="3605039"/>
          </a:xfrm>
        </p:grpSpPr>
        <p:sp>
          <p:nvSpPr>
            <p:cNvPr id="42" name="矩形 41"/>
            <p:cNvSpPr/>
            <p:nvPr/>
          </p:nvSpPr>
          <p:spPr>
            <a:xfrm>
              <a:off x="6218812" y="1199693"/>
              <a:ext cx="5390893" cy="2017894"/>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18812" y="-387452"/>
              <a:ext cx="5350632" cy="3605039"/>
            </a:xfrm>
            <a:prstGeom prst="rect">
              <a:avLst/>
            </a:prstGeom>
            <a:noFill/>
            <a:ln w="9525">
              <a:noFill/>
              <a:miter lim="800000"/>
            </a:ln>
          </p:spPr>
          <p:txBody>
            <a:bodyPr wrap="square" lIns="49438" tIns="24718" rIns="49438" bIns="24718">
              <a:spAutoFit/>
            </a:bodyPr>
            <a:lstStyle/>
            <a:p>
              <a:pPr fontAlgn="auto">
                <a:lnSpc>
                  <a:spcPts val="3000"/>
                </a:lnSpc>
                <a:spcBef>
                  <a:spcPts val="2400"/>
                </a:spcBef>
              </a:pPr>
              <a:r>
                <a:rPr lang="en-US" altLang="zh-CN" sz="2400" b="1" dirty="0">
                  <a:solidFill>
                    <a:srgbClr val="1D41D5"/>
                  </a:solidFill>
                  <a:latin typeface="微软雅黑" panose="020B0503020204020204" pitchFamily="34" charset="-122"/>
                  <a:ea typeface="微软雅黑" panose="020B0503020204020204" pitchFamily="34" charset="-122"/>
                  <a:sym typeface="+mn-ea"/>
                </a:rPr>
                <a:t>2.2   </a:t>
              </a:r>
              <a:r>
                <a:rPr lang="zh-CN" sz="2400" b="1" dirty="0">
                  <a:solidFill>
                    <a:srgbClr val="1D41D5"/>
                  </a:solidFill>
                  <a:latin typeface="微软雅黑" panose="020B0503020204020204" pitchFamily="34" charset="-122"/>
                  <a:ea typeface="微软雅黑" panose="020B0503020204020204" pitchFamily="34" charset="-122"/>
                  <a:sym typeface="+mn-ea"/>
                </a:rPr>
                <a:t>两种设计方法介绍</a:t>
              </a:r>
              <a:endParaRPr sz="2400" b="1" dirty="0">
                <a:solidFill>
                  <a:srgbClr val="1D41D5"/>
                </a:solidFill>
                <a:latin typeface="微软雅黑" panose="020B0503020204020204" pitchFamily="34" charset="-122"/>
                <a:ea typeface="微软雅黑" panose="020B0503020204020204" pitchFamily="34" charset="-122"/>
                <a:sym typeface="+mn-ea"/>
              </a:endParaRPr>
            </a:p>
            <a:p>
              <a:pPr marL="800100" lvl="1" indent="-342900" algn="just" fontAlgn="auto">
                <a:lnSpc>
                  <a:spcPts val="3000"/>
                </a:lnSpc>
                <a:spcBef>
                  <a:spcPts val="1400"/>
                </a:spcBef>
                <a:buClr>
                  <a:srgbClr val="000000"/>
                </a:buClr>
                <a:buSzTx/>
                <a:buFont typeface="Wingdings" panose="05000000000000000000" charset="0"/>
                <a:buChar char="l"/>
              </a:pPr>
              <a:r>
                <a:rPr sz="2000" b="1" dirty="0">
                  <a:solidFill>
                    <a:srgbClr val="C00000"/>
                  </a:solidFill>
                  <a:uFillTx/>
                  <a:latin typeface="Times New Roman" panose="02020603050405020304" charset="0"/>
                  <a:ea typeface="微软雅黑" panose="020B0503020204020204" pitchFamily="34" charset="-122"/>
                  <a:sym typeface="+mn-ea"/>
                </a:rPr>
                <a:t>Top - Down设计</a:t>
              </a:r>
              <a:r>
                <a:rPr lang="zh-CN" sz="2000" dirty="0">
                  <a:uFillTx/>
                  <a:latin typeface="Times New Roman" panose="02020603050405020304" charset="0"/>
                  <a:ea typeface="微软雅黑" panose="020B0503020204020204" pitchFamily="34" charset="-122"/>
                  <a:sym typeface="+mn-ea"/>
                </a:rPr>
                <a:t>（</a:t>
              </a:r>
              <a:r>
                <a:rPr lang="en-US" altLang="zh-CN" sz="2000" dirty="0">
                  <a:uFillTx/>
                  <a:latin typeface="Times New Roman" panose="02020603050405020304" charset="0"/>
                  <a:ea typeface="微软雅黑" panose="020B0503020204020204" pitchFamily="34" charset="-122"/>
                  <a:sym typeface="+mn-ea"/>
                </a:rPr>
                <a:t>EDA</a:t>
              </a:r>
              <a:r>
                <a:rPr lang="zh-CN" sz="2000" dirty="0">
                  <a:uFillTx/>
                  <a:latin typeface="Times New Roman" panose="02020603050405020304" charset="0"/>
                  <a:ea typeface="微软雅黑" panose="020B0503020204020204" pitchFamily="34" charset="-122"/>
                  <a:sym typeface="+mn-ea"/>
                </a:rPr>
                <a:t>方法）：</a:t>
              </a:r>
              <a:r>
                <a:rPr lang="zh-CN" sz="2000" dirty="0" smtClean="0">
                  <a:uFillTx/>
                  <a:latin typeface="Times New Roman" panose="02020603050405020304" charset="0"/>
                  <a:ea typeface="微软雅黑" panose="020B0503020204020204" pitchFamily="34" charset="-122"/>
                  <a:sym typeface="+mn-ea"/>
                </a:rPr>
                <a:t>自</a:t>
              </a:r>
              <a:r>
                <a:rPr lang="zh-CN" altLang="en-US" sz="2000" dirty="0" smtClean="0">
                  <a:uFillTx/>
                  <a:latin typeface="Times New Roman" panose="02020603050405020304" charset="0"/>
                  <a:ea typeface="微软雅黑" panose="020B0503020204020204" pitchFamily="34" charset="-122"/>
                  <a:sym typeface="+mn-ea"/>
                </a:rPr>
                <a:t>上</a:t>
              </a:r>
              <a:r>
                <a:rPr lang="zh-CN" sz="2000" dirty="0" smtClean="0">
                  <a:uFillTx/>
                  <a:latin typeface="Times New Roman" panose="02020603050405020304" charset="0"/>
                  <a:ea typeface="微软雅黑" panose="020B0503020204020204" pitchFamily="34" charset="-122"/>
                  <a:sym typeface="+mn-ea"/>
                </a:rPr>
                <a:t>而</a:t>
              </a:r>
              <a:r>
                <a:rPr lang="zh-CN" altLang="en-US" sz="2000" dirty="0" smtClean="0">
                  <a:uFillTx/>
                  <a:latin typeface="Times New Roman" panose="02020603050405020304" charset="0"/>
                  <a:ea typeface="微软雅黑" panose="020B0503020204020204" pitchFamily="34" charset="-122"/>
                  <a:sym typeface="+mn-ea"/>
                </a:rPr>
                <a:t>下</a:t>
              </a:r>
              <a:r>
                <a:rPr lang="zh-CN" sz="2000" dirty="0" smtClean="0">
                  <a:uFillTx/>
                  <a:latin typeface="Times New Roman" panose="02020603050405020304" charset="0"/>
                  <a:ea typeface="微软雅黑" panose="020B0503020204020204" pitchFamily="34" charset="-122"/>
                  <a:sym typeface="+mn-ea"/>
                </a:rPr>
                <a:t>的</a:t>
              </a:r>
              <a:r>
                <a:rPr lang="zh-CN" sz="2000" dirty="0">
                  <a:uFillTx/>
                  <a:latin typeface="Times New Roman" panose="02020603050405020304" charset="0"/>
                  <a:ea typeface="微软雅黑" panose="020B0503020204020204" pitchFamily="34" charset="-122"/>
                  <a:sym typeface="+mn-ea"/>
                </a:rPr>
                <a:t>设计方法</a:t>
              </a:r>
              <a:r>
                <a:rPr lang="zh-CN" sz="2000" dirty="0" smtClean="0">
                  <a:uFillTx/>
                  <a:latin typeface="Times New Roman" panose="02020603050405020304" charset="0"/>
                  <a:ea typeface="微软雅黑" panose="020B0503020204020204" pitchFamily="34" charset="-122"/>
                  <a:sym typeface="+mn-ea"/>
                </a:rPr>
                <a:t>，</a:t>
              </a:r>
              <a:r>
                <a:rPr lang="zh-CN" altLang="en-US" sz="2000" dirty="0">
                  <a:latin typeface="Times New Roman" panose="02020603050405020304" charset="0"/>
                  <a:ea typeface="微软雅黑" panose="020B0503020204020204" pitchFamily="34" charset="-122"/>
                  <a:sym typeface="+mn-ea"/>
                </a:rPr>
                <a:t>将</a:t>
              </a:r>
              <a:r>
                <a:rPr lang="zh-CN" altLang="en-US" sz="2000" dirty="0" smtClean="0">
                  <a:latin typeface="Times New Roman" panose="02020603050405020304" charset="0"/>
                  <a:ea typeface="微软雅黑" panose="020B0503020204020204" pitchFamily="34" charset="-122"/>
                  <a:sym typeface="+mn-ea"/>
                </a:rPr>
                <a:t>数字系统整体层层分解，逐步</a:t>
              </a:r>
              <a:r>
                <a:rPr lang="zh-CN" altLang="en-US" sz="2000" dirty="0">
                  <a:latin typeface="Times New Roman" panose="02020603050405020304" charset="0"/>
                  <a:ea typeface="微软雅黑" panose="020B0503020204020204" pitchFamily="34" charset="-122"/>
                  <a:sym typeface="+mn-ea"/>
                </a:rPr>
                <a:t>分解为各个子系统和模块</a:t>
              </a:r>
              <a:r>
                <a:rPr lang="zh-CN" altLang="en-US" sz="2000" dirty="0" smtClean="0">
                  <a:latin typeface="Times New Roman" panose="02020603050405020304" charset="0"/>
                  <a:ea typeface="微软雅黑" panose="020B0503020204020204" pitchFamily="34" charset="-122"/>
                  <a:sym typeface="+mn-ea"/>
                </a:rPr>
                <a:t>，并</a:t>
              </a:r>
              <a:r>
                <a:rPr lang="zh-CN" altLang="en-US" sz="2000" dirty="0">
                  <a:latin typeface="Times New Roman" panose="02020603050405020304" charset="0"/>
                  <a:ea typeface="微软雅黑" panose="020B0503020204020204" pitchFamily="34" charset="-122"/>
                </a:rPr>
                <a:t>逐层仿真，保证满足系统</a:t>
              </a:r>
              <a:r>
                <a:rPr lang="zh-CN" altLang="en-US" sz="2000" dirty="0" smtClean="0">
                  <a:latin typeface="Times New Roman" panose="02020603050405020304" charset="0"/>
                  <a:ea typeface="微软雅黑" panose="020B0503020204020204" pitchFamily="34" charset="-122"/>
                </a:rPr>
                <a:t>指标。</a:t>
              </a:r>
              <a:endParaRPr sz="2000" dirty="0">
                <a:latin typeface="Times New Roman" panose="02020603050405020304" charset="0"/>
                <a:ea typeface="微软雅黑" panose="020B0503020204020204" pitchFamily="34" charset="-122"/>
                <a:sym typeface="+mn-ea"/>
              </a:endParaRPr>
            </a:p>
          </p:txBody>
        </p:sp>
      </p:grpSp>
      <p:sp>
        <p:nvSpPr>
          <p:cNvPr id="18" name="Rectangle 1029"/>
          <p:cNvSpPr>
            <a:spLocks noChangeArrowheads="1"/>
          </p:cNvSpPr>
          <p:nvPr/>
        </p:nvSpPr>
        <p:spPr bwMode="auto">
          <a:xfrm>
            <a:off x="6142929" y="2699358"/>
            <a:ext cx="4307430" cy="340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ts val="3000"/>
              </a:lnSpc>
              <a:spcBef>
                <a:spcPct val="0"/>
              </a:spcBef>
              <a:buClrTx/>
              <a:buFontTx/>
              <a:buNone/>
            </a:pPr>
            <a:r>
              <a:rPr kumimoji="1" lang="en-US" altLang="zh-CN" sz="2000" dirty="0" smtClean="0">
                <a:latin typeface="Times New Roman" panose="02020603050405020304" charset="0"/>
                <a:ea typeface="微软雅黑" panose="020B0503020204020204" pitchFamily="34" charset="-122"/>
              </a:rPr>
              <a:t>1</a:t>
            </a:r>
            <a:r>
              <a:rPr kumimoji="1" lang="zh-CN" altLang="en-US" sz="2000" dirty="0" smtClean="0">
                <a:latin typeface="Times New Roman" panose="02020603050405020304" charset="0"/>
                <a:ea typeface="微软雅黑" panose="020B0503020204020204" pitchFamily="34" charset="-122"/>
              </a:rPr>
              <a:t>、</a:t>
            </a:r>
            <a:r>
              <a:rPr kumimoji="1" lang="en-US" altLang="zh-CN" sz="2000" dirty="0" smtClean="0">
                <a:latin typeface="Times New Roman" panose="02020603050405020304" charset="0"/>
                <a:ea typeface="微软雅黑" panose="020B0503020204020204" pitchFamily="34" charset="-122"/>
              </a:rPr>
              <a:t>Top-down</a:t>
            </a:r>
            <a:r>
              <a:rPr kumimoji="1" lang="zh-CN" altLang="en-US" sz="2000" dirty="0">
                <a:latin typeface="Times New Roman" panose="02020603050405020304" charset="0"/>
                <a:ea typeface="微软雅黑" panose="020B0503020204020204" pitchFamily="34" charset="-122"/>
              </a:rPr>
              <a:t>的设计须经过“设计</a:t>
            </a:r>
            <a:r>
              <a:rPr kumimoji="1" lang="en-US" altLang="zh-CN" sz="2000" dirty="0">
                <a:latin typeface="Times New Roman" panose="02020603050405020304" charset="0"/>
                <a:ea typeface="微软雅黑" panose="020B0503020204020204" pitchFamily="34" charset="-122"/>
              </a:rPr>
              <a:t>—</a:t>
            </a:r>
            <a:r>
              <a:rPr kumimoji="1" lang="zh-CN" altLang="en-US" sz="2000" dirty="0">
                <a:latin typeface="Times New Roman" panose="02020603050405020304" charset="0"/>
                <a:ea typeface="微软雅黑" panose="020B0503020204020204" pitchFamily="34" charset="-122"/>
              </a:rPr>
              <a:t>验证</a:t>
            </a:r>
            <a:r>
              <a:rPr kumimoji="1" lang="en-US" altLang="zh-CN" sz="2000" dirty="0">
                <a:latin typeface="Times New Roman" panose="02020603050405020304" charset="0"/>
                <a:ea typeface="微软雅黑" panose="020B0503020204020204" pitchFamily="34" charset="-122"/>
              </a:rPr>
              <a:t>—</a:t>
            </a:r>
            <a:r>
              <a:rPr kumimoji="1" lang="zh-CN" altLang="en-US" sz="2000" dirty="0">
                <a:latin typeface="Times New Roman" panose="02020603050405020304" charset="0"/>
                <a:ea typeface="微软雅黑" panose="020B0503020204020204" pitchFamily="34" charset="-122"/>
              </a:rPr>
              <a:t>修改设计</a:t>
            </a:r>
            <a:r>
              <a:rPr kumimoji="1" lang="en-US" altLang="zh-CN" sz="2000" dirty="0">
                <a:latin typeface="Times New Roman" panose="02020603050405020304" charset="0"/>
                <a:ea typeface="微软雅黑" panose="020B0503020204020204" pitchFamily="34" charset="-122"/>
              </a:rPr>
              <a:t>—</a:t>
            </a:r>
            <a:r>
              <a:rPr kumimoji="1" lang="zh-CN" altLang="en-US" sz="2000" dirty="0">
                <a:latin typeface="Times New Roman" panose="02020603050405020304" charset="0"/>
                <a:ea typeface="微软雅黑" panose="020B0503020204020204" pitchFamily="34" charset="-122"/>
              </a:rPr>
              <a:t>再验证”的过程，不断反复，直到结果能够实现所要求的功能，并在速度、功耗、价格和可靠性方面实现较为合理的平衡</a:t>
            </a:r>
            <a:r>
              <a:rPr kumimoji="1" lang="zh-CN" altLang="en-US" sz="2000" dirty="0" smtClean="0">
                <a:latin typeface="Times New Roman" panose="02020603050405020304" charset="0"/>
                <a:ea typeface="微软雅黑" panose="020B0503020204020204" pitchFamily="34" charset="-122"/>
              </a:rPr>
              <a:t>。</a:t>
            </a:r>
            <a:endParaRPr kumimoji="1" lang="en-US" altLang="zh-CN" sz="2000" dirty="0" smtClean="0">
              <a:latin typeface="Times New Roman" panose="02020603050405020304" charset="0"/>
              <a:ea typeface="微软雅黑" panose="020B0503020204020204" pitchFamily="34" charset="-122"/>
            </a:endParaRPr>
          </a:p>
          <a:p>
            <a:pPr eaLnBrk="1" hangingPunct="1">
              <a:lnSpc>
                <a:spcPts val="3000"/>
              </a:lnSpc>
              <a:spcBef>
                <a:spcPts val="1800"/>
              </a:spcBef>
              <a:buClrTx/>
              <a:buFontTx/>
              <a:buNone/>
            </a:pPr>
            <a:r>
              <a:rPr kumimoji="1" lang="en-US" altLang="zh-CN" sz="2000" dirty="0" smtClean="0">
                <a:latin typeface="Times New Roman" panose="02020603050405020304" charset="0"/>
                <a:ea typeface="微软雅黑" panose="020B0503020204020204" pitchFamily="34" charset="-122"/>
              </a:rPr>
              <a:t>2</a:t>
            </a:r>
            <a:r>
              <a:rPr kumimoji="1" lang="zh-CN" altLang="en-US" sz="2000" dirty="0" smtClean="0">
                <a:latin typeface="Times New Roman" panose="02020603050405020304" charset="0"/>
                <a:ea typeface="微软雅黑" panose="020B0503020204020204" pitchFamily="34" charset="-122"/>
              </a:rPr>
              <a:t>、</a:t>
            </a:r>
            <a:r>
              <a:rPr lang="zh-CN" altLang="en-US" sz="2000" dirty="0">
                <a:latin typeface="Times New Roman" panose="02020603050405020304" charset="0"/>
                <a:ea typeface="微软雅黑" panose="020B0503020204020204" pitchFamily="34" charset="-122"/>
              </a:rPr>
              <a:t>其</a:t>
            </a:r>
            <a:r>
              <a:rPr lang="zh-CN" altLang="en-US" sz="2000" dirty="0">
                <a:solidFill>
                  <a:srgbClr val="920000"/>
                </a:solidFill>
                <a:latin typeface="Times New Roman" panose="02020603050405020304" charset="0"/>
                <a:ea typeface="微软雅黑" panose="020B0503020204020204" pitchFamily="34" charset="-122"/>
              </a:rPr>
              <a:t>方案验证与设计、系统逻辑综合、布局布线、性能仿真、器件编程等均由 </a:t>
            </a:r>
            <a:r>
              <a:rPr lang="en-US" altLang="zh-CN" sz="2000" dirty="0">
                <a:solidFill>
                  <a:srgbClr val="920000"/>
                </a:solidFill>
                <a:latin typeface="Times New Roman" panose="02020603050405020304" charset="0"/>
                <a:ea typeface="微软雅黑" panose="020B0503020204020204" pitchFamily="34" charset="-122"/>
              </a:rPr>
              <a:t>EDA</a:t>
            </a:r>
            <a:r>
              <a:rPr lang="zh-CN" altLang="en-US" sz="2000" dirty="0">
                <a:solidFill>
                  <a:srgbClr val="920000"/>
                </a:solidFill>
                <a:latin typeface="Times New Roman" panose="02020603050405020304" charset="0"/>
                <a:ea typeface="微软雅黑" panose="020B0503020204020204" pitchFamily="34" charset="-122"/>
              </a:rPr>
              <a:t>工具一体化完成</a:t>
            </a:r>
            <a:r>
              <a:rPr lang="zh-CN" altLang="en-US" sz="2000" dirty="0">
                <a:latin typeface="Times New Roman" panose="02020603050405020304" charset="0"/>
                <a:ea typeface="微软雅黑" panose="020B0503020204020204" pitchFamily="34" charset="-122"/>
              </a:rPr>
              <a:t>。</a:t>
            </a:r>
            <a:r>
              <a:rPr kumimoji="1" lang="zh-CN" altLang="en-US" sz="2000" dirty="0" smtClean="0">
                <a:latin typeface="Times New Roman" panose="02020603050405020304" charset="0"/>
                <a:ea typeface="微软雅黑" panose="020B0503020204020204" pitchFamily="34" charset="-122"/>
              </a:rPr>
              <a:t> </a:t>
            </a:r>
            <a:endParaRPr kumimoji="1" lang="zh-CN" altLang="en-US" sz="2000" dirty="0">
              <a:latin typeface="Times New Roman" panose="02020603050405020304" charset="0"/>
              <a:ea typeface="微软雅黑" panose="020B0503020204020204" pitchFamily="34" charset="-122"/>
            </a:endParaRPr>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71576" y="2510593"/>
            <a:ext cx="3523116" cy="3589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5"/>
          <p:cNvSpPr txBox="1"/>
          <p:nvPr/>
        </p:nvSpPr>
        <p:spPr>
          <a:xfrm>
            <a:off x="2271576" y="-945531"/>
            <a:ext cx="1204683" cy="459105"/>
          </a:xfrm>
          <a:prstGeom prst="rect">
            <a:avLst/>
          </a:prstGeom>
          <a:noFill/>
        </p:spPr>
        <p:txBody>
          <a:bodyPr wrap="square" lIns="0" tIns="0" rIns="0" bIns="0">
            <a:spAutoFit/>
            <a:scene3d>
              <a:camera prst="orthographicFront"/>
              <a:lightRig rig="threePt" dir="t"/>
            </a:scene3d>
          </a:bodyPr>
          <a:lstStyle/>
          <a:p>
            <a:pPr>
              <a:lnSpc>
                <a:spcPts val="3580"/>
              </a:lnSpc>
            </a:pPr>
            <a:r>
              <a:rPr lang="zh-CN" altLang="en-US" b="1" i="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rPr>
              <a:t>公司简介</a:t>
            </a: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099" y="-932577"/>
            <a:ext cx="1458329" cy="464549"/>
          </a:xfrm>
          <a:prstGeom prst="rect">
            <a:avLst/>
          </a:prstGeom>
        </p:spPr>
      </p:pic>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第二讲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sp>
        <p:nvSpPr>
          <p:cNvPr id="80" name="矩形 30"/>
          <p:cNvSpPr>
            <a:spLocks noChangeArrowheads="1"/>
          </p:cNvSpPr>
          <p:nvPr/>
        </p:nvSpPr>
        <p:spPr bwMode="auto">
          <a:xfrm>
            <a:off x="716915" y="1033145"/>
            <a:ext cx="10717530" cy="432435"/>
          </a:xfrm>
          <a:prstGeom prst="rect">
            <a:avLst/>
          </a:prstGeom>
          <a:noFill/>
          <a:ln w="9525">
            <a:noFill/>
            <a:miter lim="800000"/>
          </a:ln>
        </p:spPr>
        <p:txBody>
          <a:bodyPr wrap="square" lIns="49438" tIns="24718" rIns="49438" bIns="24718">
            <a:spAutoFit/>
          </a:bodyPr>
          <a:lstStyle/>
          <a:p>
            <a:pPr fontAlgn="auto">
              <a:lnSpc>
                <a:spcPts val="3000"/>
              </a:lnSpc>
              <a:spcBef>
                <a:spcPts val="2400"/>
              </a:spcBef>
            </a:pPr>
            <a:r>
              <a:rPr lang="en-US" altLang="zh-CN" sz="2400" b="1" dirty="0" smtClean="0">
                <a:solidFill>
                  <a:srgbClr val="1D41D5"/>
                </a:solidFill>
                <a:latin typeface="微软雅黑" panose="020B0503020204020204" pitchFamily="34" charset="-122"/>
                <a:ea typeface="微软雅黑" panose="020B0503020204020204" pitchFamily="34" charset="-122"/>
                <a:sym typeface="+mn-ea"/>
              </a:rPr>
              <a:t>2.3    </a:t>
            </a:r>
            <a:r>
              <a:rPr lang="zh-CN" altLang="en-US" sz="2400" b="1" dirty="0" smtClean="0">
                <a:solidFill>
                  <a:srgbClr val="1D41D5"/>
                </a:solidFill>
                <a:latin typeface="微软雅黑" panose="020B0503020204020204" pitchFamily="34" charset="-122"/>
                <a:ea typeface="微软雅黑" panose="020B0503020204020204" pitchFamily="34" charset="-122"/>
                <a:sym typeface="+mn-ea"/>
              </a:rPr>
              <a:t>数字系统设计流程</a:t>
            </a:r>
            <a:endParaRPr sz="2400" b="1" dirty="0">
              <a:solidFill>
                <a:srgbClr val="1D41D5"/>
              </a:solidFill>
              <a:latin typeface="微软雅黑" panose="020B0503020204020204" pitchFamily="34" charset="-122"/>
              <a:ea typeface="微软雅黑" panose="020B0503020204020204" pitchFamily="34" charset="-122"/>
              <a:sym typeface="+mn-ea"/>
            </a:endParaRPr>
          </a:p>
        </p:txBody>
      </p:sp>
      <p:sp>
        <p:nvSpPr>
          <p:cNvPr id="19" name="Text Box 4"/>
          <p:cNvSpPr txBox="1">
            <a:spLocks noChangeArrowheads="1"/>
          </p:cNvSpPr>
          <p:nvPr/>
        </p:nvSpPr>
        <p:spPr bwMode="auto">
          <a:xfrm>
            <a:off x="3697628" y="6107838"/>
            <a:ext cx="5410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CCFF33"/>
              </a:buClr>
              <a:buSzPct val="7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5000"/>
              <a:buFont typeface="Wingdings" panose="05000000000000000000" pitchFamily="2" charset="2"/>
              <a:buChar char="n"/>
              <a:defRPr kumimoji="1"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0099CC"/>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2"/>
              </a:buClr>
              <a:buSzPct val="7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b="1" dirty="0">
                <a:solidFill>
                  <a:srgbClr val="0000CC"/>
                </a:solidFill>
                <a:latin typeface="宋体" panose="02010600030101010101" pitchFamily="2" charset="-122"/>
              </a:rPr>
              <a:t>基于</a:t>
            </a:r>
            <a:r>
              <a:rPr lang="en-US" altLang="zh-CN" sz="2000" b="1" dirty="0" smtClean="0">
                <a:solidFill>
                  <a:srgbClr val="0000CC"/>
                </a:solidFill>
                <a:latin typeface="Times New Roman" panose="02020603050405020304" charset="0"/>
                <a:cs typeface="Times New Roman" panose="02020603050405020304" charset="0"/>
              </a:rPr>
              <a:t>FPGA/CPLD</a:t>
            </a:r>
            <a:r>
              <a:rPr lang="zh-CN" altLang="en-US" sz="2000" b="1" dirty="0" smtClean="0">
                <a:solidFill>
                  <a:srgbClr val="0000CC"/>
                </a:solidFill>
                <a:latin typeface="宋体" panose="02010600030101010101" pitchFamily="2" charset="-122"/>
              </a:rPr>
              <a:t>的</a:t>
            </a:r>
            <a:r>
              <a:rPr lang="zh-CN" altLang="en-US" sz="2000" b="1" dirty="0">
                <a:solidFill>
                  <a:srgbClr val="0000CC"/>
                </a:solidFill>
                <a:latin typeface="宋体" panose="02010600030101010101" pitchFamily="2" charset="-122"/>
              </a:rPr>
              <a:t>数字系统设计流程 </a:t>
            </a:r>
          </a:p>
        </p:txBody>
      </p:sp>
      <p:pic>
        <p:nvPicPr>
          <p:cNvPr id="2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7428" y="1535838"/>
            <a:ext cx="8839200" cy="44196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7701406" y="3745638"/>
            <a:ext cx="1107503" cy="323165"/>
          </a:xfrm>
          <a:prstGeom prst="rect">
            <a:avLst/>
          </a:prstGeom>
          <a:noFill/>
        </p:spPr>
        <p:txBody>
          <a:bodyPr wrap="square" rtlCol="0">
            <a:spAutoFit/>
          </a:bodyPr>
          <a:lstStyle/>
          <a:p>
            <a:r>
              <a:rPr lang="zh-CN" altLang="en-US" sz="1500" dirty="0">
                <a:latin typeface="黑体" panose="02010609060101010101" pitchFamily="49" charset="-122"/>
                <a:ea typeface="黑体" panose="02010609060101010101" pitchFamily="49" charset="-122"/>
              </a:rPr>
              <a:t>时序</a:t>
            </a:r>
            <a:r>
              <a:rPr lang="zh-CN" altLang="en-US" sz="1500" dirty="0" smtClean="0">
                <a:latin typeface="黑体" panose="02010609060101010101" pitchFamily="49" charset="-122"/>
                <a:ea typeface="黑体" panose="02010609060101010101" pitchFamily="49" charset="-122"/>
              </a:rPr>
              <a:t>仿真</a:t>
            </a:r>
            <a:endParaRPr lang="zh-CN" altLang="en-US" sz="1500"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alpha val="47000"/>
          </a:schemeClr>
        </a:solidFill>
        <a:effectLst/>
      </p:bgPr>
    </p:bg>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325941" y="2767337"/>
            <a:ext cx="5493526" cy="1176338"/>
          </a:xfrm>
        </p:spPr>
        <p:txBody>
          <a:bodyPr/>
          <a:lstStyle/>
          <a:p>
            <a:pPr marL="0" lvl="0" indent="0">
              <a:lnSpc>
                <a:spcPct val="100000"/>
              </a:lnSpc>
              <a:buNone/>
              <a:defRPr/>
            </a:pPr>
            <a:r>
              <a:rPr lang="zh-CN" altLang="en-US" sz="4800" b="1" dirty="0" smtClean="0">
                <a:solidFill>
                  <a:srgbClr val="CF632F"/>
                </a:solidFill>
                <a:latin typeface="微软雅黑" panose="020B0503020204020204" pitchFamily="34" charset="-122"/>
                <a:ea typeface="微软雅黑" panose="020B0503020204020204" pitchFamily="34" charset="-122"/>
                <a:cs typeface="微软雅黑" panose="020B0503020204020204" pitchFamily="34" charset="-122"/>
              </a:rPr>
              <a:t>课程设计概述</a:t>
            </a:r>
            <a:endParaRPr lang="zh-CN" altLang="en-US" sz="4800" b="1" dirty="0">
              <a:solidFill>
                <a:srgbClr val="CF632F"/>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7" name="组合 2"/>
          <p:cNvGrpSpPr/>
          <p:nvPr/>
        </p:nvGrpSpPr>
        <p:grpSpPr>
          <a:xfrm rot="10800000">
            <a:off x="1893301" y="1613006"/>
            <a:ext cx="3105189" cy="3040244"/>
            <a:chOff x="769753" y="910395"/>
            <a:chExt cx="3213824" cy="3146608"/>
          </a:xfrm>
        </p:grpSpPr>
        <p:sp>
          <p:nvSpPr>
            <p:cNvPr id="18" name="Freeform 54"/>
            <p:cNvSpPr/>
            <p:nvPr/>
          </p:nvSpPr>
          <p:spPr bwMode="auto">
            <a:xfrm>
              <a:off x="1996847" y="910395"/>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57908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2400" kern="0">
                <a:solidFill>
                  <a:sysClr val="windowText" lastClr="000000"/>
                </a:solidFill>
              </a:endParaRPr>
            </a:p>
          </p:txBody>
        </p:sp>
        <p:sp>
          <p:nvSpPr>
            <p:cNvPr id="19" name="Freeform 58"/>
            <p:cNvSpPr/>
            <p:nvPr/>
          </p:nvSpPr>
          <p:spPr bwMode="auto">
            <a:xfrm>
              <a:off x="1706214" y="2412353"/>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F5C24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2400" kern="0">
                <a:solidFill>
                  <a:sysClr val="windowText" lastClr="000000"/>
                </a:solidFill>
              </a:endParaRPr>
            </a:p>
          </p:txBody>
        </p:sp>
        <p:sp>
          <p:nvSpPr>
            <p:cNvPr id="20" name="Freeform 73"/>
            <p:cNvSpPr/>
            <p:nvPr/>
          </p:nvSpPr>
          <p:spPr bwMode="auto">
            <a:xfrm>
              <a:off x="1380735" y="1162743"/>
              <a:ext cx="2602842" cy="2604555"/>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2400" kern="0">
                <a:solidFill>
                  <a:sysClr val="windowText" lastClr="000000"/>
                </a:solidFill>
              </a:endParaRPr>
            </a:p>
          </p:txBody>
        </p:sp>
        <p:sp>
          <p:nvSpPr>
            <p:cNvPr id="21" name="Freeform 74"/>
            <p:cNvSpPr/>
            <p:nvPr/>
          </p:nvSpPr>
          <p:spPr bwMode="auto">
            <a:xfrm>
              <a:off x="769753" y="1317994"/>
              <a:ext cx="1221965" cy="1220082"/>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CF632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2400" kern="0">
                <a:solidFill>
                  <a:sysClr val="windowText" lastClr="000000"/>
                </a:solidFill>
              </a:endParaRPr>
            </a:p>
          </p:txBody>
        </p:sp>
      </p:grpSp>
      <p:sp>
        <p:nvSpPr>
          <p:cNvPr id="22" name="内容占位符 2"/>
          <p:cNvSpPr txBox="1"/>
          <p:nvPr/>
        </p:nvSpPr>
        <p:spPr>
          <a:xfrm>
            <a:off x="779780" y="2914015"/>
            <a:ext cx="2921000" cy="5676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ts val="3580"/>
              </a:lnSpc>
              <a:buNone/>
            </a:pPr>
            <a:r>
              <a:rPr lang="en-US" altLang="zh-CN" sz="3600" b="1" dirty="0" smtClean="0">
                <a:solidFill>
                  <a:srgbClr val="4C5050"/>
                </a:solidFill>
                <a:latin typeface="微软雅黑" panose="020B0503020204020204" pitchFamily="34" charset="-122"/>
                <a:ea typeface="微软雅黑" panose="020B0503020204020204" pitchFamily="34" charset="-122"/>
                <a:cs typeface="微软雅黑" panose="020B0503020204020204" pitchFamily="34" charset="-122"/>
              </a:rPr>
              <a:t>Lecture</a:t>
            </a:r>
            <a:r>
              <a:rPr lang="zh-CN" altLang="en-US" sz="3600" b="1" dirty="0" smtClean="0">
                <a:solidFill>
                  <a:srgbClr val="4C505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6600" b="1" dirty="0" smtClean="0">
                <a:solidFill>
                  <a:srgbClr val="4C5050"/>
                </a:solidFill>
                <a:latin typeface="微软雅黑" panose="020B0503020204020204" pitchFamily="34" charset="-122"/>
                <a:ea typeface="微软雅黑" panose="020B0503020204020204" pitchFamily="34" charset="-122"/>
                <a:cs typeface="微软雅黑" panose="020B0503020204020204" pitchFamily="34" charset="-122"/>
              </a:rPr>
              <a:t>1</a:t>
            </a:r>
            <a:endParaRPr lang="en-US" altLang="zh-CN" sz="6600" b="1" dirty="0">
              <a:solidFill>
                <a:srgbClr val="4C5050"/>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4" name="直线连接符 13"/>
          <p:cNvCxnSpPr/>
          <p:nvPr/>
        </p:nvCxnSpPr>
        <p:spPr>
          <a:xfrm>
            <a:off x="5964626" y="3622966"/>
            <a:ext cx="4808783" cy="0"/>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6325235" y="3622675"/>
            <a:ext cx="4061460" cy="922020"/>
          </a:xfrm>
          <a:prstGeom prst="rect">
            <a:avLst/>
          </a:prstGeom>
          <a:gradFill>
            <a:gsLst>
              <a:gs pos="0">
                <a:schemeClr val="accent1">
                  <a:lumMod val="5000"/>
                  <a:lumOff val="95000"/>
                  <a:alpha val="46000"/>
                </a:schemeClr>
              </a:gs>
              <a:gs pos="45000">
                <a:schemeClr val="accent1">
                  <a:lumMod val="45000"/>
                  <a:lumOff val="55000"/>
                </a:schemeClr>
              </a:gs>
              <a:gs pos="64000">
                <a:schemeClr val="accent1">
                  <a:lumMod val="45000"/>
                  <a:lumOff val="55000"/>
                </a:schemeClr>
              </a:gs>
              <a:gs pos="100000">
                <a:schemeClr val="accent1">
                  <a:lumMod val="30000"/>
                  <a:lumOff val="70000"/>
                </a:schemeClr>
              </a:gs>
            </a:gsLst>
            <a:lin ang="5400000" scaled="0"/>
          </a:gradFill>
        </p:spPr>
        <p:txBody>
          <a:bodyPr wrap="square" rtlCol="0">
            <a:spAutoFit/>
          </a:bodyPr>
          <a:lstStyle/>
          <a:p>
            <a:pPr algn="ctr">
              <a:lnSpc>
                <a:spcPct val="150000"/>
              </a:lnSpc>
            </a:pPr>
            <a:r>
              <a:rPr lang="zh-CN" altLang="en-US" spc="300" dirty="0">
                <a:solidFill>
                  <a:schemeClr val="tx1"/>
                </a:solidFill>
                <a:latin typeface="微软雅黑" panose="020B0503020204020204" pitchFamily="34" charset="-122"/>
                <a:ea typeface="微软雅黑" panose="020B0503020204020204" pitchFamily="34" charset="-122"/>
              </a:rPr>
              <a:t>教学目的</a:t>
            </a:r>
            <a:r>
              <a:rPr lang="en-US" altLang="zh-CN" spc="300" dirty="0">
                <a:solidFill>
                  <a:schemeClr val="tx1"/>
                </a:solidFill>
                <a:latin typeface="微软雅黑" panose="020B0503020204020204" pitchFamily="34" charset="-122"/>
                <a:ea typeface="微软雅黑" panose="020B0503020204020204" pitchFamily="34" charset="-122"/>
              </a:rPr>
              <a:t>/</a:t>
            </a:r>
            <a:r>
              <a:rPr lang="zh-CN" altLang="en-US" spc="300" dirty="0">
                <a:solidFill>
                  <a:schemeClr val="tx1"/>
                </a:solidFill>
                <a:latin typeface="微软雅黑" panose="020B0503020204020204" pitchFamily="34" charset="-122"/>
                <a:ea typeface="微软雅黑" panose="020B0503020204020204" pitchFamily="34" charset="-122"/>
              </a:rPr>
              <a:t>内容与要求</a:t>
            </a:r>
            <a:r>
              <a:rPr lang="en-US" altLang="zh-CN" spc="300" dirty="0">
                <a:solidFill>
                  <a:schemeClr val="tx1"/>
                </a:solidFill>
                <a:latin typeface="微软雅黑" panose="020B0503020204020204" pitchFamily="34" charset="-122"/>
                <a:ea typeface="微软雅黑" panose="020B0503020204020204" pitchFamily="34" charset="-122"/>
              </a:rPr>
              <a:t>/</a:t>
            </a:r>
            <a:r>
              <a:rPr lang="zh-CN" altLang="en-US" spc="300" dirty="0">
                <a:solidFill>
                  <a:schemeClr val="tx1"/>
                </a:solidFill>
                <a:latin typeface="微软雅黑" panose="020B0503020204020204" pitchFamily="34" charset="-122"/>
                <a:ea typeface="微软雅黑" panose="020B0503020204020204" pitchFamily="34" charset="-122"/>
              </a:rPr>
              <a:t>报告格式</a:t>
            </a:r>
            <a:endParaRPr lang="en-US" altLang="zh-CN" spc="300" dirty="0">
              <a:solidFill>
                <a:schemeClr val="tx1"/>
              </a:solidFill>
              <a:latin typeface="微软雅黑" panose="020B0503020204020204" pitchFamily="34" charset="-122"/>
              <a:ea typeface="微软雅黑" panose="020B0503020204020204" pitchFamily="34" charset="-122"/>
            </a:endParaRPr>
          </a:p>
          <a:p>
            <a:pPr algn="ctr">
              <a:lnSpc>
                <a:spcPct val="150000"/>
              </a:lnSpc>
            </a:pPr>
            <a:r>
              <a:rPr lang="zh-CN" altLang="en-US" spc="300" dirty="0">
                <a:solidFill>
                  <a:schemeClr val="tx1"/>
                </a:solidFill>
                <a:latin typeface="微软雅黑" panose="020B0503020204020204" pitchFamily="34" charset="-122"/>
                <a:ea typeface="微软雅黑" panose="020B0503020204020204" pitchFamily="34" charset="-122"/>
              </a:rPr>
              <a:t>课程设计工具</a:t>
            </a:r>
            <a:r>
              <a:rPr lang="en-US" altLang="zh-CN" spc="300" dirty="0">
                <a:solidFill>
                  <a:schemeClr val="tx1"/>
                </a:solidFill>
                <a:latin typeface="微软雅黑" panose="020B0503020204020204" pitchFamily="34" charset="-122"/>
                <a:ea typeface="微软雅黑" panose="020B0503020204020204" pitchFamily="34" charset="-122"/>
              </a:rPr>
              <a:t>/</a:t>
            </a:r>
            <a:r>
              <a:rPr lang="zh-CN" spc="300" dirty="0">
                <a:solidFill>
                  <a:schemeClr val="tx1"/>
                </a:solidFill>
                <a:latin typeface="微软雅黑" panose="020B0503020204020204" pitchFamily="34" charset="-122"/>
                <a:ea typeface="微软雅黑" panose="020B0503020204020204" pitchFamily="34" charset="-122"/>
              </a:rPr>
              <a:t>课程设计安排</a:t>
            </a:r>
          </a:p>
        </p:txBody>
      </p:sp>
      <p:pic>
        <p:nvPicPr>
          <p:cNvPr id="4" name="Picture 11" descr="logo1"/>
          <p:cNvPicPr>
            <a:picLocks noChangeAspect="1"/>
          </p:cNvPicPr>
          <p:nvPr userDrawn="1"/>
        </p:nvPicPr>
        <p:blipFill>
          <a:blip r:embed="rId3"/>
          <a:stretch>
            <a:fillRect/>
          </a:stretch>
        </p:blipFill>
        <p:spPr>
          <a:xfrm>
            <a:off x="10473690" y="306705"/>
            <a:ext cx="1015365" cy="99758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5"/>
          <p:cNvSpPr txBox="1"/>
          <p:nvPr/>
        </p:nvSpPr>
        <p:spPr>
          <a:xfrm>
            <a:off x="2271576" y="-945531"/>
            <a:ext cx="1204683" cy="459105"/>
          </a:xfrm>
          <a:prstGeom prst="rect">
            <a:avLst/>
          </a:prstGeom>
          <a:noFill/>
        </p:spPr>
        <p:txBody>
          <a:bodyPr wrap="square" lIns="0" tIns="0" rIns="0" bIns="0">
            <a:spAutoFit/>
            <a:scene3d>
              <a:camera prst="orthographicFront"/>
              <a:lightRig rig="threePt" dir="t"/>
            </a:scene3d>
          </a:bodyPr>
          <a:lstStyle/>
          <a:p>
            <a:pPr>
              <a:lnSpc>
                <a:spcPts val="3580"/>
              </a:lnSpc>
            </a:pPr>
            <a:r>
              <a:rPr lang="zh-CN" altLang="en-US" b="1" i="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rPr>
              <a:t>公司简介</a:t>
            </a: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099" y="-932577"/>
            <a:ext cx="1458329" cy="464549"/>
          </a:xfrm>
          <a:prstGeom prst="rect">
            <a:avLst/>
          </a:prstGeom>
        </p:spPr>
      </p:pic>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第二讲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sp>
        <p:nvSpPr>
          <p:cNvPr id="80" name="矩形 30"/>
          <p:cNvSpPr>
            <a:spLocks noChangeArrowheads="1"/>
          </p:cNvSpPr>
          <p:nvPr/>
        </p:nvSpPr>
        <p:spPr bwMode="auto">
          <a:xfrm>
            <a:off x="598805" y="1060450"/>
            <a:ext cx="10717530" cy="5306060"/>
          </a:xfrm>
          <a:prstGeom prst="rect">
            <a:avLst/>
          </a:prstGeom>
          <a:noFill/>
          <a:ln w="9525">
            <a:noFill/>
            <a:miter lim="800000"/>
          </a:ln>
        </p:spPr>
        <p:txBody>
          <a:bodyPr wrap="square" lIns="49438" tIns="24718" rIns="49438" bIns="24718">
            <a:spAutoFit/>
          </a:bodyPr>
          <a:lstStyle/>
          <a:p>
            <a:pPr fontAlgn="auto">
              <a:lnSpc>
                <a:spcPts val="3000"/>
              </a:lnSpc>
              <a:spcBef>
                <a:spcPts val="2400"/>
              </a:spcBef>
            </a:pPr>
            <a:r>
              <a:rPr lang="en-US" altLang="zh-CN" sz="2400" b="1" dirty="0" smtClean="0">
                <a:solidFill>
                  <a:srgbClr val="1D41D5"/>
                </a:solidFill>
                <a:latin typeface="微软雅黑" panose="020B0503020204020204" pitchFamily="34" charset="-122"/>
                <a:ea typeface="微软雅黑" panose="020B0503020204020204" pitchFamily="34" charset="-122"/>
                <a:sym typeface="+mn-ea"/>
              </a:rPr>
              <a:t>2.4   </a:t>
            </a:r>
            <a:r>
              <a:rPr lang="zh-CN" altLang="en-US" sz="2400" b="1" dirty="0">
                <a:solidFill>
                  <a:srgbClr val="1D41D5"/>
                </a:solidFill>
                <a:latin typeface="微软雅黑" panose="020B0503020204020204" pitchFamily="34" charset="-122"/>
                <a:ea typeface="微软雅黑" panose="020B0503020204020204" pitchFamily="34" charset="-122"/>
                <a:sym typeface="+mn-ea"/>
              </a:rPr>
              <a:t>大规模可编程逻辑器件</a:t>
            </a:r>
            <a:r>
              <a:rPr lang="zh-CN" sz="2400" b="1" dirty="0" smtClean="0">
                <a:solidFill>
                  <a:srgbClr val="1D41D5"/>
                </a:solidFill>
                <a:latin typeface="微软雅黑" panose="020B0503020204020204" pitchFamily="34" charset="-122"/>
                <a:ea typeface="微软雅黑" panose="020B0503020204020204" pitchFamily="34" charset="-122"/>
                <a:sym typeface="+mn-ea"/>
              </a:rPr>
              <a:t>介绍</a:t>
            </a:r>
            <a:endParaRPr sz="2400" b="1" dirty="0">
              <a:solidFill>
                <a:srgbClr val="1D41D5"/>
              </a:solidFill>
              <a:latin typeface="微软雅黑" panose="020B0503020204020204" pitchFamily="34" charset="-122"/>
              <a:ea typeface="微软雅黑" panose="020B0503020204020204" pitchFamily="34" charset="-122"/>
              <a:sym typeface="+mn-ea"/>
            </a:endParaRPr>
          </a:p>
          <a:p>
            <a:pPr marL="800100" lvl="1" indent="-342900" algn="just" fontAlgn="auto">
              <a:lnSpc>
                <a:spcPts val="3000"/>
              </a:lnSpc>
              <a:spcBef>
                <a:spcPts val="1400"/>
              </a:spcBef>
              <a:buClr>
                <a:srgbClr val="000000"/>
              </a:buClr>
              <a:buSzTx/>
              <a:buFont typeface="Wingdings" panose="05000000000000000000" charset="0"/>
              <a:buChar char="l"/>
            </a:pPr>
            <a:r>
              <a:rPr lang="en-US" sz="2000" dirty="0" err="1">
                <a:solidFill>
                  <a:srgbClr val="920000"/>
                </a:solidFill>
                <a:latin typeface="Times New Roman" panose="02020603050405020304" charset="0"/>
                <a:ea typeface="微软雅黑" panose="020B0503020204020204" pitchFamily="34" charset="-122"/>
                <a:sym typeface="+mn-ea"/>
              </a:rPr>
              <a:t>FPGA：</a:t>
            </a:r>
            <a:r>
              <a:rPr lang="en-US" sz="2000" dirty="0" err="1">
                <a:latin typeface="Times New Roman" panose="02020603050405020304" charset="0"/>
                <a:ea typeface="微软雅黑" panose="020B0503020204020204" pitchFamily="34" charset="-122"/>
                <a:sym typeface="+mn-ea"/>
              </a:rPr>
              <a:t>Field</a:t>
            </a:r>
            <a:r>
              <a:rPr lang="en-US" sz="2000" dirty="0">
                <a:latin typeface="Times New Roman" panose="02020603050405020304" charset="0"/>
                <a:ea typeface="微软雅黑" panose="020B0503020204020204" pitchFamily="34" charset="-122"/>
                <a:sym typeface="+mn-ea"/>
              </a:rPr>
              <a:t> Programmable Gates Array </a:t>
            </a:r>
          </a:p>
          <a:p>
            <a:pPr marL="800100" lvl="1" indent="-342900" algn="just" fontAlgn="auto">
              <a:lnSpc>
                <a:spcPts val="3000"/>
              </a:lnSpc>
              <a:spcBef>
                <a:spcPts val="1400"/>
              </a:spcBef>
              <a:buClr>
                <a:srgbClr val="000000"/>
              </a:buClr>
              <a:buSzTx/>
              <a:buFont typeface="Wingdings" panose="05000000000000000000" charset="0"/>
              <a:buChar char="l"/>
            </a:pPr>
            <a:r>
              <a:rPr lang="en-US" sz="2000" dirty="0" err="1" smtClean="0">
                <a:solidFill>
                  <a:srgbClr val="920000"/>
                </a:solidFill>
                <a:latin typeface="Times New Roman" panose="02020603050405020304" charset="0"/>
                <a:ea typeface="微软雅黑" panose="020B0503020204020204" pitchFamily="34" charset="-122"/>
                <a:sym typeface="+mn-ea"/>
              </a:rPr>
              <a:t>CPLD：</a:t>
            </a:r>
            <a:r>
              <a:rPr lang="en-US" sz="2000" dirty="0" err="1" smtClean="0">
                <a:latin typeface="Times New Roman" panose="02020603050405020304" charset="0"/>
                <a:ea typeface="微软雅黑" panose="020B0503020204020204" pitchFamily="34" charset="-122"/>
                <a:sym typeface="+mn-ea"/>
              </a:rPr>
              <a:t>Complex</a:t>
            </a:r>
            <a:r>
              <a:rPr lang="en-US" sz="2000" dirty="0" smtClean="0">
                <a:latin typeface="Times New Roman" panose="02020603050405020304" charset="0"/>
                <a:ea typeface="微软雅黑" panose="020B0503020204020204" pitchFamily="34" charset="-122"/>
                <a:sym typeface="+mn-ea"/>
              </a:rPr>
              <a:t> </a:t>
            </a:r>
            <a:r>
              <a:rPr lang="en-US" sz="2000" dirty="0">
                <a:latin typeface="Times New Roman" panose="02020603050405020304" charset="0"/>
                <a:ea typeface="微软雅黑" panose="020B0503020204020204" pitchFamily="34" charset="-122"/>
                <a:sym typeface="+mn-ea"/>
              </a:rPr>
              <a:t>Programmable Logic Device </a:t>
            </a:r>
          </a:p>
          <a:p>
            <a:pPr lvl="1" algn="just" fontAlgn="auto">
              <a:lnSpc>
                <a:spcPts val="3000"/>
              </a:lnSpc>
              <a:spcBef>
                <a:spcPts val="1400"/>
              </a:spcBef>
              <a:buClr>
                <a:srgbClr val="000000"/>
              </a:buClr>
              <a:buSzTx/>
            </a:pPr>
            <a:r>
              <a:rPr lang="en-US" altLang="zh-CN" sz="2000" dirty="0">
                <a:solidFill>
                  <a:srgbClr val="FF0000"/>
                </a:solidFill>
                <a:latin typeface="Times New Roman" panose="02020603050405020304" charset="0"/>
                <a:ea typeface="微软雅黑" panose="020B0503020204020204" pitchFamily="34" charset="-122"/>
                <a:sym typeface="+mn-ea"/>
              </a:rPr>
              <a:t>FPGA/CPLD </a:t>
            </a:r>
            <a:r>
              <a:rPr lang="zh-CN" altLang="en-US" sz="2000" dirty="0">
                <a:solidFill>
                  <a:srgbClr val="FF0000"/>
                </a:solidFill>
                <a:latin typeface="Times New Roman" panose="02020603050405020304" charset="0"/>
                <a:ea typeface="微软雅黑" panose="020B0503020204020204" pitchFamily="34" charset="-122"/>
                <a:sym typeface="+mn-ea"/>
              </a:rPr>
              <a:t>显著优点：</a:t>
            </a:r>
          </a:p>
          <a:p>
            <a:pPr marL="1714500" lvl="3" indent="-342900" algn="just">
              <a:lnSpc>
                <a:spcPts val="3000"/>
              </a:lnSpc>
              <a:spcBef>
                <a:spcPts val="1400"/>
              </a:spcBef>
              <a:buClr>
                <a:srgbClr val="000000"/>
              </a:buClr>
              <a:buFont typeface="Wingdings" panose="05000000000000000000" pitchFamily="2" charset="2"/>
              <a:buChar char="ü"/>
            </a:pPr>
            <a:r>
              <a:rPr lang="zh-CN" altLang="en-US" sz="2000" dirty="0" smtClean="0">
                <a:latin typeface="Times New Roman" panose="02020603050405020304" charset="0"/>
                <a:ea typeface="微软雅黑" panose="020B0503020204020204" pitchFamily="34" charset="-122"/>
                <a:sym typeface="+mn-ea"/>
              </a:rPr>
              <a:t>开发周期</a:t>
            </a:r>
            <a:r>
              <a:rPr lang="zh-CN" altLang="en-US" sz="2000" dirty="0">
                <a:latin typeface="Times New Roman" panose="02020603050405020304" charset="0"/>
                <a:ea typeface="微软雅黑" panose="020B0503020204020204" pitchFamily="34" charset="-122"/>
                <a:sym typeface="+mn-ea"/>
              </a:rPr>
              <a:t>短</a:t>
            </a:r>
            <a:r>
              <a:rPr lang="zh-CN" altLang="en-US" sz="2000" dirty="0" smtClean="0">
                <a:latin typeface="Times New Roman" panose="02020603050405020304" charset="0"/>
                <a:ea typeface="微软雅黑" panose="020B0503020204020204" pitchFamily="34" charset="-122"/>
                <a:sym typeface="+mn-ea"/>
              </a:rPr>
              <a:t>、产品</a:t>
            </a:r>
            <a:r>
              <a:rPr lang="zh-CN" altLang="en-US" sz="2000" dirty="0">
                <a:latin typeface="Times New Roman" panose="02020603050405020304" charset="0"/>
                <a:ea typeface="微软雅黑" panose="020B0503020204020204" pitchFamily="34" charset="-122"/>
                <a:sym typeface="+mn-ea"/>
              </a:rPr>
              <a:t>上市</a:t>
            </a:r>
            <a:r>
              <a:rPr lang="zh-CN" altLang="en-US" sz="2000" dirty="0" smtClean="0">
                <a:latin typeface="Times New Roman" panose="02020603050405020304" charset="0"/>
                <a:ea typeface="微软雅黑" panose="020B0503020204020204" pitchFamily="34" charset="-122"/>
                <a:sym typeface="+mn-ea"/>
              </a:rPr>
              <a:t>速度快；</a:t>
            </a:r>
            <a:endParaRPr lang="en-US" altLang="zh-CN" sz="2000" dirty="0" smtClean="0">
              <a:latin typeface="Times New Roman" panose="02020603050405020304" charset="0"/>
              <a:ea typeface="微软雅黑" panose="020B0503020204020204" pitchFamily="34" charset="-122"/>
              <a:sym typeface="+mn-ea"/>
            </a:endParaRPr>
          </a:p>
          <a:p>
            <a:pPr marL="1714500" lvl="3" indent="-342900" algn="just">
              <a:lnSpc>
                <a:spcPts val="3000"/>
              </a:lnSpc>
              <a:spcBef>
                <a:spcPts val="1400"/>
              </a:spcBef>
              <a:buClr>
                <a:srgbClr val="000000"/>
              </a:buClr>
              <a:buFont typeface="Wingdings" panose="05000000000000000000" pitchFamily="2" charset="2"/>
              <a:buChar char="ü"/>
            </a:pPr>
            <a:r>
              <a:rPr lang="zh-CN" altLang="en-US" sz="2000" dirty="0">
                <a:latin typeface="Times New Roman" panose="02020603050405020304" charset="0"/>
                <a:ea typeface="微软雅黑" panose="020B0503020204020204" pitchFamily="34" charset="-122"/>
                <a:sym typeface="+mn-ea"/>
              </a:rPr>
              <a:t>投资风险小、市场适应能力强、硬件修改升级方便。</a:t>
            </a:r>
            <a:endParaRPr lang="en-US" sz="2000" dirty="0">
              <a:latin typeface="Times New Roman" panose="02020603050405020304" charset="0"/>
              <a:ea typeface="微软雅黑" panose="020B0503020204020204" pitchFamily="34" charset="-122"/>
              <a:sym typeface="+mn-ea"/>
            </a:endParaRPr>
          </a:p>
          <a:p>
            <a:pPr lvl="1" algn="just" fontAlgn="auto">
              <a:lnSpc>
                <a:spcPts val="3000"/>
              </a:lnSpc>
              <a:spcBef>
                <a:spcPts val="1400"/>
              </a:spcBef>
              <a:buClr>
                <a:srgbClr val="000000"/>
              </a:buClr>
              <a:buSzTx/>
            </a:pPr>
            <a:r>
              <a:rPr lang="zh-CN" altLang="en-US" sz="2000" dirty="0" smtClean="0">
                <a:solidFill>
                  <a:srgbClr val="FF0000"/>
                </a:solidFill>
                <a:latin typeface="Times New Roman" panose="02020603050405020304" charset="0"/>
                <a:ea typeface="微软雅黑" panose="020B0503020204020204" pitchFamily="34" charset="-122"/>
                <a:sym typeface="+mn-ea"/>
              </a:rPr>
              <a:t>当前业界主流</a:t>
            </a:r>
            <a:r>
              <a:rPr lang="zh-CN" altLang="en-US" sz="2000" dirty="0">
                <a:solidFill>
                  <a:srgbClr val="FF0000"/>
                </a:solidFill>
                <a:latin typeface="Times New Roman" panose="02020603050405020304" charset="0"/>
                <a:ea typeface="微软雅黑" panose="020B0503020204020204" pitchFamily="34" charset="-122"/>
                <a:sym typeface="+mn-ea"/>
              </a:rPr>
              <a:t>公司</a:t>
            </a:r>
            <a:r>
              <a:rPr lang="zh-CN" altLang="en-US" sz="2000" dirty="0" smtClean="0">
                <a:solidFill>
                  <a:srgbClr val="FF0000"/>
                </a:solidFill>
                <a:latin typeface="Times New Roman" panose="02020603050405020304" charset="0"/>
                <a:ea typeface="微软雅黑" panose="020B0503020204020204" pitchFamily="34" charset="-122"/>
                <a:sym typeface="+mn-ea"/>
              </a:rPr>
              <a:t>：</a:t>
            </a:r>
            <a:endParaRPr lang="en-US" altLang="zh-CN" sz="2000" dirty="0" smtClean="0">
              <a:solidFill>
                <a:srgbClr val="FF0000"/>
              </a:solidFill>
              <a:latin typeface="Times New Roman" panose="02020603050405020304" charset="0"/>
              <a:ea typeface="微软雅黑" panose="020B0503020204020204" pitchFamily="34" charset="-122"/>
              <a:sym typeface="+mn-ea"/>
            </a:endParaRPr>
          </a:p>
          <a:p>
            <a:pPr lvl="1" algn="just" fontAlgn="auto">
              <a:lnSpc>
                <a:spcPts val="3000"/>
              </a:lnSpc>
              <a:spcBef>
                <a:spcPts val="1400"/>
              </a:spcBef>
              <a:buClr>
                <a:srgbClr val="000000"/>
              </a:buClr>
              <a:buSzTx/>
            </a:pPr>
            <a:r>
              <a:rPr lang="en-US" sz="2000" dirty="0">
                <a:solidFill>
                  <a:srgbClr val="FF0000"/>
                </a:solidFill>
                <a:latin typeface="Times New Roman" panose="02020603050405020304" charset="0"/>
                <a:ea typeface="微软雅黑" panose="020B0503020204020204" pitchFamily="34" charset="-122"/>
                <a:sym typeface="+mn-ea"/>
              </a:rPr>
              <a:t> </a:t>
            </a:r>
            <a:r>
              <a:rPr lang="en-US" sz="2000" dirty="0" smtClean="0">
                <a:solidFill>
                  <a:srgbClr val="FF0000"/>
                </a:solidFill>
                <a:latin typeface="Times New Roman" panose="02020603050405020304" charset="0"/>
                <a:ea typeface="微软雅黑" panose="020B0503020204020204" pitchFamily="34" charset="-122"/>
                <a:sym typeface="+mn-ea"/>
              </a:rPr>
              <a:t>              </a:t>
            </a:r>
            <a:r>
              <a:rPr lang="en-US" sz="2000" dirty="0" smtClean="0">
                <a:solidFill>
                  <a:srgbClr val="920000"/>
                </a:solidFill>
                <a:latin typeface="Times New Roman" panose="02020603050405020304" charset="0"/>
                <a:ea typeface="微软雅黑" panose="020B0503020204020204" pitchFamily="34" charset="-122"/>
                <a:sym typeface="+mn-ea"/>
              </a:rPr>
              <a:t>Xilinx</a:t>
            </a:r>
            <a:r>
              <a:rPr lang="en-US" sz="2000" dirty="0">
                <a:solidFill>
                  <a:srgbClr val="920000"/>
                </a:solidFill>
                <a:latin typeface="Times New Roman" panose="02020603050405020304" charset="0"/>
                <a:ea typeface="微软雅黑" panose="020B0503020204020204" pitchFamily="34" charset="-122"/>
                <a:sym typeface="+mn-ea"/>
              </a:rPr>
              <a:t>（</a:t>
            </a:r>
            <a:r>
              <a:rPr lang="zh-CN" altLang="en-US" sz="2000" dirty="0">
                <a:solidFill>
                  <a:srgbClr val="920000"/>
                </a:solidFill>
                <a:latin typeface="Times New Roman" panose="02020603050405020304" charset="0"/>
                <a:ea typeface="微软雅黑" panose="020B0503020204020204" pitchFamily="34" charset="-122"/>
                <a:sym typeface="+mn-ea"/>
              </a:rPr>
              <a:t>赛灵思）、</a:t>
            </a:r>
            <a:r>
              <a:rPr lang="en-US" sz="2000" dirty="0" smtClean="0">
                <a:solidFill>
                  <a:srgbClr val="920000"/>
                </a:solidFill>
                <a:latin typeface="Times New Roman" panose="02020603050405020304" charset="0"/>
                <a:ea typeface="微软雅黑" panose="020B0503020204020204" pitchFamily="34" charset="-122"/>
                <a:sym typeface="+mn-ea"/>
              </a:rPr>
              <a:t>Altera</a:t>
            </a:r>
            <a:r>
              <a:rPr lang="zh-CN" altLang="en-US" sz="2000" dirty="0" smtClean="0">
                <a:solidFill>
                  <a:srgbClr val="920000"/>
                </a:solidFill>
                <a:latin typeface="Times New Roman" panose="02020603050405020304" charset="0"/>
                <a:ea typeface="微软雅黑" panose="020B0503020204020204" pitchFamily="34" charset="-122"/>
                <a:sym typeface="+mn-ea"/>
              </a:rPr>
              <a:t>（阿尔特拉）</a:t>
            </a:r>
            <a:r>
              <a:rPr lang="en-US" sz="2000" dirty="0" smtClean="0">
                <a:solidFill>
                  <a:srgbClr val="920000"/>
                </a:solidFill>
                <a:latin typeface="Times New Roman" panose="02020603050405020304" charset="0"/>
                <a:ea typeface="微软雅黑" panose="020B0503020204020204" pitchFamily="34" charset="-122"/>
                <a:sym typeface="+mn-ea"/>
              </a:rPr>
              <a:t>、</a:t>
            </a:r>
            <a:r>
              <a:rPr lang="en-US" sz="2000" dirty="0">
                <a:solidFill>
                  <a:srgbClr val="920000"/>
                </a:solidFill>
                <a:latin typeface="Times New Roman" panose="02020603050405020304" charset="0"/>
                <a:ea typeface="微软雅黑" panose="020B0503020204020204" pitchFamily="34" charset="-122"/>
                <a:sym typeface="+mn-ea"/>
              </a:rPr>
              <a:t>Lattice（</a:t>
            </a:r>
            <a:r>
              <a:rPr lang="zh-CN" altLang="en-US" sz="2000" dirty="0">
                <a:solidFill>
                  <a:srgbClr val="920000"/>
                </a:solidFill>
                <a:latin typeface="Times New Roman" panose="02020603050405020304" charset="0"/>
                <a:ea typeface="微软雅黑" panose="020B0503020204020204" pitchFamily="34" charset="-122"/>
                <a:sym typeface="+mn-ea"/>
              </a:rPr>
              <a:t>莱迪思</a:t>
            </a:r>
            <a:r>
              <a:rPr lang="zh-CN" altLang="en-US" sz="2000" dirty="0" smtClean="0">
                <a:solidFill>
                  <a:srgbClr val="920000"/>
                </a:solidFill>
                <a:latin typeface="Times New Roman" panose="02020603050405020304" charset="0"/>
                <a:ea typeface="微软雅黑" panose="020B0503020204020204" pitchFamily="34" charset="-122"/>
                <a:sym typeface="+mn-ea"/>
              </a:rPr>
              <a:t>）</a:t>
            </a:r>
            <a:r>
              <a:rPr lang="zh-CN" altLang="en-US" sz="2000" dirty="0" smtClean="0">
                <a:latin typeface="Times New Roman" panose="02020603050405020304" charset="0"/>
                <a:ea typeface="微软雅黑" panose="020B0503020204020204" pitchFamily="34" charset="-122"/>
                <a:sym typeface="+mn-ea"/>
              </a:rPr>
              <a:t>等</a:t>
            </a:r>
            <a:endParaRPr lang="en-US" altLang="zh-CN" sz="2000" dirty="0" smtClean="0">
              <a:latin typeface="Times New Roman" panose="02020603050405020304" charset="0"/>
              <a:ea typeface="微软雅黑" panose="020B0503020204020204" pitchFamily="34" charset="-122"/>
              <a:sym typeface="+mn-ea"/>
            </a:endParaRPr>
          </a:p>
          <a:p>
            <a:pPr>
              <a:spcBef>
                <a:spcPct val="50000"/>
              </a:spcBef>
              <a:buClr>
                <a:schemeClr val="bg2"/>
              </a:buClr>
              <a:buFont typeface="Monotype Sorts"/>
              <a:buNone/>
            </a:pPr>
            <a:r>
              <a:rPr lang="zh-CN" altLang="en-US" sz="2000" dirty="0" smtClean="0">
                <a:latin typeface="Times New Roman" panose="02020603050405020304" charset="0"/>
                <a:ea typeface="微软雅黑" panose="020B0503020204020204" pitchFamily="34" charset="-122"/>
                <a:sym typeface="+mn-ea"/>
              </a:rPr>
              <a:t>                此外，还有</a:t>
            </a:r>
            <a:r>
              <a:rPr lang="en-US" altLang="zh-CN" sz="2000" dirty="0" smtClean="0">
                <a:latin typeface="Times New Roman" panose="02020603050405020304" charset="0"/>
                <a:ea typeface="微软雅黑" panose="020B0503020204020204" pitchFamily="34" charset="-122"/>
              </a:rPr>
              <a:t>Synopsys</a:t>
            </a:r>
            <a:r>
              <a:rPr lang="en-US" altLang="zh-CN" sz="2000" dirty="0">
                <a:latin typeface="Times New Roman" panose="02020603050405020304" charset="0"/>
                <a:ea typeface="微软雅黑" panose="020B0503020204020204" pitchFamily="34" charset="-122"/>
              </a:rPr>
              <a:t>, Cadence, Mentor, </a:t>
            </a:r>
            <a:r>
              <a:rPr lang="en-US" altLang="zh-CN" sz="2000" dirty="0" smtClean="0">
                <a:latin typeface="Times New Roman" panose="02020603050405020304" charset="0"/>
                <a:ea typeface="微软雅黑" panose="020B0503020204020204" pitchFamily="34" charset="-122"/>
              </a:rPr>
              <a:t>Magma</a:t>
            </a:r>
            <a:r>
              <a:rPr lang="zh-CN" altLang="en-US" sz="2000" dirty="0">
                <a:latin typeface="Times New Roman" panose="02020603050405020304" charset="0"/>
                <a:ea typeface="微软雅黑" panose="020B0503020204020204" pitchFamily="34" charset="-122"/>
              </a:rPr>
              <a:t>等专业的</a:t>
            </a:r>
            <a:r>
              <a:rPr lang="en-US" altLang="zh-CN" sz="2000" dirty="0">
                <a:latin typeface="Times New Roman" panose="02020603050405020304" charset="0"/>
                <a:ea typeface="微软雅黑" panose="020B0503020204020204" pitchFamily="34" charset="-122"/>
              </a:rPr>
              <a:t>EDA</a:t>
            </a:r>
            <a:r>
              <a:rPr lang="zh-CN" altLang="en-US" sz="2000" dirty="0" smtClean="0">
                <a:latin typeface="Times New Roman" panose="02020603050405020304" charset="0"/>
                <a:ea typeface="微软雅黑" panose="020B0503020204020204" pitchFamily="34" charset="-122"/>
              </a:rPr>
              <a:t>公司，这些</a:t>
            </a:r>
            <a:r>
              <a:rPr lang="zh-CN" altLang="en-US" sz="2000" dirty="0">
                <a:latin typeface="Times New Roman" panose="02020603050405020304" charset="0"/>
                <a:ea typeface="微软雅黑" panose="020B0503020204020204" pitchFamily="34" charset="-122"/>
              </a:rPr>
              <a:t>公司专注于</a:t>
            </a:r>
            <a:r>
              <a:rPr lang="zh-CN" altLang="en-US" sz="2000" dirty="0" smtClean="0">
                <a:latin typeface="Times New Roman" panose="02020603050405020304" charset="0"/>
                <a:ea typeface="微软雅黑" panose="020B0503020204020204" pitchFamily="34" charset="-122"/>
              </a:rPr>
              <a:t>不同</a:t>
            </a:r>
            <a:endParaRPr lang="en-US" altLang="zh-CN" sz="2000" dirty="0" smtClean="0">
              <a:latin typeface="Times New Roman" panose="02020603050405020304" charset="0"/>
              <a:ea typeface="微软雅黑" panose="020B0503020204020204" pitchFamily="34" charset="-122"/>
            </a:endParaRPr>
          </a:p>
          <a:p>
            <a:pPr>
              <a:spcBef>
                <a:spcPct val="50000"/>
              </a:spcBef>
              <a:buClr>
                <a:schemeClr val="bg2"/>
              </a:buClr>
              <a:buFont typeface="Monotype Sorts"/>
              <a:buNone/>
            </a:pPr>
            <a:r>
              <a:rPr lang="en-US" altLang="zh-CN" sz="2000" dirty="0">
                <a:latin typeface="Times New Roman" panose="02020603050405020304" charset="0"/>
                <a:ea typeface="微软雅黑" panose="020B0503020204020204" pitchFamily="34" charset="-122"/>
              </a:rPr>
              <a:t> </a:t>
            </a:r>
            <a:r>
              <a:rPr lang="en-US" altLang="zh-CN" sz="2000" dirty="0" smtClean="0">
                <a:latin typeface="Times New Roman" panose="02020603050405020304" charset="0"/>
                <a:ea typeface="微软雅黑" panose="020B0503020204020204" pitchFamily="34" charset="-122"/>
              </a:rPr>
              <a:t>       </a:t>
            </a:r>
            <a:r>
              <a:rPr lang="zh-CN" altLang="en-US" sz="2000" dirty="0" smtClean="0">
                <a:latin typeface="Times New Roman" panose="02020603050405020304" charset="0"/>
                <a:ea typeface="微软雅黑" panose="020B0503020204020204" pitchFamily="34" charset="-122"/>
              </a:rPr>
              <a:t>的</a:t>
            </a:r>
            <a:r>
              <a:rPr lang="zh-CN" altLang="en-US" sz="2000" dirty="0">
                <a:latin typeface="Times New Roman" panose="02020603050405020304" charset="0"/>
                <a:ea typeface="微软雅黑" panose="020B0503020204020204" pitchFamily="34" charset="-122"/>
              </a:rPr>
              <a:t>领域，能提供包括板级设计，芯片设计等几乎所有的</a:t>
            </a:r>
            <a:r>
              <a:rPr lang="en-US" altLang="zh-CN" sz="2000" dirty="0">
                <a:latin typeface="Times New Roman" panose="02020603050405020304" charset="0"/>
                <a:ea typeface="微软雅黑" panose="020B0503020204020204" pitchFamily="34" charset="-122"/>
              </a:rPr>
              <a:t>EDA</a:t>
            </a:r>
            <a:r>
              <a:rPr lang="zh-CN" altLang="en-US" sz="2000" dirty="0">
                <a:latin typeface="Times New Roman" panose="02020603050405020304" charset="0"/>
                <a:ea typeface="微软雅黑" panose="020B0503020204020204" pitchFamily="34" charset="-122"/>
              </a:rPr>
              <a:t>工具</a:t>
            </a:r>
            <a:r>
              <a:rPr lang="zh-CN" altLang="en-US" sz="2000" dirty="0" smtClean="0">
                <a:latin typeface="Times New Roman" panose="02020603050405020304" charset="0"/>
                <a:ea typeface="微软雅黑" panose="020B0503020204020204" pitchFamily="34" charset="-122"/>
              </a:rPr>
              <a:t>。</a:t>
            </a:r>
            <a:r>
              <a:rPr lang="zh-CN" altLang="en-US" sz="2000" dirty="0" smtClean="0">
                <a:latin typeface="Times New Roman" panose="02020603050405020304" charset="0"/>
                <a:ea typeface="微软雅黑" panose="020B0503020204020204" pitchFamily="34" charset="-122"/>
                <a:sym typeface="+mn-ea"/>
              </a:rPr>
              <a:t>    </a:t>
            </a:r>
            <a:endParaRPr lang="zh-CN" altLang="en-US" sz="2000" dirty="0">
              <a:latin typeface="Times New Roman" panose="02020603050405020304" charset="0"/>
              <a:ea typeface="微软雅黑" panose="020B0503020204020204" pitchFamily="34" charset="-122"/>
              <a:sym typeface="+mn-ea"/>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5"/>
          <p:cNvSpPr txBox="1"/>
          <p:nvPr/>
        </p:nvSpPr>
        <p:spPr>
          <a:xfrm>
            <a:off x="2271576" y="-945531"/>
            <a:ext cx="1204683" cy="459105"/>
          </a:xfrm>
          <a:prstGeom prst="rect">
            <a:avLst/>
          </a:prstGeom>
          <a:noFill/>
        </p:spPr>
        <p:txBody>
          <a:bodyPr wrap="square" lIns="0" tIns="0" rIns="0" bIns="0">
            <a:spAutoFit/>
            <a:scene3d>
              <a:camera prst="orthographicFront"/>
              <a:lightRig rig="threePt" dir="t"/>
            </a:scene3d>
          </a:bodyPr>
          <a:lstStyle/>
          <a:p>
            <a:pPr>
              <a:lnSpc>
                <a:spcPts val="3580"/>
              </a:lnSpc>
            </a:pPr>
            <a:r>
              <a:rPr lang="zh-CN" altLang="en-US" b="1" i="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rPr>
              <a:t>公司简介</a:t>
            </a: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099" y="-932577"/>
            <a:ext cx="1458329" cy="464549"/>
          </a:xfrm>
          <a:prstGeom prst="rect">
            <a:avLst/>
          </a:prstGeom>
        </p:spPr>
      </p:pic>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第二讲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sp>
        <p:nvSpPr>
          <p:cNvPr id="80" name="矩形 30"/>
          <p:cNvSpPr>
            <a:spLocks noChangeArrowheads="1"/>
          </p:cNvSpPr>
          <p:nvPr/>
        </p:nvSpPr>
        <p:spPr bwMode="auto">
          <a:xfrm>
            <a:off x="716915" y="1033145"/>
            <a:ext cx="10717530" cy="432435"/>
          </a:xfrm>
          <a:prstGeom prst="rect">
            <a:avLst/>
          </a:prstGeom>
          <a:noFill/>
          <a:ln w="9525">
            <a:noFill/>
            <a:miter lim="800000"/>
          </a:ln>
        </p:spPr>
        <p:txBody>
          <a:bodyPr wrap="square" lIns="49438" tIns="24718" rIns="49438" bIns="24718">
            <a:spAutoFit/>
          </a:bodyPr>
          <a:lstStyle/>
          <a:p>
            <a:pPr fontAlgn="auto">
              <a:lnSpc>
                <a:spcPts val="3000"/>
              </a:lnSpc>
              <a:spcBef>
                <a:spcPts val="2400"/>
              </a:spcBef>
            </a:pPr>
            <a:r>
              <a:rPr lang="en-US" altLang="zh-CN" sz="2400" b="1" dirty="0" smtClean="0">
                <a:solidFill>
                  <a:srgbClr val="1D41D5"/>
                </a:solidFill>
                <a:latin typeface="微软雅黑" panose="020B0503020204020204" pitchFamily="34" charset="-122"/>
                <a:ea typeface="微软雅黑" panose="020B0503020204020204" pitchFamily="34" charset="-122"/>
                <a:sym typeface="+mn-ea"/>
              </a:rPr>
              <a:t>2.4   </a:t>
            </a:r>
            <a:r>
              <a:rPr lang="zh-CN" altLang="en-US" sz="2400" b="1" dirty="0">
                <a:solidFill>
                  <a:srgbClr val="1D41D5"/>
                </a:solidFill>
                <a:latin typeface="微软雅黑" panose="020B0503020204020204" pitchFamily="34" charset="-122"/>
                <a:ea typeface="微软雅黑" panose="020B0503020204020204" pitchFamily="34" charset="-122"/>
                <a:sym typeface="+mn-ea"/>
              </a:rPr>
              <a:t>大规模可编程逻辑器件</a:t>
            </a:r>
            <a:r>
              <a:rPr lang="zh-CN" sz="2400" b="1" dirty="0" smtClean="0">
                <a:solidFill>
                  <a:srgbClr val="1D41D5"/>
                </a:solidFill>
                <a:latin typeface="微软雅黑" panose="020B0503020204020204" pitchFamily="34" charset="-122"/>
                <a:ea typeface="微软雅黑" panose="020B0503020204020204" pitchFamily="34" charset="-122"/>
                <a:sym typeface="+mn-ea"/>
              </a:rPr>
              <a:t>介绍</a:t>
            </a:r>
            <a:endParaRPr sz="2400" b="1" dirty="0">
              <a:solidFill>
                <a:srgbClr val="1D41D5"/>
              </a:solidFill>
              <a:latin typeface="微软雅黑" panose="020B0503020204020204" pitchFamily="34" charset="-122"/>
              <a:ea typeface="微软雅黑" panose="020B0503020204020204" pitchFamily="34" charset="-122"/>
              <a:sym typeface="+mn-ea"/>
            </a:endParaRPr>
          </a:p>
        </p:txBody>
      </p:sp>
      <p:grpSp>
        <p:nvGrpSpPr>
          <p:cNvPr id="23" name="组合 22"/>
          <p:cNvGrpSpPr/>
          <p:nvPr/>
        </p:nvGrpSpPr>
        <p:grpSpPr>
          <a:xfrm>
            <a:off x="1193800" y="1592263"/>
            <a:ext cx="9007475" cy="4857567"/>
            <a:chOff x="1193800" y="1592263"/>
            <a:chExt cx="9007475" cy="4857567"/>
          </a:xfrm>
        </p:grpSpPr>
        <p:sp>
          <p:nvSpPr>
            <p:cNvPr id="24" name="Text Box 1027"/>
            <p:cNvSpPr txBox="1">
              <a:spLocks noChangeArrowheads="1"/>
            </p:cNvSpPr>
            <p:nvPr/>
          </p:nvSpPr>
          <p:spPr bwMode="auto">
            <a:xfrm>
              <a:off x="1193800" y="2381250"/>
              <a:ext cx="17859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dirty="0">
                  <a:solidFill>
                    <a:srgbClr val="A50021"/>
                  </a:solidFill>
                </a:rPr>
                <a:t>ALTERA</a:t>
              </a:r>
              <a:endParaRPr lang="en-US" altLang="zh-CN" dirty="0"/>
            </a:p>
          </p:txBody>
        </p:sp>
        <p:sp>
          <p:nvSpPr>
            <p:cNvPr id="25" name="Text Box 1028"/>
            <p:cNvSpPr txBox="1">
              <a:spLocks noChangeArrowheads="1"/>
            </p:cNvSpPr>
            <p:nvPr/>
          </p:nvSpPr>
          <p:spPr bwMode="auto">
            <a:xfrm>
              <a:off x="3403600" y="1592263"/>
              <a:ext cx="6797675"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a:solidFill>
                    <a:srgbClr val="3333CC"/>
                  </a:solidFill>
                </a:rPr>
                <a:t>FPGA：</a:t>
              </a:r>
            </a:p>
            <a:p>
              <a:r>
                <a:rPr lang="en-US" altLang="zh-CN" dirty="0">
                  <a:solidFill>
                    <a:srgbClr val="3333CC"/>
                  </a:solidFill>
                </a:rPr>
                <a:t>         </a:t>
              </a:r>
              <a:r>
                <a:rPr lang="en-US" altLang="zh-CN" dirty="0"/>
                <a:t>FLEX</a:t>
              </a:r>
              <a:r>
                <a:rPr lang="zh-CN" altLang="en-US" dirty="0"/>
                <a:t>系列：10</a:t>
              </a:r>
              <a:r>
                <a:rPr lang="en-US" altLang="zh-CN" dirty="0"/>
                <a:t>K、10A、10KE，EPF10K30E</a:t>
              </a:r>
            </a:p>
            <a:p>
              <a:r>
                <a:rPr lang="en-US" altLang="zh-CN" dirty="0"/>
                <a:t>         APEX</a:t>
              </a:r>
              <a:r>
                <a:rPr lang="zh-CN" altLang="en-US" dirty="0"/>
                <a:t>系列：20</a:t>
              </a:r>
              <a:r>
                <a:rPr lang="en-US" altLang="zh-CN" dirty="0"/>
                <a:t>K、20KE EP20K200E</a:t>
              </a:r>
            </a:p>
            <a:p>
              <a:r>
                <a:rPr lang="en-US" altLang="zh-CN" dirty="0"/>
                <a:t>        </a:t>
              </a:r>
              <a:r>
                <a:rPr lang="en-US" altLang="zh-CN" dirty="0" smtClean="0"/>
                <a:t> ACEX</a:t>
              </a:r>
              <a:r>
                <a:rPr lang="zh-CN" altLang="en-US" dirty="0"/>
                <a:t>系列：1</a:t>
              </a:r>
              <a:r>
                <a:rPr lang="en-US" altLang="zh-CN" dirty="0"/>
                <a:t>K</a:t>
              </a:r>
              <a:r>
                <a:rPr lang="zh-CN" altLang="en-US" dirty="0"/>
                <a:t>系列  </a:t>
              </a:r>
              <a:r>
                <a:rPr lang="en-US" altLang="zh-CN" dirty="0"/>
                <a:t>EP1K30、EP1K100</a:t>
              </a:r>
            </a:p>
            <a:p>
              <a:r>
                <a:rPr lang="en-US" altLang="zh-CN" dirty="0"/>
                <a:t>  </a:t>
              </a:r>
              <a:r>
                <a:rPr lang="en-US" altLang="zh-CN" dirty="0" smtClean="0"/>
                <a:t>  STRATIX</a:t>
              </a:r>
              <a:r>
                <a:rPr lang="zh-CN" altLang="en-US" dirty="0"/>
                <a:t>系列：</a:t>
              </a:r>
              <a:r>
                <a:rPr lang="en-US" altLang="zh-CN" dirty="0"/>
                <a:t>EP1</a:t>
              </a:r>
              <a:r>
                <a:rPr lang="zh-CN" altLang="en-US" dirty="0"/>
                <a:t>系列  </a:t>
              </a:r>
              <a:r>
                <a:rPr lang="en-US" altLang="zh-CN" dirty="0"/>
                <a:t>EP1S30、EP1S120</a:t>
              </a:r>
            </a:p>
            <a:p>
              <a:r>
                <a:rPr lang="en-US" altLang="zh-CN" dirty="0" smtClean="0">
                  <a:solidFill>
                    <a:srgbClr val="FF0000"/>
                  </a:solidFill>
                </a:rPr>
                <a:t>  CYCLONE</a:t>
              </a:r>
              <a:r>
                <a:rPr lang="zh-CN" altLang="en-US" dirty="0">
                  <a:solidFill>
                    <a:srgbClr val="FF0000"/>
                  </a:solidFill>
                </a:rPr>
                <a:t>系列：</a:t>
              </a:r>
              <a:r>
                <a:rPr lang="en-US" altLang="zh-CN" dirty="0">
                  <a:solidFill>
                    <a:srgbClr val="FF0000"/>
                  </a:solidFill>
                </a:rPr>
                <a:t>CYCLONE </a:t>
              </a:r>
              <a:r>
                <a:rPr lang="zh-CN" altLang="en-US" dirty="0">
                  <a:solidFill>
                    <a:srgbClr val="FF0000"/>
                  </a:solidFill>
                </a:rPr>
                <a:t>、</a:t>
              </a:r>
              <a:r>
                <a:rPr lang="en-US" altLang="zh-CN" dirty="0">
                  <a:solidFill>
                    <a:srgbClr val="FF0000"/>
                  </a:solidFill>
                </a:rPr>
                <a:t> CYCLONE Ⅱ </a:t>
              </a:r>
              <a:r>
                <a:rPr lang="zh-CN" altLang="en-US" dirty="0">
                  <a:solidFill>
                    <a:srgbClr val="FF0000"/>
                  </a:solidFill>
                </a:rPr>
                <a:t>、</a:t>
              </a:r>
              <a:r>
                <a:rPr lang="en-US" altLang="zh-CN" dirty="0">
                  <a:solidFill>
                    <a:srgbClr val="FF0000"/>
                  </a:solidFill>
                </a:rPr>
                <a:t> CYCLONE Ⅲ </a:t>
              </a:r>
            </a:p>
            <a:p>
              <a:r>
                <a:rPr lang="zh-CN" altLang="en-US"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我们用的是</a:t>
              </a:r>
              <a:r>
                <a:rPr lang="en-US" altLang="zh-CN" dirty="0">
                  <a:latin typeface="微软雅黑" panose="020B0503020204020204" pitchFamily="34" charset="-122"/>
                  <a:ea typeface="微软雅黑" panose="020B0503020204020204" pitchFamily="34" charset="-122"/>
                </a:rPr>
                <a:t>CYCLONE Ⅱ</a:t>
              </a:r>
              <a:r>
                <a:rPr lang="zh-CN" altLang="en-US" dirty="0">
                  <a:latin typeface="微软雅黑" panose="020B0503020204020204" pitchFamily="34" charset="-122"/>
                  <a:ea typeface="微软雅黑" panose="020B0503020204020204" pitchFamily="34" charset="-122"/>
                </a:rPr>
                <a:t>系列 </a:t>
              </a:r>
              <a:r>
                <a:rPr lang="en-US" altLang="zh-CN" dirty="0" smtClean="0">
                  <a:latin typeface="微软雅黑" panose="020B0503020204020204" pitchFamily="34" charset="-122"/>
                  <a:ea typeface="微软雅黑" panose="020B0503020204020204" pitchFamily="34" charset="-122"/>
                </a:rPr>
                <a:t>EP2C8Q208C8 </a:t>
              </a:r>
              <a:r>
                <a:rPr lang="zh-CN" altLang="en-US" dirty="0">
                  <a:latin typeface="微软雅黑" panose="020B0503020204020204" pitchFamily="34" charset="-122"/>
                  <a:ea typeface="微软雅黑" panose="020B0503020204020204" pitchFamily="34" charset="-122"/>
                </a:rPr>
                <a:t>型号的芯片）</a:t>
              </a:r>
              <a:endParaRPr lang="en-US" altLang="zh-CN" dirty="0">
                <a:latin typeface="微软雅黑" panose="020B0503020204020204" pitchFamily="34" charset="-122"/>
                <a:ea typeface="微软雅黑" panose="020B0503020204020204" pitchFamily="34" charset="-122"/>
              </a:endParaRPr>
            </a:p>
            <a:p>
              <a:r>
                <a:rPr lang="en-US" altLang="zh-CN" dirty="0">
                  <a:solidFill>
                    <a:srgbClr val="3333CC"/>
                  </a:solidFill>
                </a:rPr>
                <a:t>CPLD：</a:t>
              </a:r>
            </a:p>
            <a:p>
              <a:r>
                <a:rPr lang="en-US" altLang="zh-CN" dirty="0">
                  <a:solidFill>
                    <a:srgbClr val="3333CC"/>
                  </a:solidFill>
                </a:rPr>
                <a:t>         </a:t>
              </a:r>
              <a:r>
                <a:rPr lang="en-US" altLang="zh-CN" dirty="0"/>
                <a:t>MAX7000/S/A/B</a:t>
              </a:r>
              <a:r>
                <a:rPr lang="zh-CN" altLang="en-US" dirty="0"/>
                <a:t>系列：</a:t>
              </a:r>
              <a:r>
                <a:rPr lang="en-US" altLang="zh-CN" dirty="0"/>
                <a:t>EPM7128S</a:t>
              </a:r>
            </a:p>
            <a:p>
              <a:r>
                <a:rPr lang="en-US" altLang="zh-CN" dirty="0"/>
                <a:t>         MAX9000/A</a:t>
              </a:r>
              <a:r>
                <a:rPr lang="zh-CN" altLang="en-US" dirty="0"/>
                <a:t>系列</a:t>
              </a:r>
            </a:p>
          </p:txBody>
        </p:sp>
        <p:sp>
          <p:nvSpPr>
            <p:cNvPr id="26" name="Text Box 1029"/>
            <p:cNvSpPr txBox="1">
              <a:spLocks noChangeArrowheads="1"/>
            </p:cNvSpPr>
            <p:nvPr/>
          </p:nvSpPr>
          <p:spPr bwMode="auto">
            <a:xfrm>
              <a:off x="3483768" y="4695504"/>
              <a:ext cx="5301451"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dirty="0">
                  <a:solidFill>
                    <a:srgbClr val="0000FF"/>
                  </a:solidFill>
                </a:rPr>
                <a:t>FPGA：</a:t>
              </a:r>
            </a:p>
            <a:p>
              <a:r>
                <a:rPr lang="en-US" altLang="zh-CN" dirty="0">
                  <a:solidFill>
                    <a:srgbClr val="008000"/>
                  </a:solidFill>
                </a:rPr>
                <a:t>          </a:t>
              </a:r>
              <a:r>
                <a:rPr lang="en-US" altLang="zh-CN" dirty="0"/>
                <a:t>XC3000</a:t>
              </a:r>
              <a:r>
                <a:rPr lang="zh-CN" altLang="en-US" dirty="0"/>
                <a:t>系列， </a:t>
              </a:r>
              <a:r>
                <a:rPr lang="en-US" altLang="zh-CN" dirty="0"/>
                <a:t>XC4000</a:t>
              </a:r>
              <a:r>
                <a:rPr lang="zh-CN" altLang="en-US" dirty="0"/>
                <a:t>系列， </a:t>
              </a:r>
              <a:r>
                <a:rPr lang="en-US" altLang="zh-CN" dirty="0"/>
                <a:t>XC5000</a:t>
              </a:r>
              <a:r>
                <a:rPr lang="zh-CN" altLang="en-US" dirty="0"/>
                <a:t>系列</a:t>
              </a:r>
            </a:p>
            <a:p>
              <a:r>
                <a:rPr lang="zh-CN" altLang="en-US" dirty="0"/>
                <a:t>          </a:t>
              </a:r>
              <a:r>
                <a:rPr lang="en-US" altLang="zh-CN" dirty="0" err="1"/>
                <a:t>Virtex</a:t>
              </a:r>
              <a:r>
                <a:rPr lang="zh-CN" altLang="en-US" dirty="0"/>
                <a:t>系列</a:t>
              </a:r>
            </a:p>
            <a:p>
              <a:r>
                <a:rPr lang="zh-CN" altLang="en-US" dirty="0"/>
                <a:t>          </a:t>
              </a:r>
              <a:r>
                <a:rPr lang="en-US" altLang="zh-CN" dirty="0"/>
                <a:t>SPARTAN</a:t>
              </a:r>
              <a:r>
                <a:rPr lang="zh-CN" altLang="en-US" dirty="0"/>
                <a:t>系列：</a:t>
              </a:r>
              <a:r>
                <a:rPr lang="en-US" altLang="zh-CN" dirty="0"/>
                <a:t>XCS10、XCS20、XCS30</a:t>
              </a:r>
            </a:p>
            <a:p>
              <a:r>
                <a:rPr lang="en-US" altLang="zh-CN" dirty="0">
                  <a:solidFill>
                    <a:srgbClr val="0000FF"/>
                  </a:solidFill>
                </a:rPr>
                <a:t>CPLD：</a:t>
              </a:r>
            </a:p>
            <a:p>
              <a:r>
                <a:rPr lang="en-US" altLang="zh-CN" dirty="0">
                  <a:solidFill>
                    <a:srgbClr val="008000"/>
                  </a:solidFill>
                </a:rPr>
                <a:t>         </a:t>
              </a:r>
              <a:r>
                <a:rPr lang="en-US" altLang="zh-CN" dirty="0" smtClean="0">
                  <a:solidFill>
                    <a:srgbClr val="008000"/>
                  </a:solidFill>
                </a:rPr>
                <a:t> </a:t>
              </a:r>
              <a:r>
                <a:rPr lang="en-US" altLang="zh-CN" dirty="0" smtClean="0"/>
                <a:t>XC9500</a:t>
              </a:r>
              <a:r>
                <a:rPr lang="zh-CN" altLang="en-US" dirty="0"/>
                <a:t>系列：</a:t>
              </a:r>
              <a:r>
                <a:rPr lang="en-US" altLang="zh-CN" dirty="0"/>
                <a:t>XC95108、XC95256</a:t>
              </a:r>
            </a:p>
          </p:txBody>
        </p:sp>
        <p:sp>
          <p:nvSpPr>
            <p:cNvPr id="27" name="AutoShape 1030"/>
            <p:cNvSpPr/>
            <p:nvPr/>
          </p:nvSpPr>
          <p:spPr bwMode="auto">
            <a:xfrm>
              <a:off x="2946400" y="1619249"/>
              <a:ext cx="609600" cy="2757541"/>
            </a:xfrm>
            <a:prstGeom prst="leftBrace">
              <a:avLst>
                <a:gd name="adj1" fmla="val 30175"/>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b="1">
                <a:solidFill>
                  <a:srgbClr val="FF0066"/>
                </a:solidFill>
              </a:endParaRPr>
            </a:p>
          </p:txBody>
        </p:sp>
        <p:sp>
          <p:nvSpPr>
            <p:cNvPr id="28" name="Text Box 1031"/>
            <p:cNvSpPr txBox="1">
              <a:spLocks noChangeArrowheads="1"/>
            </p:cNvSpPr>
            <p:nvPr/>
          </p:nvSpPr>
          <p:spPr bwMode="auto">
            <a:xfrm>
              <a:off x="1346200" y="5124450"/>
              <a:ext cx="148470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dirty="0">
                  <a:solidFill>
                    <a:srgbClr val="A50021"/>
                  </a:solidFill>
                </a:rPr>
                <a:t>XILINX</a:t>
              </a:r>
            </a:p>
          </p:txBody>
        </p:sp>
        <p:sp>
          <p:nvSpPr>
            <p:cNvPr id="29" name="AutoShape 1032"/>
            <p:cNvSpPr/>
            <p:nvPr/>
          </p:nvSpPr>
          <p:spPr bwMode="auto">
            <a:xfrm>
              <a:off x="2870200" y="4695503"/>
              <a:ext cx="609600" cy="1754327"/>
            </a:xfrm>
            <a:prstGeom prst="leftBrace">
              <a:avLst>
                <a:gd name="adj1" fmla="val 33296"/>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b="1">
                <a:solidFill>
                  <a:srgbClr val="FF0066"/>
                </a:solidFill>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5"/>
          <p:cNvSpPr txBox="1"/>
          <p:nvPr/>
        </p:nvSpPr>
        <p:spPr>
          <a:xfrm>
            <a:off x="2271576" y="-945531"/>
            <a:ext cx="1204683" cy="459105"/>
          </a:xfrm>
          <a:prstGeom prst="rect">
            <a:avLst/>
          </a:prstGeom>
          <a:noFill/>
        </p:spPr>
        <p:txBody>
          <a:bodyPr wrap="square" lIns="0" tIns="0" rIns="0" bIns="0">
            <a:spAutoFit/>
            <a:scene3d>
              <a:camera prst="orthographicFront"/>
              <a:lightRig rig="threePt" dir="t"/>
            </a:scene3d>
          </a:bodyPr>
          <a:lstStyle/>
          <a:p>
            <a:pPr>
              <a:lnSpc>
                <a:spcPts val="3580"/>
              </a:lnSpc>
            </a:pPr>
            <a:r>
              <a:rPr lang="zh-CN" altLang="en-US" b="1" i="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rPr>
              <a:t>公司简介</a:t>
            </a: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099" y="-932577"/>
            <a:ext cx="1458329" cy="464549"/>
          </a:xfrm>
          <a:prstGeom prst="rect">
            <a:avLst/>
          </a:prstGeom>
        </p:spPr>
      </p:pic>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第二讲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sp>
        <p:nvSpPr>
          <p:cNvPr id="80" name="矩形 30"/>
          <p:cNvSpPr>
            <a:spLocks noChangeArrowheads="1"/>
          </p:cNvSpPr>
          <p:nvPr/>
        </p:nvSpPr>
        <p:spPr bwMode="auto">
          <a:xfrm>
            <a:off x="716915" y="1033145"/>
            <a:ext cx="10717530" cy="432435"/>
          </a:xfrm>
          <a:prstGeom prst="rect">
            <a:avLst/>
          </a:prstGeom>
          <a:noFill/>
          <a:ln w="9525">
            <a:noFill/>
            <a:miter lim="800000"/>
          </a:ln>
        </p:spPr>
        <p:txBody>
          <a:bodyPr wrap="square" lIns="49438" tIns="24718" rIns="49438" bIns="24718">
            <a:spAutoFit/>
          </a:bodyPr>
          <a:lstStyle/>
          <a:p>
            <a:pPr fontAlgn="auto">
              <a:lnSpc>
                <a:spcPts val="3000"/>
              </a:lnSpc>
              <a:spcBef>
                <a:spcPts val="2400"/>
              </a:spcBef>
            </a:pPr>
            <a:r>
              <a:rPr lang="en-US" altLang="zh-CN" sz="2400" b="1" dirty="0" smtClean="0">
                <a:solidFill>
                  <a:srgbClr val="1D41D5"/>
                </a:solidFill>
                <a:latin typeface="微软雅黑" panose="020B0503020204020204" pitchFamily="34" charset="-122"/>
                <a:ea typeface="微软雅黑" panose="020B0503020204020204" pitchFamily="34" charset="-122"/>
                <a:sym typeface="+mn-ea"/>
              </a:rPr>
              <a:t>2.4   </a:t>
            </a:r>
            <a:r>
              <a:rPr lang="zh-CN" altLang="en-US" sz="2400" b="1" dirty="0">
                <a:solidFill>
                  <a:srgbClr val="1D41D5"/>
                </a:solidFill>
                <a:latin typeface="微软雅黑" panose="020B0503020204020204" pitchFamily="34" charset="-122"/>
                <a:ea typeface="微软雅黑" panose="020B0503020204020204" pitchFamily="34" charset="-122"/>
                <a:sym typeface="+mn-ea"/>
              </a:rPr>
              <a:t>大规模可编程逻辑器件</a:t>
            </a:r>
            <a:r>
              <a:rPr lang="zh-CN" sz="2400" b="1" dirty="0" smtClean="0">
                <a:solidFill>
                  <a:srgbClr val="1D41D5"/>
                </a:solidFill>
                <a:latin typeface="微软雅黑" panose="020B0503020204020204" pitchFamily="34" charset="-122"/>
                <a:ea typeface="微软雅黑" panose="020B0503020204020204" pitchFamily="34" charset="-122"/>
                <a:sym typeface="+mn-ea"/>
              </a:rPr>
              <a:t>介绍</a:t>
            </a:r>
            <a:endParaRPr sz="2400" b="1" dirty="0">
              <a:solidFill>
                <a:srgbClr val="1D41D5"/>
              </a:solidFill>
              <a:latin typeface="微软雅黑" panose="020B0503020204020204" pitchFamily="34" charset="-122"/>
              <a:ea typeface="微软雅黑" panose="020B0503020204020204" pitchFamily="34" charset="-122"/>
              <a:sym typeface="+mn-ea"/>
            </a:endParaRPr>
          </a:p>
        </p:txBody>
      </p:sp>
      <p:grpSp>
        <p:nvGrpSpPr>
          <p:cNvPr id="2" name="组合 1"/>
          <p:cNvGrpSpPr/>
          <p:nvPr/>
        </p:nvGrpSpPr>
        <p:grpSpPr>
          <a:xfrm>
            <a:off x="1786255" y="1886585"/>
            <a:ext cx="8541385" cy="4149090"/>
            <a:chOff x="2813" y="2971"/>
            <a:chExt cx="13451" cy="6534"/>
          </a:xfrm>
        </p:grpSpPr>
        <p:sp>
          <p:nvSpPr>
            <p:cNvPr id="43" name="Text Box 1027"/>
            <p:cNvSpPr txBox="1">
              <a:spLocks noChangeArrowheads="1"/>
            </p:cNvSpPr>
            <p:nvPr/>
          </p:nvSpPr>
          <p:spPr bwMode="auto">
            <a:xfrm>
              <a:off x="6768" y="3169"/>
              <a:ext cx="8958" cy="2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dirty="0" smtClean="0">
                  <a:latin typeface="Times New Roman" panose="02020603050405020304" charset="0"/>
                  <a:ea typeface="微软雅黑" panose="020B0503020204020204" pitchFamily="34" charset="-122"/>
                  <a:cs typeface="Times New Roman" panose="02020603050405020304" charset="0"/>
                </a:rPr>
                <a:t> </a:t>
              </a:r>
              <a:r>
                <a:rPr lang="en-US" altLang="zh-CN" b="1" dirty="0" err="1" smtClean="0">
                  <a:latin typeface="Times New Roman" panose="02020603050405020304" charset="0"/>
                  <a:ea typeface="微软雅黑" panose="020B0503020204020204" pitchFamily="34" charset="-122"/>
                  <a:cs typeface="Times New Roman" panose="02020603050405020304" charset="0"/>
                </a:rPr>
                <a:t>ispLSI</a:t>
              </a:r>
              <a:r>
                <a:rPr lang="zh-CN" altLang="en-US" b="1" dirty="0">
                  <a:latin typeface="Times New Roman" panose="02020603050405020304" charset="0"/>
                  <a:ea typeface="微软雅黑" panose="020B0503020204020204" pitchFamily="34" charset="-122"/>
                  <a:cs typeface="Times New Roman" panose="02020603050405020304" charset="0"/>
                </a:rPr>
                <a:t>系列：1</a:t>
              </a:r>
              <a:r>
                <a:rPr lang="en-US" altLang="zh-CN" b="1" dirty="0">
                  <a:latin typeface="Times New Roman" panose="02020603050405020304" charset="0"/>
                  <a:ea typeface="微软雅黑" panose="020B0503020204020204" pitchFamily="34" charset="-122"/>
                  <a:cs typeface="Times New Roman" panose="02020603050405020304" charset="0"/>
                </a:rPr>
                <a:t>K、2K、3K、5K、8K</a:t>
              </a:r>
            </a:p>
            <a:p>
              <a:r>
                <a:rPr lang="en-US" altLang="zh-CN" b="1" dirty="0">
                  <a:latin typeface="Times New Roman" panose="02020603050405020304" charset="0"/>
                  <a:ea typeface="微软雅黑" panose="020B0503020204020204" pitchFamily="34" charset="-122"/>
                  <a:cs typeface="Times New Roman" panose="02020603050405020304" charset="0"/>
                </a:rPr>
                <a:t>        ispLSI1016  、ispLSI2032、</a:t>
              </a:r>
            </a:p>
            <a:p>
              <a:r>
                <a:rPr lang="en-US" altLang="zh-CN" b="1" dirty="0">
                  <a:latin typeface="Times New Roman" panose="02020603050405020304" charset="0"/>
                  <a:ea typeface="微软雅黑" panose="020B0503020204020204" pitchFamily="34" charset="-122"/>
                  <a:cs typeface="Times New Roman" panose="02020603050405020304" charset="0"/>
                </a:rPr>
                <a:t>        ispLSI1032E、ispLSI3256A</a:t>
              </a:r>
            </a:p>
            <a:p>
              <a:r>
                <a:rPr lang="en-US" altLang="zh-CN" b="1" dirty="0">
                  <a:latin typeface="Times New Roman" panose="02020603050405020304" charset="0"/>
                  <a:ea typeface="微软雅黑" panose="020B0503020204020204" pitchFamily="34" charset="-122"/>
                  <a:cs typeface="Times New Roman" panose="02020603050405020304" charset="0"/>
                </a:rPr>
                <a:t> MACH</a:t>
              </a:r>
              <a:r>
                <a:rPr lang="zh-CN" altLang="en-US" b="1" dirty="0">
                  <a:latin typeface="Times New Roman" panose="02020603050405020304" charset="0"/>
                  <a:ea typeface="微软雅黑" panose="020B0503020204020204" pitchFamily="34" charset="-122"/>
                  <a:cs typeface="Times New Roman" panose="02020603050405020304" charset="0"/>
                </a:rPr>
                <a:t>系列 </a:t>
              </a:r>
            </a:p>
            <a:p>
              <a:r>
                <a:rPr lang="en-US" altLang="zh-CN" b="1" dirty="0" smtClean="0">
                  <a:latin typeface="Times New Roman" panose="02020603050405020304" charset="0"/>
                  <a:ea typeface="微软雅黑" panose="020B0503020204020204" pitchFamily="34" charset="-122"/>
                  <a:cs typeface="Times New Roman" panose="02020603050405020304" charset="0"/>
                </a:rPr>
                <a:t> </a:t>
              </a:r>
              <a:r>
                <a:rPr lang="en-US" altLang="zh-CN" b="1" dirty="0" err="1" smtClean="0">
                  <a:latin typeface="Times New Roman" panose="02020603050405020304" charset="0"/>
                  <a:ea typeface="微软雅黑" panose="020B0503020204020204" pitchFamily="34" charset="-122"/>
                  <a:cs typeface="Times New Roman" panose="02020603050405020304" charset="0"/>
                </a:rPr>
                <a:t>ispPAC</a:t>
              </a:r>
              <a:r>
                <a:rPr lang="zh-CN" altLang="en-US" b="1" dirty="0" smtClean="0">
                  <a:latin typeface="Times New Roman" panose="02020603050405020304" charset="0"/>
                  <a:ea typeface="微软雅黑" panose="020B0503020204020204" pitchFamily="34" charset="-122"/>
                  <a:cs typeface="Times New Roman" panose="02020603050405020304" charset="0"/>
                </a:rPr>
                <a:t>系列         </a:t>
              </a:r>
              <a:endParaRPr lang="zh-CN" altLang="en-US" b="1" dirty="0">
                <a:latin typeface="Times New Roman" panose="02020603050405020304" charset="0"/>
                <a:ea typeface="微软雅黑" panose="020B0503020204020204" pitchFamily="34" charset="-122"/>
                <a:cs typeface="Times New Roman" panose="02020603050405020304" charset="0"/>
              </a:endParaRPr>
            </a:p>
          </p:txBody>
        </p:sp>
        <p:sp>
          <p:nvSpPr>
            <p:cNvPr id="44" name="AutoShape 1029"/>
            <p:cNvSpPr/>
            <p:nvPr/>
          </p:nvSpPr>
          <p:spPr bwMode="auto">
            <a:xfrm>
              <a:off x="6348" y="2971"/>
              <a:ext cx="649" cy="2723"/>
            </a:xfrm>
            <a:prstGeom prst="leftBrace">
              <a:avLst>
                <a:gd name="adj1" fmla="val 31066"/>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b="1">
                <a:solidFill>
                  <a:srgbClr val="FF0066"/>
                </a:solidFill>
              </a:endParaRPr>
            </a:p>
          </p:txBody>
        </p:sp>
        <p:sp>
          <p:nvSpPr>
            <p:cNvPr id="45" name="Text Box 1030"/>
            <p:cNvSpPr txBox="1">
              <a:spLocks noChangeArrowheads="1"/>
            </p:cNvSpPr>
            <p:nvPr/>
          </p:nvSpPr>
          <p:spPr bwMode="auto">
            <a:xfrm>
              <a:off x="5306" y="3774"/>
              <a:ext cx="1610"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FF3300"/>
                  </a:solidFill>
                </a:rPr>
                <a:t>CPLD</a:t>
              </a:r>
              <a:endParaRPr lang="en-US" altLang="zh-CN" b="1" dirty="0"/>
            </a:p>
          </p:txBody>
        </p:sp>
        <p:sp>
          <p:nvSpPr>
            <p:cNvPr id="46" name="Text Box 1027"/>
            <p:cNvSpPr txBox="1">
              <a:spLocks noChangeArrowheads="1"/>
            </p:cNvSpPr>
            <p:nvPr/>
          </p:nvSpPr>
          <p:spPr bwMode="auto">
            <a:xfrm>
              <a:off x="2813" y="3581"/>
              <a:ext cx="2384"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dirty="0">
                  <a:solidFill>
                    <a:srgbClr val="A50021"/>
                  </a:solidFill>
                </a:rPr>
                <a:t>LATTICE</a:t>
              </a:r>
            </a:p>
          </p:txBody>
        </p:sp>
        <p:sp>
          <p:nvSpPr>
            <p:cNvPr id="47" name="Text Box 1028"/>
            <p:cNvSpPr txBox="1">
              <a:spLocks noChangeArrowheads="1"/>
            </p:cNvSpPr>
            <p:nvPr/>
          </p:nvSpPr>
          <p:spPr bwMode="auto">
            <a:xfrm>
              <a:off x="3178" y="6307"/>
              <a:ext cx="13087" cy="3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b="1" dirty="0">
                  <a:solidFill>
                    <a:srgbClr val="920000"/>
                  </a:solidFill>
                  <a:latin typeface="Times New Roman" panose="02020603050405020304" charset="0"/>
                  <a:ea typeface="微软雅黑" panose="020B0503020204020204" pitchFamily="34" charset="-122"/>
                </a:rPr>
                <a:t>其他</a:t>
              </a:r>
              <a:r>
                <a:rPr lang="en-US" altLang="zh-CN" b="1" dirty="0">
                  <a:solidFill>
                    <a:srgbClr val="920000"/>
                  </a:solidFill>
                  <a:latin typeface="Times New Roman" panose="02020603050405020304" charset="0"/>
                  <a:ea typeface="微软雅黑" panose="020B0503020204020204" pitchFamily="34" charset="-122"/>
                </a:rPr>
                <a:t>PLD</a:t>
              </a:r>
              <a:r>
                <a:rPr lang="zh-CN" altLang="en-US" b="1" dirty="0">
                  <a:solidFill>
                    <a:srgbClr val="920000"/>
                  </a:solidFill>
                  <a:latin typeface="Times New Roman" panose="02020603050405020304" charset="0"/>
                  <a:ea typeface="微软雅黑" panose="020B0503020204020204" pitchFamily="34" charset="-122"/>
                </a:rPr>
                <a:t>公司：</a:t>
              </a:r>
            </a:p>
            <a:p>
              <a:pPr>
                <a:lnSpc>
                  <a:spcPct val="150000"/>
                </a:lnSpc>
              </a:pPr>
              <a:r>
                <a:rPr lang="en-US" altLang="zh-CN" b="1" dirty="0" smtClean="0"/>
                <a:t>                              ACTEL</a:t>
              </a:r>
              <a:r>
                <a:rPr lang="zh-CN" altLang="en-US" b="1" dirty="0"/>
                <a:t>公司： </a:t>
              </a:r>
              <a:r>
                <a:rPr lang="en-US" altLang="zh-CN" b="1" dirty="0"/>
                <a:t>ACT1/2/3、40MX</a:t>
              </a:r>
            </a:p>
            <a:p>
              <a:pPr>
                <a:lnSpc>
                  <a:spcPct val="150000"/>
                </a:lnSpc>
              </a:pPr>
              <a:r>
                <a:rPr lang="en-US" altLang="zh-CN" b="1" dirty="0" smtClean="0"/>
                <a:t>                              ATMEL</a:t>
              </a:r>
              <a:r>
                <a:rPr lang="zh-CN" altLang="en-US" b="1" dirty="0"/>
                <a:t>公司：</a:t>
              </a:r>
              <a:r>
                <a:rPr lang="en-US" altLang="zh-CN" b="1" dirty="0"/>
                <a:t>ATF1500AS</a:t>
              </a:r>
              <a:r>
                <a:rPr lang="zh-CN" altLang="en-US" b="1" dirty="0"/>
                <a:t>系列、40</a:t>
              </a:r>
              <a:r>
                <a:rPr lang="en-US" altLang="zh-CN" b="1" dirty="0"/>
                <a:t>MX</a:t>
              </a:r>
            </a:p>
            <a:p>
              <a:pPr>
                <a:lnSpc>
                  <a:spcPct val="150000"/>
                </a:lnSpc>
              </a:pPr>
              <a:r>
                <a:rPr lang="en-US" altLang="zh-CN" b="1" dirty="0" smtClean="0"/>
                <a:t>                              CYPRESS</a:t>
              </a:r>
              <a:r>
                <a:rPr lang="zh-CN" altLang="en-US" b="1" dirty="0"/>
                <a:t>公司</a:t>
              </a:r>
            </a:p>
            <a:p>
              <a:pPr>
                <a:lnSpc>
                  <a:spcPct val="150000"/>
                </a:lnSpc>
              </a:pPr>
              <a:r>
                <a:rPr lang="en-US" altLang="zh-CN" b="1" dirty="0" smtClean="0"/>
                <a:t>                              QUIKLOGIC</a:t>
              </a:r>
              <a:r>
                <a:rPr lang="zh-CN" altLang="en-US" b="1" dirty="0"/>
                <a:t>公司     </a:t>
              </a:r>
              <a:r>
                <a:rPr lang="zh-CN" altLang="en-US" b="1" dirty="0">
                  <a:solidFill>
                    <a:srgbClr val="A50021"/>
                  </a:solidFill>
                </a:rPr>
                <a:t>    </a:t>
              </a:r>
              <a:endParaRPr lang="zh-CN" altLang="en-US" b="1" dirty="0">
                <a:solidFill>
                  <a:srgbClr val="FF9999"/>
                </a:solidFill>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第二讲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sp>
        <p:nvSpPr>
          <p:cNvPr id="43" name="文本框 42"/>
          <p:cNvSpPr txBox="1"/>
          <p:nvPr/>
        </p:nvSpPr>
        <p:spPr>
          <a:xfrm>
            <a:off x="684529" y="1094105"/>
            <a:ext cx="4344979" cy="584775"/>
          </a:xfrm>
          <a:prstGeom prst="rect">
            <a:avLst/>
          </a:prstGeom>
          <a:noFill/>
        </p:spPr>
        <p:txBody>
          <a:bodyPr wrap="square" rtlCol="0">
            <a:spAutoFit/>
          </a:bodyPr>
          <a:lstStyle/>
          <a:p>
            <a:r>
              <a:rPr lang="zh-CN" altLang="en-US" sz="3200" b="1" dirty="0">
                <a:solidFill>
                  <a:srgbClr val="CF632F"/>
                </a:solidFill>
                <a:latin typeface="微软雅黑" panose="020B0503020204020204" pitchFamily="34" charset="-122"/>
                <a:ea typeface="微软雅黑" panose="020B0503020204020204" pitchFamily="34" charset="-122"/>
              </a:rPr>
              <a:t>三</a:t>
            </a:r>
            <a:r>
              <a:rPr lang="zh-CN" altLang="en-US" sz="3200" b="1" dirty="0" smtClean="0">
                <a:solidFill>
                  <a:srgbClr val="CF632F"/>
                </a:solidFill>
                <a:latin typeface="微软雅黑" panose="020B0503020204020204" pitchFamily="34" charset="-122"/>
                <a:ea typeface="微软雅黑" panose="020B0503020204020204" pitchFamily="34" charset="-122"/>
              </a:rPr>
              <a:t>、课程设计平台介绍</a:t>
            </a:r>
            <a:endParaRPr lang="zh-CN" altLang="en-US" sz="3200" b="1" dirty="0">
              <a:solidFill>
                <a:srgbClr val="CF632F"/>
              </a:solidFill>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5275" y="1314214"/>
            <a:ext cx="5474344" cy="4459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156960" y="6026331"/>
            <a:ext cx="4756889" cy="369332"/>
          </a:xfrm>
          <a:prstGeom prst="rect">
            <a:avLst/>
          </a:prstGeom>
          <a:noFill/>
        </p:spPr>
        <p:txBody>
          <a:bodyPr wrap="square" rtlCol="0">
            <a:spAutoFit/>
          </a:bodyPr>
          <a:lstStyle/>
          <a:p>
            <a:pPr algn="ctr"/>
            <a:r>
              <a:rPr lang="en-US" altLang="zh-CN" dirty="0">
                <a:solidFill>
                  <a:srgbClr val="920000"/>
                </a:solidFill>
                <a:latin typeface="微软雅黑" panose="020B0503020204020204" pitchFamily="34" charset="-122"/>
                <a:ea typeface="微软雅黑" panose="020B0503020204020204" pitchFamily="34" charset="-122"/>
              </a:rPr>
              <a:t>JYS—X</a:t>
            </a:r>
            <a:r>
              <a:rPr lang="zh-CN" altLang="en-US" dirty="0">
                <a:solidFill>
                  <a:srgbClr val="920000"/>
                </a:solidFill>
                <a:latin typeface="微软雅黑" panose="020B0503020204020204" pitchFamily="34" charset="-122"/>
                <a:ea typeface="微软雅黑" panose="020B0503020204020204" pitchFamily="34" charset="-122"/>
              </a:rPr>
              <a:t>实验</a:t>
            </a:r>
            <a:r>
              <a:rPr lang="zh-CN" altLang="en-US" dirty="0" smtClean="0">
                <a:solidFill>
                  <a:srgbClr val="920000"/>
                </a:solidFill>
                <a:latin typeface="微软雅黑" panose="020B0503020204020204" pitchFamily="34" charset="-122"/>
                <a:ea typeface="微软雅黑" panose="020B0503020204020204" pitchFamily="34" charset="-122"/>
              </a:rPr>
              <a:t>系统</a:t>
            </a:r>
            <a:endParaRPr lang="zh-CN" altLang="en-US" dirty="0">
              <a:solidFill>
                <a:srgbClr val="920000"/>
              </a:solidFill>
              <a:latin typeface="微软雅黑" panose="020B0503020204020204" pitchFamily="34" charset="-122"/>
              <a:ea typeface="微软雅黑" panose="020B0503020204020204" pitchFamily="34" charset="-122"/>
            </a:endParaRPr>
          </a:p>
        </p:txBody>
      </p:sp>
      <p:sp>
        <p:nvSpPr>
          <p:cNvPr id="30" name="TextBox 94"/>
          <p:cNvSpPr txBox="1">
            <a:spLocks noChangeArrowheads="1"/>
          </p:cNvSpPr>
          <p:nvPr/>
        </p:nvSpPr>
        <p:spPr bwMode="auto">
          <a:xfrm>
            <a:off x="1041556" y="1678880"/>
            <a:ext cx="4484688" cy="417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3000"/>
              </a:lnSpc>
            </a:pPr>
            <a:r>
              <a:rPr lang="en-US" altLang="zh-CN" sz="2400" dirty="0"/>
              <a:t>        </a:t>
            </a:r>
            <a:r>
              <a:rPr lang="en-US" altLang="zh-CN" sz="2000" dirty="0" smtClean="0">
                <a:latin typeface="Times New Roman" panose="02020603050405020304" charset="0"/>
                <a:ea typeface="微软雅黑" panose="020B0503020204020204" pitchFamily="34" charset="-122"/>
              </a:rPr>
              <a:t>1</a:t>
            </a:r>
            <a:r>
              <a:rPr lang="zh-CN" altLang="en-US" sz="2000" dirty="0" smtClean="0">
                <a:latin typeface="Times New Roman" panose="02020603050405020304" charset="0"/>
                <a:ea typeface="微软雅黑" panose="020B0503020204020204" pitchFamily="34" charset="-122"/>
              </a:rPr>
              <a:t>、该实验系统基于超大规模集成电路</a:t>
            </a:r>
            <a:r>
              <a:rPr lang="en-US" altLang="zh-CN" sz="2000" dirty="0" smtClean="0">
                <a:latin typeface="Times New Roman" panose="02020603050405020304" charset="0"/>
                <a:ea typeface="微软雅黑" panose="020B0503020204020204" pitchFamily="34" charset="-122"/>
              </a:rPr>
              <a:t>FPGA</a:t>
            </a:r>
            <a:r>
              <a:rPr lang="zh-CN" altLang="en-US" sz="2000" dirty="0" smtClean="0">
                <a:latin typeface="Times New Roman" panose="02020603050405020304" charset="0"/>
                <a:ea typeface="微软雅黑" panose="020B0503020204020204" pitchFamily="34" charset="-122"/>
              </a:rPr>
              <a:t>芯片（</a:t>
            </a:r>
            <a:r>
              <a:rPr lang="en-US" altLang="zh-CN" sz="2000" dirty="0" smtClean="0">
                <a:latin typeface="Times New Roman" panose="02020603050405020304" charset="0"/>
                <a:ea typeface="微软雅黑" panose="020B0503020204020204" pitchFamily="34" charset="-122"/>
              </a:rPr>
              <a:t>EP2C8Q208C8</a:t>
            </a:r>
            <a:r>
              <a:rPr lang="zh-CN" altLang="en-US" sz="2000" dirty="0" smtClean="0">
                <a:latin typeface="Times New Roman" panose="02020603050405020304" charset="0"/>
                <a:ea typeface="微软雅黑" panose="020B0503020204020204" pitchFamily="34" charset="-122"/>
              </a:rPr>
              <a:t>），这也是整个实验系统的核心部件；</a:t>
            </a:r>
            <a:endParaRPr lang="en-US" altLang="zh-CN" sz="2000" dirty="0" smtClean="0">
              <a:latin typeface="Times New Roman" panose="02020603050405020304" charset="0"/>
              <a:ea typeface="微软雅黑" panose="020B0503020204020204" pitchFamily="34" charset="-122"/>
            </a:endParaRPr>
          </a:p>
          <a:p>
            <a:pPr>
              <a:lnSpc>
                <a:spcPts val="3000"/>
              </a:lnSpc>
              <a:spcBef>
                <a:spcPts val="600"/>
              </a:spcBef>
            </a:pPr>
            <a:r>
              <a:rPr lang="en-US" altLang="zh-CN" sz="2000" dirty="0" smtClean="0">
                <a:latin typeface="Times New Roman" panose="02020603050405020304" charset="0"/>
                <a:ea typeface="微软雅黑" panose="020B0503020204020204" pitchFamily="34" charset="-122"/>
              </a:rPr>
              <a:t>        2</a:t>
            </a:r>
            <a:r>
              <a:rPr lang="zh-CN" altLang="en-US" sz="2000" dirty="0" smtClean="0">
                <a:latin typeface="Times New Roman" panose="02020603050405020304" charset="0"/>
                <a:ea typeface="微软雅黑" panose="020B0503020204020204" pitchFamily="34" charset="-122"/>
              </a:rPr>
              <a:t>、用原理图来实现电路设计；</a:t>
            </a:r>
            <a:endParaRPr lang="en-US" altLang="zh-CN" sz="2000" dirty="0" smtClean="0">
              <a:latin typeface="Times New Roman" panose="02020603050405020304" charset="0"/>
              <a:ea typeface="微软雅黑" panose="020B0503020204020204" pitchFamily="34" charset="-122"/>
            </a:endParaRPr>
          </a:p>
          <a:p>
            <a:pPr>
              <a:lnSpc>
                <a:spcPts val="3000"/>
              </a:lnSpc>
              <a:spcBef>
                <a:spcPts val="600"/>
              </a:spcBef>
            </a:pPr>
            <a:r>
              <a:rPr lang="en-US" altLang="zh-CN" sz="2000" dirty="0" smtClean="0">
                <a:latin typeface="Times New Roman" panose="02020603050405020304" charset="0"/>
                <a:ea typeface="微软雅黑" panose="020B0503020204020204" pitchFamily="34" charset="-122"/>
              </a:rPr>
              <a:t>        3</a:t>
            </a:r>
            <a:r>
              <a:rPr lang="zh-CN" altLang="en-US" sz="2000" dirty="0" smtClean="0">
                <a:latin typeface="Times New Roman" panose="02020603050405020304" charset="0"/>
                <a:ea typeface="微软雅黑" panose="020B0503020204020204" pitchFamily="34" charset="-122"/>
              </a:rPr>
              <a:t>、借助</a:t>
            </a:r>
            <a:r>
              <a:rPr lang="en-US" altLang="zh-CN" sz="2000" dirty="0" smtClean="0">
                <a:latin typeface="Times New Roman" panose="02020603050405020304" charset="0"/>
                <a:ea typeface="微软雅黑" panose="020B0503020204020204" pitchFamily="34" charset="-122"/>
              </a:rPr>
              <a:t>EDA</a:t>
            </a:r>
            <a:r>
              <a:rPr lang="zh-CN" altLang="en-US" sz="2000" dirty="0" smtClean="0">
                <a:latin typeface="Times New Roman" panose="02020603050405020304" charset="0"/>
                <a:ea typeface="微软雅黑" panose="020B0503020204020204" pitchFamily="34" charset="-122"/>
              </a:rPr>
              <a:t>技术，根据设计者描述的源文件，自动完成系统的设计，</a:t>
            </a:r>
            <a:r>
              <a:rPr lang="zh-CN" altLang="zh-CN" sz="2000" dirty="0" smtClean="0">
                <a:latin typeface="Times New Roman" panose="02020603050405020304" charset="0"/>
                <a:ea typeface="微软雅黑" panose="020B0503020204020204" pitchFamily="34" charset="-122"/>
              </a:rPr>
              <a:t>包括编译、仿真、综合、优化、布局布线以及对特定器件的适配。</a:t>
            </a:r>
            <a:endParaRPr lang="en-US" altLang="zh-CN" sz="2000" dirty="0" smtClean="0">
              <a:latin typeface="Times New Roman" panose="02020603050405020304" charset="0"/>
              <a:ea typeface="微软雅黑" panose="020B0503020204020204" pitchFamily="34" charset="-122"/>
            </a:endParaRPr>
          </a:p>
          <a:p>
            <a:pPr>
              <a:lnSpc>
                <a:spcPts val="3000"/>
              </a:lnSpc>
              <a:spcBef>
                <a:spcPts val="600"/>
              </a:spcBef>
            </a:pPr>
            <a:r>
              <a:rPr lang="en-US" altLang="zh-CN" sz="2000" dirty="0" smtClean="0">
                <a:latin typeface="Times New Roman" panose="02020603050405020304" charset="0"/>
                <a:ea typeface="微软雅黑" panose="020B0503020204020204" pitchFamily="34" charset="-122"/>
              </a:rPr>
              <a:t>        4</a:t>
            </a:r>
            <a:r>
              <a:rPr lang="zh-CN" altLang="en-US" sz="2000" dirty="0" smtClean="0">
                <a:latin typeface="Times New Roman" panose="02020603050405020304" charset="0"/>
                <a:ea typeface="微软雅黑" panose="020B0503020204020204" pitchFamily="34" charset="-122"/>
              </a:rPr>
              <a:t>、可支持数字逻辑、组成原理、系统结构等课程的实验。</a:t>
            </a:r>
            <a:endParaRPr lang="zh-CN" altLang="en-US" sz="2000" dirty="0">
              <a:latin typeface="Times New Roman" panose="02020603050405020304" charset="0"/>
              <a:ea typeface="微软雅黑" panose="020B0503020204020204" pitchFamily="34" charset="-122"/>
            </a:endParaRPr>
          </a:p>
        </p:txBody>
      </p:sp>
      <mc:AlternateContent xmlns:mc="http://schemas.openxmlformats.org/markup-compatibility/2006" xmlns:p14="http://schemas.microsoft.com/office/powerpoint/2010/main">
        <mc:Choice Requires="p14">
          <p:contentPart p14:bwMode="auto" r:id="rId4">
            <p14:nvContentPartPr>
              <p14:cNvPr id="3" name="墨迹 2"/>
              <p14:cNvContentPartPr/>
              <p14:nvPr/>
            </p14:nvContentPartPr>
            <p14:xfrm>
              <a:off x="8574405" y="3009265"/>
              <a:ext cx="17780" cy="360"/>
            </p14:xfrm>
          </p:contentPart>
        </mc:Choice>
        <mc:Fallback xmlns="">
          <p:pic>
            <p:nvPicPr>
              <p:cNvPr id="3" name="墨迹 2"/>
            </p:nvPicPr>
            <p:blipFill>
              <a:blip r:embed="rId5"/>
            </p:blipFill>
            <p:spPr>
              <a:xfrm>
                <a:off x="8574405" y="3009265"/>
                <a:ext cx="17780" cy="360"/>
              </a:xfrm>
              <a:prstGeom prst="rect"/>
            </p:spPr>
          </p:pic>
        </mc:Fallback>
      </mc:AlternateContent>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478"/>
          <p:cNvSpPr>
            <a:spLocks noChangeArrowheads="1"/>
          </p:cNvSpPr>
          <p:nvPr/>
        </p:nvSpPr>
        <p:spPr bwMode="auto">
          <a:xfrm>
            <a:off x="0" y="444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latin typeface="Corbel" panose="020B0503020204020204" pitchFamily="34" charset="0"/>
              <a:ea typeface="幼圆" panose="02010509060101010101" pitchFamily="49" charset="-122"/>
            </a:endParaRPr>
          </a:p>
        </p:txBody>
      </p:sp>
      <p:sp>
        <p:nvSpPr>
          <p:cNvPr id="36866" name="Rectangle 508"/>
          <p:cNvSpPr>
            <a:spLocks noChangeArrowheads="1"/>
          </p:cNvSpPr>
          <p:nvPr/>
        </p:nvSpPr>
        <p:spPr bwMode="auto">
          <a:xfrm>
            <a:off x="0" y="2730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endParaRPr lang="zh-CN" altLang="zh-CN"/>
          </a:p>
        </p:txBody>
      </p:sp>
      <p:sp>
        <p:nvSpPr>
          <p:cNvPr id="36867" name="TextBox 451"/>
          <p:cNvSpPr txBox="1">
            <a:spLocks noChangeArrowheads="1"/>
          </p:cNvSpPr>
          <p:nvPr/>
        </p:nvSpPr>
        <p:spPr bwMode="auto">
          <a:xfrm>
            <a:off x="2255838" y="6488113"/>
            <a:ext cx="71040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b="1" dirty="0" smtClean="0">
                <a:latin typeface="Corbel" panose="020B0503020204020204" pitchFamily="34" charset="0"/>
                <a:ea typeface="幼圆" panose="02010509060101010101" pitchFamily="49" charset="-122"/>
              </a:rPr>
              <a:t>图</a:t>
            </a:r>
            <a:r>
              <a:rPr lang="en-US" altLang="zh-CN" b="1" dirty="0" smtClean="0">
                <a:latin typeface="Corbel" panose="020B0503020204020204" pitchFamily="34" charset="0"/>
                <a:ea typeface="幼圆" panose="02010509060101010101" pitchFamily="49" charset="-122"/>
              </a:rPr>
              <a:t>     </a:t>
            </a:r>
            <a:r>
              <a:rPr lang="zh-CN" altLang="zh-CN" b="1" dirty="0">
                <a:latin typeface="Corbel" panose="020B0503020204020204" pitchFamily="34" charset="0"/>
                <a:ea typeface="幼圆" panose="02010509060101010101" pitchFamily="49" charset="-122"/>
              </a:rPr>
              <a:t>硬件实验平台结构示意图</a:t>
            </a:r>
          </a:p>
        </p:txBody>
      </p:sp>
      <p:pic>
        <p:nvPicPr>
          <p:cNvPr id="3686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388" y="766763"/>
            <a:ext cx="9439275" cy="581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标题 1"/>
          <p:cNvSpPr txBox="1">
            <a:spLocks noChangeArrowheads="1"/>
          </p:cNvSpPr>
          <p:nvPr/>
        </p:nvSpPr>
        <p:spPr bwMode="auto">
          <a:xfrm>
            <a:off x="269875" y="211138"/>
            <a:ext cx="11387138" cy="87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buFont typeface="Arial" panose="020B0604020202020204" pitchFamily="34" charset="0"/>
              <a:buNone/>
            </a:pPr>
            <a:r>
              <a:rPr lang="en-US" altLang="zh-CN" sz="4000">
                <a:solidFill>
                  <a:srgbClr val="1D243C"/>
                </a:solidFill>
                <a:latin typeface="Microsoft YaHei UI" panose="020B0503020204020204" pitchFamily="34" charset="-122"/>
                <a:ea typeface="Microsoft YaHei UI" panose="020B0503020204020204" pitchFamily="34" charset="-122"/>
              </a:rPr>
              <a:t>JYS</a:t>
            </a:r>
            <a:r>
              <a:rPr lang="zh-CN" altLang="zh-CN" sz="4000">
                <a:solidFill>
                  <a:srgbClr val="1D243C"/>
                </a:solidFill>
                <a:latin typeface="Microsoft YaHei UI" panose="020B0503020204020204" pitchFamily="34" charset="-122"/>
                <a:ea typeface="Microsoft YaHei UI" panose="020B0503020204020204" pitchFamily="34" charset="-122"/>
              </a:rPr>
              <a:t>—</a:t>
            </a:r>
            <a:r>
              <a:rPr lang="en-US" altLang="zh-CN" sz="4000">
                <a:solidFill>
                  <a:srgbClr val="1D243C"/>
                </a:solidFill>
                <a:latin typeface="Microsoft YaHei UI" panose="020B0503020204020204" pitchFamily="34" charset="-122"/>
                <a:ea typeface="Microsoft YaHei UI" panose="020B0503020204020204" pitchFamily="34" charset="-122"/>
              </a:rPr>
              <a:t>X </a:t>
            </a:r>
            <a:r>
              <a:rPr lang="zh-CN" altLang="zh-CN" sz="4000">
                <a:solidFill>
                  <a:srgbClr val="1D243C"/>
                </a:solidFill>
                <a:latin typeface="Microsoft YaHei UI" panose="020B0503020204020204" pitchFamily="34" charset="-122"/>
                <a:ea typeface="Microsoft YaHei UI" panose="020B0503020204020204" pitchFamily="34" charset="-122"/>
              </a:rPr>
              <a:t>实验</a:t>
            </a:r>
            <a:r>
              <a:rPr lang="zh-CN" altLang="en-US" sz="4000">
                <a:solidFill>
                  <a:srgbClr val="1D243C"/>
                </a:solidFill>
                <a:latin typeface="Microsoft YaHei UI" panose="020B0503020204020204" pitchFamily="34" charset="-122"/>
                <a:ea typeface="Microsoft YaHei UI" panose="020B0503020204020204" pitchFamily="34" charset="-122"/>
              </a:rPr>
              <a:t>系统（六个区域）</a:t>
            </a:r>
          </a:p>
        </p:txBody>
      </p:sp>
      <p:sp>
        <p:nvSpPr>
          <p:cNvPr id="36870" name="TextBox 7"/>
          <p:cNvSpPr txBox="1">
            <a:spLocks noChangeArrowheads="1"/>
          </p:cNvSpPr>
          <p:nvPr/>
        </p:nvSpPr>
        <p:spPr bwMode="auto">
          <a:xfrm>
            <a:off x="103188" y="869950"/>
            <a:ext cx="14017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a:solidFill>
                  <a:srgbClr val="C00000"/>
                </a:solidFill>
              </a:rPr>
              <a:t>发光二极管指示灯区</a:t>
            </a:r>
          </a:p>
        </p:txBody>
      </p:sp>
      <p:sp>
        <p:nvSpPr>
          <p:cNvPr id="36871" name="TextBox 8"/>
          <p:cNvSpPr txBox="1">
            <a:spLocks noChangeArrowheads="1"/>
          </p:cNvSpPr>
          <p:nvPr/>
        </p:nvSpPr>
        <p:spPr bwMode="auto">
          <a:xfrm>
            <a:off x="79375" y="2424113"/>
            <a:ext cx="14001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a:solidFill>
                  <a:srgbClr val="C00000"/>
                </a:solidFill>
              </a:rPr>
              <a:t>FPGA</a:t>
            </a:r>
          </a:p>
          <a:p>
            <a:pPr algn="ctr"/>
            <a:r>
              <a:rPr lang="zh-CN" altLang="en-US">
                <a:solidFill>
                  <a:srgbClr val="C00000"/>
                </a:solidFill>
              </a:rPr>
              <a:t>电路区</a:t>
            </a:r>
          </a:p>
        </p:txBody>
      </p:sp>
      <p:sp>
        <p:nvSpPr>
          <p:cNvPr id="36872" name="TextBox 9"/>
          <p:cNvSpPr txBox="1">
            <a:spLocks noChangeArrowheads="1"/>
          </p:cNvSpPr>
          <p:nvPr/>
        </p:nvSpPr>
        <p:spPr bwMode="auto">
          <a:xfrm>
            <a:off x="4763" y="4783138"/>
            <a:ext cx="14017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a:solidFill>
                  <a:srgbClr val="C00000"/>
                </a:solidFill>
              </a:rPr>
              <a:t>存储器电路</a:t>
            </a:r>
          </a:p>
        </p:txBody>
      </p:sp>
      <p:sp>
        <p:nvSpPr>
          <p:cNvPr id="36873" name="TextBox 10"/>
          <p:cNvSpPr txBox="1">
            <a:spLocks noChangeArrowheads="1"/>
          </p:cNvSpPr>
          <p:nvPr/>
        </p:nvSpPr>
        <p:spPr bwMode="auto">
          <a:xfrm>
            <a:off x="19050" y="5919788"/>
            <a:ext cx="14017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a:solidFill>
                  <a:srgbClr val="C00000"/>
                </a:solidFill>
              </a:rPr>
              <a:t>开关信号</a:t>
            </a:r>
            <a:endParaRPr lang="en-US" altLang="zh-CN">
              <a:solidFill>
                <a:srgbClr val="C00000"/>
              </a:solidFill>
            </a:endParaRPr>
          </a:p>
          <a:p>
            <a:pPr algn="ctr"/>
            <a:r>
              <a:rPr lang="zh-CN" altLang="en-US">
                <a:solidFill>
                  <a:srgbClr val="C00000"/>
                </a:solidFill>
              </a:rPr>
              <a:t>输入</a:t>
            </a:r>
          </a:p>
        </p:txBody>
      </p:sp>
      <p:sp>
        <p:nvSpPr>
          <p:cNvPr id="36874" name="TextBox 11"/>
          <p:cNvSpPr txBox="1">
            <a:spLocks noChangeArrowheads="1"/>
          </p:cNvSpPr>
          <p:nvPr/>
        </p:nvSpPr>
        <p:spPr bwMode="auto">
          <a:xfrm>
            <a:off x="10461625" y="1243013"/>
            <a:ext cx="14017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a:solidFill>
                  <a:srgbClr val="C00000"/>
                </a:solidFill>
              </a:rPr>
              <a:t>电源电路</a:t>
            </a:r>
          </a:p>
        </p:txBody>
      </p:sp>
      <p:sp>
        <p:nvSpPr>
          <p:cNvPr id="36875" name="TextBox 12"/>
          <p:cNvSpPr txBox="1">
            <a:spLocks noChangeArrowheads="1"/>
          </p:cNvSpPr>
          <p:nvPr/>
        </p:nvSpPr>
        <p:spPr bwMode="auto">
          <a:xfrm>
            <a:off x="10506075" y="3648075"/>
            <a:ext cx="14001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a:solidFill>
                  <a:srgbClr val="C00000"/>
                </a:solidFill>
              </a:rPr>
              <a:t>单片机和外围电路区</a:t>
            </a:r>
          </a:p>
        </p:txBody>
      </p:sp>
      <mc:AlternateContent xmlns:mc="http://schemas.openxmlformats.org/markup-compatibility/2006" xmlns:p14="http://schemas.microsoft.com/office/powerpoint/2010/main">
        <mc:Choice Requires="p14">
          <p:contentPart p14:bwMode="auto" r:id="rId3">
            <p14:nvContentPartPr>
              <p14:cNvPr id="2" name="墨迹 1"/>
              <p14:cNvContentPartPr/>
              <p14:nvPr/>
            </p14:nvContentPartPr>
            <p14:xfrm>
              <a:off x="1241425" y="704850"/>
              <a:ext cx="7091680" cy="1402080"/>
            </p14:xfrm>
          </p:contentPart>
        </mc:Choice>
        <mc:Fallback xmlns="">
          <p:pic>
            <p:nvPicPr>
              <p:cNvPr id="2" name="墨迹 1"/>
            </p:nvPicPr>
            <p:blipFill>
              <a:blip r:embed="rId4"/>
            </p:blipFill>
            <p:spPr>
              <a:xfrm>
                <a:off x="1241425" y="704850"/>
                <a:ext cx="7091680" cy="1402080"/>
              </a:xfrm>
              <a:prstGeom prst="rect"/>
            </p:spPr>
          </p:pic>
        </mc:Fallback>
      </mc:AlternateContent>
      <mc:AlternateContent xmlns:mc="http://schemas.openxmlformats.org/markup-compatibility/2006" xmlns:p14="http://schemas.microsoft.com/office/powerpoint/2010/main">
        <mc:Choice Requires="p14">
          <p:contentPart p14:bwMode="auto" r:id="rId5">
            <p14:nvContentPartPr>
              <p14:cNvPr id="3" name="墨迹 2"/>
              <p14:cNvContentPartPr/>
              <p14:nvPr/>
            </p14:nvContentPartPr>
            <p14:xfrm>
              <a:off x="1223645" y="4009390"/>
              <a:ext cx="6403975" cy="1526540"/>
            </p14:xfrm>
          </p:contentPart>
        </mc:Choice>
        <mc:Fallback xmlns="">
          <p:pic>
            <p:nvPicPr>
              <p:cNvPr id="3" name="墨迹 2"/>
            </p:nvPicPr>
            <p:blipFill>
              <a:blip r:embed="rId6"/>
            </p:blipFill>
            <p:spPr>
              <a:xfrm>
                <a:off x="1223645" y="4009390"/>
                <a:ext cx="6403975" cy="1526540"/>
              </a:xfrm>
              <a:prstGeom prst="rect"/>
            </p:spPr>
          </p:pic>
        </mc:Fallback>
      </mc:AlternateContent>
      <mc:AlternateContent xmlns:mc="http://schemas.openxmlformats.org/markup-compatibility/2006" xmlns:p14="http://schemas.microsoft.com/office/powerpoint/2010/main">
        <mc:Choice Requires="p14">
          <p:contentPart p14:bwMode="auto" r:id="rId7">
            <p14:nvContentPartPr>
              <p14:cNvPr id="4" name="墨迹 3"/>
              <p14:cNvContentPartPr/>
              <p14:nvPr/>
            </p14:nvContentPartPr>
            <p14:xfrm>
              <a:off x="1884045" y="2249805"/>
              <a:ext cx="2420620" cy="1268095"/>
            </p14:xfrm>
          </p:contentPart>
        </mc:Choice>
        <mc:Fallback xmlns="">
          <p:pic>
            <p:nvPicPr>
              <p:cNvPr id="4" name="墨迹 3"/>
            </p:nvPicPr>
            <p:blipFill>
              <a:blip r:embed="rId8"/>
            </p:blipFill>
            <p:spPr>
              <a:xfrm>
                <a:off x="1884045" y="2249805"/>
                <a:ext cx="2420620" cy="1268095"/>
              </a:xfrm>
              <a:prstGeom prst="rect"/>
            </p:spPr>
          </p:pic>
        </mc:Fallback>
      </mc:AlternateContent>
      <mc:AlternateContent xmlns:mc="http://schemas.openxmlformats.org/markup-compatibility/2006" xmlns:p14="http://schemas.microsoft.com/office/powerpoint/2010/main">
        <mc:Choice Requires="p14">
          <p:contentPart p14:bwMode="auto" r:id="rId9">
            <p14:nvContentPartPr>
              <p14:cNvPr id="5" name="墨迹 4"/>
              <p14:cNvContentPartPr/>
              <p14:nvPr/>
            </p14:nvContentPartPr>
            <p14:xfrm>
              <a:off x="0" y="5518150"/>
              <a:ext cx="8574405" cy="1268095"/>
            </p14:xfrm>
          </p:contentPart>
        </mc:Choice>
        <mc:Fallback xmlns="">
          <p:pic>
            <p:nvPicPr>
              <p:cNvPr id="5" name="墨迹 4"/>
            </p:nvPicPr>
            <p:blipFill>
              <a:blip r:embed="rId10"/>
            </p:blipFill>
            <p:spPr>
              <a:xfrm>
                <a:off x="0" y="5518150"/>
                <a:ext cx="8574405" cy="1268095"/>
              </a:xfrm>
              <a:prstGeom prst="rect"/>
            </p:spPr>
          </p:pic>
        </mc:Fallback>
      </mc:AlternateContent>
      <mc:AlternateContent xmlns:mc="http://schemas.openxmlformats.org/markup-compatibility/2006" xmlns:p14="http://schemas.microsoft.com/office/powerpoint/2010/main">
        <mc:Choice Requires="p14">
          <p:contentPart p14:bwMode="auto" r:id="rId11">
            <p14:nvContentPartPr>
              <p14:cNvPr id="6" name="墨迹 5"/>
              <p14:cNvContentPartPr/>
              <p14:nvPr/>
            </p14:nvContentPartPr>
            <p14:xfrm>
              <a:off x="8091805" y="535305"/>
              <a:ext cx="4100195" cy="1652270"/>
            </p14:xfrm>
          </p:contentPart>
        </mc:Choice>
        <mc:Fallback xmlns="">
          <p:pic>
            <p:nvPicPr>
              <p:cNvPr id="6" name="墨迹 5"/>
            </p:nvPicPr>
            <p:blipFill>
              <a:blip r:embed="rId12"/>
            </p:blipFill>
            <p:spPr>
              <a:xfrm>
                <a:off x="8091805" y="535305"/>
                <a:ext cx="4100195" cy="1652270"/>
              </a:xfrm>
              <a:prstGeom prst="rect"/>
            </p:spPr>
          </p:pic>
        </mc:Fallback>
      </mc:AlternateContent>
      <mc:AlternateContent xmlns:mc="http://schemas.openxmlformats.org/markup-compatibility/2006" xmlns:p14="http://schemas.microsoft.com/office/powerpoint/2010/main">
        <mc:Choice Requires="p14">
          <p:contentPart p14:bwMode="auto" r:id="rId13">
            <p14:nvContentPartPr>
              <p14:cNvPr id="7" name="墨迹 6"/>
              <p14:cNvContentPartPr/>
              <p14:nvPr/>
            </p14:nvContentPartPr>
            <p14:xfrm>
              <a:off x="7940040" y="1964055"/>
              <a:ext cx="4081780" cy="4723765"/>
            </p14:xfrm>
          </p:contentPart>
        </mc:Choice>
        <mc:Fallback xmlns="">
          <p:pic>
            <p:nvPicPr>
              <p:cNvPr id="7" name="墨迹 6"/>
            </p:nvPicPr>
            <p:blipFill>
              <a:blip r:embed="rId14"/>
            </p:blipFill>
            <p:spPr>
              <a:xfrm>
                <a:off x="7940040" y="1964055"/>
                <a:ext cx="4081780" cy="4723765"/>
              </a:xfrm>
              <a:prstGeom prst="rect"/>
            </p:spPr>
          </p:pic>
        </mc:Fallback>
      </mc:AlternateContent>
      <mc:AlternateContent xmlns:mc="http://schemas.openxmlformats.org/markup-compatibility/2006" xmlns:p14="http://schemas.microsoft.com/office/powerpoint/2010/main">
        <mc:Choice Requires="p14">
          <p:contentPart p14:bwMode="auto" r:id="rId15">
            <p14:nvContentPartPr>
              <p14:cNvPr id="8" name="墨迹 7"/>
              <p14:cNvContentPartPr/>
              <p14:nvPr/>
            </p14:nvContentPartPr>
            <p14:xfrm>
              <a:off x="1589405" y="3321685"/>
              <a:ext cx="1500505" cy="526415"/>
            </p14:xfrm>
          </p:contentPart>
        </mc:Choice>
        <mc:Fallback xmlns="">
          <p:pic>
            <p:nvPicPr>
              <p:cNvPr id="8" name="墨迹 7"/>
            </p:nvPicPr>
            <p:blipFill>
              <a:blip r:embed="rId16"/>
            </p:blipFill>
            <p:spPr>
              <a:xfrm>
                <a:off x="1589405" y="3321685"/>
                <a:ext cx="1500505" cy="526415"/>
              </a:xfrm>
              <a:prstGeom prst="rect"/>
            </p:spPr>
          </p:pic>
        </mc:Fallback>
      </mc:AlternateContent>
      <mc:AlternateContent xmlns:mc="http://schemas.openxmlformats.org/markup-compatibility/2006" xmlns:p14="http://schemas.microsoft.com/office/powerpoint/2010/main">
        <mc:Choice Requires="p14">
          <p:contentPart p14:bwMode="auto" r:id="rId17">
            <p14:nvContentPartPr>
              <p14:cNvPr id="9" name="墨迹 8"/>
              <p14:cNvContentPartPr/>
              <p14:nvPr/>
            </p14:nvContentPartPr>
            <p14:xfrm>
              <a:off x="1812925" y="3517900"/>
              <a:ext cx="360" cy="214630"/>
            </p14:xfrm>
          </p:contentPart>
        </mc:Choice>
        <mc:Fallback xmlns="">
          <p:pic>
            <p:nvPicPr>
              <p:cNvPr id="9" name="墨迹 8"/>
            </p:nvPicPr>
            <p:blipFill>
              <a:blip r:embed="rId18"/>
            </p:blipFill>
            <p:spPr>
              <a:xfrm>
                <a:off x="1812925" y="3517900"/>
                <a:ext cx="360" cy="214630"/>
              </a:xfrm>
              <a:prstGeom prst="rect"/>
            </p:spPr>
          </p:pic>
        </mc:Fallback>
      </mc:AlternateContent>
      <mc:AlternateContent xmlns:mc="http://schemas.openxmlformats.org/markup-compatibility/2006" xmlns:p14="http://schemas.microsoft.com/office/powerpoint/2010/main">
        <mc:Choice Requires="p14">
          <p:contentPart p14:bwMode="auto" r:id="rId19">
            <p14:nvContentPartPr>
              <p14:cNvPr id="10" name="墨迹 9"/>
              <p14:cNvContentPartPr/>
              <p14:nvPr/>
            </p14:nvContentPartPr>
            <p14:xfrm>
              <a:off x="2724150" y="3535680"/>
              <a:ext cx="26670" cy="187960"/>
            </p14:xfrm>
          </p:contentPart>
        </mc:Choice>
        <mc:Fallback xmlns="">
          <p:pic>
            <p:nvPicPr>
              <p:cNvPr id="10" name="墨迹 9"/>
            </p:nvPicPr>
            <p:blipFill>
              <a:blip r:embed="rId20"/>
            </p:blipFill>
            <p:spPr>
              <a:xfrm>
                <a:off x="2724150" y="3535680"/>
                <a:ext cx="26670" cy="187960"/>
              </a:xfrm>
              <a:prstGeom prst="rect"/>
            </p:spPr>
          </p:pic>
        </mc:Fallback>
      </mc:AlternateContent>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413" y="185738"/>
            <a:ext cx="11142662" cy="625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墨迹 1"/>
              <p14:cNvContentPartPr/>
              <p14:nvPr/>
            </p14:nvContentPartPr>
            <p14:xfrm>
              <a:off x="1527175" y="3759200"/>
              <a:ext cx="5180330" cy="1276985"/>
            </p14:xfrm>
          </p:contentPart>
        </mc:Choice>
        <mc:Fallback xmlns="">
          <p:pic>
            <p:nvPicPr>
              <p:cNvPr id="2" name="墨迹 1"/>
            </p:nvPicPr>
            <p:blipFill>
              <a:blip r:embed="rId4"/>
            </p:blipFill>
            <p:spPr>
              <a:xfrm>
                <a:off x="1527175" y="3759200"/>
                <a:ext cx="5180330" cy="1276985"/>
              </a:xfrm>
              <a:prstGeom prst="rect"/>
            </p:spPr>
          </p:pic>
        </mc:Fallback>
      </mc:AlternateContent>
      <mc:AlternateContent xmlns:mc="http://schemas.openxmlformats.org/markup-compatibility/2006" xmlns:p14="http://schemas.microsoft.com/office/powerpoint/2010/main">
        <mc:Choice Requires="p14">
          <p:contentPart p14:bwMode="auto" r:id="rId5">
            <p14:nvContentPartPr>
              <p14:cNvPr id="3" name="墨迹 2"/>
              <p14:cNvContentPartPr/>
              <p14:nvPr/>
            </p14:nvContentPartPr>
            <p14:xfrm>
              <a:off x="6136005" y="3660775"/>
              <a:ext cx="1777365" cy="1348740"/>
            </p14:xfrm>
          </p:contentPart>
        </mc:Choice>
        <mc:Fallback xmlns="">
          <p:pic>
            <p:nvPicPr>
              <p:cNvPr id="3" name="墨迹 2"/>
            </p:nvPicPr>
            <p:blipFill>
              <a:blip r:embed="rId6"/>
            </p:blipFill>
            <p:spPr>
              <a:xfrm>
                <a:off x="6136005" y="3660775"/>
                <a:ext cx="1777365" cy="1348740"/>
              </a:xfrm>
              <a:prstGeom prst="rect"/>
            </p:spPr>
          </p:pic>
        </mc:Fallback>
      </mc:AlternateContent>
      <mc:AlternateContent xmlns:mc="http://schemas.openxmlformats.org/markup-compatibility/2006" xmlns:p14="http://schemas.microsoft.com/office/powerpoint/2010/main">
        <mc:Choice Requires="p14">
          <p:contentPart p14:bwMode="auto" r:id="rId7">
            <p14:nvContentPartPr>
              <p14:cNvPr id="4" name="墨迹 3"/>
              <p14:cNvContentPartPr/>
              <p14:nvPr/>
            </p14:nvContentPartPr>
            <p14:xfrm>
              <a:off x="258445" y="1330325"/>
              <a:ext cx="2402840" cy="1687830"/>
            </p14:xfrm>
          </p:contentPart>
        </mc:Choice>
        <mc:Fallback xmlns="">
          <p:pic>
            <p:nvPicPr>
              <p:cNvPr id="4" name="墨迹 3"/>
            </p:nvPicPr>
            <p:blipFill>
              <a:blip r:embed="rId8"/>
            </p:blipFill>
            <p:spPr>
              <a:xfrm>
                <a:off x="258445" y="1330325"/>
                <a:ext cx="2402840" cy="1687830"/>
              </a:xfrm>
              <a:prstGeom prst="rect"/>
            </p:spPr>
          </p:pic>
        </mc:Fallback>
      </mc:AlternateContent>
      <mc:AlternateContent xmlns:mc="http://schemas.openxmlformats.org/markup-compatibility/2006" xmlns:p14="http://schemas.microsoft.com/office/powerpoint/2010/main">
        <mc:Choice Requires="p14">
          <p:contentPart p14:bwMode="auto" r:id="rId9">
            <p14:nvContentPartPr>
              <p14:cNvPr id="5" name="墨迹 4"/>
              <p14:cNvContentPartPr/>
              <p14:nvPr/>
            </p14:nvContentPartPr>
            <p14:xfrm>
              <a:off x="696595" y="2374900"/>
              <a:ext cx="1562735" cy="758825"/>
            </p14:xfrm>
          </p:contentPart>
        </mc:Choice>
        <mc:Fallback xmlns="">
          <p:pic>
            <p:nvPicPr>
              <p:cNvPr id="5" name="墨迹 4"/>
            </p:nvPicPr>
            <p:blipFill>
              <a:blip r:embed="rId10"/>
            </p:blipFill>
            <p:spPr>
              <a:xfrm>
                <a:off x="696595" y="2374900"/>
                <a:ext cx="1562735" cy="758825"/>
              </a:xfrm>
              <a:prstGeom prst="rect"/>
            </p:spPr>
          </p:pic>
        </mc:Fallback>
      </mc:AlternateContent>
      <mc:AlternateContent xmlns:mc="http://schemas.openxmlformats.org/markup-compatibility/2006" xmlns:p14="http://schemas.microsoft.com/office/powerpoint/2010/main">
        <mc:Choice Requires="p14">
          <p:contentPart p14:bwMode="auto" r:id="rId11">
            <p14:nvContentPartPr>
              <p14:cNvPr id="6" name="墨迹 5"/>
              <p14:cNvContentPartPr/>
              <p14:nvPr/>
            </p14:nvContentPartPr>
            <p14:xfrm>
              <a:off x="10164445" y="1285875"/>
              <a:ext cx="1241425" cy="1017905"/>
            </p14:xfrm>
          </p:contentPart>
        </mc:Choice>
        <mc:Fallback xmlns="">
          <p:pic>
            <p:nvPicPr>
              <p:cNvPr id="6" name="墨迹 5"/>
            </p:nvPicPr>
            <p:blipFill>
              <a:blip r:embed="rId12"/>
            </p:blipFill>
            <p:spPr>
              <a:xfrm>
                <a:off x="10164445" y="1285875"/>
                <a:ext cx="1241425" cy="1017905"/>
              </a:xfrm>
              <a:prstGeom prst="rect"/>
            </p:spPr>
          </p:pic>
        </mc:Fallback>
      </mc:AlternateContent>
      <mc:AlternateContent xmlns:mc="http://schemas.openxmlformats.org/markup-compatibility/2006" xmlns:p14="http://schemas.microsoft.com/office/powerpoint/2010/main">
        <mc:Choice Requires="p14">
          <p:contentPart p14:bwMode="auto" r:id="rId13">
            <p14:nvContentPartPr>
              <p14:cNvPr id="7" name="墨迹 6"/>
              <p14:cNvContentPartPr/>
              <p14:nvPr/>
            </p14:nvContentPartPr>
            <p14:xfrm>
              <a:off x="7966710" y="4946650"/>
              <a:ext cx="3938905" cy="1357630"/>
            </p14:xfrm>
          </p:contentPart>
        </mc:Choice>
        <mc:Fallback xmlns="">
          <p:pic>
            <p:nvPicPr>
              <p:cNvPr id="7" name="墨迹 6"/>
            </p:nvPicPr>
            <p:blipFill>
              <a:blip r:embed="rId14"/>
            </p:blipFill>
            <p:spPr>
              <a:xfrm>
                <a:off x="7966710" y="4946650"/>
                <a:ext cx="3938905" cy="1357630"/>
              </a:xfrm>
              <a:prstGeom prst="rect"/>
            </p:spPr>
          </p:pic>
        </mc:Fallback>
      </mc:AlternateContent>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第二讲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sp>
        <p:nvSpPr>
          <p:cNvPr id="43" name="文本框 42"/>
          <p:cNvSpPr txBox="1"/>
          <p:nvPr/>
        </p:nvSpPr>
        <p:spPr>
          <a:xfrm>
            <a:off x="684529" y="1094105"/>
            <a:ext cx="4344979" cy="584775"/>
          </a:xfrm>
          <a:prstGeom prst="rect">
            <a:avLst/>
          </a:prstGeom>
          <a:noFill/>
        </p:spPr>
        <p:txBody>
          <a:bodyPr wrap="square" rtlCol="0">
            <a:spAutoFit/>
          </a:bodyPr>
          <a:lstStyle/>
          <a:p>
            <a:r>
              <a:rPr lang="zh-CN" altLang="en-US" sz="3200" b="1" dirty="0">
                <a:solidFill>
                  <a:srgbClr val="CF632F"/>
                </a:solidFill>
                <a:latin typeface="微软雅黑" panose="020B0503020204020204" pitchFamily="34" charset="-122"/>
                <a:ea typeface="微软雅黑" panose="020B0503020204020204" pitchFamily="34" charset="-122"/>
              </a:rPr>
              <a:t>三</a:t>
            </a:r>
            <a:r>
              <a:rPr lang="zh-CN" altLang="en-US" sz="3200" b="1" dirty="0" smtClean="0">
                <a:solidFill>
                  <a:srgbClr val="CF632F"/>
                </a:solidFill>
                <a:latin typeface="微软雅黑" panose="020B0503020204020204" pitchFamily="34" charset="-122"/>
                <a:ea typeface="微软雅黑" panose="020B0503020204020204" pitchFamily="34" charset="-122"/>
              </a:rPr>
              <a:t>、课程设计平台介绍</a:t>
            </a:r>
            <a:endParaRPr lang="zh-CN" altLang="en-US" sz="3200" b="1" dirty="0">
              <a:solidFill>
                <a:srgbClr val="CF632F"/>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716915" y="1793875"/>
            <a:ext cx="10798175" cy="4633595"/>
            <a:chOff x="6218812" y="1200059"/>
            <a:chExt cx="5390893" cy="5339633"/>
          </a:xfrm>
        </p:grpSpPr>
        <p:sp>
          <p:nvSpPr>
            <p:cNvPr id="16" name="矩形 15"/>
            <p:cNvSpPr/>
            <p:nvPr/>
          </p:nvSpPr>
          <p:spPr>
            <a:xfrm>
              <a:off x="6218812" y="1200059"/>
              <a:ext cx="5390893" cy="5339633"/>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17" name="矩形 30"/>
            <p:cNvSpPr>
              <a:spLocks noChangeArrowheads="1"/>
            </p:cNvSpPr>
            <p:nvPr/>
          </p:nvSpPr>
          <p:spPr bwMode="auto">
            <a:xfrm>
              <a:off x="6259073" y="1347142"/>
              <a:ext cx="5350632" cy="4450232"/>
            </a:xfrm>
            <a:prstGeom prst="rect">
              <a:avLst/>
            </a:prstGeom>
            <a:noFill/>
            <a:ln w="9525">
              <a:noFill/>
              <a:miter lim="800000"/>
            </a:ln>
          </p:spPr>
          <p:txBody>
            <a:bodyPr wrap="square" lIns="49438" tIns="24718" rIns="49438" bIns="24718">
              <a:spAutoFit/>
            </a:bodyPr>
            <a:lstStyle/>
            <a:p>
              <a:pPr marL="800100" lvl="1" indent="-342900" algn="just" fontAlgn="auto">
                <a:lnSpc>
                  <a:spcPts val="3000"/>
                </a:lnSpc>
                <a:spcBef>
                  <a:spcPts val="1000"/>
                </a:spcBef>
                <a:buClr>
                  <a:srgbClr val="000000"/>
                </a:buClr>
                <a:buFont typeface="Wingdings" panose="05000000000000000000" pitchFamily="2" charset="2"/>
                <a:buChar char="l"/>
              </a:pPr>
              <a:r>
                <a:rPr lang="en-US" altLang="zh-CN" sz="2000" b="1" dirty="0" smtClean="0">
                  <a:solidFill>
                    <a:srgbClr val="920000"/>
                  </a:solidFill>
                  <a:latin typeface="Times New Roman" panose="02020603050405020304" charset="0"/>
                  <a:ea typeface="微软雅黑" panose="020B0503020204020204" pitchFamily="34" charset="-122"/>
                  <a:sym typeface="+mn-ea"/>
                </a:rPr>
                <a:t>FPGA</a:t>
              </a:r>
              <a:r>
                <a:rPr lang="zh-CN" altLang="en-US" sz="2000" b="1" dirty="0">
                  <a:solidFill>
                    <a:srgbClr val="920000"/>
                  </a:solidFill>
                  <a:latin typeface="Times New Roman" panose="02020603050405020304" charset="0"/>
                  <a:ea typeface="微软雅黑" panose="020B0503020204020204" pitchFamily="34" charset="-122"/>
                  <a:sym typeface="+mn-ea"/>
                </a:rPr>
                <a:t>电路：</a:t>
              </a:r>
              <a:r>
                <a:rPr lang="zh-CN" altLang="en-US" sz="2000" dirty="0">
                  <a:latin typeface="Times New Roman" panose="02020603050405020304" charset="0"/>
                  <a:ea typeface="微软雅黑" panose="020B0503020204020204" pitchFamily="34" charset="-122"/>
                  <a:sym typeface="+mn-ea"/>
                </a:rPr>
                <a:t>使用超大规模集成电路</a:t>
              </a:r>
              <a:r>
                <a:rPr lang="en-US" altLang="zh-CN" sz="2000" dirty="0">
                  <a:latin typeface="Times New Roman" panose="02020603050405020304" charset="0"/>
                  <a:ea typeface="微软雅黑" panose="020B0503020204020204" pitchFamily="34" charset="-122"/>
                  <a:sym typeface="+mn-ea"/>
                </a:rPr>
                <a:t>FPGA</a:t>
              </a:r>
              <a:r>
                <a:rPr lang="zh-CN" altLang="en-US" sz="2000" dirty="0">
                  <a:latin typeface="Times New Roman" panose="02020603050405020304" charset="0"/>
                  <a:ea typeface="微软雅黑" panose="020B0503020204020204" pitchFamily="34" charset="-122"/>
                  <a:sym typeface="+mn-ea"/>
                </a:rPr>
                <a:t>芯片</a:t>
              </a:r>
              <a:r>
                <a:rPr lang="en-US" altLang="zh-CN" sz="2000" dirty="0">
                  <a:latin typeface="Times New Roman" panose="02020603050405020304" charset="0"/>
                  <a:ea typeface="微软雅黑" panose="020B0503020204020204" pitchFamily="34" charset="-122"/>
                  <a:sym typeface="+mn-ea"/>
                </a:rPr>
                <a:t>EP2C8Q208C8,</a:t>
              </a:r>
              <a:r>
                <a:rPr lang="zh-CN" altLang="en-US" sz="2000" dirty="0">
                  <a:latin typeface="Times New Roman" panose="02020603050405020304" charset="0"/>
                  <a:ea typeface="微软雅黑" panose="020B0503020204020204" pitchFamily="34" charset="-122"/>
                  <a:sym typeface="+mn-ea"/>
                </a:rPr>
                <a:t>作为用户完成相关实验的硬件资源。</a:t>
              </a:r>
            </a:p>
            <a:p>
              <a:pPr marL="800100" lvl="1" indent="-342900" algn="just" fontAlgn="auto">
                <a:lnSpc>
                  <a:spcPts val="3000"/>
                </a:lnSpc>
                <a:spcBef>
                  <a:spcPts val="1000"/>
                </a:spcBef>
                <a:buClr>
                  <a:srgbClr val="000000"/>
                </a:buClr>
                <a:buFont typeface="Wingdings" panose="05000000000000000000" pitchFamily="2" charset="2"/>
                <a:buChar char="l"/>
              </a:pPr>
              <a:r>
                <a:rPr lang="zh-CN" altLang="en-US" sz="2000" b="1" dirty="0" smtClean="0">
                  <a:solidFill>
                    <a:srgbClr val="920000"/>
                  </a:solidFill>
                  <a:latin typeface="Times New Roman" panose="02020603050405020304" charset="0"/>
                  <a:ea typeface="微软雅黑" panose="020B0503020204020204" pitchFamily="34" charset="-122"/>
                  <a:sym typeface="+mn-ea"/>
                </a:rPr>
                <a:t>时钟</a:t>
              </a:r>
              <a:r>
                <a:rPr lang="zh-CN" altLang="en-US" sz="2000" b="1" dirty="0">
                  <a:solidFill>
                    <a:srgbClr val="920000"/>
                  </a:solidFill>
                  <a:latin typeface="Times New Roman" panose="02020603050405020304" charset="0"/>
                  <a:ea typeface="微软雅黑" panose="020B0503020204020204" pitchFamily="34" charset="-122"/>
                  <a:sym typeface="+mn-ea"/>
                </a:rPr>
                <a:t>：</a:t>
              </a:r>
              <a:r>
                <a:rPr lang="zh-CN" altLang="en-US" sz="2000" dirty="0">
                  <a:latin typeface="Times New Roman" panose="02020603050405020304" charset="0"/>
                  <a:ea typeface="微软雅黑" panose="020B0503020204020204" pitchFamily="34" charset="-122"/>
                  <a:sym typeface="+mn-ea"/>
                </a:rPr>
                <a:t>实验平台上分别设有一个多频率连续时钟发生器和一个单脉冲信号发生器。连续时钟发生器可提供</a:t>
              </a:r>
              <a:r>
                <a:rPr lang="en-US" altLang="zh-CN" sz="2000" dirty="0">
                  <a:latin typeface="Times New Roman" panose="02020603050405020304" charset="0"/>
                  <a:ea typeface="微软雅黑" panose="020B0503020204020204" pitchFamily="34" charset="-122"/>
                  <a:sym typeface="+mn-ea"/>
                </a:rPr>
                <a:t>2Hz</a:t>
              </a:r>
              <a:r>
                <a:rPr lang="zh-CN" altLang="en-US" sz="2000" dirty="0">
                  <a:latin typeface="Times New Roman" panose="02020603050405020304" charset="0"/>
                  <a:ea typeface="微软雅黑" panose="020B0503020204020204" pitchFamily="34" charset="-122"/>
                  <a:sym typeface="+mn-ea"/>
                </a:rPr>
                <a:t>、</a:t>
              </a:r>
              <a:r>
                <a:rPr lang="en-US" altLang="zh-CN" sz="2000" dirty="0">
                  <a:latin typeface="Times New Roman" panose="02020603050405020304" charset="0"/>
                  <a:ea typeface="微软雅黑" panose="020B0503020204020204" pitchFamily="34" charset="-122"/>
                  <a:sym typeface="+mn-ea"/>
                </a:rPr>
                <a:t>4Hz </a:t>
              </a:r>
              <a:r>
                <a:rPr lang="zh-CN" altLang="en-US" sz="2000" dirty="0">
                  <a:latin typeface="Times New Roman" panose="02020603050405020304" charset="0"/>
                  <a:ea typeface="微软雅黑" panose="020B0503020204020204" pitchFamily="34" charset="-122"/>
                  <a:sym typeface="+mn-ea"/>
                </a:rPr>
                <a:t>、</a:t>
              </a:r>
              <a:r>
                <a:rPr lang="en-US" altLang="zh-CN" sz="2000" dirty="0">
                  <a:latin typeface="Times New Roman" panose="02020603050405020304" charset="0"/>
                  <a:ea typeface="微软雅黑" panose="020B0503020204020204" pitchFamily="34" charset="-122"/>
                  <a:sym typeface="+mn-ea"/>
                </a:rPr>
                <a:t>8Hz </a:t>
              </a:r>
              <a:r>
                <a:rPr lang="zh-CN" altLang="en-US" sz="2000" dirty="0">
                  <a:latin typeface="Times New Roman" panose="02020603050405020304" charset="0"/>
                  <a:ea typeface="微软雅黑" panose="020B0503020204020204" pitchFamily="34" charset="-122"/>
                  <a:sym typeface="+mn-ea"/>
                </a:rPr>
                <a:t>、</a:t>
              </a:r>
              <a:r>
                <a:rPr lang="en-US" altLang="zh-CN" sz="2000" dirty="0">
                  <a:latin typeface="Times New Roman" panose="02020603050405020304" charset="0"/>
                  <a:ea typeface="微软雅黑" panose="020B0503020204020204" pitchFamily="34" charset="-122"/>
                  <a:sym typeface="+mn-ea"/>
                </a:rPr>
                <a:t>16Hz</a:t>
              </a:r>
              <a:r>
                <a:rPr lang="zh-CN" altLang="en-US" sz="2000" dirty="0">
                  <a:latin typeface="Times New Roman" panose="02020603050405020304" charset="0"/>
                  <a:ea typeface="微软雅黑" panose="020B0503020204020204" pitchFamily="34" charset="-122"/>
                  <a:sym typeface="+mn-ea"/>
                </a:rPr>
                <a:t>、</a:t>
              </a:r>
              <a:r>
                <a:rPr lang="en-US" altLang="zh-CN" sz="2000" dirty="0">
                  <a:latin typeface="Times New Roman" panose="02020603050405020304" charset="0"/>
                  <a:ea typeface="微软雅黑" panose="020B0503020204020204" pitchFamily="34" charset="-122"/>
                  <a:sym typeface="+mn-ea"/>
                </a:rPr>
                <a:t>32Hz </a:t>
              </a:r>
              <a:r>
                <a:rPr lang="zh-CN" altLang="en-US" sz="2000" dirty="0">
                  <a:latin typeface="Times New Roman" panose="02020603050405020304" charset="0"/>
                  <a:ea typeface="微软雅黑" panose="020B0503020204020204" pitchFamily="34" charset="-122"/>
                  <a:sym typeface="+mn-ea"/>
                </a:rPr>
                <a:t>、</a:t>
              </a:r>
              <a:r>
                <a:rPr lang="en-US" altLang="zh-CN" sz="2000" dirty="0">
                  <a:latin typeface="Times New Roman" panose="02020603050405020304" charset="0"/>
                  <a:ea typeface="微软雅黑" panose="020B0503020204020204" pitchFamily="34" charset="-122"/>
                  <a:sym typeface="+mn-ea"/>
                </a:rPr>
                <a:t>64Hz </a:t>
              </a:r>
              <a:r>
                <a:rPr lang="zh-CN" altLang="en-US" sz="2000" dirty="0">
                  <a:latin typeface="Times New Roman" panose="02020603050405020304" charset="0"/>
                  <a:ea typeface="微软雅黑" panose="020B0503020204020204" pitchFamily="34" charset="-122"/>
                  <a:sym typeface="+mn-ea"/>
                </a:rPr>
                <a:t>、</a:t>
              </a:r>
              <a:r>
                <a:rPr lang="en-US" altLang="zh-CN" sz="2000" dirty="0">
                  <a:latin typeface="Times New Roman" panose="02020603050405020304" charset="0"/>
                  <a:ea typeface="微软雅黑" panose="020B0503020204020204" pitchFamily="34" charset="-122"/>
                  <a:sym typeface="+mn-ea"/>
                </a:rPr>
                <a:t>128Hz</a:t>
              </a:r>
              <a:r>
                <a:rPr lang="zh-CN" altLang="en-US" sz="2000" dirty="0">
                  <a:latin typeface="Times New Roman" panose="02020603050405020304" charset="0"/>
                  <a:ea typeface="微软雅黑" panose="020B0503020204020204" pitchFamily="34" charset="-122"/>
                  <a:sym typeface="+mn-ea"/>
                </a:rPr>
                <a:t>、</a:t>
              </a:r>
              <a:r>
                <a:rPr lang="en-US" altLang="zh-CN" sz="2000" dirty="0">
                  <a:latin typeface="Times New Roman" panose="02020603050405020304" charset="0"/>
                  <a:ea typeface="微软雅黑" panose="020B0503020204020204" pitchFamily="34" charset="-122"/>
                  <a:sym typeface="+mn-ea"/>
                </a:rPr>
                <a:t>256Hz </a:t>
              </a:r>
              <a:r>
                <a:rPr lang="zh-CN" altLang="en-US" sz="2000" dirty="0">
                  <a:latin typeface="Times New Roman" panose="02020603050405020304" charset="0"/>
                  <a:ea typeface="微软雅黑" panose="020B0503020204020204" pitchFamily="34" charset="-122"/>
                  <a:sym typeface="+mn-ea"/>
                </a:rPr>
                <a:t>、</a:t>
              </a:r>
              <a:r>
                <a:rPr lang="en-US" altLang="zh-CN" sz="2000" dirty="0">
                  <a:latin typeface="Times New Roman" panose="02020603050405020304" charset="0"/>
                  <a:ea typeface="微软雅黑" panose="020B0503020204020204" pitchFamily="34" charset="-122"/>
                  <a:sym typeface="+mn-ea"/>
                </a:rPr>
                <a:t>512Hz </a:t>
              </a:r>
              <a:r>
                <a:rPr lang="zh-CN" altLang="en-US" sz="2000" dirty="0">
                  <a:latin typeface="Times New Roman" panose="02020603050405020304" charset="0"/>
                  <a:ea typeface="微软雅黑" panose="020B0503020204020204" pitchFamily="34" charset="-122"/>
                  <a:sym typeface="+mn-ea"/>
                </a:rPr>
                <a:t>、</a:t>
              </a:r>
              <a:r>
                <a:rPr lang="en-US" altLang="zh-CN" sz="2000" dirty="0">
                  <a:latin typeface="Times New Roman" panose="02020603050405020304" charset="0"/>
                  <a:ea typeface="微软雅黑" panose="020B0503020204020204" pitchFamily="34" charset="-122"/>
                  <a:sym typeface="+mn-ea"/>
                </a:rPr>
                <a:t>1024Hz </a:t>
              </a:r>
              <a:r>
                <a:rPr lang="zh-CN" altLang="en-US" sz="2000" dirty="0">
                  <a:latin typeface="Times New Roman" panose="02020603050405020304" charset="0"/>
                  <a:ea typeface="微软雅黑" panose="020B0503020204020204" pitchFamily="34" charset="-122"/>
                  <a:sym typeface="+mn-ea"/>
                </a:rPr>
                <a:t>和</a:t>
              </a:r>
              <a:r>
                <a:rPr lang="en-US" altLang="zh-CN" sz="2000" dirty="0">
                  <a:latin typeface="Times New Roman" panose="02020603050405020304" charset="0"/>
                  <a:ea typeface="微软雅黑" panose="020B0503020204020204" pitchFamily="34" charset="-122"/>
                  <a:sym typeface="+mn-ea"/>
                </a:rPr>
                <a:t>2048Hz</a:t>
              </a:r>
              <a:r>
                <a:rPr lang="zh-CN" altLang="en-US" sz="2000" dirty="0">
                  <a:latin typeface="Times New Roman" panose="02020603050405020304" charset="0"/>
                  <a:ea typeface="微软雅黑" panose="020B0503020204020204" pitchFamily="34" charset="-122"/>
                  <a:sym typeface="+mn-ea"/>
                </a:rPr>
                <a:t>，占空比为</a:t>
              </a:r>
              <a:r>
                <a:rPr lang="en-US" altLang="zh-CN" sz="2000" dirty="0">
                  <a:latin typeface="Times New Roman" panose="02020603050405020304" charset="0"/>
                  <a:ea typeface="微软雅黑" panose="020B0503020204020204" pitchFamily="34" charset="-122"/>
                  <a:sym typeface="+mn-ea"/>
                </a:rPr>
                <a:t>1:1</a:t>
              </a:r>
              <a:r>
                <a:rPr lang="zh-CN" altLang="en-US" sz="2000" dirty="0">
                  <a:latin typeface="Times New Roman" panose="02020603050405020304" charset="0"/>
                  <a:ea typeface="微软雅黑" panose="020B0503020204020204" pitchFamily="34" charset="-122"/>
                  <a:sym typeface="+mn-ea"/>
                </a:rPr>
                <a:t>的脉冲，其频率可通过改变短路块位置选择；</a:t>
              </a:r>
              <a:r>
                <a:rPr lang="zh-CN" altLang="en-US" sz="2000" dirty="0">
                  <a:solidFill>
                    <a:srgbClr val="FF0000"/>
                  </a:solidFill>
                  <a:latin typeface="Times New Roman" panose="02020603050405020304" charset="0"/>
                  <a:ea typeface="微软雅黑" panose="020B0503020204020204" pitchFamily="34" charset="-122"/>
                  <a:sym typeface="+mn-ea"/>
                </a:rPr>
                <a:t>单脉冲信号发生器由单脉冲按键产生的宽度为</a:t>
              </a:r>
              <a:r>
                <a:rPr lang="en-US" altLang="zh-CN" sz="2000" dirty="0">
                  <a:solidFill>
                    <a:srgbClr val="FF0000"/>
                  </a:solidFill>
                  <a:latin typeface="Times New Roman" panose="02020603050405020304" charset="0"/>
                  <a:ea typeface="微软雅黑" panose="020B0503020204020204" pitchFamily="34" charset="-122"/>
                  <a:sym typeface="+mn-ea"/>
                </a:rPr>
                <a:t>20ms</a:t>
              </a:r>
              <a:r>
                <a:rPr lang="zh-CN" altLang="en-US" sz="2000" dirty="0">
                  <a:solidFill>
                    <a:srgbClr val="FF0000"/>
                  </a:solidFill>
                  <a:latin typeface="Times New Roman" panose="02020603050405020304" charset="0"/>
                  <a:ea typeface="微软雅黑" panose="020B0503020204020204" pitchFamily="34" charset="-122"/>
                  <a:sym typeface="+mn-ea"/>
                </a:rPr>
                <a:t>的无抖动负脉冲</a:t>
              </a:r>
              <a:r>
                <a:rPr lang="zh-CN" altLang="en-US" sz="2000" dirty="0">
                  <a:latin typeface="Times New Roman" panose="02020603050405020304" charset="0"/>
                  <a:ea typeface="微软雅黑" panose="020B0503020204020204" pitchFamily="34" charset="-122"/>
                  <a:sym typeface="+mn-ea"/>
                </a:rPr>
                <a:t>，常用于单脉冲输入以及存储器的读写信号。</a:t>
              </a:r>
            </a:p>
            <a:p>
              <a:pPr marL="800100" lvl="1" indent="-342900" algn="just" fontAlgn="auto">
                <a:lnSpc>
                  <a:spcPts val="3000"/>
                </a:lnSpc>
                <a:spcBef>
                  <a:spcPts val="1000"/>
                </a:spcBef>
                <a:buClr>
                  <a:srgbClr val="000000"/>
                </a:buClr>
                <a:buFont typeface="Wingdings" panose="05000000000000000000" pitchFamily="2" charset="2"/>
                <a:buChar char="l"/>
              </a:pPr>
              <a:r>
                <a:rPr lang="en-US" altLang="zh-CN" sz="2000" b="1" dirty="0" smtClean="0">
                  <a:solidFill>
                    <a:srgbClr val="920000"/>
                  </a:solidFill>
                  <a:latin typeface="Times New Roman" panose="02020603050405020304" charset="0"/>
                  <a:ea typeface="微软雅黑" panose="020B0503020204020204" pitchFamily="34" charset="-122"/>
                  <a:sym typeface="+mn-ea"/>
                </a:rPr>
                <a:t>RAM</a:t>
              </a:r>
              <a:r>
                <a:rPr lang="zh-CN" altLang="en-US" sz="2000" b="1" dirty="0">
                  <a:solidFill>
                    <a:srgbClr val="920000"/>
                  </a:solidFill>
                  <a:latin typeface="Times New Roman" panose="02020603050405020304" charset="0"/>
                  <a:ea typeface="微软雅黑" panose="020B0503020204020204" pitchFamily="34" charset="-122"/>
                  <a:sym typeface="+mn-ea"/>
                </a:rPr>
                <a:t>存储器：</a:t>
              </a:r>
              <a:r>
                <a:rPr lang="zh-CN" altLang="en-US" sz="2000" dirty="0">
                  <a:latin typeface="Times New Roman" panose="02020603050405020304" charset="0"/>
                  <a:ea typeface="微软雅黑" panose="020B0503020204020204" pitchFamily="34" charset="-122"/>
                  <a:sym typeface="+mn-ea"/>
                </a:rPr>
                <a:t>采用静态的</a:t>
              </a:r>
              <a:r>
                <a:rPr lang="en-US" altLang="zh-CN" sz="2000" dirty="0">
                  <a:latin typeface="Times New Roman" panose="02020603050405020304" charset="0"/>
                  <a:ea typeface="微软雅黑" panose="020B0503020204020204" pitchFamily="34" charset="-122"/>
                  <a:sym typeface="+mn-ea"/>
                </a:rPr>
                <a:t>2K×8</a:t>
              </a:r>
              <a:r>
                <a:rPr lang="zh-CN" altLang="en-US" sz="2000" dirty="0">
                  <a:latin typeface="Times New Roman" panose="02020603050405020304" charset="0"/>
                  <a:ea typeface="微软雅黑" panose="020B0503020204020204" pitchFamily="34" charset="-122"/>
                  <a:sym typeface="+mn-ea"/>
                </a:rPr>
                <a:t>位的</a:t>
              </a:r>
              <a:r>
                <a:rPr lang="en-US" altLang="zh-CN" sz="2000" dirty="0">
                  <a:latin typeface="Times New Roman" panose="02020603050405020304" charset="0"/>
                  <a:ea typeface="微软雅黑" panose="020B0503020204020204" pitchFamily="34" charset="-122"/>
                  <a:sym typeface="+mn-ea"/>
                </a:rPr>
                <a:t>RAM</a:t>
              </a:r>
              <a:r>
                <a:rPr lang="zh-CN" altLang="en-US" sz="2000" dirty="0">
                  <a:latin typeface="Times New Roman" panose="02020603050405020304" charset="0"/>
                  <a:ea typeface="微软雅黑" panose="020B0503020204020204" pitchFamily="34" charset="-122"/>
                  <a:sym typeface="+mn-ea"/>
                </a:rPr>
                <a:t>，用于存放指令和数据。</a:t>
              </a:r>
            </a:p>
            <a:p>
              <a:pPr marL="800100" lvl="1" indent="-342900" algn="just" fontAlgn="auto">
                <a:lnSpc>
                  <a:spcPts val="3000"/>
                </a:lnSpc>
                <a:spcBef>
                  <a:spcPts val="1000"/>
                </a:spcBef>
                <a:buClr>
                  <a:srgbClr val="000000"/>
                </a:buClr>
                <a:buFont typeface="Wingdings" panose="05000000000000000000" pitchFamily="2" charset="2"/>
                <a:buChar char="l"/>
              </a:pPr>
              <a:r>
                <a:rPr lang="en-US" altLang="zh-CN" sz="2000" b="1" dirty="0" smtClean="0">
                  <a:solidFill>
                    <a:srgbClr val="920000"/>
                  </a:solidFill>
                  <a:latin typeface="Times New Roman" panose="02020603050405020304" charset="0"/>
                  <a:ea typeface="微软雅黑" panose="020B0503020204020204" pitchFamily="34" charset="-122"/>
                  <a:sym typeface="+mn-ea"/>
                </a:rPr>
                <a:t>ROM</a:t>
              </a:r>
              <a:r>
                <a:rPr lang="zh-CN" altLang="en-US" sz="2000" b="1" dirty="0">
                  <a:solidFill>
                    <a:srgbClr val="920000"/>
                  </a:solidFill>
                  <a:latin typeface="Times New Roman" panose="02020603050405020304" charset="0"/>
                  <a:ea typeface="微软雅黑" panose="020B0503020204020204" pitchFamily="34" charset="-122"/>
                  <a:sym typeface="+mn-ea"/>
                </a:rPr>
                <a:t>存储器：</a:t>
              </a:r>
              <a:r>
                <a:rPr lang="zh-CN" altLang="en-US" sz="2000" dirty="0">
                  <a:latin typeface="Times New Roman" panose="02020603050405020304" charset="0"/>
                  <a:ea typeface="微软雅黑" panose="020B0503020204020204" pitchFamily="34" charset="-122"/>
                  <a:sym typeface="+mn-ea"/>
                </a:rPr>
                <a:t>用于存放系统的微程序。</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第二讲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sp>
        <p:nvSpPr>
          <p:cNvPr id="43" name="文本框 42"/>
          <p:cNvSpPr txBox="1"/>
          <p:nvPr/>
        </p:nvSpPr>
        <p:spPr>
          <a:xfrm>
            <a:off x="684529" y="1094105"/>
            <a:ext cx="4344979" cy="584775"/>
          </a:xfrm>
          <a:prstGeom prst="rect">
            <a:avLst/>
          </a:prstGeom>
          <a:noFill/>
        </p:spPr>
        <p:txBody>
          <a:bodyPr wrap="square" rtlCol="0">
            <a:spAutoFit/>
          </a:bodyPr>
          <a:lstStyle/>
          <a:p>
            <a:r>
              <a:rPr lang="zh-CN" altLang="en-US" sz="3200" b="1" dirty="0">
                <a:solidFill>
                  <a:srgbClr val="CF632F"/>
                </a:solidFill>
                <a:latin typeface="微软雅黑" panose="020B0503020204020204" pitchFamily="34" charset="-122"/>
                <a:ea typeface="微软雅黑" panose="020B0503020204020204" pitchFamily="34" charset="-122"/>
              </a:rPr>
              <a:t>三</a:t>
            </a:r>
            <a:r>
              <a:rPr lang="zh-CN" altLang="en-US" sz="3200" b="1" dirty="0" smtClean="0">
                <a:solidFill>
                  <a:srgbClr val="CF632F"/>
                </a:solidFill>
                <a:latin typeface="微软雅黑" panose="020B0503020204020204" pitchFamily="34" charset="-122"/>
                <a:ea typeface="微软雅黑" panose="020B0503020204020204" pitchFamily="34" charset="-122"/>
              </a:rPr>
              <a:t>、课程设计平台介绍</a:t>
            </a:r>
            <a:endParaRPr lang="zh-CN" altLang="en-US" sz="3200" b="1" dirty="0">
              <a:solidFill>
                <a:srgbClr val="CF632F"/>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716915" y="1793875"/>
            <a:ext cx="10798175" cy="4633595"/>
            <a:chOff x="6218812" y="1200059"/>
            <a:chExt cx="5390893" cy="5339633"/>
          </a:xfrm>
        </p:grpSpPr>
        <p:sp>
          <p:nvSpPr>
            <p:cNvPr id="16" name="矩形 15"/>
            <p:cNvSpPr/>
            <p:nvPr/>
          </p:nvSpPr>
          <p:spPr>
            <a:xfrm>
              <a:off x="6218812" y="1200059"/>
              <a:ext cx="5390893" cy="5339633"/>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17" name="矩形 30"/>
            <p:cNvSpPr>
              <a:spLocks noChangeArrowheads="1"/>
            </p:cNvSpPr>
            <p:nvPr/>
          </p:nvSpPr>
          <p:spPr bwMode="auto">
            <a:xfrm>
              <a:off x="6259073" y="1347142"/>
              <a:ext cx="5350632" cy="4934288"/>
            </a:xfrm>
            <a:prstGeom prst="rect">
              <a:avLst/>
            </a:prstGeom>
            <a:noFill/>
            <a:ln w="9525">
              <a:noFill/>
              <a:miter lim="800000"/>
            </a:ln>
          </p:spPr>
          <p:txBody>
            <a:bodyPr wrap="square" lIns="49438" tIns="24718" rIns="49438" bIns="24718">
              <a:spAutoFit/>
            </a:bodyPr>
            <a:lstStyle/>
            <a:p>
              <a:pPr marL="800100" lvl="1" indent="-342900" algn="just" fontAlgn="auto">
                <a:lnSpc>
                  <a:spcPts val="3000"/>
                </a:lnSpc>
                <a:spcBef>
                  <a:spcPts val="1000"/>
                </a:spcBef>
                <a:buClr>
                  <a:srgbClr val="000000"/>
                </a:buClr>
                <a:buFont typeface="Wingdings" panose="05000000000000000000" pitchFamily="2" charset="2"/>
                <a:buChar char="l"/>
              </a:pPr>
              <a:r>
                <a:rPr lang="zh-CN" altLang="en-US" sz="2000" b="1" dirty="0">
                  <a:solidFill>
                    <a:srgbClr val="920000"/>
                  </a:solidFill>
                  <a:latin typeface="Times New Roman" panose="02020603050405020304" charset="0"/>
                  <a:ea typeface="微软雅黑" panose="020B0503020204020204" pitchFamily="34" charset="-122"/>
                  <a:sym typeface="+mn-ea"/>
                </a:rPr>
                <a:t>发光二极管指示灯：</a:t>
              </a:r>
              <a:r>
                <a:rPr lang="zh-CN" altLang="en-US" sz="2000" dirty="0">
                  <a:latin typeface="Times New Roman" panose="02020603050405020304" charset="0"/>
                  <a:ea typeface="微软雅黑" panose="020B0503020204020204" pitchFamily="34" charset="-122"/>
                  <a:sym typeface="+mn-ea"/>
                </a:rPr>
                <a:t>共</a:t>
              </a:r>
              <a:r>
                <a:rPr lang="en-US" altLang="zh-CN" sz="2000" dirty="0">
                  <a:latin typeface="Times New Roman" panose="02020603050405020304" charset="0"/>
                  <a:ea typeface="微软雅黑" panose="020B0503020204020204" pitchFamily="34" charset="-122"/>
                  <a:sym typeface="+mn-ea"/>
                </a:rPr>
                <a:t>4</a:t>
              </a:r>
              <a:r>
                <a:rPr lang="zh-CN" altLang="en-US" sz="2000" dirty="0">
                  <a:latin typeface="Times New Roman" panose="02020603050405020304" charset="0"/>
                  <a:ea typeface="微软雅黑" panose="020B0503020204020204" pitchFamily="34" charset="-122"/>
                  <a:sym typeface="+mn-ea"/>
                </a:rPr>
                <a:t>组（</a:t>
              </a:r>
              <a:r>
                <a:rPr lang="en-US" altLang="zh-CN" sz="2000" dirty="0">
                  <a:latin typeface="Times New Roman" panose="02020603050405020304" charset="0"/>
                  <a:ea typeface="微软雅黑" panose="020B0503020204020204" pitchFamily="34" charset="-122"/>
                  <a:sym typeface="+mn-ea"/>
                </a:rPr>
                <a:t>LR15 ~ LR0</a:t>
              </a:r>
              <a:r>
                <a:rPr lang="zh-CN" altLang="en-US" sz="2000" dirty="0">
                  <a:latin typeface="Times New Roman" panose="02020603050405020304" charset="0"/>
                  <a:ea typeface="微软雅黑" panose="020B0503020204020204" pitchFamily="34" charset="-122"/>
                  <a:sym typeface="+mn-ea"/>
                </a:rPr>
                <a:t>、</a:t>
              </a:r>
              <a:r>
                <a:rPr lang="en-US" altLang="zh-CN" sz="2000" dirty="0">
                  <a:latin typeface="Times New Roman" panose="02020603050405020304" charset="0"/>
                  <a:ea typeface="微软雅黑" panose="020B0503020204020204" pitchFamily="34" charset="-122"/>
                  <a:sym typeface="+mn-ea"/>
                </a:rPr>
                <a:t>LD15 ~ LD0</a:t>
              </a:r>
              <a:r>
                <a:rPr lang="zh-CN" altLang="en-US" sz="2000" dirty="0">
                  <a:latin typeface="Times New Roman" panose="02020603050405020304" charset="0"/>
                  <a:ea typeface="微软雅黑" panose="020B0503020204020204" pitchFamily="34" charset="-122"/>
                  <a:sym typeface="+mn-ea"/>
                </a:rPr>
                <a:t>、</a:t>
              </a:r>
              <a:r>
                <a:rPr lang="en-US" altLang="zh-CN" sz="2000" dirty="0">
                  <a:latin typeface="Times New Roman" panose="02020603050405020304" charset="0"/>
                  <a:ea typeface="微软雅黑" panose="020B0503020204020204" pitchFamily="34" charset="-122"/>
                  <a:sym typeface="+mn-ea"/>
                </a:rPr>
                <a:t>LA15 ~ LA2 </a:t>
              </a:r>
              <a:r>
                <a:rPr lang="zh-CN" altLang="en-US" sz="2000" dirty="0">
                  <a:latin typeface="Times New Roman" panose="02020603050405020304" charset="0"/>
                  <a:ea typeface="微软雅黑" panose="020B0503020204020204" pitchFamily="34" charset="-122"/>
                  <a:sym typeface="+mn-ea"/>
                </a:rPr>
                <a:t>、</a:t>
              </a:r>
              <a:r>
                <a:rPr lang="en-US" altLang="zh-CN" sz="2000" dirty="0">
                  <a:latin typeface="Times New Roman" panose="02020603050405020304" charset="0"/>
                  <a:ea typeface="微软雅黑" panose="020B0503020204020204" pitchFamily="34" charset="-122"/>
                  <a:sym typeface="+mn-ea"/>
                </a:rPr>
                <a:t>L23 ~ L0</a:t>
              </a:r>
              <a:r>
                <a:rPr lang="zh-CN" altLang="en-US" sz="2000" dirty="0">
                  <a:latin typeface="Times New Roman" panose="02020603050405020304" charset="0"/>
                  <a:ea typeface="微软雅黑" panose="020B0503020204020204" pitchFamily="34" charset="-122"/>
                  <a:sym typeface="+mn-ea"/>
                </a:rPr>
                <a:t>）</a:t>
              </a:r>
              <a:r>
                <a:rPr lang="en-US" altLang="zh-CN" sz="2000" dirty="0">
                  <a:latin typeface="Times New Roman" panose="02020603050405020304" charset="0"/>
                  <a:ea typeface="微软雅黑" panose="020B0503020204020204" pitchFamily="34" charset="-122"/>
                  <a:sym typeface="+mn-ea"/>
                </a:rPr>
                <a:t>70</a:t>
              </a:r>
              <a:r>
                <a:rPr lang="zh-CN" altLang="en-US" sz="2000" dirty="0">
                  <a:latin typeface="Times New Roman" panose="02020603050405020304" charset="0"/>
                  <a:ea typeface="微软雅黑" panose="020B0503020204020204" pitchFamily="34" charset="-122"/>
                  <a:sym typeface="+mn-ea"/>
                </a:rPr>
                <a:t>只发光二极管。其中</a:t>
              </a:r>
              <a:r>
                <a:rPr lang="en-US" altLang="zh-CN" sz="2000" dirty="0">
                  <a:latin typeface="Times New Roman" panose="02020603050405020304" charset="0"/>
                  <a:ea typeface="微软雅黑" panose="020B0503020204020204" pitchFamily="34" charset="-122"/>
                  <a:sym typeface="+mn-ea"/>
                </a:rPr>
                <a:t>LR15 ~ LR0</a:t>
              </a:r>
              <a:r>
                <a:rPr lang="zh-CN" altLang="en-US" sz="2000" dirty="0">
                  <a:latin typeface="Times New Roman" panose="02020603050405020304" charset="0"/>
                  <a:ea typeface="微软雅黑" panose="020B0503020204020204" pitchFamily="34" charset="-122"/>
                  <a:sym typeface="+mn-ea"/>
                </a:rPr>
                <a:t>、</a:t>
              </a:r>
              <a:r>
                <a:rPr lang="en-US" altLang="zh-CN" sz="2000" dirty="0">
                  <a:latin typeface="Times New Roman" panose="02020603050405020304" charset="0"/>
                  <a:ea typeface="微软雅黑" panose="020B0503020204020204" pitchFamily="34" charset="-122"/>
                  <a:sym typeface="+mn-ea"/>
                </a:rPr>
                <a:t>LD15 ~ LD0</a:t>
              </a:r>
              <a:r>
                <a:rPr lang="zh-CN" altLang="en-US" sz="2000" dirty="0">
                  <a:latin typeface="Times New Roman" panose="02020603050405020304" charset="0"/>
                  <a:ea typeface="微软雅黑" panose="020B0503020204020204" pitchFamily="34" charset="-122"/>
                  <a:sym typeface="+mn-ea"/>
                </a:rPr>
                <a:t>、</a:t>
              </a:r>
              <a:r>
                <a:rPr lang="en-US" altLang="zh-CN" sz="2000" dirty="0">
                  <a:latin typeface="Times New Roman" panose="02020603050405020304" charset="0"/>
                  <a:ea typeface="微软雅黑" panose="020B0503020204020204" pitchFamily="34" charset="-122"/>
                  <a:sym typeface="+mn-ea"/>
                </a:rPr>
                <a:t>LA15 ~ LA2</a:t>
              </a:r>
              <a:r>
                <a:rPr lang="zh-CN" altLang="en-US" sz="2000" dirty="0">
                  <a:latin typeface="Times New Roman" panose="02020603050405020304" charset="0"/>
                  <a:ea typeface="微软雅黑" panose="020B0503020204020204" pitchFamily="34" charset="-122"/>
                  <a:sym typeface="+mn-ea"/>
                </a:rPr>
                <a:t>共</a:t>
              </a:r>
              <a:r>
                <a:rPr lang="en-US" altLang="zh-CN" sz="2000" dirty="0">
                  <a:latin typeface="Times New Roman" panose="02020603050405020304" charset="0"/>
                  <a:ea typeface="微软雅黑" panose="020B0503020204020204" pitchFamily="34" charset="-122"/>
                  <a:sym typeface="+mn-ea"/>
                </a:rPr>
                <a:t>46</a:t>
              </a:r>
              <a:r>
                <a:rPr lang="zh-CN" altLang="en-US" sz="2000" dirty="0">
                  <a:latin typeface="Times New Roman" panose="02020603050405020304" charset="0"/>
                  <a:ea typeface="微软雅黑" panose="020B0503020204020204" pitchFamily="34" charset="-122"/>
                  <a:sym typeface="+mn-ea"/>
                </a:rPr>
                <a:t>只可由用户随意使用（</a:t>
              </a:r>
              <a:r>
                <a:rPr lang="en-US" altLang="zh-CN" sz="2000" dirty="0">
                  <a:latin typeface="Times New Roman" panose="02020603050405020304" charset="0"/>
                  <a:ea typeface="微软雅黑" panose="020B0503020204020204" pitchFamily="34" charset="-122"/>
                  <a:sym typeface="+mn-ea"/>
                </a:rPr>
                <a:t>LA1</a:t>
              </a:r>
              <a:r>
                <a:rPr lang="zh-CN" altLang="en-US" sz="2000" dirty="0">
                  <a:latin typeface="Times New Roman" panose="02020603050405020304" charset="0"/>
                  <a:ea typeface="微软雅黑" panose="020B0503020204020204" pitchFamily="34" charset="-122"/>
                  <a:sym typeface="+mn-ea"/>
                </a:rPr>
                <a:t>、 </a:t>
              </a:r>
              <a:r>
                <a:rPr lang="en-US" altLang="zh-CN" sz="2000" dirty="0">
                  <a:latin typeface="Times New Roman" panose="02020603050405020304" charset="0"/>
                  <a:ea typeface="微软雅黑" panose="020B0503020204020204" pitchFamily="34" charset="-122"/>
                  <a:sym typeface="+mn-ea"/>
                </a:rPr>
                <a:t>LA0</a:t>
              </a:r>
              <a:r>
                <a:rPr lang="zh-CN" altLang="en-US" sz="2000" dirty="0">
                  <a:latin typeface="Times New Roman" panose="02020603050405020304" charset="0"/>
                  <a:ea typeface="微软雅黑" panose="020B0503020204020204" pitchFamily="34" charset="-122"/>
                  <a:sym typeface="+mn-ea"/>
                </a:rPr>
                <a:t>由系统占用，用户不能使用）；</a:t>
              </a:r>
              <a:r>
                <a:rPr lang="en-US" altLang="zh-CN" sz="2000" dirty="0">
                  <a:solidFill>
                    <a:srgbClr val="FF0000"/>
                  </a:solidFill>
                  <a:latin typeface="Times New Roman" panose="02020603050405020304" charset="0"/>
                  <a:ea typeface="微软雅黑" panose="020B0503020204020204" pitchFamily="34" charset="-122"/>
                  <a:sym typeface="+mn-ea"/>
                </a:rPr>
                <a:t>L23 ~ L0</a:t>
              </a:r>
              <a:r>
                <a:rPr lang="zh-CN" altLang="en-US" sz="2000" dirty="0">
                  <a:solidFill>
                    <a:srgbClr val="FF0000"/>
                  </a:solidFill>
                  <a:latin typeface="Times New Roman" panose="02020603050405020304" charset="0"/>
                  <a:ea typeface="微软雅黑" panose="020B0503020204020204" pitchFamily="34" charset="-122"/>
                  <a:sym typeface="+mn-ea"/>
                </a:rPr>
                <a:t>用于显示微指令寄存器内容，即当前执行的微指令</a:t>
              </a:r>
              <a:r>
                <a:rPr lang="zh-CN" altLang="en-US" sz="2000" dirty="0">
                  <a:latin typeface="Times New Roman" panose="02020603050405020304" charset="0"/>
                  <a:ea typeface="微软雅黑" panose="020B0503020204020204" pitchFamily="34" charset="-122"/>
                  <a:sym typeface="+mn-ea"/>
                </a:rPr>
                <a:t>。</a:t>
              </a:r>
            </a:p>
            <a:p>
              <a:pPr marL="800100" lvl="1" indent="-342900" algn="just" fontAlgn="auto">
                <a:lnSpc>
                  <a:spcPts val="3000"/>
                </a:lnSpc>
                <a:spcBef>
                  <a:spcPts val="1000"/>
                </a:spcBef>
                <a:buClr>
                  <a:srgbClr val="000000"/>
                </a:buClr>
                <a:buFont typeface="Wingdings" panose="05000000000000000000" pitchFamily="2" charset="2"/>
                <a:buChar char="l"/>
              </a:pPr>
              <a:r>
                <a:rPr lang="zh-CN" altLang="en-US" sz="2000" b="1" dirty="0" smtClean="0">
                  <a:solidFill>
                    <a:srgbClr val="920000"/>
                  </a:solidFill>
                  <a:latin typeface="Times New Roman" panose="02020603050405020304" charset="0"/>
                  <a:ea typeface="微软雅黑" panose="020B0503020204020204" pitchFamily="34" charset="-122"/>
                  <a:sym typeface="+mn-ea"/>
                </a:rPr>
                <a:t>开关</a:t>
              </a:r>
              <a:r>
                <a:rPr lang="zh-CN" altLang="en-US" sz="2000" b="1" dirty="0">
                  <a:solidFill>
                    <a:srgbClr val="920000"/>
                  </a:solidFill>
                  <a:latin typeface="Times New Roman" panose="02020603050405020304" charset="0"/>
                  <a:ea typeface="微软雅黑" panose="020B0503020204020204" pitchFamily="34" charset="-122"/>
                  <a:sym typeface="+mn-ea"/>
                </a:rPr>
                <a:t>信号输入：</a:t>
              </a:r>
              <a:r>
                <a:rPr lang="zh-CN" altLang="en-US" sz="2000" dirty="0">
                  <a:latin typeface="Times New Roman" panose="02020603050405020304" charset="0"/>
                  <a:ea typeface="微软雅黑" panose="020B0503020204020204" pitchFamily="34" charset="-122"/>
                  <a:sym typeface="+mn-ea"/>
                </a:rPr>
                <a:t>共</a:t>
              </a:r>
              <a:r>
                <a:rPr lang="en-US" altLang="zh-CN" sz="2000" dirty="0">
                  <a:latin typeface="Times New Roman" panose="02020603050405020304" charset="0"/>
                  <a:ea typeface="微软雅黑" panose="020B0503020204020204" pitchFamily="34" charset="-122"/>
                  <a:sym typeface="+mn-ea"/>
                </a:rPr>
                <a:t>24</a:t>
              </a:r>
              <a:r>
                <a:rPr lang="zh-CN" altLang="en-US" sz="2000" dirty="0">
                  <a:latin typeface="Times New Roman" panose="02020603050405020304" charset="0"/>
                  <a:ea typeface="微软雅黑" panose="020B0503020204020204" pitchFamily="34" charset="-122"/>
                  <a:sym typeface="+mn-ea"/>
                </a:rPr>
                <a:t>只拨动开关（</a:t>
              </a:r>
              <a:r>
                <a:rPr lang="en-US" altLang="zh-CN" sz="2000" dirty="0">
                  <a:latin typeface="Times New Roman" panose="02020603050405020304" charset="0"/>
                  <a:ea typeface="微软雅黑" panose="020B0503020204020204" pitchFamily="34" charset="-122"/>
                  <a:sym typeface="+mn-ea"/>
                </a:rPr>
                <a:t>K23 ~ K0</a:t>
              </a:r>
              <a:r>
                <a:rPr lang="zh-CN" altLang="en-US" sz="2000" dirty="0">
                  <a:latin typeface="Times New Roman" panose="02020603050405020304" charset="0"/>
                  <a:ea typeface="微软雅黑" panose="020B0503020204020204" pitchFamily="34" charset="-122"/>
                  <a:sym typeface="+mn-ea"/>
                </a:rPr>
                <a:t>），用于提供高低电平输入。</a:t>
              </a:r>
            </a:p>
            <a:p>
              <a:pPr marL="800100" lvl="1" indent="-342900" algn="just" fontAlgn="auto">
                <a:lnSpc>
                  <a:spcPts val="3000"/>
                </a:lnSpc>
                <a:spcBef>
                  <a:spcPts val="1000"/>
                </a:spcBef>
                <a:buClr>
                  <a:srgbClr val="000000"/>
                </a:buClr>
                <a:buFont typeface="Wingdings" panose="05000000000000000000" pitchFamily="2" charset="2"/>
                <a:buChar char="l"/>
              </a:pPr>
              <a:r>
                <a:rPr lang="zh-CN" altLang="en-US" sz="2000" b="1" dirty="0" smtClean="0">
                  <a:solidFill>
                    <a:srgbClr val="920000"/>
                  </a:solidFill>
                  <a:latin typeface="Times New Roman" panose="02020603050405020304" charset="0"/>
                  <a:ea typeface="微软雅黑" panose="020B0503020204020204" pitchFamily="34" charset="-122"/>
                  <a:sym typeface="+mn-ea"/>
                </a:rPr>
                <a:t>复位</a:t>
              </a:r>
              <a:r>
                <a:rPr lang="zh-CN" altLang="en-US" sz="2000" b="1" dirty="0">
                  <a:solidFill>
                    <a:srgbClr val="920000"/>
                  </a:solidFill>
                  <a:latin typeface="Times New Roman" panose="02020603050405020304" charset="0"/>
                  <a:ea typeface="微软雅黑" panose="020B0503020204020204" pitchFamily="34" charset="-122"/>
                  <a:sym typeface="+mn-ea"/>
                </a:rPr>
                <a:t>信号输入：</a:t>
              </a:r>
              <a:r>
                <a:rPr lang="zh-CN" altLang="en-US" sz="2000" dirty="0">
                  <a:latin typeface="Times New Roman" panose="02020603050405020304" charset="0"/>
                  <a:ea typeface="微软雅黑" panose="020B0503020204020204" pitchFamily="34" charset="-122"/>
                  <a:sym typeface="+mn-ea"/>
                </a:rPr>
                <a:t>包括单片机复位和</a:t>
              </a:r>
              <a:r>
                <a:rPr lang="en-US" altLang="zh-CN" sz="2000" dirty="0">
                  <a:latin typeface="Times New Roman" panose="02020603050405020304" charset="0"/>
                  <a:ea typeface="微软雅黑" panose="020B0503020204020204" pitchFamily="34" charset="-122"/>
                  <a:sym typeface="+mn-ea"/>
                </a:rPr>
                <a:t>CPU</a:t>
              </a:r>
              <a:r>
                <a:rPr lang="zh-CN" altLang="en-US" sz="2000" dirty="0">
                  <a:latin typeface="Times New Roman" panose="02020603050405020304" charset="0"/>
                  <a:ea typeface="微软雅黑" panose="020B0503020204020204" pitchFamily="34" charset="-122"/>
                  <a:sym typeface="+mn-ea"/>
                </a:rPr>
                <a:t>复位二个按键。前者用于单片机的复位，后者用于</a:t>
              </a:r>
              <a:r>
                <a:rPr lang="en-US" altLang="zh-CN" sz="2000" dirty="0">
                  <a:latin typeface="Times New Roman" panose="02020603050405020304" charset="0"/>
                  <a:ea typeface="微软雅黑" panose="020B0503020204020204" pitchFamily="34" charset="-122"/>
                  <a:sym typeface="+mn-ea"/>
                </a:rPr>
                <a:t>FPGA</a:t>
              </a:r>
              <a:r>
                <a:rPr lang="zh-CN" altLang="en-US" sz="2000" dirty="0">
                  <a:latin typeface="Times New Roman" panose="02020603050405020304" charset="0"/>
                  <a:ea typeface="微软雅黑" panose="020B0503020204020204" pitchFamily="34" charset="-122"/>
                  <a:sym typeface="+mn-ea"/>
                </a:rPr>
                <a:t>的</a:t>
              </a:r>
              <a:r>
                <a:rPr lang="zh-CN" altLang="en-US" sz="2000" dirty="0" smtClean="0">
                  <a:latin typeface="Times New Roman" panose="02020603050405020304" charset="0"/>
                  <a:ea typeface="微软雅黑" panose="020B0503020204020204" pitchFamily="34" charset="-122"/>
                  <a:sym typeface="+mn-ea"/>
                </a:rPr>
                <a:t>复位（复位后需重新下载原理图文件等）。</a:t>
              </a:r>
              <a:endParaRPr lang="zh-CN" altLang="en-US" sz="2000" dirty="0">
                <a:latin typeface="Times New Roman" panose="02020603050405020304" charset="0"/>
                <a:ea typeface="微软雅黑" panose="020B0503020204020204" pitchFamily="34" charset="-122"/>
                <a:sym typeface="+mn-ea"/>
              </a:endParaRPr>
            </a:p>
            <a:p>
              <a:pPr marL="800100" lvl="1" indent="-342900" algn="just" fontAlgn="auto">
                <a:lnSpc>
                  <a:spcPts val="3000"/>
                </a:lnSpc>
                <a:spcBef>
                  <a:spcPts val="1000"/>
                </a:spcBef>
                <a:buClr>
                  <a:srgbClr val="000000"/>
                </a:buClr>
                <a:buFont typeface="Wingdings" panose="05000000000000000000" pitchFamily="2" charset="2"/>
                <a:buChar char="l"/>
              </a:pPr>
              <a:r>
                <a:rPr lang="zh-CN" altLang="en-US" sz="2000" b="1" dirty="0" smtClean="0">
                  <a:solidFill>
                    <a:srgbClr val="920000"/>
                  </a:solidFill>
                  <a:latin typeface="Times New Roman" panose="02020603050405020304" charset="0"/>
                  <a:ea typeface="微软雅黑" panose="020B0503020204020204" pitchFamily="34" charset="-122"/>
                  <a:sym typeface="+mn-ea"/>
                </a:rPr>
                <a:t>接口</a:t>
              </a:r>
              <a:r>
                <a:rPr lang="zh-CN" altLang="en-US" sz="2000" b="1" dirty="0">
                  <a:solidFill>
                    <a:srgbClr val="920000"/>
                  </a:solidFill>
                  <a:latin typeface="Times New Roman" panose="02020603050405020304" charset="0"/>
                  <a:ea typeface="微软雅黑" panose="020B0503020204020204" pitchFamily="34" charset="-122"/>
                  <a:sym typeface="+mn-ea"/>
                </a:rPr>
                <a:t>插座：</a:t>
              </a:r>
              <a:r>
                <a:rPr lang="zh-CN" altLang="en-US" sz="2000" dirty="0">
                  <a:latin typeface="Times New Roman" panose="02020603050405020304" charset="0"/>
                  <a:ea typeface="微软雅黑" panose="020B0503020204020204" pitchFamily="34" charset="-122"/>
                  <a:sym typeface="+mn-ea"/>
                </a:rPr>
                <a:t>包括</a:t>
              </a:r>
              <a:r>
                <a:rPr lang="en-US" altLang="zh-CN" sz="2000" dirty="0">
                  <a:latin typeface="Times New Roman" panose="02020603050405020304" charset="0"/>
                  <a:ea typeface="微软雅黑" panose="020B0503020204020204" pitchFamily="34" charset="-122"/>
                  <a:sym typeface="+mn-ea"/>
                </a:rPr>
                <a:t>RS232</a:t>
              </a:r>
              <a:r>
                <a:rPr lang="zh-CN" altLang="en-US" sz="2000" dirty="0">
                  <a:latin typeface="Times New Roman" panose="02020603050405020304" charset="0"/>
                  <a:ea typeface="微软雅黑" panose="020B0503020204020204" pitchFamily="34" charset="-122"/>
                  <a:sym typeface="+mn-ea"/>
                </a:rPr>
                <a:t>串口插座、</a:t>
              </a:r>
              <a:r>
                <a:rPr lang="en-US" altLang="zh-CN" sz="2000" dirty="0">
                  <a:latin typeface="Times New Roman" panose="02020603050405020304" charset="0"/>
                  <a:ea typeface="微软雅黑" panose="020B0503020204020204" pitchFamily="34" charset="-122"/>
                  <a:sym typeface="+mn-ea"/>
                </a:rPr>
                <a:t>FPGA</a:t>
              </a:r>
              <a:r>
                <a:rPr lang="zh-CN" altLang="en-US" sz="2000" dirty="0">
                  <a:latin typeface="Times New Roman" panose="02020603050405020304" charset="0"/>
                  <a:ea typeface="微软雅黑" panose="020B0503020204020204" pitchFamily="34" charset="-122"/>
                  <a:sym typeface="+mn-ea"/>
                </a:rPr>
                <a:t>配置插座和</a:t>
              </a:r>
              <a:r>
                <a:rPr lang="en-US" altLang="zh-CN" sz="2000" dirty="0">
                  <a:latin typeface="Times New Roman" panose="02020603050405020304" charset="0"/>
                  <a:ea typeface="微软雅黑" panose="020B0503020204020204" pitchFamily="34" charset="-122"/>
                  <a:sym typeface="+mn-ea"/>
                </a:rPr>
                <a:t>RJ45</a:t>
              </a:r>
              <a:r>
                <a:rPr lang="zh-CN" altLang="en-US" sz="2000" dirty="0">
                  <a:latin typeface="Times New Roman" panose="02020603050405020304" charset="0"/>
                  <a:ea typeface="微软雅黑" panose="020B0503020204020204" pitchFamily="34" charset="-122"/>
                  <a:sym typeface="+mn-ea"/>
                </a:rPr>
                <a:t>网络接口插座三个。其中，</a:t>
              </a:r>
              <a:r>
                <a:rPr lang="en-US" altLang="zh-CN" sz="2000" dirty="0">
                  <a:latin typeface="Times New Roman" panose="02020603050405020304" charset="0"/>
                  <a:ea typeface="微软雅黑" panose="020B0503020204020204" pitchFamily="34" charset="-122"/>
                  <a:sym typeface="+mn-ea"/>
                </a:rPr>
                <a:t>RS232</a:t>
              </a:r>
              <a:r>
                <a:rPr lang="zh-CN" altLang="en-US" sz="2000" dirty="0">
                  <a:latin typeface="Times New Roman" panose="02020603050405020304" charset="0"/>
                  <a:ea typeface="微软雅黑" panose="020B0503020204020204" pitchFamily="34" charset="-122"/>
                  <a:sym typeface="+mn-ea"/>
                </a:rPr>
                <a:t>串口插座用于本实验平台和</a:t>
              </a:r>
              <a:r>
                <a:rPr lang="en-US" altLang="zh-CN" sz="2000" dirty="0">
                  <a:latin typeface="Times New Roman" panose="02020603050405020304" charset="0"/>
                  <a:ea typeface="微软雅黑" panose="020B0503020204020204" pitchFamily="34" charset="-122"/>
                  <a:sym typeface="+mn-ea"/>
                </a:rPr>
                <a:t>PC</a:t>
              </a:r>
              <a:r>
                <a:rPr lang="zh-CN" altLang="en-US" sz="2000" dirty="0">
                  <a:latin typeface="Times New Roman" panose="02020603050405020304" charset="0"/>
                  <a:ea typeface="微软雅黑" panose="020B0503020204020204" pitchFamily="34" charset="-122"/>
                  <a:sym typeface="+mn-ea"/>
                </a:rPr>
                <a:t>机之间的通信；</a:t>
              </a:r>
              <a:r>
                <a:rPr lang="en-US" altLang="zh-CN" sz="2000" dirty="0">
                  <a:latin typeface="Times New Roman" panose="02020603050405020304" charset="0"/>
                  <a:ea typeface="微软雅黑" panose="020B0503020204020204" pitchFamily="34" charset="-122"/>
                  <a:sym typeface="+mn-ea"/>
                </a:rPr>
                <a:t>FPGA</a:t>
              </a:r>
              <a:r>
                <a:rPr lang="zh-CN" altLang="en-US" sz="2000" dirty="0">
                  <a:latin typeface="Times New Roman" panose="02020603050405020304" charset="0"/>
                  <a:ea typeface="微软雅黑" panose="020B0503020204020204" pitchFamily="34" charset="-122"/>
                  <a:sym typeface="+mn-ea"/>
                </a:rPr>
                <a:t>配置插座用于本地实验和远程实验时对</a:t>
              </a:r>
              <a:r>
                <a:rPr lang="en-US" altLang="zh-CN" sz="2000" dirty="0">
                  <a:latin typeface="Times New Roman" panose="02020603050405020304" charset="0"/>
                  <a:ea typeface="微软雅黑" panose="020B0503020204020204" pitchFamily="34" charset="-122"/>
                  <a:sym typeface="+mn-ea"/>
                </a:rPr>
                <a:t>FPGA</a:t>
              </a:r>
              <a:r>
                <a:rPr lang="zh-CN" altLang="en-US" sz="2000" dirty="0">
                  <a:latin typeface="Times New Roman" panose="02020603050405020304" charset="0"/>
                  <a:ea typeface="微软雅黑" panose="020B0503020204020204" pitchFamily="34" charset="-122"/>
                  <a:sym typeface="+mn-ea"/>
                </a:rPr>
                <a:t>进行配置；</a:t>
              </a:r>
              <a:r>
                <a:rPr lang="en-US" altLang="zh-CN" sz="2000" dirty="0">
                  <a:latin typeface="Times New Roman" panose="02020603050405020304" charset="0"/>
                  <a:ea typeface="微软雅黑" panose="020B0503020204020204" pitchFamily="34" charset="-122"/>
                  <a:sym typeface="+mn-ea"/>
                </a:rPr>
                <a:t>RJ45</a:t>
              </a:r>
              <a:r>
                <a:rPr lang="zh-CN" altLang="en-US" sz="2000" dirty="0">
                  <a:latin typeface="Times New Roman" panose="02020603050405020304" charset="0"/>
                  <a:ea typeface="微软雅黑" panose="020B0503020204020204" pitchFamily="34" charset="-122"/>
                  <a:sym typeface="+mn-ea"/>
                </a:rPr>
                <a:t>网络接口插座用于远程实验时和</a:t>
              </a:r>
              <a:r>
                <a:rPr lang="en-US" altLang="zh-CN" sz="2000" dirty="0">
                  <a:latin typeface="Times New Roman" panose="02020603050405020304" charset="0"/>
                  <a:ea typeface="微软雅黑" panose="020B0503020204020204" pitchFamily="34" charset="-122"/>
                  <a:sym typeface="+mn-ea"/>
                </a:rPr>
                <a:t>INTERNET</a:t>
              </a:r>
              <a:r>
                <a:rPr lang="zh-CN" altLang="en-US" sz="2000" dirty="0">
                  <a:latin typeface="Times New Roman" panose="02020603050405020304" charset="0"/>
                  <a:ea typeface="微软雅黑" panose="020B0503020204020204" pitchFamily="34" charset="-122"/>
                  <a:sym typeface="+mn-ea"/>
                </a:rPr>
                <a:t>网络的连接。</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4441" y="2176218"/>
            <a:ext cx="12187562" cy="2974694"/>
          </a:xfrm>
          <a:prstGeom prst="rect">
            <a:avLst/>
          </a:prstGeom>
          <a:blipFill>
            <a:blip r:embed="rId3" cstate="print"/>
            <a:stretch>
              <a:fillRect t="-86725" b="-8598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440" y="2176218"/>
            <a:ext cx="12187562" cy="2974694"/>
          </a:xfrm>
          <a:prstGeom prst="rect">
            <a:avLst/>
          </a:prstGeom>
          <a:solidFill>
            <a:srgbClr val="C0000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7836272" y="701324"/>
            <a:ext cx="3326584" cy="4283020"/>
            <a:chOff x="7825043" y="429114"/>
            <a:chExt cx="3326584" cy="4283020"/>
          </a:xfrm>
        </p:grpSpPr>
        <p:sp>
          <p:nvSpPr>
            <p:cNvPr id="20" name="Shape 11185"/>
            <p:cNvSpPr/>
            <p:nvPr/>
          </p:nvSpPr>
          <p:spPr>
            <a:xfrm>
              <a:off x="7825043" y="429114"/>
              <a:ext cx="3326584" cy="4283020"/>
            </a:xfrm>
            <a:custGeom>
              <a:avLst/>
              <a:gdLst/>
              <a:ahLst/>
              <a:cxnLst>
                <a:cxn ang="0">
                  <a:pos x="wd2" y="hd2"/>
                </a:cxn>
                <a:cxn ang="5400000">
                  <a:pos x="wd2" y="hd2"/>
                </a:cxn>
                <a:cxn ang="10800000">
                  <a:pos x="wd2" y="hd2"/>
                </a:cxn>
                <a:cxn ang="16200000">
                  <a:pos x="wd2" y="hd2"/>
                </a:cxn>
              </a:cxnLst>
              <a:rect l="0" t="0" r="r" b="b"/>
              <a:pathLst>
                <a:path w="21600" h="21600" extrusionOk="0">
                  <a:moveTo>
                    <a:pt x="3669" y="15155"/>
                  </a:moveTo>
                  <a:lnTo>
                    <a:pt x="4213" y="15155"/>
                  </a:lnTo>
                  <a:lnTo>
                    <a:pt x="4213" y="14154"/>
                  </a:lnTo>
                  <a:lnTo>
                    <a:pt x="4548" y="14154"/>
                  </a:lnTo>
                  <a:lnTo>
                    <a:pt x="4548" y="12990"/>
                  </a:lnTo>
                  <a:lnTo>
                    <a:pt x="5050" y="12990"/>
                  </a:lnTo>
                  <a:lnTo>
                    <a:pt x="5050" y="14154"/>
                  </a:lnTo>
                  <a:lnTo>
                    <a:pt x="5413" y="14154"/>
                  </a:lnTo>
                  <a:lnTo>
                    <a:pt x="5413" y="15155"/>
                  </a:lnTo>
                  <a:lnTo>
                    <a:pt x="5734" y="15155"/>
                  </a:lnTo>
                  <a:lnTo>
                    <a:pt x="5734" y="17950"/>
                  </a:lnTo>
                  <a:lnTo>
                    <a:pt x="5901" y="17950"/>
                  </a:lnTo>
                  <a:lnTo>
                    <a:pt x="5902" y="13234"/>
                  </a:lnTo>
                  <a:lnTo>
                    <a:pt x="6753" y="13223"/>
                  </a:lnTo>
                  <a:lnTo>
                    <a:pt x="6753" y="12152"/>
                  </a:lnTo>
                  <a:lnTo>
                    <a:pt x="7757" y="10894"/>
                  </a:lnTo>
                  <a:lnTo>
                    <a:pt x="7757" y="12152"/>
                  </a:lnTo>
                  <a:lnTo>
                    <a:pt x="7757" y="13269"/>
                  </a:lnTo>
                  <a:lnTo>
                    <a:pt x="7757" y="13991"/>
                  </a:lnTo>
                  <a:lnTo>
                    <a:pt x="7966" y="13991"/>
                  </a:lnTo>
                  <a:lnTo>
                    <a:pt x="7966" y="16948"/>
                  </a:lnTo>
                  <a:lnTo>
                    <a:pt x="8315" y="16948"/>
                  </a:lnTo>
                  <a:lnTo>
                    <a:pt x="8315" y="8706"/>
                  </a:lnTo>
                  <a:lnTo>
                    <a:pt x="9682" y="8706"/>
                  </a:lnTo>
                  <a:lnTo>
                    <a:pt x="9682" y="14061"/>
                  </a:lnTo>
                  <a:lnTo>
                    <a:pt x="9850" y="14061"/>
                  </a:lnTo>
                  <a:lnTo>
                    <a:pt x="9850" y="6657"/>
                  </a:lnTo>
                  <a:lnTo>
                    <a:pt x="10547" y="6657"/>
                  </a:lnTo>
                  <a:lnTo>
                    <a:pt x="10547" y="4980"/>
                  </a:lnTo>
                  <a:lnTo>
                    <a:pt x="10772" y="4980"/>
                  </a:lnTo>
                  <a:lnTo>
                    <a:pt x="10853" y="2637"/>
                  </a:lnTo>
                  <a:lnTo>
                    <a:pt x="10943" y="0"/>
                  </a:lnTo>
                  <a:lnTo>
                    <a:pt x="11034" y="2637"/>
                  </a:lnTo>
                  <a:lnTo>
                    <a:pt x="11114" y="4980"/>
                  </a:lnTo>
                  <a:lnTo>
                    <a:pt x="11329" y="4980"/>
                  </a:lnTo>
                  <a:lnTo>
                    <a:pt x="11329" y="6657"/>
                  </a:lnTo>
                  <a:lnTo>
                    <a:pt x="11831" y="6657"/>
                  </a:lnTo>
                  <a:lnTo>
                    <a:pt x="11831" y="15458"/>
                  </a:lnTo>
                  <a:lnTo>
                    <a:pt x="12277" y="15458"/>
                  </a:lnTo>
                  <a:lnTo>
                    <a:pt x="12277" y="11733"/>
                  </a:lnTo>
                  <a:lnTo>
                    <a:pt x="13449" y="11733"/>
                  </a:lnTo>
                  <a:lnTo>
                    <a:pt x="13449" y="16390"/>
                  </a:lnTo>
                  <a:lnTo>
                    <a:pt x="13840" y="16390"/>
                  </a:lnTo>
                  <a:lnTo>
                    <a:pt x="13840" y="13595"/>
                  </a:lnTo>
                  <a:lnTo>
                    <a:pt x="15012" y="13595"/>
                  </a:lnTo>
                  <a:lnTo>
                    <a:pt x="15012" y="17973"/>
                  </a:lnTo>
                  <a:lnTo>
                    <a:pt x="15375" y="17973"/>
                  </a:lnTo>
                  <a:lnTo>
                    <a:pt x="15375" y="15691"/>
                  </a:lnTo>
                  <a:lnTo>
                    <a:pt x="15961" y="15691"/>
                  </a:lnTo>
                  <a:lnTo>
                    <a:pt x="15961" y="17274"/>
                  </a:lnTo>
                  <a:lnTo>
                    <a:pt x="16909" y="17274"/>
                  </a:lnTo>
                  <a:lnTo>
                    <a:pt x="17802" y="17274"/>
                  </a:lnTo>
                  <a:lnTo>
                    <a:pt x="17802" y="18602"/>
                  </a:lnTo>
                  <a:lnTo>
                    <a:pt x="17802" y="19277"/>
                  </a:lnTo>
                  <a:lnTo>
                    <a:pt x="17802" y="19894"/>
                  </a:lnTo>
                  <a:lnTo>
                    <a:pt x="18416" y="19894"/>
                  </a:lnTo>
                  <a:lnTo>
                    <a:pt x="18416" y="18718"/>
                  </a:lnTo>
                  <a:lnTo>
                    <a:pt x="18611" y="18718"/>
                  </a:lnTo>
                  <a:lnTo>
                    <a:pt x="18611" y="17833"/>
                  </a:lnTo>
                  <a:lnTo>
                    <a:pt x="18723" y="17833"/>
                  </a:lnTo>
                  <a:lnTo>
                    <a:pt x="18723" y="17367"/>
                  </a:lnTo>
                  <a:lnTo>
                    <a:pt x="18891" y="17367"/>
                  </a:lnTo>
                  <a:lnTo>
                    <a:pt x="19058" y="17367"/>
                  </a:lnTo>
                  <a:lnTo>
                    <a:pt x="19114" y="17367"/>
                  </a:lnTo>
                  <a:lnTo>
                    <a:pt x="19114" y="16506"/>
                  </a:lnTo>
                  <a:lnTo>
                    <a:pt x="19490" y="16506"/>
                  </a:lnTo>
                  <a:lnTo>
                    <a:pt x="19490" y="17181"/>
                  </a:lnTo>
                  <a:lnTo>
                    <a:pt x="19644" y="17181"/>
                  </a:lnTo>
                  <a:lnTo>
                    <a:pt x="19644" y="17973"/>
                  </a:lnTo>
                  <a:lnTo>
                    <a:pt x="19783" y="17973"/>
                  </a:lnTo>
                  <a:lnTo>
                    <a:pt x="19783" y="18718"/>
                  </a:lnTo>
                  <a:lnTo>
                    <a:pt x="20397" y="18718"/>
                  </a:lnTo>
                  <a:lnTo>
                    <a:pt x="20397" y="19510"/>
                  </a:lnTo>
                  <a:lnTo>
                    <a:pt x="20676" y="19510"/>
                  </a:lnTo>
                  <a:lnTo>
                    <a:pt x="20676" y="18671"/>
                  </a:lnTo>
                  <a:lnTo>
                    <a:pt x="21318" y="18671"/>
                  </a:lnTo>
                  <a:lnTo>
                    <a:pt x="21318" y="19510"/>
                  </a:lnTo>
                  <a:lnTo>
                    <a:pt x="21597" y="19510"/>
                  </a:lnTo>
                  <a:lnTo>
                    <a:pt x="21600" y="21600"/>
                  </a:lnTo>
                  <a:lnTo>
                    <a:pt x="10802" y="21600"/>
                  </a:lnTo>
                  <a:lnTo>
                    <a:pt x="9853" y="21600"/>
                  </a:lnTo>
                  <a:lnTo>
                    <a:pt x="9685" y="21600"/>
                  </a:lnTo>
                  <a:lnTo>
                    <a:pt x="9044" y="21600"/>
                  </a:lnTo>
                  <a:lnTo>
                    <a:pt x="3" y="21600"/>
                  </a:lnTo>
                  <a:lnTo>
                    <a:pt x="0" y="19929"/>
                  </a:lnTo>
                  <a:lnTo>
                    <a:pt x="391" y="19929"/>
                  </a:lnTo>
                  <a:lnTo>
                    <a:pt x="391" y="18532"/>
                  </a:lnTo>
                  <a:lnTo>
                    <a:pt x="977" y="18532"/>
                  </a:lnTo>
                  <a:lnTo>
                    <a:pt x="977" y="19929"/>
                  </a:lnTo>
                  <a:lnTo>
                    <a:pt x="1632" y="19929"/>
                  </a:lnTo>
                  <a:lnTo>
                    <a:pt x="1632" y="19160"/>
                  </a:lnTo>
                  <a:lnTo>
                    <a:pt x="1758" y="19160"/>
                  </a:lnTo>
                  <a:lnTo>
                    <a:pt x="1758" y="18113"/>
                  </a:lnTo>
                  <a:lnTo>
                    <a:pt x="2204" y="18113"/>
                  </a:lnTo>
                  <a:lnTo>
                    <a:pt x="2204" y="19160"/>
                  </a:lnTo>
                  <a:lnTo>
                    <a:pt x="2665" y="19160"/>
                  </a:lnTo>
                  <a:lnTo>
                    <a:pt x="2665" y="17950"/>
                  </a:lnTo>
                  <a:lnTo>
                    <a:pt x="2972" y="17950"/>
                  </a:lnTo>
                  <a:lnTo>
                    <a:pt x="2972" y="16762"/>
                  </a:lnTo>
                  <a:lnTo>
                    <a:pt x="3488" y="16762"/>
                  </a:lnTo>
                  <a:lnTo>
                    <a:pt x="3488" y="17950"/>
                  </a:lnTo>
                  <a:lnTo>
                    <a:pt x="3669" y="17950"/>
                  </a:lnTo>
                  <a:cubicBezTo>
                    <a:pt x="3669" y="17950"/>
                    <a:pt x="3669" y="15155"/>
                    <a:pt x="3669" y="15155"/>
                  </a:cubicBezTo>
                  <a:close/>
                </a:path>
              </a:pathLst>
            </a:custGeom>
            <a:solidFill>
              <a:schemeClr val="bg1">
                <a:lumMod val="75000"/>
                <a:alpha val="34000"/>
              </a:schemeClr>
            </a:solidFill>
            <a:ln w="12700">
              <a:miter lim="400000"/>
            </a:ln>
          </p:spPr>
          <p:txBody>
            <a:bodyPr lIns="19050" tIns="19050" rIns="19050" bIns="19050" anchor="ctr"/>
            <a:lstStyle/>
            <a:p>
              <a:endParaRPr sz="2000"/>
            </a:p>
          </p:txBody>
        </p:sp>
        <p:sp>
          <p:nvSpPr>
            <p:cNvPr id="21" name="Shape 11186"/>
            <p:cNvSpPr/>
            <p:nvPr/>
          </p:nvSpPr>
          <p:spPr>
            <a:xfrm>
              <a:off x="10047028" y="3111217"/>
              <a:ext cx="90938" cy="128360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2" name="Shape 11194"/>
            <p:cNvSpPr/>
            <p:nvPr/>
          </p:nvSpPr>
          <p:spPr>
            <a:xfrm>
              <a:off x="10359311" y="3841492"/>
              <a:ext cx="210576" cy="6249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3" name="Shape 11195"/>
            <p:cNvSpPr/>
            <p:nvPr/>
          </p:nvSpPr>
          <p:spPr>
            <a:xfrm>
              <a:off x="9823126" y="2741337"/>
              <a:ext cx="73174" cy="120525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4" name="Shape 11196"/>
            <p:cNvSpPr/>
            <p:nvPr/>
          </p:nvSpPr>
          <p:spPr>
            <a:xfrm>
              <a:off x="8874492" y="3035346"/>
              <a:ext cx="178456" cy="118646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5" name="Shape 11197"/>
            <p:cNvSpPr/>
            <p:nvPr/>
          </p:nvSpPr>
          <p:spPr>
            <a:xfrm>
              <a:off x="8585777" y="3414710"/>
              <a:ext cx="124749" cy="9034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6" name="Shape 11198"/>
            <p:cNvSpPr/>
            <p:nvPr/>
          </p:nvSpPr>
          <p:spPr>
            <a:xfrm>
              <a:off x="9233911" y="2134356"/>
              <a:ext cx="85006" cy="18621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7" name="Shape 11199"/>
            <p:cNvSpPr/>
            <p:nvPr/>
          </p:nvSpPr>
          <p:spPr>
            <a:xfrm>
              <a:off x="9504950" y="1726540"/>
              <a:ext cx="146245" cy="22657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28" name="Shape 11200"/>
            <p:cNvSpPr/>
            <p:nvPr/>
          </p:nvSpPr>
          <p:spPr>
            <a:xfrm>
              <a:off x="9528520" y="1394597"/>
              <a:ext cx="46346" cy="32319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dirty="0"/>
            </a:p>
          </p:txBody>
        </p:sp>
        <p:sp>
          <p:nvSpPr>
            <p:cNvPr id="29" name="Shape 11201"/>
            <p:cNvSpPr/>
            <p:nvPr/>
          </p:nvSpPr>
          <p:spPr>
            <a:xfrm>
              <a:off x="8962872" y="2570624"/>
              <a:ext cx="59235" cy="46169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4466"/>
                  </a:lnTo>
                  <a:lnTo>
                    <a:pt x="0" y="21600"/>
                  </a:lnTo>
                  <a:lnTo>
                    <a:pt x="21600" y="21600"/>
                  </a:lnTo>
                  <a:lnTo>
                    <a:pt x="21600" y="11664"/>
                  </a:lnTo>
                  <a:cubicBezTo>
                    <a:pt x="21600" y="11664"/>
                    <a:pt x="21600" y="0"/>
                    <a:pt x="21600" y="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30" name="Shape 11202"/>
            <p:cNvSpPr/>
            <p:nvPr/>
          </p:nvSpPr>
          <p:spPr>
            <a:xfrm>
              <a:off x="10229685" y="3519033"/>
              <a:ext cx="53858" cy="31396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31" name="Shape 11207"/>
            <p:cNvSpPr/>
            <p:nvPr/>
          </p:nvSpPr>
          <p:spPr>
            <a:xfrm>
              <a:off x="8568098" y="3215542"/>
              <a:ext cx="96338" cy="19851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sp>
          <p:nvSpPr>
            <p:cNvPr id="32" name="Shape 11208"/>
            <p:cNvSpPr/>
            <p:nvPr/>
          </p:nvSpPr>
          <p:spPr>
            <a:xfrm>
              <a:off x="8550424" y="2987923"/>
              <a:ext cx="53902" cy="23085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a:miter lim="400000"/>
            </a:ln>
          </p:spPr>
          <p:txBody>
            <a:bodyPr lIns="19050" tIns="19050" rIns="19050" bIns="19050" anchor="ctr"/>
            <a:lstStyle/>
            <a:p>
              <a:endParaRPr sz="2000"/>
            </a:p>
          </p:txBody>
        </p:sp>
      </p:grpSp>
      <p:sp>
        <p:nvSpPr>
          <p:cNvPr id="33" name="Shape 26"/>
          <p:cNvSpPr/>
          <p:nvPr/>
        </p:nvSpPr>
        <p:spPr>
          <a:xfrm flipH="1">
            <a:off x="4439" y="3524766"/>
            <a:ext cx="12187563" cy="166856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350" b="0" i="0" u="none" strike="noStrike" cap="none" baseline="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8" name="文本框 37"/>
          <p:cNvSpPr txBox="1"/>
          <p:nvPr/>
        </p:nvSpPr>
        <p:spPr>
          <a:xfrm>
            <a:off x="187325" y="2377440"/>
            <a:ext cx="9142095" cy="1309370"/>
          </a:xfrm>
          <a:prstGeom prst="rect">
            <a:avLst/>
          </a:prstGeom>
          <a:noFill/>
          <a:ln>
            <a:noFill/>
          </a:ln>
        </p:spPr>
        <p:txBody>
          <a:bodyPr wrap="square" rtlCol="0">
            <a:spAutoFit/>
            <a:scene3d>
              <a:camera prst="orthographicFront"/>
              <a:lightRig rig="threePt" dir="t"/>
            </a:scene3d>
          </a:bodyPr>
          <a:lstStyle/>
          <a:p>
            <a:pPr algn="l">
              <a:lnSpc>
                <a:spcPct val="120000"/>
              </a:lnSpc>
            </a:pPr>
            <a:r>
              <a:rPr lang="zh-CN" altLang="en-US" sz="6000" i="1" spc="250" dirty="0">
                <a:ln w="9525">
                  <a:noFill/>
                  <a:prstDash val="solid"/>
                </a:ln>
                <a:solidFill>
                  <a:srgbClr val="CF632F"/>
                </a:solidFill>
                <a:uFillTx/>
                <a:latin typeface="方正超粗黑_GBK" panose="03000509000000000000" pitchFamily="65" charset="-122"/>
                <a:ea typeface="方正超粗黑_GBK" panose="03000509000000000000" pitchFamily="65" charset="-122"/>
              </a:rPr>
              <a:t>  </a:t>
            </a:r>
            <a:r>
              <a:rPr lang="zh-CN" altLang="en-US" sz="6600" i="1" spc="250" dirty="0">
                <a:ln w="9525">
                  <a:noFill/>
                  <a:prstDash val="solid"/>
                </a:ln>
                <a:solidFill>
                  <a:schemeClr val="bg1"/>
                </a:solidFill>
                <a:uFillTx/>
                <a:latin typeface="方正超粗黑_GBK" panose="03000509000000000000" pitchFamily="65" charset="-122"/>
                <a:ea typeface="方正超粗黑_GBK" panose="03000509000000000000" pitchFamily="65" charset="-122"/>
              </a:rPr>
              <a:t>计算机组织与结构</a:t>
            </a:r>
          </a:p>
        </p:txBody>
      </p:sp>
      <p:sp>
        <p:nvSpPr>
          <p:cNvPr id="7" name="PA-文本 文本框 4627"/>
          <p:cNvSpPr txBox="1"/>
          <p:nvPr>
            <p:custDataLst>
              <p:tags r:id="rId1"/>
            </p:custDataLst>
          </p:nvPr>
        </p:nvSpPr>
        <p:spPr>
          <a:xfrm>
            <a:off x="6012815" y="3521710"/>
            <a:ext cx="2040890" cy="565150"/>
          </a:xfrm>
          <a:prstGeom prst="rect">
            <a:avLst/>
          </a:prstGeom>
          <a:noFill/>
        </p:spPr>
        <p:txBody>
          <a:bodyPr wrap="square" rtlCol="0">
            <a:spAutoFit/>
          </a:bodyPr>
          <a:lstStyle/>
          <a:p>
            <a:pPr>
              <a:lnSpc>
                <a:spcPct val="110000"/>
              </a:lnSpc>
            </a:pPr>
            <a:r>
              <a:rPr lang="zh-CN" sz="2800" b="1" spc="180" dirty="0">
                <a:solidFill>
                  <a:srgbClr val="FFFF00"/>
                </a:solidFill>
                <a:latin typeface="微软雅黑" panose="020B0503020204020204" pitchFamily="34" charset="-122"/>
                <a:ea typeface="微软雅黑" panose="020B0503020204020204" pitchFamily="34" charset="-122"/>
              </a:rPr>
              <a:t>课程设计</a:t>
            </a:r>
          </a:p>
        </p:txBody>
      </p:sp>
      <p:pic>
        <p:nvPicPr>
          <p:cNvPr id="1031" name="Picture 11" descr="logo1"/>
          <p:cNvPicPr>
            <a:picLocks noChangeAspect="1"/>
          </p:cNvPicPr>
          <p:nvPr userDrawn="1"/>
        </p:nvPicPr>
        <p:blipFill>
          <a:blip r:embed="rId4"/>
          <a:stretch>
            <a:fillRect/>
          </a:stretch>
        </p:blipFill>
        <p:spPr>
          <a:xfrm>
            <a:off x="10473690" y="306705"/>
            <a:ext cx="1015365" cy="997585"/>
          </a:xfrm>
          <a:prstGeom prst="rect">
            <a:avLst/>
          </a:prstGeom>
          <a:noFill/>
          <a:ln w="9525">
            <a:noFill/>
          </a:ln>
        </p:spPr>
      </p:pic>
      <p:sp>
        <p:nvSpPr>
          <p:cNvPr id="34" name="文本框 38"/>
          <p:cNvSpPr txBox="1"/>
          <p:nvPr/>
        </p:nvSpPr>
        <p:spPr>
          <a:xfrm>
            <a:off x="7547381" y="5033799"/>
            <a:ext cx="4162838" cy="1200329"/>
          </a:xfrm>
          <a:prstGeom prst="rect">
            <a:avLst/>
          </a:prstGeom>
          <a:noFill/>
        </p:spPr>
        <p:txBody>
          <a:bodyPr wrap="square" rtlCol="0">
            <a:spAutoFit/>
            <a:scene3d>
              <a:camera prst="orthographicFront"/>
              <a:lightRig rig="threePt" dir="t"/>
            </a:scene3d>
            <a:sp3d contourW="12700"/>
          </a:bodyPr>
          <a:lstStyle/>
          <a:p>
            <a:pPr algn="l">
              <a:lnSpc>
                <a:spcPct val="120000"/>
              </a:lnSpc>
            </a:pPr>
            <a:r>
              <a:rPr lang="zh-CN" altLang="en-US" sz="6000" i="1" spc="250" dirty="0">
                <a:ln w="9525">
                  <a:noFill/>
                  <a:prstDash val="solid"/>
                </a:ln>
                <a:solidFill>
                  <a:srgbClr val="8D3B46"/>
                </a:solidFill>
                <a:uFillTx/>
                <a:latin typeface="方正超粗黑_GBK" panose="03000509000000000000" pitchFamily="65" charset="-122"/>
                <a:ea typeface="方正超粗黑_GBK" panose="03000509000000000000" pitchFamily="65" charset="-122"/>
              </a:rPr>
              <a:t>感谢观看！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1000"/>
                                        <p:tgtEl>
                                          <p:spTgt spid="33"/>
                                        </p:tgtEl>
                                      </p:cBhvr>
                                    </p:animEffect>
                                    <p:anim calcmode="lin" valueType="num">
                                      <p:cBhvr>
                                        <p:cTn id="23" dur="1000" fill="hold"/>
                                        <p:tgtEl>
                                          <p:spTgt spid="33"/>
                                        </p:tgtEl>
                                        <p:attrNameLst>
                                          <p:attrName>ppt_x</p:attrName>
                                        </p:attrNameLst>
                                      </p:cBhvr>
                                      <p:tavLst>
                                        <p:tav tm="0">
                                          <p:val>
                                            <p:strVal val="#ppt_x"/>
                                          </p:val>
                                        </p:tav>
                                        <p:tav tm="100000">
                                          <p:val>
                                            <p:strVal val="#ppt_x"/>
                                          </p:val>
                                        </p:tav>
                                      </p:tavLst>
                                    </p:anim>
                                    <p:anim calcmode="lin" valueType="num">
                                      <p:cBhvr>
                                        <p:cTn id="24" dur="1000" fill="hold"/>
                                        <p:tgtEl>
                                          <p:spTgt spid="33"/>
                                        </p:tgtEl>
                                        <p:attrNameLst>
                                          <p:attrName>ppt_y</p:attrName>
                                        </p:attrNameLst>
                                      </p:cBhvr>
                                      <p:tavLst>
                                        <p:tav tm="0">
                                          <p:val>
                                            <p:strVal val="#ppt_y+.1"/>
                                          </p:val>
                                        </p:tav>
                                        <p:tav tm="100000">
                                          <p:val>
                                            <p:strVal val="#ppt_y"/>
                                          </p:val>
                                        </p:tav>
                                      </p:tavLst>
                                    </p:anim>
                                  </p:childTnLst>
                                </p:cTn>
                              </p:par>
                              <p:par>
                                <p:cTn id="25" presetID="31" presetClass="entr" presetSubtype="0" fill="hold" grpId="0" nodeType="withEffect">
                                  <p:stCondLst>
                                    <p:cond delay="0"/>
                                  </p:stCondLst>
                                  <p:iterate type="lt">
                                    <p:tmPct val="0"/>
                                  </p:iterate>
                                  <p:childTnLst>
                                    <p:set>
                                      <p:cBhvr>
                                        <p:cTn id="26" dur="1" fill="hold">
                                          <p:stCondLst>
                                            <p:cond delay="0"/>
                                          </p:stCondLst>
                                        </p:cTn>
                                        <p:tgtEl>
                                          <p:spTgt spid="38">
                                            <p:txEl>
                                              <p:pRg st="0" end="0"/>
                                            </p:txEl>
                                          </p:spTgt>
                                        </p:tgtEl>
                                        <p:attrNameLst>
                                          <p:attrName>style.visibility</p:attrName>
                                        </p:attrNameLst>
                                      </p:cBhvr>
                                      <p:to>
                                        <p:strVal val="visible"/>
                                      </p:to>
                                    </p:set>
                                    <p:anim calcmode="lin" valueType="num">
                                      <p:cBhvr>
                                        <p:cTn id="27" dur="1000" fill="hold"/>
                                        <p:tgtEl>
                                          <p:spTgt spid="38">
                                            <p:txEl>
                                              <p:pRg st="0" end="0"/>
                                            </p:txEl>
                                          </p:spTgt>
                                        </p:tgtEl>
                                        <p:attrNameLst>
                                          <p:attrName>ppt_w</p:attrName>
                                        </p:attrNameLst>
                                      </p:cBhvr>
                                      <p:tavLst>
                                        <p:tav tm="0">
                                          <p:val>
                                            <p:fltVal val="0"/>
                                          </p:val>
                                        </p:tav>
                                        <p:tav tm="100000">
                                          <p:val>
                                            <p:strVal val="#ppt_w"/>
                                          </p:val>
                                        </p:tav>
                                      </p:tavLst>
                                    </p:anim>
                                    <p:anim calcmode="lin" valueType="num">
                                      <p:cBhvr>
                                        <p:cTn id="28" dur="1000" fill="hold"/>
                                        <p:tgtEl>
                                          <p:spTgt spid="38">
                                            <p:txEl>
                                              <p:pRg st="0" end="0"/>
                                            </p:txEl>
                                          </p:spTgt>
                                        </p:tgtEl>
                                        <p:attrNameLst>
                                          <p:attrName>ppt_h</p:attrName>
                                        </p:attrNameLst>
                                      </p:cBhvr>
                                      <p:tavLst>
                                        <p:tav tm="0">
                                          <p:val>
                                            <p:fltVal val="0"/>
                                          </p:val>
                                        </p:tav>
                                        <p:tav tm="100000">
                                          <p:val>
                                            <p:strVal val="#ppt_h"/>
                                          </p:val>
                                        </p:tav>
                                      </p:tavLst>
                                    </p:anim>
                                    <p:anim calcmode="lin" valueType="num">
                                      <p:cBhvr>
                                        <p:cTn id="29" dur="1000" fill="hold"/>
                                        <p:tgtEl>
                                          <p:spTgt spid="38">
                                            <p:txEl>
                                              <p:pRg st="0" end="0"/>
                                            </p:txEl>
                                          </p:spTgt>
                                        </p:tgtEl>
                                        <p:attrNameLst>
                                          <p:attrName>style.rotation</p:attrName>
                                        </p:attrNameLst>
                                      </p:cBhvr>
                                      <p:tavLst>
                                        <p:tav tm="0">
                                          <p:val>
                                            <p:fltVal val="90"/>
                                          </p:val>
                                        </p:tav>
                                        <p:tav tm="100000">
                                          <p:val>
                                            <p:fltVal val="0"/>
                                          </p:val>
                                        </p:tav>
                                      </p:tavLst>
                                    </p:anim>
                                    <p:animEffect transition="in" filter="fade">
                                      <p:cBhvr>
                                        <p:cTn id="30" dur="1000"/>
                                        <p:tgtEl>
                                          <p:spTgt spid="38">
                                            <p:txEl>
                                              <p:pRg st="0" end="0"/>
                                            </p:txEl>
                                          </p:spTgt>
                                        </p:tgtEl>
                                      </p:cBhvr>
                                    </p:animEffect>
                                  </p:childTnLst>
                                </p:cTn>
                              </p:par>
                              <p:par>
                                <p:cTn id="31" presetID="34" presetClass="emph" presetSubtype="0" fill="hold" grpId="1" nodeType="withEffect">
                                  <p:stCondLst>
                                    <p:cond delay="0"/>
                                  </p:stCondLst>
                                  <p:iterate type="lt">
                                    <p:tmPct val="10000"/>
                                  </p:iterate>
                                  <p:childTnLst>
                                    <p:animMotion origin="layout" path="M -1.45833E-6 2.96296E-6 L -1.45833E-6 -0.07223 " pathEditMode="relative" rAng="0" ptsTypes="AA">
                                      <p:cBhvr>
                                        <p:cTn id="32" dur="250" accel="50000" decel="50000" autoRev="1" fill="hold">
                                          <p:stCondLst>
                                            <p:cond delay="0"/>
                                          </p:stCondLst>
                                        </p:cTn>
                                        <p:tgtEl>
                                          <p:spTgt spid="38">
                                            <p:txEl>
                                              <p:pRg st="0" end="0"/>
                                            </p:txEl>
                                          </p:spTgt>
                                        </p:tgtEl>
                                        <p:attrNameLst>
                                          <p:attrName>ppt_x</p:attrName>
                                          <p:attrName>ppt_y</p:attrName>
                                        </p:attrNameLst>
                                      </p:cBhvr>
                                      <p:rCtr x="0" y="-3611"/>
                                    </p:animMotion>
                                    <p:animRot by="1500000">
                                      <p:cBhvr>
                                        <p:cTn id="33" dur="125" fill="hold">
                                          <p:stCondLst>
                                            <p:cond delay="0"/>
                                          </p:stCondLst>
                                        </p:cTn>
                                        <p:tgtEl>
                                          <p:spTgt spid="38">
                                            <p:txEl>
                                              <p:pRg st="0" end="0"/>
                                            </p:txEl>
                                          </p:spTgt>
                                        </p:tgtEl>
                                        <p:attrNameLst>
                                          <p:attrName>r</p:attrName>
                                        </p:attrNameLst>
                                      </p:cBhvr>
                                    </p:animRot>
                                    <p:animRot by="-1500000">
                                      <p:cBhvr>
                                        <p:cTn id="34" dur="125" fill="hold">
                                          <p:stCondLst>
                                            <p:cond delay="125"/>
                                          </p:stCondLst>
                                        </p:cTn>
                                        <p:tgtEl>
                                          <p:spTgt spid="38">
                                            <p:txEl>
                                              <p:pRg st="0" end="0"/>
                                            </p:txEl>
                                          </p:spTgt>
                                        </p:tgtEl>
                                        <p:attrNameLst>
                                          <p:attrName>r</p:attrName>
                                        </p:attrNameLst>
                                      </p:cBhvr>
                                    </p:animRot>
                                    <p:animRot by="-1500000">
                                      <p:cBhvr>
                                        <p:cTn id="35" dur="125" fill="hold">
                                          <p:stCondLst>
                                            <p:cond delay="250"/>
                                          </p:stCondLst>
                                        </p:cTn>
                                        <p:tgtEl>
                                          <p:spTgt spid="38">
                                            <p:txEl>
                                              <p:pRg st="0" end="0"/>
                                            </p:txEl>
                                          </p:spTgt>
                                        </p:tgtEl>
                                        <p:attrNameLst>
                                          <p:attrName>r</p:attrName>
                                        </p:attrNameLst>
                                      </p:cBhvr>
                                    </p:animRot>
                                    <p:animRot by="1500000">
                                      <p:cBhvr>
                                        <p:cTn id="36" dur="125" fill="hold">
                                          <p:stCondLst>
                                            <p:cond delay="375"/>
                                          </p:stCondLst>
                                        </p:cTn>
                                        <p:tgtEl>
                                          <p:spTgt spid="38">
                                            <p:txEl>
                                              <p:pRg st="0" end="0"/>
                                            </p:txEl>
                                          </p:spTgt>
                                        </p:tgtEl>
                                        <p:attrNameLst>
                                          <p:attrName>r</p:attrName>
                                        </p:attrNameLst>
                                      </p:cBhvr>
                                    </p:animRot>
                                  </p:childTnLst>
                                </p:cTn>
                              </p:par>
                            </p:childTnLst>
                          </p:cTn>
                        </p:par>
                        <p:par>
                          <p:cTn id="37" fill="hold">
                            <p:stCondLst>
                              <p:cond delay="1000"/>
                            </p:stCondLst>
                            <p:childTnLst>
                              <p:par>
                                <p:cTn id="38" presetID="2" presetClass="entr" presetSubtype="4"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additive="base">
                                        <p:cTn id="40" dur="500" fill="hold"/>
                                        <p:tgtEl>
                                          <p:spTgt spid="7"/>
                                        </p:tgtEl>
                                        <p:attrNameLst>
                                          <p:attrName>ppt_x</p:attrName>
                                        </p:attrNameLst>
                                      </p:cBhvr>
                                      <p:tavLst>
                                        <p:tav tm="0">
                                          <p:val>
                                            <p:strVal val="#ppt_x"/>
                                          </p:val>
                                        </p:tav>
                                        <p:tav tm="100000">
                                          <p:val>
                                            <p:strVal val="#ppt_x"/>
                                          </p:val>
                                        </p:tav>
                                      </p:tavLst>
                                    </p:anim>
                                    <p:anim calcmode="lin" valueType="num">
                                      <p:cBhvr additive="base">
                                        <p:cTn id="41" dur="500" fill="hold"/>
                                        <p:tgtEl>
                                          <p:spTgt spid="7"/>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34"/>
                                        </p:tgtEl>
                                        <p:attrNameLst>
                                          <p:attrName>style.visibility</p:attrName>
                                        </p:attrNameLst>
                                      </p:cBhvr>
                                      <p:to>
                                        <p:strVal val="visible"/>
                                      </p:to>
                                    </p:set>
                                    <p:anim calcmode="lin" valueType="num">
                                      <p:cBhvr additive="base">
                                        <p:cTn id="44" dur="500" fill="hold"/>
                                        <p:tgtEl>
                                          <p:spTgt spid="34"/>
                                        </p:tgtEl>
                                        <p:attrNameLst>
                                          <p:attrName>ppt_x</p:attrName>
                                        </p:attrNameLst>
                                      </p:cBhvr>
                                      <p:tavLst>
                                        <p:tav tm="0">
                                          <p:val>
                                            <p:strVal val="#ppt_x"/>
                                          </p:val>
                                        </p:tav>
                                        <p:tav tm="100000">
                                          <p:val>
                                            <p:strVal val="#ppt_x"/>
                                          </p:val>
                                        </p:tav>
                                      </p:tavLst>
                                    </p:anim>
                                    <p:anim calcmode="lin" valueType="num">
                                      <p:cBhvr additive="base">
                                        <p:cTn id="45"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8" grpId="0" bldLvl="0" animBg="1"/>
      <p:bldP spid="33" grpId="0" bldLvl="0" animBg="1"/>
      <p:bldP spid="38" grpId="0" build="allAtOnce"/>
      <p:bldP spid="38" grpId="1" build="allAtOnce"/>
      <p:bldP spid="7" grpId="0"/>
      <p:bldP spid="3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第一讲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638810" y="1793240"/>
            <a:ext cx="11294745" cy="4487322"/>
            <a:chOff x="6179819" y="997362"/>
            <a:chExt cx="5638801" cy="5020587"/>
          </a:xfrm>
        </p:grpSpPr>
        <p:sp>
          <p:nvSpPr>
            <p:cNvPr id="42" name="矩形 41"/>
            <p:cNvSpPr/>
            <p:nvPr/>
          </p:nvSpPr>
          <p:spPr>
            <a:xfrm>
              <a:off x="6179819" y="997362"/>
              <a:ext cx="5638801" cy="5020587"/>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307440" y="997612"/>
              <a:ext cx="5298440" cy="4874482"/>
            </a:xfrm>
            <a:prstGeom prst="rect">
              <a:avLst/>
            </a:prstGeom>
            <a:noFill/>
            <a:ln w="9525">
              <a:noFill/>
              <a:miter lim="800000"/>
            </a:ln>
          </p:spPr>
          <p:txBody>
            <a:bodyPr wrap="square" lIns="49438" tIns="24718" rIns="49438" bIns="24718">
              <a:spAutoFit/>
            </a:bodyPr>
            <a:lstStyle/>
            <a:p>
              <a:pPr marL="285750" indent="0" algn="l" fontAlgn="auto">
                <a:lnSpc>
                  <a:spcPct val="150000"/>
                </a:lnSpc>
                <a:spcBef>
                  <a:spcPts val="800"/>
                </a:spcBef>
                <a:buClrTx/>
                <a:buSzTx/>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加深对《计算机组织与结构》课程讲述理论内容（逻辑构成、工作原理）的理解</a:t>
              </a:r>
            </a:p>
            <a:p>
              <a:pPr marL="285750" indent="0" algn="l" fontAlgn="auto">
                <a:lnSpc>
                  <a:spcPct val="150000"/>
                </a:lnSpc>
                <a:spcBef>
                  <a:spcPts val="8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在上学期随堂实验的基础上，提升综合运用所学知识解决问题的能力。引导学生进一步  </a:t>
              </a:r>
            </a:p>
            <a:p>
              <a:pPr marL="285750" indent="0" algn="l" fontAlgn="auto">
                <a:lnSpc>
                  <a:spcPct val="150000"/>
                </a:lnSpc>
                <a:spcBef>
                  <a:spcPts val="800"/>
                </a:spcBef>
                <a:buClrTx/>
                <a:buSzTx/>
                <a:buFont typeface="Wingdings" panose="05000000000000000000" charset="0"/>
                <a:buNone/>
              </a:pPr>
              <a:r>
                <a:rPr lang="zh-CN" altLang="en-US" sz="2000" dirty="0">
                  <a:latin typeface="微软雅黑" panose="020B0503020204020204" pitchFamily="34" charset="-122"/>
                  <a:ea typeface="微软雅黑" panose="020B0503020204020204" pitchFamily="34" charset="-122"/>
                </a:rPr>
                <a:t>    提升数字系统设计方面的专业技能。这种</a:t>
              </a:r>
              <a:r>
                <a:rPr lang="zh-CN" altLang="en-US" sz="2000" dirty="0" smtClean="0">
                  <a:latin typeface="微软雅黑" panose="020B0503020204020204" pitchFamily="34" charset="-122"/>
                  <a:ea typeface="微软雅黑" panose="020B0503020204020204" pitchFamily="34" charset="-122"/>
                </a:rPr>
                <a:t>技能提升涉及</a:t>
              </a:r>
              <a:r>
                <a:rPr lang="zh-CN" altLang="en-US" sz="2000" dirty="0">
                  <a:latin typeface="微软雅黑" panose="020B0503020204020204" pitchFamily="34" charset="-122"/>
                  <a:ea typeface="微软雅黑" panose="020B0503020204020204" pitchFamily="34" charset="-122"/>
                </a:rPr>
                <a:t>如下三个方面：</a:t>
              </a:r>
            </a:p>
            <a:p>
              <a:pPr marL="285750" indent="0" algn="l" fontAlgn="auto">
                <a:lnSpc>
                  <a:spcPct val="150000"/>
                </a:lnSpc>
                <a:spcBef>
                  <a:spcPts val="800"/>
                </a:spcBef>
                <a:buClrTx/>
                <a:buSzTx/>
                <a:buFont typeface="Wingdings" panose="05000000000000000000" charset="0"/>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C00000"/>
                  </a:solidFill>
                  <a:latin typeface="微软雅黑" panose="020B0503020204020204" pitchFamily="34" charset="-122"/>
                  <a:ea typeface="微软雅黑" panose="020B0503020204020204" pitchFamily="34" charset="-122"/>
                </a:rPr>
                <a:t>从功能电路设计转向系统设计；</a:t>
              </a:r>
            </a:p>
            <a:p>
              <a:pPr marL="285750" indent="0" algn="l" fontAlgn="auto">
                <a:lnSpc>
                  <a:spcPct val="150000"/>
                </a:lnSpc>
                <a:spcBef>
                  <a:spcPts val="800"/>
                </a:spcBef>
                <a:buClrTx/>
                <a:buSzTx/>
                <a:buFont typeface="Wingdings" panose="05000000000000000000" charset="0"/>
                <a:buNone/>
              </a:pPr>
              <a:r>
                <a:rPr lang="zh-CN" altLang="en-US" sz="2000" dirty="0">
                  <a:solidFill>
                    <a:srgbClr val="C00000"/>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  </a:t>
              </a:r>
              <a:r>
                <a:rPr lang="en-US" altLang="zh-CN" sz="2000" dirty="0">
                  <a:solidFill>
                    <a:schemeClr val="tx1"/>
                  </a:solidFill>
                  <a:latin typeface="微软雅黑" panose="020B0503020204020204" pitchFamily="34" charset="-122"/>
                  <a:ea typeface="微软雅黑" panose="020B0503020204020204" pitchFamily="34" charset="-122"/>
                </a:rPr>
                <a:t>2</a:t>
              </a:r>
              <a:r>
                <a:rPr lang="zh-CN" altLang="en-US" sz="2000" dirty="0">
                  <a:solidFill>
                    <a:schemeClr val="tx1"/>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C00000"/>
                  </a:solidFill>
                  <a:latin typeface="微软雅黑" panose="020B0503020204020204" pitchFamily="34" charset="-122"/>
                  <a:ea typeface="微软雅黑" panose="020B0503020204020204" pitchFamily="34" charset="-122"/>
                </a:rPr>
                <a:t>由传统的通用集成电路应用转向可编程逻辑器件的应用；</a:t>
              </a:r>
              <a:endParaRPr lang="zh-CN" altLang="en-US" sz="2000" dirty="0">
                <a:latin typeface="微软雅黑" panose="020B0503020204020204" pitchFamily="34" charset="-122"/>
                <a:ea typeface="微软雅黑" panose="020B0503020204020204" pitchFamily="34" charset="-122"/>
              </a:endParaRPr>
            </a:p>
            <a:p>
              <a:pPr marL="285750" indent="0" algn="l" fontAlgn="auto">
                <a:lnSpc>
                  <a:spcPct val="150000"/>
                </a:lnSpc>
                <a:spcBef>
                  <a:spcPts val="800"/>
                </a:spcBef>
                <a:buClrTx/>
                <a:buSzTx/>
                <a:buFont typeface="Wingdings" panose="05000000000000000000" charset="0"/>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C00000"/>
                  </a:solidFill>
                  <a:latin typeface="微软雅黑" panose="020B0503020204020204" pitchFamily="34" charset="-122"/>
                  <a:ea typeface="微软雅黑" panose="020B0503020204020204" pitchFamily="34" charset="-122"/>
                  <a:sym typeface="+mn-ea"/>
                </a:rPr>
                <a:t>从硬件设计转向硬件软件高度渗透的设计。</a:t>
              </a:r>
              <a:r>
                <a:rPr lang="zh-CN" altLang="en-US" sz="2000" dirty="0">
                  <a:solidFill>
                    <a:srgbClr val="C00000"/>
                  </a:solidFill>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p>
            <a:p>
              <a:pPr marL="285750" indent="0" algn="l" fontAlgn="auto">
                <a:lnSpc>
                  <a:spcPct val="150000"/>
                </a:lnSpc>
                <a:spcBef>
                  <a:spcPts val="8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具体而言：</a:t>
              </a:r>
              <a:r>
                <a:rPr lang="zh-CN" altLang="en-US" sz="2000" b="1" dirty="0">
                  <a:latin typeface="微软雅黑" panose="020B0503020204020204" pitchFamily="34" charset="-122"/>
                  <a:ea typeface="微软雅黑" panose="020B0503020204020204" pitchFamily="34" charset="-122"/>
                </a:rPr>
                <a:t>通过EDA工具设计一台可运行用户程序的简单模型机</a:t>
              </a:r>
              <a:r>
                <a:rPr lang="zh-CN" altLang="en-US" sz="2000" dirty="0">
                  <a:latin typeface="微软雅黑" panose="020B0503020204020204" pitchFamily="34" charset="-122"/>
                  <a:ea typeface="微软雅黑" panose="020B0503020204020204" pitchFamily="34" charset="-122"/>
                </a:rPr>
                <a:t>，深化对所学知识的理解，提高复杂电路系统的设计能力，逐步掌握计算机的设计理念和设计方法。</a:t>
              </a:r>
            </a:p>
          </p:txBody>
        </p:sp>
      </p:grpSp>
      <p:sp>
        <p:nvSpPr>
          <p:cNvPr id="43" name="文本框 42"/>
          <p:cNvSpPr txBox="1"/>
          <p:nvPr/>
        </p:nvSpPr>
        <p:spPr>
          <a:xfrm>
            <a:off x="701675" y="1055370"/>
            <a:ext cx="4109085" cy="583565"/>
          </a:xfrm>
          <a:prstGeom prst="rect">
            <a:avLst/>
          </a:prstGeom>
          <a:noFill/>
        </p:spPr>
        <p:txBody>
          <a:bodyPr wrap="square" rtlCol="0">
            <a:spAutoFit/>
          </a:bodyPr>
          <a:lstStyle/>
          <a:p>
            <a:pPr algn="l" fontAlgn="auto">
              <a:lnSpc>
                <a:spcPct val="100000"/>
              </a:lnSpc>
              <a:buClrTx/>
              <a:buSzTx/>
              <a:buFontTx/>
            </a:pPr>
            <a:r>
              <a:rPr lang="zh-CN" altLang="en-US" sz="3200" b="1" dirty="0">
                <a:solidFill>
                  <a:srgbClr val="CF632F"/>
                </a:solidFill>
                <a:latin typeface="微软雅黑" panose="020B0503020204020204" pitchFamily="34" charset="-122"/>
                <a:ea typeface="微软雅黑" panose="020B0503020204020204" pitchFamily="34" charset="-122"/>
              </a:rPr>
              <a:t>一、课程设计目的</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第一讲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638810" y="1834100"/>
            <a:ext cx="11294745" cy="4082195"/>
            <a:chOff x="6179819" y="1179091"/>
            <a:chExt cx="5638801" cy="4704215"/>
          </a:xfrm>
        </p:grpSpPr>
        <p:sp>
          <p:nvSpPr>
            <p:cNvPr id="42" name="矩形 41"/>
            <p:cNvSpPr/>
            <p:nvPr/>
          </p:nvSpPr>
          <p:spPr>
            <a:xfrm>
              <a:off x="6179819" y="1200059"/>
              <a:ext cx="5638801" cy="4683247"/>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97295" y="1179091"/>
              <a:ext cx="5298440" cy="4668283"/>
            </a:xfrm>
            <a:prstGeom prst="rect">
              <a:avLst/>
            </a:prstGeom>
            <a:noFill/>
            <a:ln w="9525">
              <a:noFill/>
              <a:miter lim="800000"/>
            </a:ln>
          </p:spPr>
          <p:txBody>
            <a:bodyPr wrap="square" lIns="49438" tIns="24718" rIns="49438" bIns="24718">
              <a:spAutoFit/>
            </a:bodyPr>
            <a:lstStyle/>
            <a:p>
              <a:pPr marL="285750" indent="0" algn="l" fontAlgn="auto">
                <a:lnSpc>
                  <a:spcPct val="150000"/>
                </a:lnSpc>
                <a:spcBef>
                  <a:spcPts val="0"/>
                </a:spcBef>
                <a:buClrTx/>
                <a:buSzTx/>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根据课程设计题目的要求，利用</a:t>
              </a:r>
              <a:r>
                <a:rPr lang="zh-CN" altLang="en-US" sz="2000" dirty="0">
                  <a:latin typeface="微软雅黑" panose="020B0503020204020204" pitchFamily="34" charset="-122"/>
                  <a:ea typeface="微软雅黑" panose="020B0503020204020204" pitchFamily="34" charset="-122"/>
                </a:rPr>
                <a:t>所学知识</a:t>
              </a:r>
              <a:r>
                <a:rPr lang="zh-CN" altLang="en-US" sz="2000" dirty="0" smtClean="0">
                  <a:latin typeface="微软雅黑" panose="020B0503020204020204" pitchFamily="34" charset="-122"/>
                  <a:ea typeface="微软雅黑" panose="020B0503020204020204" pitchFamily="34" charset="-122"/>
                </a:rPr>
                <a:t>，设计</a:t>
              </a:r>
              <a:r>
                <a:rPr lang="zh-CN" altLang="en-US" sz="2000" dirty="0">
                  <a:latin typeface="微软雅黑" panose="020B0503020204020204" pitchFamily="34" charset="-122"/>
                  <a:ea typeface="微软雅黑" panose="020B0503020204020204" pitchFamily="34" charset="-122"/>
                </a:rPr>
                <a:t>出具有特定功能的简单模型机主机。</a:t>
              </a:r>
            </a:p>
            <a:p>
              <a:pPr marL="285750" indent="0" algn="l" fontAlgn="auto">
                <a:lnSpc>
                  <a:spcPct val="150000"/>
                </a:lnSpc>
                <a:spcBef>
                  <a:spcPts val="6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要求每2位学生/</a:t>
              </a:r>
              <a:r>
                <a:rPr lang="zh-CN" altLang="en-US" sz="2000" dirty="0" smtClean="0">
                  <a:latin typeface="微软雅黑" panose="020B0503020204020204" pitchFamily="34" charset="-122"/>
                  <a:ea typeface="微软雅黑" panose="020B0503020204020204" pitchFamily="34" charset="-122"/>
                </a:rPr>
                <a:t>组 合作</a:t>
              </a:r>
              <a:r>
                <a:rPr lang="zh-CN" altLang="en-US" sz="2000" dirty="0">
                  <a:latin typeface="微软雅黑" panose="020B0503020204020204" pitchFamily="34" charset="-122"/>
                  <a:ea typeface="微软雅黑" panose="020B0503020204020204" pitchFamily="34" charset="-122"/>
                </a:rPr>
                <a:t>完成设计任务，分工体现在课程设计报告中。</a:t>
              </a:r>
            </a:p>
            <a:p>
              <a:pPr marL="285750" indent="0" algn="l" fontAlgn="auto">
                <a:lnSpc>
                  <a:spcPct val="150000"/>
                </a:lnSpc>
                <a:spcBef>
                  <a:spcPts val="6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课程设计的时间跨度为8个周（共32课时）。前4周为部件级实验，后4周为整机设计。   </a:t>
              </a:r>
            </a:p>
            <a:p>
              <a:pPr marL="285750" indent="0" algn="l" fontAlgn="auto">
                <a:lnSpc>
                  <a:spcPct val="150000"/>
                </a:lnSpc>
                <a:spcBef>
                  <a:spcPts val="0"/>
                </a:spcBef>
                <a:buClrTx/>
                <a:buSzTx/>
                <a:buFont typeface="Wingdings" panose="05000000000000000000" charset="0"/>
                <a:buNone/>
              </a:pPr>
              <a:r>
                <a:rPr lang="zh-CN" altLang="en-US" sz="2000" dirty="0">
                  <a:latin typeface="微软雅黑" panose="020B0503020204020204" pitchFamily="34" charset="-122"/>
                  <a:ea typeface="微软雅黑" panose="020B0503020204020204" pitchFamily="34" charset="-122"/>
                </a:rPr>
                <a:t>         （其中整机设计需提交纸质版课程设计报告）</a:t>
              </a:r>
            </a:p>
            <a:p>
              <a:pPr marL="285750" indent="0" algn="l" fontAlgn="auto">
                <a:lnSpc>
                  <a:spcPct val="150000"/>
                </a:lnSpc>
                <a:spcBef>
                  <a:spcPts val="6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1D41D5"/>
                  </a:solidFill>
                  <a:latin typeface="微软雅黑" panose="020B0503020204020204" pitchFamily="34" charset="-122"/>
                  <a:ea typeface="微软雅黑" panose="020B0503020204020204" pitchFamily="34" charset="-122"/>
                </a:rPr>
                <a:t>成绩评定：</a:t>
              </a:r>
              <a:r>
                <a:rPr lang="zh-CN" altLang="en-US" sz="2000" dirty="0">
                  <a:latin typeface="微软雅黑" panose="020B0503020204020204" pitchFamily="34" charset="-122"/>
                  <a:ea typeface="微软雅黑" panose="020B0503020204020204" pitchFamily="34" charset="-122"/>
                </a:rPr>
                <a:t>平时成绩（考勤）（10-20%）+实验成绩（80-90%</a:t>
              </a:r>
              <a:r>
                <a:rPr lang="zh-CN" altLang="en-US" sz="2000" dirty="0" smtClean="0">
                  <a:latin typeface="微软雅黑" panose="020B0503020204020204" pitchFamily="34" charset="-122"/>
                  <a:ea typeface="微软雅黑" panose="020B0503020204020204" pitchFamily="34" charset="-122"/>
                </a:rPr>
                <a:t>）（含报告）</a:t>
              </a:r>
              <a:endParaRPr lang="zh-CN" altLang="en-US" sz="2000" dirty="0">
                <a:latin typeface="微软雅黑" panose="020B0503020204020204" pitchFamily="34" charset="-122"/>
                <a:ea typeface="微软雅黑" panose="020B0503020204020204" pitchFamily="34" charset="-122"/>
              </a:endParaRPr>
            </a:p>
            <a:p>
              <a:pPr marL="285750" indent="0" algn="l" fontAlgn="auto">
                <a:lnSpc>
                  <a:spcPct val="150000"/>
                </a:lnSpc>
                <a:spcBef>
                  <a:spcPts val="600"/>
                </a:spcBef>
                <a:buClrTx/>
                <a:buSzTx/>
                <a:buFont typeface="Wingdings" panose="05000000000000000000" charset="0"/>
                <a:buChar char="l"/>
              </a:pP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1D41D5"/>
                  </a:solidFill>
                  <a:latin typeface="微软雅黑" panose="020B0503020204020204" pitchFamily="34" charset="-122"/>
                  <a:ea typeface="微软雅黑" panose="020B0503020204020204" pitchFamily="34" charset="-122"/>
                </a:rPr>
                <a:t>分组要求：</a:t>
              </a:r>
              <a:r>
                <a:rPr lang="en-US" altLang="zh-CN" sz="2000" dirty="0">
                  <a:solidFill>
                    <a:srgbClr val="1D41D5"/>
                  </a:solidFill>
                  <a:latin typeface="微软雅黑" panose="020B0503020204020204" pitchFamily="34" charset="-122"/>
                  <a:ea typeface="微软雅黑" panose="020B0503020204020204" pitchFamily="34" charset="-122"/>
                </a:rPr>
                <a:t>1</a:t>
              </a:r>
              <a:r>
                <a:rPr lang="zh-CN" altLang="en-US" sz="2000" dirty="0">
                  <a:solidFill>
                    <a:srgbClr val="1D41D5"/>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2人一组，中途不允许调整；</a:t>
              </a:r>
            </a:p>
            <a:p>
              <a:pPr marL="285750" indent="0" algn="l" fontAlgn="auto">
                <a:lnSpc>
                  <a:spcPct val="150000"/>
                </a:lnSpc>
                <a:spcBef>
                  <a:spcPts val="0"/>
                </a:spcBef>
                <a:buClrTx/>
                <a:buSzTx/>
                <a:buFont typeface="Wingdings" panose="05000000000000000000" charset="0"/>
                <a:buNone/>
              </a:pP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1D41D5"/>
                  </a:solidFill>
                  <a:latin typeface="微软雅黑" panose="020B0503020204020204" pitchFamily="34" charset="-122"/>
                  <a:ea typeface="微软雅黑" panose="020B0503020204020204" pitchFamily="34" charset="-122"/>
                </a:rPr>
                <a:t> </a:t>
              </a:r>
              <a:r>
                <a:rPr lang="en-US" altLang="zh-CN" sz="2000" dirty="0">
                  <a:solidFill>
                    <a:srgbClr val="1D41D5"/>
                  </a:solidFill>
                  <a:latin typeface="微软雅黑" panose="020B0503020204020204" pitchFamily="34" charset="-122"/>
                  <a:ea typeface="微软雅黑" panose="020B0503020204020204" pitchFamily="34" charset="-122"/>
                </a:rPr>
                <a:t>2</a:t>
              </a:r>
              <a:r>
                <a:rPr lang="zh-CN" altLang="en-US" sz="2000" dirty="0">
                  <a:solidFill>
                    <a:srgbClr val="1D41D5"/>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组号确定后，在整个课程设计期间，均在对应编号的实验台上，使用对应</a:t>
              </a:r>
            </a:p>
            <a:p>
              <a:pPr marL="285750" indent="0" algn="l" fontAlgn="auto">
                <a:lnSpc>
                  <a:spcPct val="150000"/>
                </a:lnSpc>
                <a:spcBef>
                  <a:spcPts val="0"/>
                </a:spcBef>
                <a:buClrTx/>
                <a:buSzTx/>
                <a:buFont typeface="Wingdings" panose="05000000000000000000" charset="0"/>
                <a:buNone/>
              </a:pPr>
              <a:r>
                <a:rPr lang="zh-CN" altLang="en-US" sz="2000" dirty="0">
                  <a:latin typeface="微软雅黑" panose="020B0503020204020204" pitchFamily="34" charset="-122"/>
                  <a:ea typeface="微软雅黑" panose="020B0503020204020204" pitchFamily="34" charset="-122"/>
                </a:rPr>
                <a:t>                         编号的实验平台进行设计。</a:t>
              </a:r>
            </a:p>
          </p:txBody>
        </p:sp>
      </p:grpSp>
      <p:sp>
        <p:nvSpPr>
          <p:cNvPr id="43" name="文本框 42"/>
          <p:cNvSpPr txBox="1"/>
          <p:nvPr/>
        </p:nvSpPr>
        <p:spPr>
          <a:xfrm>
            <a:off x="684530" y="1094105"/>
            <a:ext cx="5614670" cy="583565"/>
          </a:xfrm>
          <a:prstGeom prst="rect">
            <a:avLst/>
          </a:prstGeom>
          <a:noFill/>
        </p:spPr>
        <p:txBody>
          <a:bodyPr wrap="square" rtlCol="0">
            <a:spAutoFit/>
          </a:bodyPr>
          <a:lstStyle/>
          <a:p>
            <a:pPr algn="l" fontAlgn="auto">
              <a:lnSpc>
                <a:spcPct val="100000"/>
              </a:lnSpc>
              <a:buClrTx/>
              <a:buSzTx/>
              <a:buFontTx/>
            </a:pPr>
            <a:r>
              <a:rPr lang="zh-CN" altLang="en-US" sz="3200" b="1" dirty="0">
                <a:solidFill>
                  <a:srgbClr val="CF632F"/>
                </a:solidFill>
                <a:latin typeface="微软雅黑" panose="020B0503020204020204" pitchFamily="34" charset="-122"/>
                <a:ea typeface="微软雅黑" panose="020B0503020204020204" pitchFamily="34" charset="-122"/>
              </a:rPr>
              <a:t>二、课程设计内容与要求</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第一讲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638810" y="1834100"/>
            <a:ext cx="11294745" cy="4356735"/>
            <a:chOff x="6179819" y="1179091"/>
            <a:chExt cx="5638801" cy="5020588"/>
          </a:xfrm>
        </p:grpSpPr>
        <p:sp>
          <p:nvSpPr>
            <p:cNvPr id="42" name="矩形 41"/>
            <p:cNvSpPr/>
            <p:nvPr/>
          </p:nvSpPr>
          <p:spPr>
            <a:xfrm>
              <a:off x="6179819" y="1200312"/>
              <a:ext cx="5638801" cy="4999367"/>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97295" y="1179091"/>
              <a:ext cx="5298440" cy="5020588"/>
            </a:xfrm>
            <a:prstGeom prst="rect">
              <a:avLst/>
            </a:prstGeom>
            <a:noFill/>
            <a:ln w="9525">
              <a:noFill/>
              <a:miter lim="800000"/>
            </a:ln>
          </p:spPr>
          <p:txBody>
            <a:bodyPr wrap="square" lIns="49438" tIns="24718" rIns="49438" bIns="24718">
              <a:spAutoFit/>
            </a:bodyPr>
            <a:lstStyle/>
            <a:p>
              <a:pPr marL="285750" indent="0" algn="l" fontAlgn="auto">
                <a:lnSpc>
                  <a:spcPts val="2800"/>
                </a:lnSpc>
                <a:spcBef>
                  <a:spcPts val="0"/>
                </a:spcBef>
                <a:buClrTx/>
                <a:buSzTx/>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rPr>
                <a:t> </a:t>
              </a:r>
              <a:r>
                <a:rPr lang="en-US" altLang="zh-CN" sz="2000" b="1" dirty="0">
                  <a:solidFill>
                    <a:srgbClr val="1D41D5"/>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000" b="1" dirty="0">
                  <a:solidFill>
                    <a:srgbClr val="1D41D5"/>
                  </a:solidFill>
                  <a:latin typeface="微软雅黑" panose="020B0503020204020204" pitchFamily="34" charset="-122"/>
                  <a:ea typeface="微软雅黑" panose="020B0503020204020204" pitchFamily="34" charset="-122"/>
                  <a:cs typeface="微软雅黑" panose="020B0503020204020204" pitchFamily="34" charset="-122"/>
                  <a:sym typeface="+mn-ea"/>
                </a:rPr>
                <a:t>、封面</a:t>
              </a:r>
              <a:endParaRPr lang="zh-CN" altLang="en-US" sz="20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0" algn="l" fontAlgn="auto">
                <a:lnSpc>
                  <a:spcPts val="2800"/>
                </a:lnSpc>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       封面包括“</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计算机组织与结构</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课程设计报告”、课程设计题目、班级、姓名、学号以及完成日期等信息。</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0" algn="l" fontAlgn="auto">
                <a:lnSpc>
                  <a:spcPts val="2800"/>
                </a:lnSpc>
                <a:spcBef>
                  <a:spcPts val="0"/>
                </a:spcBef>
                <a:buClrTx/>
                <a:buSzTx/>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000" b="1" dirty="0">
                  <a:solidFill>
                    <a:srgbClr val="1D41D5"/>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000" b="1" dirty="0">
                  <a:solidFill>
                    <a:srgbClr val="1D41D5"/>
                  </a:solidFill>
                  <a:latin typeface="微软雅黑" panose="020B0503020204020204" pitchFamily="34" charset="-122"/>
                  <a:ea typeface="微软雅黑" panose="020B0503020204020204" pitchFamily="34" charset="-122"/>
                  <a:cs typeface="微软雅黑" panose="020B0503020204020204" pitchFamily="34" charset="-122"/>
                  <a:sym typeface="+mn-ea"/>
                </a:rPr>
                <a:t>、正文</a:t>
              </a:r>
              <a:endParaRPr lang="zh-CN" altLang="en-US" sz="20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0" algn="l" fontAlgn="auto">
                <a:lnSpc>
                  <a:spcPts val="2800"/>
                </a:lnSpc>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）课程设计步骤（包括确定所设计模型计算机的功能和用途、指令系统、总体结构与数据通路</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sym typeface="+mn-ea"/>
                </a:rPr>
                <a:t>、指令</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执行流程、微程序流程图）；</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lvl="1" indent="0" algn="l" fontAlgn="auto">
                <a:lnSpc>
                  <a:spcPts val="2800"/>
                </a:lnSpc>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）课程设计总结（包括自己的收获与体会；遇到的问题和解决的方法等）；</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lvl="1" indent="0" algn="l" fontAlgn="auto">
                <a:lnSpc>
                  <a:spcPts val="2800"/>
                </a:lnSpc>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）小组成员各自的任务及完成情况。</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0" algn="l" fontAlgn="auto">
                <a:lnSpc>
                  <a:spcPts val="2800"/>
                </a:lnSpc>
                <a:spcBef>
                  <a:spcPts val="0"/>
                </a:spcBef>
                <a:buClrTx/>
                <a:buSzTx/>
                <a:buFont typeface="Wingdings" panose="05000000000000000000" charset="0"/>
                <a:buChar char="l"/>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000" b="1" dirty="0">
                  <a:solidFill>
                    <a:srgbClr val="1D41D5"/>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2000" b="1" dirty="0">
                  <a:solidFill>
                    <a:srgbClr val="1D41D5"/>
                  </a:solidFill>
                  <a:latin typeface="微软雅黑" panose="020B0503020204020204" pitchFamily="34" charset="-122"/>
                  <a:ea typeface="微软雅黑" panose="020B0503020204020204" pitchFamily="34" charset="-122"/>
                  <a:cs typeface="微软雅黑" panose="020B0503020204020204" pitchFamily="34" charset="-122"/>
                  <a:sym typeface="+mn-ea"/>
                </a:rPr>
                <a:t>、附录</a:t>
              </a:r>
              <a:endParaRPr lang="zh-CN" altLang="en-US" sz="20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0" algn="l" fontAlgn="auto">
                <a:lnSpc>
                  <a:spcPts val="2800"/>
                </a:lnSpc>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       附录</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：数据通路图（总体结构图、部件逻辑电路图）</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lvl="1" indent="0" algn="l" fontAlgn="auto">
                <a:lnSpc>
                  <a:spcPts val="2800"/>
                </a:lnSpc>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       附录</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：微程序流程图</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lvl="1" indent="0" algn="l" fontAlgn="auto">
                <a:lnSpc>
                  <a:spcPts val="2800"/>
                </a:lnSpc>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       附录</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：微程序码点</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43" name="文本框 42"/>
          <p:cNvSpPr txBox="1"/>
          <p:nvPr/>
        </p:nvSpPr>
        <p:spPr>
          <a:xfrm>
            <a:off x="684530" y="1094105"/>
            <a:ext cx="5614670" cy="583565"/>
          </a:xfrm>
          <a:prstGeom prst="rect">
            <a:avLst/>
          </a:prstGeom>
          <a:noFill/>
        </p:spPr>
        <p:txBody>
          <a:bodyPr wrap="square" rtlCol="0">
            <a:spAutoFit/>
          </a:bodyPr>
          <a:lstStyle/>
          <a:p>
            <a:pPr algn="l" fontAlgn="auto">
              <a:lnSpc>
                <a:spcPct val="100000"/>
              </a:lnSpc>
              <a:buClrTx/>
              <a:buSzTx/>
              <a:buFontTx/>
            </a:pPr>
            <a:r>
              <a:rPr lang="zh-CN" altLang="en-US" sz="3200" b="1" dirty="0">
                <a:solidFill>
                  <a:srgbClr val="CF632F"/>
                </a:solidFill>
                <a:latin typeface="微软雅黑" panose="020B0503020204020204" pitchFamily="34" charset="-122"/>
                <a:ea typeface="微软雅黑" panose="020B0503020204020204" pitchFamily="34" charset="-122"/>
              </a:rPr>
              <a:t>三、课程设计报告的基本格式</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第一讲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638810" y="1852515"/>
            <a:ext cx="11294745" cy="4338320"/>
            <a:chOff x="6179819" y="1200312"/>
            <a:chExt cx="5638801" cy="4999367"/>
          </a:xfrm>
        </p:grpSpPr>
        <p:sp>
          <p:nvSpPr>
            <p:cNvPr id="42" name="矩形 41"/>
            <p:cNvSpPr/>
            <p:nvPr/>
          </p:nvSpPr>
          <p:spPr>
            <a:xfrm>
              <a:off x="6179819" y="1200312"/>
              <a:ext cx="5638801" cy="4999367"/>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307440" y="1553742"/>
              <a:ext cx="5412881" cy="2043698"/>
            </a:xfrm>
            <a:prstGeom prst="rect">
              <a:avLst/>
            </a:prstGeom>
            <a:noFill/>
            <a:ln w="9525">
              <a:noFill/>
              <a:miter lim="800000"/>
            </a:ln>
          </p:spPr>
          <p:txBody>
            <a:bodyPr wrap="square" lIns="49438" tIns="24718" rIns="49438" bIns="24718">
              <a:spAutoFit/>
            </a:bodyPr>
            <a:lstStyle/>
            <a:p>
              <a:pPr>
                <a:spcBef>
                  <a:spcPts val="2400"/>
                </a:spcBef>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要设计模型机，完成课程设计任务，需熟悉和掌握的工具：</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spcBef>
                  <a:spcPts val="2400"/>
                </a:spcBef>
                <a:buFont typeface="Wingdings" panose="05000000000000000000" charset="0"/>
                <a:buChar char="l"/>
              </a:pPr>
              <a: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sym typeface="+mn-ea"/>
                </a:rPr>
                <a:t>基础</a:t>
              </a:r>
              <a:r>
                <a:rPr lang="zh-CN" altLang="zh-CN" sz="2400" dirty="0" smtClean="0">
                  <a:latin typeface="微软雅黑" panose="020B0503020204020204" pitchFamily="34" charset="-122"/>
                  <a:ea typeface="微软雅黑" panose="020B0503020204020204" pitchFamily="34" charset="-122"/>
                  <a:cs typeface="微软雅黑" panose="020B0503020204020204" pitchFamily="34" charset="-122"/>
                  <a:sym typeface="+mn-ea"/>
                </a:rPr>
                <a:t>硬件</a:t>
              </a:r>
              <a:r>
                <a:rPr lang="zh-CN"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平台：</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PC</a:t>
              </a:r>
              <a:r>
                <a:rPr lang="zh-CN" altLang="en-US" sz="24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机</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专用平台</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JYS-X </a:t>
              </a:r>
              <a:r>
                <a:rPr lang="zh-CN" altLang="zh-CN" sz="24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计算机组成</a:t>
              </a:r>
              <a:r>
                <a:rPr lang="zh-CN" altLang="en-US" sz="24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原理实验系统</a:t>
              </a:r>
              <a:endParaRPr lang="en-US" altLang="zh-CN" sz="24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gn="l">
                <a:spcBef>
                  <a:spcPts val="2400"/>
                </a:spcBef>
                <a:buSzTx/>
                <a:buFont typeface="Wingdings" panose="05000000000000000000" charset="0"/>
                <a:buChar char="l"/>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软件环境：</a:t>
              </a:r>
              <a:r>
                <a:rPr altLang="zh-CN" sz="24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Quartus II软件</a:t>
              </a:r>
              <a:r>
                <a:rPr 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EDA</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开发</a:t>
              </a:r>
              <a:r>
                <a:rPr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工具</a:t>
              </a:r>
              <a:r>
                <a:rPr 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altLang="zh-CN" sz="24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43" name="文本框 42"/>
          <p:cNvSpPr txBox="1"/>
          <p:nvPr/>
        </p:nvSpPr>
        <p:spPr>
          <a:xfrm>
            <a:off x="684530" y="1094105"/>
            <a:ext cx="5614670" cy="583565"/>
          </a:xfrm>
          <a:prstGeom prst="rect">
            <a:avLst/>
          </a:prstGeom>
          <a:noFill/>
        </p:spPr>
        <p:txBody>
          <a:bodyPr wrap="square" rtlCol="0">
            <a:spAutoFit/>
          </a:bodyPr>
          <a:lstStyle/>
          <a:p>
            <a:pPr algn="l" fontAlgn="auto">
              <a:lnSpc>
                <a:spcPct val="100000"/>
              </a:lnSpc>
              <a:buClrTx/>
              <a:buSzTx/>
              <a:buFontTx/>
            </a:pPr>
            <a:r>
              <a:rPr lang="zh-CN" altLang="en-US" sz="3200" b="1" dirty="0">
                <a:solidFill>
                  <a:srgbClr val="CF632F"/>
                </a:solidFill>
                <a:latin typeface="微软雅黑" panose="020B0503020204020204" pitchFamily="34" charset="-122"/>
                <a:ea typeface="微软雅黑" panose="020B0503020204020204" pitchFamily="34" charset="-122"/>
              </a:rPr>
              <a:t>四、课程设计工具</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第一讲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638810" y="1852295"/>
            <a:ext cx="11294745" cy="4064000"/>
            <a:chOff x="6179819" y="1200059"/>
            <a:chExt cx="5638801" cy="4683247"/>
          </a:xfrm>
        </p:grpSpPr>
        <p:sp>
          <p:nvSpPr>
            <p:cNvPr id="42" name="矩形 41"/>
            <p:cNvSpPr/>
            <p:nvPr/>
          </p:nvSpPr>
          <p:spPr>
            <a:xfrm>
              <a:off x="6179819" y="1200059"/>
              <a:ext cx="5638801" cy="4683247"/>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97295" y="1414711"/>
              <a:ext cx="5298440" cy="4313609"/>
            </a:xfrm>
            <a:prstGeom prst="rect">
              <a:avLst/>
            </a:prstGeom>
            <a:noFill/>
            <a:ln w="9525">
              <a:noFill/>
              <a:miter lim="800000"/>
            </a:ln>
          </p:spPr>
          <p:txBody>
            <a:bodyPr wrap="square" lIns="49438" tIns="24718" rIns="49438" bIns="24718">
              <a:spAutoFit/>
            </a:bodyPr>
            <a:lstStyle/>
            <a:p>
              <a:pPr fontAlgn="auto">
                <a:lnSpc>
                  <a:spcPts val="3000"/>
                </a:lnSpc>
                <a:spcBef>
                  <a:spcPts val="2400"/>
                </a:spcBef>
              </a:pPr>
              <a:r>
                <a:rPr lang="zh-CN" altLang="zh-CN" sz="2000" dirty="0">
                  <a:latin typeface="微软雅黑" panose="020B0503020204020204" pitchFamily="34" charset="-122"/>
                  <a:ea typeface="微软雅黑" panose="020B0503020204020204" pitchFamily="34" charset="-122"/>
                  <a:sym typeface="+mn-ea"/>
                </a:rPr>
                <a:t>课程设计分为</a:t>
              </a:r>
              <a:r>
                <a:rPr lang="zh-CN" altLang="zh-CN" sz="2000" b="1" dirty="0">
                  <a:solidFill>
                    <a:srgbClr val="C00000"/>
                  </a:solidFill>
                  <a:latin typeface="微软雅黑" panose="020B0503020204020204" pitchFamily="34" charset="-122"/>
                  <a:ea typeface="微软雅黑" panose="020B0503020204020204" pitchFamily="34" charset="-122"/>
                  <a:sym typeface="+mn-ea"/>
                </a:rPr>
                <a:t>两个阶段</a:t>
              </a:r>
              <a:r>
                <a:rPr lang="zh-CN" altLang="en-US" sz="2000" dirty="0">
                  <a:latin typeface="微软雅黑" panose="020B0503020204020204" pitchFamily="34" charset="-122"/>
                  <a:ea typeface="微软雅黑" panose="020B0503020204020204" pitchFamily="34" charset="-122"/>
                  <a:sym typeface="+mn-ea"/>
                </a:rPr>
                <a:t>：</a:t>
              </a:r>
              <a:r>
                <a:rPr lang="zh-CN" altLang="zh-CN" sz="2000" dirty="0">
                  <a:latin typeface="微软雅黑" panose="020B0503020204020204" pitchFamily="34" charset="-122"/>
                  <a:ea typeface="微软雅黑" panose="020B0503020204020204" pitchFamily="34" charset="-122"/>
                  <a:sym typeface="+mn-ea"/>
                </a:rPr>
                <a:t>第一阶段为计算机的典型部件设计</a:t>
              </a:r>
              <a:r>
                <a:rPr lang="zh-CN" altLang="en-US" sz="2000" dirty="0">
                  <a:latin typeface="微软雅黑" panose="020B0503020204020204" pitchFamily="34" charset="-122"/>
                  <a:ea typeface="微软雅黑" panose="020B0503020204020204" pitchFamily="34" charset="-122"/>
                  <a:sym typeface="+mn-ea"/>
                </a:rPr>
                <a:t>；</a:t>
              </a:r>
              <a:r>
                <a:rPr lang="zh-CN" altLang="zh-CN" sz="2000" dirty="0">
                  <a:latin typeface="微软雅黑" panose="020B0503020204020204" pitchFamily="34" charset="-122"/>
                  <a:ea typeface="微软雅黑" panose="020B0503020204020204" pitchFamily="34" charset="-122"/>
                  <a:sym typeface="+mn-ea"/>
                </a:rPr>
                <a:t>第二个阶段为计算机综合课程设计。</a:t>
              </a:r>
              <a:endParaRPr lang="en-US" altLang="zh-CN" sz="2000" dirty="0">
                <a:latin typeface="微软雅黑" panose="020B0503020204020204" pitchFamily="34" charset="-122"/>
                <a:ea typeface="微软雅黑" panose="020B0503020204020204" pitchFamily="34" charset="-122"/>
              </a:endParaRPr>
            </a:p>
            <a:p>
              <a:pPr lvl="1" fontAlgn="auto">
                <a:lnSpc>
                  <a:spcPts val="3000"/>
                </a:lnSpc>
                <a:spcBef>
                  <a:spcPts val="2400"/>
                </a:spcBef>
              </a:pPr>
              <a:r>
                <a:rPr lang="zh-CN" altLang="en-US" sz="2000" b="1" dirty="0">
                  <a:solidFill>
                    <a:srgbClr val="1D41D5"/>
                  </a:solidFill>
                  <a:latin typeface="微软雅黑" panose="020B0503020204020204" pitchFamily="34" charset="-122"/>
                  <a:ea typeface="微软雅黑" panose="020B0503020204020204" pitchFamily="34" charset="-122"/>
                  <a:sym typeface="+mn-ea"/>
                </a:rPr>
                <a:t>第一阶段：</a:t>
              </a:r>
              <a:r>
                <a:rPr lang="zh-CN" altLang="zh-CN" sz="2000" dirty="0">
                  <a:latin typeface="微软雅黑" panose="020B0503020204020204" pitchFamily="34" charset="-122"/>
                  <a:ea typeface="微软雅黑" panose="020B0503020204020204" pitchFamily="34" charset="-122"/>
                  <a:sym typeface="+mn-ea"/>
                </a:rPr>
                <a:t>通过对</a:t>
              </a:r>
              <a:r>
                <a:rPr lang="zh-CN" altLang="en-US" sz="2000" dirty="0">
                  <a:latin typeface="微软雅黑" panose="020B0503020204020204" pitchFamily="34" charset="-122"/>
                  <a:ea typeface="微软雅黑" panose="020B0503020204020204" pitchFamily="34" charset="-122"/>
                  <a:sym typeface="+mn-ea"/>
                </a:rPr>
                <a:t>典型</a:t>
              </a:r>
              <a:r>
                <a:rPr lang="zh-CN" altLang="zh-CN" sz="2000" dirty="0">
                  <a:latin typeface="微软雅黑" panose="020B0503020204020204" pitchFamily="34" charset="-122"/>
                  <a:ea typeface="微软雅黑" panose="020B0503020204020204" pitchFamily="34" charset="-122"/>
                  <a:sym typeface="+mn-ea"/>
                </a:rPr>
                <a:t>部件的设计</a:t>
              </a:r>
              <a:r>
                <a:rPr lang="zh-CN" altLang="zh-CN" sz="2000" dirty="0" smtClean="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熟悉相关的</a:t>
              </a:r>
              <a:r>
                <a:rPr lang="en-US" altLang="zh-CN" sz="2000" dirty="0">
                  <a:latin typeface="微软雅黑" panose="020B0503020204020204" pitchFamily="34" charset="-122"/>
                  <a:ea typeface="微软雅黑" panose="020B0503020204020204" pitchFamily="34" charset="-122"/>
                  <a:sym typeface="+mn-ea"/>
                </a:rPr>
                <a:t>EDA</a:t>
              </a:r>
              <a:r>
                <a:rPr lang="zh-CN" altLang="en-US" sz="2000" dirty="0">
                  <a:latin typeface="微软雅黑" panose="020B0503020204020204" pitchFamily="34" charset="-122"/>
                  <a:ea typeface="微软雅黑" panose="020B0503020204020204" pitchFamily="34" charset="-122"/>
                  <a:sym typeface="+mn-ea"/>
                </a:rPr>
                <a:t>设计</a:t>
              </a:r>
              <a:r>
                <a:rPr lang="zh-CN" altLang="en-US" sz="2000" dirty="0" smtClean="0">
                  <a:latin typeface="微软雅黑" panose="020B0503020204020204" pitchFamily="34" charset="-122"/>
                  <a:ea typeface="微软雅黑" panose="020B0503020204020204" pitchFamily="34" charset="-122"/>
                  <a:sym typeface="+mn-ea"/>
                </a:rPr>
                <a:t>软件的使用，同时</a:t>
              </a:r>
              <a:r>
                <a:rPr lang="zh-CN" altLang="zh-CN" sz="2000" dirty="0" smtClean="0">
                  <a:latin typeface="微软雅黑" panose="020B0503020204020204" pitchFamily="34" charset="-122"/>
                  <a:ea typeface="微软雅黑" panose="020B0503020204020204" pitchFamily="34" charset="-122"/>
                  <a:sym typeface="+mn-ea"/>
                </a:rPr>
                <a:t>对</a:t>
              </a:r>
              <a:r>
                <a:rPr lang="zh-CN" altLang="en-US" sz="2000" dirty="0" smtClean="0">
                  <a:latin typeface="微软雅黑" panose="020B0503020204020204" pitchFamily="34" charset="-122"/>
                  <a:ea typeface="微软雅黑" panose="020B0503020204020204" pitchFamily="34" charset="-122"/>
                  <a:sym typeface="+mn-ea"/>
                </a:rPr>
                <a:t>典型</a:t>
              </a:r>
              <a:r>
                <a:rPr lang="zh-CN" altLang="zh-CN" sz="2000" dirty="0" smtClean="0">
                  <a:latin typeface="微软雅黑" panose="020B0503020204020204" pitchFamily="34" charset="-122"/>
                  <a:ea typeface="微软雅黑" panose="020B0503020204020204" pitchFamily="34" charset="-122"/>
                  <a:sym typeface="+mn-ea"/>
                </a:rPr>
                <a:t>部件</a:t>
              </a:r>
              <a:r>
                <a:rPr lang="zh-CN" altLang="zh-CN" sz="2000" dirty="0">
                  <a:latin typeface="微软雅黑" panose="020B0503020204020204" pitchFamily="34" charset="-122"/>
                  <a:ea typeface="微软雅黑" panose="020B0503020204020204" pitchFamily="34" charset="-122"/>
                  <a:sym typeface="+mn-ea"/>
                </a:rPr>
                <a:t>的构成</a:t>
              </a:r>
              <a:r>
                <a:rPr lang="zh-CN" altLang="zh-CN" sz="2000" dirty="0" smtClean="0">
                  <a:latin typeface="微软雅黑" panose="020B0503020204020204" pitchFamily="34" charset="-122"/>
                  <a:ea typeface="微软雅黑" panose="020B0503020204020204" pitchFamily="34" charset="-122"/>
                  <a:sym typeface="+mn-ea"/>
                </a:rPr>
                <a:t>、工作</a:t>
              </a:r>
              <a:r>
                <a:rPr lang="zh-CN" altLang="zh-CN" sz="2000" dirty="0" smtClean="0">
                  <a:latin typeface="微软雅黑" panose="020B0503020204020204" pitchFamily="34" charset="-122"/>
                  <a:ea typeface="微软雅黑" panose="020B0503020204020204" pitchFamily="34" charset="-122"/>
                  <a:sym typeface="+mn-ea"/>
                </a:rPr>
                <a:t>原理</a:t>
              </a:r>
              <a:r>
                <a:rPr lang="zh-CN" altLang="en-US" sz="2000" dirty="0" smtClean="0">
                  <a:latin typeface="微软雅黑" panose="020B0503020204020204" pitchFamily="34" charset="-122"/>
                  <a:ea typeface="微软雅黑" panose="020B0503020204020204" pitchFamily="34" charset="-122"/>
                  <a:sym typeface="+mn-ea"/>
                </a:rPr>
                <a:t>、</a:t>
              </a:r>
              <a:r>
                <a:rPr lang="zh-CN" altLang="zh-CN" sz="2000" dirty="0" smtClean="0">
                  <a:latin typeface="微软雅黑" panose="020B0503020204020204" pitchFamily="34" charset="-122"/>
                  <a:ea typeface="微软雅黑" panose="020B0503020204020204" pitchFamily="34" charset="-122"/>
                  <a:sym typeface="+mn-ea"/>
                </a:rPr>
                <a:t>设计方法及</a:t>
              </a:r>
              <a:r>
                <a:rPr lang="zh-CN" altLang="en-US" sz="2000" dirty="0" smtClean="0">
                  <a:latin typeface="微软雅黑" panose="020B0503020204020204" pitchFamily="34" charset="-122"/>
                  <a:ea typeface="微软雅黑" panose="020B0503020204020204" pitchFamily="34" charset="-122"/>
                  <a:sym typeface="+mn-ea"/>
                </a:rPr>
                <a:t>其</a:t>
              </a:r>
              <a:r>
                <a:rPr lang="zh-CN" altLang="zh-CN" sz="2000" dirty="0" smtClean="0">
                  <a:latin typeface="微软雅黑" panose="020B0503020204020204" pitchFamily="34" charset="-122"/>
                  <a:ea typeface="微软雅黑" panose="020B0503020204020204" pitchFamily="34" charset="-122"/>
                  <a:sym typeface="+mn-ea"/>
                </a:rPr>
                <a:t>在</a:t>
              </a:r>
              <a:r>
                <a:rPr lang="zh-CN" altLang="en-US" sz="2000" dirty="0" smtClean="0">
                  <a:latin typeface="微软雅黑" panose="020B0503020204020204" pitchFamily="34" charset="-122"/>
                  <a:ea typeface="微软雅黑" panose="020B0503020204020204" pitchFamily="34" charset="-122"/>
                  <a:sym typeface="+mn-ea"/>
                </a:rPr>
                <a:t>系统平台上的实现进行深入的探讨，</a:t>
              </a:r>
              <a:r>
                <a:rPr lang="zh-CN" altLang="en-US" sz="2000" dirty="0" smtClean="0">
                  <a:latin typeface="微软雅黑" panose="020B0503020204020204" pitchFamily="34" charset="-122"/>
                  <a:ea typeface="微软雅黑" panose="020B0503020204020204" pitchFamily="34" charset="-122"/>
                  <a:sym typeface="+mn-ea"/>
                </a:rPr>
                <a:t>为</a:t>
              </a:r>
              <a:r>
                <a:rPr lang="zh-CN" altLang="en-US" sz="2000" dirty="0">
                  <a:latin typeface="微软雅黑" panose="020B0503020204020204" pitchFamily="34" charset="-122"/>
                  <a:ea typeface="微软雅黑" panose="020B0503020204020204" pitchFamily="34" charset="-122"/>
                  <a:sym typeface="+mn-ea"/>
                </a:rPr>
                <a:t>之后的整机设计奠定基础。</a:t>
              </a:r>
              <a:endParaRPr lang="zh-CN" altLang="en-US" sz="2000" dirty="0">
                <a:latin typeface="微软雅黑" panose="020B0503020204020204" pitchFamily="34" charset="-122"/>
                <a:ea typeface="微软雅黑" panose="020B0503020204020204" pitchFamily="34" charset="-122"/>
              </a:endParaRPr>
            </a:p>
            <a:p>
              <a:pPr lvl="1" fontAlgn="auto">
                <a:lnSpc>
                  <a:spcPts val="3000"/>
                </a:lnSpc>
                <a:spcBef>
                  <a:spcPts val="2400"/>
                </a:spcBef>
              </a:pPr>
              <a:r>
                <a:rPr lang="zh-CN" altLang="en-US" sz="2000" b="1" dirty="0">
                  <a:solidFill>
                    <a:srgbClr val="1D41D5"/>
                  </a:solidFill>
                  <a:latin typeface="微软雅黑" panose="020B0503020204020204" pitchFamily="34" charset="-122"/>
                  <a:ea typeface="微软雅黑" panose="020B0503020204020204" pitchFamily="34" charset="-122"/>
                  <a:sym typeface="+mn-ea"/>
                </a:rPr>
                <a:t>第二</a:t>
              </a:r>
              <a:r>
                <a:rPr lang="zh-CN" altLang="zh-CN" sz="2000" b="1" dirty="0">
                  <a:solidFill>
                    <a:srgbClr val="1D41D5"/>
                  </a:solidFill>
                  <a:latin typeface="微软雅黑" panose="020B0503020204020204" pitchFamily="34" charset="-122"/>
                  <a:ea typeface="微软雅黑" panose="020B0503020204020204" pitchFamily="34" charset="-122"/>
                  <a:sym typeface="+mn-ea"/>
                </a:rPr>
                <a:t>阶段</a:t>
              </a:r>
              <a:r>
                <a:rPr lang="zh-CN" altLang="en-US" sz="2000" b="1" dirty="0">
                  <a:solidFill>
                    <a:srgbClr val="1D41D5"/>
                  </a:solidFill>
                  <a:latin typeface="微软雅黑" panose="020B0503020204020204" pitchFamily="34" charset="-122"/>
                  <a:ea typeface="微软雅黑" panose="020B0503020204020204" pitchFamily="34" charset="-122"/>
                  <a:sym typeface="+mn-ea"/>
                </a:rPr>
                <a:t>：</a:t>
              </a:r>
              <a:r>
                <a:rPr lang="zh-CN" altLang="zh-CN" sz="2000" dirty="0">
                  <a:latin typeface="微软雅黑" panose="020B0503020204020204" pitchFamily="34" charset="-122"/>
                  <a:ea typeface="微软雅黑" panose="020B0503020204020204" pitchFamily="34" charset="-122"/>
                  <a:sym typeface="+mn-ea"/>
                </a:rPr>
                <a:t>学生将用多部件构造一台较为复杂的计算机硬件系统。以期达到对计算机的总体设计</a:t>
              </a:r>
              <a:r>
                <a:rPr lang="zh-CN" altLang="zh-CN" sz="2000" dirty="0" smtClean="0">
                  <a:latin typeface="微软雅黑" panose="020B0503020204020204" pitchFamily="34" charset="-122"/>
                  <a:ea typeface="微软雅黑" panose="020B0503020204020204" pitchFamily="34" charset="-122"/>
                  <a:sym typeface="+mn-ea"/>
                </a:rPr>
                <a:t>、</a:t>
              </a:r>
              <a:r>
                <a:rPr lang="zh-CN" altLang="en-US" sz="2000" dirty="0" smtClean="0">
                  <a:latin typeface="微软雅黑" panose="020B0503020204020204" pitchFamily="34" charset="-122"/>
                  <a:ea typeface="微软雅黑" panose="020B0503020204020204" pitchFamily="34" charset="-122"/>
                  <a:sym typeface="+mn-ea"/>
                </a:rPr>
                <a:t>系统</a:t>
              </a:r>
              <a:r>
                <a:rPr lang="zh-CN" altLang="zh-CN" sz="2000" dirty="0" smtClean="0">
                  <a:latin typeface="微软雅黑" panose="020B0503020204020204" pitchFamily="34" charset="-122"/>
                  <a:ea typeface="微软雅黑" panose="020B0503020204020204" pitchFamily="34" charset="-122"/>
                  <a:sym typeface="+mn-ea"/>
                </a:rPr>
                <a:t>构成</a:t>
              </a:r>
              <a:r>
                <a:rPr lang="zh-CN" altLang="zh-CN" sz="2000" dirty="0">
                  <a:latin typeface="微软雅黑" panose="020B0503020204020204" pitchFamily="34" charset="-122"/>
                  <a:ea typeface="微软雅黑" panose="020B0503020204020204" pitchFamily="34" charset="-122"/>
                  <a:sym typeface="+mn-ea"/>
                </a:rPr>
                <a:t>、基本原理有一个清楚的认识并能建立一个清晰的整机概念，从而也</a:t>
              </a:r>
              <a:r>
                <a:rPr lang="zh-CN" altLang="en-US" sz="2000" dirty="0">
                  <a:latin typeface="微软雅黑" panose="020B0503020204020204" pitchFamily="34" charset="-122"/>
                  <a:ea typeface="微软雅黑" panose="020B0503020204020204" pitchFamily="34" charset="-122"/>
                  <a:sym typeface="+mn-ea"/>
                </a:rPr>
                <a:t>能</a:t>
              </a:r>
              <a:r>
                <a:rPr lang="zh-CN" altLang="zh-CN" sz="2000" dirty="0">
                  <a:latin typeface="微软雅黑" panose="020B0503020204020204" pitchFamily="34" charset="-122"/>
                  <a:ea typeface="微软雅黑" panose="020B0503020204020204" pitchFamily="34" charset="-122"/>
                  <a:sym typeface="+mn-ea"/>
                </a:rPr>
                <a:t>扎实地掌握一种数字系统的设计方法。</a:t>
              </a:r>
              <a:endParaRPr lang="zh-CN" altLang="en-US" sz="2000" dirty="0">
                <a:latin typeface="微软雅黑" panose="020B0503020204020204" pitchFamily="34" charset="-122"/>
                <a:ea typeface="微软雅黑" panose="020B0503020204020204" pitchFamily="34" charset="-122"/>
              </a:endParaRPr>
            </a:p>
          </p:txBody>
        </p:sp>
      </p:grpSp>
      <p:sp>
        <p:nvSpPr>
          <p:cNvPr id="43" name="文本框 42"/>
          <p:cNvSpPr txBox="1"/>
          <p:nvPr/>
        </p:nvSpPr>
        <p:spPr>
          <a:xfrm>
            <a:off x="684530" y="1094105"/>
            <a:ext cx="5614670" cy="583565"/>
          </a:xfrm>
          <a:prstGeom prst="rect">
            <a:avLst/>
          </a:prstGeom>
          <a:noFill/>
        </p:spPr>
        <p:txBody>
          <a:bodyPr wrap="square" rtlCol="0">
            <a:spAutoFit/>
          </a:bodyPr>
          <a:lstStyle/>
          <a:p>
            <a:pPr algn="l" fontAlgn="auto">
              <a:lnSpc>
                <a:spcPct val="100000"/>
              </a:lnSpc>
              <a:buClrTx/>
              <a:buSzTx/>
              <a:buFontTx/>
            </a:pPr>
            <a:r>
              <a:rPr lang="zh-CN" altLang="en-US" sz="3200" b="1" dirty="0">
                <a:solidFill>
                  <a:srgbClr val="CF632F"/>
                </a:solidFill>
                <a:latin typeface="微软雅黑" panose="020B0503020204020204" pitchFamily="34" charset="-122"/>
                <a:ea typeface="微软雅黑" panose="020B0503020204020204" pitchFamily="34" charset="-122"/>
              </a:rPr>
              <a:t>五、课程设计安排</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 3"/>
          <p:cNvGrpSpPr/>
          <p:nvPr/>
        </p:nvGrpSpPr>
        <p:grpSpPr>
          <a:xfrm>
            <a:off x="10392557" y="477395"/>
            <a:ext cx="1244901" cy="723609"/>
            <a:chOff x="1910687" y="-477672"/>
            <a:chExt cx="1531839" cy="890394"/>
          </a:xfrm>
        </p:grpSpPr>
        <p:sp>
          <p:nvSpPr>
            <p:cNvPr id="32" name="椭圆 31"/>
            <p:cNvSpPr/>
            <p:nvPr/>
          </p:nvSpPr>
          <p:spPr bwMode="auto">
            <a:xfrm>
              <a:off x="1910687" y="-477672"/>
              <a:ext cx="890394" cy="890394"/>
            </a:xfrm>
            <a:prstGeom prst="ellipse">
              <a:avLst/>
            </a:prstGeom>
            <a:solidFill>
              <a:srgbClr val="CF632F">
                <a:alpha val="48000"/>
              </a:srgbClr>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33" name="椭圆 32"/>
            <p:cNvSpPr/>
            <p:nvPr/>
          </p:nvSpPr>
          <p:spPr bwMode="auto">
            <a:xfrm>
              <a:off x="2552132" y="-477672"/>
              <a:ext cx="890394" cy="890394"/>
            </a:xfrm>
            <a:prstGeom prst="ellipse">
              <a:avLst/>
            </a:prstGeom>
            <a:solidFill>
              <a:srgbClr val="CF632F"/>
            </a:solidFill>
            <a:ln>
              <a:noFill/>
            </a:ln>
          </p:spPr>
          <p:txBody>
            <a:bodyPr vert="horz" wrap="square" lIns="91440" tIns="45720" rIns="91440" bIns="45720" numCol="1" rtlCol="0" anchor="t" anchorCtr="0" compatLnSpc="1"/>
            <a:lstStyle/>
            <a:p>
              <a:pPr marL="0" marR="0" indent="0" algn="l" defTabSz="914400" rtl="0" eaLnBrk="1" fontAlgn="auto" latinLnBrk="0" hangingPunct="1">
                <a:lnSpc>
                  <a:spcPct val="100000"/>
                </a:lnSpc>
                <a:spcBef>
                  <a:spcPts val="0"/>
                </a:spcBef>
                <a:spcAft>
                  <a:spcPts val="0"/>
                </a:spcAft>
                <a:buClrTx/>
                <a:buSzTx/>
                <a:buFontTx/>
                <a:buNone/>
              </a:pPr>
              <a:endParaRPr kumimoji="0" lang="zh-CN" altLang="en-US" sz="1100" b="0" i="0" u="none" strike="noStrike" kern="1200" cap="none" spc="0" normalizeH="0" baseline="0" noProof="0">
                <a:ln>
                  <a:noFill/>
                </a:ln>
                <a:solidFill>
                  <a:prstClr val="black"/>
                </a:solidFill>
                <a:effectLst/>
                <a:uLnTx/>
                <a:uFillTx/>
                <a:latin typeface="Open Sans" panose="020B0606030504020204"/>
                <a:ea typeface="+mn-ea"/>
                <a:cs typeface="+mn-cs"/>
              </a:endParaRPr>
            </a:p>
          </p:txBody>
        </p:sp>
      </p:grpSp>
      <p:sp>
        <p:nvSpPr>
          <p:cNvPr id="35" name="标题 1"/>
          <p:cNvSpPr txBox="1"/>
          <p:nvPr/>
        </p:nvSpPr>
        <p:spPr>
          <a:xfrm>
            <a:off x="10450359" y="499635"/>
            <a:ext cx="1222430" cy="685731"/>
          </a:xfrm>
          <a:prstGeom prst="rect">
            <a:avLst/>
          </a:prstGeom>
          <a:noFill/>
          <a:ln w="9525">
            <a:noFill/>
          </a:ln>
        </p:spPr>
        <p:txBody>
          <a:bodyPr anchor="ctr"/>
          <a:lst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1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课程设计</a:t>
            </a:r>
          </a:p>
        </p:txBody>
      </p:sp>
      <p:sp>
        <p:nvSpPr>
          <p:cNvPr id="36" name="矩形 20"/>
          <p:cNvSpPr/>
          <p:nvPr/>
        </p:nvSpPr>
        <p:spPr>
          <a:xfrm>
            <a:off x="523698" y="858673"/>
            <a:ext cx="9657532" cy="80075"/>
          </a:xfrm>
          <a:prstGeom prst="rect">
            <a:avLst/>
          </a:prstGeom>
          <a:solidFill>
            <a:schemeClr val="bg1">
              <a:lumMod val="65000"/>
              <a:alpha val="30980"/>
            </a:schemeClr>
          </a:solidFill>
          <a:ln w="952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rPr>
              <a:t>       </a:t>
            </a:r>
            <a:endParaRPr kumimoji="0" lang="zh-CN" altLang="en-US" sz="1350" b="0" i="0" u="none" strike="noStrike" kern="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endParaRPr>
          </a:p>
        </p:txBody>
      </p:sp>
      <p:sp>
        <p:nvSpPr>
          <p:cNvPr id="37" name="矩形 36"/>
          <p:cNvSpPr/>
          <p:nvPr/>
        </p:nvSpPr>
        <p:spPr>
          <a:xfrm>
            <a:off x="963179" y="247460"/>
            <a:ext cx="4066329" cy="645160"/>
          </a:xfrm>
          <a:prstGeom prst="rect">
            <a:avLst/>
          </a:prstGeom>
        </p:spPr>
        <p:txBody>
          <a:bodyPr wrap="square">
            <a:spAutoFit/>
          </a:bodyPr>
          <a:lstStyle/>
          <a:p>
            <a:pPr>
              <a:lnSpc>
                <a:spcPct val="150000"/>
              </a:lnSpc>
              <a:spcBef>
                <a:spcPts val="1200"/>
              </a:spcBef>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第一讲</a:t>
            </a:r>
          </a:p>
        </p:txBody>
      </p:sp>
      <p:grpSp>
        <p:nvGrpSpPr>
          <p:cNvPr id="38" name="组 36"/>
          <p:cNvGrpSpPr/>
          <p:nvPr/>
        </p:nvGrpSpPr>
        <p:grpSpPr>
          <a:xfrm>
            <a:off x="523698" y="439417"/>
            <a:ext cx="370876" cy="296875"/>
            <a:chOff x="1925552" y="887723"/>
            <a:chExt cx="533776" cy="331577"/>
          </a:xfrm>
          <a:solidFill>
            <a:srgbClr val="CF632F"/>
          </a:solidFill>
        </p:grpSpPr>
        <p:sp>
          <p:nvSpPr>
            <p:cNvPr id="39" name="燕尾形 38"/>
            <p:cNvSpPr/>
            <p:nvPr/>
          </p:nvSpPr>
          <p:spPr bwMode="auto">
            <a:xfrm>
              <a:off x="1925552"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sp>
          <p:nvSpPr>
            <p:cNvPr id="40" name="燕尾形 39"/>
            <p:cNvSpPr/>
            <p:nvPr/>
          </p:nvSpPr>
          <p:spPr bwMode="auto">
            <a:xfrm>
              <a:off x="2181725" y="887723"/>
              <a:ext cx="277603" cy="331577"/>
            </a:xfrm>
            <a:prstGeom prst="chevron">
              <a:avLst/>
            </a:prstGeom>
            <a:grp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smtClean="0">
                <a:ln>
                  <a:noFill/>
                </a:ln>
                <a:solidFill>
                  <a:schemeClr val="bg1"/>
                </a:solidFill>
                <a:effectLst/>
                <a:latin typeface="Calibri" panose="020F0502020204030204" pitchFamily="34" charset="0"/>
                <a:ea typeface="宋体" panose="02010600030101010101" pitchFamily="2" charset="-122"/>
              </a:endParaRPr>
            </a:p>
          </p:txBody>
        </p:sp>
      </p:grpSp>
      <p:grpSp>
        <p:nvGrpSpPr>
          <p:cNvPr id="41" name="组合 40"/>
          <p:cNvGrpSpPr/>
          <p:nvPr/>
        </p:nvGrpSpPr>
        <p:grpSpPr>
          <a:xfrm>
            <a:off x="638810" y="1852295"/>
            <a:ext cx="11294745" cy="4064000"/>
            <a:chOff x="6179819" y="1200059"/>
            <a:chExt cx="5638801" cy="4683247"/>
          </a:xfrm>
        </p:grpSpPr>
        <p:sp>
          <p:nvSpPr>
            <p:cNvPr id="42" name="矩形 41"/>
            <p:cNvSpPr/>
            <p:nvPr/>
          </p:nvSpPr>
          <p:spPr>
            <a:xfrm>
              <a:off x="6179819" y="1200059"/>
              <a:ext cx="5638801" cy="4683247"/>
            </a:xfrm>
            <a:prstGeom prst="rect">
              <a:avLst/>
            </a:prstGeom>
            <a:solidFill>
              <a:schemeClr val="bg1">
                <a:lumMod val="95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A30003"/>
                </a:solidFill>
              </a:endParaRPr>
            </a:p>
          </p:txBody>
        </p:sp>
        <p:sp>
          <p:nvSpPr>
            <p:cNvPr id="80" name="矩形 30"/>
            <p:cNvSpPr>
              <a:spLocks noChangeArrowheads="1"/>
            </p:cNvSpPr>
            <p:nvPr/>
          </p:nvSpPr>
          <p:spPr bwMode="auto">
            <a:xfrm>
              <a:off x="6297295" y="1414711"/>
              <a:ext cx="5298440" cy="3426925"/>
            </a:xfrm>
            <a:prstGeom prst="rect">
              <a:avLst/>
            </a:prstGeom>
            <a:noFill/>
            <a:ln w="9525">
              <a:noFill/>
              <a:miter lim="800000"/>
            </a:ln>
          </p:spPr>
          <p:txBody>
            <a:bodyPr wrap="square" lIns="49438" tIns="24718" rIns="49438" bIns="24718">
              <a:spAutoFit/>
            </a:bodyPr>
            <a:lstStyle/>
            <a:p>
              <a:pPr algn="just" fontAlgn="auto">
                <a:lnSpc>
                  <a:spcPts val="3000"/>
                </a:lnSpc>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电子邮箱：</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hlinkClick r:id="rId3"/>
                </a:rPr>
                <a:t>chenzy@sdu.edu.cn</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ts val="3000"/>
                </a:lnSpc>
              </a:pPr>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QQ</a:t>
              </a: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群</a:t>
              </a: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：计组课程设计</a:t>
              </a:r>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2024-1</a:t>
              </a: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（群号：</a:t>
              </a:r>
              <a:r>
                <a:rPr lang="en-US" altLang="zh-CN" sz="20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281336739</a:t>
              </a: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1-2</a:t>
              </a: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班的同学）</a:t>
              </a:r>
              <a:endPar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lnSpc>
                  <a:spcPts val="3000"/>
                </a:lnSpc>
                <a:spcBef>
                  <a:spcPts val="1800"/>
                </a:spcBef>
              </a:pP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            计</a:t>
              </a: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mn-ea"/>
                </a:rPr>
                <a:t>组课程设计</a:t>
              </a:r>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2024-2</a:t>
              </a: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mn-ea"/>
                </a:rPr>
                <a:t>群号：</a:t>
              </a:r>
              <a:r>
                <a:rPr lang="en-US" altLang="zh-CN" sz="20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277951006</a:t>
              </a: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7-8</a:t>
              </a: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班</a:t>
              </a: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mn-ea"/>
                </a:rPr>
                <a:t>的同学）</a:t>
              </a:r>
              <a:endParaRPr lang="en-US" altLang="zh-CN" sz="20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lnSpc>
                  <a:spcPts val="3000"/>
                </a:lnSpc>
              </a:pP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sym typeface="+mn-ea"/>
                </a:rPr>
                <a:t>手机</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18678399798</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ts val="3000"/>
                </a:lnSpc>
              </a:pP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ts val="3000"/>
                </a:lnSpc>
              </a:pPr>
              <a:r>
                <a:rPr lang="zh-CN" altLang="en-US" sz="20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主渠道</a:t>
              </a:r>
              <a:r>
                <a:rPr lang="en-US" altLang="zh-CN" sz="20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课程</a:t>
              </a:r>
              <a:r>
                <a:rPr lang="en-US" altLang="zh-CN" sz="20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QQ</a:t>
              </a:r>
              <a:r>
                <a:rPr lang="zh-CN" altLang="en-US" sz="20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群</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sym typeface="+mn-ea"/>
                </a:rPr>
                <a:t>：答疑解惑，共享资料，日常由</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课代表同学负责</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sym typeface="+mn-ea"/>
                </a:rPr>
                <a:t>管理。共享相关的课程</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学习</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sym typeface="+mn-ea"/>
                </a:rPr>
                <a:t>材料（</a:t>
              </a:r>
              <a:r>
                <a:rPr lang="zh-CN" altLang="en-US" sz="2000" dirty="0"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课件</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dirty="0"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教学视频</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sym typeface="+mn-ea"/>
                </a:rPr>
                <a:t>、实验指导书、</a:t>
              </a: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sym typeface="+mn-ea"/>
                </a:rPr>
                <a:t>EDA</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sym typeface="+mn-ea"/>
                </a:rPr>
                <a:t>软件、教学大纲及其他补充材料等）。</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43" name="文本框 42"/>
          <p:cNvSpPr txBox="1"/>
          <p:nvPr/>
        </p:nvSpPr>
        <p:spPr>
          <a:xfrm>
            <a:off x="684530" y="1094105"/>
            <a:ext cx="5614670" cy="583565"/>
          </a:xfrm>
          <a:prstGeom prst="rect">
            <a:avLst/>
          </a:prstGeom>
          <a:noFill/>
        </p:spPr>
        <p:txBody>
          <a:bodyPr wrap="square" rtlCol="0">
            <a:spAutoFit/>
          </a:bodyPr>
          <a:lstStyle/>
          <a:p>
            <a:pPr algn="l" fontAlgn="auto">
              <a:lnSpc>
                <a:spcPct val="100000"/>
              </a:lnSpc>
              <a:buClrTx/>
              <a:buSzTx/>
              <a:buFontTx/>
            </a:pPr>
            <a:r>
              <a:rPr lang="zh-CN" altLang="en-US" sz="3200" b="1" dirty="0">
                <a:solidFill>
                  <a:srgbClr val="CF632F"/>
                </a:solidFill>
                <a:latin typeface="微软雅黑" panose="020B0503020204020204" pitchFamily="34" charset="-122"/>
                <a:ea typeface="微软雅黑" panose="020B0503020204020204" pitchFamily="34" charset="-122"/>
              </a:rPr>
              <a:t>六、联系方式</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alpha val="47000"/>
          </a:schemeClr>
        </a:solidFill>
        <a:effectLst/>
      </p:bgPr>
    </p:bg>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5465445" y="2767330"/>
            <a:ext cx="6490335" cy="1176655"/>
          </a:xfrm>
        </p:spPr>
        <p:txBody>
          <a:bodyPr/>
          <a:lstStyle/>
          <a:p>
            <a:pPr marL="0" lvl="0" indent="0">
              <a:lnSpc>
                <a:spcPct val="100000"/>
              </a:lnSpc>
              <a:buNone/>
              <a:defRPr/>
            </a:pPr>
            <a:r>
              <a:rPr lang="zh-CN" altLang="en-US" sz="4800" b="1" dirty="0">
                <a:solidFill>
                  <a:srgbClr val="CF632F"/>
                </a:solidFill>
                <a:latin typeface="微软雅黑" panose="020B0503020204020204" pitchFamily="34" charset="-122"/>
                <a:ea typeface="微软雅黑" panose="020B0503020204020204" pitchFamily="34" charset="-122"/>
                <a:cs typeface="微软雅黑" panose="020B0503020204020204" pitchFamily="34" charset="-122"/>
              </a:rPr>
              <a:t>EDA技术及设计平台</a:t>
            </a:r>
          </a:p>
        </p:txBody>
      </p:sp>
      <p:grpSp>
        <p:nvGrpSpPr>
          <p:cNvPr id="17" name="组合 2"/>
          <p:cNvGrpSpPr/>
          <p:nvPr/>
        </p:nvGrpSpPr>
        <p:grpSpPr>
          <a:xfrm rot="10800000">
            <a:off x="1893301" y="1613006"/>
            <a:ext cx="3105189" cy="3040244"/>
            <a:chOff x="769753" y="910395"/>
            <a:chExt cx="3213824" cy="3146608"/>
          </a:xfrm>
        </p:grpSpPr>
        <p:sp>
          <p:nvSpPr>
            <p:cNvPr id="18" name="Freeform 54"/>
            <p:cNvSpPr/>
            <p:nvPr/>
          </p:nvSpPr>
          <p:spPr bwMode="auto">
            <a:xfrm>
              <a:off x="1996847" y="910395"/>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57908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2400" kern="0">
                <a:solidFill>
                  <a:sysClr val="windowText" lastClr="000000"/>
                </a:solidFill>
              </a:endParaRPr>
            </a:p>
          </p:txBody>
        </p:sp>
        <p:sp>
          <p:nvSpPr>
            <p:cNvPr id="19" name="Freeform 58"/>
            <p:cNvSpPr/>
            <p:nvPr/>
          </p:nvSpPr>
          <p:spPr bwMode="auto">
            <a:xfrm>
              <a:off x="1706214" y="2412353"/>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F5C24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2400" kern="0">
                <a:solidFill>
                  <a:sysClr val="windowText" lastClr="000000"/>
                </a:solidFill>
              </a:endParaRPr>
            </a:p>
          </p:txBody>
        </p:sp>
        <p:sp>
          <p:nvSpPr>
            <p:cNvPr id="20" name="Freeform 73"/>
            <p:cNvSpPr/>
            <p:nvPr/>
          </p:nvSpPr>
          <p:spPr bwMode="auto">
            <a:xfrm>
              <a:off x="1380735" y="1162743"/>
              <a:ext cx="2602842" cy="2604555"/>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2400" kern="0">
                <a:solidFill>
                  <a:sysClr val="windowText" lastClr="000000"/>
                </a:solidFill>
              </a:endParaRPr>
            </a:p>
          </p:txBody>
        </p:sp>
        <p:sp>
          <p:nvSpPr>
            <p:cNvPr id="21" name="Freeform 74"/>
            <p:cNvSpPr/>
            <p:nvPr/>
          </p:nvSpPr>
          <p:spPr bwMode="auto">
            <a:xfrm>
              <a:off x="769753" y="1317994"/>
              <a:ext cx="1221965" cy="1220082"/>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CF632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8565"/>
              <a:endParaRPr lang="zh-CN" altLang="en-US" sz="2400" kern="0">
                <a:solidFill>
                  <a:sysClr val="windowText" lastClr="000000"/>
                </a:solidFill>
              </a:endParaRPr>
            </a:p>
          </p:txBody>
        </p:sp>
      </p:grpSp>
      <p:sp>
        <p:nvSpPr>
          <p:cNvPr id="22" name="内容占位符 2"/>
          <p:cNvSpPr txBox="1"/>
          <p:nvPr/>
        </p:nvSpPr>
        <p:spPr>
          <a:xfrm>
            <a:off x="779780" y="2914015"/>
            <a:ext cx="2921000" cy="5676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ts val="3580"/>
              </a:lnSpc>
              <a:buFont typeface="Arial" panose="020B0604020202020204" pitchFamily="34" charset="0"/>
              <a:buNone/>
            </a:pPr>
            <a:r>
              <a:rPr lang="en-US" altLang="zh-CN" sz="3600" b="1" dirty="0">
                <a:solidFill>
                  <a:srgbClr val="4C5050"/>
                </a:solidFill>
                <a:latin typeface="微软雅黑" panose="020B0503020204020204" pitchFamily="34" charset="-122"/>
                <a:ea typeface="微软雅黑" panose="020B0503020204020204" pitchFamily="34" charset="-122"/>
                <a:cs typeface="微软雅黑" panose="020B0503020204020204" pitchFamily="34" charset="-122"/>
              </a:rPr>
              <a:t>Lecture</a:t>
            </a:r>
            <a:r>
              <a:rPr lang="zh-CN" altLang="en-US" sz="3600" b="1" dirty="0">
                <a:solidFill>
                  <a:srgbClr val="4C505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6600" b="1" dirty="0">
                <a:solidFill>
                  <a:srgbClr val="4C5050"/>
                </a:solidFill>
                <a:latin typeface="微软雅黑" panose="020B0503020204020204" pitchFamily="34" charset="-122"/>
                <a:ea typeface="微软雅黑" panose="020B0503020204020204" pitchFamily="34" charset="-122"/>
                <a:cs typeface="微软雅黑" panose="020B0503020204020204" pitchFamily="34" charset="-122"/>
              </a:rPr>
              <a:t>2</a:t>
            </a:r>
          </a:p>
        </p:txBody>
      </p:sp>
      <p:cxnSp>
        <p:nvCxnSpPr>
          <p:cNvPr id="14" name="直线连接符 13"/>
          <p:cNvCxnSpPr/>
          <p:nvPr/>
        </p:nvCxnSpPr>
        <p:spPr>
          <a:xfrm>
            <a:off x="5473700" y="3622675"/>
            <a:ext cx="5779135" cy="0"/>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5756910" y="3622675"/>
            <a:ext cx="4940935" cy="922020"/>
          </a:xfrm>
          <a:prstGeom prst="rect">
            <a:avLst/>
          </a:prstGeom>
          <a:gradFill>
            <a:gsLst>
              <a:gs pos="0">
                <a:schemeClr val="accent1">
                  <a:lumMod val="5000"/>
                  <a:lumOff val="95000"/>
                  <a:alpha val="46000"/>
                </a:schemeClr>
              </a:gs>
              <a:gs pos="45000">
                <a:schemeClr val="accent1">
                  <a:lumMod val="45000"/>
                  <a:lumOff val="55000"/>
                </a:schemeClr>
              </a:gs>
              <a:gs pos="64000">
                <a:schemeClr val="accent1">
                  <a:lumMod val="45000"/>
                  <a:lumOff val="55000"/>
                </a:schemeClr>
              </a:gs>
              <a:gs pos="100000">
                <a:schemeClr val="accent1">
                  <a:lumMod val="30000"/>
                  <a:lumOff val="70000"/>
                </a:schemeClr>
              </a:gs>
            </a:gsLst>
            <a:lin ang="5400000" scaled="0"/>
          </a:gradFill>
        </p:spPr>
        <p:txBody>
          <a:bodyPr wrap="square" rtlCol="0">
            <a:spAutoFit/>
          </a:bodyPr>
          <a:lstStyle/>
          <a:p>
            <a:pPr algn="ctr">
              <a:lnSpc>
                <a:spcPct val="150000"/>
              </a:lnSpc>
            </a:pPr>
            <a:r>
              <a:rPr lang="zh-CN" altLang="en-US" spc="300" dirty="0" smtClean="0">
                <a:latin typeface="微软雅黑" panose="020B0503020204020204" pitchFamily="34" charset="-122"/>
                <a:ea typeface="微软雅黑" panose="020B0503020204020204" pitchFamily="34" charset="-122"/>
              </a:rPr>
              <a:t>实验电路设计和实现方案</a:t>
            </a:r>
            <a:r>
              <a:rPr lang="en-US" altLang="zh-CN" spc="300" dirty="0" smtClean="0">
                <a:solidFill>
                  <a:schemeClr val="tx1"/>
                </a:solidFill>
                <a:latin typeface="微软雅黑" panose="020B0503020204020204" pitchFamily="34" charset="-122"/>
                <a:ea typeface="微软雅黑" panose="020B0503020204020204" pitchFamily="34" charset="-122"/>
              </a:rPr>
              <a:t>/EDA</a:t>
            </a:r>
            <a:r>
              <a:rPr lang="zh-CN" altLang="en-US" spc="300" dirty="0" smtClean="0">
                <a:solidFill>
                  <a:schemeClr val="tx1"/>
                </a:solidFill>
                <a:latin typeface="微软雅黑" panose="020B0503020204020204" pitchFamily="34" charset="-122"/>
                <a:ea typeface="微软雅黑" panose="020B0503020204020204" pitchFamily="34" charset="-122"/>
              </a:rPr>
              <a:t>技术简介</a:t>
            </a:r>
            <a:endParaRPr lang="en-US" altLang="zh-CN" spc="300" dirty="0" smtClean="0">
              <a:solidFill>
                <a:schemeClr val="tx1"/>
              </a:solidFill>
              <a:latin typeface="微软雅黑" panose="020B0503020204020204" pitchFamily="34" charset="-122"/>
              <a:ea typeface="微软雅黑" panose="020B0503020204020204" pitchFamily="34" charset="-122"/>
            </a:endParaRPr>
          </a:p>
          <a:p>
            <a:pPr algn="ctr">
              <a:lnSpc>
                <a:spcPct val="150000"/>
              </a:lnSpc>
            </a:pPr>
            <a:r>
              <a:rPr lang="zh-CN" altLang="en-US" spc="300" dirty="0" smtClean="0">
                <a:solidFill>
                  <a:schemeClr val="tx1"/>
                </a:solidFill>
                <a:latin typeface="微软雅黑" panose="020B0503020204020204" pitchFamily="34" charset="-122"/>
                <a:ea typeface="微软雅黑" panose="020B0503020204020204" pitchFamily="34" charset="-122"/>
              </a:rPr>
              <a:t>课程设计平台介绍</a:t>
            </a:r>
            <a:endParaRPr lang="zh-CN" spc="300" dirty="0">
              <a:solidFill>
                <a:schemeClr val="tx1"/>
              </a:solidFill>
              <a:latin typeface="微软雅黑" panose="020B0503020204020204" pitchFamily="34" charset="-122"/>
              <a:ea typeface="微软雅黑" panose="020B0503020204020204" pitchFamily="34" charset="-122"/>
            </a:endParaRPr>
          </a:p>
        </p:txBody>
      </p:sp>
      <p:pic>
        <p:nvPicPr>
          <p:cNvPr id="4" name="Picture 11" descr="logo1"/>
          <p:cNvPicPr>
            <a:picLocks noChangeAspect="1"/>
          </p:cNvPicPr>
          <p:nvPr userDrawn="1"/>
        </p:nvPicPr>
        <p:blipFill>
          <a:blip r:embed="rId3"/>
          <a:stretch>
            <a:fillRect/>
          </a:stretch>
        </p:blipFill>
        <p:spPr>
          <a:xfrm>
            <a:off x="10473690" y="306705"/>
            <a:ext cx="1015365" cy="99758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MARTLAYOUT_SHAPETYPE" val="Text"/>
  <p:tag name="SMARTLAYOUT_SHAPETEXT" val="0|KeepOriginal|True|Title|None|"/>
  <p:tag name="PA" val="v5.2.3"/>
  <p:tag name="RESOURCELIBID_SMARTLAYOUT" val="556092"/>
</p:tagLst>
</file>

<file path=ppt/tags/tag2.xml><?xml version="1.0" encoding="utf-8"?>
<p:tagLst xmlns:a="http://schemas.openxmlformats.org/drawingml/2006/main" xmlns:r="http://schemas.openxmlformats.org/officeDocument/2006/relationships" xmlns:p="http://schemas.openxmlformats.org/presentationml/2006/main">
  <p:tag name="SMARTLAYOUT_SHAPETYPE" val="Text"/>
  <p:tag name="SMARTLAYOUT_SHAPETEXT" val="0|KeepOriginal|True|Title|None|"/>
  <p:tag name="PA" val="v5.2.3"/>
  <p:tag name="RESOURCELIBID_SMARTLAYOUT" val="55609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1217</TotalTime>
  <Words>3486</Words>
  <Application>Microsoft Office PowerPoint</Application>
  <PresentationFormat>宽屏</PresentationFormat>
  <Paragraphs>325</Paragraphs>
  <Slides>28</Slides>
  <Notes>24</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28</vt:i4>
      </vt:variant>
    </vt:vector>
  </HeadingPairs>
  <TitlesOfParts>
    <vt:vector size="44" baseType="lpstr">
      <vt:lpstr>Microsoft YaHei UI</vt:lpstr>
      <vt:lpstr>Monotype Sorts</vt:lpstr>
      <vt:lpstr>Open Sans</vt:lpstr>
      <vt:lpstr>等线</vt:lpstr>
      <vt:lpstr>方正超粗黑_GBK</vt:lpstr>
      <vt:lpstr>黑体</vt:lpstr>
      <vt:lpstr>楷体_GB2312</vt:lpstr>
      <vt:lpstr>宋体</vt:lpstr>
      <vt:lpstr>微软雅黑</vt:lpstr>
      <vt:lpstr>幼圆</vt:lpstr>
      <vt:lpstr>Arial</vt:lpstr>
      <vt:lpstr>Calibri</vt:lpstr>
      <vt:lpstr>Corbel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dc:creator>
  <cp:lastModifiedBy>86186</cp:lastModifiedBy>
  <cp:revision>911</cp:revision>
  <dcterms:created xsi:type="dcterms:W3CDTF">2017-08-18T03:02:00Z</dcterms:created>
  <dcterms:modified xsi:type="dcterms:W3CDTF">2024-03-04T07:13:08Z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y fmtid="{D5CDD505-2E9C-101B-9397-08002B2CF9AE}" pid="3" name="KSORubyTemplateID">
    <vt:lpwstr>13</vt:lpwstr>
  </property>
</Properties>
</file>