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1869" r:id="rId2"/>
    <p:sldId id="2418" r:id="rId3"/>
    <p:sldId id="1870" r:id="rId4"/>
    <p:sldId id="2420" r:id="rId5"/>
    <p:sldId id="2450" r:id="rId6"/>
    <p:sldId id="2453" r:id="rId7"/>
    <p:sldId id="2451" r:id="rId8"/>
    <p:sldId id="2454" r:id="rId9"/>
    <p:sldId id="2455" r:id="rId10"/>
    <p:sldId id="2456" r:id="rId11"/>
    <p:sldId id="2457" r:id="rId12"/>
    <p:sldId id="2458" r:id="rId13"/>
    <p:sldId id="2459" r:id="rId14"/>
    <p:sldId id="2461" r:id="rId15"/>
    <p:sldId id="2462" r:id="rId16"/>
    <p:sldId id="2463" r:id="rId17"/>
    <p:sldId id="2466" r:id="rId18"/>
    <p:sldId id="2464" r:id="rId19"/>
    <p:sldId id="2467" r:id="rId20"/>
    <p:sldId id="2468" r:id="rId21"/>
    <p:sldId id="244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2">
          <p15:clr>
            <a:srgbClr val="A4A3A4"/>
          </p15:clr>
        </p15:guide>
        <p15:guide id="2" pos="379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l" initials="q" lastIdx="1" clrIdx="0"/>
  <p:cmAuthor id="2" name="l lv" initials="ll"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D41D5"/>
    <a:srgbClr val="920000"/>
    <a:srgbClr val="CF632F"/>
    <a:srgbClr val="AC5208"/>
    <a:srgbClr val="E46C0A"/>
    <a:srgbClr val="D9D9D9"/>
    <a:srgbClr val="FFFFFF"/>
    <a:srgbClr val="AF5427"/>
    <a:srgbClr val="7F7F7F"/>
    <a:srgbClr val="8D3B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3" autoAdjust="0"/>
    <p:restoredTop sz="78061" autoAdjust="0"/>
  </p:normalViewPr>
  <p:slideViewPr>
    <p:cSldViewPr snapToGrid="0">
      <p:cViewPr varScale="1">
        <p:scale>
          <a:sx n="50" d="100"/>
          <a:sy n="50" d="100"/>
        </p:scale>
        <p:origin x="1242" y="26"/>
      </p:cViewPr>
      <p:guideLst>
        <p:guide orient="horz" pos="2282"/>
        <p:guide pos="3798"/>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92" d="100"/>
          <a:sy n="92" d="100"/>
        </p:scale>
        <p:origin x="442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C65E4B-DF05-4CC7-8015-AF654268B2BB}" type="datetimeFigureOut">
              <a:rPr lang="zh-CN" altLang="en-US" smtClean="0"/>
              <a:t>2024/3/9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D6C3DC-3FDA-4636-A157-993992E91C03}"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2024/3/9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C00CA7E4-BE83-4922-803A-7A037F244C16}"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solidFill>
                  <a:srgbClr val="A50021"/>
                </a:solidFill>
                <a:latin typeface="宋体" panose="02010600030101010101" pitchFamily="2" charset="-122"/>
                <a:sym typeface="+mn-ea"/>
              </a:rPr>
              <a:t>1</a:t>
            </a:r>
            <a:r>
              <a:rPr lang="zh-CN" altLang="en-US" b="1" dirty="0">
                <a:solidFill>
                  <a:srgbClr val="A50021"/>
                </a:solidFill>
                <a:latin typeface="宋体" panose="02010600030101010101" pitchFamily="2" charset="-122"/>
                <a:sym typeface="+mn-ea"/>
              </a:rPr>
              <a:t>、原理图输入方式：在</a:t>
            </a:r>
            <a:r>
              <a:rPr lang="en-US" altLang="zh-CN" b="1" dirty="0">
                <a:solidFill>
                  <a:srgbClr val="A50021"/>
                </a:solidFill>
                <a:latin typeface="Times New Roman" panose="02020603050405020304" charset="0"/>
                <a:sym typeface="+mn-ea"/>
              </a:rPr>
              <a:t>EDA</a:t>
            </a:r>
            <a:r>
              <a:rPr lang="zh-CN" altLang="en-US" b="1" dirty="0">
                <a:solidFill>
                  <a:srgbClr val="A50021"/>
                </a:solidFill>
                <a:latin typeface="宋体" panose="02010600030101010101" pitchFamily="2" charset="-122"/>
                <a:sym typeface="+mn-ea"/>
              </a:rPr>
              <a:t>软件的图形编辑界面上绘制能完成特定功能的电路原理图。</a:t>
            </a:r>
          </a:p>
          <a:p>
            <a:r>
              <a:rPr lang="en-US" altLang="zh-CN" b="1" dirty="0">
                <a:solidFill>
                  <a:srgbClr val="A50021"/>
                </a:solidFill>
                <a:latin typeface="宋体" panose="02010600030101010101" pitchFamily="2" charset="-122"/>
                <a:sym typeface="+mn-ea"/>
              </a:rPr>
              <a:t>2</a:t>
            </a:r>
            <a:r>
              <a:rPr lang="zh-CN" altLang="en-US" b="1" dirty="0">
                <a:solidFill>
                  <a:srgbClr val="A50021"/>
                </a:solidFill>
                <a:latin typeface="宋体" panose="02010600030101010101" pitchFamily="2" charset="-122"/>
                <a:sym typeface="+mn-ea"/>
              </a:rPr>
              <a:t>、</a:t>
            </a:r>
            <a:r>
              <a:rPr lang="en-US" altLang="zh-CN" b="1" dirty="0">
                <a:solidFill>
                  <a:srgbClr val="A50021"/>
                </a:solidFill>
                <a:latin typeface="宋体" panose="02010600030101010101" pitchFamily="2" charset="-122"/>
                <a:sym typeface="+mn-ea"/>
              </a:rPr>
              <a:t>SOPC: </a:t>
            </a:r>
            <a:r>
              <a:rPr lang="zh-CN" altLang="en-US" b="1" dirty="0">
                <a:solidFill>
                  <a:srgbClr val="A50021"/>
                </a:solidFill>
                <a:latin typeface="宋体" panose="02010600030101010101" pitchFamily="2" charset="-122"/>
                <a:sym typeface="+mn-ea"/>
              </a:rPr>
              <a:t>System-on-a-Programmable-Chip,即可编程片上系统。 用可编程逻辑技术把整个系统放到一块硅片上,称作</a:t>
            </a:r>
            <a:r>
              <a:rPr lang="zh-CN" altLang="en-US" b="1" dirty="0" smtClean="0">
                <a:solidFill>
                  <a:srgbClr val="A50021"/>
                </a:solidFill>
                <a:latin typeface="宋体" panose="02010600030101010101" pitchFamily="2" charset="-122"/>
                <a:sym typeface="+mn-ea"/>
              </a:rPr>
              <a:t>SOPC</a:t>
            </a:r>
            <a:endParaRPr lang="en-US" altLang="zh-CN" b="1" dirty="0" smtClean="0">
              <a:solidFill>
                <a:srgbClr val="A50021"/>
              </a:solidFill>
              <a:latin typeface="宋体" panose="02010600030101010101" pitchFamily="2" charset="-122"/>
              <a:sym typeface="+mn-ea"/>
            </a:endParaRPr>
          </a:p>
          <a:p>
            <a:r>
              <a:rPr lang="en-US" altLang="zh-CN" b="1" dirty="0" smtClean="0">
                <a:solidFill>
                  <a:srgbClr val="A50021"/>
                </a:solidFill>
                <a:latin typeface="宋体" panose="02010600030101010101" pitchFamily="2" charset="-122"/>
                <a:sym typeface="+mn-ea"/>
              </a:rPr>
              <a:t>3</a:t>
            </a:r>
            <a:r>
              <a:rPr lang="zh-CN" altLang="en-US" b="1" dirty="0" smtClean="0">
                <a:solidFill>
                  <a:srgbClr val="A50021"/>
                </a:solidFill>
                <a:latin typeface="宋体" panose="02010600030101010101" pitchFamily="2" charset="-122"/>
                <a:sym typeface="+mn-ea"/>
              </a:rPr>
              <a:t>、</a:t>
            </a:r>
            <a:r>
              <a:rPr lang="en-US" altLang="zh-CN" b="1" dirty="0" smtClean="0">
                <a:solidFill>
                  <a:srgbClr val="A50021"/>
                </a:solidFill>
                <a:latin typeface="宋体" panose="02010600030101010101" pitchFamily="2" charset="-122"/>
                <a:sym typeface="+mn-ea"/>
              </a:rPr>
              <a:t>LPM</a:t>
            </a:r>
            <a:r>
              <a:rPr lang="zh-CN" altLang="en-US" b="1" dirty="0" smtClean="0">
                <a:solidFill>
                  <a:srgbClr val="A50021"/>
                </a:solidFill>
                <a:latin typeface="宋体" panose="02010600030101010101" pitchFamily="2" charset="-122"/>
                <a:sym typeface="+mn-ea"/>
              </a:rPr>
              <a:t>即参数化模块库</a:t>
            </a:r>
            <a:r>
              <a:rPr lang="en-US" altLang="zh-CN" b="1" dirty="0" smtClean="0">
                <a:solidFill>
                  <a:srgbClr val="A50021"/>
                </a:solidFill>
                <a:latin typeface="宋体" panose="02010600030101010101" pitchFamily="2" charset="-122"/>
                <a:sym typeface="+mn-ea"/>
              </a:rPr>
              <a:t>(Library of Parameterized Modules),</a:t>
            </a:r>
            <a:r>
              <a:rPr lang="zh-CN" altLang="en-US" b="1" dirty="0" smtClean="0">
                <a:solidFill>
                  <a:srgbClr val="A50021"/>
                </a:solidFill>
                <a:latin typeface="宋体" panose="02010600030101010101" pitchFamily="2" charset="-122"/>
                <a:sym typeface="+mn-ea"/>
              </a:rPr>
              <a:t>是</a:t>
            </a:r>
            <a:r>
              <a:rPr lang="en-US" altLang="zh-CN" b="1" dirty="0" smtClean="0">
                <a:solidFill>
                  <a:srgbClr val="A50021"/>
                </a:solidFill>
                <a:latin typeface="宋体" panose="02010600030101010101" pitchFamily="2" charset="-122"/>
                <a:sym typeface="+mn-ea"/>
              </a:rPr>
              <a:t>Altera </a:t>
            </a:r>
            <a:r>
              <a:rPr lang="zh-CN" altLang="en-US" b="1" dirty="0" smtClean="0">
                <a:solidFill>
                  <a:srgbClr val="A50021"/>
                </a:solidFill>
                <a:latin typeface="宋体" panose="02010600030101010101" pitchFamily="2" charset="-122"/>
                <a:sym typeface="+mn-ea"/>
              </a:rPr>
              <a:t>公司</a:t>
            </a:r>
            <a:r>
              <a:rPr lang="en-US" altLang="zh-CN" b="1" dirty="0" smtClean="0">
                <a:solidFill>
                  <a:srgbClr val="A50021"/>
                </a:solidFill>
                <a:latin typeface="宋体" panose="02010600030101010101" pitchFamily="2" charset="-122"/>
                <a:sym typeface="+mn-ea"/>
              </a:rPr>
              <a:t>FPGA/CPLD</a:t>
            </a:r>
            <a:r>
              <a:rPr lang="zh-CN" altLang="en-US" b="1" dirty="0" smtClean="0">
                <a:solidFill>
                  <a:srgbClr val="A50021"/>
                </a:solidFill>
                <a:latin typeface="宋体" panose="02010600030101010101" pitchFamily="2" charset="-122"/>
                <a:sym typeface="+mn-ea"/>
              </a:rPr>
              <a:t>设计软件</a:t>
            </a:r>
            <a:r>
              <a:rPr lang="en-US" altLang="zh-CN" b="1" dirty="0" err="1" smtClean="0">
                <a:solidFill>
                  <a:srgbClr val="A50021"/>
                </a:solidFill>
                <a:latin typeface="宋体" panose="02010600030101010101" pitchFamily="2" charset="-122"/>
                <a:sym typeface="+mn-ea"/>
              </a:rPr>
              <a:t>Quartus</a:t>
            </a:r>
            <a:r>
              <a:rPr lang="en-US" altLang="zh-CN" b="1" dirty="0" smtClean="0">
                <a:solidFill>
                  <a:srgbClr val="A50021"/>
                </a:solidFill>
                <a:latin typeface="宋体" panose="02010600030101010101" pitchFamily="2" charset="-122"/>
                <a:sym typeface="+mn-ea"/>
              </a:rPr>
              <a:t> II</a:t>
            </a:r>
            <a:r>
              <a:rPr lang="zh-CN" altLang="en-US" b="1" dirty="0" smtClean="0">
                <a:solidFill>
                  <a:srgbClr val="A50021"/>
                </a:solidFill>
                <a:latin typeface="宋体" panose="02010600030101010101" pitchFamily="2" charset="-122"/>
                <a:sym typeface="+mn-ea"/>
              </a:rPr>
              <a:t>自带的一些宏功能模块，如：锁相环（</a:t>
            </a:r>
            <a:r>
              <a:rPr lang="en-US" altLang="zh-CN" b="1" dirty="0" smtClean="0">
                <a:solidFill>
                  <a:srgbClr val="A50021"/>
                </a:solidFill>
                <a:latin typeface="宋体" panose="02010600030101010101" pitchFamily="2" charset="-122"/>
                <a:sym typeface="+mn-ea"/>
              </a:rPr>
              <a:t>PLLs</a:t>
            </a:r>
            <a:r>
              <a:rPr lang="zh-CN" altLang="en-US" b="1" dirty="0" smtClean="0">
                <a:solidFill>
                  <a:srgbClr val="A50021"/>
                </a:solidFill>
                <a:latin typeface="宋体" panose="02010600030101010101" pitchFamily="2" charset="-122"/>
                <a:sym typeface="+mn-ea"/>
              </a:rPr>
              <a:t>）</a:t>
            </a:r>
            <a:r>
              <a:rPr lang="en-US" altLang="zh-CN" b="1" dirty="0" smtClean="0">
                <a:solidFill>
                  <a:srgbClr val="A50021"/>
                </a:solidFill>
                <a:latin typeface="宋体" panose="02010600030101010101" pitchFamily="2" charset="-122"/>
                <a:sym typeface="+mn-ea"/>
              </a:rPr>
              <a:t>, LVDS,</a:t>
            </a:r>
            <a:r>
              <a:rPr lang="zh-CN" altLang="en-US" b="1" dirty="0" smtClean="0">
                <a:solidFill>
                  <a:srgbClr val="A50021"/>
                </a:solidFill>
                <a:latin typeface="宋体" panose="02010600030101010101" pitchFamily="2" charset="-122"/>
                <a:sym typeface="+mn-ea"/>
              </a:rPr>
              <a:t>数字信号处理</a:t>
            </a:r>
            <a:r>
              <a:rPr lang="en-US" altLang="zh-CN" b="1" dirty="0" smtClean="0">
                <a:solidFill>
                  <a:srgbClr val="A50021"/>
                </a:solidFill>
                <a:latin typeface="宋体" panose="02010600030101010101" pitchFamily="2" charset="-122"/>
                <a:sym typeface="+mn-ea"/>
              </a:rPr>
              <a:t>(DSP) </a:t>
            </a:r>
            <a:r>
              <a:rPr lang="zh-CN" altLang="en-US" b="1" dirty="0" smtClean="0">
                <a:solidFill>
                  <a:srgbClr val="A50021"/>
                </a:solidFill>
                <a:latin typeface="宋体" panose="02010600030101010101" pitchFamily="2" charset="-122"/>
                <a:sym typeface="+mn-ea"/>
              </a:rPr>
              <a:t>模块等。这些功能是对</a:t>
            </a:r>
            <a:r>
              <a:rPr lang="en-US" altLang="zh-CN" b="1" dirty="0" smtClean="0">
                <a:solidFill>
                  <a:srgbClr val="A50021"/>
                </a:solidFill>
                <a:latin typeface="宋体" panose="02010600030101010101" pitchFamily="2" charset="-122"/>
                <a:sym typeface="+mn-ea"/>
              </a:rPr>
              <a:t>Altera</a:t>
            </a:r>
            <a:r>
              <a:rPr lang="zh-CN" altLang="en-US" b="1" dirty="0" smtClean="0">
                <a:solidFill>
                  <a:srgbClr val="A50021"/>
                </a:solidFill>
                <a:latin typeface="宋体" panose="02010600030101010101" pitchFamily="2" charset="-122"/>
                <a:sym typeface="+mn-ea"/>
              </a:rPr>
              <a:t>器件的优化，设计者在用这些模块时，不耗用器件的逻辑资源（</a:t>
            </a:r>
            <a:r>
              <a:rPr lang="en-US" altLang="zh-CN" b="1" dirty="0" smtClean="0">
                <a:solidFill>
                  <a:srgbClr val="A50021"/>
                </a:solidFill>
                <a:latin typeface="宋体" panose="02010600030101010101" pitchFamily="2" charset="-122"/>
                <a:sym typeface="+mn-ea"/>
              </a:rPr>
              <a:t>Logic Cell</a:t>
            </a:r>
            <a:r>
              <a:rPr lang="zh-CN" altLang="en-US" b="1" dirty="0" smtClean="0">
                <a:solidFill>
                  <a:srgbClr val="A50021"/>
                </a:solidFill>
                <a:latin typeface="宋体" panose="02010600030101010101" pitchFamily="2" charset="-122"/>
                <a:sym typeface="+mn-ea"/>
              </a:rPr>
              <a:t>）。</a:t>
            </a:r>
            <a:endParaRPr lang="zh-CN" altLang="en-US" b="1" dirty="0">
              <a:solidFill>
                <a:srgbClr val="A50021"/>
              </a:solidFill>
              <a:latin typeface="宋体" panose="02010600030101010101" pitchFamily="2" charset="-122"/>
              <a:sym typeface="+mn-ea"/>
            </a:endParaRPr>
          </a:p>
          <a:p>
            <a:endParaRPr kumimoji="1" lang="zh-CN" altLang="en-US" dirty="0">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sym typeface="+mn-ea"/>
              </a:rPr>
              <a:t>ASIC(Application Specific Integrated Circuit)是专用集成电路。</a:t>
            </a: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57"/>
            <a:ext cx="10972798" cy="1143052"/>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1050958" y="4648520"/>
            <a:ext cx="10972798" cy="452617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2024/3/9</a:t>
            </a:fld>
            <a:endParaRPr lang="zh-CN" altLang="en-US"/>
          </a:p>
        </p:txBody>
      </p:sp>
      <p:sp>
        <p:nvSpPr>
          <p:cNvPr id="5" name="页脚占位符 4"/>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094387" y="274654"/>
            <a:ext cx="3130549" cy="5835921"/>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96386" y="274654"/>
            <a:ext cx="9194800" cy="5835921"/>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2024/3/9</a:t>
            </a:fld>
            <a:endParaRPr lang="zh-CN" altLang="en-US"/>
          </a:p>
        </p:txBody>
      </p:sp>
      <p:sp>
        <p:nvSpPr>
          <p:cNvPr id="5" name="页脚占位符 4"/>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t>2024/3/9</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57"/>
            <a:ext cx="10972798" cy="1143052"/>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1050958" y="4648520"/>
            <a:ext cx="10972798" cy="452617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2024/3/9</a:t>
            </a:fld>
            <a:endParaRPr lang="zh-CN" altLang="en-US"/>
          </a:p>
        </p:txBody>
      </p:sp>
      <p:sp>
        <p:nvSpPr>
          <p:cNvPr id="5" name="页脚占位符 4"/>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7" y="4407108"/>
            <a:ext cx="10363200" cy="1362138"/>
          </a:xfrm>
          <a:prstGeom prst="rect">
            <a:avLst/>
          </a:prstGeom>
        </p:spPr>
        <p:txBody>
          <a:bodyPr anchor="t"/>
          <a:lstStyle>
            <a:lvl1pPr algn="l">
              <a:defRPr sz="4010" b="1" cap="all"/>
            </a:lvl1pPr>
          </a:lstStyle>
          <a:p>
            <a:r>
              <a:rPr lang="zh-CN" altLang="en-US"/>
              <a:t>单击此处编辑母版标题样式</a:t>
            </a:r>
          </a:p>
        </p:txBody>
      </p:sp>
      <p:sp>
        <p:nvSpPr>
          <p:cNvPr id="3" name="文本占位符 2"/>
          <p:cNvSpPr>
            <a:spLocks noGrp="1"/>
          </p:cNvSpPr>
          <p:nvPr>
            <p:ph type="body" idx="1"/>
          </p:nvPr>
        </p:nvSpPr>
        <p:spPr>
          <a:xfrm>
            <a:off x="963087" y="2906848"/>
            <a:ext cx="10363200" cy="1500257"/>
          </a:xfrm>
          <a:prstGeom prst="rect">
            <a:avLst/>
          </a:prstGeom>
        </p:spPr>
        <p:txBody>
          <a:bodyPr anchor="b"/>
          <a:lstStyle>
            <a:lvl1pPr marL="0" indent="0">
              <a:buNone/>
              <a:defRPr sz="2005">
                <a:solidFill>
                  <a:schemeClr val="tx1">
                    <a:tint val="75000"/>
                  </a:schemeClr>
                </a:solidFill>
              </a:defRPr>
            </a:lvl1pPr>
            <a:lvl2pPr marL="458470" indent="0">
              <a:buNone/>
              <a:defRPr sz="1805">
                <a:solidFill>
                  <a:schemeClr val="tx1">
                    <a:tint val="75000"/>
                  </a:schemeClr>
                </a:solidFill>
              </a:defRPr>
            </a:lvl2pPr>
            <a:lvl3pPr marL="916940" indent="0">
              <a:buNone/>
              <a:defRPr sz="1605">
                <a:solidFill>
                  <a:schemeClr val="tx1">
                    <a:tint val="75000"/>
                  </a:schemeClr>
                </a:solidFill>
              </a:defRPr>
            </a:lvl3pPr>
            <a:lvl4pPr marL="1375410" indent="0">
              <a:buNone/>
              <a:defRPr sz="1405">
                <a:solidFill>
                  <a:schemeClr val="tx1">
                    <a:tint val="75000"/>
                  </a:schemeClr>
                </a:solidFill>
              </a:defRPr>
            </a:lvl4pPr>
            <a:lvl5pPr marL="1833245" indent="0">
              <a:buNone/>
              <a:defRPr sz="1405">
                <a:solidFill>
                  <a:schemeClr val="tx1">
                    <a:tint val="75000"/>
                  </a:schemeClr>
                </a:solidFill>
              </a:defRPr>
            </a:lvl5pPr>
            <a:lvl6pPr marL="2291715" indent="0">
              <a:buNone/>
              <a:defRPr sz="1405">
                <a:solidFill>
                  <a:schemeClr val="tx1">
                    <a:tint val="75000"/>
                  </a:schemeClr>
                </a:solidFill>
              </a:defRPr>
            </a:lvl6pPr>
            <a:lvl7pPr marL="2750185" indent="0">
              <a:buNone/>
              <a:defRPr sz="1405">
                <a:solidFill>
                  <a:schemeClr val="tx1">
                    <a:tint val="75000"/>
                  </a:schemeClr>
                </a:solidFill>
              </a:defRPr>
            </a:lvl7pPr>
            <a:lvl8pPr marL="3208655" indent="0">
              <a:buNone/>
              <a:defRPr sz="1405">
                <a:solidFill>
                  <a:schemeClr val="tx1">
                    <a:tint val="75000"/>
                  </a:schemeClr>
                </a:solidFill>
              </a:defRPr>
            </a:lvl8pPr>
            <a:lvl9pPr marL="3667125" indent="0">
              <a:buNone/>
              <a:defRPr sz="140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2024/3/9</a:t>
            </a:fld>
            <a:endParaRPr lang="zh-CN" altLang="en-US"/>
          </a:p>
        </p:txBody>
      </p:sp>
      <p:sp>
        <p:nvSpPr>
          <p:cNvPr id="5" name="页脚占位符 4"/>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57"/>
            <a:ext cx="10972798" cy="1143052"/>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96388" y="1595519"/>
            <a:ext cx="6161616" cy="4515060"/>
          </a:xfrm>
          <a:prstGeom prst="rect">
            <a:avLst/>
          </a:prstGeom>
        </p:spPr>
        <p:txBody>
          <a:bodyPr/>
          <a:lstStyle>
            <a:lvl1pPr>
              <a:defRPr sz="2805"/>
            </a:lvl1pPr>
            <a:lvl2pPr>
              <a:defRPr sz="2405"/>
            </a:lvl2pPr>
            <a:lvl3pPr>
              <a:defRPr sz="2005"/>
            </a:lvl3pPr>
            <a:lvl4pPr>
              <a:defRPr sz="1805"/>
            </a:lvl4pPr>
            <a:lvl5pPr>
              <a:defRPr sz="1805"/>
            </a:lvl5pPr>
            <a:lvl6pPr>
              <a:defRPr sz="1805"/>
            </a:lvl6pPr>
            <a:lvl7pPr>
              <a:defRPr sz="1805"/>
            </a:lvl7pPr>
            <a:lvl8pPr>
              <a:defRPr sz="1805"/>
            </a:lvl8pPr>
            <a:lvl9pPr>
              <a:defRPr sz="180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7061203" y="1595519"/>
            <a:ext cx="6163733" cy="4515060"/>
          </a:xfrm>
          <a:prstGeom prst="rect">
            <a:avLst/>
          </a:prstGeom>
        </p:spPr>
        <p:txBody>
          <a:bodyPr/>
          <a:lstStyle>
            <a:lvl1pPr>
              <a:defRPr sz="2805"/>
            </a:lvl1pPr>
            <a:lvl2pPr>
              <a:defRPr sz="2405"/>
            </a:lvl2pPr>
            <a:lvl3pPr>
              <a:defRPr sz="2005"/>
            </a:lvl3pPr>
            <a:lvl4pPr>
              <a:defRPr sz="1805"/>
            </a:lvl4pPr>
            <a:lvl5pPr>
              <a:defRPr sz="1805"/>
            </a:lvl5pPr>
            <a:lvl6pPr>
              <a:defRPr sz="1805"/>
            </a:lvl6pPr>
            <a:lvl7pPr>
              <a:defRPr sz="1805"/>
            </a:lvl7pPr>
            <a:lvl8pPr>
              <a:defRPr sz="1805"/>
            </a:lvl8pPr>
            <a:lvl9pPr>
              <a:defRPr sz="180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2024/3/9</a:t>
            </a:fld>
            <a:endParaRPr lang="zh-CN" altLang="en-US"/>
          </a:p>
        </p:txBody>
      </p:sp>
      <p:sp>
        <p:nvSpPr>
          <p:cNvPr id="6" name="页脚占位符 5"/>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57"/>
            <a:ext cx="10972798" cy="1143052"/>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87"/>
            <a:ext cx="5386917" cy="639792"/>
          </a:xfrm>
          <a:prstGeom prst="rect">
            <a:avLst/>
          </a:prstGeom>
        </p:spPr>
        <p:txBody>
          <a:bodyPr anchor="b"/>
          <a:lstStyle>
            <a:lvl1pPr marL="0" indent="0">
              <a:buNone/>
              <a:defRPr sz="2405" b="1"/>
            </a:lvl1pPr>
            <a:lvl2pPr marL="458470" indent="0">
              <a:buNone/>
              <a:defRPr sz="2005" b="1"/>
            </a:lvl2pPr>
            <a:lvl3pPr marL="916940" indent="0">
              <a:buNone/>
              <a:defRPr sz="1805" b="1"/>
            </a:lvl3pPr>
            <a:lvl4pPr marL="1375410" indent="0">
              <a:buNone/>
              <a:defRPr sz="1605" b="1"/>
            </a:lvl4pPr>
            <a:lvl5pPr marL="1833245" indent="0">
              <a:buNone/>
              <a:defRPr sz="1605" b="1"/>
            </a:lvl5pPr>
            <a:lvl6pPr marL="2291715" indent="0">
              <a:buNone/>
              <a:defRPr sz="1605" b="1"/>
            </a:lvl6pPr>
            <a:lvl7pPr marL="2750185" indent="0">
              <a:buNone/>
              <a:defRPr sz="1605" b="1"/>
            </a:lvl7pPr>
            <a:lvl8pPr marL="3208655" indent="0">
              <a:buNone/>
              <a:defRPr sz="1605" b="1"/>
            </a:lvl8pPr>
            <a:lvl9pPr marL="3667125" indent="0">
              <a:buNone/>
              <a:defRPr sz="1605" b="1"/>
            </a:lvl9pPr>
          </a:lstStyle>
          <a:p>
            <a:pPr lvl="0"/>
            <a:r>
              <a:rPr lang="zh-CN" altLang="en-US"/>
              <a:t>单击此处编辑母版文本样式</a:t>
            </a:r>
          </a:p>
        </p:txBody>
      </p:sp>
      <p:sp>
        <p:nvSpPr>
          <p:cNvPr id="4" name="内容占位符 3"/>
          <p:cNvSpPr>
            <a:spLocks noGrp="1"/>
          </p:cNvSpPr>
          <p:nvPr>
            <p:ph sz="half" idx="2"/>
          </p:nvPr>
        </p:nvSpPr>
        <p:spPr>
          <a:xfrm>
            <a:off x="609600" y="2174979"/>
            <a:ext cx="5386917" cy="3951472"/>
          </a:xfrm>
          <a:prstGeom prst="rect">
            <a:avLst/>
          </a:prstGeom>
        </p:spPr>
        <p:txBody>
          <a:bodyPr/>
          <a:lstStyle>
            <a:lvl1pPr>
              <a:defRPr sz="2405"/>
            </a:lvl1pPr>
            <a:lvl2pPr>
              <a:defRPr sz="2005"/>
            </a:lvl2pPr>
            <a:lvl3pPr>
              <a:defRPr sz="1805"/>
            </a:lvl3pPr>
            <a:lvl4pPr>
              <a:defRPr sz="1605"/>
            </a:lvl4pPr>
            <a:lvl5pPr>
              <a:defRPr sz="1605"/>
            </a:lvl5pPr>
            <a:lvl6pPr>
              <a:defRPr sz="1605"/>
            </a:lvl6pPr>
            <a:lvl7pPr>
              <a:defRPr sz="1605"/>
            </a:lvl7pPr>
            <a:lvl8pPr>
              <a:defRPr sz="1605"/>
            </a:lvl8pPr>
            <a:lvl9pPr>
              <a:defRPr sz="160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1" y="1535187"/>
            <a:ext cx="5389034" cy="639792"/>
          </a:xfrm>
          <a:prstGeom prst="rect">
            <a:avLst/>
          </a:prstGeom>
        </p:spPr>
        <p:txBody>
          <a:bodyPr anchor="b"/>
          <a:lstStyle>
            <a:lvl1pPr marL="0" indent="0">
              <a:buNone/>
              <a:defRPr sz="2405" b="1"/>
            </a:lvl1pPr>
            <a:lvl2pPr marL="458470" indent="0">
              <a:buNone/>
              <a:defRPr sz="2005" b="1"/>
            </a:lvl2pPr>
            <a:lvl3pPr marL="916940" indent="0">
              <a:buNone/>
              <a:defRPr sz="1805" b="1"/>
            </a:lvl3pPr>
            <a:lvl4pPr marL="1375410" indent="0">
              <a:buNone/>
              <a:defRPr sz="1605" b="1"/>
            </a:lvl4pPr>
            <a:lvl5pPr marL="1833245" indent="0">
              <a:buNone/>
              <a:defRPr sz="1605" b="1"/>
            </a:lvl5pPr>
            <a:lvl6pPr marL="2291715" indent="0">
              <a:buNone/>
              <a:defRPr sz="1605" b="1"/>
            </a:lvl6pPr>
            <a:lvl7pPr marL="2750185" indent="0">
              <a:buNone/>
              <a:defRPr sz="1605" b="1"/>
            </a:lvl7pPr>
            <a:lvl8pPr marL="3208655" indent="0">
              <a:buNone/>
              <a:defRPr sz="1605" b="1"/>
            </a:lvl8pPr>
            <a:lvl9pPr marL="3667125" indent="0">
              <a:buNone/>
              <a:defRPr sz="1605" b="1"/>
            </a:lvl9pPr>
          </a:lstStyle>
          <a:p>
            <a:pPr lvl="0"/>
            <a:r>
              <a:rPr lang="zh-CN" altLang="en-US"/>
              <a:t>单击此处编辑母版文本样式</a:t>
            </a:r>
          </a:p>
        </p:txBody>
      </p:sp>
      <p:sp>
        <p:nvSpPr>
          <p:cNvPr id="6" name="内容占位符 5"/>
          <p:cNvSpPr>
            <a:spLocks noGrp="1"/>
          </p:cNvSpPr>
          <p:nvPr>
            <p:ph sz="quarter" idx="4"/>
          </p:nvPr>
        </p:nvSpPr>
        <p:spPr>
          <a:xfrm>
            <a:off x="6193371" y="2174979"/>
            <a:ext cx="5389034" cy="3951472"/>
          </a:xfrm>
          <a:prstGeom prst="rect">
            <a:avLst/>
          </a:prstGeom>
        </p:spPr>
        <p:txBody>
          <a:bodyPr/>
          <a:lstStyle>
            <a:lvl1pPr>
              <a:defRPr sz="2405"/>
            </a:lvl1pPr>
            <a:lvl2pPr>
              <a:defRPr sz="2005"/>
            </a:lvl2pPr>
            <a:lvl3pPr>
              <a:defRPr sz="1805"/>
            </a:lvl3pPr>
            <a:lvl4pPr>
              <a:defRPr sz="1605"/>
            </a:lvl4pPr>
            <a:lvl5pPr>
              <a:defRPr sz="1605"/>
            </a:lvl5pPr>
            <a:lvl6pPr>
              <a:defRPr sz="1605"/>
            </a:lvl6pPr>
            <a:lvl7pPr>
              <a:defRPr sz="1605"/>
            </a:lvl7pPr>
            <a:lvl8pPr>
              <a:defRPr sz="1605"/>
            </a:lvl8pPr>
            <a:lvl9pPr>
              <a:defRPr sz="160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2024/3/9</a:t>
            </a:fld>
            <a:endParaRPr lang="zh-CN" altLang="en-US"/>
          </a:p>
        </p:txBody>
      </p:sp>
      <p:sp>
        <p:nvSpPr>
          <p:cNvPr id="8" name="页脚占位符 7"/>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57"/>
            <a:ext cx="10972798" cy="1143052"/>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2024/3/9</a:t>
            </a:fld>
            <a:endParaRPr lang="zh-CN" altLang="en-US"/>
          </a:p>
        </p:txBody>
      </p:sp>
      <p:sp>
        <p:nvSpPr>
          <p:cNvPr id="4" name="页脚占位符 3"/>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2024/3/9</a:t>
            </a:fld>
            <a:endParaRPr lang="zh-CN" altLang="en-US"/>
          </a:p>
        </p:txBody>
      </p:sp>
      <p:sp>
        <p:nvSpPr>
          <p:cNvPr id="3" name="页脚占位符 2"/>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6" y="273064"/>
            <a:ext cx="4011084" cy="1162105"/>
          </a:xfrm>
          <a:prstGeom prst="rect">
            <a:avLst/>
          </a:prstGeom>
        </p:spPr>
        <p:txBody>
          <a:bodyPr anchor="b"/>
          <a:lstStyle>
            <a:lvl1pPr algn="l">
              <a:defRPr sz="2005" b="1"/>
            </a:lvl1pPr>
          </a:lstStyle>
          <a:p>
            <a:r>
              <a:rPr lang="zh-CN" altLang="en-US"/>
              <a:t>单击此处编辑母版标题样式</a:t>
            </a:r>
          </a:p>
        </p:txBody>
      </p:sp>
      <p:sp>
        <p:nvSpPr>
          <p:cNvPr id="3" name="内容占位符 2"/>
          <p:cNvSpPr>
            <a:spLocks noGrp="1"/>
          </p:cNvSpPr>
          <p:nvPr>
            <p:ph idx="1"/>
          </p:nvPr>
        </p:nvSpPr>
        <p:spPr>
          <a:xfrm>
            <a:off x="4766736" y="273063"/>
            <a:ext cx="6815668" cy="5853385"/>
          </a:xfrm>
          <a:prstGeom prst="rect">
            <a:avLst/>
          </a:prstGeom>
        </p:spPr>
        <p:txBody>
          <a:bodyPr/>
          <a:lstStyle>
            <a:lvl1pPr>
              <a:defRPr sz="3210"/>
            </a:lvl1pPr>
            <a:lvl2pPr>
              <a:defRPr sz="2805"/>
            </a:lvl2pPr>
            <a:lvl3pPr>
              <a:defRPr sz="2405"/>
            </a:lvl3pPr>
            <a:lvl4pPr>
              <a:defRPr sz="2005"/>
            </a:lvl4pPr>
            <a:lvl5pPr>
              <a:defRPr sz="2005"/>
            </a:lvl5pPr>
            <a:lvl6pPr>
              <a:defRPr sz="2005"/>
            </a:lvl6pPr>
            <a:lvl7pPr>
              <a:defRPr sz="2005"/>
            </a:lvl7pPr>
            <a:lvl8pPr>
              <a:defRPr sz="2005"/>
            </a:lvl8pPr>
            <a:lvl9pPr>
              <a:defRPr sz="200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6" y="1435169"/>
            <a:ext cx="4011084" cy="4691282"/>
          </a:xfrm>
          <a:prstGeom prst="rect">
            <a:avLst/>
          </a:prstGeom>
        </p:spPr>
        <p:txBody>
          <a:bodyPr/>
          <a:lstStyle>
            <a:lvl1pPr marL="0" indent="0">
              <a:buNone/>
              <a:defRPr sz="1405"/>
            </a:lvl1pPr>
            <a:lvl2pPr marL="458470" indent="0">
              <a:buNone/>
              <a:defRPr sz="1205"/>
            </a:lvl2pPr>
            <a:lvl3pPr marL="916940" indent="0">
              <a:buNone/>
              <a:defRPr sz="1005"/>
            </a:lvl3pPr>
            <a:lvl4pPr marL="1375410" indent="0">
              <a:buNone/>
              <a:defRPr sz="900"/>
            </a:lvl4pPr>
            <a:lvl5pPr marL="1833245" indent="0">
              <a:buNone/>
              <a:defRPr sz="900"/>
            </a:lvl5pPr>
            <a:lvl6pPr marL="2291715" indent="0">
              <a:buNone/>
              <a:defRPr sz="900"/>
            </a:lvl6pPr>
            <a:lvl7pPr marL="2750185" indent="0">
              <a:buNone/>
              <a:defRPr sz="900"/>
            </a:lvl7pPr>
            <a:lvl8pPr marL="3208655" indent="0">
              <a:buNone/>
              <a:defRPr sz="900"/>
            </a:lvl8pPr>
            <a:lvl9pPr marL="3667125"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2024/3/9</a:t>
            </a:fld>
            <a:endParaRPr lang="zh-CN" altLang="en-US"/>
          </a:p>
        </p:txBody>
      </p:sp>
      <p:sp>
        <p:nvSpPr>
          <p:cNvPr id="6" name="页脚占位符 5"/>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25" y="4800831"/>
            <a:ext cx="7315200" cy="566764"/>
          </a:xfrm>
          <a:prstGeom prst="rect">
            <a:avLst/>
          </a:prstGeom>
        </p:spPr>
        <p:txBody>
          <a:bodyPr anchor="b"/>
          <a:lstStyle>
            <a:lvl1pPr algn="l">
              <a:defRPr sz="2005" b="1"/>
            </a:lvl1pPr>
          </a:lstStyle>
          <a:p>
            <a:r>
              <a:rPr lang="zh-CN" altLang="en-US"/>
              <a:t>单击此处编辑母版标题样式</a:t>
            </a:r>
          </a:p>
        </p:txBody>
      </p:sp>
      <p:sp>
        <p:nvSpPr>
          <p:cNvPr id="3" name="图片占位符 2"/>
          <p:cNvSpPr>
            <a:spLocks noGrp="1"/>
          </p:cNvSpPr>
          <p:nvPr>
            <p:ph type="pic" idx="1"/>
          </p:nvPr>
        </p:nvSpPr>
        <p:spPr>
          <a:xfrm>
            <a:off x="2389725" y="612808"/>
            <a:ext cx="7315200" cy="4114991"/>
          </a:xfrm>
          <a:prstGeom prst="rect">
            <a:avLst/>
          </a:prstGeom>
        </p:spPr>
        <p:txBody>
          <a:bodyPr/>
          <a:lstStyle>
            <a:lvl1pPr marL="0" indent="0">
              <a:buNone/>
              <a:defRPr sz="3210"/>
            </a:lvl1pPr>
            <a:lvl2pPr marL="458470" indent="0">
              <a:buNone/>
              <a:defRPr sz="2805"/>
            </a:lvl2pPr>
            <a:lvl3pPr marL="916940" indent="0">
              <a:buNone/>
              <a:defRPr sz="2405"/>
            </a:lvl3pPr>
            <a:lvl4pPr marL="1375410" indent="0">
              <a:buNone/>
              <a:defRPr sz="2005"/>
            </a:lvl4pPr>
            <a:lvl5pPr marL="1833245" indent="0">
              <a:buNone/>
              <a:defRPr sz="2005"/>
            </a:lvl5pPr>
            <a:lvl6pPr marL="2291715" indent="0">
              <a:buNone/>
              <a:defRPr sz="2005"/>
            </a:lvl6pPr>
            <a:lvl7pPr marL="2750185" indent="0">
              <a:buNone/>
              <a:defRPr sz="2005"/>
            </a:lvl7pPr>
            <a:lvl8pPr marL="3208655" indent="0">
              <a:buNone/>
              <a:defRPr sz="2005"/>
            </a:lvl8pPr>
            <a:lvl9pPr marL="3667125" indent="0">
              <a:buNone/>
              <a:defRPr sz="2005"/>
            </a:lvl9pPr>
          </a:lstStyle>
          <a:p>
            <a:endParaRPr lang="zh-CN" altLang="en-US"/>
          </a:p>
        </p:txBody>
      </p:sp>
      <p:sp>
        <p:nvSpPr>
          <p:cNvPr id="4" name="文本占位符 3"/>
          <p:cNvSpPr>
            <a:spLocks noGrp="1"/>
          </p:cNvSpPr>
          <p:nvPr>
            <p:ph type="body" sz="half" idx="2"/>
          </p:nvPr>
        </p:nvSpPr>
        <p:spPr>
          <a:xfrm>
            <a:off x="2389725" y="5367590"/>
            <a:ext cx="7315200" cy="804900"/>
          </a:xfrm>
          <a:prstGeom prst="rect">
            <a:avLst/>
          </a:prstGeom>
        </p:spPr>
        <p:txBody>
          <a:bodyPr/>
          <a:lstStyle>
            <a:lvl1pPr marL="0" indent="0">
              <a:buNone/>
              <a:defRPr sz="1405"/>
            </a:lvl1pPr>
            <a:lvl2pPr marL="458470" indent="0">
              <a:buNone/>
              <a:defRPr sz="1205"/>
            </a:lvl2pPr>
            <a:lvl3pPr marL="916940" indent="0">
              <a:buNone/>
              <a:defRPr sz="1005"/>
            </a:lvl3pPr>
            <a:lvl4pPr marL="1375410" indent="0">
              <a:buNone/>
              <a:defRPr sz="900"/>
            </a:lvl4pPr>
            <a:lvl5pPr marL="1833245" indent="0">
              <a:buNone/>
              <a:defRPr sz="900"/>
            </a:lvl5pPr>
            <a:lvl6pPr marL="2291715" indent="0">
              <a:buNone/>
              <a:defRPr sz="900"/>
            </a:lvl6pPr>
            <a:lvl7pPr marL="2750185" indent="0">
              <a:buNone/>
              <a:defRPr sz="900"/>
            </a:lvl7pPr>
            <a:lvl8pPr marL="3208655" indent="0">
              <a:buNone/>
              <a:defRPr sz="900"/>
            </a:lvl8pPr>
            <a:lvl9pPr marL="3667125"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2024/3/9</a:t>
            </a:fld>
            <a:endParaRPr lang="zh-CN" altLang="en-US"/>
          </a:p>
        </p:txBody>
      </p:sp>
      <p:sp>
        <p:nvSpPr>
          <p:cNvPr id="6" name="页脚占位符 5"/>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4"/>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3"/>
            <a:ext cx="12192000" cy="685831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userDrawn="1"/>
        </p:nvSpPr>
        <p:spPr>
          <a:xfrm>
            <a:off x="0" y="3"/>
            <a:ext cx="12192000" cy="6858319"/>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0"/>
          </a:p>
        </p:txBody>
      </p:sp>
      <p:grpSp>
        <p:nvGrpSpPr>
          <p:cNvPr id="8" name="组合 79"/>
          <p:cNvGrpSpPr/>
          <p:nvPr userDrawn="1"/>
        </p:nvGrpSpPr>
        <p:grpSpPr bwMode="auto">
          <a:xfrm>
            <a:off x="5502556" y="6401348"/>
            <a:ext cx="6689445" cy="135293"/>
            <a:chOff x="-1482301" y="654016"/>
            <a:chExt cx="5674281" cy="188020"/>
          </a:xfrm>
        </p:grpSpPr>
        <p:grpSp>
          <p:nvGrpSpPr>
            <p:cNvPr id="9" name="组合 80"/>
            <p:cNvGrpSpPr/>
            <p:nvPr/>
          </p:nvGrpSpPr>
          <p:grpSpPr bwMode="auto">
            <a:xfrm>
              <a:off x="-1482301" y="654016"/>
              <a:ext cx="3509703" cy="94159"/>
              <a:chOff x="-7724717" y="5018088"/>
              <a:chExt cx="11382317" cy="125412"/>
            </a:xfrm>
          </p:grpSpPr>
          <p:sp>
            <p:nvSpPr>
              <p:cNvPr id="14" name="矩形 84"/>
              <p:cNvSpPr>
                <a:spLocks noChangeArrowheads="1"/>
              </p:cNvSpPr>
              <p:nvPr/>
            </p:nvSpPr>
            <p:spPr bwMode="auto">
              <a:xfrm>
                <a:off x="-7724717" y="5018088"/>
                <a:ext cx="9553517" cy="125412"/>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990">
                  <a:solidFill>
                    <a:srgbClr val="0070C0"/>
                  </a:solidFill>
                  <a:latin typeface="宋体" panose="02010600030101010101" pitchFamily="2" charset="-122"/>
                  <a:sym typeface="宋体" panose="02010600030101010101" pitchFamily="2" charset="-122"/>
                </a:endParaRPr>
              </a:p>
            </p:txBody>
          </p:sp>
          <p:sp>
            <p:nvSpPr>
              <p:cNvPr id="15" name="矩形 85"/>
              <p:cNvSpPr>
                <a:spLocks noChangeArrowheads="1"/>
              </p:cNvSpPr>
              <p:nvPr/>
            </p:nvSpPr>
            <p:spPr bwMode="auto">
              <a:xfrm>
                <a:off x="1828800" y="5018088"/>
                <a:ext cx="1828800" cy="125412"/>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990">
                  <a:latin typeface="宋体" panose="02010600030101010101" pitchFamily="2" charset="-122"/>
                  <a:sym typeface="宋体" panose="02010600030101010101" pitchFamily="2" charset="-122"/>
                </a:endParaRPr>
              </a:p>
            </p:txBody>
          </p:sp>
        </p:grpSp>
        <p:grpSp>
          <p:nvGrpSpPr>
            <p:cNvPr id="10" name="Group 8"/>
            <p:cNvGrpSpPr/>
            <p:nvPr/>
          </p:nvGrpSpPr>
          <p:grpSpPr bwMode="auto">
            <a:xfrm>
              <a:off x="1463496" y="748175"/>
              <a:ext cx="2728484" cy="93861"/>
              <a:chOff x="2529786" y="20317"/>
              <a:chExt cx="5456968" cy="125412"/>
            </a:xfrm>
          </p:grpSpPr>
          <p:sp>
            <p:nvSpPr>
              <p:cNvPr id="12" name="矩形 82"/>
              <p:cNvSpPr>
                <a:spLocks noChangeArrowheads="1"/>
              </p:cNvSpPr>
              <p:nvPr/>
            </p:nvSpPr>
            <p:spPr bwMode="auto">
              <a:xfrm>
                <a:off x="2529786" y="20317"/>
                <a:ext cx="1126142" cy="12541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990">
                  <a:latin typeface="宋体" panose="02010600030101010101" pitchFamily="2" charset="-122"/>
                  <a:sym typeface="宋体" panose="02010600030101010101" pitchFamily="2" charset="-122"/>
                </a:endParaRPr>
              </a:p>
            </p:txBody>
          </p:sp>
          <p:sp>
            <p:nvSpPr>
              <p:cNvPr id="13" name="矩形 83"/>
              <p:cNvSpPr>
                <a:spLocks noChangeArrowheads="1"/>
              </p:cNvSpPr>
              <p:nvPr/>
            </p:nvSpPr>
            <p:spPr bwMode="auto">
              <a:xfrm>
                <a:off x="3655928" y="20317"/>
                <a:ext cx="4330826" cy="125412"/>
              </a:xfrm>
              <a:prstGeom prst="rect">
                <a:avLst/>
              </a:prstGeom>
              <a:solidFill>
                <a:srgbClr val="F491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990">
                  <a:solidFill>
                    <a:srgbClr val="FFFFFF"/>
                  </a:solidFill>
                  <a:latin typeface="宋体" panose="02010600030101010101" pitchFamily="2" charset="-122"/>
                  <a:sym typeface="宋体" panose="02010600030101010101" pitchFamily="2" charset="-122"/>
                </a:endParaRPr>
              </a:p>
            </p:txBody>
          </p:sp>
        </p:grpSp>
      </p:grpSp>
      <p:pic>
        <p:nvPicPr>
          <p:cNvPr id="2" name="图片 1"/>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 y="-24186"/>
            <a:ext cx="12192001" cy="6882505"/>
          </a:xfrm>
          <a:prstGeom prst="rect">
            <a:avLst/>
          </a:prstGeom>
        </p:spPr>
      </p:pic>
      <p:sp>
        <p:nvSpPr>
          <p:cNvPr id="17" name="矩形 16"/>
          <p:cNvSpPr/>
          <p:nvPr userDrawn="1"/>
        </p:nvSpPr>
        <p:spPr>
          <a:xfrm>
            <a:off x="-2" y="-50481"/>
            <a:ext cx="12192001" cy="6908800"/>
          </a:xfrm>
          <a:prstGeom prst="rect">
            <a:avLst/>
          </a:prstGeom>
          <a:solidFill>
            <a:srgbClr val="FFFFFF">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5"/>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916305" rtl="0" eaLnBrk="1" latinLnBrk="0" hangingPunct="1">
        <a:spcBef>
          <a:spcPct val="0"/>
        </a:spcBef>
        <a:buNone/>
        <a:defRPr sz="4410" kern="1200">
          <a:solidFill>
            <a:schemeClr val="tx1"/>
          </a:solidFill>
          <a:latin typeface="+mj-lt"/>
          <a:ea typeface="+mj-ea"/>
          <a:cs typeface="+mj-cs"/>
        </a:defRPr>
      </a:lvl1pPr>
    </p:titleStyle>
    <p:bodyStyle>
      <a:lvl1pPr marL="343535" indent="-343535" algn="l" defTabSz="916305" rtl="0" eaLnBrk="1" latinLnBrk="0" hangingPunct="1">
        <a:spcBef>
          <a:spcPct val="20000"/>
        </a:spcBef>
        <a:buFont typeface="Arial" panose="020B0604020202020204" pitchFamily="34" charset="0"/>
        <a:buChar char="•"/>
        <a:defRPr sz="3210" kern="1200">
          <a:solidFill>
            <a:schemeClr val="tx1"/>
          </a:solidFill>
          <a:latin typeface="+mn-lt"/>
          <a:ea typeface="+mn-ea"/>
          <a:cs typeface="+mn-cs"/>
        </a:defRPr>
      </a:lvl1pPr>
      <a:lvl2pPr marL="744855" indent="-286385" algn="l" defTabSz="916305" rtl="0" eaLnBrk="1" latinLnBrk="0" hangingPunct="1">
        <a:spcBef>
          <a:spcPct val="20000"/>
        </a:spcBef>
        <a:buFont typeface="Arial" panose="020B0604020202020204" pitchFamily="34" charset="0"/>
        <a:buChar char="–"/>
        <a:defRPr sz="2805" kern="1200">
          <a:solidFill>
            <a:schemeClr val="tx1"/>
          </a:solidFill>
          <a:latin typeface="+mn-lt"/>
          <a:ea typeface="+mn-ea"/>
          <a:cs typeface="+mn-cs"/>
        </a:defRPr>
      </a:lvl2pPr>
      <a:lvl3pPr marL="1146175" indent="-229235" algn="l" defTabSz="916305" rtl="0" eaLnBrk="1" latinLnBrk="0" hangingPunct="1">
        <a:spcBef>
          <a:spcPct val="20000"/>
        </a:spcBef>
        <a:buFont typeface="Arial" panose="020B0604020202020204" pitchFamily="34" charset="0"/>
        <a:buChar char="•"/>
        <a:defRPr sz="2405" kern="1200">
          <a:solidFill>
            <a:schemeClr val="tx1"/>
          </a:solidFill>
          <a:latin typeface="+mn-lt"/>
          <a:ea typeface="+mn-ea"/>
          <a:cs typeface="+mn-cs"/>
        </a:defRPr>
      </a:lvl3pPr>
      <a:lvl4pPr marL="1604645" indent="-229235" algn="l" defTabSz="916305" rtl="0" eaLnBrk="1" latinLnBrk="0" hangingPunct="1">
        <a:spcBef>
          <a:spcPct val="20000"/>
        </a:spcBef>
        <a:buFont typeface="Arial" panose="020B0604020202020204" pitchFamily="34" charset="0"/>
        <a:buChar char="–"/>
        <a:defRPr sz="2005" kern="1200">
          <a:solidFill>
            <a:schemeClr val="tx1"/>
          </a:solidFill>
          <a:latin typeface="+mn-lt"/>
          <a:ea typeface="+mn-ea"/>
          <a:cs typeface="+mn-cs"/>
        </a:defRPr>
      </a:lvl4pPr>
      <a:lvl5pPr marL="2062480" indent="-229235" algn="l" defTabSz="916305" rtl="0" eaLnBrk="1" latinLnBrk="0" hangingPunct="1">
        <a:spcBef>
          <a:spcPct val="20000"/>
        </a:spcBef>
        <a:buFont typeface="Arial" panose="020B0604020202020204" pitchFamily="34" charset="0"/>
        <a:buChar char="»"/>
        <a:defRPr sz="2005" kern="1200">
          <a:solidFill>
            <a:schemeClr val="tx1"/>
          </a:solidFill>
          <a:latin typeface="+mn-lt"/>
          <a:ea typeface="+mn-ea"/>
          <a:cs typeface="+mn-cs"/>
        </a:defRPr>
      </a:lvl5pPr>
      <a:lvl6pPr marL="2520950" indent="-229235" algn="l" defTabSz="916305" rtl="0" eaLnBrk="1" latinLnBrk="0" hangingPunct="1">
        <a:spcBef>
          <a:spcPct val="20000"/>
        </a:spcBef>
        <a:buFont typeface="Arial" panose="020B0604020202020204" pitchFamily="34" charset="0"/>
        <a:buChar char="•"/>
        <a:defRPr sz="2005" kern="1200">
          <a:solidFill>
            <a:schemeClr val="tx1"/>
          </a:solidFill>
          <a:latin typeface="+mn-lt"/>
          <a:ea typeface="+mn-ea"/>
          <a:cs typeface="+mn-cs"/>
        </a:defRPr>
      </a:lvl6pPr>
      <a:lvl7pPr marL="2979420" indent="-229235" algn="l" defTabSz="916305" rtl="0" eaLnBrk="1" latinLnBrk="0" hangingPunct="1">
        <a:spcBef>
          <a:spcPct val="20000"/>
        </a:spcBef>
        <a:buFont typeface="Arial" panose="020B0604020202020204" pitchFamily="34" charset="0"/>
        <a:buChar char="•"/>
        <a:defRPr sz="2005" kern="1200">
          <a:solidFill>
            <a:schemeClr val="tx1"/>
          </a:solidFill>
          <a:latin typeface="+mn-lt"/>
          <a:ea typeface="+mn-ea"/>
          <a:cs typeface="+mn-cs"/>
        </a:defRPr>
      </a:lvl7pPr>
      <a:lvl8pPr marL="3437890" indent="-229235" algn="l" defTabSz="916305" rtl="0" eaLnBrk="1" latinLnBrk="0" hangingPunct="1">
        <a:spcBef>
          <a:spcPct val="20000"/>
        </a:spcBef>
        <a:buFont typeface="Arial" panose="020B0604020202020204" pitchFamily="34" charset="0"/>
        <a:buChar char="•"/>
        <a:defRPr sz="2005" kern="1200">
          <a:solidFill>
            <a:schemeClr val="tx1"/>
          </a:solidFill>
          <a:latin typeface="+mn-lt"/>
          <a:ea typeface="+mn-ea"/>
          <a:cs typeface="+mn-cs"/>
        </a:defRPr>
      </a:lvl8pPr>
      <a:lvl9pPr marL="3896360" indent="-229235" algn="l" defTabSz="916305" rtl="0" eaLnBrk="1" latinLnBrk="0" hangingPunct="1">
        <a:spcBef>
          <a:spcPct val="20000"/>
        </a:spcBef>
        <a:buFont typeface="Arial" panose="020B0604020202020204" pitchFamily="34" charset="0"/>
        <a:buChar char="•"/>
        <a:defRPr sz="2005" kern="1200">
          <a:solidFill>
            <a:schemeClr val="tx1"/>
          </a:solidFill>
          <a:latin typeface="+mn-lt"/>
          <a:ea typeface="+mn-ea"/>
          <a:cs typeface="+mn-cs"/>
        </a:defRPr>
      </a:lvl9pPr>
    </p:bodyStyle>
    <p:otherStyle>
      <a:defPPr>
        <a:defRPr lang="zh-CN"/>
      </a:defPPr>
      <a:lvl1pPr marL="0" algn="l" defTabSz="916305" rtl="0" eaLnBrk="1" latinLnBrk="0" hangingPunct="1">
        <a:defRPr sz="1805" kern="1200">
          <a:solidFill>
            <a:schemeClr val="tx1"/>
          </a:solidFill>
          <a:latin typeface="+mn-lt"/>
          <a:ea typeface="+mn-ea"/>
          <a:cs typeface="+mn-cs"/>
        </a:defRPr>
      </a:lvl1pPr>
      <a:lvl2pPr marL="458470" algn="l" defTabSz="916305" rtl="0" eaLnBrk="1" latinLnBrk="0" hangingPunct="1">
        <a:defRPr sz="1805" kern="1200">
          <a:solidFill>
            <a:schemeClr val="tx1"/>
          </a:solidFill>
          <a:latin typeface="+mn-lt"/>
          <a:ea typeface="+mn-ea"/>
          <a:cs typeface="+mn-cs"/>
        </a:defRPr>
      </a:lvl2pPr>
      <a:lvl3pPr marL="916940" algn="l" defTabSz="916305" rtl="0" eaLnBrk="1" latinLnBrk="0" hangingPunct="1">
        <a:defRPr sz="1805" kern="1200">
          <a:solidFill>
            <a:schemeClr val="tx1"/>
          </a:solidFill>
          <a:latin typeface="+mn-lt"/>
          <a:ea typeface="+mn-ea"/>
          <a:cs typeface="+mn-cs"/>
        </a:defRPr>
      </a:lvl3pPr>
      <a:lvl4pPr marL="1375410" algn="l" defTabSz="916305" rtl="0" eaLnBrk="1" latinLnBrk="0" hangingPunct="1">
        <a:defRPr sz="1805" kern="1200">
          <a:solidFill>
            <a:schemeClr val="tx1"/>
          </a:solidFill>
          <a:latin typeface="+mn-lt"/>
          <a:ea typeface="+mn-ea"/>
          <a:cs typeface="+mn-cs"/>
        </a:defRPr>
      </a:lvl4pPr>
      <a:lvl5pPr marL="1833245" algn="l" defTabSz="916305" rtl="0" eaLnBrk="1" latinLnBrk="0" hangingPunct="1">
        <a:defRPr sz="1805" kern="1200">
          <a:solidFill>
            <a:schemeClr val="tx1"/>
          </a:solidFill>
          <a:latin typeface="+mn-lt"/>
          <a:ea typeface="+mn-ea"/>
          <a:cs typeface="+mn-cs"/>
        </a:defRPr>
      </a:lvl5pPr>
      <a:lvl6pPr marL="2291715" algn="l" defTabSz="916305" rtl="0" eaLnBrk="1" latinLnBrk="0" hangingPunct="1">
        <a:defRPr sz="1805" kern="1200">
          <a:solidFill>
            <a:schemeClr val="tx1"/>
          </a:solidFill>
          <a:latin typeface="+mn-lt"/>
          <a:ea typeface="+mn-ea"/>
          <a:cs typeface="+mn-cs"/>
        </a:defRPr>
      </a:lvl6pPr>
      <a:lvl7pPr marL="2750185" algn="l" defTabSz="916305" rtl="0" eaLnBrk="1" latinLnBrk="0" hangingPunct="1">
        <a:defRPr sz="1805" kern="1200">
          <a:solidFill>
            <a:schemeClr val="tx1"/>
          </a:solidFill>
          <a:latin typeface="+mn-lt"/>
          <a:ea typeface="+mn-ea"/>
          <a:cs typeface="+mn-cs"/>
        </a:defRPr>
      </a:lvl7pPr>
      <a:lvl8pPr marL="3208655" algn="l" defTabSz="916305" rtl="0" eaLnBrk="1" latinLnBrk="0" hangingPunct="1">
        <a:defRPr sz="1805" kern="1200">
          <a:solidFill>
            <a:schemeClr val="tx1"/>
          </a:solidFill>
          <a:latin typeface="+mn-lt"/>
          <a:ea typeface="+mn-ea"/>
          <a:cs typeface="+mn-cs"/>
        </a:defRPr>
      </a:lvl8pPr>
      <a:lvl9pPr marL="3667125" algn="l" defTabSz="916305" rtl="0" eaLnBrk="1" latinLnBrk="0" hangingPunct="1">
        <a:defRPr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4441" y="2176218"/>
            <a:ext cx="12187562" cy="2974694"/>
          </a:xfrm>
          <a:prstGeom prst="rect">
            <a:avLst/>
          </a:prstGeom>
          <a:blipFill>
            <a:blip r:embed="rId3" cstate="print"/>
            <a:stretch>
              <a:fillRect t="-86725" b="-8598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440" y="2176218"/>
            <a:ext cx="12187562" cy="2974694"/>
          </a:xfrm>
          <a:prstGeom prst="rect">
            <a:avLst/>
          </a:prstGeom>
          <a:solidFill>
            <a:srgbClr val="C0000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7836272" y="701324"/>
            <a:ext cx="3326584" cy="4283020"/>
            <a:chOff x="7825043" y="429114"/>
            <a:chExt cx="3326584" cy="4283020"/>
          </a:xfrm>
        </p:grpSpPr>
        <p:sp>
          <p:nvSpPr>
            <p:cNvPr id="20" name="Shape 11185"/>
            <p:cNvSpPr/>
            <p:nvPr/>
          </p:nvSpPr>
          <p:spPr>
            <a:xfrm>
              <a:off x="7825043" y="429114"/>
              <a:ext cx="3326584" cy="4283020"/>
            </a:xfrm>
            <a:custGeom>
              <a:avLst/>
              <a:gdLst/>
              <a:ahLst/>
              <a:cxnLst>
                <a:cxn ang="0">
                  <a:pos x="wd2" y="hd2"/>
                </a:cxn>
                <a:cxn ang="5400000">
                  <a:pos x="wd2" y="hd2"/>
                </a:cxn>
                <a:cxn ang="10800000">
                  <a:pos x="wd2" y="hd2"/>
                </a:cxn>
                <a:cxn ang="16200000">
                  <a:pos x="wd2" y="hd2"/>
                </a:cxn>
              </a:cxnLst>
              <a:rect l="0" t="0" r="r" b="b"/>
              <a:pathLst>
                <a:path w="21600" h="21600" extrusionOk="0">
                  <a:moveTo>
                    <a:pt x="3669" y="15155"/>
                  </a:moveTo>
                  <a:lnTo>
                    <a:pt x="4213" y="15155"/>
                  </a:lnTo>
                  <a:lnTo>
                    <a:pt x="4213" y="14154"/>
                  </a:lnTo>
                  <a:lnTo>
                    <a:pt x="4548" y="14154"/>
                  </a:lnTo>
                  <a:lnTo>
                    <a:pt x="4548" y="12990"/>
                  </a:lnTo>
                  <a:lnTo>
                    <a:pt x="5050" y="12990"/>
                  </a:lnTo>
                  <a:lnTo>
                    <a:pt x="5050" y="14154"/>
                  </a:lnTo>
                  <a:lnTo>
                    <a:pt x="5413" y="14154"/>
                  </a:lnTo>
                  <a:lnTo>
                    <a:pt x="5413" y="15155"/>
                  </a:lnTo>
                  <a:lnTo>
                    <a:pt x="5734" y="15155"/>
                  </a:lnTo>
                  <a:lnTo>
                    <a:pt x="5734" y="17950"/>
                  </a:lnTo>
                  <a:lnTo>
                    <a:pt x="5901" y="17950"/>
                  </a:lnTo>
                  <a:lnTo>
                    <a:pt x="5902" y="13234"/>
                  </a:lnTo>
                  <a:lnTo>
                    <a:pt x="6753" y="13223"/>
                  </a:lnTo>
                  <a:lnTo>
                    <a:pt x="6753" y="12152"/>
                  </a:lnTo>
                  <a:lnTo>
                    <a:pt x="7757" y="10894"/>
                  </a:lnTo>
                  <a:lnTo>
                    <a:pt x="7757" y="12152"/>
                  </a:lnTo>
                  <a:lnTo>
                    <a:pt x="7757" y="13269"/>
                  </a:lnTo>
                  <a:lnTo>
                    <a:pt x="7757" y="13991"/>
                  </a:lnTo>
                  <a:lnTo>
                    <a:pt x="7966" y="13991"/>
                  </a:lnTo>
                  <a:lnTo>
                    <a:pt x="7966" y="16948"/>
                  </a:lnTo>
                  <a:lnTo>
                    <a:pt x="8315" y="16948"/>
                  </a:lnTo>
                  <a:lnTo>
                    <a:pt x="8315" y="8706"/>
                  </a:lnTo>
                  <a:lnTo>
                    <a:pt x="9682" y="8706"/>
                  </a:lnTo>
                  <a:lnTo>
                    <a:pt x="9682" y="14061"/>
                  </a:lnTo>
                  <a:lnTo>
                    <a:pt x="9850" y="14061"/>
                  </a:lnTo>
                  <a:lnTo>
                    <a:pt x="9850" y="6657"/>
                  </a:lnTo>
                  <a:lnTo>
                    <a:pt x="10547" y="6657"/>
                  </a:lnTo>
                  <a:lnTo>
                    <a:pt x="10547" y="4980"/>
                  </a:lnTo>
                  <a:lnTo>
                    <a:pt x="10772" y="4980"/>
                  </a:lnTo>
                  <a:lnTo>
                    <a:pt x="10853" y="2637"/>
                  </a:lnTo>
                  <a:lnTo>
                    <a:pt x="10943" y="0"/>
                  </a:lnTo>
                  <a:lnTo>
                    <a:pt x="11034" y="2637"/>
                  </a:lnTo>
                  <a:lnTo>
                    <a:pt x="11114" y="4980"/>
                  </a:lnTo>
                  <a:lnTo>
                    <a:pt x="11329" y="4980"/>
                  </a:lnTo>
                  <a:lnTo>
                    <a:pt x="11329" y="6657"/>
                  </a:lnTo>
                  <a:lnTo>
                    <a:pt x="11831" y="6657"/>
                  </a:lnTo>
                  <a:lnTo>
                    <a:pt x="11831" y="15458"/>
                  </a:lnTo>
                  <a:lnTo>
                    <a:pt x="12277" y="15458"/>
                  </a:lnTo>
                  <a:lnTo>
                    <a:pt x="12277" y="11733"/>
                  </a:lnTo>
                  <a:lnTo>
                    <a:pt x="13449" y="11733"/>
                  </a:lnTo>
                  <a:lnTo>
                    <a:pt x="13449" y="16390"/>
                  </a:lnTo>
                  <a:lnTo>
                    <a:pt x="13840" y="16390"/>
                  </a:lnTo>
                  <a:lnTo>
                    <a:pt x="13840" y="13595"/>
                  </a:lnTo>
                  <a:lnTo>
                    <a:pt x="15012" y="13595"/>
                  </a:lnTo>
                  <a:lnTo>
                    <a:pt x="15012" y="17973"/>
                  </a:lnTo>
                  <a:lnTo>
                    <a:pt x="15375" y="17973"/>
                  </a:lnTo>
                  <a:lnTo>
                    <a:pt x="15375" y="15691"/>
                  </a:lnTo>
                  <a:lnTo>
                    <a:pt x="15961" y="15691"/>
                  </a:lnTo>
                  <a:lnTo>
                    <a:pt x="15961" y="17274"/>
                  </a:lnTo>
                  <a:lnTo>
                    <a:pt x="16909" y="17274"/>
                  </a:lnTo>
                  <a:lnTo>
                    <a:pt x="17802" y="17274"/>
                  </a:lnTo>
                  <a:lnTo>
                    <a:pt x="17802" y="18602"/>
                  </a:lnTo>
                  <a:lnTo>
                    <a:pt x="17802" y="19277"/>
                  </a:lnTo>
                  <a:lnTo>
                    <a:pt x="17802" y="19894"/>
                  </a:lnTo>
                  <a:lnTo>
                    <a:pt x="18416" y="19894"/>
                  </a:lnTo>
                  <a:lnTo>
                    <a:pt x="18416" y="18718"/>
                  </a:lnTo>
                  <a:lnTo>
                    <a:pt x="18611" y="18718"/>
                  </a:lnTo>
                  <a:lnTo>
                    <a:pt x="18611" y="17833"/>
                  </a:lnTo>
                  <a:lnTo>
                    <a:pt x="18723" y="17833"/>
                  </a:lnTo>
                  <a:lnTo>
                    <a:pt x="18723" y="17367"/>
                  </a:lnTo>
                  <a:lnTo>
                    <a:pt x="18891" y="17367"/>
                  </a:lnTo>
                  <a:lnTo>
                    <a:pt x="19058" y="17367"/>
                  </a:lnTo>
                  <a:lnTo>
                    <a:pt x="19114" y="17367"/>
                  </a:lnTo>
                  <a:lnTo>
                    <a:pt x="19114" y="16506"/>
                  </a:lnTo>
                  <a:lnTo>
                    <a:pt x="19490" y="16506"/>
                  </a:lnTo>
                  <a:lnTo>
                    <a:pt x="19490" y="17181"/>
                  </a:lnTo>
                  <a:lnTo>
                    <a:pt x="19644" y="17181"/>
                  </a:lnTo>
                  <a:lnTo>
                    <a:pt x="19644" y="17973"/>
                  </a:lnTo>
                  <a:lnTo>
                    <a:pt x="19783" y="17973"/>
                  </a:lnTo>
                  <a:lnTo>
                    <a:pt x="19783" y="18718"/>
                  </a:lnTo>
                  <a:lnTo>
                    <a:pt x="20397" y="18718"/>
                  </a:lnTo>
                  <a:lnTo>
                    <a:pt x="20397" y="19510"/>
                  </a:lnTo>
                  <a:lnTo>
                    <a:pt x="20676" y="19510"/>
                  </a:lnTo>
                  <a:lnTo>
                    <a:pt x="20676" y="18671"/>
                  </a:lnTo>
                  <a:lnTo>
                    <a:pt x="21318" y="18671"/>
                  </a:lnTo>
                  <a:lnTo>
                    <a:pt x="21318" y="19510"/>
                  </a:lnTo>
                  <a:lnTo>
                    <a:pt x="21597" y="19510"/>
                  </a:lnTo>
                  <a:lnTo>
                    <a:pt x="21600" y="21600"/>
                  </a:lnTo>
                  <a:lnTo>
                    <a:pt x="10802" y="21600"/>
                  </a:lnTo>
                  <a:lnTo>
                    <a:pt x="9853" y="21600"/>
                  </a:lnTo>
                  <a:lnTo>
                    <a:pt x="9685" y="21600"/>
                  </a:lnTo>
                  <a:lnTo>
                    <a:pt x="9044" y="21600"/>
                  </a:lnTo>
                  <a:lnTo>
                    <a:pt x="3" y="21600"/>
                  </a:lnTo>
                  <a:lnTo>
                    <a:pt x="0" y="19929"/>
                  </a:lnTo>
                  <a:lnTo>
                    <a:pt x="391" y="19929"/>
                  </a:lnTo>
                  <a:lnTo>
                    <a:pt x="391" y="18532"/>
                  </a:lnTo>
                  <a:lnTo>
                    <a:pt x="977" y="18532"/>
                  </a:lnTo>
                  <a:lnTo>
                    <a:pt x="977" y="19929"/>
                  </a:lnTo>
                  <a:lnTo>
                    <a:pt x="1632" y="19929"/>
                  </a:lnTo>
                  <a:lnTo>
                    <a:pt x="1632" y="19160"/>
                  </a:lnTo>
                  <a:lnTo>
                    <a:pt x="1758" y="19160"/>
                  </a:lnTo>
                  <a:lnTo>
                    <a:pt x="1758" y="18113"/>
                  </a:lnTo>
                  <a:lnTo>
                    <a:pt x="2204" y="18113"/>
                  </a:lnTo>
                  <a:lnTo>
                    <a:pt x="2204" y="19160"/>
                  </a:lnTo>
                  <a:lnTo>
                    <a:pt x="2665" y="19160"/>
                  </a:lnTo>
                  <a:lnTo>
                    <a:pt x="2665" y="17950"/>
                  </a:lnTo>
                  <a:lnTo>
                    <a:pt x="2972" y="17950"/>
                  </a:lnTo>
                  <a:lnTo>
                    <a:pt x="2972" y="16762"/>
                  </a:lnTo>
                  <a:lnTo>
                    <a:pt x="3488" y="16762"/>
                  </a:lnTo>
                  <a:lnTo>
                    <a:pt x="3488" y="17950"/>
                  </a:lnTo>
                  <a:lnTo>
                    <a:pt x="3669" y="17950"/>
                  </a:lnTo>
                  <a:cubicBezTo>
                    <a:pt x="3669" y="17950"/>
                    <a:pt x="3669" y="15155"/>
                    <a:pt x="3669" y="15155"/>
                  </a:cubicBezTo>
                  <a:close/>
                </a:path>
              </a:pathLst>
            </a:custGeom>
            <a:solidFill>
              <a:schemeClr val="bg1">
                <a:lumMod val="75000"/>
                <a:alpha val="34000"/>
              </a:schemeClr>
            </a:solidFill>
            <a:ln w="12700">
              <a:miter lim="400000"/>
            </a:ln>
          </p:spPr>
          <p:txBody>
            <a:bodyPr lIns="19050" tIns="19050" rIns="19050" bIns="19050" anchor="ctr"/>
            <a:lstStyle/>
            <a:p>
              <a:endParaRPr sz="2000"/>
            </a:p>
          </p:txBody>
        </p:sp>
        <p:sp>
          <p:nvSpPr>
            <p:cNvPr id="21" name="Shape 11186"/>
            <p:cNvSpPr/>
            <p:nvPr/>
          </p:nvSpPr>
          <p:spPr>
            <a:xfrm>
              <a:off x="10047028" y="3111217"/>
              <a:ext cx="90938" cy="12836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2" name="Shape 11194"/>
            <p:cNvSpPr/>
            <p:nvPr/>
          </p:nvSpPr>
          <p:spPr>
            <a:xfrm>
              <a:off x="10359311" y="3841492"/>
              <a:ext cx="210576" cy="6249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3" name="Shape 11195"/>
            <p:cNvSpPr/>
            <p:nvPr/>
          </p:nvSpPr>
          <p:spPr>
            <a:xfrm>
              <a:off x="9823126" y="2741337"/>
              <a:ext cx="73174" cy="12052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4" name="Shape 11196"/>
            <p:cNvSpPr/>
            <p:nvPr/>
          </p:nvSpPr>
          <p:spPr>
            <a:xfrm>
              <a:off x="8874492" y="3035346"/>
              <a:ext cx="178456" cy="118646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5" name="Shape 11197"/>
            <p:cNvSpPr/>
            <p:nvPr/>
          </p:nvSpPr>
          <p:spPr>
            <a:xfrm>
              <a:off x="8585777" y="3414710"/>
              <a:ext cx="124749" cy="9034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6" name="Shape 11198"/>
            <p:cNvSpPr/>
            <p:nvPr/>
          </p:nvSpPr>
          <p:spPr>
            <a:xfrm>
              <a:off x="9233911" y="2134356"/>
              <a:ext cx="85006" cy="18621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7" name="Shape 11199"/>
            <p:cNvSpPr/>
            <p:nvPr/>
          </p:nvSpPr>
          <p:spPr>
            <a:xfrm>
              <a:off x="9504950" y="1726540"/>
              <a:ext cx="146245" cy="22657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8" name="Shape 11200"/>
            <p:cNvSpPr/>
            <p:nvPr/>
          </p:nvSpPr>
          <p:spPr>
            <a:xfrm>
              <a:off x="9528520" y="1394597"/>
              <a:ext cx="46346" cy="32319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dirty="0"/>
            </a:p>
          </p:txBody>
        </p:sp>
        <p:sp>
          <p:nvSpPr>
            <p:cNvPr id="29" name="Shape 11201"/>
            <p:cNvSpPr/>
            <p:nvPr/>
          </p:nvSpPr>
          <p:spPr>
            <a:xfrm>
              <a:off x="8962872" y="2570624"/>
              <a:ext cx="59235" cy="4616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4466"/>
                  </a:lnTo>
                  <a:lnTo>
                    <a:pt x="0" y="21600"/>
                  </a:lnTo>
                  <a:lnTo>
                    <a:pt x="21600" y="21600"/>
                  </a:lnTo>
                  <a:lnTo>
                    <a:pt x="21600" y="11664"/>
                  </a:lnTo>
                  <a:cubicBezTo>
                    <a:pt x="21600" y="11664"/>
                    <a:pt x="21600" y="0"/>
                    <a:pt x="21600" y="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30" name="Shape 11202"/>
            <p:cNvSpPr/>
            <p:nvPr/>
          </p:nvSpPr>
          <p:spPr>
            <a:xfrm>
              <a:off x="10229685" y="3519033"/>
              <a:ext cx="53858" cy="31396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31" name="Shape 11207"/>
            <p:cNvSpPr/>
            <p:nvPr/>
          </p:nvSpPr>
          <p:spPr>
            <a:xfrm>
              <a:off x="8568098" y="3215542"/>
              <a:ext cx="96338" cy="1985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32" name="Shape 11208"/>
            <p:cNvSpPr/>
            <p:nvPr/>
          </p:nvSpPr>
          <p:spPr>
            <a:xfrm>
              <a:off x="8550424" y="2987923"/>
              <a:ext cx="53902" cy="2308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grpSp>
      <p:sp>
        <p:nvSpPr>
          <p:cNvPr id="33" name="Shape 26"/>
          <p:cNvSpPr/>
          <p:nvPr/>
        </p:nvSpPr>
        <p:spPr>
          <a:xfrm flipH="1">
            <a:off x="4439" y="3524766"/>
            <a:ext cx="12187563" cy="166856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8" name="文本框 37"/>
          <p:cNvSpPr txBox="1"/>
          <p:nvPr/>
        </p:nvSpPr>
        <p:spPr>
          <a:xfrm>
            <a:off x="187325" y="2377440"/>
            <a:ext cx="9142095" cy="1309370"/>
          </a:xfrm>
          <a:prstGeom prst="rect">
            <a:avLst/>
          </a:prstGeom>
          <a:noFill/>
          <a:ln>
            <a:noFill/>
          </a:ln>
        </p:spPr>
        <p:txBody>
          <a:bodyPr wrap="square" rtlCol="0">
            <a:spAutoFit/>
            <a:scene3d>
              <a:camera prst="orthographicFront"/>
              <a:lightRig rig="threePt" dir="t"/>
            </a:scene3d>
          </a:bodyPr>
          <a:lstStyle/>
          <a:p>
            <a:pPr algn="l">
              <a:lnSpc>
                <a:spcPct val="120000"/>
              </a:lnSpc>
            </a:pPr>
            <a:r>
              <a:rPr lang="zh-CN" altLang="en-US" sz="6000" i="1" spc="250" dirty="0">
                <a:ln w="9525">
                  <a:noFill/>
                  <a:prstDash val="solid"/>
                </a:ln>
                <a:solidFill>
                  <a:srgbClr val="CF632F"/>
                </a:solidFill>
                <a:uFillTx/>
                <a:latin typeface="方正超粗黑_GBK" panose="03000509000000000000" pitchFamily="65" charset="-122"/>
                <a:ea typeface="方正超粗黑_GBK" panose="03000509000000000000" pitchFamily="65" charset="-122"/>
              </a:rPr>
              <a:t>  </a:t>
            </a:r>
            <a:r>
              <a:rPr lang="zh-CN" altLang="en-US" sz="6600" i="1" spc="250" dirty="0">
                <a:ln w="9525">
                  <a:noFill/>
                  <a:prstDash val="solid"/>
                </a:ln>
                <a:solidFill>
                  <a:schemeClr val="bg1"/>
                </a:solidFill>
                <a:uFillTx/>
                <a:latin typeface="方正超粗黑_GBK" panose="03000509000000000000" pitchFamily="65" charset="-122"/>
                <a:ea typeface="方正超粗黑_GBK" panose="03000509000000000000" pitchFamily="65" charset="-122"/>
              </a:rPr>
              <a:t>计算机组织与结构</a:t>
            </a:r>
          </a:p>
        </p:txBody>
      </p:sp>
      <p:sp>
        <p:nvSpPr>
          <p:cNvPr id="39" name="文本框 38"/>
          <p:cNvSpPr txBox="1"/>
          <p:nvPr/>
        </p:nvSpPr>
        <p:spPr>
          <a:xfrm>
            <a:off x="7738517" y="5678324"/>
            <a:ext cx="3424322" cy="368300"/>
          </a:xfrm>
          <a:prstGeom prst="rect">
            <a:avLst/>
          </a:prstGeom>
          <a:noFill/>
        </p:spPr>
        <p:txBody>
          <a:bodyPr wrap="square" rtlCol="0">
            <a:spAutoFit/>
            <a:scene3d>
              <a:camera prst="orthographicFront"/>
              <a:lightRig rig="threePt" dir="t"/>
            </a:scene3d>
            <a:sp3d contourW="12700"/>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山东大学软件学院      陈志勇</a:t>
            </a:r>
          </a:p>
        </p:txBody>
      </p:sp>
      <p:sp>
        <p:nvSpPr>
          <p:cNvPr id="41" name="TextBox 52"/>
          <p:cNvSpPr txBox="1"/>
          <p:nvPr/>
        </p:nvSpPr>
        <p:spPr>
          <a:xfrm>
            <a:off x="8684895" y="6054090"/>
            <a:ext cx="1555115" cy="337185"/>
          </a:xfrm>
          <a:prstGeom prst="rect">
            <a:avLst/>
          </a:prstGeom>
          <a:noFill/>
        </p:spPr>
        <p:txBody>
          <a:bodyPr wrap="square">
            <a:spAutoFit/>
          </a:bodyPr>
          <a:lstStyle/>
          <a:p>
            <a:pPr>
              <a:defRPr/>
            </a:pPr>
            <a:r>
              <a:rPr lang="en-US" altLang="zh-CN" sz="1600" dirty="0" smtClean="0">
                <a:solidFill>
                  <a:srgbClr val="4C5050"/>
                </a:solidFill>
                <a:latin typeface="微软雅黑" panose="020B0503020204020204" pitchFamily="34" charset="-122"/>
                <a:ea typeface="微软雅黑" panose="020B0503020204020204" pitchFamily="34" charset="-122"/>
              </a:rPr>
              <a:t>2023.02</a:t>
            </a:r>
            <a:endParaRPr lang="en-US" altLang="zh-CN" sz="1600" dirty="0">
              <a:solidFill>
                <a:srgbClr val="4C5050"/>
              </a:solidFill>
              <a:latin typeface="微软雅黑" panose="020B0503020204020204" pitchFamily="34" charset="-122"/>
              <a:ea typeface="微软雅黑" panose="020B0503020204020204" pitchFamily="34" charset="-122"/>
            </a:endParaRPr>
          </a:p>
        </p:txBody>
      </p:sp>
      <p:sp>
        <p:nvSpPr>
          <p:cNvPr id="7" name="PA-文本 文本框 4627"/>
          <p:cNvSpPr txBox="1"/>
          <p:nvPr>
            <p:custDataLst>
              <p:tags r:id="rId1"/>
            </p:custDataLst>
          </p:nvPr>
        </p:nvSpPr>
        <p:spPr>
          <a:xfrm>
            <a:off x="6012815" y="3521710"/>
            <a:ext cx="2040890" cy="565150"/>
          </a:xfrm>
          <a:prstGeom prst="rect">
            <a:avLst/>
          </a:prstGeom>
          <a:noFill/>
        </p:spPr>
        <p:txBody>
          <a:bodyPr wrap="square" rtlCol="0">
            <a:spAutoFit/>
          </a:bodyPr>
          <a:lstStyle/>
          <a:p>
            <a:pPr>
              <a:lnSpc>
                <a:spcPct val="110000"/>
              </a:lnSpc>
            </a:pPr>
            <a:r>
              <a:rPr lang="zh-CN" sz="2800" b="1" spc="180" dirty="0">
                <a:solidFill>
                  <a:srgbClr val="FFFF00"/>
                </a:solidFill>
                <a:latin typeface="微软雅黑" panose="020B0503020204020204" pitchFamily="34" charset="-122"/>
                <a:ea typeface="微软雅黑" panose="020B0503020204020204" pitchFamily="34" charset="-122"/>
              </a:rPr>
              <a:t>课程设计</a:t>
            </a:r>
          </a:p>
        </p:txBody>
      </p:sp>
      <p:pic>
        <p:nvPicPr>
          <p:cNvPr id="1031" name="Picture 11" descr="logo1"/>
          <p:cNvPicPr>
            <a:picLocks noChangeAspect="1"/>
          </p:cNvPicPr>
          <p:nvPr userDrawn="1"/>
        </p:nvPicPr>
        <p:blipFill>
          <a:blip r:embed="rId4"/>
          <a:stretch>
            <a:fillRect/>
          </a:stretch>
        </p:blipFill>
        <p:spPr>
          <a:xfrm>
            <a:off x="10473690" y="306705"/>
            <a:ext cx="1015365" cy="99758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31" presetClass="entr" presetSubtype="0" fill="hold" grpId="0" nodeType="withEffect">
                                  <p:stCondLst>
                                    <p:cond delay="0"/>
                                  </p:stCondLst>
                                  <p:iterate type="lt">
                                    <p:tmPct val="0"/>
                                  </p:iterate>
                                  <p:childTnLst>
                                    <p:set>
                                      <p:cBhvr>
                                        <p:cTn id="26" dur="1" fill="hold">
                                          <p:stCondLst>
                                            <p:cond delay="0"/>
                                          </p:stCondLst>
                                        </p:cTn>
                                        <p:tgtEl>
                                          <p:spTgt spid="38">
                                            <p:txEl>
                                              <p:pRg st="0" end="0"/>
                                            </p:txEl>
                                          </p:spTgt>
                                        </p:tgtEl>
                                        <p:attrNameLst>
                                          <p:attrName>style.visibility</p:attrName>
                                        </p:attrNameLst>
                                      </p:cBhvr>
                                      <p:to>
                                        <p:strVal val="visible"/>
                                      </p:to>
                                    </p:set>
                                    <p:anim calcmode="lin" valueType="num">
                                      <p:cBhvr>
                                        <p:cTn id="27" dur="10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28" dur="1000" fill="hold"/>
                                        <p:tgtEl>
                                          <p:spTgt spid="38">
                                            <p:txEl>
                                              <p:pRg st="0" end="0"/>
                                            </p:txEl>
                                          </p:spTgt>
                                        </p:tgtEl>
                                        <p:attrNameLst>
                                          <p:attrName>ppt_h</p:attrName>
                                        </p:attrNameLst>
                                      </p:cBhvr>
                                      <p:tavLst>
                                        <p:tav tm="0">
                                          <p:val>
                                            <p:fltVal val="0"/>
                                          </p:val>
                                        </p:tav>
                                        <p:tav tm="100000">
                                          <p:val>
                                            <p:strVal val="#ppt_h"/>
                                          </p:val>
                                        </p:tav>
                                      </p:tavLst>
                                    </p:anim>
                                    <p:anim calcmode="lin" valueType="num">
                                      <p:cBhvr>
                                        <p:cTn id="29" dur="1000" fill="hold"/>
                                        <p:tgtEl>
                                          <p:spTgt spid="38">
                                            <p:txEl>
                                              <p:pRg st="0" end="0"/>
                                            </p:txEl>
                                          </p:spTgt>
                                        </p:tgtEl>
                                        <p:attrNameLst>
                                          <p:attrName>style.rotation</p:attrName>
                                        </p:attrNameLst>
                                      </p:cBhvr>
                                      <p:tavLst>
                                        <p:tav tm="0">
                                          <p:val>
                                            <p:fltVal val="90"/>
                                          </p:val>
                                        </p:tav>
                                        <p:tav tm="100000">
                                          <p:val>
                                            <p:fltVal val="0"/>
                                          </p:val>
                                        </p:tav>
                                      </p:tavLst>
                                    </p:anim>
                                    <p:animEffect transition="in" filter="fade">
                                      <p:cBhvr>
                                        <p:cTn id="30" dur="1000"/>
                                        <p:tgtEl>
                                          <p:spTgt spid="38">
                                            <p:txEl>
                                              <p:pRg st="0" end="0"/>
                                            </p:txEl>
                                          </p:spTgt>
                                        </p:tgtEl>
                                      </p:cBhvr>
                                    </p:animEffect>
                                  </p:childTnLst>
                                </p:cTn>
                              </p:par>
                              <p:par>
                                <p:cTn id="31" presetID="34" presetClass="emph" presetSubtype="0" fill="hold" grpId="1" nodeType="withEffect">
                                  <p:stCondLst>
                                    <p:cond delay="0"/>
                                  </p:stCondLst>
                                  <p:iterate type="lt">
                                    <p:tmPct val="10000"/>
                                  </p:iterate>
                                  <p:childTnLst>
                                    <p:animMotion origin="layout" path="M -1.45833E-6 2.96296E-6 L -1.45833E-6 -0.07223 " pathEditMode="relative" rAng="0" ptsTypes="AA">
                                      <p:cBhvr>
                                        <p:cTn id="32" dur="250" accel="50000" decel="50000" autoRev="1" fill="hold">
                                          <p:stCondLst>
                                            <p:cond delay="0"/>
                                          </p:stCondLst>
                                        </p:cTn>
                                        <p:tgtEl>
                                          <p:spTgt spid="38">
                                            <p:txEl>
                                              <p:pRg st="0" end="0"/>
                                            </p:txEl>
                                          </p:spTgt>
                                        </p:tgtEl>
                                        <p:attrNameLst>
                                          <p:attrName>ppt_x</p:attrName>
                                          <p:attrName>ppt_y</p:attrName>
                                        </p:attrNameLst>
                                      </p:cBhvr>
                                      <p:rCtr x="0" y="-3611"/>
                                    </p:animMotion>
                                    <p:animRot by="1500000">
                                      <p:cBhvr>
                                        <p:cTn id="33" dur="125" fill="hold">
                                          <p:stCondLst>
                                            <p:cond delay="0"/>
                                          </p:stCondLst>
                                        </p:cTn>
                                        <p:tgtEl>
                                          <p:spTgt spid="38">
                                            <p:txEl>
                                              <p:pRg st="0" end="0"/>
                                            </p:txEl>
                                          </p:spTgt>
                                        </p:tgtEl>
                                        <p:attrNameLst>
                                          <p:attrName>r</p:attrName>
                                        </p:attrNameLst>
                                      </p:cBhvr>
                                    </p:animRot>
                                    <p:animRot by="-1500000">
                                      <p:cBhvr>
                                        <p:cTn id="34" dur="125" fill="hold">
                                          <p:stCondLst>
                                            <p:cond delay="125"/>
                                          </p:stCondLst>
                                        </p:cTn>
                                        <p:tgtEl>
                                          <p:spTgt spid="38">
                                            <p:txEl>
                                              <p:pRg st="0" end="0"/>
                                            </p:txEl>
                                          </p:spTgt>
                                        </p:tgtEl>
                                        <p:attrNameLst>
                                          <p:attrName>r</p:attrName>
                                        </p:attrNameLst>
                                      </p:cBhvr>
                                    </p:animRot>
                                    <p:animRot by="-1500000">
                                      <p:cBhvr>
                                        <p:cTn id="35" dur="125" fill="hold">
                                          <p:stCondLst>
                                            <p:cond delay="250"/>
                                          </p:stCondLst>
                                        </p:cTn>
                                        <p:tgtEl>
                                          <p:spTgt spid="38">
                                            <p:txEl>
                                              <p:pRg st="0" end="0"/>
                                            </p:txEl>
                                          </p:spTgt>
                                        </p:tgtEl>
                                        <p:attrNameLst>
                                          <p:attrName>r</p:attrName>
                                        </p:attrNameLst>
                                      </p:cBhvr>
                                    </p:animRot>
                                    <p:animRot by="1500000">
                                      <p:cBhvr>
                                        <p:cTn id="36" dur="125" fill="hold">
                                          <p:stCondLst>
                                            <p:cond delay="375"/>
                                          </p:stCondLst>
                                        </p:cTn>
                                        <p:tgtEl>
                                          <p:spTgt spid="38">
                                            <p:txEl>
                                              <p:pRg st="0" end="0"/>
                                            </p:txEl>
                                          </p:spTgt>
                                        </p:tgtEl>
                                        <p:attrNameLst>
                                          <p:attrName>r</p:attrName>
                                        </p:attrNameLst>
                                      </p:cBhvr>
                                    </p:animRot>
                                  </p:childTnLst>
                                </p:cTn>
                              </p:par>
                            </p:childTnLst>
                          </p:cTn>
                        </p:par>
                        <p:par>
                          <p:cTn id="37" fill="hold">
                            <p:stCondLst>
                              <p:cond delay="1000"/>
                            </p:stCondLst>
                            <p:childTnLst>
                              <p:par>
                                <p:cTn id="38" presetID="2" presetClass="entr" presetSubtype="4"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fill="hold"/>
                                        <p:tgtEl>
                                          <p:spTgt spid="7"/>
                                        </p:tgtEl>
                                        <p:attrNameLst>
                                          <p:attrName>ppt_x</p:attrName>
                                        </p:attrNameLst>
                                      </p:cBhvr>
                                      <p:tavLst>
                                        <p:tav tm="0">
                                          <p:val>
                                            <p:strVal val="#ppt_x"/>
                                          </p:val>
                                        </p:tav>
                                        <p:tav tm="100000">
                                          <p:val>
                                            <p:strVal val="#ppt_x"/>
                                          </p:val>
                                        </p:tav>
                                      </p:tavLst>
                                    </p:anim>
                                    <p:anim calcmode="lin" valueType="num">
                                      <p:cBhvr additive="base">
                                        <p:cTn id="41" dur="500" fill="hold"/>
                                        <p:tgtEl>
                                          <p:spTgt spid="7"/>
                                        </p:tgtEl>
                                        <p:attrNameLst>
                                          <p:attrName>ppt_y</p:attrName>
                                        </p:attrNameLst>
                                      </p:cBhvr>
                                      <p:tavLst>
                                        <p:tav tm="0">
                                          <p:val>
                                            <p:strVal val="1+#ppt_h/2"/>
                                          </p:val>
                                        </p:tav>
                                        <p:tav tm="100000">
                                          <p:val>
                                            <p:strVal val="#ppt_y"/>
                                          </p:val>
                                        </p:tav>
                                      </p:tavLst>
                                    </p:anim>
                                  </p:childTnLst>
                                </p:cTn>
                              </p:par>
                            </p:childTnLst>
                          </p:cTn>
                        </p:par>
                        <p:par>
                          <p:cTn id="42" fill="hold">
                            <p:stCondLst>
                              <p:cond delay="1500"/>
                            </p:stCondLst>
                            <p:childTnLst>
                              <p:par>
                                <p:cTn id="43" presetID="22" presetClass="entr" presetSubtype="4" fill="hold" grpId="0" nodeType="after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down)">
                                      <p:cBhvr>
                                        <p:cTn id="45" dur="500"/>
                                        <p:tgtEl>
                                          <p:spTgt spid="39"/>
                                        </p:tgtEl>
                                      </p:cBhvr>
                                    </p:animEffect>
                                  </p:childTnLst>
                                </p:cTn>
                              </p:par>
                            </p:childTnLst>
                          </p:cTn>
                        </p:par>
                        <p:par>
                          <p:cTn id="46" fill="hold">
                            <p:stCondLst>
                              <p:cond delay="2000"/>
                            </p:stCondLst>
                            <p:childTnLst>
                              <p:par>
                                <p:cTn id="47" presetID="22" presetClass="entr" presetSubtype="4" fill="hold" grpId="0" nodeType="after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down)">
                                      <p:cBhvr>
                                        <p:cTn id="4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33" grpId="0" bldLvl="0" animBg="1"/>
      <p:bldP spid="38" grpId="0" build="allAtOnce"/>
      <p:bldP spid="38" grpId="1" build="allAtOnce"/>
      <p:bldP spid="39" grpId="0"/>
      <p:bldP spid="41"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026160"/>
            <a:ext cx="9733280" cy="5461000"/>
            <a:chOff x="6179819" y="993975"/>
            <a:chExt cx="5832530" cy="5628026"/>
          </a:xfrm>
        </p:grpSpPr>
        <p:sp>
          <p:nvSpPr>
            <p:cNvPr id="42" name="矩形 41"/>
            <p:cNvSpPr/>
            <p:nvPr/>
          </p:nvSpPr>
          <p:spPr>
            <a:xfrm>
              <a:off x="6179819" y="1004446"/>
              <a:ext cx="5832530" cy="5617555"/>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29676" y="993975"/>
              <a:ext cx="5470000" cy="4849919"/>
            </a:xfrm>
            <a:prstGeom prst="rect">
              <a:avLst/>
            </a:prstGeom>
            <a:noFill/>
            <a:ln w="9525">
              <a:noFill/>
              <a:miter lim="800000"/>
            </a:ln>
          </p:spPr>
          <p:txBody>
            <a:bodyPr wrap="square" lIns="49438" tIns="24718" rIns="49438" bIns="24718">
              <a:spAutoFit/>
            </a:bodyPr>
            <a:lstStyle/>
            <a:p>
              <a:pPr marL="27940" indent="0" algn="l" fontAlgn="auto">
                <a:lnSpc>
                  <a:spcPct val="150000"/>
                </a:lnSpc>
                <a:spcBef>
                  <a:spcPts val="0"/>
                </a:spcBef>
                <a:buClrTx/>
                <a:buSzTx/>
                <a:buFont typeface="Wingdings" panose="05000000000000000000" charset="0"/>
                <a:buNone/>
              </a:pPr>
              <a:r>
                <a:rPr lang="en-US" altLang="zh-CN" sz="2400" dirty="0">
                  <a:solidFill>
                    <a:srgbClr val="1D41D5"/>
                  </a:solidFill>
                  <a:latin typeface="微软雅黑" panose="020B0503020204020204" pitchFamily="34" charset="-122"/>
                  <a:ea typeface="微软雅黑" panose="020B0503020204020204" pitchFamily="34" charset="-122"/>
                </a:rPr>
                <a:t>2.2  </a:t>
              </a:r>
              <a:r>
                <a:rPr lang="zh-CN" altLang="en-US" sz="2400" dirty="0">
                  <a:solidFill>
                    <a:srgbClr val="1D41D5"/>
                  </a:solidFill>
                  <a:latin typeface="微软雅黑" panose="020B0503020204020204" pitchFamily="34" charset="-122"/>
                  <a:ea typeface="微软雅黑" panose="020B0503020204020204" pitchFamily="34" charset="-122"/>
                </a:rPr>
                <a:t>原理图输入的应用步骤</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algn="l" fontAlgn="auto">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sym typeface="+mn-ea"/>
                </a:rPr>
                <a:t>Step3</a:t>
              </a:r>
              <a:r>
                <a:rPr lang="zh-CN" altLang="en-US" sz="2000" dirty="0">
                  <a:solidFill>
                    <a:srgbClr val="FF0000"/>
                  </a:solidFill>
                  <a:latin typeface="微软雅黑" panose="020B0503020204020204" pitchFamily="34" charset="-122"/>
                  <a:ea typeface="微软雅黑" panose="020B0503020204020204" pitchFamily="34" charset="-122"/>
                  <a:sym typeface="+mn-ea"/>
                </a:rPr>
                <a:t>：目标器件选择</a:t>
              </a:r>
            </a:p>
            <a:p>
              <a:pPr marL="1085850" lvl="1" indent="-342900" algn="l" fontAlgn="auto">
                <a:lnSpc>
                  <a:spcPct val="150000"/>
                </a:lnSpc>
                <a:spcBef>
                  <a:spcPts val="1200"/>
                </a:spcBef>
                <a:buClr>
                  <a:srgbClr val="000000"/>
                </a:buClr>
                <a:buSzTx/>
                <a:buFont typeface="Wingdings" panose="05000000000000000000" charset="0"/>
                <a:buChar char="ü"/>
              </a:pPr>
              <a:r>
                <a:rPr lang="zh-CN" altLang="en-US" sz="2000" dirty="0">
                  <a:latin typeface="微软雅黑" panose="020B0503020204020204" pitchFamily="34" charset="-122"/>
                  <a:ea typeface="微软雅黑" panose="020B0503020204020204" pitchFamily="34" charset="-122"/>
                  <a:sym typeface="+mn-ea"/>
                </a:rPr>
                <a:t>项目</a:t>
              </a:r>
              <a:r>
                <a:rPr sz="2000" dirty="0">
                  <a:latin typeface="微软雅黑" panose="020B0503020204020204" pitchFamily="34" charset="-122"/>
                  <a:ea typeface="微软雅黑" panose="020B0503020204020204" pitchFamily="34" charset="-122"/>
                  <a:sym typeface="+mn-ea"/>
                </a:rPr>
                <a:t>所用元件的系列及型号的选定</a:t>
              </a:r>
              <a:r>
                <a:rPr lang="zh-CN" sz="2000" dirty="0">
                  <a:latin typeface="微软雅黑" panose="020B0503020204020204" pitchFamily="34" charset="-122"/>
                  <a:ea typeface="微软雅黑" panose="020B0503020204020204" pitchFamily="34" charset="-122"/>
                  <a:sym typeface="+mn-ea"/>
                </a:rPr>
                <a:t>，通常需要设计人员自己指定。</a:t>
              </a:r>
            </a:p>
            <a:p>
              <a:pPr marL="1085850" lvl="1" indent="-342900" algn="l" fontAlgn="auto">
                <a:lnSpc>
                  <a:spcPct val="150000"/>
                </a:lnSpc>
                <a:spcBef>
                  <a:spcPts val="1200"/>
                </a:spcBef>
                <a:buClr>
                  <a:srgbClr val="000000"/>
                </a:buClr>
                <a:buSzTx/>
                <a:buFont typeface="Wingdings" panose="05000000000000000000" charset="0"/>
                <a:buChar char="ü"/>
              </a:pPr>
              <a:r>
                <a:rPr lang="zh-CN" sz="2000" dirty="0">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具体操作步骤</a:t>
              </a:r>
              <a:endParaRPr lang="zh-CN" altLang="en-US" sz="2000" b="0" kern="1200" baseline="0" dirty="0">
                <a:solidFill>
                  <a:srgbClr val="1C5C90"/>
                </a:solidFill>
                <a:latin typeface="Times New Roman" panose="02020603050405020304" charset="0"/>
                <a:ea typeface="+mn-ea"/>
                <a:cs typeface="Segoe UI" panose="020B0502040204020203" pitchFamily="34" charset="0"/>
              </a:endParaRPr>
            </a:p>
            <a:p>
              <a:pPr marL="285750" algn="l" fontAlgn="auto">
                <a:lnSpc>
                  <a:spcPct val="150000"/>
                </a:lnSpc>
                <a:spcBef>
                  <a:spcPts val="1200"/>
                </a:spcBef>
                <a:buClrTx/>
                <a:buSzTx/>
                <a:buFontTx/>
                <a:buNone/>
              </a:pPr>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a:t>
              </a:r>
              <a:r>
                <a:rPr sz="2000" dirty="0">
                  <a:latin typeface="微软雅黑" panose="020B0503020204020204" pitchFamily="34" charset="-122"/>
                  <a:ea typeface="微软雅黑" panose="020B0503020204020204" pitchFamily="34" charset="-122"/>
                  <a:sym typeface="+mn-ea"/>
                </a:rPr>
                <a:t>选择Assignments/Settings选项卡，选择器件系列：Cyclong II，</a:t>
              </a:r>
            </a:p>
            <a:p>
              <a:pPr marL="285750" algn="l" fontAlgn="auto">
                <a:lnSpc>
                  <a:spcPct val="150000"/>
                </a:lnSpc>
                <a:spcBef>
                  <a:spcPts val="400"/>
                </a:spcBef>
                <a:buClrTx/>
                <a:buSzTx/>
                <a:buFontTx/>
                <a:buNone/>
              </a:pPr>
              <a:r>
                <a:rPr sz="2000" dirty="0">
                  <a:latin typeface="微软雅黑" panose="020B0503020204020204" pitchFamily="34" charset="-122"/>
                  <a:ea typeface="微软雅黑" panose="020B0503020204020204" pitchFamily="34" charset="-122"/>
                  <a:sym typeface="+mn-ea"/>
                </a:rPr>
                <a:t>                 器件型号：</a:t>
              </a:r>
              <a:r>
                <a:rPr sz="2000" dirty="0" smtClean="0">
                  <a:latin typeface="微软雅黑" panose="020B0503020204020204" pitchFamily="34" charset="-122"/>
                  <a:ea typeface="微软雅黑" panose="020B0503020204020204" pitchFamily="34" charset="-122"/>
                  <a:sym typeface="+mn-ea"/>
                </a:rPr>
                <a:t>EP2C8Q208C</a:t>
              </a:r>
              <a:r>
                <a:rPr lang="en-US" sz="2000" dirty="0" smtClean="0">
                  <a:latin typeface="微软雅黑" panose="020B0503020204020204" pitchFamily="34" charset="-122"/>
                  <a:ea typeface="微软雅黑" panose="020B0503020204020204" pitchFamily="34" charset="-122"/>
                  <a:sym typeface="+mn-ea"/>
                </a:rPr>
                <a:t>8</a:t>
              </a:r>
              <a:endParaRPr sz="2000" dirty="0">
                <a:latin typeface="微软雅黑" panose="020B0503020204020204" pitchFamily="34" charset="-122"/>
                <a:ea typeface="微软雅黑" panose="020B0503020204020204" pitchFamily="34" charset="-122"/>
                <a:sym typeface="+mn-ea"/>
              </a:endParaRPr>
            </a:p>
            <a:p>
              <a:pPr marL="285750" algn="l" fontAlgn="auto">
                <a:lnSpc>
                  <a:spcPct val="150000"/>
                </a:lnSpc>
                <a:spcBef>
                  <a:spcPts val="1200"/>
                </a:spcBef>
                <a:buClrTx/>
                <a:buSzTx/>
                <a:buFontTx/>
                <a:buNone/>
              </a:pPr>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）选择Unused Pins 选项卡，将所有未使用到的管脚全部置为三态输</a:t>
              </a:r>
            </a:p>
            <a:p>
              <a:pPr marL="285750" algn="l" fontAlgn="auto">
                <a:lnSpc>
                  <a:spcPct val="150000"/>
                </a:lnSpc>
                <a:spcBef>
                  <a:spcPts val="400"/>
                </a:spcBef>
                <a:buClrTx/>
                <a:buSzTx/>
                <a:buFontTx/>
                <a:buNone/>
              </a:pPr>
              <a:r>
                <a:rPr lang="zh-CN" altLang="en-US" sz="2000" dirty="0">
                  <a:latin typeface="微软雅黑" panose="020B0503020204020204" pitchFamily="34" charset="-122"/>
                  <a:ea typeface="微软雅黑" panose="020B0503020204020204" pitchFamily="34" charset="-122"/>
                  <a:sym typeface="+mn-ea"/>
                </a:rPr>
                <a:t>                 入（as input tri-stated）    </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184910"/>
            <a:ext cx="10624186" cy="5302250"/>
            <a:chOff x="6179819" y="993975"/>
            <a:chExt cx="5832879" cy="5628026"/>
          </a:xfrm>
        </p:grpSpPr>
        <p:sp>
          <p:nvSpPr>
            <p:cNvPr id="42" name="矩形 41"/>
            <p:cNvSpPr/>
            <p:nvPr/>
          </p:nvSpPr>
          <p:spPr>
            <a:xfrm>
              <a:off x="6179819" y="1004446"/>
              <a:ext cx="5832530" cy="5617555"/>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29673" y="993975"/>
              <a:ext cx="5783025" cy="5375944"/>
            </a:xfrm>
            <a:prstGeom prst="rect">
              <a:avLst/>
            </a:prstGeom>
            <a:noFill/>
            <a:ln w="9525">
              <a:noFill/>
              <a:miter lim="800000"/>
            </a:ln>
          </p:spPr>
          <p:txBody>
            <a:bodyPr wrap="square" lIns="49438" tIns="24718" rIns="49438" bIns="24718">
              <a:spAutoFit/>
            </a:bodyPr>
            <a:lstStyle/>
            <a:p>
              <a:pPr marL="27940" indent="0" algn="l" fontAlgn="auto">
                <a:lnSpc>
                  <a:spcPct val="150000"/>
                </a:lnSpc>
                <a:spcBef>
                  <a:spcPts val="0"/>
                </a:spcBef>
                <a:buClrTx/>
                <a:buSzTx/>
                <a:buFont typeface="Wingdings" panose="05000000000000000000" charset="0"/>
                <a:buNone/>
              </a:pPr>
              <a:r>
                <a:rPr lang="en-US" altLang="zh-CN" sz="2400" dirty="0">
                  <a:solidFill>
                    <a:srgbClr val="1D41D5"/>
                  </a:solidFill>
                  <a:latin typeface="微软雅黑" panose="020B0503020204020204" pitchFamily="34" charset="-122"/>
                  <a:ea typeface="微软雅黑" panose="020B0503020204020204" pitchFamily="34" charset="-122"/>
                </a:rPr>
                <a:t>2.2  </a:t>
              </a:r>
              <a:r>
                <a:rPr lang="zh-CN" altLang="en-US" sz="2400" dirty="0">
                  <a:solidFill>
                    <a:srgbClr val="1D41D5"/>
                  </a:solidFill>
                  <a:latin typeface="微软雅黑" panose="020B0503020204020204" pitchFamily="34" charset="-122"/>
                  <a:ea typeface="微软雅黑" panose="020B0503020204020204" pitchFamily="34" charset="-122"/>
                </a:rPr>
                <a:t>原理图输入的应用步骤</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algn="l" fontAlgn="auto">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sym typeface="+mn-ea"/>
                </a:rPr>
                <a:t>Step4</a:t>
              </a:r>
              <a:r>
                <a:rPr lang="zh-CN" altLang="en-US" sz="2000" dirty="0">
                  <a:solidFill>
                    <a:srgbClr val="FF0000"/>
                  </a:solidFill>
                  <a:latin typeface="微软雅黑" panose="020B0503020204020204" pitchFamily="34" charset="-122"/>
                  <a:ea typeface="微软雅黑" panose="020B0503020204020204" pitchFamily="34" charset="-122"/>
                  <a:sym typeface="+mn-ea"/>
                </a:rPr>
                <a:t>：项目的编译（由编译器完成）</a:t>
              </a:r>
            </a:p>
            <a:p>
              <a:pPr marL="1085850" lvl="1" indent="-342900" algn="l" fontAlgn="auto">
                <a:lnSpc>
                  <a:spcPct val="150000"/>
                </a:lnSpc>
                <a:spcBef>
                  <a:spcPts val="1200"/>
                </a:spcBef>
                <a:buClr>
                  <a:srgbClr val="000000"/>
                </a:buClr>
                <a:buSzTx/>
                <a:buFont typeface="Wingdings" panose="05000000000000000000" charset="0"/>
                <a:buChar char="ü"/>
              </a:pPr>
              <a:r>
                <a:rPr sz="2000" dirty="0">
                  <a:latin typeface="微软雅黑" panose="020B0503020204020204" pitchFamily="34" charset="-122"/>
                  <a:ea typeface="微软雅黑" panose="020B0503020204020204" pitchFamily="34" charset="-122"/>
                  <a:sym typeface="+mn-ea"/>
                </a:rPr>
                <a:t>QuartusII的编译器由一系列处理模块构成；这些模块负责对设计项目的检错、逻辑综合、结构综合、输出结果的编辑配置，以及时序分析；</a:t>
              </a:r>
            </a:p>
            <a:p>
              <a:pPr marL="1085850" lvl="1" indent="-342900" algn="l" fontAlgn="auto">
                <a:lnSpc>
                  <a:spcPct val="150000"/>
                </a:lnSpc>
                <a:spcBef>
                  <a:spcPts val="1200"/>
                </a:spcBef>
                <a:buClr>
                  <a:srgbClr val="000000"/>
                </a:buClr>
                <a:buSzTx/>
                <a:buFont typeface="Wingdings" panose="05000000000000000000" charset="0"/>
                <a:buChar char="ü"/>
              </a:pPr>
              <a:r>
                <a:rPr sz="2000" dirty="0">
                  <a:latin typeface="微软雅黑" panose="020B0503020204020204" pitchFamily="34" charset="-122"/>
                  <a:ea typeface="微软雅黑" panose="020B0503020204020204" pitchFamily="34" charset="-122"/>
                  <a:sym typeface="+mn-ea"/>
                </a:rPr>
                <a:t>选择</a:t>
              </a:r>
              <a:r>
                <a:rPr sz="2000" b="1" dirty="0">
                  <a:latin typeface="微软雅黑" panose="020B0503020204020204" pitchFamily="34" charset="-122"/>
                  <a:ea typeface="微软雅黑" panose="020B0503020204020204" pitchFamily="34" charset="-122"/>
                  <a:sym typeface="+mn-ea"/>
                </a:rPr>
                <a:t>Processing/Start Compilation</a:t>
              </a:r>
              <a:r>
                <a:rPr lang="zh-CN" sz="2000" dirty="0">
                  <a:latin typeface="微软雅黑" panose="020B0503020204020204" pitchFamily="34" charset="-122"/>
                  <a:ea typeface="微软雅黑" panose="020B0503020204020204" pitchFamily="34" charset="-122"/>
                  <a:sym typeface="+mn-ea"/>
                </a:rPr>
                <a:t>，</a:t>
              </a:r>
              <a:r>
                <a:rPr sz="2000" dirty="0">
                  <a:latin typeface="微软雅黑" panose="020B0503020204020204" pitchFamily="34" charset="-122"/>
                  <a:ea typeface="微软雅黑" panose="020B0503020204020204" pitchFamily="34" charset="-122"/>
                  <a:sym typeface="+mn-ea"/>
                </a:rPr>
                <a:t>自动完成分析、排错、综合、适配、汇编及时序分析的全过程。</a:t>
              </a:r>
            </a:p>
            <a:p>
              <a:pPr marL="1085850" lvl="1" indent="-342900" algn="l" fontAlgn="auto">
                <a:lnSpc>
                  <a:spcPct val="150000"/>
                </a:lnSpc>
                <a:spcBef>
                  <a:spcPts val="1200"/>
                </a:spcBef>
                <a:buClr>
                  <a:srgbClr val="000000"/>
                </a:buClr>
                <a:buSzTx/>
                <a:buFont typeface="Wingdings" panose="05000000000000000000" charset="0"/>
                <a:buChar char="ü"/>
              </a:pPr>
              <a:r>
                <a:rPr lang="zh-CN" altLang="en-US" sz="2000" dirty="0">
                  <a:latin typeface="微软雅黑" panose="020B0503020204020204" pitchFamily="34" charset="-122"/>
                  <a:ea typeface="微软雅黑" panose="020B0503020204020204" pitchFamily="34" charset="-122"/>
                  <a:sym typeface="+mn-ea"/>
                </a:rPr>
                <a:t>编译过程中，错误信息通过下方的信息栏指示（红色字体）。双击此信息，可以定位到错误所在处，改正后再次进行编译直至排除所有错误；</a:t>
              </a:r>
            </a:p>
            <a:p>
              <a:pPr marL="1085850" lvl="1" indent="-342900" algn="l" fontAlgn="auto">
                <a:lnSpc>
                  <a:spcPct val="150000"/>
                </a:lnSpc>
                <a:spcBef>
                  <a:spcPts val="1200"/>
                </a:spcBef>
                <a:buClr>
                  <a:srgbClr val="000000"/>
                </a:buClr>
                <a:buSzTx/>
                <a:buFont typeface="Wingdings" panose="05000000000000000000" charset="0"/>
                <a:buChar char="ü"/>
              </a:pPr>
              <a:r>
                <a:rPr lang="zh-CN" altLang="en-US" sz="2000" dirty="0">
                  <a:latin typeface="微软雅黑" panose="020B0503020204020204" pitchFamily="34" charset="-122"/>
                  <a:ea typeface="微软雅黑" panose="020B0503020204020204" pitchFamily="34" charset="-122"/>
                  <a:sym typeface="+mn-ea"/>
                </a:rPr>
                <a:t>编译成功后，会弹出编译报告，显示相关编译信息。</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184910"/>
            <a:ext cx="10624186" cy="5302250"/>
            <a:chOff x="6179819" y="993975"/>
            <a:chExt cx="5832879" cy="5628026"/>
          </a:xfrm>
        </p:grpSpPr>
        <p:sp>
          <p:nvSpPr>
            <p:cNvPr id="42" name="矩形 41"/>
            <p:cNvSpPr/>
            <p:nvPr/>
          </p:nvSpPr>
          <p:spPr>
            <a:xfrm>
              <a:off x="6179819" y="1004446"/>
              <a:ext cx="5832530" cy="5617555"/>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29673" y="993975"/>
              <a:ext cx="5783025" cy="5212833"/>
            </a:xfrm>
            <a:prstGeom prst="rect">
              <a:avLst/>
            </a:prstGeom>
            <a:noFill/>
            <a:ln w="9525">
              <a:noFill/>
              <a:miter lim="800000"/>
            </a:ln>
          </p:spPr>
          <p:txBody>
            <a:bodyPr wrap="square" lIns="49438" tIns="24718" rIns="49438" bIns="24718">
              <a:spAutoFit/>
            </a:bodyPr>
            <a:lstStyle/>
            <a:p>
              <a:pPr marL="27940" indent="0" algn="l" fontAlgn="auto">
                <a:lnSpc>
                  <a:spcPct val="150000"/>
                </a:lnSpc>
                <a:spcBef>
                  <a:spcPts val="0"/>
                </a:spcBef>
                <a:buClrTx/>
                <a:buSzTx/>
                <a:buFont typeface="Wingdings" panose="05000000000000000000" charset="0"/>
                <a:buNone/>
              </a:pPr>
              <a:r>
                <a:rPr lang="en-US" altLang="zh-CN" sz="2400" dirty="0">
                  <a:solidFill>
                    <a:srgbClr val="1D41D5"/>
                  </a:solidFill>
                  <a:latin typeface="微软雅黑" panose="020B0503020204020204" pitchFamily="34" charset="-122"/>
                  <a:ea typeface="微软雅黑" panose="020B0503020204020204" pitchFamily="34" charset="-122"/>
                </a:rPr>
                <a:t>2.2  </a:t>
              </a:r>
              <a:r>
                <a:rPr lang="zh-CN" altLang="en-US" sz="2400" dirty="0">
                  <a:solidFill>
                    <a:srgbClr val="1D41D5"/>
                  </a:solidFill>
                  <a:latin typeface="微软雅黑" panose="020B0503020204020204" pitchFamily="34" charset="-122"/>
                  <a:ea typeface="微软雅黑" panose="020B0503020204020204" pitchFamily="34" charset="-122"/>
                </a:rPr>
                <a:t>原理图输入的应用步骤</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algn="l" fontAlgn="auto">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sym typeface="+mn-ea"/>
                </a:rPr>
                <a:t>Step5</a:t>
              </a:r>
              <a:r>
                <a:rPr lang="zh-CN" altLang="en-US" sz="2000" dirty="0">
                  <a:solidFill>
                    <a:srgbClr val="FF0000"/>
                  </a:solidFill>
                  <a:latin typeface="微软雅黑" panose="020B0503020204020204" pitchFamily="34" charset="-122"/>
                  <a:ea typeface="微软雅黑" panose="020B0503020204020204" pitchFamily="34" charset="-122"/>
                  <a:sym typeface="+mn-ea"/>
                </a:rPr>
                <a:t>：引脚分配（参照指导书P63附录2对照表）</a:t>
              </a:r>
            </a:p>
            <a:p>
              <a:pPr marL="1085850" lvl="1" indent="-342900" algn="l" fontAlgn="auto">
                <a:lnSpc>
                  <a:spcPct val="150000"/>
                </a:lnSpc>
                <a:spcBef>
                  <a:spcPts val="1200"/>
                </a:spcBef>
                <a:buClr>
                  <a:srgbClr val="000000"/>
                </a:buClr>
                <a:buSzTx/>
                <a:buFont typeface="Wingdings" panose="05000000000000000000" charset="0"/>
                <a:buChar char="ü"/>
              </a:pPr>
              <a:r>
                <a:rPr sz="2000" dirty="0">
                  <a:latin typeface="微软雅黑" panose="020B0503020204020204" pitchFamily="34" charset="-122"/>
                  <a:ea typeface="微软雅黑" panose="020B0503020204020204" pitchFamily="34" charset="-122"/>
                  <a:sym typeface="+mn-ea"/>
                </a:rPr>
                <a:t>根据硬件接口设计，对芯片管脚进行绑定。选择Assignments菜单下Pins选项；</a:t>
              </a:r>
            </a:p>
            <a:p>
              <a:pPr marL="1085850" lvl="1" indent="-342900" algn="l" fontAlgn="auto">
                <a:lnSpc>
                  <a:spcPct val="150000"/>
                </a:lnSpc>
                <a:spcBef>
                  <a:spcPts val="1200"/>
                </a:spcBef>
                <a:buClr>
                  <a:srgbClr val="000000"/>
                </a:buClr>
                <a:buSzTx/>
                <a:buFont typeface="Wingdings" panose="05000000000000000000" charset="0"/>
                <a:buChar char="ü"/>
              </a:pPr>
              <a:r>
                <a:rPr lang="zh-CN" altLang="en-US" sz="2000" dirty="0">
                  <a:latin typeface="微软雅黑" panose="020B0503020204020204" pitchFamily="34" charset="-122"/>
                  <a:ea typeface="微软雅黑" panose="020B0503020204020204" pitchFamily="34" charset="-122"/>
                  <a:sym typeface="+mn-ea"/>
                </a:rPr>
                <a:t>双击对应管脚后Location空白框，出现下拉菜单中选择要绑定的管脚；</a:t>
              </a:r>
            </a:p>
            <a:p>
              <a:pPr marL="1085850" lvl="1" indent="-342900" algn="l" fontAlgn="auto">
                <a:lnSpc>
                  <a:spcPct val="150000"/>
                </a:lnSpc>
                <a:spcBef>
                  <a:spcPts val="1200"/>
                </a:spcBef>
                <a:buClr>
                  <a:srgbClr val="000000"/>
                </a:buClr>
                <a:buSzTx/>
                <a:buFont typeface="Wingdings" panose="05000000000000000000" charset="0"/>
                <a:buChar char="ü"/>
              </a:pPr>
              <a:r>
                <a:rPr lang="zh-CN" altLang="en-US" sz="2000" b="1" dirty="0">
                  <a:solidFill>
                    <a:srgbClr val="C00000"/>
                  </a:solidFill>
                  <a:latin typeface="微软雅黑" panose="020B0503020204020204" pitchFamily="34" charset="-122"/>
                  <a:ea typeface="微软雅黑" panose="020B0503020204020204" pitchFamily="34" charset="-122"/>
                  <a:sym typeface="+mn-ea"/>
                </a:rPr>
                <a:t> 常见错误解答</a:t>
              </a:r>
              <a:r>
                <a:rPr lang="zh-CN" altLang="en-US" sz="2000" dirty="0">
                  <a:solidFill>
                    <a:srgbClr val="FF0000"/>
                  </a:solidFill>
                  <a:latin typeface="微软雅黑" panose="020B0503020204020204" pitchFamily="34" charset="-122"/>
                  <a:ea typeface="微软雅黑" panose="020B0503020204020204" pitchFamily="34" charset="-122"/>
                  <a:sym typeface="+mn-ea"/>
                </a:rPr>
                <a:t>  </a:t>
              </a:r>
              <a:r>
                <a:rPr lang="en-US" altLang="zh-CN" sz="2000" dirty="0">
                  <a:solidFill>
                    <a:schemeClr val="tx1"/>
                  </a:solidFill>
                  <a:latin typeface="微软雅黑" panose="020B0503020204020204" pitchFamily="34" charset="-122"/>
                  <a:ea typeface="微软雅黑" panose="020B0503020204020204" pitchFamily="34" charset="-122"/>
                  <a:sym typeface="+mn-ea"/>
                </a:rPr>
                <a:t>1</a:t>
              </a:r>
              <a:r>
                <a:rPr lang="zh-CN" altLang="en-US" sz="2000" dirty="0">
                  <a:solidFill>
                    <a:schemeClr val="tx1"/>
                  </a:solidFill>
                  <a:latin typeface="微软雅黑" panose="020B0503020204020204" pitchFamily="34" charset="-122"/>
                  <a:ea typeface="微软雅黑" panose="020B0503020204020204" pitchFamily="34" charset="-122"/>
                  <a:sym typeface="+mn-ea"/>
                </a:rPr>
                <a:t>）</a:t>
              </a:r>
              <a:r>
                <a:rPr sz="2000" dirty="0">
                  <a:solidFill>
                    <a:srgbClr val="C00000"/>
                  </a:solidFill>
                  <a:latin typeface="微软雅黑" panose="020B0503020204020204" pitchFamily="34" charset="-122"/>
                  <a:ea typeface="微软雅黑" panose="020B0503020204020204" pitchFamily="34" charset="-122"/>
                  <a:sym typeface="+mn-ea"/>
                </a:rPr>
                <a:t>选择适配芯片有误</a:t>
              </a:r>
              <a:r>
                <a:rPr lang="zh-CN" sz="2000" dirty="0">
                  <a:solidFill>
                    <a:schemeClr val="tx1"/>
                  </a:solidFill>
                  <a:latin typeface="微软雅黑" panose="020B0503020204020204" pitchFamily="34" charset="-122"/>
                  <a:ea typeface="微软雅黑" panose="020B0503020204020204" pitchFamily="34" charset="-122"/>
                  <a:sym typeface="+mn-ea"/>
                </a:rPr>
                <a:t>：</a:t>
              </a:r>
              <a:r>
                <a:rPr sz="2000" dirty="0">
                  <a:solidFill>
                    <a:schemeClr val="tx1"/>
                  </a:solidFill>
                  <a:latin typeface="微软雅黑" panose="020B0503020204020204" pitchFamily="34" charset="-122"/>
                  <a:ea typeface="微软雅黑" panose="020B0503020204020204" pitchFamily="34" charset="-122"/>
                  <a:sym typeface="+mn-ea"/>
                </a:rPr>
                <a:t>选择了stratix II</a:t>
              </a:r>
              <a:r>
                <a:rPr lang="zh-CN" sz="2000" dirty="0">
                  <a:solidFill>
                    <a:schemeClr val="tx1"/>
                  </a:solidFill>
                  <a:latin typeface="微软雅黑" panose="020B0503020204020204" pitchFamily="34" charset="-122"/>
                  <a:ea typeface="微软雅黑" panose="020B0503020204020204" pitchFamily="34" charset="-122"/>
                  <a:sym typeface="+mn-ea"/>
                </a:rPr>
                <a:t>系列</a:t>
              </a:r>
              <a:r>
                <a:rPr sz="2000" dirty="0">
                  <a:solidFill>
                    <a:schemeClr val="tx1"/>
                  </a:solidFill>
                  <a:latin typeface="微软雅黑" panose="020B0503020204020204" pitchFamily="34" charset="-122"/>
                  <a:ea typeface="微软雅黑" panose="020B0503020204020204" pitchFamily="34" charset="-122"/>
                  <a:sym typeface="+mn-ea"/>
                </a:rPr>
                <a:t>。应该选Cyclone II </a:t>
              </a:r>
              <a:r>
                <a:rPr lang="zh-CN" sz="2000" dirty="0">
                  <a:solidFill>
                    <a:schemeClr val="tx1"/>
                  </a:solidFill>
                  <a:latin typeface="微软雅黑" panose="020B0503020204020204" pitchFamily="34" charset="-122"/>
                  <a:ea typeface="微软雅黑" panose="020B0503020204020204" pitchFamily="34" charset="-122"/>
                  <a:sym typeface="+mn-ea"/>
                </a:rPr>
                <a:t>系列</a:t>
              </a:r>
              <a:r>
                <a:rPr sz="2000">
                  <a:solidFill>
                    <a:schemeClr val="tx1"/>
                  </a:solidFill>
                  <a:latin typeface="微软雅黑" panose="020B0503020204020204" pitchFamily="34" charset="-122"/>
                  <a:ea typeface="微软雅黑" panose="020B0503020204020204" pitchFamily="34" charset="-122"/>
                  <a:sym typeface="+mn-ea"/>
                </a:rPr>
                <a:t>的</a:t>
              </a:r>
              <a:r>
                <a:rPr sz="2000" smtClean="0">
                  <a:solidFill>
                    <a:schemeClr val="tx1"/>
                  </a:solidFill>
                  <a:latin typeface="微软雅黑" panose="020B0503020204020204" pitchFamily="34" charset="-122"/>
                  <a:ea typeface="微软雅黑" panose="020B0503020204020204" pitchFamily="34" charset="-122"/>
                  <a:sym typeface="+mn-ea"/>
                </a:rPr>
                <a:t>EP2C8Q208C</a:t>
              </a:r>
              <a:r>
                <a:rPr lang="en-US" altLang="zh-CN" sz="2000" smtClean="0">
                  <a:solidFill>
                    <a:schemeClr val="tx1"/>
                  </a:solidFill>
                  <a:latin typeface="微软雅黑" panose="020B0503020204020204" pitchFamily="34" charset="-122"/>
                  <a:ea typeface="微软雅黑" panose="020B0503020204020204" pitchFamily="34" charset="-122"/>
                  <a:sym typeface="+mn-ea"/>
                </a:rPr>
                <a:t>8</a:t>
              </a:r>
              <a:r>
                <a:rPr lang="zh-CN" sz="2000" smtClean="0">
                  <a:solidFill>
                    <a:schemeClr val="tx1"/>
                  </a:solidFill>
                  <a:latin typeface="微软雅黑" panose="020B0503020204020204" pitchFamily="34" charset="-122"/>
                  <a:ea typeface="微软雅黑" panose="020B0503020204020204" pitchFamily="34" charset="-122"/>
                  <a:sym typeface="+mn-ea"/>
                </a:rPr>
                <a:t>；</a:t>
              </a:r>
              <a:r>
                <a:rPr lang="en-US" altLang="zh-CN" sz="2000" dirty="0">
                  <a:solidFill>
                    <a:schemeClr val="tx1"/>
                  </a:solidFill>
                  <a:latin typeface="微软雅黑" panose="020B0503020204020204" pitchFamily="34" charset="-122"/>
                  <a:ea typeface="微软雅黑" panose="020B0503020204020204" pitchFamily="34" charset="-122"/>
                  <a:sym typeface="+mn-ea"/>
                </a:rPr>
                <a:t>2</a:t>
              </a:r>
              <a:r>
                <a:rPr lang="zh-CN" altLang="en-US" sz="2000" dirty="0">
                  <a:solidFill>
                    <a:schemeClr val="tx1"/>
                  </a:solidFill>
                  <a:latin typeface="微软雅黑" panose="020B0503020204020204" pitchFamily="34" charset="-122"/>
                  <a:ea typeface="微软雅黑" panose="020B0503020204020204" pitchFamily="34" charset="-122"/>
                  <a:sym typeface="+mn-ea"/>
                </a:rPr>
                <a:t>）</a:t>
              </a:r>
              <a:r>
                <a:rPr lang="zh-CN" altLang="en-US" sz="2000" dirty="0">
                  <a:solidFill>
                    <a:srgbClr val="C00000"/>
                  </a:solidFill>
                  <a:latin typeface="微软雅黑" panose="020B0503020204020204" pitchFamily="34" charset="-122"/>
                  <a:ea typeface="微软雅黑" panose="020B0503020204020204" pitchFamily="34" charset="-122"/>
                  <a:sym typeface="+mn-ea"/>
                </a:rPr>
                <a:t>找不到绑定引脚的界面</a:t>
              </a:r>
              <a:r>
                <a:rPr lang="zh-CN" altLang="en-US" sz="2000" dirty="0">
                  <a:solidFill>
                    <a:schemeClr val="tx1"/>
                  </a:solidFill>
                  <a:latin typeface="微软雅黑" panose="020B0503020204020204" pitchFamily="34" charset="-122"/>
                  <a:ea typeface="微软雅黑" panose="020B0503020204020204" pitchFamily="34" charset="-122"/>
                  <a:sym typeface="+mn-ea"/>
                </a:rPr>
                <a:t>：进入assignments→pins→ view →all pins list。就可以找到界面了；</a:t>
              </a:r>
              <a:r>
                <a:rPr lang="en-US" altLang="zh-CN" sz="2000" dirty="0">
                  <a:solidFill>
                    <a:schemeClr val="tx1"/>
                  </a:solidFill>
                  <a:latin typeface="微软雅黑" panose="020B0503020204020204" pitchFamily="34" charset="-122"/>
                  <a:ea typeface="微软雅黑" panose="020B0503020204020204" pitchFamily="34" charset="-122"/>
                  <a:sym typeface="+mn-ea"/>
                </a:rPr>
                <a:t>3</a:t>
              </a:r>
              <a:r>
                <a:rPr lang="zh-CN" altLang="en-US" sz="2000" dirty="0">
                  <a:solidFill>
                    <a:schemeClr val="tx1"/>
                  </a:solidFill>
                  <a:latin typeface="微软雅黑" panose="020B0503020204020204" pitchFamily="34" charset="-122"/>
                  <a:ea typeface="微软雅黑" panose="020B0503020204020204" pitchFamily="34" charset="-122"/>
                  <a:sym typeface="+mn-ea"/>
                </a:rPr>
                <a:t>）</a:t>
              </a:r>
              <a:r>
                <a:rPr lang="zh-CN" altLang="en-US" sz="2000" dirty="0">
                  <a:solidFill>
                    <a:srgbClr val="C00000"/>
                  </a:solidFill>
                  <a:latin typeface="微软雅黑" panose="020B0503020204020204" pitchFamily="34" charset="-122"/>
                  <a:ea typeface="微软雅黑" panose="020B0503020204020204" pitchFamily="34" charset="-122"/>
                  <a:sym typeface="+mn-ea"/>
                </a:rPr>
                <a:t>location找不到了</a:t>
              </a:r>
              <a:r>
                <a:rPr lang="zh-CN" altLang="en-US" sz="2000" dirty="0">
                  <a:solidFill>
                    <a:schemeClr val="tx1"/>
                  </a:solidFill>
                  <a:latin typeface="微软雅黑" panose="020B0503020204020204" pitchFamily="34" charset="-122"/>
                  <a:ea typeface="微软雅黑" panose="020B0503020204020204" pitchFamily="34" charset="-122"/>
                  <a:sym typeface="+mn-ea"/>
                </a:rPr>
                <a:t>：右键点击，在弹出菜单中选择customize columns，然后在左边的available columns中选中你要呈现的字段，移到右边就可以了。</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184910"/>
            <a:ext cx="10624186" cy="5302250"/>
            <a:chOff x="6179819" y="993975"/>
            <a:chExt cx="5832879" cy="5628026"/>
          </a:xfrm>
        </p:grpSpPr>
        <p:sp>
          <p:nvSpPr>
            <p:cNvPr id="42" name="矩形 41"/>
            <p:cNvSpPr/>
            <p:nvPr/>
          </p:nvSpPr>
          <p:spPr>
            <a:xfrm>
              <a:off x="6179819" y="1004446"/>
              <a:ext cx="5832530" cy="5617555"/>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29673" y="993975"/>
              <a:ext cx="5783025" cy="5375944"/>
            </a:xfrm>
            <a:prstGeom prst="rect">
              <a:avLst/>
            </a:prstGeom>
            <a:noFill/>
            <a:ln w="9525">
              <a:noFill/>
              <a:miter lim="800000"/>
            </a:ln>
          </p:spPr>
          <p:txBody>
            <a:bodyPr wrap="square" lIns="49438" tIns="24718" rIns="49438" bIns="24718">
              <a:spAutoFit/>
            </a:bodyPr>
            <a:lstStyle/>
            <a:p>
              <a:pPr marL="27940" indent="0" algn="l" fontAlgn="auto">
                <a:lnSpc>
                  <a:spcPct val="150000"/>
                </a:lnSpc>
                <a:spcBef>
                  <a:spcPts val="0"/>
                </a:spcBef>
                <a:buClrTx/>
                <a:buSzTx/>
                <a:buFont typeface="Wingdings" panose="05000000000000000000" charset="0"/>
                <a:buNone/>
              </a:pPr>
              <a:r>
                <a:rPr lang="en-US" altLang="zh-CN" sz="2400" dirty="0">
                  <a:solidFill>
                    <a:srgbClr val="1D41D5"/>
                  </a:solidFill>
                  <a:latin typeface="微软雅黑" panose="020B0503020204020204" pitchFamily="34" charset="-122"/>
                  <a:ea typeface="微软雅黑" panose="020B0503020204020204" pitchFamily="34" charset="-122"/>
                </a:rPr>
                <a:t>2.2  </a:t>
              </a:r>
              <a:r>
                <a:rPr lang="zh-CN" altLang="en-US" sz="2400" dirty="0">
                  <a:solidFill>
                    <a:srgbClr val="1D41D5"/>
                  </a:solidFill>
                  <a:latin typeface="微软雅黑" panose="020B0503020204020204" pitchFamily="34" charset="-122"/>
                  <a:ea typeface="微软雅黑" panose="020B0503020204020204" pitchFamily="34" charset="-122"/>
                </a:rPr>
                <a:t>原理图输入的应用步骤</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algn="l" fontAlgn="auto">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sym typeface="+mn-ea"/>
                </a:rPr>
                <a:t>Step6</a:t>
              </a:r>
              <a:r>
                <a:rPr lang="zh-CN" altLang="en-US" sz="2000" dirty="0">
                  <a:solidFill>
                    <a:srgbClr val="FF0000"/>
                  </a:solidFill>
                  <a:latin typeface="微软雅黑" panose="020B0503020204020204" pitchFamily="34" charset="-122"/>
                  <a:ea typeface="微软雅黑" panose="020B0503020204020204" pitchFamily="34" charset="-122"/>
                  <a:sym typeface="+mn-ea"/>
                </a:rPr>
                <a:t>：编程下载</a:t>
              </a:r>
              <a:r>
                <a:rPr sz="2000" dirty="0">
                  <a:latin typeface="微软雅黑" panose="020B0503020204020204" pitchFamily="34" charset="-122"/>
                  <a:ea typeface="微软雅黑" panose="020B0503020204020204" pitchFamily="34" charset="-122"/>
                  <a:sym typeface="+mn-ea"/>
                </a:rPr>
                <a:t> </a:t>
              </a:r>
            </a:p>
            <a:p>
              <a:pPr marL="1085850" lvl="1" indent="-342900" algn="l" fontAlgn="auto">
                <a:lnSpc>
                  <a:spcPct val="150000"/>
                </a:lnSpc>
                <a:spcBef>
                  <a:spcPts val="1200"/>
                </a:spcBef>
                <a:buClr>
                  <a:srgbClr val="000000"/>
                </a:buClr>
                <a:buSzTx/>
                <a:buFont typeface="Wingdings" panose="05000000000000000000" charset="0"/>
                <a:buChar char="ü"/>
              </a:pPr>
              <a:r>
                <a:rPr sz="2000" dirty="0">
                  <a:latin typeface="微软雅黑" panose="020B0503020204020204" pitchFamily="34" charset="-122"/>
                  <a:ea typeface="微软雅黑" panose="020B0503020204020204" pitchFamily="34" charset="-122"/>
                  <a:sym typeface="+mn-ea"/>
                </a:rPr>
                <a:t>QuartusⅡ的编程器（Programmer）使用</a:t>
              </a:r>
              <a:r>
                <a:rPr lang="zh-CN" sz="2000" dirty="0">
                  <a:latin typeface="微软雅黑" panose="020B0503020204020204" pitchFamily="34" charset="-122"/>
                  <a:ea typeface="微软雅黑" panose="020B0503020204020204" pitchFamily="34" charset="-122"/>
                  <a:sym typeface="+mn-ea"/>
                </a:rPr>
                <a:t>全程编译过程产生的相关</a:t>
              </a:r>
              <a:r>
                <a:rPr sz="2000" dirty="0">
                  <a:latin typeface="微软雅黑" panose="020B0503020204020204" pitchFamily="34" charset="-122"/>
                  <a:ea typeface="微软雅黑" panose="020B0503020204020204" pitchFamily="34" charset="-122"/>
                  <a:sym typeface="+mn-ea"/>
                </a:rPr>
                <a:t>文件</a:t>
              </a:r>
              <a:r>
                <a:rPr lang="zh-CN" sz="2000" dirty="0">
                  <a:latin typeface="微软雅黑" panose="020B0503020204020204" pitchFamily="34" charset="-122"/>
                  <a:ea typeface="微软雅黑" panose="020B0503020204020204" pitchFamily="34" charset="-122"/>
                  <a:sym typeface="+mn-ea"/>
                </a:rPr>
                <a:t>（</a:t>
              </a:r>
              <a:r>
                <a:rPr sz="2000" dirty="0">
                  <a:latin typeface="微软雅黑" panose="020B0503020204020204" pitchFamily="34" charset="-122"/>
                  <a:ea typeface="微软雅黑" panose="020B0503020204020204" pitchFamily="34" charset="-122"/>
                  <a:sym typeface="+mn-ea"/>
                </a:rPr>
                <a:t>如sof、pof等格式的文件</a:t>
              </a:r>
              <a:r>
                <a:rPr lang="zh-CN" sz="2000" dirty="0">
                  <a:latin typeface="微软雅黑" panose="020B0503020204020204" pitchFamily="34" charset="-122"/>
                  <a:ea typeface="微软雅黑" panose="020B0503020204020204" pitchFamily="34" charset="-122"/>
                  <a:sym typeface="+mn-ea"/>
                </a:rPr>
                <a:t>）</a:t>
              </a:r>
              <a:r>
                <a:rPr sz="2000" dirty="0">
                  <a:latin typeface="微软雅黑" panose="020B0503020204020204" pitchFamily="34" charset="-122"/>
                  <a:ea typeface="微软雅黑" panose="020B0503020204020204" pitchFamily="34" charset="-122"/>
                  <a:sym typeface="+mn-ea"/>
                </a:rPr>
                <a:t>对</a:t>
              </a:r>
              <a:r>
                <a:rPr lang="en-US" sz="2000" dirty="0">
                  <a:latin typeface="微软雅黑" panose="020B0503020204020204" pitchFamily="34" charset="-122"/>
                  <a:ea typeface="微软雅黑" panose="020B0503020204020204" pitchFamily="34" charset="-122"/>
                  <a:sym typeface="+mn-ea"/>
                </a:rPr>
                <a:t>FPGA</a:t>
              </a:r>
              <a:r>
                <a:rPr sz="2000" dirty="0">
                  <a:latin typeface="微软雅黑" panose="020B0503020204020204" pitchFamily="34" charset="-122"/>
                  <a:ea typeface="微软雅黑" panose="020B0503020204020204" pitchFamily="34" charset="-122"/>
                  <a:sym typeface="+mn-ea"/>
                </a:rPr>
                <a:t>器件进行编程</a:t>
              </a:r>
              <a:r>
                <a:rPr lang="zh-CN" sz="2000" dirty="0">
                  <a:latin typeface="微软雅黑" panose="020B0503020204020204" pitchFamily="34" charset="-122"/>
                  <a:ea typeface="微软雅黑" panose="020B0503020204020204" pitchFamily="34" charset="-122"/>
                  <a:sym typeface="+mn-ea"/>
                </a:rPr>
                <a:t>下载</a:t>
              </a:r>
              <a:r>
                <a:rPr sz="2000" dirty="0">
                  <a:latin typeface="微软雅黑" panose="020B0503020204020204" pitchFamily="34" charset="-122"/>
                  <a:ea typeface="微软雅黑" panose="020B0503020204020204" pitchFamily="34" charset="-122"/>
                  <a:sym typeface="+mn-ea"/>
                </a:rPr>
                <a:t>或配置；</a:t>
              </a:r>
              <a:r>
                <a:rPr lang="zh-CN" sz="2000" dirty="0">
                  <a:solidFill>
                    <a:srgbClr val="C00000"/>
                  </a:solidFill>
                  <a:latin typeface="微软雅黑" panose="020B0503020204020204" pitchFamily="34" charset="-122"/>
                  <a:ea typeface="微软雅黑" panose="020B0503020204020204" pitchFamily="34" charset="-122"/>
                  <a:sym typeface="+mn-ea"/>
                </a:rPr>
                <a:t>具体操作：</a:t>
              </a:r>
              <a:r>
                <a:rPr sz="2000" dirty="0">
                  <a:latin typeface="微软雅黑" panose="020B0503020204020204" pitchFamily="34" charset="-122"/>
                  <a:ea typeface="微软雅黑" panose="020B0503020204020204" pitchFamily="34" charset="-122"/>
                  <a:sym typeface="+mn-ea"/>
                </a:rPr>
                <a:t>选择Tool</a:t>
              </a:r>
              <a:r>
                <a:rPr lang="en-US" sz="2000" dirty="0">
                  <a:latin typeface="微软雅黑" panose="020B0503020204020204" pitchFamily="34" charset="-122"/>
                  <a:ea typeface="微软雅黑" panose="020B0503020204020204" pitchFamily="34" charset="-122"/>
                  <a:sym typeface="+mn-ea"/>
                </a:rPr>
                <a:t>s</a:t>
              </a:r>
              <a:r>
                <a:rPr sz="2000" dirty="0">
                  <a:latin typeface="微软雅黑" panose="020B0503020204020204" pitchFamily="34" charset="-122"/>
                  <a:ea typeface="微软雅黑" panose="020B0503020204020204" pitchFamily="34" charset="-122"/>
                  <a:sym typeface="+mn-ea"/>
                </a:rPr>
                <a:t>菜单下Programmer选项</a:t>
              </a:r>
              <a:r>
                <a:rPr lang="en-US" sz="2000" dirty="0">
                  <a:latin typeface="微软雅黑" panose="020B0503020204020204" pitchFamily="34" charset="-122"/>
                  <a:ea typeface="微软雅黑" panose="020B0503020204020204" pitchFamily="34" charset="-122"/>
                  <a:sym typeface="+mn-ea"/>
                </a:rPr>
                <a:t>;</a:t>
              </a:r>
              <a:endParaRPr sz="2000" dirty="0">
                <a:latin typeface="微软雅黑" panose="020B0503020204020204" pitchFamily="34" charset="-122"/>
                <a:ea typeface="微软雅黑" panose="020B0503020204020204" pitchFamily="34" charset="-122"/>
                <a:sym typeface="+mn-ea"/>
              </a:endParaRPr>
            </a:p>
            <a:p>
              <a:pPr marL="1085850" lvl="1" indent="-342900" algn="l" fontAlgn="auto">
                <a:lnSpc>
                  <a:spcPct val="150000"/>
                </a:lnSpc>
                <a:spcBef>
                  <a:spcPts val="1200"/>
                </a:spcBef>
                <a:buClr>
                  <a:srgbClr val="000000"/>
                </a:buClr>
                <a:buSzTx/>
                <a:buFont typeface="Wingdings" panose="05000000000000000000" charset="0"/>
                <a:buChar char="ü"/>
              </a:pPr>
              <a:r>
                <a:rPr lang="zh-CN" altLang="en-US" sz="2000" dirty="0">
                  <a:latin typeface="微软雅黑" panose="020B0503020204020204" pitchFamily="34" charset="-122"/>
                  <a:ea typeface="微软雅黑" panose="020B0503020204020204" pitchFamily="34" charset="-122"/>
                  <a:sym typeface="+mn-ea"/>
                </a:rPr>
                <a:t>需连接实验箱（ByteBlaster MV并口下载电缆，通过Quartus II下载数据）；</a:t>
              </a:r>
            </a:p>
            <a:p>
              <a:pPr marL="1085850" lvl="1" indent="-342900" algn="l" fontAlgn="auto">
                <a:lnSpc>
                  <a:spcPct val="150000"/>
                </a:lnSpc>
                <a:spcBef>
                  <a:spcPts val="1200"/>
                </a:spcBef>
                <a:buClr>
                  <a:srgbClr val="000000"/>
                </a:buClr>
                <a:buSzTx/>
                <a:buFont typeface="Wingdings" panose="05000000000000000000" charset="0"/>
                <a:buChar char="ü"/>
              </a:pPr>
              <a:r>
                <a:rPr sz="2000" dirty="0">
                  <a:latin typeface="微软雅黑" panose="020B0503020204020204" pitchFamily="34" charset="-122"/>
                  <a:ea typeface="微软雅黑" panose="020B0503020204020204" pitchFamily="34" charset="-122"/>
                  <a:sym typeface="+mn-ea"/>
                </a:rPr>
                <a:t>添加sof文件</a:t>
              </a:r>
              <a:r>
                <a:rPr lang="en-US"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默认或手动）</a:t>
              </a:r>
              <a:r>
                <a:rPr sz="2000" dirty="0">
                  <a:latin typeface="微软雅黑" panose="020B0503020204020204" pitchFamily="34" charset="-122"/>
                  <a:ea typeface="微软雅黑" panose="020B0503020204020204" pitchFamily="34" charset="-122"/>
                  <a:sym typeface="+mn-ea"/>
                </a:rPr>
                <a:t>；</a:t>
              </a:r>
            </a:p>
            <a:p>
              <a:pPr marL="1085850" lvl="1" indent="-342900" algn="l" fontAlgn="auto">
                <a:lnSpc>
                  <a:spcPct val="150000"/>
                </a:lnSpc>
                <a:spcBef>
                  <a:spcPts val="1200"/>
                </a:spcBef>
                <a:buClr>
                  <a:srgbClr val="000000"/>
                </a:buClr>
                <a:buSzTx/>
                <a:buFont typeface="Wingdings" panose="05000000000000000000" charset="0"/>
                <a:buChar char="ü"/>
              </a:pPr>
              <a:r>
                <a:rPr sz="2000" dirty="0">
                  <a:latin typeface="微软雅黑" panose="020B0503020204020204" pitchFamily="34" charset="-122"/>
                  <a:ea typeface="微软雅黑" panose="020B0503020204020204" pitchFamily="34" charset="-122"/>
                  <a:sym typeface="+mn-ea"/>
                </a:rPr>
                <a:t>下载模式选定为JTAG（(Joint Test Action Group;联合测试工作组)是一种国际标准测试协议(</a:t>
              </a:r>
              <a:r>
                <a:rPr lang="zh-CN" sz="2000" dirty="0">
                  <a:latin typeface="微软雅黑" panose="020B0503020204020204" pitchFamily="34" charset="-122"/>
                  <a:ea typeface="微软雅黑" panose="020B0503020204020204" pitchFamily="34" charset="-122"/>
                  <a:sym typeface="+mn-ea"/>
                </a:rPr>
                <a:t>与</a:t>
              </a:r>
              <a:r>
                <a:rPr sz="2000" dirty="0">
                  <a:latin typeface="微软雅黑" panose="020B0503020204020204" pitchFamily="34" charset="-122"/>
                  <a:ea typeface="微软雅黑" panose="020B0503020204020204" pitchFamily="34" charset="-122"/>
                  <a:sym typeface="+mn-ea"/>
                </a:rPr>
                <a:t>IEEE 1149.1兼容),主要用于芯片内部测试。）</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9890" y="1373505"/>
            <a:ext cx="2887980" cy="4224020"/>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pic>
        <p:nvPicPr>
          <p:cNvPr id="25" name="图片 25" descr="图片3"/>
          <p:cNvPicPr>
            <a:picLocks noChangeAspect="1" noChangeArrowheads="1"/>
          </p:cNvPicPr>
          <p:nvPr/>
        </p:nvPicPr>
        <p:blipFill>
          <a:blip r:embed="rId3"/>
          <a:srcRect/>
          <a:stretch>
            <a:fillRect/>
          </a:stretch>
        </p:blipFill>
        <p:spPr>
          <a:xfrm>
            <a:off x="3587750" y="1185545"/>
            <a:ext cx="7884795" cy="5424805"/>
          </a:xfrm>
          <a:prstGeom prst="rect">
            <a:avLst/>
          </a:prstGeom>
          <a:noFill/>
          <a:ln w="6350" cmpd="sng">
            <a:solidFill>
              <a:srgbClr val="000000"/>
            </a:solidFill>
            <a:miter lim="800000"/>
            <a:headEnd/>
            <a:tailEnd/>
          </a:ln>
          <a:effectLst/>
        </p:spPr>
      </p:pic>
      <p:sp>
        <p:nvSpPr>
          <p:cNvPr id="4" name="文本框 3"/>
          <p:cNvSpPr txBox="1"/>
          <p:nvPr/>
        </p:nvSpPr>
        <p:spPr>
          <a:xfrm>
            <a:off x="389890" y="1373505"/>
            <a:ext cx="2887345" cy="4046220"/>
          </a:xfrm>
          <a:prstGeom prst="rect">
            <a:avLst/>
          </a:prstGeom>
          <a:noFill/>
        </p:spPr>
        <p:txBody>
          <a:bodyPr wrap="square" rtlCol="0" anchor="t">
            <a:spAutoFit/>
          </a:bodyPr>
          <a:lstStyle/>
          <a:p>
            <a:pPr marL="27940" algn="l" defTabSz="916305">
              <a:lnSpc>
                <a:spcPct val="150000"/>
              </a:lnSpc>
              <a:spcBef>
                <a:spcPts val="0"/>
              </a:spcBef>
              <a:buClrTx/>
              <a:buSzTx/>
              <a:buFont typeface="Wingdings" panose="05000000000000000000" charset="0"/>
            </a:pPr>
            <a:r>
              <a:rPr lang="en-US" altLang="zh-CN" sz="2400" dirty="0">
                <a:solidFill>
                  <a:srgbClr val="1D41D5"/>
                </a:solidFill>
                <a:latin typeface="微软雅黑" panose="020B0503020204020204" pitchFamily="34" charset="-122"/>
                <a:ea typeface="微软雅黑" panose="020B0503020204020204" pitchFamily="34" charset="-122"/>
                <a:sym typeface="+mn-ea"/>
              </a:rPr>
              <a:t>2.2  </a:t>
            </a:r>
            <a:r>
              <a:rPr lang="zh-CN" altLang="en-US" sz="2400" dirty="0">
                <a:solidFill>
                  <a:srgbClr val="1D41D5"/>
                </a:solidFill>
                <a:latin typeface="微软雅黑" panose="020B0503020204020204" pitchFamily="34" charset="-122"/>
                <a:ea typeface="微软雅黑" panose="020B0503020204020204" pitchFamily="34" charset="-122"/>
                <a:sym typeface="+mn-ea"/>
              </a:rPr>
              <a:t>原理图输入的应用步骤</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algn="l" defTabSz="916305">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 </a:t>
            </a:r>
            <a:r>
              <a:rPr lang="en-US" altLang="zh-CN" sz="2000" dirty="0">
                <a:solidFill>
                  <a:srgbClr val="FF0000"/>
                </a:solidFill>
                <a:latin typeface="微软雅黑" panose="020B0503020204020204" pitchFamily="34" charset="-122"/>
                <a:ea typeface="微软雅黑" panose="020B0503020204020204" pitchFamily="34" charset="-122"/>
                <a:sym typeface="+mn-ea"/>
              </a:rPr>
              <a:t>Step6</a:t>
            </a:r>
            <a:r>
              <a:rPr lang="zh-CN" altLang="en-US" sz="2000" dirty="0">
                <a:solidFill>
                  <a:srgbClr val="FF0000"/>
                </a:solidFill>
                <a:latin typeface="微软雅黑" panose="020B0503020204020204" pitchFamily="34" charset="-122"/>
                <a:ea typeface="微软雅黑" panose="020B0503020204020204" pitchFamily="34" charset="-122"/>
                <a:sym typeface="+mn-ea"/>
              </a:rPr>
              <a:t>：编程下载</a:t>
            </a:r>
          </a:p>
          <a:p>
            <a:pPr marL="285750" indent="-285750" algn="l" defTabSz="916305">
              <a:lnSpc>
                <a:spcPct val="150000"/>
              </a:lnSpc>
              <a:spcBef>
                <a:spcPts val="1200"/>
              </a:spcBef>
              <a:buClrTx/>
              <a:buSzTx/>
              <a:buNone/>
            </a:pPr>
            <a:r>
              <a:rPr lang="zh-CN" altLang="en-US" b="1">
                <a:solidFill>
                  <a:srgbClr val="C00000"/>
                </a:solidFill>
              </a:rPr>
              <a:t>提醒：</a:t>
            </a:r>
            <a:r>
              <a:rPr lang="zh-CN" altLang="en-US"/>
              <a:t>在未连接实验箱时，系统会提示</a:t>
            </a:r>
            <a:r>
              <a:rPr lang="en-US" altLang="zh-CN"/>
              <a:t>“No Hardware”</a:t>
            </a:r>
            <a:r>
              <a:rPr lang="zh-CN" altLang="en-US"/>
              <a:t>，此时无法完成实际的编程文件的下载，进度条无显示。</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184910"/>
            <a:ext cx="10624186" cy="5302250"/>
            <a:chOff x="6179819" y="993975"/>
            <a:chExt cx="5832879" cy="5628026"/>
          </a:xfrm>
        </p:grpSpPr>
        <p:sp>
          <p:nvSpPr>
            <p:cNvPr id="42" name="矩形 41"/>
            <p:cNvSpPr/>
            <p:nvPr/>
          </p:nvSpPr>
          <p:spPr>
            <a:xfrm>
              <a:off x="6179819" y="1004446"/>
              <a:ext cx="5832530" cy="5617555"/>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29673" y="993975"/>
              <a:ext cx="5783025" cy="5375944"/>
            </a:xfrm>
            <a:prstGeom prst="rect">
              <a:avLst/>
            </a:prstGeom>
            <a:noFill/>
            <a:ln w="9525">
              <a:noFill/>
              <a:miter lim="800000"/>
            </a:ln>
          </p:spPr>
          <p:txBody>
            <a:bodyPr wrap="square" lIns="49438" tIns="24718" rIns="49438" bIns="24718">
              <a:spAutoFit/>
            </a:bodyPr>
            <a:lstStyle/>
            <a:p>
              <a:pPr marL="27940" indent="0" algn="l" fontAlgn="auto">
                <a:lnSpc>
                  <a:spcPct val="150000"/>
                </a:lnSpc>
                <a:spcBef>
                  <a:spcPts val="0"/>
                </a:spcBef>
                <a:buClrTx/>
                <a:buSzTx/>
                <a:buFont typeface="Wingdings" panose="05000000000000000000" charset="0"/>
                <a:buNone/>
              </a:pPr>
              <a:r>
                <a:rPr lang="en-US" altLang="zh-CN" sz="2400" dirty="0">
                  <a:solidFill>
                    <a:srgbClr val="1D41D5"/>
                  </a:solidFill>
                  <a:latin typeface="微软雅黑" panose="020B0503020204020204" pitchFamily="34" charset="-122"/>
                  <a:ea typeface="微软雅黑" panose="020B0503020204020204" pitchFamily="34" charset="-122"/>
                </a:rPr>
                <a:t>2.2  </a:t>
              </a:r>
              <a:r>
                <a:rPr lang="zh-CN" altLang="en-US" sz="2400" dirty="0">
                  <a:solidFill>
                    <a:srgbClr val="1D41D5"/>
                  </a:solidFill>
                  <a:latin typeface="微软雅黑" panose="020B0503020204020204" pitchFamily="34" charset="-122"/>
                  <a:ea typeface="微软雅黑" panose="020B0503020204020204" pitchFamily="34" charset="-122"/>
                </a:rPr>
                <a:t>原理图输入的应用步骤</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algn="l" fontAlgn="auto">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sym typeface="+mn-ea"/>
                </a:rPr>
                <a:t>Step7</a:t>
              </a:r>
              <a:r>
                <a:rPr lang="zh-CN" altLang="en-US" sz="2000" dirty="0">
                  <a:solidFill>
                    <a:srgbClr val="FF0000"/>
                  </a:solidFill>
                  <a:latin typeface="微软雅黑" panose="020B0503020204020204" pitchFamily="34" charset="-122"/>
                  <a:ea typeface="微软雅黑" panose="020B0503020204020204" pitchFamily="34" charset="-122"/>
                  <a:sym typeface="+mn-ea"/>
                </a:rPr>
                <a:t>：生成器件符号图（</a:t>
              </a:r>
              <a:r>
                <a:rPr lang="zh-CN" altLang="en-US" sz="2000" dirty="0">
                  <a:solidFill>
                    <a:srgbClr val="1D41D5"/>
                  </a:solidFill>
                  <a:latin typeface="微软雅黑" panose="020B0503020204020204" pitchFamily="34" charset="-122"/>
                  <a:ea typeface="微软雅黑" panose="020B0503020204020204" pitchFamily="34" charset="-122"/>
                  <a:sym typeface="+mn-ea"/>
                </a:rPr>
                <a:t>供层次化设计过程中的上层项目文件复用</a:t>
              </a:r>
              <a:r>
                <a:rPr lang="zh-CN" altLang="en-US" sz="2000" dirty="0">
                  <a:solidFill>
                    <a:srgbClr val="FF0000"/>
                  </a:solidFill>
                  <a:latin typeface="微软雅黑" panose="020B0503020204020204" pitchFamily="34" charset="-122"/>
                  <a:ea typeface="微软雅黑" panose="020B0503020204020204" pitchFamily="34" charset="-122"/>
                  <a:sym typeface="+mn-ea"/>
                </a:rPr>
                <a:t>）</a:t>
              </a:r>
            </a:p>
            <a:p>
              <a:pPr marL="285750" indent="0" algn="l" fontAlgn="auto">
                <a:lnSpc>
                  <a:spcPct val="150000"/>
                </a:lnSpc>
                <a:spcBef>
                  <a:spcPts val="1200"/>
                </a:spcBef>
                <a:buClrTx/>
                <a:buSzTx/>
                <a:buNone/>
              </a:pPr>
              <a:r>
                <a:rPr sz="2000" dirty="0">
                  <a:latin typeface="微软雅黑" panose="020B0503020204020204" pitchFamily="34" charset="-122"/>
                  <a:ea typeface="微软雅黑" panose="020B0503020204020204" pitchFamily="34" charset="-122"/>
                  <a:sym typeface="+mn-ea"/>
                </a:rPr>
                <a:t>      </a:t>
              </a:r>
              <a:r>
                <a:rPr sz="2000" b="1" dirty="0">
                  <a:solidFill>
                    <a:srgbClr val="C00000"/>
                  </a:solidFill>
                  <a:latin typeface="微软雅黑" panose="020B0503020204020204" pitchFamily="34" charset="-122"/>
                  <a:ea typeface="微软雅黑" panose="020B0503020204020204" pitchFamily="34" charset="-122"/>
                  <a:sym typeface="+mn-ea"/>
                </a:rPr>
                <a:t> </a:t>
              </a:r>
              <a:r>
                <a:rPr lang="zh-CN" sz="2000" b="1" dirty="0">
                  <a:solidFill>
                    <a:srgbClr val="C00000"/>
                  </a:solidFill>
                  <a:latin typeface="微软雅黑" panose="020B0503020204020204" pitchFamily="34" charset="-122"/>
                  <a:ea typeface="微软雅黑" panose="020B0503020204020204" pitchFamily="34" charset="-122"/>
                  <a:sym typeface="+mn-ea"/>
                </a:rPr>
                <a:t>说明：</a:t>
              </a:r>
              <a:r>
                <a:rPr sz="2000" dirty="0">
                  <a:latin typeface="微软雅黑" panose="020B0503020204020204" pitchFamily="34" charset="-122"/>
                  <a:ea typeface="微软雅黑" panose="020B0503020204020204" pitchFamily="34" charset="-122"/>
                  <a:sym typeface="+mn-ea"/>
                </a:rPr>
                <a:t>在层次化设计中，一个项目工程往往是另外一个项目工程的子项目</a:t>
              </a:r>
              <a:r>
                <a:rPr lang="en-US" sz="2000" dirty="0">
                  <a:latin typeface="微软雅黑" panose="020B0503020204020204" pitchFamily="34" charset="-122"/>
                  <a:ea typeface="微软雅黑" panose="020B0503020204020204" pitchFamily="34" charset="-122"/>
                  <a:sym typeface="+mn-ea"/>
                </a:rPr>
                <a:t>;该子项目在总的工程项目中只是一个实现某种功能的符号图</a:t>
              </a:r>
              <a:r>
                <a:rPr lang="zh-CN" altLang="en-US" sz="2000" dirty="0">
                  <a:latin typeface="微软雅黑" panose="020B0503020204020204" pitchFamily="34" charset="-122"/>
                  <a:ea typeface="微软雅黑" panose="020B0503020204020204" pitchFamily="34" charset="-122"/>
                  <a:sym typeface="+mn-ea"/>
                </a:rPr>
                <a:t>（</a:t>
              </a:r>
              <a:r>
                <a:rPr lang="zh-CN" altLang="en-US" sz="2000" dirty="0">
                  <a:solidFill>
                    <a:srgbClr val="C00000"/>
                  </a:solidFill>
                  <a:latin typeface="微软雅黑" panose="020B0503020204020204" pitchFamily="34" charset="-122"/>
                  <a:ea typeface="微软雅黑" panose="020B0503020204020204" pitchFamily="34" charset="-122"/>
                  <a:sym typeface="+mn-ea"/>
                </a:rPr>
                <a:t>组成部分或模块</a:t>
              </a:r>
              <a:r>
                <a:rPr lang="zh-CN" altLang="en-US" sz="2000" dirty="0">
                  <a:latin typeface="微软雅黑" panose="020B0503020204020204" pitchFamily="34" charset="-122"/>
                  <a:ea typeface="微软雅黑" panose="020B0503020204020204" pitchFamily="34" charset="-122"/>
                  <a:sym typeface="+mn-ea"/>
                </a:rPr>
                <a:t>）</a:t>
              </a:r>
              <a:r>
                <a:rPr lang="en-US" sz="2000" dirty="0">
                  <a:latin typeface="微软雅黑" panose="020B0503020204020204" pitchFamily="34" charset="-122"/>
                  <a:ea typeface="微软雅黑" panose="020B0503020204020204" pitchFamily="34" charset="-122"/>
                  <a:sym typeface="+mn-ea"/>
                </a:rPr>
                <a:t>。因此，在完成一个子项目工程时，要产生一个可供</a:t>
              </a:r>
              <a:r>
                <a:rPr lang="zh-CN" altLang="en-US" sz="2000" dirty="0">
                  <a:latin typeface="微软雅黑" panose="020B0503020204020204" pitchFamily="34" charset="-122"/>
                  <a:ea typeface="微软雅黑" panose="020B0503020204020204" pitchFamily="34" charset="-122"/>
                  <a:sym typeface="+mn-ea"/>
                </a:rPr>
                <a:t>上</a:t>
              </a:r>
              <a:r>
                <a:rPr lang="en-US" sz="2000" dirty="0">
                  <a:latin typeface="微软雅黑" panose="020B0503020204020204" pitchFamily="34" charset="-122"/>
                  <a:ea typeface="微软雅黑" panose="020B0503020204020204" pitchFamily="34" charset="-122"/>
                  <a:sym typeface="+mn-ea"/>
                </a:rPr>
                <a:t>层项目工程使用的符号图。</a:t>
              </a:r>
            </a:p>
            <a:p>
              <a:pPr marL="1085850" lvl="1" indent="-342900" algn="l" fontAlgn="auto">
                <a:lnSpc>
                  <a:spcPct val="150000"/>
                </a:lnSpc>
                <a:spcBef>
                  <a:spcPts val="1200"/>
                </a:spcBef>
                <a:buClr>
                  <a:srgbClr val="000000"/>
                </a:buClr>
                <a:buSzTx/>
                <a:buFont typeface="Wingdings" panose="05000000000000000000" charset="0"/>
                <a:buChar char="ü"/>
              </a:pPr>
              <a:r>
                <a:rPr lang="en-US" sz="2000" dirty="0">
                  <a:latin typeface="微软雅黑" panose="020B0503020204020204" pitchFamily="34" charset="-122"/>
                  <a:ea typeface="微软雅黑" panose="020B0503020204020204" pitchFamily="34" charset="-122"/>
                  <a:sym typeface="+mn-ea"/>
                </a:rPr>
                <a:t>File</a:t>
              </a:r>
              <a:r>
                <a:rPr sz="2000" dirty="0">
                  <a:latin typeface="微软雅黑" panose="020B0503020204020204" pitchFamily="34" charset="-122"/>
                  <a:ea typeface="微软雅黑" panose="020B0503020204020204" pitchFamily="34" charset="-122"/>
                  <a:sym typeface="+mn-ea"/>
                </a:rPr>
                <a:t>菜单</a:t>
              </a:r>
              <a:r>
                <a:rPr lang="zh-CN" sz="2000" dirty="0">
                  <a:latin typeface="微软雅黑" panose="020B0503020204020204" pitchFamily="34" charset="-122"/>
                  <a:ea typeface="微软雅黑" panose="020B0503020204020204" pitchFamily="34" charset="-122"/>
                  <a:sym typeface="+mn-ea"/>
                </a:rPr>
                <a:t>下，选择Create/Update－&gt;Create Symbol File For Current File命令</a:t>
              </a:r>
              <a:r>
                <a:rPr lang="zh-CN" altLang="en-US" sz="2000" dirty="0">
                  <a:latin typeface="微软雅黑" panose="020B0503020204020204" pitchFamily="34" charset="-122"/>
                  <a:ea typeface="微软雅黑" panose="020B0503020204020204" pitchFamily="34" charset="-122"/>
                  <a:sym typeface="+mn-ea"/>
                </a:rPr>
                <a:t>；</a:t>
              </a:r>
            </a:p>
            <a:p>
              <a:pPr marL="1085850" lvl="1" indent="-342900" algn="l" fontAlgn="auto">
                <a:lnSpc>
                  <a:spcPct val="150000"/>
                </a:lnSpc>
                <a:spcBef>
                  <a:spcPts val="1200"/>
                </a:spcBef>
                <a:buClr>
                  <a:srgbClr val="000000"/>
                </a:buClr>
                <a:buSzTx/>
                <a:buFont typeface="Wingdings" panose="05000000000000000000" charset="0"/>
                <a:buChar char="ü"/>
              </a:pPr>
              <a:r>
                <a:rPr sz="2000" dirty="0">
                  <a:latin typeface="微软雅黑" panose="020B0503020204020204" pitchFamily="34" charset="-122"/>
                  <a:ea typeface="微软雅黑" panose="020B0503020204020204" pitchFamily="34" charset="-122"/>
                  <a:sym typeface="+mn-ea"/>
                </a:rPr>
                <a:t>生成*.bsf文件（Block Symbol File:块符号文件）；</a:t>
              </a:r>
            </a:p>
            <a:p>
              <a:pPr marL="1085850" lvl="1" indent="-342900" algn="l" fontAlgn="auto">
                <a:lnSpc>
                  <a:spcPct val="150000"/>
                </a:lnSpc>
                <a:spcBef>
                  <a:spcPts val="1200"/>
                </a:spcBef>
                <a:buClr>
                  <a:srgbClr val="000000"/>
                </a:buClr>
                <a:buSzTx/>
                <a:buFont typeface="Wingdings" panose="05000000000000000000" charset="0"/>
                <a:buChar char="ü"/>
              </a:pPr>
              <a:r>
                <a:rPr lang="zh-CN" sz="2000" b="1" dirty="0">
                  <a:solidFill>
                    <a:srgbClr val="C00000"/>
                  </a:solidFill>
                  <a:latin typeface="微软雅黑" panose="020B0503020204020204" pitchFamily="34" charset="-122"/>
                  <a:ea typeface="微软雅黑" panose="020B0503020204020204" pitchFamily="34" charset="-122"/>
                  <a:sym typeface="+mn-ea"/>
                </a:rPr>
                <a:t>提醒：</a:t>
              </a:r>
              <a:r>
                <a:rPr lang="zh-CN" sz="2000" dirty="0">
                  <a:latin typeface="微软雅黑" panose="020B0503020204020204" pitchFamily="34" charset="-122"/>
                  <a:ea typeface="微软雅黑" panose="020B0503020204020204" pitchFamily="34" charset="-122"/>
                  <a:sym typeface="+mn-ea"/>
                </a:rPr>
                <a:t>若想复用该子项目成果，则需将该子项目产生的</a:t>
              </a: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.bdf</a:t>
              </a:r>
              <a:r>
                <a:rPr lang="zh-CN" altLang="en-US" sz="2000" dirty="0">
                  <a:latin typeface="微软雅黑" panose="020B0503020204020204" pitchFamily="34" charset="-122"/>
                  <a:ea typeface="微软雅黑" panose="020B0503020204020204" pitchFamily="34" charset="-122"/>
                  <a:sym typeface="+mn-ea"/>
                </a:rPr>
                <a:t>文件和*</a:t>
              </a:r>
              <a:r>
                <a:rPr lang="en-US" altLang="zh-CN" sz="2000" dirty="0">
                  <a:latin typeface="微软雅黑" panose="020B0503020204020204" pitchFamily="34" charset="-122"/>
                  <a:ea typeface="微软雅黑" panose="020B0503020204020204" pitchFamily="34" charset="-122"/>
                  <a:sym typeface="+mn-ea"/>
                </a:rPr>
                <a:t>.bsf</a:t>
              </a:r>
              <a:r>
                <a:rPr lang="zh-CN" altLang="en-US" sz="2000" dirty="0">
                  <a:latin typeface="微软雅黑" panose="020B0503020204020204" pitchFamily="34" charset="-122"/>
                  <a:ea typeface="微软雅黑" panose="020B0503020204020204" pitchFamily="34" charset="-122"/>
                  <a:sym typeface="+mn-ea"/>
                </a:rPr>
                <a:t>文件拷贝到指定的项目工作目录的路径下。</a:t>
              </a:r>
              <a:endParaRPr lang="zh-CN" sz="2000" dirty="0">
                <a:latin typeface="微软雅黑" panose="020B0503020204020204" pitchFamily="34" charset="-122"/>
                <a:ea typeface="微软雅黑" panose="020B0503020204020204" pitchFamily="34" charset="-122"/>
                <a:sym typeface="+mn-ea"/>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695296"/>
            <a:ext cx="10645775" cy="4923155"/>
            <a:chOff x="6179819" y="1004262"/>
            <a:chExt cx="5844732" cy="5897482"/>
          </a:xfrm>
        </p:grpSpPr>
        <p:sp>
          <p:nvSpPr>
            <p:cNvPr id="42" name="矩形 41"/>
            <p:cNvSpPr/>
            <p:nvPr/>
          </p:nvSpPr>
          <p:spPr>
            <a:xfrm>
              <a:off x="6179819" y="1004262"/>
              <a:ext cx="5832530" cy="5897482"/>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41526" y="1004262"/>
              <a:ext cx="5783025" cy="5771971"/>
            </a:xfrm>
            <a:prstGeom prst="rect">
              <a:avLst/>
            </a:prstGeom>
            <a:noFill/>
            <a:ln w="9525">
              <a:noFill/>
              <a:miter lim="800000"/>
            </a:ln>
          </p:spPr>
          <p:txBody>
            <a:bodyPr wrap="square" lIns="49438" tIns="24718" rIns="49438" bIns="24718">
              <a:spAutoFit/>
            </a:bodyPr>
            <a:lstStyle/>
            <a:p>
              <a:pPr marL="28575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zh-CN" altLang="en-US" sz="2000" b="1" dirty="0">
                  <a:solidFill>
                    <a:srgbClr val="1D41D5"/>
                  </a:solidFill>
                  <a:latin typeface="微软雅黑" panose="020B0503020204020204" pitchFamily="34" charset="-122"/>
                  <a:ea typeface="微软雅黑" panose="020B0503020204020204" pitchFamily="34" charset="-122"/>
                </a:rPr>
                <a:t> 理论依据：</a:t>
              </a:r>
              <a:r>
                <a:rPr lang="zh-CN" altLang="en-US" sz="2000" b="1" dirty="0">
                  <a:solidFill>
                    <a:srgbClr val="C00000"/>
                  </a:solidFill>
                  <a:latin typeface="微软雅黑" panose="020B0503020204020204" pitchFamily="34" charset="-122"/>
                  <a:ea typeface="微软雅黑" panose="020B0503020204020204" pitchFamily="34" charset="-122"/>
                  <a:sym typeface="+mn-ea"/>
                </a:rPr>
                <a:t>Top - Down设计方法，即：</a:t>
              </a:r>
              <a:r>
                <a:rPr lang="zh-CN" altLang="en-US" sz="2000" dirty="0">
                  <a:latin typeface="微软雅黑" panose="020B0503020204020204" pitchFamily="34" charset="-122"/>
                  <a:ea typeface="微软雅黑" panose="020B0503020204020204" pitchFamily="34" charset="-122"/>
                  <a:sym typeface="+mn-ea"/>
                </a:rPr>
                <a:t>将数字系统的整体逐步分解为各个子系统和模块，若子系统规模较大，则还需将子系统进一步分解为更小的子系统和模快，层层分解，直至整个系统中各个子系统关系合理，并便于逻辑电路级的设计和实现为止。</a:t>
              </a:r>
            </a:p>
            <a:p>
              <a:pPr marL="28575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sym typeface="+mn-ea"/>
                </a:rPr>
                <a:t>  </a:t>
              </a:r>
              <a:r>
                <a:rPr lang="zh-CN" altLang="en-US" sz="2000" b="1" dirty="0">
                  <a:solidFill>
                    <a:srgbClr val="1D41D5"/>
                  </a:solidFill>
                  <a:latin typeface="微软雅黑" panose="020B0503020204020204" pitchFamily="34" charset="-122"/>
                  <a:ea typeface="微软雅黑" panose="020B0503020204020204" pitchFamily="34" charset="-122"/>
                  <a:sym typeface="+mn-ea"/>
                </a:rPr>
                <a:t>实际应用：</a:t>
              </a:r>
              <a:r>
                <a:rPr lang="zh-CN" altLang="en-US" sz="2000" dirty="0">
                  <a:latin typeface="微软雅黑" panose="020B0503020204020204" pitchFamily="34" charset="-122"/>
                  <a:ea typeface="微软雅黑" panose="020B0503020204020204" pitchFamily="34" charset="-122"/>
                  <a:sym typeface="+mn-ea"/>
                </a:rPr>
                <a:t>通常，一个实际的工程项目都是由很多功能模块互相连接而构成，其中部分模块还可能由子模块构成。因此，在实际工程项目的实现中应用非常广泛。</a:t>
              </a:r>
            </a:p>
            <a:p>
              <a:pPr marL="628650" indent="-342900" algn="l" fontAlgn="auto">
                <a:lnSpc>
                  <a:spcPct val="150000"/>
                </a:lnSpc>
                <a:spcBef>
                  <a:spcPts val="1200"/>
                </a:spcBef>
                <a:buClr>
                  <a:srgbClr val="000000"/>
                </a:buClr>
                <a:buSzTx/>
                <a:buFont typeface="Wingdings" panose="05000000000000000000" charset="0"/>
                <a:buChar char="l"/>
              </a:pPr>
              <a:r>
                <a:rPr lang="zh-CN" altLang="en-US" sz="2000" b="1" dirty="0">
                  <a:solidFill>
                    <a:srgbClr val="1D41D5"/>
                  </a:solidFill>
                  <a:latin typeface="微软雅黑" panose="020B0503020204020204" pitchFamily="34" charset="-122"/>
                  <a:ea typeface="微软雅黑" panose="020B0503020204020204" pitchFamily="34" charset="-122"/>
                </a:rPr>
                <a:t>层次化设计方法的步骤</a:t>
              </a:r>
              <a:endParaRPr lang="zh-CN" altLang="en-US" sz="2000" dirty="0">
                <a:latin typeface="微软雅黑" panose="020B0503020204020204" pitchFamily="34" charset="-122"/>
                <a:ea typeface="微软雅黑" panose="020B0503020204020204" pitchFamily="34" charset="-122"/>
              </a:endParaRPr>
            </a:p>
            <a:p>
              <a:pPr marL="1085850" lvl="1" indent="-342900" algn="l" fontAlgn="auto">
                <a:lnSpc>
                  <a:spcPct val="150000"/>
                </a:lnSpc>
                <a:spcBef>
                  <a:spcPts val="800"/>
                </a:spcBef>
                <a:buClrTx/>
                <a:buSzTx/>
                <a:buFont typeface="Wingdings" panose="05000000000000000000" charset="0"/>
                <a:buChar char="ü"/>
              </a:pPr>
              <a:r>
                <a:rPr lang="zh-CN" altLang="en-US" sz="2000" dirty="0">
                  <a:latin typeface="微软雅黑" panose="020B0503020204020204" pitchFamily="34" charset="-122"/>
                  <a:ea typeface="微软雅黑" panose="020B0503020204020204" pitchFamily="34" charset="-122"/>
                </a:rPr>
                <a:t> 构建具有特定功能的用户元件，并生成器件符号图</a:t>
              </a:r>
            </a:p>
            <a:p>
              <a:pPr marL="1085850" lvl="1" indent="-342900" algn="l" fontAlgn="auto">
                <a:lnSpc>
                  <a:spcPct val="150000"/>
                </a:lnSpc>
                <a:spcBef>
                  <a:spcPts val="800"/>
                </a:spcBef>
                <a:buClrTx/>
                <a:buSzTx/>
                <a:buFont typeface="Wingdings" panose="05000000000000000000" charset="0"/>
                <a:buChar char="ü"/>
              </a:pPr>
              <a:r>
                <a:rPr lang="zh-CN" altLang="en-US" sz="2000" dirty="0">
                  <a:latin typeface="微软雅黑" panose="020B0503020204020204" pitchFamily="34" charset="-122"/>
                  <a:ea typeface="微软雅黑" panose="020B0503020204020204" pitchFamily="34" charset="-122"/>
                  <a:sym typeface="+mn-ea"/>
                </a:rPr>
                <a:t> 构建顶层项目，嵌入所需的用户元件（打开工作库，添加元件的符号图）</a:t>
              </a:r>
            </a:p>
            <a:p>
              <a:pPr marL="1085850" lvl="1" indent="-342900" algn="l" fontAlgn="auto">
                <a:lnSpc>
                  <a:spcPct val="150000"/>
                </a:lnSpc>
                <a:spcBef>
                  <a:spcPts val="800"/>
                </a:spcBef>
                <a:buClrTx/>
                <a:buSzTx/>
                <a:buFont typeface="Wingdings" panose="05000000000000000000" charset="0"/>
                <a:buChar char="ü"/>
              </a:pPr>
              <a:r>
                <a:rPr lang="zh-CN" altLang="en-US" sz="2000" dirty="0">
                  <a:latin typeface="微软雅黑" panose="020B0503020204020204" pitchFamily="34" charset="-122"/>
                  <a:ea typeface="微软雅黑" panose="020B0503020204020204" pitchFamily="34" charset="-122"/>
                  <a:sym typeface="+mn-ea"/>
                </a:rPr>
                <a:t> 重复之前介绍的</a:t>
              </a:r>
              <a:r>
                <a:rPr lang="en-US" altLang="zh-CN" sz="2000" dirty="0">
                  <a:latin typeface="微软雅黑" panose="020B0503020204020204" pitchFamily="34" charset="-122"/>
                  <a:ea typeface="微软雅黑" panose="020B0503020204020204" pitchFamily="34" charset="-122"/>
                  <a:sym typeface="+mn-ea"/>
                </a:rPr>
                <a:t>Step2~step7</a:t>
              </a:r>
              <a:r>
                <a:rPr lang="zh-CN" altLang="en-US" sz="2000" dirty="0">
                  <a:latin typeface="微软雅黑" panose="020B0503020204020204" pitchFamily="34" charset="-122"/>
                  <a:ea typeface="微软雅黑" panose="020B0503020204020204" pitchFamily="34" charset="-122"/>
                  <a:sym typeface="+mn-ea"/>
                </a:rPr>
                <a:t>，生成新的符号图，供更复杂的项目选用。</a:t>
              </a:r>
            </a:p>
          </p:txBody>
        </p:sp>
      </p:grpSp>
      <p:sp>
        <p:nvSpPr>
          <p:cNvPr id="43" name="文本框 42"/>
          <p:cNvSpPr txBox="1"/>
          <p:nvPr/>
        </p:nvSpPr>
        <p:spPr>
          <a:xfrm>
            <a:off x="684530" y="1021080"/>
            <a:ext cx="949706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sym typeface="+mn-ea"/>
              </a:rPr>
              <a:t>三、层次化设计方法</a:t>
            </a:r>
            <a:endParaRPr lang="zh-CN" altLang="en-US" sz="2400" b="1" dirty="0">
              <a:solidFill>
                <a:srgbClr val="CF632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786255"/>
            <a:ext cx="10645775" cy="4478952"/>
            <a:chOff x="6179819" y="1004262"/>
            <a:chExt cx="5844732" cy="4309258"/>
          </a:xfrm>
        </p:grpSpPr>
        <p:sp>
          <p:nvSpPr>
            <p:cNvPr id="42" name="矩形 41"/>
            <p:cNvSpPr/>
            <p:nvPr/>
          </p:nvSpPr>
          <p:spPr>
            <a:xfrm>
              <a:off x="6179819" y="1004262"/>
              <a:ext cx="5832530" cy="4309258"/>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41526" y="1004262"/>
              <a:ext cx="5783025" cy="4043824"/>
            </a:xfrm>
            <a:prstGeom prst="rect">
              <a:avLst/>
            </a:prstGeom>
            <a:noFill/>
            <a:ln w="9525">
              <a:noFill/>
              <a:miter lim="800000"/>
            </a:ln>
          </p:spPr>
          <p:txBody>
            <a:bodyPr wrap="square" lIns="49438" tIns="24718" rIns="49438" bIns="24718">
              <a:spAutoFit/>
            </a:bodyPr>
            <a:lstStyle/>
            <a:p>
              <a:pPr marL="28575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zh-CN" altLang="en-US" sz="2000" b="1" dirty="0">
                  <a:solidFill>
                    <a:srgbClr val="1D41D5"/>
                  </a:solidFill>
                  <a:latin typeface="微软雅黑" panose="020B0503020204020204" pitchFamily="34" charset="-122"/>
                  <a:ea typeface="微软雅黑" panose="020B0503020204020204" pitchFamily="34" charset="-122"/>
                </a:rPr>
                <a:t> 综述：</a:t>
              </a:r>
              <a:r>
                <a:rPr lang="zh-CN" altLang="en-US" sz="2000" dirty="0">
                  <a:latin typeface="微软雅黑" panose="020B0503020204020204" pitchFamily="34" charset="-122"/>
                  <a:ea typeface="微软雅黑" panose="020B0503020204020204" pitchFamily="34" charset="-122"/>
                </a:rPr>
                <a:t>仿真验证是EDA设计技术的重要特征（</a:t>
              </a:r>
              <a:r>
                <a:rPr lang="zh-CN" altLang="en-US" sz="2000" dirty="0">
                  <a:latin typeface="微软雅黑" panose="020B0503020204020204" pitchFamily="34" charset="-122"/>
                  <a:ea typeface="微软雅黑" panose="020B0503020204020204" pitchFamily="34" charset="-122"/>
                  <a:sym typeface="+mn-ea"/>
                </a:rPr>
                <a:t>Top - Down设计方法</a:t>
              </a:r>
              <a:r>
                <a:rPr lang="zh-CN" altLang="en-US" sz="2000" dirty="0">
                  <a:latin typeface="微软雅黑" panose="020B0503020204020204" pitchFamily="34" charset="-122"/>
                  <a:ea typeface="微软雅黑" panose="020B0503020204020204" pitchFamily="34" charset="-122"/>
                </a:rPr>
                <a:t>，也要求层层仿真）。在完成了设计项目的输入、综合以及布局布线等步骤以后，则可以使用</a:t>
              </a:r>
              <a:r>
                <a:rPr lang="zh-CN" altLang="en-US" sz="2000" dirty="0">
                  <a:latin typeface="微软雅黑" panose="020B0503020204020204" pitchFamily="34" charset="-122"/>
                  <a:ea typeface="微软雅黑" panose="020B0503020204020204" pitchFamily="34" charset="-122"/>
                  <a:sym typeface="+mn-ea"/>
                </a:rPr>
                <a:t>QuartusⅡ仿真器或其他的</a:t>
              </a:r>
              <a:r>
                <a:rPr lang="zh-CN" altLang="en-US" sz="2000" dirty="0">
                  <a:latin typeface="微软雅黑" panose="020B0503020204020204" pitchFamily="34" charset="-122"/>
                  <a:ea typeface="微软雅黑" panose="020B0503020204020204" pitchFamily="34" charset="-122"/>
                </a:rPr>
                <a:t>第三方EDA仿真工具对设计项目的功能与时序进行仿真，以检查设计结果正确与否。</a:t>
              </a:r>
              <a:endParaRPr lang="zh-CN" altLang="en-US" sz="2000" dirty="0">
                <a:latin typeface="微软雅黑" panose="020B0503020204020204" pitchFamily="34" charset="-122"/>
                <a:ea typeface="微软雅黑" panose="020B0503020204020204" pitchFamily="34" charset="-122"/>
                <a:sym typeface="+mn-ea"/>
              </a:endParaRPr>
            </a:p>
            <a:p>
              <a:pPr marL="28575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sym typeface="+mn-ea"/>
                </a:rPr>
                <a:t>  </a:t>
              </a:r>
              <a:r>
                <a:rPr lang="zh-CN" altLang="en-US" sz="2000" b="1" dirty="0">
                  <a:solidFill>
                    <a:srgbClr val="1D41D5"/>
                  </a:solidFill>
                  <a:latin typeface="微软雅黑" panose="020B0503020204020204" pitchFamily="34" charset="-122"/>
                  <a:ea typeface="微软雅黑" panose="020B0503020204020204" pitchFamily="34" charset="-122"/>
                  <a:sym typeface="+mn-ea"/>
                </a:rPr>
                <a:t>功能仿真：</a:t>
              </a:r>
              <a:r>
                <a:rPr lang="zh-CN" altLang="en-US" sz="2000" dirty="0">
                  <a:latin typeface="微软雅黑" panose="020B0503020204020204" pitchFamily="34" charset="-122"/>
                  <a:ea typeface="微软雅黑" panose="020B0503020204020204" pitchFamily="34" charset="-122"/>
                  <a:sym typeface="+mn-ea"/>
                </a:rPr>
                <a:t>直接对VHDL、原理图描述或其他描述形式的逻辑功能进行测试模拟以了解其实现的功能是否满足原设计的要求的过程，仿真过程不涉及任何具体器件的硬件特性。</a:t>
              </a:r>
            </a:p>
            <a:p>
              <a:pPr marL="628650" indent="-342900" algn="l" fontAlgn="auto">
                <a:lnSpc>
                  <a:spcPct val="150000"/>
                </a:lnSpc>
                <a:spcBef>
                  <a:spcPts val="1200"/>
                </a:spcBef>
                <a:buClr>
                  <a:srgbClr val="000000"/>
                </a:buClr>
                <a:buSzTx/>
                <a:buFont typeface="Wingdings" panose="05000000000000000000" charset="0"/>
                <a:buChar char="l"/>
              </a:pPr>
              <a:r>
                <a:rPr lang="zh-CN" altLang="en-US" sz="2000" b="1" dirty="0">
                  <a:solidFill>
                    <a:srgbClr val="1D41D5"/>
                  </a:solidFill>
                  <a:latin typeface="微软雅黑" panose="020B0503020204020204" pitchFamily="34" charset="-122"/>
                  <a:ea typeface="微软雅黑" panose="020B0503020204020204" pitchFamily="34" charset="-122"/>
                </a:rPr>
                <a:t>时序仿真：</a:t>
              </a:r>
              <a:r>
                <a:rPr lang="zh-CN" altLang="en-US" sz="2000" dirty="0">
                  <a:latin typeface="微软雅黑" panose="020B0503020204020204" pitchFamily="34" charset="-122"/>
                  <a:ea typeface="微软雅黑" panose="020B0503020204020204" pitchFamily="34" charset="-122"/>
                </a:rPr>
                <a:t>接近真实器件运行特性的仿真，仿真文件中己包含了器件硬件特性参数，因而，仿真精度高。</a:t>
              </a:r>
            </a:p>
            <a:p>
              <a:pPr marL="285750" indent="0" algn="l" fontAlgn="auto">
                <a:lnSpc>
                  <a:spcPct val="150000"/>
                </a:lnSpc>
                <a:spcBef>
                  <a:spcPts val="1200"/>
                </a:spcBef>
                <a:buClr>
                  <a:srgbClr val="000000"/>
                </a:buClr>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sym typeface="+mn-ea"/>
                </a:rPr>
                <a:t>    </a:t>
              </a:r>
              <a:r>
                <a:rPr lang="zh-CN" altLang="en-US" sz="2000" dirty="0">
                  <a:solidFill>
                    <a:schemeClr val="tx1"/>
                  </a:solidFill>
                  <a:latin typeface="微软雅黑" panose="020B0503020204020204" pitchFamily="34" charset="-122"/>
                  <a:ea typeface="微软雅黑" panose="020B0503020204020204" pitchFamily="34" charset="-122"/>
                  <a:sym typeface="+mn-ea"/>
                </a:rPr>
                <a:t>下面我们简单介绍一下利用</a:t>
              </a:r>
              <a:r>
                <a:rPr lang="zh-CN" altLang="en-US" sz="2000" dirty="0">
                  <a:solidFill>
                    <a:srgbClr val="920000"/>
                  </a:solidFill>
                  <a:latin typeface="微软雅黑" panose="020B0503020204020204" pitchFamily="34" charset="-122"/>
                  <a:ea typeface="微软雅黑" panose="020B0503020204020204" pitchFamily="34" charset="-122"/>
                  <a:sym typeface="+mn-ea"/>
                </a:rPr>
                <a:t>向量波形文件</a:t>
              </a:r>
              <a:r>
                <a:rPr lang="zh-CN" altLang="en-US" sz="2000" dirty="0">
                  <a:solidFill>
                    <a:schemeClr val="tx1"/>
                  </a:solidFill>
                  <a:latin typeface="微软雅黑" panose="020B0503020204020204" pitchFamily="34" charset="-122"/>
                  <a:ea typeface="微软雅黑" panose="020B0503020204020204" pitchFamily="34" charset="-122"/>
                  <a:sym typeface="+mn-ea"/>
                </a:rPr>
                <a:t>完成仿真验证。 </a:t>
              </a:r>
            </a:p>
          </p:txBody>
        </p:sp>
      </p:grpSp>
      <p:sp>
        <p:nvSpPr>
          <p:cNvPr id="43" name="文本框 42"/>
          <p:cNvSpPr txBox="1"/>
          <p:nvPr/>
        </p:nvSpPr>
        <p:spPr>
          <a:xfrm>
            <a:off x="684530" y="1021080"/>
            <a:ext cx="949706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sym typeface="+mn-ea"/>
              </a:rPr>
              <a:t>四、仿真验证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786255"/>
            <a:ext cx="10645775" cy="4208239"/>
            <a:chOff x="6179819" y="1004262"/>
            <a:chExt cx="5844732" cy="4309258"/>
          </a:xfrm>
        </p:grpSpPr>
        <p:sp>
          <p:nvSpPr>
            <p:cNvPr id="42" name="矩形 41"/>
            <p:cNvSpPr/>
            <p:nvPr/>
          </p:nvSpPr>
          <p:spPr>
            <a:xfrm>
              <a:off x="6179819" y="1004262"/>
              <a:ext cx="5832530" cy="4309258"/>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41526" y="1004262"/>
              <a:ext cx="5783025" cy="4146600"/>
            </a:xfrm>
            <a:prstGeom prst="rect">
              <a:avLst/>
            </a:prstGeom>
            <a:noFill/>
            <a:ln w="9525">
              <a:noFill/>
              <a:miter lim="800000"/>
            </a:ln>
          </p:spPr>
          <p:txBody>
            <a:bodyPr wrap="square" lIns="49438" tIns="24718" rIns="49438" bIns="24718">
              <a:spAutoFit/>
            </a:bodyPr>
            <a:lstStyle/>
            <a:p>
              <a:pPr marL="28575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zh-CN" altLang="en-US" sz="2000" b="1" dirty="0">
                  <a:solidFill>
                    <a:srgbClr val="1D41D5"/>
                  </a:solidFill>
                  <a:latin typeface="微软雅黑" panose="020B0503020204020204" pitchFamily="34" charset="-122"/>
                  <a:ea typeface="微软雅黑" panose="020B0503020204020204" pitchFamily="34" charset="-122"/>
                </a:rPr>
                <a:t>建立仿真波形文件</a:t>
              </a:r>
            </a:p>
            <a:p>
              <a:pPr marL="285750" indent="0" algn="l" fontAlgn="auto">
                <a:lnSpc>
                  <a:spcPct val="150000"/>
                </a:lnSpc>
                <a:spcBef>
                  <a:spcPts val="1200"/>
                </a:spcBef>
                <a:buClrTx/>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）新建向量波形文件：单击File/New菜单项，弹出New对话框，选择Verification/ DebuggingFiles标签下的Vector Waveform File选项，则</a:t>
              </a:r>
              <a:r>
                <a:rPr lang="zh-CN" altLang="en-US" sz="2000" dirty="0">
                  <a:latin typeface="微软雅黑" panose="020B0503020204020204" pitchFamily="34" charset="-122"/>
                  <a:ea typeface="微软雅黑" panose="020B0503020204020204" pitchFamily="34" charset="-122"/>
                  <a:sym typeface="+mn-ea"/>
                </a:rPr>
                <a:t>进入波形编辑窗口；</a:t>
              </a:r>
            </a:p>
            <a:p>
              <a:pPr marL="285750" indent="0" algn="l" fontAlgn="auto">
                <a:lnSpc>
                  <a:spcPct val="150000"/>
                </a:lnSpc>
                <a:spcBef>
                  <a:spcPts val="1200"/>
                </a:spcBef>
                <a:buClrTx/>
                <a:buSzTx/>
                <a:buFont typeface="Wingdings" panose="05000000000000000000" charset="0"/>
                <a:buNone/>
              </a:pPr>
              <a:r>
                <a:rPr lang="en-US" altLang="zh-CN" sz="2000" dirty="0">
                  <a:latin typeface="微软雅黑" panose="020B0503020204020204" pitchFamily="34" charset="-122"/>
                  <a:ea typeface="微软雅黑" panose="020B0503020204020204" pitchFamily="34" charset="-122"/>
                  <a:sym typeface="+mn-ea"/>
                </a:rPr>
                <a:t>      2</a:t>
              </a:r>
              <a:r>
                <a:rPr lang="zh-CN" altLang="en-US" sz="2000" dirty="0">
                  <a:latin typeface="微软雅黑" panose="020B0503020204020204" pitchFamily="34" charset="-122"/>
                  <a:ea typeface="微软雅黑" panose="020B0503020204020204" pitchFamily="34" charset="-122"/>
                  <a:sym typeface="+mn-ea"/>
                </a:rPr>
                <a:t>）</a:t>
              </a:r>
              <a:r>
                <a:rPr sz="2000" dirty="0">
                  <a:latin typeface="微软雅黑" panose="020B0503020204020204" pitchFamily="34" charset="-122"/>
                  <a:ea typeface="微软雅黑" panose="020B0503020204020204" pitchFamily="34" charset="-122"/>
                  <a:sym typeface="+mn-ea"/>
                </a:rPr>
                <a:t>添加节点（Node），利用节点发现器（Node Finder）找到待验证的器件</a:t>
              </a:r>
              <a:r>
                <a:rPr lang="zh-CN" altLang="en-US" sz="2000" dirty="0">
                  <a:latin typeface="微软雅黑" panose="020B0503020204020204" pitchFamily="34" charset="-122"/>
                  <a:ea typeface="微软雅黑" panose="020B0503020204020204" pitchFamily="34" charset="-122"/>
                  <a:sym typeface="+mn-ea"/>
                </a:rPr>
                <a:t>；</a:t>
              </a:r>
            </a:p>
            <a:p>
              <a:pPr marL="285750" indent="0" algn="l" fontAlgn="auto">
                <a:lnSpc>
                  <a:spcPct val="150000"/>
                </a:lnSpc>
                <a:spcBef>
                  <a:spcPts val="1200"/>
                </a:spcBef>
                <a:buClrTx/>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sym typeface="+mn-ea"/>
                </a:rPr>
                <a:t>）选定相应的输入、输出引脚</a:t>
              </a:r>
            </a:p>
            <a:p>
              <a:pPr marL="285750" indent="0" algn="l" fontAlgn="auto">
                <a:lnSpc>
                  <a:spcPct val="150000"/>
                </a:lnSpc>
                <a:spcBef>
                  <a:spcPts val="1200"/>
                </a:spcBef>
                <a:buClrTx/>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4</a:t>
              </a:r>
              <a:r>
                <a:rPr lang="zh-CN" altLang="en-US" sz="2000" dirty="0">
                  <a:latin typeface="微软雅黑" panose="020B0503020204020204" pitchFamily="34" charset="-122"/>
                  <a:ea typeface="微软雅黑" panose="020B0503020204020204" pitchFamily="34" charset="-122"/>
                  <a:sym typeface="+mn-ea"/>
                </a:rPr>
                <a:t>）添加输入信号的波形文件</a:t>
              </a:r>
            </a:p>
            <a:p>
              <a:pPr marL="285750" indent="0" algn="l" fontAlgn="auto">
                <a:lnSpc>
                  <a:spcPct val="150000"/>
                </a:lnSpc>
                <a:spcBef>
                  <a:spcPts val="1200"/>
                </a:spcBef>
                <a:buClrTx/>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5</a:t>
              </a:r>
              <a:r>
                <a:rPr lang="zh-CN" altLang="en-US" sz="2000" dirty="0">
                  <a:latin typeface="微软雅黑" panose="020B0503020204020204" pitchFamily="34" charset="-122"/>
                  <a:ea typeface="微软雅黑" panose="020B0503020204020204" pitchFamily="34" charset="-122"/>
                  <a:sym typeface="+mn-ea"/>
                </a:rPr>
                <a:t>）保存波形文件（生成*.vwf文件）</a:t>
              </a:r>
            </a:p>
          </p:txBody>
        </p:sp>
      </p:grpSp>
      <p:sp>
        <p:nvSpPr>
          <p:cNvPr id="43" name="文本框 42"/>
          <p:cNvSpPr txBox="1"/>
          <p:nvPr/>
        </p:nvSpPr>
        <p:spPr>
          <a:xfrm>
            <a:off x="684530" y="1021080"/>
            <a:ext cx="949706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sym typeface="+mn-ea"/>
              </a:rPr>
              <a:t>四、仿真验证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781175"/>
            <a:ext cx="10645775" cy="4540250"/>
            <a:chOff x="6179819" y="999060"/>
            <a:chExt cx="5844732" cy="4309258"/>
          </a:xfrm>
        </p:grpSpPr>
        <p:sp>
          <p:nvSpPr>
            <p:cNvPr id="42" name="矩形 41"/>
            <p:cNvSpPr/>
            <p:nvPr/>
          </p:nvSpPr>
          <p:spPr>
            <a:xfrm>
              <a:off x="6179819" y="999060"/>
              <a:ext cx="5832530" cy="4309258"/>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60">
                  <a:solidFill>
                    <a:srgbClr val="A30003"/>
                  </a:solidFill>
                </a:rPr>
                <a:t>  </a:t>
              </a:r>
            </a:p>
          </p:txBody>
        </p:sp>
        <p:sp>
          <p:nvSpPr>
            <p:cNvPr id="80" name="矩形 30"/>
            <p:cNvSpPr>
              <a:spLocks noChangeArrowheads="1"/>
            </p:cNvSpPr>
            <p:nvPr/>
          </p:nvSpPr>
          <p:spPr bwMode="auto">
            <a:xfrm>
              <a:off x="6241526" y="1004262"/>
              <a:ext cx="5783025" cy="3989228"/>
            </a:xfrm>
            <a:prstGeom prst="rect">
              <a:avLst/>
            </a:prstGeom>
            <a:noFill/>
            <a:ln w="9525">
              <a:noFill/>
              <a:miter lim="800000"/>
            </a:ln>
          </p:spPr>
          <p:txBody>
            <a:bodyPr wrap="square" lIns="49438" tIns="24718" rIns="49438" bIns="24718">
              <a:spAutoFit/>
            </a:bodyPr>
            <a:lstStyle/>
            <a:p>
              <a:pPr marL="28575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zh-CN" altLang="en-US" sz="2000" b="1" dirty="0">
                  <a:solidFill>
                    <a:srgbClr val="1D41D5"/>
                  </a:solidFill>
                  <a:latin typeface="微软雅黑" panose="020B0503020204020204" pitchFamily="34" charset="-122"/>
                  <a:ea typeface="微软雅黑" panose="020B0503020204020204" pitchFamily="34" charset="-122"/>
                </a:rPr>
                <a:t>设计的仿真验证</a:t>
              </a:r>
            </a:p>
            <a:p>
              <a:pPr marL="285750" indent="0" algn="l" fontAlgn="auto">
                <a:lnSpc>
                  <a:spcPct val="150000"/>
                </a:lnSpc>
                <a:spcBef>
                  <a:spcPts val="1200"/>
                </a:spcBef>
                <a:buClrTx/>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仿真器设置</a:t>
              </a:r>
              <a:r>
                <a:rPr lang="zh-CN" altLang="en-US" sz="2000" dirty="0">
                  <a:latin typeface="微软雅黑" panose="020B0503020204020204" pitchFamily="34" charset="-122"/>
                  <a:ea typeface="微软雅黑" panose="020B0503020204020204" pitchFamily="34" charset="-122"/>
                </a:rPr>
                <a:t>：选择Assignments－&gt;Settings...命令，在Settings对话框的Category列表中选择Simulator Settings，然后在弹出的界面中进行功能仿真或时序仿真等设置。</a:t>
              </a:r>
            </a:p>
            <a:p>
              <a:pPr marL="285750" indent="0" algn="l" fontAlgn="auto">
                <a:lnSpc>
                  <a:spcPct val="150000"/>
                </a:lnSpc>
                <a:spcBef>
                  <a:spcPts val="1200"/>
                </a:spcBef>
                <a:buClrTx/>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rPr>
                <a:t>      2）</a:t>
              </a:r>
              <a:r>
                <a:rPr lang="zh-CN" altLang="en-US" sz="2000" dirty="0">
                  <a:solidFill>
                    <a:srgbClr val="C00000"/>
                  </a:solidFill>
                  <a:latin typeface="微软雅黑" panose="020B0503020204020204" pitchFamily="34" charset="-122"/>
                  <a:ea typeface="微软雅黑" panose="020B0503020204020204" pitchFamily="34" charset="-122"/>
                </a:rPr>
                <a:t>启动仿真器</a:t>
              </a:r>
              <a:r>
                <a:rPr lang="zh-CN" altLang="en-US" sz="2000" dirty="0">
                  <a:latin typeface="微软雅黑" panose="020B0503020204020204" pitchFamily="34" charset="-122"/>
                  <a:ea typeface="微软雅黑" panose="020B0503020204020204" pitchFamily="34" charset="-122"/>
                </a:rPr>
                <a:t>：完成仿真器设置后，单击仿真“     ”按钮或者使用Processing－&gt;Start Compilation命令启动仿真器，并有进度提示。完成后会弹出一个“QuartusII”对话框，表明仿真是否成功，可看到仿真结果。</a:t>
              </a:r>
            </a:p>
            <a:p>
              <a:pPr marL="285750" indent="0" algn="l" fontAlgn="auto">
                <a:lnSpc>
                  <a:spcPct val="150000"/>
                </a:lnSpc>
                <a:spcBef>
                  <a:spcPts val="1200"/>
                </a:spcBef>
                <a:buClrTx/>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rPr>
                <a:t>     3）</a:t>
              </a:r>
              <a:r>
                <a:rPr lang="zh-CN" altLang="en-US" sz="2000" dirty="0">
                  <a:solidFill>
                    <a:srgbClr val="C00000"/>
                  </a:solidFill>
                  <a:latin typeface="微软雅黑" panose="020B0503020204020204" pitchFamily="34" charset="-122"/>
                  <a:ea typeface="微软雅黑" panose="020B0503020204020204" pitchFamily="34" charset="-122"/>
                </a:rPr>
                <a:t>分析仿真结果</a:t>
              </a:r>
              <a:r>
                <a:rPr lang="zh-CN" altLang="en-US" sz="2000" dirty="0">
                  <a:latin typeface="微软雅黑" panose="020B0503020204020204" pitchFamily="34" charset="-122"/>
                  <a:ea typeface="微软雅黑" panose="020B0503020204020204" pitchFamily="34" charset="-122"/>
                </a:rPr>
                <a:t>：通过仿真结果分析器件功能的正确性。</a:t>
              </a:r>
            </a:p>
          </p:txBody>
        </p:sp>
      </p:grpSp>
      <p:sp>
        <p:nvSpPr>
          <p:cNvPr id="43" name="文本框 42"/>
          <p:cNvSpPr txBox="1"/>
          <p:nvPr/>
        </p:nvSpPr>
        <p:spPr>
          <a:xfrm>
            <a:off x="684530" y="1021080"/>
            <a:ext cx="949706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sym typeface="+mn-ea"/>
              </a:rPr>
              <a:t>四、仿真验证</a:t>
            </a:r>
          </a:p>
        </p:txBody>
      </p:sp>
      <p:pic>
        <p:nvPicPr>
          <p:cNvPr id="2" name="图片 39"/>
          <p:cNvPicPr>
            <a:picLocks noChangeAspect="1" noChangeArrowheads="1"/>
          </p:cNvPicPr>
          <p:nvPr/>
        </p:nvPicPr>
        <p:blipFill>
          <a:blip r:embed="rId3"/>
          <a:srcRect/>
          <a:stretch>
            <a:fillRect/>
          </a:stretch>
        </p:blipFill>
        <p:spPr>
          <a:xfrm>
            <a:off x="7169150" y="4050348"/>
            <a:ext cx="247650" cy="216504"/>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alpha val="47000"/>
          </a:schemeClr>
        </a:solidFill>
        <a:effectLst/>
      </p:bgPr>
    </p:bg>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5609590" y="2767330"/>
            <a:ext cx="5280660" cy="1176655"/>
          </a:xfrm>
        </p:spPr>
        <p:txBody>
          <a:bodyPr/>
          <a:lstStyle/>
          <a:p>
            <a:pPr marL="0" lvl="0" indent="0">
              <a:lnSpc>
                <a:spcPct val="100000"/>
              </a:lnSpc>
              <a:buNone/>
              <a:defRPr/>
            </a:pPr>
            <a:r>
              <a:rPr lang="en-US" altLang="zh-CN" sz="4800" b="1"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Quartus II </a:t>
            </a:r>
            <a:r>
              <a:rPr lang="zh-CN" altLang="en-US" sz="4800" b="1"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的使用</a:t>
            </a:r>
          </a:p>
        </p:txBody>
      </p:sp>
      <p:grpSp>
        <p:nvGrpSpPr>
          <p:cNvPr id="17" name="组合 2"/>
          <p:cNvGrpSpPr/>
          <p:nvPr/>
        </p:nvGrpSpPr>
        <p:grpSpPr>
          <a:xfrm rot="10800000">
            <a:off x="1893301" y="1613006"/>
            <a:ext cx="3105189" cy="3040244"/>
            <a:chOff x="769753" y="910395"/>
            <a:chExt cx="3213824" cy="3146608"/>
          </a:xfrm>
        </p:grpSpPr>
        <p:sp>
          <p:nvSpPr>
            <p:cNvPr id="18" name="Freeform 54"/>
            <p:cNvSpPr/>
            <p:nvPr/>
          </p:nvSpPr>
          <p:spPr bwMode="auto">
            <a:xfrm>
              <a:off x="1996847" y="910395"/>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57908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kern="0">
                <a:solidFill>
                  <a:sysClr val="windowText" lastClr="000000"/>
                </a:solidFill>
              </a:endParaRPr>
            </a:p>
          </p:txBody>
        </p:sp>
        <p:sp>
          <p:nvSpPr>
            <p:cNvPr id="19" name="Freeform 58"/>
            <p:cNvSpPr/>
            <p:nvPr/>
          </p:nvSpPr>
          <p:spPr bwMode="auto">
            <a:xfrm>
              <a:off x="1706214" y="2412353"/>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F5C24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kern="0">
                <a:solidFill>
                  <a:sysClr val="windowText" lastClr="000000"/>
                </a:solidFill>
              </a:endParaRPr>
            </a:p>
          </p:txBody>
        </p:sp>
        <p:sp>
          <p:nvSpPr>
            <p:cNvPr id="20" name="Freeform 73"/>
            <p:cNvSpPr/>
            <p:nvPr/>
          </p:nvSpPr>
          <p:spPr bwMode="auto">
            <a:xfrm>
              <a:off x="1380735" y="1162743"/>
              <a:ext cx="2602842" cy="2604555"/>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kern="0">
                <a:solidFill>
                  <a:sysClr val="windowText" lastClr="000000"/>
                </a:solidFill>
              </a:endParaRPr>
            </a:p>
          </p:txBody>
        </p:sp>
        <p:sp>
          <p:nvSpPr>
            <p:cNvPr id="21" name="Freeform 74"/>
            <p:cNvSpPr/>
            <p:nvPr/>
          </p:nvSpPr>
          <p:spPr bwMode="auto">
            <a:xfrm>
              <a:off x="769753" y="1317994"/>
              <a:ext cx="1221965" cy="1220082"/>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CF632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kern="0">
                <a:solidFill>
                  <a:sysClr val="windowText" lastClr="000000"/>
                </a:solidFill>
              </a:endParaRPr>
            </a:p>
          </p:txBody>
        </p:sp>
      </p:grpSp>
      <p:sp>
        <p:nvSpPr>
          <p:cNvPr id="22" name="内容占位符 2"/>
          <p:cNvSpPr txBox="1"/>
          <p:nvPr/>
        </p:nvSpPr>
        <p:spPr>
          <a:xfrm>
            <a:off x="779780" y="2914015"/>
            <a:ext cx="2921000" cy="5676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ts val="3580"/>
              </a:lnSpc>
              <a:buFont typeface="Arial" panose="020B0604020202020204" pitchFamily="34" charset="0"/>
              <a:buNone/>
            </a:pPr>
            <a:r>
              <a:rPr lang="en-US" altLang="zh-CN" sz="3600" b="1" dirty="0">
                <a:solidFill>
                  <a:srgbClr val="4C5050"/>
                </a:solidFill>
                <a:latin typeface="微软雅黑" panose="020B0503020204020204" pitchFamily="34" charset="-122"/>
                <a:ea typeface="微软雅黑" panose="020B0503020204020204" pitchFamily="34" charset="-122"/>
                <a:cs typeface="微软雅黑" panose="020B0503020204020204" pitchFamily="34" charset="-122"/>
              </a:rPr>
              <a:t>Lecture</a:t>
            </a:r>
            <a:r>
              <a:rPr lang="zh-CN" altLang="en-US" sz="3600" b="1" dirty="0">
                <a:solidFill>
                  <a:srgbClr val="4C505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6600" b="1" dirty="0">
                <a:solidFill>
                  <a:srgbClr val="4C5050"/>
                </a:solidFill>
                <a:latin typeface="微软雅黑" panose="020B0503020204020204" pitchFamily="34" charset="-122"/>
                <a:ea typeface="微软雅黑" panose="020B0503020204020204" pitchFamily="34" charset="-122"/>
                <a:cs typeface="微软雅黑" panose="020B0503020204020204" pitchFamily="34" charset="-122"/>
              </a:rPr>
              <a:t>3</a:t>
            </a:r>
          </a:p>
        </p:txBody>
      </p:sp>
      <p:cxnSp>
        <p:nvCxnSpPr>
          <p:cNvPr id="14" name="直线连接符 13"/>
          <p:cNvCxnSpPr/>
          <p:nvPr/>
        </p:nvCxnSpPr>
        <p:spPr>
          <a:xfrm>
            <a:off x="5655945" y="3622675"/>
            <a:ext cx="5278120" cy="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325235" y="3622675"/>
            <a:ext cx="4061460" cy="922020"/>
          </a:xfrm>
          <a:prstGeom prst="rect">
            <a:avLst/>
          </a:prstGeom>
          <a:gradFill>
            <a:gsLst>
              <a:gs pos="0">
                <a:schemeClr val="accent1">
                  <a:lumMod val="5000"/>
                  <a:lumOff val="95000"/>
                  <a:alpha val="46000"/>
                </a:schemeClr>
              </a:gs>
              <a:gs pos="45000">
                <a:schemeClr val="accent1">
                  <a:lumMod val="45000"/>
                  <a:lumOff val="55000"/>
                </a:schemeClr>
              </a:gs>
              <a:gs pos="64000">
                <a:schemeClr val="accent1">
                  <a:lumMod val="45000"/>
                  <a:lumOff val="55000"/>
                </a:schemeClr>
              </a:gs>
              <a:gs pos="100000">
                <a:schemeClr val="accent1">
                  <a:lumMod val="30000"/>
                  <a:lumOff val="70000"/>
                </a:schemeClr>
              </a:gs>
            </a:gsLst>
            <a:lin ang="5400000" scaled="0"/>
          </a:gradFill>
        </p:spPr>
        <p:txBody>
          <a:bodyPr wrap="square" rtlCol="0">
            <a:spAutoFit/>
          </a:bodyPr>
          <a:lstStyle/>
          <a:p>
            <a:pPr algn="ctr">
              <a:lnSpc>
                <a:spcPct val="150000"/>
              </a:lnSpc>
            </a:pPr>
            <a:r>
              <a:rPr lang="zh-CN" altLang="en-US" spc="300" dirty="0">
                <a:solidFill>
                  <a:schemeClr val="tx1"/>
                </a:solidFill>
                <a:latin typeface="微软雅黑" panose="020B0503020204020204" pitchFamily="34" charset="-122"/>
                <a:ea typeface="微软雅黑" panose="020B0503020204020204" pitchFamily="34" charset="-122"/>
              </a:rPr>
              <a:t>简介</a:t>
            </a:r>
            <a:r>
              <a:rPr lang="en-US" altLang="zh-CN" spc="300" dirty="0">
                <a:solidFill>
                  <a:schemeClr val="tx1"/>
                </a:solidFill>
                <a:latin typeface="微软雅黑" panose="020B0503020204020204" pitchFamily="34" charset="-122"/>
                <a:ea typeface="微软雅黑" panose="020B0503020204020204" pitchFamily="34" charset="-122"/>
              </a:rPr>
              <a:t>/</a:t>
            </a:r>
            <a:r>
              <a:rPr lang="zh-CN" altLang="en-US" spc="300" dirty="0">
                <a:solidFill>
                  <a:schemeClr val="tx1"/>
                </a:solidFill>
                <a:latin typeface="微软雅黑" panose="020B0503020204020204" pitchFamily="34" charset="-122"/>
                <a:ea typeface="微软雅黑" panose="020B0503020204020204" pitchFamily="34" charset="-122"/>
              </a:rPr>
              <a:t>原理图输入</a:t>
            </a:r>
            <a:r>
              <a:rPr lang="en-US" altLang="zh-CN" spc="300" dirty="0">
                <a:solidFill>
                  <a:schemeClr val="tx1"/>
                </a:solidFill>
                <a:latin typeface="微软雅黑" panose="020B0503020204020204" pitchFamily="34" charset="-122"/>
                <a:ea typeface="微软雅黑" panose="020B0503020204020204" pitchFamily="34" charset="-122"/>
              </a:rPr>
              <a:t>/</a:t>
            </a:r>
            <a:r>
              <a:rPr lang="zh-CN" altLang="en-US" spc="300" dirty="0">
                <a:solidFill>
                  <a:schemeClr val="tx1"/>
                </a:solidFill>
                <a:latin typeface="微软雅黑" panose="020B0503020204020204" pitchFamily="34" charset="-122"/>
                <a:ea typeface="微软雅黑" panose="020B0503020204020204" pitchFamily="34" charset="-122"/>
              </a:rPr>
              <a:t>仿真验证</a:t>
            </a:r>
          </a:p>
          <a:p>
            <a:pPr algn="ctr">
              <a:lnSpc>
                <a:spcPct val="150000"/>
              </a:lnSpc>
            </a:pPr>
            <a:r>
              <a:rPr lang="zh-CN" altLang="en-US" spc="300" dirty="0">
                <a:solidFill>
                  <a:schemeClr val="tx1"/>
                </a:solidFill>
                <a:latin typeface="微软雅黑" panose="020B0503020204020204" pitchFamily="34" charset="-122"/>
                <a:ea typeface="微软雅黑" panose="020B0503020204020204" pitchFamily="34" charset="-122"/>
              </a:rPr>
              <a:t>层次化设计方法</a:t>
            </a:r>
            <a:r>
              <a:rPr lang="en-US" altLang="zh-CN" spc="300" dirty="0">
                <a:solidFill>
                  <a:schemeClr val="tx1"/>
                </a:solidFill>
                <a:latin typeface="微软雅黑" panose="020B0503020204020204" pitchFamily="34" charset="-122"/>
                <a:ea typeface="微软雅黑" panose="020B0503020204020204" pitchFamily="34" charset="-122"/>
              </a:rPr>
              <a:t>/</a:t>
            </a:r>
            <a:r>
              <a:rPr lang="zh-CN" altLang="en-US" spc="300" dirty="0">
                <a:solidFill>
                  <a:schemeClr val="tx1"/>
                </a:solidFill>
                <a:latin typeface="微软雅黑" panose="020B0503020204020204" pitchFamily="34" charset="-122"/>
                <a:ea typeface="微软雅黑" panose="020B0503020204020204" pitchFamily="34" charset="-122"/>
              </a:rPr>
              <a:t>任务</a:t>
            </a:r>
            <a:r>
              <a:rPr lang="zh-CN" spc="300" dirty="0">
                <a:solidFill>
                  <a:schemeClr val="tx1"/>
                </a:solidFill>
                <a:latin typeface="微软雅黑" panose="020B0503020204020204" pitchFamily="34" charset="-122"/>
                <a:ea typeface="微软雅黑" panose="020B0503020204020204" pitchFamily="34" charset="-122"/>
              </a:rPr>
              <a:t>安排</a:t>
            </a:r>
          </a:p>
        </p:txBody>
      </p:sp>
      <p:pic>
        <p:nvPicPr>
          <p:cNvPr id="4" name="Picture 11" descr="logo1"/>
          <p:cNvPicPr>
            <a:picLocks noChangeAspect="1"/>
          </p:cNvPicPr>
          <p:nvPr userDrawn="1"/>
        </p:nvPicPr>
        <p:blipFill>
          <a:blip r:embed="rId3"/>
          <a:stretch>
            <a:fillRect/>
          </a:stretch>
        </p:blipFill>
        <p:spPr>
          <a:xfrm>
            <a:off x="10473690" y="306705"/>
            <a:ext cx="1015365" cy="99758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39140" y="1786656"/>
            <a:ext cx="10623550" cy="4540484"/>
            <a:chOff x="6192021" y="1004262"/>
            <a:chExt cx="5832530" cy="4309480"/>
          </a:xfrm>
        </p:grpSpPr>
        <p:sp>
          <p:nvSpPr>
            <p:cNvPr id="42" name="矩形 41"/>
            <p:cNvSpPr/>
            <p:nvPr/>
          </p:nvSpPr>
          <p:spPr>
            <a:xfrm>
              <a:off x="6192021" y="1004484"/>
              <a:ext cx="5832530" cy="4309258"/>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60">
                  <a:solidFill>
                    <a:srgbClr val="A30003"/>
                  </a:solidFill>
                </a:rPr>
                <a:t>  </a:t>
              </a:r>
            </a:p>
          </p:txBody>
        </p:sp>
        <p:sp>
          <p:nvSpPr>
            <p:cNvPr id="80" name="矩形 30"/>
            <p:cNvSpPr>
              <a:spLocks noChangeArrowheads="1"/>
            </p:cNvSpPr>
            <p:nvPr/>
          </p:nvSpPr>
          <p:spPr bwMode="auto">
            <a:xfrm>
              <a:off x="6241526" y="1004262"/>
              <a:ext cx="5783025" cy="2822500"/>
            </a:xfrm>
            <a:prstGeom prst="rect">
              <a:avLst/>
            </a:prstGeom>
            <a:noFill/>
            <a:ln w="9525">
              <a:noFill/>
              <a:miter lim="800000"/>
            </a:ln>
          </p:spPr>
          <p:txBody>
            <a:bodyPr wrap="square" lIns="49438" tIns="24718" rIns="49438" bIns="24718">
              <a:spAutoFit/>
            </a:bodyPr>
            <a:lstStyle/>
            <a:p>
              <a:pPr marL="28575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1、熟悉Quartus II 开发环境</a:t>
              </a:r>
              <a:r>
                <a:rPr lang="zh-CN" altLang="en-US" sz="2000" dirty="0">
                  <a:latin typeface="微软雅黑" panose="020B0503020204020204" pitchFamily="34" charset="-122"/>
                  <a:ea typeface="微软雅黑" panose="020B0503020204020204" pitchFamily="34" charset="-122"/>
                  <a:sym typeface="+mn-ea"/>
                </a:rPr>
                <a:t>及实验</a:t>
              </a:r>
              <a:r>
                <a:rPr lang="zh-CN" altLang="en-US" sz="2000" dirty="0" smtClean="0">
                  <a:latin typeface="微软雅黑" panose="020B0503020204020204" pitchFamily="34" charset="-122"/>
                  <a:ea typeface="微软雅黑" panose="020B0503020204020204" pitchFamily="34" charset="-122"/>
                  <a:sym typeface="+mn-ea"/>
                </a:rPr>
                <a:t>台</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28575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2、</a:t>
              </a:r>
              <a:r>
                <a:rPr lang="zh-CN" altLang="en-US" sz="2000" dirty="0" smtClean="0">
                  <a:latin typeface="微软雅黑" panose="020B0503020204020204" pitchFamily="34" charset="-122"/>
                  <a:ea typeface="微软雅黑" panose="020B0503020204020204" pitchFamily="34" charset="-122"/>
                </a:rPr>
                <a:t>设计</a:t>
              </a:r>
              <a:r>
                <a:rPr lang="en-US" altLang="zh-CN" sz="2000" dirty="0" smtClean="0">
                  <a:latin typeface="微软雅黑" panose="020B0503020204020204" pitchFamily="34" charset="-122"/>
                  <a:ea typeface="微软雅黑" panose="020B0503020204020204" pitchFamily="34" charset="-122"/>
                </a:rPr>
                <a:t>8</a:t>
              </a:r>
              <a:r>
                <a:rPr lang="zh-CN" altLang="en-US" sz="2000" dirty="0" smtClean="0">
                  <a:latin typeface="微软雅黑" panose="020B0503020204020204" pitchFamily="34" charset="-122"/>
                  <a:ea typeface="微软雅黑" panose="020B0503020204020204" pitchFamily="34" charset="-122"/>
                </a:rPr>
                <a:t>位寄存器（</a:t>
              </a:r>
              <a:r>
                <a:rPr lang="zh-CN" altLang="en-US" sz="2000" dirty="0">
                  <a:latin typeface="微软雅黑" panose="020B0503020204020204" pitchFamily="34" charset="-122"/>
                  <a:ea typeface="微软雅黑" panose="020B0503020204020204" pitchFamily="34" charset="-122"/>
                </a:rPr>
                <a:t>参考P36实验五），由</a:t>
              </a:r>
              <a:r>
                <a:rPr lang="en-US" altLang="zh-CN" sz="2000" dirty="0">
                  <a:latin typeface="微软雅黑" panose="020B0503020204020204" pitchFamily="34" charset="-122"/>
                  <a:ea typeface="微软雅黑" panose="020B0503020204020204" pitchFamily="34" charset="-122"/>
                </a:rPr>
                <a:t>4</a:t>
              </a:r>
              <a:r>
                <a:rPr lang="zh-CN" altLang="en-US" sz="2000" dirty="0" smtClean="0">
                  <a:latin typeface="微软雅黑" panose="020B0503020204020204" pitchFamily="34" charset="-122"/>
                  <a:ea typeface="微软雅黑" panose="020B0503020204020204" pitchFamily="34" charset="-122"/>
                </a:rPr>
                <a:t>位寄存器</a:t>
              </a:r>
              <a:r>
                <a:rPr lang="zh-CN" altLang="en-US" sz="2000" dirty="0">
                  <a:latin typeface="微软雅黑" panose="020B0503020204020204" pitchFamily="34" charset="-122"/>
                  <a:ea typeface="微软雅黑" panose="020B0503020204020204" pitchFamily="34" charset="-122"/>
                </a:rPr>
                <a:t>构造而成；</a:t>
              </a:r>
            </a:p>
            <a:p>
              <a:pPr marL="28575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、设计二选一（每路数据</a:t>
              </a:r>
              <a:r>
                <a:rPr lang="zh-CN" altLang="en-US" sz="2000" dirty="0" smtClean="0">
                  <a:latin typeface="微软雅黑" panose="020B0503020204020204" pitchFamily="34" charset="-122"/>
                  <a:ea typeface="微软雅黑" panose="020B0503020204020204" pitchFamily="34" charset="-122"/>
                </a:rPr>
                <a:t>宽度</a:t>
              </a:r>
              <a:r>
                <a:rPr lang="en-US" altLang="zh-CN" sz="2000" dirty="0">
                  <a:latin typeface="微软雅黑" panose="020B0503020204020204" pitchFamily="34" charset="-122"/>
                  <a:ea typeface="微软雅黑" panose="020B0503020204020204" pitchFamily="34" charset="-122"/>
                </a:rPr>
                <a:t>8</a:t>
              </a:r>
              <a:r>
                <a:rPr lang="zh-CN" altLang="en-US" sz="2000" dirty="0" smtClean="0">
                  <a:latin typeface="微软雅黑" panose="020B0503020204020204" pitchFamily="34" charset="-122"/>
                  <a:ea typeface="微软雅黑" panose="020B0503020204020204" pitchFamily="34" charset="-122"/>
                </a:rPr>
                <a:t>位</a:t>
              </a:r>
              <a:r>
                <a:rPr lang="zh-CN" altLang="en-US" sz="2000" dirty="0">
                  <a:latin typeface="微软雅黑" panose="020B0503020204020204" pitchFamily="34" charset="-122"/>
                  <a:ea typeface="微软雅黑" panose="020B0503020204020204" pitchFamily="34" charset="-122"/>
                </a:rPr>
                <a:t>）多路选择器（参考P31实验1</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285750" algn="l" fontAlgn="auto">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4</a:t>
              </a:r>
              <a:r>
                <a:rPr lang="zh-CN" altLang="en-US" sz="2000" dirty="0" smtClean="0">
                  <a:latin typeface="微软雅黑" panose="020B0503020204020204" pitchFamily="34" charset="-122"/>
                  <a:ea typeface="微软雅黑" panose="020B0503020204020204" pitchFamily="34" charset="-122"/>
                </a:rPr>
                <a:t>、设计三</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八译码器（参考</a:t>
              </a:r>
              <a:r>
                <a:rPr lang="en-US" altLang="zh-CN" sz="2000" dirty="0" smtClean="0">
                  <a:latin typeface="微软雅黑" panose="020B0503020204020204" pitchFamily="34" charset="-122"/>
                  <a:ea typeface="微软雅黑" panose="020B0503020204020204" pitchFamily="34" charset="-122"/>
                </a:rPr>
                <a:t>P35</a:t>
              </a:r>
              <a:r>
                <a:rPr lang="zh-CN" altLang="en-US" sz="2000" dirty="0" smtClean="0">
                  <a:latin typeface="微软雅黑" panose="020B0503020204020204" pitchFamily="34" charset="-122"/>
                  <a:ea typeface="微软雅黑" panose="020B0503020204020204" pitchFamily="34" charset="-122"/>
                </a:rPr>
                <a:t>实验</a:t>
              </a:r>
              <a:r>
                <a:rPr lang="en-US" altLang="zh-CN" sz="2000" dirty="0" smtClean="0">
                  <a:latin typeface="微软雅黑" panose="020B0503020204020204" pitchFamily="34" charset="-122"/>
                  <a:ea typeface="微软雅黑" panose="020B0503020204020204" pitchFamily="34" charset="-122"/>
                </a:rPr>
                <a:t>4</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28575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5</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生成符号图，留存，以供将来的整机实验所用。</a:t>
              </a:r>
            </a:p>
          </p:txBody>
        </p:sp>
      </p:grpSp>
      <p:sp>
        <p:nvSpPr>
          <p:cNvPr id="43" name="文本框 42"/>
          <p:cNvSpPr txBox="1"/>
          <p:nvPr/>
        </p:nvSpPr>
        <p:spPr>
          <a:xfrm>
            <a:off x="684530" y="1021080"/>
            <a:ext cx="949706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sym typeface="+mn-ea"/>
              </a:rPr>
              <a:t>五、实验任务</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4441" y="2176218"/>
            <a:ext cx="12187562" cy="2974694"/>
          </a:xfrm>
          <a:prstGeom prst="rect">
            <a:avLst/>
          </a:prstGeom>
          <a:blipFill>
            <a:blip r:embed="rId3" cstate="print"/>
            <a:stretch>
              <a:fillRect t="-86725" b="-8598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440" y="2176218"/>
            <a:ext cx="12187562" cy="2974694"/>
          </a:xfrm>
          <a:prstGeom prst="rect">
            <a:avLst/>
          </a:prstGeom>
          <a:solidFill>
            <a:srgbClr val="C0000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7836272" y="701324"/>
            <a:ext cx="3326584" cy="4283020"/>
            <a:chOff x="7825043" y="429114"/>
            <a:chExt cx="3326584" cy="4283020"/>
          </a:xfrm>
        </p:grpSpPr>
        <p:sp>
          <p:nvSpPr>
            <p:cNvPr id="20" name="Shape 11185"/>
            <p:cNvSpPr/>
            <p:nvPr/>
          </p:nvSpPr>
          <p:spPr>
            <a:xfrm>
              <a:off x="7825043" y="429114"/>
              <a:ext cx="3326584" cy="4283020"/>
            </a:xfrm>
            <a:custGeom>
              <a:avLst/>
              <a:gdLst/>
              <a:ahLst/>
              <a:cxnLst>
                <a:cxn ang="0">
                  <a:pos x="wd2" y="hd2"/>
                </a:cxn>
                <a:cxn ang="5400000">
                  <a:pos x="wd2" y="hd2"/>
                </a:cxn>
                <a:cxn ang="10800000">
                  <a:pos x="wd2" y="hd2"/>
                </a:cxn>
                <a:cxn ang="16200000">
                  <a:pos x="wd2" y="hd2"/>
                </a:cxn>
              </a:cxnLst>
              <a:rect l="0" t="0" r="r" b="b"/>
              <a:pathLst>
                <a:path w="21600" h="21600" extrusionOk="0">
                  <a:moveTo>
                    <a:pt x="3669" y="15155"/>
                  </a:moveTo>
                  <a:lnTo>
                    <a:pt x="4213" y="15155"/>
                  </a:lnTo>
                  <a:lnTo>
                    <a:pt x="4213" y="14154"/>
                  </a:lnTo>
                  <a:lnTo>
                    <a:pt x="4548" y="14154"/>
                  </a:lnTo>
                  <a:lnTo>
                    <a:pt x="4548" y="12990"/>
                  </a:lnTo>
                  <a:lnTo>
                    <a:pt x="5050" y="12990"/>
                  </a:lnTo>
                  <a:lnTo>
                    <a:pt x="5050" y="14154"/>
                  </a:lnTo>
                  <a:lnTo>
                    <a:pt x="5413" y="14154"/>
                  </a:lnTo>
                  <a:lnTo>
                    <a:pt x="5413" y="15155"/>
                  </a:lnTo>
                  <a:lnTo>
                    <a:pt x="5734" y="15155"/>
                  </a:lnTo>
                  <a:lnTo>
                    <a:pt x="5734" y="17950"/>
                  </a:lnTo>
                  <a:lnTo>
                    <a:pt x="5901" y="17950"/>
                  </a:lnTo>
                  <a:lnTo>
                    <a:pt x="5902" y="13234"/>
                  </a:lnTo>
                  <a:lnTo>
                    <a:pt x="6753" y="13223"/>
                  </a:lnTo>
                  <a:lnTo>
                    <a:pt x="6753" y="12152"/>
                  </a:lnTo>
                  <a:lnTo>
                    <a:pt x="7757" y="10894"/>
                  </a:lnTo>
                  <a:lnTo>
                    <a:pt x="7757" y="12152"/>
                  </a:lnTo>
                  <a:lnTo>
                    <a:pt x="7757" y="13269"/>
                  </a:lnTo>
                  <a:lnTo>
                    <a:pt x="7757" y="13991"/>
                  </a:lnTo>
                  <a:lnTo>
                    <a:pt x="7966" y="13991"/>
                  </a:lnTo>
                  <a:lnTo>
                    <a:pt x="7966" y="16948"/>
                  </a:lnTo>
                  <a:lnTo>
                    <a:pt x="8315" y="16948"/>
                  </a:lnTo>
                  <a:lnTo>
                    <a:pt x="8315" y="8706"/>
                  </a:lnTo>
                  <a:lnTo>
                    <a:pt x="9682" y="8706"/>
                  </a:lnTo>
                  <a:lnTo>
                    <a:pt x="9682" y="14061"/>
                  </a:lnTo>
                  <a:lnTo>
                    <a:pt x="9850" y="14061"/>
                  </a:lnTo>
                  <a:lnTo>
                    <a:pt x="9850" y="6657"/>
                  </a:lnTo>
                  <a:lnTo>
                    <a:pt x="10547" y="6657"/>
                  </a:lnTo>
                  <a:lnTo>
                    <a:pt x="10547" y="4980"/>
                  </a:lnTo>
                  <a:lnTo>
                    <a:pt x="10772" y="4980"/>
                  </a:lnTo>
                  <a:lnTo>
                    <a:pt x="10853" y="2637"/>
                  </a:lnTo>
                  <a:lnTo>
                    <a:pt x="10943" y="0"/>
                  </a:lnTo>
                  <a:lnTo>
                    <a:pt x="11034" y="2637"/>
                  </a:lnTo>
                  <a:lnTo>
                    <a:pt x="11114" y="4980"/>
                  </a:lnTo>
                  <a:lnTo>
                    <a:pt x="11329" y="4980"/>
                  </a:lnTo>
                  <a:lnTo>
                    <a:pt x="11329" y="6657"/>
                  </a:lnTo>
                  <a:lnTo>
                    <a:pt x="11831" y="6657"/>
                  </a:lnTo>
                  <a:lnTo>
                    <a:pt x="11831" y="15458"/>
                  </a:lnTo>
                  <a:lnTo>
                    <a:pt x="12277" y="15458"/>
                  </a:lnTo>
                  <a:lnTo>
                    <a:pt x="12277" y="11733"/>
                  </a:lnTo>
                  <a:lnTo>
                    <a:pt x="13449" y="11733"/>
                  </a:lnTo>
                  <a:lnTo>
                    <a:pt x="13449" y="16390"/>
                  </a:lnTo>
                  <a:lnTo>
                    <a:pt x="13840" y="16390"/>
                  </a:lnTo>
                  <a:lnTo>
                    <a:pt x="13840" y="13595"/>
                  </a:lnTo>
                  <a:lnTo>
                    <a:pt x="15012" y="13595"/>
                  </a:lnTo>
                  <a:lnTo>
                    <a:pt x="15012" y="17973"/>
                  </a:lnTo>
                  <a:lnTo>
                    <a:pt x="15375" y="17973"/>
                  </a:lnTo>
                  <a:lnTo>
                    <a:pt x="15375" y="15691"/>
                  </a:lnTo>
                  <a:lnTo>
                    <a:pt x="15961" y="15691"/>
                  </a:lnTo>
                  <a:lnTo>
                    <a:pt x="15961" y="17274"/>
                  </a:lnTo>
                  <a:lnTo>
                    <a:pt x="16909" y="17274"/>
                  </a:lnTo>
                  <a:lnTo>
                    <a:pt x="17802" y="17274"/>
                  </a:lnTo>
                  <a:lnTo>
                    <a:pt x="17802" y="18602"/>
                  </a:lnTo>
                  <a:lnTo>
                    <a:pt x="17802" y="19277"/>
                  </a:lnTo>
                  <a:lnTo>
                    <a:pt x="17802" y="19894"/>
                  </a:lnTo>
                  <a:lnTo>
                    <a:pt x="18416" y="19894"/>
                  </a:lnTo>
                  <a:lnTo>
                    <a:pt x="18416" y="18718"/>
                  </a:lnTo>
                  <a:lnTo>
                    <a:pt x="18611" y="18718"/>
                  </a:lnTo>
                  <a:lnTo>
                    <a:pt x="18611" y="17833"/>
                  </a:lnTo>
                  <a:lnTo>
                    <a:pt x="18723" y="17833"/>
                  </a:lnTo>
                  <a:lnTo>
                    <a:pt x="18723" y="17367"/>
                  </a:lnTo>
                  <a:lnTo>
                    <a:pt x="18891" y="17367"/>
                  </a:lnTo>
                  <a:lnTo>
                    <a:pt x="19058" y="17367"/>
                  </a:lnTo>
                  <a:lnTo>
                    <a:pt x="19114" y="17367"/>
                  </a:lnTo>
                  <a:lnTo>
                    <a:pt x="19114" y="16506"/>
                  </a:lnTo>
                  <a:lnTo>
                    <a:pt x="19490" y="16506"/>
                  </a:lnTo>
                  <a:lnTo>
                    <a:pt x="19490" y="17181"/>
                  </a:lnTo>
                  <a:lnTo>
                    <a:pt x="19644" y="17181"/>
                  </a:lnTo>
                  <a:lnTo>
                    <a:pt x="19644" y="17973"/>
                  </a:lnTo>
                  <a:lnTo>
                    <a:pt x="19783" y="17973"/>
                  </a:lnTo>
                  <a:lnTo>
                    <a:pt x="19783" y="18718"/>
                  </a:lnTo>
                  <a:lnTo>
                    <a:pt x="20397" y="18718"/>
                  </a:lnTo>
                  <a:lnTo>
                    <a:pt x="20397" y="19510"/>
                  </a:lnTo>
                  <a:lnTo>
                    <a:pt x="20676" y="19510"/>
                  </a:lnTo>
                  <a:lnTo>
                    <a:pt x="20676" y="18671"/>
                  </a:lnTo>
                  <a:lnTo>
                    <a:pt x="21318" y="18671"/>
                  </a:lnTo>
                  <a:lnTo>
                    <a:pt x="21318" y="19510"/>
                  </a:lnTo>
                  <a:lnTo>
                    <a:pt x="21597" y="19510"/>
                  </a:lnTo>
                  <a:lnTo>
                    <a:pt x="21600" y="21600"/>
                  </a:lnTo>
                  <a:lnTo>
                    <a:pt x="10802" y="21600"/>
                  </a:lnTo>
                  <a:lnTo>
                    <a:pt x="9853" y="21600"/>
                  </a:lnTo>
                  <a:lnTo>
                    <a:pt x="9685" y="21600"/>
                  </a:lnTo>
                  <a:lnTo>
                    <a:pt x="9044" y="21600"/>
                  </a:lnTo>
                  <a:lnTo>
                    <a:pt x="3" y="21600"/>
                  </a:lnTo>
                  <a:lnTo>
                    <a:pt x="0" y="19929"/>
                  </a:lnTo>
                  <a:lnTo>
                    <a:pt x="391" y="19929"/>
                  </a:lnTo>
                  <a:lnTo>
                    <a:pt x="391" y="18532"/>
                  </a:lnTo>
                  <a:lnTo>
                    <a:pt x="977" y="18532"/>
                  </a:lnTo>
                  <a:lnTo>
                    <a:pt x="977" y="19929"/>
                  </a:lnTo>
                  <a:lnTo>
                    <a:pt x="1632" y="19929"/>
                  </a:lnTo>
                  <a:lnTo>
                    <a:pt x="1632" y="19160"/>
                  </a:lnTo>
                  <a:lnTo>
                    <a:pt x="1758" y="19160"/>
                  </a:lnTo>
                  <a:lnTo>
                    <a:pt x="1758" y="18113"/>
                  </a:lnTo>
                  <a:lnTo>
                    <a:pt x="2204" y="18113"/>
                  </a:lnTo>
                  <a:lnTo>
                    <a:pt x="2204" y="19160"/>
                  </a:lnTo>
                  <a:lnTo>
                    <a:pt x="2665" y="19160"/>
                  </a:lnTo>
                  <a:lnTo>
                    <a:pt x="2665" y="17950"/>
                  </a:lnTo>
                  <a:lnTo>
                    <a:pt x="2972" y="17950"/>
                  </a:lnTo>
                  <a:lnTo>
                    <a:pt x="2972" y="16762"/>
                  </a:lnTo>
                  <a:lnTo>
                    <a:pt x="3488" y="16762"/>
                  </a:lnTo>
                  <a:lnTo>
                    <a:pt x="3488" y="17950"/>
                  </a:lnTo>
                  <a:lnTo>
                    <a:pt x="3669" y="17950"/>
                  </a:lnTo>
                  <a:cubicBezTo>
                    <a:pt x="3669" y="17950"/>
                    <a:pt x="3669" y="15155"/>
                    <a:pt x="3669" y="15155"/>
                  </a:cubicBezTo>
                  <a:close/>
                </a:path>
              </a:pathLst>
            </a:custGeom>
            <a:solidFill>
              <a:schemeClr val="bg1">
                <a:lumMod val="75000"/>
                <a:alpha val="34000"/>
              </a:schemeClr>
            </a:solidFill>
            <a:ln w="12700">
              <a:miter lim="400000"/>
            </a:ln>
          </p:spPr>
          <p:txBody>
            <a:bodyPr lIns="19050" tIns="19050" rIns="19050" bIns="19050" anchor="ctr"/>
            <a:lstStyle/>
            <a:p>
              <a:endParaRPr sz="2000"/>
            </a:p>
          </p:txBody>
        </p:sp>
        <p:sp>
          <p:nvSpPr>
            <p:cNvPr id="21" name="Shape 11186"/>
            <p:cNvSpPr/>
            <p:nvPr/>
          </p:nvSpPr>
          <p:spPr>
            <a:xfrm>
              <a:off x="10047028" y="3111217"/>
              <a:ext cx="90938" cy="12836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2" name="Shape 11194"/>
            <p:cNvSpPr/>
            <p:nvPr/>
          </p:nvSpPr>
          <p:spPr>
            <a:xfrm>
              <a:off x="10359311" y="3841492"/>
              <a:ext cx="210576" cy="6249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3" name="Shape 11195"/>
            <p:cNvSpPr/>
            <p:nvPr/>
          </p:nvSpPr>
          <p:spPr>
            <a:xfrm>
              <a:off x="9823126" y="2741337"/>
              <a:ext cx="73174" cy="12052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4" name="Shape 11196"/>
            <p:cNvSpPr/>
            <p:nvPr/>
          </p:nvSpPr>
          <p:spPr>
            <a:xfrm>
              <a:off x="8874492" y="3035346"/>
              <a:ext cx="178456" cy="118646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5" name="Shape 11197"/>
            <p:cNvSpPr/>
            <p:nvPr/>
          </p:nvSpPr>
          <p:spPr>
            <a:xfrm>
              <a:off x="8585777" y="3414710"/>
              <a:ext cx="124749" cy="9034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6" name="Shape 11198"/>
            <p:cNvSpPr/>
            <p:nvPr/>
          </p:nvSpPr>
          <p:spPr>
            <a:xfrm>
              <a:off x="9233911" y="2134356"/>
              <a:ext cx="85006" cy="18621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7" name="Shape 11199"/>
            <p:cNvSpPr/>
            <p:nvPr/>
          </p:nvSpPr>
          <p:spPr>
            <a:xfrm>
              <a:off x="9504950" y="1726540"/>
              <a:ext cx="146245" cy="22657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8" name="Shape 11200"/>
            <p:cNvSpPr/>
            <p:nvPr/>
          </p:nvSpPr>
          <p:spPr>
            <a:xfrm>
              <a:off x="9528520" y="1394597"/>
              <a:ext cx="46346" cy="32319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dirty="0"/>
            </a:p>
          </p:txBody>
        </p:sp>
        <p:sp>
          <p:nvSpPr>
            <p:cNvPr id="29" name="Shape 11201"/>
            <p:cNvSpPr/>
            <p:nvPr/>
          </p:nvSpPr>
          <p:spPr>
            <a:xfrm>
              <a:off x="8962872" y="2570624"/>
              <a:ext cx="59235" cy="4616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4466"/>
                  </a:lnTo>
                  <a:lnTo>
                    <a:pt x="0" y="21600"/>
                  </a:lnTo>
                  <a:lnTo>
                    <a:pt x="21600" y="21600"/>
                  </a:lnTo>
                  <a:lnTo>
                    <a:pt x="21600" y="11664"/>
                  </a:lnTo>
                  <a:cubicBezTo>
                    <a:pt x="21600" y="11664"/>
                    <a:pt x="21600" y="0"/>
                    <a:pt x="21600" y="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30" name="Shape 11202"/>
            <p:cNvSpPr/>
            <p:nvPr/>
          </p:nvSpPr>
          <p:spPr>
            <a:xfrm>
              <a:off x="10229685" y="3519033"/>
              <a:ext cx="53858" cy="31396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31" name="Shape 11207"/>
            <p:cNvSpPr/>
            <p:nvPr/>
          </p:nvSpPr>
          <p:spPr>
            <a:xfrm>
              <a:off x="8568098" y="3215542"/>
              <a:ext cx="96338" cy="1985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32" name="Shape 11208"/>
            <p:cNvSpPr/>
            <p:nvPr/>
          </p:nvSpPr>
          <p:spPr>
            <a:xfrm>
              <a:off x="8550424" y="2987923"/>
              <a:ext cx="53902" cy="2308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grpSp>
      <p:sp>
        <p:nvSpPr>
          <p:cNvPr id="33" name="Shape 26"/>
          <p:cNvSpPr/>
          <p:nvPr/>
        </p:nvSpPr>
        <p:spPr>
          <a:xfrm flipH="1">
            <a:off x="4439" y="3524766"/>
            <a:ext cx="12187563" cy="166856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8" name="文本框 37"/>
          <p:cNvSpPr txBox="1"/>
          <p:nvPr/>
        </p:nvSpPr>
        <p:spPr>
          <a:xfrm>
            <a:off x="187325" y="2377440"/>
            <a:ext cx="9142095" cy="1309370"/>
          </a:xfrm>
          <a:prstGeom prst="rect">
            <a:avLst/>
          </a:prstGeom>
          <a:noFill/>
          <a:ln>
            <a:noFill/>
          </a:ln>
        </p:spPr>
        <p:txBody>
          <a:bodyPr wrap="square" rtlCol="0">
            <a:spAutoFit/>
            <a:scene3d>
              <a:camera prst="orthographicFront"/>
              <a:lightRig rig="threePt" dir="t"/>
            </a:scene3d>
          </a:bodyPr>
          <a:lstStyle/>
          <a:p>
            <a:pPr algn="l">
              <a:lnSpc>
                <a:spcPct val="120000"/>
              </a:lnSpc>
            </a:pPr>
            <a:r>
              <a:rPr lang="zh-CN" altLang="en-US" sz="6000" i="1" spc="250" dirty="0">
                <a:ln w="9525">
                  <a:noFill/>
                  <a:prstDash val="solid"/>
                </a:ln>
                <a:solidFill>
                  <a:srgbClr val="CF632F"/>
                </a:solidFill>
                <a:uFillTx/>
                <a:latin typeface="方正超粗黑_GBK" panose="03000509000000000000" pitchFamily="65" charset="-122"/>
                <a:ea typeface="方正超粗黑_GBK" panose="03000509000000000000" pitchFamily="65" charset="-122"/>
              </a:rPr>
              <a:t>  </a:t>
            </a:r>
            <a:r>
              <a:rPr lang="zh-CN" altLang="en-US" sz="6600" i="1" spc="250" dirty="0">
                <a:ln w="9525">
                  <a:noFill/>
                  <a:prstDash val="solid"/>
                </a:ln>
                <a:solidFill>
                  <a:schemeClr val="bg1"/>
                </a:solidFill>
                <a:uFillTx/>
                <a:latin typeface="方正超粗黑_GBK" panose="03000509000000000000" pitchFamily="65" charset="-122"/>
                <a:ea typeface="方正超粗黑_GBK" panose="03000509000000000000" pitchFamily="65" charset="-122"/>
              </a:rPr>
              <a:t>计算机组织与结构</a:t>
            </a:r>
          </a:p>
        </p:txBody>
      </p:sp>
      <p:sp>
        <p:nvSpPr>
          <p:cNvPr id="7" name="PA-文本 文本框 4627"/>
          <p:cNvSpPr txBox="1"/>
          <p:nvPr>
            <p:custDataLst>
              <p:tags r:id="rId1"/>
            </p:custDataLst>
          </p:nvPr>
        </p:nvSpPr>
        <p:spPr>
          <a:xfrm>
            <a:off x="6012815" y="3521710"/>
            <a:ext cx="2040890" cy="565150"/>
          </a:xfrm>
          <a:prstGeom prst="rect">
            <a:avLst/>
          </a:prstGeom>
          <a:noFill/>
        </p:spPr>
        <p:txBody>
          <a:bodyPr wrap="square" rtlCol="0">
            <a:spAutoFit/>
          </a:bodyPr>
          <a:lstStyle/>
          <a:p>
            <a:pPr>
              <a:lnSpc>
                <a:spcPct val="110000"/>
              </a:lnSpc>
            </a:pPr>
            <a:r>
              <a:rPr lang="zh-CN" sz="2800" b="1" spc="180" dirty="0">
                <a:solidFill>
                  <a:srgbClr val="FFFF00"/>
                </a:solidFill>
                <a:latin typeface="微软雅黑" panose="020B0503020204020204" pitchFamily="34" charset="-122"/>
                <a:ea typeface="微软雅黑" panose="020B0503020204020204" pitchFamily="34" charset="-122"/>
              </a:rPr>
              <a:t>课程设计</a:t>
            </a:r>
          </a:p>
        </p:txBody>
      </p:sp>
      <p:pic>
        <p:nvPicPr>
          <p:cNvPr id="1031" name="Picture 11" descr="logo1"/>
          <p:cNvPicPr>
            <a:picLocks noChangeAspect="1"/>
          </p:cNvPicPr>
          <p:nvPr userDrawn="1"/>
        </p:nvPicPr>
        <p:blipFill>
          <a:blip r:embed="rId4"/>
          <a:stretch>
            <a:fillRect/>
          </a:stretch>
        </p:blipFill>
        <p:spPr>
          <a:xfrm>
            <a:off x="10473690" y="306705"/>
            <a:ext cx="1015365" cy="997585"/>
          </a:xfrm>
          <a:prstGeom prst="rect">
            <a:avLst/>
          </a:prstGeom>
          <a:noFill/>
          <a:ln w="9525">
            <a:noFill/>
          </a:ln>
        </p:spPr>
      </p:pic>
      <p:sp>
        <p:nvSpPr>
          <p:cNvPr id="34" name="文本框 38"/>
          <p:cNvSpPr txBox="1"/>
          <p:nvPr/>
        </p:nvSpPr>
        <p:spPr>
          <a:xfrm>
            <a:off x="7547381" y="5033799"/>
            <a:ext cx="4162838" cy="1200329"/>
          </a:xfrm>
          <a:prstGeom prst="rect">
            <a:avLst/>
          </a:prstGeom>
          <a:noFill/>
        </p:spPr>
        <p:txBody>
          <a:bodyPr wrap="square" rtlCol="0">
            <a:spAutoFit/>
            <a:scene3d>
              <a:camera prst="orthographicFront"/>
              <a:lightRig rig="threePt" dir="t"/>
            </a:scene3d>
            <a:sp3d contourW="12700"/>
          </a:bodyPr>
          <a:lstStyle/>
          <a:p>
            <a:pPr algn="l">
              <a:lnSpc>
                <a:spcPct val="120000"/>
              </a:lnSpc>
            </a:pPr>
            <a:r>
              <a:rPr lang="zh-CN" altLang="en-US" sz="6000" i="1" spc="250" dirty="0">
                <a:ln w="9525">
                  <a:noFill/>
                  <a:prstDash val="solid"/>
                </a:ln>
                <a:solidFill>
                  <a:srgbClr val="8D3B46"/>
                </a:solidFill>
                <a:uFillTx/>
                <a:latin typeface="方正超粗黑_GBK" panose="03000509000000000000" pitchFamily="65" charset="-122"/>
                <a:ea typeface="方正超粗黑_GBK" panose="03000509000000000000" pitchFamily="65" charset="-122"/>
              </a:rPr>
              <a:t>感谢观看！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31" presetClass="entr" presetSubtype="0" fill="hold" grpId="0" nodeType="withEffect">
                                  <p:stCondLst>
                                    <p:cond delay="0"/>
                                  </p:stCondLst>
                                  <p:iterate type="lt">
                                    <p:tmPct val="0"/>
                                  </p:iterate>
                                  <p:childTnLst>
                                    <p:set>
                                      <p:cBhvr>
                                        <p:cTn id="26" dur="1" fill="hold">
                                          <p:stCondLst>
                                            <p:cond delay="0"/>
                                          </p:stCondLst>
                                        </p:cTn>
                                        <p:tgtEl>
                                          <p:spTgt spid="38">
                                            <p:txEl>
                                              <p:pRg st="0" end="0"/>
                                            </p:txEl>
                                          </p:spTgt>
                                        </p:tgtEl>
                                        <p:attrNameLst>
                                          <p:attrName>style.visibility</p:attrName>
                                        </p:attrNameLst>
                                      </p:cBhvr>
                                      <p:to>
                                        <p:strVal val="visible"/>
                                      </p:to>
                                    </p:set>
                                    <p:anim calcmode="lin" valueType="num">
                                      <p:cBhvr>
                                        <p:cTn id="27" dur="10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28" dur="1000" fill="hold"/>
                                        <p:tgtEl>
                                          <p:spTgt spid="38">
                                            <p:txEl>
                                              <p:pRg st="0" end="0"/>
                                            </p:txEl>
                                          </p:spTgt>
                                        </p:tgtEl>
                                        <p:attrNameLst>
                                          <p:attrName>ppt_h</p:attrName>
                                        </p:attrNameLst>
                                      </p:cBhvr>
                                      <p:tavLst>
                                        <p:tav tm="0">
                                          <p:val>
                                            <p:fltVal val="0"/>
                                          </p:val>
                                        </p:tav>
                                        <p:tav tm="100000">
                                          <p:val>
                                            <p:strVal val="#ppt_h"/>
                                          </p:val>
                                        </p:tav>
                                      </p:tavLst>
                                    </p:anim>
                                    <p:anim calcmode="lin" valueType="num">
                                      <p:cBhvr>
                                        <p:cTn id="29" dur="1000" fill="hold"/>
                                        <p:tgtEl>
                                          <p:spTgt spid="38">
                                            <p:txEl>
                                              <p:pRg st="0" end="0"/>
                                            </p:txEl>
                                          </p:spTgt>
                                        </p:tgtEl>
                                        <p:attrNameLst>
                                          <p:attrName>style.rotation</p:attrName>
                                        </p:attrNameLst>
                                      </p:cBhvr>
                                      <p:tavLst>
                                        <p:tav tm="0">
                                          <p:val>
                                            <p:fltVal val="90"/>
                                          </p:val>
                                        </p:tav>
                                        <p:tav tm="100000">
                                          <p:val>
                                            <p:fltVal val="0"/>
                                          </p:val>
                                        </p:tav>
                                      </p:tavLst>
                                    </p:anim>
                                    <p:animEffect transition="in" filter="fade">
                                      <p:cBhvr>
                                        <p:cTn id="30" dur="1000"/>
                                        <p:tgtEl>
                                          <p:spTgt spid="38">
                                            <p:txEl>
                                              <p:pRg st="0" end="0"/>
                                            </p:txEl>
                                          </p:spTgt>
                                        </p:tgtEl>
                                      </p:cBhvr>
                                    </p:animEffect>
                                  </p:childTnLst>
                                </p:cTn>
                              </p:par>
                              <p:par>
                                <p:cTn id="31" presetID="34" presetClass="emph" presetSubtype="0" fill="hold" grpId="1" nodeType="withEffect">
                                  <p:stCondLst>
                                    <p:cond delay="0"/>
                                  </p:stCondLst>
                                  <p:iterate type="lt">
                                    <p:tmPct val="10000"/>
                                  </p:iterate>
                                  <p:childTnLst>
                                    <p:animMotion origin="layout" path="M -1.45833E-6 2.96296E-6 L -1.45833E-6 -0.07223 " pathEditMode="relative" rAng="0" ptsTypes="AA">
                                      <p:cBhvr>
                                        <p:cTn id="32" dur="250" accel="50000" decel="50000" autoRev="1" fill="hold">
                                          <p:stCondLst>
                                            <p:cond delay="0"/>
                                          </p:stCondLst>
                                        </p:cTn>
                                        <p:tgtEl>
                                          <p:spTgt spid="38">
                                            <p:txEl>
                                              <p:pRg st="0" end="0"/>
                                            </p:txEl>
                                          </p:spTgt>
                                        </p:tgtEl>
                                        <p:attrNameLst>
                                          <p:attrName>ppt_x</p:attrName>
                                          <p:attrName>ppt_y</p:attrName>
                                        </p:attrNameLst>
                                      </p:cBhvr>
                                      <p:rCtr x="0" y="-3611"/>
                                    </p:animMotion>
                                    <p:animRot by="1500000">
                                      <p:cBhvr>
                                        <p:cTn id="33" dur="125" fill="hold">
                                          <p:stCondLst>
                                            <p:cond delay="0"/>
                                          </p:stCondLst>
                                        </p:cTn>
                                        <p:tgtEl>
                                          <p:spTgt spid="38">
                                            <p:txEl>
                                              <p:pRg st="0" end="0"/>
                                            </p:txEl>
                                          </p:spTgt>
                                        </p:tgtEl>
                                        <p:attrNameLst>
                                          <p:attrName>r</p:attrName>
                                        </p:attrNameLst>
                                      </p:cBhvr>
                                    </p:animRot>
                                    <p:animRot by="-1500000">
                                      <p:cBhvr>
                                        <p:cTn id="34" dur="125" fill="hold">
                                          <p:stCondLst>
                                            <p:cond delay="125"/>
                                          </p:stCondLst>
                                        </p:cTn>
                                        <p:tgtEl>
                                          <p:spTgt spid="38">
                                            <p:txEl>
                                              <p:pRg st="0" end="0"/>
                                            </p:txEl>
                                          </p:spTgt>
                                        </p:tgtEl>
                                        <p:attrNameLst>
                                          <p:attrName>r</p:attrName>
                                        </p:attrNameLst>
                                      </p:cBhvr>
                                    </p:animRot>
                                    <p:animRot by="-1500000">
                                      <p:cBhvr>
                                        <p:cTn id="35" dur="125" fill="hold">
                                          <p:stCondLst>
                                            <p:cond delay="250"/>
                                          </p:stCondLst>
                                        </p:cTn>
                                        <p:tgtEl>
                                          <p:spTgt spid="38">
                                            <p:txEl>
                                              <p:pRg st="0" end="0"/>
                                            </p:txEl>
                                          </p:spTgt>
                                        </p:tgtEl>
                                        <p:attrNameLst>
                                          <p:attrName>r</p:attrName>
                                        </p:attrNameLst>
                                      </p:cBhvr>
                                    </p:animRot>
                                    <p:animRot by="1500000">
                                      <p:cBhvr>
                                        <p:cTn id="36" dur="125" fill="hold">
                                          <p:stCondLst>
                                            <p:cond delay="375"/>
                                          </p:stCondLst>
                                        </p:cTn>
                                        <p:tgtEl>
                                          <p:spTgt spid="38">
                                            <p:txEl>
                                              <p:pRg st="0" end="0"/>
                                            </p:txEl>
                                          </p:spTgt>
                                        </p:tgtEl>
                                        <p:attrNameLst>
                                          <p:attrName>r</p:attrName>
                                        </p:attrNameLst>
                                      </p:cBhvr>
                                    </p:animRot>
                                  </p:childTnLst>
                                </p:cTn>
                              </p:par>
                            </p:childTnLst>
                          </p:cTn>
                        </p:par>
                        <p:par>
                          <p:cTn id="37" fill="hold">
                            <p:stCondLst>
                              <p:cond delay="1000"/>
                            </p:stCondLst>
                            <p:childTnLst>
                              <p:par>
                                <p:cTn id="38" presetID="2" presetClass="entr" presetSubtype="4"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fill="hold"/>
                                        <p:tgtEl>
                                          <p:spTgt spid="7"/>
                                        </p:tgtEl>
                                        <p:attrNameLst>
                                          <p:attrName>ppt_x</p:attrName>
                                        </p:attrNameLst>
                                      </p:cBhvr>
                                      <p:tavLst>
                                        <p:tav tm="0">
                                          <p:val>
                                            <p:strVal val="#ppt_x"/>
                                          </p:val>
                                        </p:tav>
                                        <p:tav tm="100000">
                                          <p:val>
                                            <p:strVal val="#ppt_x"/>
                                          </p:val>
                                        </p:tav>
                                      </p:tavLst>
                                    </p:anim>
                                    <p:anim calcmode="lin" valueType="num">
                                      <p:cBhvr additive="base">
                                        <p:cTn id="41" dur="500" fill="hold"/>
                                        <p:tgtEl>
                                          <p:spTgt spid="7"/>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 calcmode="lin" valueType="num">
                                      <p:cBhvr additive="base">
                                        <p:cTn id="44" dur="500" fill="hold"/>
                                        <p:tgtEl>
                                          <p:spTgt spid="34"/>
                                        </p:tgtEl>
                                        <p:attrNameLst>
                                          <p:attrName>ppt_x</p:attrName>
                                        </p:attrNameLst>
                                      </p:cBhvr>
                                      <p:tavLst>
                                        <p:tav tm="0">
                                          <p:val>
                                            <p:strVal val="#ppt_x"/>
                                          </p:val>
                                        </p:tav>
                                        <p:tav tm="100000">
                                          <p:val>
                                            <p:strVal val="#ppt_x"/>
                                          </p:val>
                                        </p:tav>
                                      </p:tavLst>
                                    </p:anim>
                                    <p:anim calcmode="lin" valueType="num">
                                      <p:cBhvr additive="base">
                                        <p:cTn id="45"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33" grpId="0" bldLvl="0" animBg="1"/>
      <p:bldP spid="38" grpId="0" build="allAtOnce"/>
      <p:bldP spid="38" grpId="1" build="allAtOnce"/>
      <p:bldP spid="7" grpId="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638810" y="1793240"/>
            <a:ext cx="11294745" cy="4633006"/>
            <a:chOff x="6179819" y="997362"/>
            <a:chExt cx="5638801" cy="5020587"/>
          </a:xfrm>
        </p:grpSpPr>
        <p:sp>
          <p:nvSpPr>
            <p:cNvPr id="42" name="矩形 41"/>
            <p:cNvSpPr/>
            <p:nvPr/>
          </p:nvSpPr>
          <p:spPr>
            <a:xfrm>
              <a:off x="6179819" y="997362"/>
              <a:ext cx="5638801" cy="5020587"/>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307440" y="997612"/>
              <a:ext cx="5298440" cy="4487931"/>
            </a:xfrm>
            <a:prstGeom prst="rect">
              <a:avLst/>
            </a:prstGeom>
            <a:noFill/>
            <a:ln w="9525">
              <a:noFill/>
              <a:miter lim="800000"/>
            </a:ln>
          </p:spPr>
          <p:txBody>
            <a:bodyPr wrap="square" lIns="49438" tIns="24718" rIns="49438" bIns="24718">
              <a:spAutoFit/>
            </a:bodyPr>
            <a:lstStyle/>
            <a:p>
              <a:pPr marL="285750" indent="0" algn="l" fontAlgn="auto">
                <a:lnSpc>
                  <a:spcPct val="150000"/>
                </a:lnSpc>
                <a:spcBef>
                  <a:spcPts val="8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Quartus II是美国Altera公司推出的一个集成化的开发环境，支持原理图、VHDL、Verilog HDL以及网表文件（来自第三方工具）等多种设计输入形式，内嵌自有的综合器以及仿真器，可以完成从设计输入到硬件配置的完整PLD设计流程。</a:t>
              </a:r>
              <a:r>
                <a:rPr lang="en-US" altLang="zh-CN" sz="2000" dirty="0">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原理图输入</a:t>
              </a:r>
              <a:r>
                <a:rPr lang="zh-CN" altLang="en-US" sz="2000" dirty="0">
                  <a:latin typeface="微软雅黑" panose="020B0503020204020204" pitchFamily="34" charset="-122"/>
                  <a:ea typeface="微软雅黑" panose="020B0503020204020204" pitchFamily="34" charset="-122"/>
                </a:rPr>
                <a:t>和</a:t>
              </a:r>
              <a:r>
                <a:rPr lang="zh-CN" altLang="en-US" sz="2000" dirty="0">
                  <a:solidFill>
                    <a:srgbClr val="C00000"/>
                  </a:solidFill>
                  <a:latin typeface="微软雅黑" panose="020B0503020204020204" pitchFamily="34" charset="-122"/>
                  <a:ea typeface="微软雅黑" panose="020B0503020204020204" pitchFamily="34" charset="-122"/>
                </a:rPr>
                <a:t>文本输入</a:t>
              </a:r>
              <a:r>
                <a:rPr lang="zh-CN" altLang="en-US" sz="2000" dirty="0">
                  <a:latin typeface="微软雅黑" panose="020B0503020204020204" pitchFamily="34" charset="-122"/>
                  <a:ea typeface="微软雅黑" panose="020B0503020204020204" pitchFamily="34" charset="-122"/>
                </a:rPr>
                <a:t>）</a:t>
              </a:r>
            </a:p>
            <a:p>
              <a:pPr marL="285750" algn="l" fontAlgn="auto">
                <a:lnSpc>
                  <a:spcPct val="150000"/>
                </a:lnSpc>
                <a:spcBef>
                  <a:spcPts val="8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sym typeface="+mn-ea"/>
                </a:rPr>
                <a:t>Quartus II支持Altera的片上可编程系统（SOPC）开发，集系统级设计、嵌入式软件开发、可编程逻辑设计于一体，是一种综合性的开发平台。</a:t>
              </a:r>
              <a:endParaRPr lang="zh-CN" altLang="en-US" sz="2000" dirty="0">
                <a:latin typeface="微软雅黑" panose="020B0503020204020204" pitchFamily="34" charset="-122"/>
                <a:ea typeface="微软雅黑" panose="020B0503020204020204" pitchFamily="34" charset="-122"/>
              </a:endParaRPr>
            </a:p>
            <a:p>
              <a:pPr marL="285750" algn="l" fontAlgn="auto">
                <a:lnSpc>
                  <a:spcPct val="150000"/>
                </a:lnSpc>
                <a:spcBef>
                  <a:spcPts val="8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sym typeface="+mn-ea"/>
                </a:rPr>
                <a:t>Quartus II支持Altera的IP核（包含了LPM/MegaFunction宏功能模块库），对第三方EDA工具也有良好支持</a:t>
              </a:r>
            </a:p>
            <a:p>
              <a:pPr marL="285750" algn="l" fontAlgn="auto">
                <a:lnSpc>
                  <a:spcPct val="150000"/>
                </a:lnSpc>
                <a:spcBef>
                  <a:spcPts val="8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sym typeface="+mn-ea"/>
                </a:rPr>
                <a:t>Quartus II</a:t>
              </a:r>
              <a:r>
                <a:rPr lang="zh-CN" altLang="en-US" sz="2000" dirty="0">
                  <a:latin typeface="微软雅黑" panose="020B0503020204020204" pitchFamily="34" charset="-122"/>
                  <a:ea typeface="微软雅黑" panose="020B0503020204020204" pitchFamily="34" charset="-122"/>
                </a:rPr>
                <a:t>支持</a:t>
              </a:r>
              <a:r>
                <a:rPr lang="zh-CN" altLang="en-US" sz="2400" b="1" dirty="0">
                  <a:solidFill>
                    <a:srgbClr val="C00000"/>
                  </a:solidFill>
                  <a:latin typeface="微软雅黑" panose="020B0503020204020204" pitchFamily="34" charset="-122"/>
                  <a:ea typeface="微软雅黑" panose="020B0503020204020204" pitchFamily="34" charset="-122"/>
                </a:rPr>
                <a:t>层次化设计方法</a:t>
              </a:r>
            </a:p>
          </p:txBody>
        </p:sp>
      </p:grpSp>
      <p:sp>
        <p:nvSpPr>
          <p:cNvPr id="43" name="文本框 42"/>
          <p:cNvSpPr txBox="1"/>
          <p:nvPr/>
        </p:nvSpPr>
        <p:spPr>
          <a:xfrm>
            <a:off x="701675" y="1055370"/>
            <a:ext cx="432816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rPr>
              <a:t>一、</a:t>
            </a:r>
            <a:r>
              <a:rPr lang="en-US" altLang="zh-CN" sz="3200" b="1" dirty="0">
                <a:solidFill>
                  <a:srgbClr val="CF632F"/>
                </a:solidFill>
                <a:latin typeface="微软雅黑" panose="020B0503020204020204" pitchFamily="34" charset="-122"/>
                <a:ea typeface="微软雅黑" panose="020B0503020204020204" pitchFamily="34" charset="-122"/>
              </a:rPr>
              <a:t>Quartus II</a:t>
            </a:r>
            <a:r>
              <a:rPr lang="zh-CN" altLang="en-US" sz="3200" b="1" dirty="0">
                <a:solidFill>
                  <a:srgbClr val="CF632F"/>
                </a:solidFill>
                <a:latin typeface="微软雅黑" panose="020B0503020204020204" pitchFamily="34" charset="-122"/>
                <a:ea typeface="微软雅黑" panose="020B0503020204020204" pitchFamily="34" charset="-122"/>
              </a:rPr>
              <a:t>简介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638810" y="1746472"/>
            <a:ext cx="11294745" cy="4784723"/>
            <a:chOff x="6179819" y="1078111"/>
            <a:chExt cx="5638801" cy="5513790"/>
          </a:xfrm>
        </p:grpSpPr>
        <p:sp>
          <p:nvSpPr>
            <p:cNvPr id="42" name="矩形 41"/>
            <p:cNvSpPr/>
            <p:nvPr/>
          </p:nvSpPr>
          <p:spPr>
            <a:xfrm>
              <a:off x="6179819" y="1200312"/>
              <a:ext cx="5638801" cy="5391589"/>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97295" y="1078111"/>
              <a:ext cx="5298440" cy="5304510"/>
            </a:xfrm>
            <a:prstGeom prst="rect">
              <a:avLst/>
            </a:prstGeom>
            <a:noFill/>
            <a:ln w="9525">
              <a:noFill/>
              <a:miter lim="800000"/>
            </a:ln>
          </p:spPr>
          <p:txBody>
            <a:bodyPr wrap="square" lIns="49438" tIns="24718" rIns="49438" bIns="24718">
              <a:spAutoFit/>
            </a:bodyPr>
            <a:lstStyle/>
            <a:p>
              <a:pPr marL="13335" indent="0" algn="l" fontAlgn="auto">
                <a:lnSpc>
                  <a:spcPct val="150000"/>
                </a:lnSpc>
                <a:spcBef>
                  <a:spcPts val="0"/>
                </a:spcBef>
                <a:buClrTx/>
                <a:buSzTx/>
                <a:buFont typeface="Wingdings" panose="05000000000000000000" charset="0"/>
                <a:buNone/>
              </a:pPr>
              <a:r>
                <a:rPr lang="en-US" altLang="zh-CN" sz="2400" dirty="0">
                  <a:solidFill>
                    <a:srgbClr val="1D41D5"/>
                  </a:solidFill>
                  <a:latin typeface="微软雅黑" panose="020B0503020204020204" pitchFamily="34" charset="-122"/>
                  <a:ea typeface="微软雅黑" panose="020B0503020204020204" pitchFamily="34" charset="-122"/>
                </a:rPr>
                <a:t>2.1  </a:t>
              </a:r>
              <a:r>
                <a:rPr lang="zh-CN" altLang="en-US" sz="2400" dirty="0">
                  <a:solidFill>
                    <a:srgbClr val="1D41D5"/>
                  </a:solidFill>
                  <a:latin typeface="微软雅黑" panose="020B0503020204020204" pitchFamily="34" charset="-122"/>
                  <a:ea typeface="微软雅黑" panose="020B0503020204020204" pitchFamily="34" charset="-122"/>
                </a:rPr>
                <a:t>原理图输入方式的优缺点</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indent="0" algn="l" fontAlgn="auto">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优点：</a:t>
              </a:r>
              <a:r>
                <a:rPr lang="zh-CN" altLang="en-US" sz="2000" dirty="0">
                  <a:latin typeface="微软雅黑" panose="020B0503020204020204" pitchFamily="34" charset="-122"/>
                  <a:ea typeface="微软雅黑" panose="020B0503020204020204" pitchFamily="34" charset="-122"/>
                </a:rPr>
                <a:t>几乎所有的EDA工具都会提供原理图输入方式，简单易用且非常直观；</a:t>
              </a:r>
            </a:p>
            <a:p>
              <a:pPr marL="285750" indent="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缺点：</a:t>
              </a:r>
              <a:r>
                <a:rPr lang="zh-CN" altLang="en-US" sz="2000" dirty="0">
                  <a:latin typeface="微软雅黑" panose="020B0503020204020204" pitchFamily="34" charset="-122"/>
                  <a:ea typeface="微软雅黑" panose="020B0503020204020204" pitchFamily="34" charset="-122"/>
                </a:rPr>
                <a:t>模块库不兼容导致可移植性不好。</a:t>
              </a:r>
            </a:p>
            <a:p>
              <a:pPr marL="285750" indent="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混合输入：</a:t>
              </a:r>
              <a:r>
                <a:rPr lang="zh-CN" altLang="en-US" sz="2000" dirty="0">
                  <a:latin typeface="微软雅黑" panose="020B0503020204020204" pitchFamily="34" charset="-122"/>
                  <a:ea typeface="微软雅黑" panose="020B0503020204020204" pitchFamily="34" charset="-122"/>
                </a:rPr>
                <a:t>Quartus II的原理图输入方式实现了从原理图模块到HDL描述语言的双向自动转换功能，即可以实现原理图和HDL的混合输入，这在进行大型设计时是相当有意义的。 </a:t>
              </a:r>
            </a:p>
            <a:p>
              <a:pPr marL="285750" indent="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相较而言，</a:t>
              </a:r>
              <a:r>
                <a:rPr lang="zh-CN" altLang="en-US" sz="2000" b="1" dirty="0">
                  <a:solidFill>
                    <a:srgbClr val="1D41D5"/>
                  </a:solidFill>
                  <a:latin typeface="微软雅黑" panose="020B0503020204020204" pitchFamily="34" charset="-122"/>
                  <a:ea typeface="微软雅黑" panose="020B0503020204020204" pitchFamily="34" charset="-122"/>
                </a:rPr>
                <a:t>文本输入方式</a:t>
              </a:r>
              <a:r>
                <a:rPr lang="zh-CN" altLang="en-US" sz="2000" dirty="0">
                  <a:latin typeface="微软雅黑" panose="020B0503020204020204" pitchFamily="34" charset="-122"/>
                  <a:ea typeface="微软雅黑" panose="020B0503020204020204" pitchFamily="34" charset="-122"/>
                </a:rPr>
                <a:t>利于模块的划分复用，可移植性好，通用性好，设计不因芯片的工艺和结果的不同而变化，更利于向ASIC移植。但</a:t>
              </a:r>
              <a:r>
                <a:rPr lang="zh-CN" altLang="en-US" sz="2000" dirty="0">
                  <a:solidFill>
                    <a:srgbClr val="C00000"/>
                  </a:solidFill>
                  <a:latin typeface="微软雅黑" panose="020B0503020204020204" pitchFamily="34" charset="-122"/>
                  <a:ea typeface="微软雅黑" panose="020B0503020204020204" pitchFamily="34" charset="-122"/>
                </a:rPr>
                <a:t>不够直观，需专门学习</a:t>
              </a:r>
              <a:r>
                <a:rPr lang="zh-CN" altLang="en-US" sz="2000" dirty="0">
                  <a:latin typeface="微软雅黑" panose="020B0503020204020204" pitchFamily="34" charset="-122"/>
                  <a:ea typeface="微软雅黑" panose="020B0503020204020204" pitchFamily="34" charset="-122"/>
                </a:rPr>
                <a:t>。</a:t>
              </a:r>
            </a:p>
            <a:p>
              <a:pPr marL="285750" indent="0" algn="l" fontAlgn="auto">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其他常用输入方式</a:t>
              </a:r>
              <a:r>
                <a:rPr lang="zh-CN" altLang="en-US" sz="2000" dirty="0">
                  <a:latin typeface="微软雅黑" panose="020B0503020204020204" pitchFamily="34" charset="-122"/>
                  <a:ea typeface="微软雅黑" panose="020B0503020204020204" pitchFamily="34" charset="-122"/>
                </a:rPr>
                <a:t>还有波形图、状态机以及第三方</a:t>
              </a:r>
              <a:r>
                <a:rPr lang="en-US" altLang="zh-CN" sz="2000" dirty="0">
                  <a:latin typeface="微软雅黑" panose="020B0503020204020204" pitchFamily="34" charset="-122"/>
                  <a:ea typeface="微软雅黑" panose="020B0503020204020204" pitchFamily="34" charset="-122"/>
                </a:rPr>
                <a:t>EDA</a:t>
              </a:r>
              <a:r>
                <a:rPr lang="zh-CN" altLang="en-US" sz="2000" dirty="0">
                  <a:latin typeface="微软雅黑" panose="020B0503020204020204" pitchFamily="34" charset="-122"/>
                  <a:ea typeface="微软雅黑" panose="020B0503020204020204" pitchFamily="34" charset="-122"/>
                </a:rPr>
                <a:t>工具产生的网表文件输入。</a:t>
              </a:r>
            </a:p>
          </p:txBody>
        </p:sp>
      </p:grpSp>
      <p:sp>
        <p:nvSpPr>
          <p:cNvPr id="43" name="文本框 42"/>
          <p:cNvSpPr txBox="1"/>
          <p:nvPr/>
        </p:nvSpPr>
        <p:spPr>
          <a:xfrm>
            <a:off x="684530" y="1094105"/>
            <a:ext cx="9497060" cy="95313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rPr>
              <a:t>二、Quartus II 图形输入法</a:t>
            </a:r>
            <a:r>
              <a:rPr lang="zh-CN" altLang="en-US" sz="2400" b="1" dirty="0">
                <a:solidFill>
                  <a:srgbClr val="CF632F"/>
                </a:solidFill>
                <a:latin typeface="微软雅黑" panose="020B0503020204020204" pitchFamily="34" charset="-122"/>
                <a:ea typeface="微软雅黑" panose="020B0503020204020204" pitchFamily="34" charset="-122"/>
              </a:rPr>
              <a:t>（</a:t>
            </a:r>
            <a:r>
              <a:rPr lang="en-US" altLang="zh-CN" sz="2400">
                <a:solidFill>
                  <a:srgbClr val="1C5C90"/>
                </a:solidFill>
                <a:latin typeface="Times New Roman" panose="02020603050405020304" charset="0"/>
                <a:cs typeface="Segoe UI" panose="020B0502040204020203" pitchFamily="34" charset="0"/>
                <a:sym typeface="+mn-ea"/>
              </a:rPr>
              <a:t>Block Design </a:t>
            </a:r>
            <a:r>
              <a:rPr lang="en-US" altLang="zh-CN" sz="2400" err="1">
                <a:solidFill>
                  <a:srgbClr val="1C5C90"/>
                </a:solidFill>
                <a:latin typeface="Times New Roman" panose="02020603050405020304" charset="0"/>
                <a:cs typeface="Segoe UI" panose="020B0502040204020203" pitchFamily="34" charset="0"/>
                <a:sym typeface="+mn-ea"/>
              </a:rPr>
              <a:t>File(.bdf</a:t>
            </a:r>
            <a:r>
              <a:rPr lang="zh-CN" altLang="en-US" sz="2400" dirty="0">
                <a:solidFill>
                  <a:srgbClr val="1C5C90"/>
                </a:solidFill>
                <a:latin typeface="Times New Roman" panose="02020603050405020304" charset="0"/>
                <a:cs typeface="Segoe UI" panose="020B0502040204020203" pitchFamily="34" charset="0"/>
                <a:sym typeface="+mn-ea"/>
              </a:rPr>
              <a:t>文件</a:t>
            </a:r>
            <a:r>
              <a:rPr lang="en-US" altLang="zh-CN" sz="2400">
                <a:solidFill>
                  <a:srgbClr val="1C5C90"/>
                </a:solidFill>
                <a:latin typeface="Times New Roman" panose="02020603050405020304" charset="0"/>
                <a:cs typeface="Segoe UI" panose="020B0502040204020203" pitchFamily="34" charset="0"/>
                <a:sym typeface="+mn-ea"/>
              </a:rPr>
              <a:t>)</a:t>
            </a:r>
            <a:r>
              <a:rPr lang="zh-CN" altLang="en-US" sz="2400" b="1" dirty="0">
                <a:solidFill>
                  <a:srgbClr val="CF632F"/>
                </a:solidFill>
                <a:latin typeface="微软雅黑" panose="020B0503020204020204" pitchFamily="34" charset="-122"/>
                <a:ea typeface="微软雅黑" panose="020B0503020204020204" pitchFamily="34" charset="-122"/>
                <a:sym typeface="+mn-ea"/>
              </a:rPr>
              <a:t>）</a:t>
            </a:r>
            <a:endParaRPr lang="en-US" altLang="zh-CN" sz="2400" b="0" kern="1200" baseline="0">
              <a:solidFill>
                <a:srgbClr val="1C5C90"/>
              </a:solidFill>
              <a:latin typeface="Times New Roman" panose="02020603050405020304" charset="0"/>
              <a:ea typeface="+mn-ea"/>
              <a:cs typeface="Segoe UI" panose="020B0502040204020203" pitchFamily="34" charset="0"/>
            </a:endParaRPr>
          </a:p>
          <a:p>
            <a:pPr algn="l" fontAlgn="auto">
              <a:lnSpc>
                <a:spcPct val="100000"/>
              </a:lnSpc>
              <a:buClrTx/>
              <a:buSzTx/>
              <a:buFontTx/>
            </a:pPr>
            <a:endParaRPr lang="zh-CN" altLang="en-US" sz="2400" b="1" dirty="0">
              <a:solidFill>
                <a:srgbClr val="CF632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127635" y="1099185"/>
            <a:ext cx="10054590" cy="5241925"/>
            <a:chOff x="6179819" y="993975"/>
            <a:chExt cx="5638801" cy="5402250"/>
          </a:xfrm>
        </p:grpSpPr>
        <p:sp>
          <p:nvSpPr>
            <p:cNvPr id="42" name="矩形 41"/>
            <p:cNvSpPr/>
            <p:nvPr/>
          </p:nvSpPr>
          <p:spPr>
            <a:xfrm>
              <a:off x="6179819" y="1004636"/>
              <a:ext cx="5638801" cy="5391589"/>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29676" y="993975"/>
              <a:ext cx="2381373" cy="5378691"/>
            </a:xfrm>
            <a:prstGeom prst="rect">
              <a:avLst/>
            </a:prstGeom>
            <a:noFill/>
            <a:ln w="9525">
              <a:noFill/>
              <a:miter lim="800000"/>
            </a:ln>
          </p:spPr>
          <p:txBody>
            <a:bodyPr wrap="square" lIns="49438" tIns="24718" rIns="49438" bIns="24718">
              <a:spAutoFit/>
            </a:bodyPr>
            <a:lstStyle/>
            <a:p>
              <a:pPr marL="27940" indent="0" algn="l" fontAlgn="auto">
                <a:lnSpc>
                  <a:spcPct val="150000"/>
                </a:lnSpc>
                <a:spcBef>
                  <a:spcPts val="0"/>
                </a:spcBef>
                <a:buClrTx/>
                <a:buSzTx/>
                <a:buFont typeface="Wingdings" panose="05000000000000000000" charset="0"/>
                <a:buNone/>
              </a:pPr>
              <a:r>
                <a:rPr lang="en-US" altLang="zh-CN" sz="2400" dirty="0">
                  <a:solidFill>
                    <a:srgbClr val="1D41D5"/>
                  </a:solidFill>
                  <a:latin typeface="微软雅黑" panose="020B0503020204020204" pitchFamily="34" charset="-122"/>
                  <a:ea typeface="微软雅黑" panose="020B0503020204020204" pitchFamily="34" charset="-122"/>
                </a:rPr>
                <a:t>2.2  </a:t>
              </a:r>
              <a:r>
                <a:rPr lang="zh-CN" altLang="en-US" sz="2400" dirty="0">
                  <a:solidFill>
                    <a:srgbClr val="1D41D5"/>
                  </a:solidFill>
                  <a:latin typeface="微软雅黑" panose="020B0503020204020204" pitchFamily="34" charset="-122"/>
                  <a:ea typeface="微软雅黑" panose="020B0503020204020204" pitchFamily="34" charset="-122"/>
                </a:rPr>
                <a:t>原理图输入的应用步骤</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algn="l" fontAlgn="auto">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sym typeface="+mn-ea"/>
                </a:rPr>
                <a:t>什么是原理图输入？</a:t>
              </a:r>
              <a:r>
                <a:rPr lang="zh-CN" altLang="en-US" sz="2000" dirty="0">
                  <a:latin typeface="微软雅黑" panose="020B0503020204020204" pitchFamily="34" charset="-122"/>
                  <a:ea typeface="微软雅黑" panose="020B0503020204020204" pitchFamily="34" charset="-122"/>
                  <a:sym typeface="+mn-ea"/>
                </a:rPr>
                <a:t>在EDA软件的图形编辑界面上绘制能完成特定功能的电路原理图。</a:t>
              </a:r>
              <a:endParaRPr lang="zh-CN" altLang="en-US" sz="2000" dirty="0">
                <a:latin typeface="微软雅黑" panose="020B0503020204020204" pitchFamily="34" charset="-122"/>
                <a:ea typeface="微软雅黑" panose="020B0503020204020204" pitchFamily="34" charset="-122"/>
              </a:endParaRPr>
            </a:p>
            <a:p>
              <a:pPr marL="28575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sym typeface="+mn-ea"/>
                </a:rPr>
                <a:t>  Quartus II 8.1</a:t>
              </a:r>
              <a:r>
                <a:rPr lang="zh-CN" altLang="en-US" sz="2000" dirty="0">
                  <a:solidFill>
                    <a:srgbClr val="C00000"/>
                  </a:solidFill>
                  <a:latin typeface="微软雅黑" panose="020B0503020204020204" pitchFamily="34" charset="-122"/>
                  <a:ea typeface="微软雅黑" panose="020B0503020204020204" pitchFamily="34" charset="-122"/>
                  <a:sym typeface="+mn-ea"/>
                </a:rPr>
                <a:t>主界面操作环境</a:t>
              </a:r>
            </a:p>
            <a:p>
              <a:pPr marL="285750" algn="l" fontAlgn="auto">
                <a:lnSpc>
                  <a:spcPct val="150000"/>
                </a:lnSpc>
                <a:spcBef>
                  <a:spcPts val="1200"/>
                </a:spcBef>
                <a:buClr>
                  <a:srgbClr val="000000"/>
                </a:buClr>
                <a:buSzTx/>
                <a:buFont typeface="Wingdings" panose="05000000000000000000" charset="0"/>
                <a:buChar char="l"/>
              </a:pPr>
              <a:r>
                <a:rPr lang="zh-CN" altLang="en-US" sz="2000" dirty="0">
                  <a:solidFill>
                    <a:srgbClr val="C00000"/>
                  </a:solidFill>
                  <a:latin typeface="微软雅黑" panose="020B0503020204020204" pitchFamily="34" charset="-122"/>
                  <a:ea typeface="微软雅黑" panose="020B0503020204020204" pitchFamily="34" charset="-122"/>
                  <a:sym typeface="+mn-ea"/>
                </a:rPr>
                <a:t> 项目：</a:t>
              </a:r>
              <a:r>
                <a:rPr lang="zh-CN" altLang="en-US" sz="2000" dirty="0">
                  <a:solidFill>
                    <a:schemeClr val="tx1"/>
                  </a:solidFill>
                  <a:latin typeface="微软雅黑" panose="020B0503020204020204" pitchFamily="34" charset="-122"/>
                  <a:ea typeface="微软雅黑" panose="020B0503020204020204" pitchFamily="34" charset="-122"/>
                  <a:sym typeface="+mn-ea"/>
                </a:rPr>
                <a:t>一个系统设计的总和，包含了所有的子设计文件和设计项目中的所有辅助文件。</a:t>
              </a:r>
              <a:r>
                <a:rPr lang="zh-CN" altLang="en-US" sz="2000" b="1" dirty="0">
                  <a:latin typeface="微软雅黑" panose="020B0503020204020204" pitchFamily="34" charset="-122"/>
                  <a:ea typeface="微软雅黑" panose="020B0503020204020204" pitchFamily="34" charset="-122"/>
                  <a:sym typeface="+mn-ea"/>
                </a:rPr>
                <a:t>在开始设计之前，必须创建项目。项目</a:t>
              </a:r>
              <a:r>
                <a:rPr lang="zh-CN" altLang="en-US" sz="2000" b="1" dirty="0">
                  <a:solidFill>
                    <a:schemeClr val="tx1"/>
                  </a:solidFill>
                  <a:latin typeface="微软雅黑" panose="020B0503020204020204" pitchFamily="34" charset="-122"/>
                  <a:ea typeface="微软雅黑" panose="020B0503020204020204" pitchFamily="34" charset="-122"/>
                  <a:sym typeface="+mn-ea"/>
                </a:rPr>
                <a:t>文件必须置于同一文件夹下。</a:t>
              </a:r>
            </a:p>
          </p:txBody>
        </p:sp>
      </p:grpSp>
      <p:pic>
        <p:nvPicPr>
          <p:cNvPr id="2" name="图片 1" descr="图1"/>
          <p:cNvPicPr>
            <a:picLocks noChangeAspect="1" noChangeArrowheads="1"/>
          </p:cNvPicPr>
          <p:nvPr/>
        </p:nvPicPr>
        <p:blipFill>
          <a:blip r:embed="rId3"/>
          <a:srcRect/>
          <a:stretch>
            <a:fillRect/>
          </a:stretch>
        </p:blipFill>
        <p:spPr>
          <a:xfrm>
            <a:off x="4575175" y="1115695"/>
            <a:ext cx="7143115" cy="5190490"/>
          </a:xfrm>
          <a:prstGeom prst="rect">
            <a:avLst/>
          </a:prstGeom>
          <a:noFill/>
          <a:ln w="9525">
            <a:noFill/>
            <a:miter lim="800000"/>
            <a:headEnd/>
            <a:tailEnd/>
          </a:ln>
        </p:spPr>
      </p:pic>
      <p:pic>
        <p:nvPicPr>
          <p:cNvPr id="3" name="图片 2"/>
          <p:cNvPicPr>
            <a:picLocks noChangeAspect="1"/>
          </p:cNvPicPr>
          <p:nvPr/>
        </p:nvPicPr>
        <p:blipFill>
          <a:blip r:embed="rId4"/>
          <a:stretch>
            <a:fillRect/>
          </a:stretch>
        </p:blipFill>
        <p:spPr>
          <a:xfrm>
            <a:off x="7515860" y="2809240"/>
            <a:ext cx="2876550" cy="1362075"/>
          </a:xfrm>
          <a:prstGeom prst="rect">
            <a:avLst/>
          </a:prstGeom>
        </p:spPr>
      </p:pic>
      <p:sp>
        <p:nvSpPr>
          <p:cNvPr id="3282952" name="文本框 3282951"/>
          <p:cNvSpPr txBox="1"/>
          <p:nvPr/>
        </p:nvSpPr>
        <p:spPr>
          <a:xfrm>
            <a:off x="5581015" y="1847533"/>
            <a:ext cx="3259138" cy="306705"/>
          </a:xfrm>
          <a:prstGeom prst="rect">
            <a:avLst/>
          </a:prstGeom>
          <a:solidFill>
            <a:srgbClr val="FFFFB1"/>
          </a:solidFill>
          <a:ln w="12700" cap="flat" cmpd="sng">
            <a:solidFill>
              <a:schemeClr val="tx1"/>
            </a:solidFill>
            <a:prstDash val="solid"/>
            <a:miter/>
            <a:headEnd type="none" w="sm" len="sm"/>
            <a:tailEnd type="none" w="sm" len="sm"/>
          </a:ln>
        </p:spPr>
        <p:txBody>
          <a:bodyPr>
            <a:spAutoFit/>
          </a:bodyPr>
          <a:lstStyle/>
          <a:p>
            <a:pPr eaLnBrk="0" hangingPunct="0"/>
            <a:r>
              <a:rPr lang="en-US" altLang="zh-CN" sz="1400" b="1">
                <a:latin typeface="Arial" panose="020B0604020202020204" pitchFamily="34" charset="0"/>
                <a:ea typeface="宋体" panose="02010600030101010101" pitchFamily="2" charset="-122"/>
              </a:rPr>
              <a:t>1</a:t>
            </a:r>
            <a:r>
              <a:rPr lang="zh-CN" altLang="en-US" sz="1400" b="1" dirty="0">
                <a:latin typeface="Arial" panose="020B0604020202020204" pitchFamily="34" charset="0"/>
                <a:ea typeface="宋体" panose="02010600030101010101" pitchFamily="2" charset="-122"/>
              </a:rPr>
              <a:t>、</a:t>
            </a:r>
            <a:r>
              <a:rPr lang="en-US" altLang="zh-CN" sz="1400" b="1">
                <a:latin typeface="Arial" panose="020B0604020202020204" pitchFamily="34" charset="0"/>
                <a:ea typeface="宋体" panose="02010600030101010101" pitchFamily="2" charset="-122"/>
              </a:rPr>
              <a:t>Project Navigator</a:t>
            </a:r>
            <a:r>
              <a:rPr lang="zh-CN" altLang="en-US" sz="1400" b="1" dirty="0">
                <a:latin typeface="Arial" panose="020B0604020202020204" pitchFamily="34" charset="0"/>
                <a:ea typeface="宋体" panose="02010600030101010101" pitchFamily="2" charset="-122"/>
              </a:rPr>
              <a:t>（项目导航器）</a:t>
            </a:r>
            <a:endParaRPr lang="zh-CN" altLang="en-US" sz="1600" b="1" dirty="0">
              <a:latin typeface="Arial" panose="020B0604020202020204" pitchFamily="34" charset="0"/>
              <a:ea typeface="宋体" panose="02010600030101010101" pitchFamily="2" charset="-122"/>
            </a:endParaRPr>
          </a:p>
        </p:txBody>
      </p:sp>
      <p:sp>
        <p:nvSpPr>
          <p:cNvPr id="3282959" name="文本框 3282958"/>
          <p:cNvSpPr txBox="1"/>
          <p:nvPr/>
        </p:nvSpPr>
        <p:spPr>
          <a:xfrm>
            <a:off x="4575175" y="4317365"/>
            <a:ext cx="1802130" cy="521970"/>
          </a:xfrm>
          <a:prstGeom prst="rect">
            <a:avLst/>
          </a:prstGeom>
          <a:solidFill>
            <a:srgbClr val="FFFFB1"/>
          </a:solidFill>
          <a:ln w="12700" cap="flat" cmpd="sng">
            <a:solidFill>
              <a:schemeClr val="tx1"/>
            </a:solidFill>
            <a:prstDash val="solid"/>
            <a:miter/>
            <a:headEnd type="none" w="sm" len="sm"/>
            <a:tailEnd type="none" w="sm" len="sm"/>
          </a:ln>
        </p:spPr>
        <p:txBody>
          <a:bodyPr wrap="square">
            <a:spAutoFit/>
          </a:bodyPr>
          <a:lstStyle/>
          <a:p>
            <a:pPr eaLnBrk="0" hangingPunct="0"/>
            <a:r>
              <a:rPr lang="en-US" altLang="zh-CN" sz="1400" b="1">
                <a:latin typeface="Arial" panose="020B0604020202020204" pitchFamily="34" charset="0"/>
                <a:ea typeface="宋体" panose="02010600030101010101" pitchFamily="2" charset="-122"/>
              </a:rPr>
              <a:t>2</a:t>
            </a:r>
            <a:r>
              <a:rPr lang="zh-CN" altLang="en-US" sz="1400" b="1" dirty="0">
                <a:latin typeface="Arial" panose="020B0604020202020204" pitchFamily="34" charset="0"/>
                <a:ea typeface="宋体" panose="02010600030101010101" pitchFamily="2" charset="-122"/>
              </a:rPr>
              <a:t>、</a:t>
            </a:r>
            <a:r>
              <a:rPr lang="en-US" altLang="zh-CN" sz="1400" b="1" dirty="0">
                <a:latin typeface="Arial" panose="020B0604020202020204" pitchFamily="34" charset="0"/>
                <a:ea typeface="宋体" panose="02010600030101010101" pitchFamily="2" charset="-122"/>
              </a:rPr>
              <a:t>Tasks window</a:t>
            </a:r>
            <a:r>
              <a:rPr lang="zh-CN" altLang="en-US" sz="1400" b="1" dirty="0">
                <a:latin typeface="Arial" panose="020B0604020202020204" pitchFamily="34" charset="0"/>
                <a:ea typeface="宋体" panose="02010600030101010101" pitchFamily="2" charset="-122"/>
              </a:rPr>
              <a:t>（任务窗口）</a:t>
            </a:r>
            <a:endParaRPr lang="zh-CN" altLang="en-US" sz="1600" b="1" dirty="0">
              <a:latin typeface="Arial" panose="020B0604020202020204" pitchFamily="34" charset="0"/>
              <a:ea typeface="宋体" panose="02010600030101010101" pitchFamily="2" charset="-122"/>
            </a:endParaRPr>
          </a:p>
        </p:txBody>
      </p:sp>
      <p:sp>
        <p:nvSpPr>
          <p:cNvPr id="3282954" name="文本框 3282953"/>
          <p:cNvSpPr txBox="1"/>
          <p:nvPr/>
        </p:nvSpPr>
        <p:spPr>
          <a:xfrm>
            <a:off x="6768465" y="5614353"/>
            <a:ext cx="3113088" cy="306705"/>
          </a:xfrm>
          <a:prstGeom prst="rect">
            <a:avLst/>
          </a:prstGeom>
          <a:solidFill>
            <a:srgbClr val="FFFFB1"/>
          </a:solidFill>
          <a:ln w="12700" cap="flat" cmpd="sng">
            <a:solidFill>
              <a:schemeClr val="tx1"/>
            </a:solidFill>
            <a:prstDash val="solid"/>
            <a:miter/>
            <a:headEnd type="none" w="sm" len="sm"/>
            <a:tailEnd type="none" w="sm" len="sm"/>
          </a:ln>
        </p:spPr>
        <p:txBody>
          <a:bodyPr>
            <a:spAutoFit/>
          </a:bodyPr>
          <a:lstStyle/>
          <a:p>
            <a:pPr eaLnBrk="0" hangingPunct="0"/>
            <a:r>
              <a:rPr lang="en-US" altLang="zh-CN" sz="1400" b="1">
                <a:latin typeface="Arial" panose="020B0604020202020204" pitchFamily="34" charset="0"/>
                <a:ea typeface="宋体" panose="02010600030101010101" pitchFamily="2" charset="-122"/>
              </a:rPr>
              <a:t>3</a:t>
            </a:r>
            <a:r>
              <a:rPr lang="zh-CN" altLang="en-US" sz="1400" b="1" dirty="0">
                <a:latin typeface="Arial" panose="020B0604020202020204" pitchFamily="34" charset="0"/>
                <a:ea typeface="宋体" panose="02010600030101010101" pitchFamily="2" charset="-122"/>
              </a:rPr>
              <a:t>、</a:t>
            </a:r>
            <a:r>
              <a:rPr lang="en-US" altLang="zh-CN" sz="1400" b="1">
                <a:latin typeface="Arial" panose="020B0604020202020204" pitchFamily="34" charset="0"/>
                <a:ea typeface="宋体" panose="02010600030101010101" pitchFamily="2" charset="-122"/>
              </a:rPr>
              <a:t>Messages window</a:t>
            </a:r>
            <a:r>
              <a:rPr lang="zh-CN" altLang="en-US" sz="1400" b="1" dirty="0">
                <a:latin typeface="Arial" panose="020B0604020202020204" pitchFamily="34" charset="0"/>
                <a:ea typeface="宋体" panose="02010600030101010101" pitchFamily="2" charset="-122"/>
              </a:rPr>
              <a:t>（信息窗口）</a:t>
            </a:r>
            <a:endParaRPr lang="zh-CN" altLang="en-US" sz="1600" b="1" dirty="0">
              <a:latin typeface="Arial" panose="020B0604020202020204" pitchFamily="34" charset="0"/>
              <a:ea typeface="宋体" panose="02010600030101010101" pitchFamily="2" charset="-122"/>
            </a:endParaRPr>
          </a:p>
        </p:txBody>
      </p:sp>
      <p:sp>
        <p:nvSpPr>
          <p:cNvPr id="4" name="文本框 3"/>
          <p:cNvSpPr txBox="1"/>
          <p:nvPr/>
        </p:nvSpPr>
        <p:spPr>
          <a:xfrm>
            <a:off x="10118090" y="1941195"/>
            <a:ext cx="1519555" cy="737235"/>
          </a:xfrm>
          <a:prstGeom prst="rect">
            <a:avLst/>
          </a:prstGeom>
          <a:solidFill>
            <a:srgbClr val="FFFFB1"/>
          </a:solidFill>
          <a:ln w="12700" cap="flat" cmpd="sng">
            <a:solidFill>
              <a:schemeClr val="tx1"/>
            </a:solidFill>
            <a:prstDash val="solid"/>
            <a:miter/>
            <a:headEnd type="none" w="sm" len="sm"/>
            <a:tailEnd type="none" w="sm" len="sm"/>
          </a:ln>
        </p:spPr>
        <p:txBody>
          <a:bodyPr wrap="square">
            <a:spAutoFit/>
          </a:bodyPr>
          <a:lstStyle/>
          <a:p>
            <a:pPr eaLnBrk="0" hangingPunct="0"/>
            <a:r>
              <a:rPr lang="en-US" altLang="zh-CN" sz="1400" b="1">
                <a:latin typeface="Arial" panose="020B0604020202020204" pitchFamily="34" charset="0"/>
                <a:ea typeface="宋体" panose="02010600030101010101" pitchFamily="2" charset="-122"/>
              </a:rPr>
              <a:t>4</a:t>
            </a:r>
            <a:r>
              <a:rPr lang="zh-CN" altLang="en-US" sz="1400" b="1" dirty="0">
                <a:latin typeface="Arial" panose="020B0604020202020204" pitchFamily="34" charset="0"/>
                <a:ea typeface="宋体" panose="02010600030101010101" pitchFamily="2" charset="-122"/>
              </a:rPr>
              <a:t>、</a:t>
            </a:r>
            <a:r>
              <a:rPr lang="en-US" altLang="zh-CN" sz="1400" b="1">
                <a:latin typeface="Arial" panose="020B0604020202020204" pitchFamily="34" charset="0"/>
                <a:ea typeface="宋体" panose="02010600030101010101" pitchFamily="2" charset="-122"/>
              </a:rPr>
              <a:t>Editor window</a:t>
            </a:r>
            <a:r>
              <a:rPr lang="zh-CN" altLang="en-US" sz="1400" b="1" dirty="0">
                <a:latin typeface="Arial" panose="020B0604020202020204" pitchFamily="34" charset="0"/>
                <a:ea typeface="宋体" panose="02010600030101010101" pitchFamily="2" charset="-122"/>
              </a:rPr>
              <a:t>（编辑窗口）</a:t>
            </a:r>
            <a:endParaRPr lang="zh-CN" altLang="en-US" sz="1600" b="1" dirty="0">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282952"/>
                                        </p:tgtEl>
                                        <p:attrNameLst>
                                          <p:attrName>style.visibility</p:attrName>
                                        </p:attrNameLst>
                                      </p:cBhvr>
                                      <p:to>
                                        <p:strVal val="visible"/>
                                      </p:to>
                                    </p:set>
                                    <p:animEffect transition="in" filter="wipe(down)">
                                      <p:cBhvr>
                                        <p:cTn id="12" dur="500"/>
                                        <p:tgtEl>
                                          <p:spTgt spid="32829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282959"/>
                                        </p:tgtEl>
                                        <p:attrNameLst>
                                          <p:attrName>style.visibility</p:attrName>
                                        </p:attrNameLst>
                                      </p:cBhvr>
                                      <p:to>
                                        <p:strVal val="visible"/>
                                      </p:to>
                                    </p:set>
                                    <p:animEffect transition="in" filter="wipe(down)">
                                      <p:cBhvr>
                                        <p:cTn id="17" dur="500"/>
                                        <p:tgtEl>
                                          <p:spTgt spid="32829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282954"/>
                                        </p:tgtEl>
                                        <p:attrNameLst>
                                          <p:attrName>style.visibility</p:attrName>
                                        </p:attrNameLst>
                                      </p:cBhvr>
                                      <p:to>
                                        <p:strVal val="visible"/>
                                      </p:to>
                                    </p:set>
                                    <p:animEffect transition="in" filter="wipe(down)">
                                      <p:cBhvr>
                                        <p:cTn id="22" dur="500"/>
                                        <p:tgtEl>
                                          <p:spTgt spid="32829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2952" grpId="0" animBg="1"/>
      <p:bldP spid="3282952" grpId="1" animBg="1"/>
      <p:bldP spid="3282959" grpId="0" animBg="1"/>
      <p:bldP spid="3282959" grpId="1" animBg="1"/>
      <p:bldP spid="3282954" grpId="0" bldLvl="0" animBg="1"/>
      <p:bldP spid="3282954" grpId="1" animBg="1"/>
      <p:bldP spid="4" grpId="0" animBg="1"/>
      <p:bldP spid="4"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026160"/>
            <a:ext cx="10400030" cy="5461001"/>
            <a:chOff x="6179819" y="993975"/>
            <a:chExt cx="5832530" cy="5628026"/>
          </a:xfrm>
        </p:grpSpPr>
        <p:sp>
          <p:nvSpPr>
            <p:cNvPr id="42" name="矩形 41"/>
            <p:cNvSpPr/>
            <p:nvPr/>
          </p:nvSpPr>
          <p:spPr>
            <a:xfrm>
              <a:off x="6179819" y="1004446"/>
              <a:ext cx="5832530" cy="5617555"/>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29676" y="993975"/>
              <a:ext cx="5706820" cy="5537061"/>
            </a:xfrm>
            <a:prstGeom prst="rect">
              <a:avLst/>
            </a:prstGeom>
            <a:noFill/>
            <a:ln w="9525">
              <a:noFill/>
              <a:miter lim="800000"/>
            </a:ln>
          </p:spPr>
          <p:txBody>
            <a:bodyPr wrap="square" lIns="49438" tIns="24718" rIns="49438" bIns="24718">
              <a:spAutoFit/>
            </a:bodyPr>
            <a:lstStyle/>
            <a:p>
              <a:pPr marL="27940" indent="0" algn="l" fontAlgn="auto">
                <a:lnSpc>
                  <a:spcPct val="150000"/>
                </a:lnSpc>
                <a:spcBef>
                  <a:spcPts val="0"/>
                </a:spcBef>
                <a:buClrTx/>
                <a:buSzTx/>
                <a:buFont typeface="Wingdings" panose="05000000000000000000" charset="0"/>
                <a:buNone/>
              </a:pPr>
              <a:r>
                <a:rPr lang="en-US" altLang="zh-CN" sz="2400" dirty="0">
                  <a:solidFill>
                    <a:srgbClr val="1D41D5"/>
                  </a:solidFill>
                  <a:latin typeface="微软雅黑" panose="020B0503020204020204" pitchFamily="34" charset="-122"/>
                  <a:ea typeface="微软雅黑" panose="020B0503020204020204" pitchFamily="34" charset="-122"/>
                </a:rPr>
                <a:t>2.2  </a:t>
              </a:r>
              <a:r>
                <a:rPr lang="zh-CN" altLang="en-US" sz="2400" dirty="0">
                  <a:solidFill>
                    <a:srgbClr val="1D41D5"/>
                  </a:solidFill>
                  <a:latin typeface="微软雅黑" panose="020B0503020204020204" pitchFamily="34" charset="-122"/>
                  <a:ea typeface="微软雅黑" panose="020B0503020204020204" pitchFamily="34" charset="-122"/>
                </a:rPr>
                <a:t>原理图输入的应用步骤</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algn="l" fontAlgn="auto">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sym typeface="+mn-ea"/>
                </a:rPr>
                <a:t>Step1</a:t>
              </a:r>
              <a:r>
                <a:rPr lang="zh-CN" altLang="en-US" sz="2000" dirty="0">
                  <a:solidFill>
                    <a:srgbClr val="FF0000"/>
                  </a:solidFill>
                  <a:latin typeface="微软雅黑" panose="020B0503020204020204" pitchFamily="34" charset="-122"/>
                  <a:ea typeface="微软雅黑" panose="020B0503020204020204" pitchFamily="34" charset="-122"/>
                  <a:sym typeface="+mn-ea"/>
                </a:rPr>
                <a:t>：创建项目</a:t>
              </a:r>
            </a:p>
            <a:p>
              <a:pPr marL="285750" indent="0" algn="l" fontAlgn="auto">
                <a:lnSpc>
                  <a:spcPct val="150000"/>
                </a:lnSpc>
                <a:spcBef>
                  <a:spcPts val="1200"/>
                </a:spcBef>
                <a:buClrTx/>
                <a:buSzTx/>
                <a:buNone/>
              </a:pPr>
              <a:r>
                <a:rPr lang="zh-CN" altLang="en-US" sz="2000" dirty="0">
                  <a:solidFill>
                    <a:srgbClr val="FF0000"/>
                  </a:solidFill>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   1）首先新建一个文件夹用于保存即将创建的项目（不要保存在系统盘上）。</a:t>
              </a:r>
            </a:p>
            <a:p>
              <a:pPr marL="285750" indent="0" algn="l" fontAlgn="auto">
                <a:lnSpc>
                  <a:spcPct val="150000"/>
                </a:lnSpc>
                <a:spcBef>
                  <a:spcPts val="1200"/>
                </a:spcBef>
                <a:buClrTx/>
                <a:buSzTx/>
                <a:buNone/>
              </a:pPr>
              <a:r>
                <a:rPr lang="zh-CN" altLang="en-US" sz="2000" dirty="0">
                  <a:latin typeface="微软雅黑" panose="020B0503020204020204" pitchFamily="34" charset="-122"/>
                  <a:ea typeface="微软雅黑" panose="020B0503020204020204" pitchFamily="34" charset="-122"/>
                  <a:sym typeface="+mn-ea"/>
                </a:rPr>
                <a:t>     2）打开Quartus II软件，在主界面中执行File→New Project Wizard…命令，按照向导的提示，完成设置工程文件夹、工程名称以及顶层实体名称。</a:t>
              </a:r>
              <a:endParaRPr lang="zh-CN" altLang="en-US" sz="2000" b="0" kern="1200" baseline="0" dirty="0">
                <a:solidFill>
                  <a:srgbClr val="1C5C90"/>
                </a:solidFill>
                <a:latin typeface="Times New Roman" panose="02020603050405020304" charset="0"/>
                <a:ea typeface="+mn-ea"/>
                <a:cs typeface="Segoe UI" panose="020B0502040204020203" pitchFamily="34" charset="0"/>
              </a:endParaRPr>
            </a:p>
            <a:p>
              <a:pPr marL="285750" algn="l" fontAlgn="auto">
                <a:lnSpc>
                  <a:spcPct val="150000"/>
                </a:lnSpc>
                <a:spcBef>
                  <a:spcPts val="1200"/>
                </a:spcBef>
                <a:buClrTx/>
                <a:buSzTx/>
                <a:buFontTx/>
                <a:buNone/>
              </a:pPr>
              <a:r>
                <a:rPr lang="zh-CN" altLang="en-US" sz="2000" b="1" dirty="0">
                  <a:solidFill>
                    <a:srgbClr val="C00000"/>
                  </a:solidFill>
                  <a:latin typeface="微软雅黑" panose="020B0503020204020204" pitchFamily="34" charset="-122"/>
                  <a:ea typeface="微软雅黑" panose="020B0503020204020204" pitchFamily="34" charset="-122"/>
                  <a:sym typeface="+mn-ea"/>
                </a:rPr>
                <a:t>统一要求：</a:t>
              </a:r>
              <a:r>
                <a:rPr lang="zh-CN" altLang="en-US" sz="2000" dirty="0">
                  <a:latin typeface="微软雅黑" panose="020B0503020204020204" pitchFamily="34" charset="-122"/>
                  <a:ea typeface="微软雅黑" panose="020B0503020204020204" pitchFamily="34" charset="-122"/>
                  <a:sym typeface="+mn-ea"/>
                </a:rPr>
                <a:t>1）所有项目的工作路径在D盘下；2）总的文件夹是你的名字（不能出现汉字）；3）每个项目均有一个独立的文件夹（工作目录）；4）项目构建过程中生成的所有</a:t>
              </a:r>
              <a:r>
                <a:rPr lang="zh-CN" altLang="en-US" sz="2000" dirty="0" smtClean="0">
                  <a:latin typeface="微软雅黑" panose="020B0503020204020204" pitchFamily="34" charset="-122"/>
                  <a:ea typeface="微软雅黑" panose="020B0503020204020204" pitchFamily="34" charset="-122"/>
                  <a:sym typeface="+mn-ea"/>
                </a:rPr>
                <a:t>文件</a:t>
              </a:r>
              <a:r>
                <a:rPr lang="zh-CN" altLang="en-US" sz="2000" dirty="0">
                  <a:latin typeface="微软雅黑" panose="020B0503020204020204" pitchFamily="34" charset="-122"/>
                  <a:ea typeface="微软雅黑" panose="020B0503020204020204" pitchFamily="34" charset="-122"/>
                  <a:sym typeface="+mn-ea"/>
                </a:rPr>
                <a:t>，</a:t>
              </a:r>
              <a:r>
                <a:rPr lang="zh-CN" altLang="en-US" sz="2000" dirty="0" smtClean="0">
                  <a:latin typeface="微软雅黑" panose="020B0503020204020204" pitchFamily="34" charset="-122"/>
                  <a:ea typeface="微软雅黑" panose="020B0503020204020204" pitchFamily="34" charset="-122"/>
                  <a:sym typeface="+mn-ea"/>
                </a:rPr>
                <a:t>系统</a:t>
              </a:r>
              <a:r>
                <a:rPr lang="zh-CN" altLang="en-US" sz="2000" dirty="0">
                  <a:latin typeface="微软雅黑" panose="020B0503020204020204" pitchFamily="34" charset="-122"/>
                  <a:ea typeface="微软雅黑" panose="020B0503020204020204" pitchFamily="34" charset="-122"/>
                  <a:sym typeface="+mn-ea"/>
                </a:rPr>
                <a:t>默认存于该项目文件夹中；5）项目名称和顶层设计实体名称一定要相同，</a:t>
              </a:r>
              <a:r>
                <a:rPr lang="zh-CN" sz="2000" dirty="0">
                  <a:latin typeface="微软雅黑" panose="020B0503020204020204" pitchFamily="34" charset="-122"/>
                  <a:ea typeface="微软雅黑" panose="020B0503020204020204" pitchFamily="34" charset="-122"/>
                  <a:sym typeface="+mn-ea"/>
                </a:rPr>
                <a:t>且设计</a:t>
              </a:r>
              <a:r>
                <a:rPr lang="zh-CN" altLang="en-US" sz="2000" dirty="0">
                  <a:latin typeface="微软雅黑" panose="020B0503020204020204" pitchFamily="34" charset="-122"/>
                  <a:ea typeface="微软雅黑" panose="020B0503020204020204" pitchFamily="34" charset="-122"/>
                  <a:sym typeface="+mn-ea"/>
                </a:rPr>
                <a:t>实体名称不能为中文、不能使用VHDL的关键字或者与Quartus II设计库中的模块名称相同。</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sp>
        <p:nvSpPr>
          <p:cNvPr id="80" name="矩形 30"/>
          <p:cNvSpPr>
            <a:spLocks noChangeArrowheads="1"/>
          </p:cNvSpPr>
          <p:nvPr/>
        </p:nvSpPr>
        <p:spPr bwMode="auto">
          <a:xfrm>
            <a:off x="788035" y="892810"/>
            <a:ext cx="9875520" cy="1217295"/>
          </a:xfrm>
          <a:prstGeom prst="rect">
            <a:avLst/>
          </a:prstGeom>
          <a:noFill/>
          <a:ln w="9525">
            <a:noFill/>
            <a:miter lim="800000"/>
          </a:ln>
        </p:spPr>
        <p:txBody>
          <a:bodyPr wrap="square" lIns="49438" tIns="24718" rIns="49438" bIns="24718">
            <a:spAutoFit/>
          </a:bodyPr>
          <a:lstStyle/>
          <a:p>
            <a:pPr marL="27940" indent="0" algn="l" fontAlgn="auto">
              <a:lnSpc>
                <a:spcPct val="150000"/>
              </a:lnSpc>
              <a:spcBef>
                <a:spcPts val="0"/>
              </a:spcBef>
              <a:buClrTx/>
              <a:buSzTx/>
              <a:buFont typeface="Wingdings" panose="05000000000000000000" charset="0"/>
              <a:buNone/>
            </a:pPr>
            <a:r>
              <a:rPr lang="en-US" altLang="zh-CN" sz="2400" dirty="0">
                <a:solidFill>
                  <a:srgbClr val="1D41D5"/>
                </a:solidFill>
                <a:latin typeface="微软雅黑" panose="020B0503020204020204" pitchFamily="34" charset="-122"/>
                <a:ea typeface="微软雅黑" panose="020B0503020204020204" pitchFamily="34" charset="-122"/>
              </a:rPr>
              <a:t>2.2  </a:t>
            </a:r>
            <a:r>
              <a:rPr lang="zh-CN" altLang="en-US" sz="2400" dirty="0">
                <a:solidFill>
                  <a:srgbClr val="1D41D5"/>
                </a:solidFill>
                <a:latin typeface="微软雅黑" panose="020B0503020204020204" pitchFamily="34" charset="-122"/>
                <a:ea typeface="微软雅黑" panose="020B0503020204020204" pitchFamily="34" charset="-122"/>
              </a:rPr>
              <a:t>原理图输入的应用步骤</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indent="0" algn="l" fontAlgn="auto">
              <a:lnSpc>
                <a:spcPct val="150000"/>
              </a:lnSpc>
              <a:spcBef>
                <a:spcPts val="1200"/>
              </a:spcBef>
              <a:buClrTx/>
              <a:buSzTx/>
              <a:buFont typeface="Wingdings" panose="05000000000000000000" charset="0"/>
              <a:buNone/>
            </a:pPr>
            <a:endParaRPr lang="zh-CN" altLang="en-US" sz="2000" dirty="0">
              <a:latin typeface="微软雅黑" panose="020B0503020204020204" pitchFamily="34" charset="-122"/>
              <a:ea typeface="微软雅黑" panose="020B0503020204020204" pitchFamily="34" charset="-122"/>
              <a:sym typeface="+mn-ea"/>
            </a:endParaRPr>
          </a:p>
        </p:txBody>
      </p:sp>
      <p:grpSp>
        <p:nvGrpSpPr>
          <p:cNvPr id="6" name="组合 5"/>
          <p:cNvGrpSpPr/>
          <p:nvPr/>
        </p:nvGrpSpPr>
        <p:grpSpPr>
          <a:xfrm>
            <a:off x="3123565" y="1555115"/>
            <a:ext cx="8246745" cy="5100320"/>
            <a:chOff x="753" y="2473"/>
            <a:chExt cx="12987" cy="8032"/>
          </a:xfrm>
        </p:grpSpPr>
        <p:pic>
          <p:nvPicPr>
            <p:cNvPr id="3766274" name="图片 3766273" descr="npw start"/>
            <p:cNvPicPr>
              <a:picLocks noChangeAspect="1"/>
            </p:cNvPicPr>
            <p:nvPr/>
          </p:nvPicPr>
          <p:blipFill>
            <a:blip r:embed="rId3"/>
            <a:stretch>
              <a:fillRect/>
            </a:stretch>
          </p:blipFill>
          <p:spPr>
            <a:xfrm>
              <a:off x="2975" y="2473"/>
              <a:ext cx="3908" cy="2855"/>
            </a:xfrm>
            <a:prstGeom prst="rect">
              <a:avLst/>
            </a:prstGeom>
            <a:noFill/>
            <a:ln w="9525">
              <a:noFill/>
            </a:ln>
          </p:spPr>
        </p:pic>
        <p:sp>
          <p:nvSpPr>
            <p:cNvPr id="3766277" name="文本框 3766276"/>
            <p:cNvSpPr txBox="1"/>
            <p:nvPr/>
          </p:nvSpPr>
          <p:spPr>
            <a:xfrm>
              <a:off x="753" y="6637"/>
              <a:ext cx="3620" cy="822"/>
            </a:xfrm>
            <a:prstGeom prst="rect">
              <a:avLst/>
            </a:prstGeom>
            <a:solidFill>
              <a:srgbClr val="FFFF99"/>
            </a:solidFill>
            <a:ln w="12700" cap="flat" cmpd="sng">
              <a:solidFill>
                <a:schemeClr val="tx1"/>
              </a:solidFill>
              <a:prstDash val="solid"/>
              <a:miter/>
              <a:headEnd type="none" w="sm" len="sm"/>
              <a:tailEnd type="none" w="sm" len="sm"/>
            </a:ln>
          </p:spPr>
          <p:txBody>
            <a:bodyPr anchor="ctr">
              <a:spAutoFit/>
            </a:bodyPr>
            <a:lstStyle/>
            <a:p>
              <a:pPr eaLnBrk="0" hangingPunct="0"/>
              <a:r>
                <a:rPr lang="zh-CN" altLang="en-US" sz="1400" b="1" dirty="0">
                  <a:latin typeface="Arial" panose="020B0604020202020204" pitchFamily="34" charset="0"/>
                  <a:ea typeface="宋体" panose="02010600030101010101" pitchFamily="2" charset="-122"/>
                </a:rPr>
                <a:t>项目文件名，建立在用户自己的目录下</a:t>
              </a:r>
            </a:p>
          </p:txBody>
        </p:sp>
        <p:sp>
          <p:nvSpPr>
            <p:cNvPr id="3766278" name="文本框 3766277"/>
            <p:cNvSpPr txBox="1"/>
            <p:nvPr/>
          </p:nvSpPr>
          <p:spPr>
            <a:xfrm>
              <a:off x="2428" y="5690"/>
              <a:ext cx="1990" cy="500"/>
            </a:xfrm>
            <a:prstGeom prst="rect">
              <a:avLst/>
            </a:prstGeom>
            <a:solidFill>
              <a:srgbClr val="FFFF99"/>
            </a:solidFill>
            <a:ln w="12700" cap="flat" cmpd="sng">
              <a:solidFill>
                <a:schemeClr val="tx1"/>
              </a:solidFill>
              <a:prstDash val="solid"/>
              <a:miter/>
              <a:headEnd type="none" w="sm" len="sm"/>
              <a:tailEnd type="none" w="sm" len="sm"/>
            </a:ln>
          </p:spPr>
          <p:txBody>
            <a:bodyPr wrap="none" anchor="ctr">
              <a:spAutoFit/>
            </a:bodyPr>
            <a:lstStyle/>
            <a:p>
              <a:pPr eaLnBrk="0" hangingPunct="0"/>
              <a:r>
                <a:rPr lang="zh-CN" altLang="en-US" sz="1400" b="1" dirty="0">
                  <a:latin typeface="Arial" panose="020B0604020202020204" pitchFamily="34" charset="0"/>
                  <a:ea typeface="宋体" panose="02010600030101010101" pitchFamily="2" charset="-122"/>
                </a:rPr>
                <a:t>选择工作路径</a:t>
              </a:r>
            </a:p>
          </p:txBody>
        </p:sp>
        <p:pic>
          <p:nvPicPr>
            <p:cNvPr id="3766289" name="图片 3766288" descr="new project wizard"/>
            <p:cNvPicPr>
              <a:picLocks noChangeAspect="1"/>
            </p:cNvPicPr>
            <p:nvPr/>
          </p:nvPicPr>
          <p:blipFill>
            <a:blip r:embed="rId4"/>
            <a:stretch>
              <a:fillRect/>
            </a:stretch>
          </p:blipFill>
          <p:spPr>
            <a:xfrm>
              <a:off x="5790" y="3080"/>
              <a:ext cx="7950" cy="7425"/>
            </a:xfrm>
            <a:prstGeom prst="rect">
              <a:avLst/>
            </a:prstGeom>
            <a:noFill/>
            <a:ln w="9525">
              <a:noFill/>
            </a:ln>
          </p:spPr>
        </p:pic>
        <p:sp>
          <p:nvSpPr>
            <p:cNvPr id="3766279" name="直接连接符 3766278"/>
            <p:cNvSpPr/>
            <p:nvPr/>
          </p:nvSpPr>
          <p:spPr>
            <a:xfrm flipV="1">
              <a:off x="4483" y="4258"/>
              <a:ext cx="1602" cy="1592"/>
            </a:xfrm>
            <a:prstGeom prst="line">
              <a:avLst/>
            </a:prstGeom>
            <a:ln w="12700" cap="flat" cmpd="sng">
              <a:solidFill>
                <a:schemeClr val="tx1"/>
              </a:solidFill>
              <a:prstDash val="solid"/>
              <a:headEnd type="none" w="sm" len="sm"/>
              <a:tailEnd type="triangle" w="med" len="lg"/>
            </a:ln>
          </p:spPr>
        </p:sp>
        <p:sp>
          <p:nvSpPr>
            <p:cNvPr id="3766280" name="直接连接符 3766279"/>
            <p:cNvSpPr/>
            <p:nvPr/>
          </p:nvSpPr>
          <p:spPr>
            <a:xfrm flipV="1">
              <a:off x="4538" y="5078"/>
              <a:ext cx="1610" cy="1727"/>
            </a:xfrm>
            <a:prstGeom prst="line">
              <a:avLst/>
            </a:prstGeom>
            <a:ln w="12700" cap="flat" cmpd="sng">
              <a:solidFill>
                <a:schemeClr val="tx1"/>
              </a:solidFill>
              <a:prstDash val="solid"/>
              <a:headEnd type="none" w="sm" len="sm"/>
              <a:tailEnd type="triangle" w="med" len="lg"/>
            </a:ln>
          </p:spPr>
        </p:sp>
        <p:sp>
          <p:nvSpPr>
            <p:cNvPr id="3766281" name="文本框 3766280"/>
            <p:cNvSpPr txBox="1"/>
            <p:nvPr/>
          </p:nvSpPr>
          <p:spPr>
            <a:xfrm>
              <a:off x="765" y="8249"/>
              <a:ext cx="3613" cy="822"/>
            </a:xfrm>
            <a:prstGeom prst="rect">
              <a:avLst/>
            </a:prstGeom>
            <a:solidFill>
              <a:srgbClr val="FFFF99"/>
            </a:solidFill>
            <a:ln w="12700" cap="flat" cmpd="sng">
              <a:solidFill>
                <a:schemeClr val="tx1"/>
              </a:solidFill>
              <a:prstDash val="solid"/>
              <a:miter/>
              <a:headEnd type="none" w="sm" len="sm"/>
              <a:tailEnd type="none" w="sm" len="sm"/>
            </a:ln>
          </p:spPr>
          <p:txBody>
            <a:bodyPr anchor="ctr">
              <a:spAutoFit/>
            </a:bodyPr>
            <a:lstStyle/>
            <a:p>
              <a:pPr eaLnBrk="0" hangingPunct="0"/>
              <a:r>
                <a:rPr lang="zh-CN" altLang="en-US" sz="1400" b="1" dirty="0">
                  <a:latin typeface="Arial" panose="020B0604020202020204" pitchFamily="34" charset="0"/>
                  <a:ea typeface="宋体" panose="02010600030101010101" pitchFamily="2" charset="-122"/>
                </a:rPr>
                <a:t>顶层实体名，一般和项目名相同</a:t>
              </a:r>
            </a:p>
          </p:txBody>
        </p:sp>
        <p:sp>
          <p:nvSpPr>
            <p:cNvPr id="3766282" name="直接连接符 3766281"/>
            <p:cNvSpPr/>
            <p:nvPr/>
          </p:nvSpPr>
          <p:spPr>
            <a:xfrm flipV="1">
              <a:off x="4498" y="6063"/>
              <a:ext cx="1642" cy="2415"/>
            </a:xfrm>
            <a:prstGeom prst="line">
              <a:avLst/>
            </a:prstGeom>
            <a:ln w="12700" cap="flat" cmpd="sng">
              <a:solidFill>
                <a:schemeClr val="tx1"/>
              </a:solidFill>
              <a:prstDash val="solid"/>
              <a:headEnd type="none" w="sm" len="sm"/>
              <a:tailEnd type="triangle" w="med" len="lg"/>
            </a:ln>
          </p:spPr>
        </p:sp>
        <p:sp>
          <p:nvSpPr>
            <p:cNvPr id="3766283" name="文本框 3766282"/>
            <p:cNvSpPr txBox="1"/>
            <p:nvPr/>
          </p:nvSpPr>
          <p:spPr>
            <a:xfrm>
              <a:off x="1183" y="3048"/>
              <a:ext cx="1430" cy="500"/>
            </a:xfrm>
            <a:prstGeom prst="rect">
              <a:avLst/>
            </a:prstGeom>
            <a:solidFill>
              <a:srgbClr val="FFFF99"/>
            </a:solidFill>
            <a:ln w="12700" cap="flat" cmpd="sng">
              <a:solidFill>
                <a:schemeClr val="tx1"/>
              </a:solidFill>
              <a:prstDash val="solid"/>
              <a:miter/>
              <a:headEnd type="none" w="sm" len="sm"/>
              <a:tailEnd type="none" w="sm" len="sm"/>
            </a:ln>
          </p:spPr>
          <p:txBody>
            <a:bodyPr wrap="none" anchor="ctr">
              <a:spAutoFit/>
            </a:bodyPr>
            <a:lstStyle/>
            <a:p>
              <a:pPr eaLnBrk="0" hangingPunct="0"/>
              <a:r>
                <a:rPr lang="zh-CN" altLang="en-US" sz="1400" b="1" dirty="0">
                  <a:latin typeface="Arial" panose="020B0604020202020204" pitchFamily="34" charset="0"/>
                  <a:ea typeface="宋体" panose="02010600030101010101" pitchFamily="2" charset="-122"/>
                </a:rPr>
                <a:t>文件菜单</a:t>
              </a:r>
            </a:p>
          </p:txBody>
        </p:sp>
        <p:sp>
          <p:nvSpPr>
            <p:cNvPr id="3766284" name="文本框 3766283"/>
            <p:cNvSpPr txBox="1"/>
            <p:nvPr/>
          </p:nvSpPr>
          <p:spPr>
            <a:xfrm>
              <a:off x="9790" y="7482"/>
              <a:ext cx="3273" cy="822"/>
            </a:xfrm>
            <a:prstGeom prst="rect">
              <a:avLst/>
            </a:prstGeom>
            <a:solidFill>
              <a:srgbClr val="FFFF99"/>
            </a:solidFill>
            <a:ln w="12700" cap="flat" cmpd="sng">
              <a:solidFill>
                <a:schemeClr val="tx1"/>
              </a:solidFill>
              <a:prstDash val="solid"/>
              <a:miter/>
              <a:headEnd type="none" w="sm" len="sm"/>
              <a:tailEnd type="none" w="sm" len="sm"/>
            </a:ln>
          </p:spPr>
          <p:txBody>
            <a:bodyPr anchor="ctr">
              <a:spAutoFit/>
            </a:bodyPr>
            <a:lstStyle/>
            <a:p>
              <a:pPr eaLnBrk="0" hangingPunct="0"/>
              <a:r>
                <a:rPr lang="zh-CN" altLang="en-US" sz="1400" b="1" dirty="0">
                  <a:latin typeface="Arial" panose="020B0604020202020204" pitchFamily="34" charset="0"/>
                  <a:ea typeface="宋体" panose="02010600030101010101" pitchFamily="2" charset="-122"/>
                </a:rPr>
                <a:t>基于已有项目的设置创建项目（一般不使用）</a:t>
              </a:r>
            </a:p>
          </p:txBody>
        </p:sp>
      </p:grpSp>
      <p:sp>
        <p:nvSpPr>
          <p:cNvPr id="8" name="文本框 7"/>
          <p:cNvSpPr txBox="1"/>
          <p:nvPr/>
        </p:nvSpPr>
        <p:spPr>
          <a:xfrm>
            <a:off x="1447800" y="2688590"/>
            <a:ext cx="2579370" cy="398780"/>
          </a:xfrm>
          <a:prstGeom prst="rect">
            <a:avLst/>
          </a:prstGeom>
          <a:noFill/>
        </p:spPr>
        <p:txBody>
          <a:bodyPr wrap="square" rtlCol="0">
            <a:spAutoFit/>
          </a:bodyPr>
          <a:lstStyle/>
          <a:p>
            <a:pPr marL="342900" indent="-342900">
              <a:buClr>
                <a:srgbClr val="000000"/>
              </a:buClr>
              <a:buFont typeface="Wingdings" panose="05000000000000000000" charset="0"/>
              <a:buChar char="l"/>
            </a:pPr>
            <a:r>
              <a:rPr lang="en-US" altLang="zh-CN" sz="2000" dirty="0">
                <a:solidFill>
                  <a:srgbClr val="FF0000"/>
                </a:solidFill>
                <a:latin typeface="微软雅黑" panose="020B0503020204020204" pitchFamily="34" charset="-122"/>
                <a:ea typeface="微软雅黑" panose="020B0503020204020204" pitchFamily="34" charset="-122"/>
                <a:sym typeface="+mn-ea"/>
              </a:rPr>
              <a:t>Step1</a:t>
            </a:r>
            <a:r>
              <a:rPr lang="zh-CN" altLang="en-US" sz="2000" dirty="0">
                <a:solidFill>
                  <a:srgbClr val="FF0000"/>
                </a:solidFill>
                <a:latin typeface="微软雅黑" panose="020B0503020204020204" pitchFamily="34" charset="-122"/>
                <a:ea typeface="微软雅黑" panose="020B0503020204020204" pitchFamily="34" charset="-122"/>
                <a:sym typeface="+mn-ea"/>
              </a:rPr>
              <a:t>：创建项目</a:t>
            </a:r>
            <a:endParaRPr lang="zh-CN" altLang="en-US" sz="200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026160"/>
            <a:ext cx="9733280" cy="5461000"/>
            <a:chOff x="6179819" y="993975"/>
            <a:chExt cx="5832530" cy="5628026"/>
          </a:xfrm>
        </p:grpSpPr>
        <p:sp>
          <p:nvSpPr>
            <p:cNvPr id="42" name="矩形 41"/>
            <p:cNvSpPr/>
            <p:nvPr/>
          </p:nvSpPr>
          <p:spPr>
            <a:xfrm>
              <a:off x="6179819" y="1004446"/>
              <a:ext cx="5832530" cy="5617555"/>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29676" y="993975"/>
              <a:ext cx="5470000" cy="4902272"/>
            </a:xfrm>
            <a:prstGeom prst="rect">
              <a:avLst/>
            </a:prstGeom>
            <a:noFill/>
            <a:ln w="9525">
              <a:noFill/>
              <a:miter lim="800000"/>
            </a:ln>
          </p:spPr>
          <p:txBody>
            <a:bodyPr wrap="square" lIns="49438" tIns="24718" rIns="49438" bIns="24718">
              <a:spAutoFit/>
            </a:bodyPr>
            <a:lstStyle/>
            <a:p>
              <a:pPr marL="27940" indent="0" algn="l" fontAlgn="auto">
                <a:lnSpc>
                  <a:spcPct val="150000"/>
                </a:lnSpc>
                <a:spcBef>
                  <a:spcPts val="0"/>
                </a:spcBef>
                <a:buClrTx/>
                <a:buSzTx/>
                <a:buFont typeface="Wingdings" panose="05000000000000000000" charset="0"/>
                <a:buNone/>
              </a:pPr>
              <a:r>
                <a:rPr lang="en-US" altLang="zh-CN" sz="2400" dirty="0">
                  <a:solidFill>
                    <a:srgbClr val="1D41D5"/>
                  </a:solidFill>
                  <a:latin typeface="微软雅黑" panose="020B0503020204020204" pitchFamily="34" charset="-122"/>
                  <a:ea typeface="微软雅黑" panose="020B0503020204020204" pitchFamily="34" charset="-122"/>
                </a:rPr>
                <a:t>2.2  </a:t>
              </a:r>
              <a:r>
                <a:rPr lang="zh-CN" altLang="en-US" sz="2400" dirty="0">
                  <a:solidFill>
                    <a:srgbClr val="1D41D5"/>
                  </a:solidFill>
                  <a:latin typeface="微软雅黑" panose="020B0503020204020204" pitchFamily="34" charset="-122"/>
                  <a:ea typeface="微软雅黑" panose="020B0503020204020204" pitchFamily="34" charset="-122"/>
                </a:rPr>
                <a:t>原理图输入的应用步骤</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algn="l" fontAlgn="auto">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sym typeface="+mn-ea"/>
                </a:rPr>
                <a:t>Step2</a:t>
              </a:r>
              <a:r>
                <a:rPr lang="zh-CN" altLang="en-US" sz="2000" dirty="0">
                  <a:solidFill>
                    <a:srgbClr val="FF0000"/>
                  </a:solidFill>
                  <a:latin typeface="微软雅黑" panose="020B0503020204020204" pitchFamily="34" charset="-122"/>
                  <a:ea typeface="微软雅黑" panose="020B0503020204020204" pitchFamily="34" charset="-122"/>
                  <a:sym typeface="+mn-ea"/>
                </a:rPr>
                <a:t>：建立原理图设计文件</a:t>
              </a:r>
            </a:p>
            <a:p>
              <a:pPr marL="285750" indent="0" algn="l" fontAlgn="auto">
                <a:lnSpc>
                  <a:spcPct val="150000"/>
                </a:lnSpc>
                <a:spcBef>
                  <a:spcPts val="1200"/>
                </a:spcBef>
                <a:buClrTx/>
                <a:buSzTx/>
                <a:buNone/>
              </a:pPr>
              <a:r>
                <a:rPr lang="zh-CN" altLang="en-US" sz="2000" dirty="0">
                  <a:solidFill>
                    <a:srgbClr val="FF0000"/>
                  </a:solidFill>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   1）选择File 菜单下 New，创建设计文件：</a:t>
              </a:r>
              <a:r>
                <a:rPr lang="en-US" altLang="zh-CN" sz="2000" dirty="0">
                  <a:latin typeface="微软雅黑" panose="020B0503020204020204" pitchFamily="34" charset="-122"/>
                  <a:ea typeface="微软雅黑" panose="020B0503020204020204" pitchFamily="34" charset="-122"/>
                  <a:sym typeface="+mn-ea"/>
                </a:rPr>
                <a:t>*.bdf</a:t>
              </a:r>
              <a:r>
                <a:rPr lang="zh-CN" altLang="en-US" sz="2000" dirty="0">
                  <a:latin typeface="微软雅黑" panose="020B0503020204020204" pitchFamily="34" charset="-122"/>
                  <a:ea typeface="微软雅黑" panose="020B0503020204020204" pitchFamily="34" charset="-122"/>
                  <a:sym typeface="+mn-ea"/>
                </a:rPr>
                <a:t>文件（Block Diagram/Schematic File：框图文件）。</a:t>
              </a:r>
            </a:p>
            <a:p>
              <a:pPr marL="285750" indent="0" algn="l" fontAlgn="auto">
                <a:lnSpc>
                  <a:spcPct val="150000"/>
                </a:lnSpc>
                <a:spcBef>
                  <a:spcPts val="1200"/>
                </a:spcBef>
                <a:buClrTx/>
                <a:buSzTx/>
                <a:buNone/>
              </a:pPr>
              <a:r>
                <a:rPr lang="zh-CN" altLang="en-US" sz="2000" dirty="0">
                  <a:latin typeface="微软雅黑" panose="020B0503020204020204" pitchFamily="34" charset="-122"/>
                  <a:ea typeface="微软雅黑" panose="020B0503020204020204" pitchFamily="34" charset="-122"/>
                  <a:sym typeface="+mn-ea"/>
                </a:rPr>
                <a:t>     2）添加元件</a:t>
              </a:r>
              <a:endParaRPr lang="zh-CN" altLang="en-US" sz="2000" b="0" kern="1200" baseline="0" dirty="0">
                <a:solidFill>
                  <a:srgbClr val="1C5C90"/>
                </a:solidFill>
                <a:latin typeface="Times New Roman" panose="02020603050405020304" charset="0"/>
                <a:ea typeface="+mn-ea"/>
                <a:cs typeface="Segoe UI" panose="020B0502040204020203" pitchFamily="34" charset="0"/>
              </a:endParaRPr>
            </a:p>
            <a:p>
              <a:pPr marL="285750" algn="l" fontAlgn="auto">
                <a:lnSpc>
                  <a:spcPct val="150000"/>
                </a:lnSpc>
                <a:spcBef>
                  <a:spcPts val="1200"/>
                </a:spcBef>
                <a:buClrTx/>
                <a:buSzTx/>
                <a:buFontTx/>
                <a:buNone/>
              </a:pPr>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sym typeface="+mn-ea"/>
                </a:rPr>
                <a:t>）连线：利用</a:t>
              </a:r>
              <a:r>
                <a:rPr lang="en-US" altLang="zh-CN" sz="2000" dirty="0">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工具，将不同元件连接在一起</a:t>
              </a:r>
            </a:p>
            <a:p>
              <a:pPr marL="285750" algn="l" fontAlgn="auto">
                <a:lnSpc>
                  <a:spcPct val="150000"/>
                </a:lnSpc>
                <a:spcBef>
                  <a:spcPts val="1200"/>
                </a:spcBef>
                <a:buClrTx/>
                <a:buSzTx/>
                <a:buFontTx/>
                <a:buNone/>
              </a:pPr>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4</a:t>
              </a:r>
              <a:r>
                <a:rPr lang="zh-CN" altLang="en-US" sz="2000" dirty="0">
                  <a:latin typeface="微软雅黑" panose="020B0503020204020204" pitchFamily="34" charset="-122"/>
                  <a:ea typeface="微软雅黑" panose="020B0503020204020204" pitchFamily="34" charset="-122"/>
                  <a:sym typeface="+mn-ea"/>
                </a:rPr>
                <a:t>）为输入/输出端口命名</a:t>
              </a:r>
            </a:p>
            <a:p>
              <a:pPr marL="285750" algn="l" fontAlgn="auto">
                <a:lnSpc>
                  <a:spcPct val="150000"/>
                </a:lnSpc>
                <a:spcBef>
                  <a:spcPts val="1200"/>
                </a:spcBef>
                <a:buClrTx/>
                <a:buSzTx/>
                <a:buFontTx/>
                <a:buNone/>
              </a:pPr>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5</a:t>
              </a:r>
              <a:r>
                <a:rPr lang="zh-CN" altLang="en-US" sz="2000" dirty="0">
                  <a:latin typeface="微软雅黑" panose="020B0503020204020204" pitchFamily="34" charset="-122"/>
                  <a:ea typeface="微软雅黑" panose="020B0503020204020204" pitchFamily="34" charset="-122"/>
                  <a:sym typeface="+mn-ea"/>
                </a:rPr>
                <a:t>）保存该</a:t>
              </a:r>
              <a:r>
                <a:rPr lang="en-US" altLang="zh-CN" sz="2000" dirty="0">
                  <a:latin typeface="微软雅黑" panose="020B0503020204020204" pitchFamily="34" charset="-122"/>
                  <a:ea typeface="微软雅黑" panose="020B0503020204020204" pitchFamily="34" charset="-122"/>
                  <a:sym typeface="+mn-ea"/>
                </a:rPr>
                <a:t>bdf</a:t>
              </a:r>
              <a:r>
                <a:rPr lang="zh-CN" altLang="en-US" sz="2000" dirty="0">
                  <a:latin typeface="微软雅黑" panose="020B0503020204020204" pitchFamily="34" charset="-122"/>
                  <a:ea typeface="微软雅黑" panose="020B0503020204020204" pitchFamily="34" charset="-122"/>
                  <a:sym typeface="+mn-ea"/>
                </a:rPr>
                <a:t>文件</a:t>
              </a:r>
            </a:p>
          </p:txBody>
        </p:sp>
      </p:grpSp>
      <p:pic>
        <p:nvPicPr>
          <p:cNvPr id="10" name="图片 10"/>
          <p:cNvPicPr>
            <a:picLocks noChangeAspect="1" noChangeArrowheads="1"/>
          </p:cNvPicPr>
          <p:nvPr/>
        </p:nvPicPr>
        <p:blipFill>
          <a:blip r:embed="rId3"/>
          <a:srcRect/>
          <a:stretch>
            <a:fillRect/>
          </a:stretch>
        </p:blipFill>
        <p:spPr>
          <a:xfrm>
            <a:off x="3455670" y="4265613"/>
            <a:ext cx="241300" cy="13779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pic>
        <p:nvPicPr>
          <p:cNvPr id="10" name="图片 10"/>
          <p:cNvPicPr>
            <a:picLocks noChangeAspect="1" noChangeArrowheads="1"/>
          </p:cNvPicPr>
          <p:nvPr/>
        </p:nvPicPr>
        <p:blipFill>
          <a:blip r:embed="rId3"/>
          <a:srcRect/>
          <a:stretch>
            <a:fillRect/>
          </a:stretch>
        </p:blipFill>
        <p:spPr>
          <a:xfrm>
            <a:off x="3455670" y="4265613"/>
            <a:ext cx="241300" cy="137795"/>
          </a:xfrm>
          <a:prstGeom prst="rect">
            <a:avLst/>
          </a:prstGeom>
          <a:noFill/>
          <a:ln w="9525">
            <a:noFill/>
            <a:miter lim="800000"/>
            <a:headEnd/>
            <a:tailEnd/>
          </a:ln>
        </p:spPr>
      </p:pic>
      <p:pic>
        <p:nvPicPr>
          <p:cNvPr id="2" name="图片 1" descr="原理图文件"/>
          <p:cNvPicPr>
            <a:picLocks noChangeAspect="1"/>
          </p:cNvPicPr>
          <p:nvPr/>
        </p:nvPicPr>
        <p:blipFill>
          <a:blip r:embed="rId4"/>
          <a:stretch>
            <a:fillRect/>
          </a:stretch>
        </p:blipFill>
        <p:spPr>
          <a:xfrm>
            <a:off x="3138170" y="1373505"/>
            <a:ext cx="8499475" cy="5062220"/>
          </a:xfrm>
          <a:prstGeom prst="rect">
            <a:avLst/>
          </a:prstGeom>
        </p:spPr>
      </p:pic>
      <p:sp>
        <p:nvSpPr>
          <p:cNvPr id="4" name="文本框 3"/>
          <p:cNvSpPr txBox="1"/>
          <p:nvPr/>
        </p:nvSpPr>
        <p:spPr>
          <a:xfrm>
            <a:off x="389890" y="1373505"/>
            <a:ext cx="2540000" cy="2276475"/>
          </a:xfrm>
          <a:prstGeom prst="rect">
            <a:avLst/>
          </a:prstGeom>
          <a:noFill/>
        </p:spPr>
        <p:txBody>
          <a:bodyPr wrap="square" rtlCol="0" anchor="t">
            <a:spAutoFit/>
          </a:bodyPr>
          <a:lstStyle/>
          <a:p>
            <a:pPr marL="27940" algn="l" defTabSz="916305">
              <a:lnSpc>
                <a:spcPct val="150000"/>
              </a:lnSpc>
              <a:spcBef>
                <a:spcPts val="0"/>
              </a:spcBef>
              <a:buClrTx/>
              <a:buSzTx/>
              <a:buFont typeface="Wingdings" panose="05000000000000000000" charset="0"/>
            </a:pPr>
            <a:r>
              <a:rPr lang="en-US" altLang="zh-CN" sz="2400" dirty="0">
                <a:solidFill>
                  <a:srgbClr val="1D41D5"/>
                </a:solidFill>
                <a:latin typeface="微软雅黑" panose="020B0503020204020204" pitchFamily="34" charset="-122"/>
                <a:ea typeface="微软雅黑" panose="020B0503020204020204" pitchFamily="34" charset="-122"/>
                <a:sym typeface="+mn-ea"/>
              </a:rPr>
              <a:t>2.2  </a:t>
            </a:r>
            <a:r>
              <a:rPr lang="zh-CN" altLang="en-US" sz="2400" dirty="0">
                <a:solidFill>
                  <a:srgbClr val="1D41D5"/>
                </a:solidFill>
                <a:latin typeface="微软雅黑" panose="020B0503020204020204" pitchFamily="34" charset="-122"/>
                <a:ea typeface="微软雅黑" panose="020B0503020204020204" pitchFamily="34" charset="-122"/>
                <a:sym typeface="+mn-ea"/>
              </a:rPr>
              <a:t>原理图输入的应用步骤</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algn="l" defTabSz="916305">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 </a:t>
            </a:r>
            <a:r>
              <a:rPr lang="en-US" altLang="zh-CN" sz="2000" dirty="0">
                <a:solidFill>
                  <a:srgbClr val="FF0000"/>
                </a:solidFill>
                <a:latin typeface="微软雅黑" panose="020B0503020204020204" pitchFamily="34" charset="-122"/>
                <a:ea typeface="微软雅黑" panose="020B0503020204020204" pitchFamily="34" charset="-122"/>
                <a:sym typeface="+mn-ea"/>
              </a:rPr>
              <a:t>Step2</a:t>
            </a:r>
            <a:r>
              <a:rPr lang="zh-CN" altLang="en-US" sz="2000" dirty="0">
                <a:solidFill>
                  <a:srgbClr val="FF0000"/>
                </a:solidFill>
                <a:latin typeface="微软雅黑" panose="020B0503020204020204" pitchFamily="34" charset="-122"/>
                <a:ea typeface="微软雅黑" panose="020B0503020204020204" pitchFamily="34" charset="-122"/>
                <a:sym typeface="+mn-ea"/>
              </a:rPr>
              <a:t>：建立原理图设计文件</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MARTLAYOUT_SHAPETYPE" val="Text"/>
  <p:tag name="SMARTLAYOUT_SHAPETEXT" val="0|KeepOriginal|True|Title|None|"/>
  <p:tag name="PA" val="v5.2.3"/>
  <p:tag name="RESOURCELIBID_SMARTLAYOUT" val="556092"/>
</p:tagLst>
</file>

<file path=ppt/tags/tag2.xml><?xml version="1.0" encoding="utf-8"?>
<p:tagLst xmlns:a="http://schemas.openxmlformats.org/drawingml/2006/main" xmlns:r="http://schemas.openxmlformats.org/officeDocument/2006/relationships" xmlns:p="http://schemas.openxmlformats.org/presentationml/2006/main">
  <p:tag name="SMARTLAYOUT_SHAPETYPE" val="Text"/>
  <p:tag name="SMARTLAYOUT_SHAPETEXT" val="0|KeepOriginal|True|Title|None|"/>
  <p:tag name="PA" val="v5.2.3"/>
  <p:tag name="RESOURCELIBID_SMARTLAYOUT" val="55609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2729</TotalTime>
  <Words>2226</Words>
  <Application>Microsoft Office PowerPoint</Application>
  <PresentationFormat>宽屏</PresentationFormat>
  <Paragraphs>195</Paragraphs>
  <Slides>21</Slides>
  <Notes>19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Open Sans</vt:lpstr>
      <vt:lpstr>等线</vt:lpstr>
      <vt:lpstr>方正超粗黑_GBK</vt:lpstr>
      <vt:lpstr>宋体</vt:lpstr>
      <vt:lpstr>微软雅黑</vt:lpstr>
      <vt:lpstr>Arial</vt:lpstr>
      <vt:lpstr>Calibri</vt:lpstr>
      <vt:lpstr>Segoe UI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86186</cp:lastModifiedBy>
  <cp:revision>914</cp:revision>
  <dcterms:created xsi:type="dcterms:W3CDTF">2017-08-18T03:02:00Z</dcterms:created>
  <dcterms:modified xsi:type="dcterms:W3CDTF">2024-03-11T06:30:36Z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y fmtid="{D5CDD505-2E9C-101B-9397-08002B2CF9AE}" pid="3" name="KSORubyTemplateID">
    <vt:lpwstr>13</vt:lpwstr>
  </property>
</Properties>
</file>