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oweijie/Downloads/9162cda546fd8a4f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 dirty="0"/>
              <a:t>Simple</a:t>
            </a:r>
            <a:r>
              <a:rPr lang="en" altLang="zh-TW" baseline="0" dirty="0"/>
              <a:t> </a:t>
            </a:r>
            <a:r>
              <a:rPr lang="en" altLang="zh-TW" dirty="0"/>
              <a:t>Input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工作表1!$B$49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工作表1!$A$50:$A$67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工作表1!$B$50:$B$67</c:f>
              <c:numCache>
                <c:formatCode>General</c:formatCode>
                <c:ptCount val="18"/>
                <c:pt idx="0">
                  <c:v>2E-3</c:v>
                </c:pt>
                <c:pt idx="1">
                  <c:v>5.0000000000000001E-3</c:v>
                </c:pt>
                <c:pt idx="2">
                  <c:v>8.9999999999999993E-3</c:v>
                </c:pt>
                <c:pt idx="3">
                  <c:v>8.0000000000000002E-3</c:v>
                </c:pt>
                <c:pt idx="4">
                  <c:v>2.5999999999999999E-2</c:v>
                </c:pt>
                <c:pt idx="5">
                  <c:v>4.5999999999999999E-2</c:v>
                </c:pt>
                <c:pt idx="6">
                  <c:v>1.4999999999999999E-2</c:v>
                </c:pt>
                <c:pt idx="7">
                  <c:v>0.05</c:v>
                </c:pt>
                <c:pt idx="8">
                  <c:v>9.1999999999999998E-2</c:v>
                </c:pt>
                <c:pt idx="9">
                  <c:v>7.9000000000000001E-2</c:v>
                </c:pt>
                <c:pt idx="10">
                  <c:v>0.29299999999999998</c:v>
                </c:pt>
                <c:pt idx="11">
                  <c:v>0.44800000000000001</c:v>
                </c:pt>
                <c:pt idx="12">
                  <c:v>0.157</c:v>
                </c:pt>
                <c:pt idx="13">
                  <c:v>0.49099999999999999</c:v>
                </c:pt>
                <c:pt idx="14">
                  <c:v>0.89900000000000002</c:v>
                </c:pt>
                <c:pt idx="15">
                  <c:v>0.75</c:v>
                </c:pt>
                <c:pt idx="16">
                  <c:v>2.4260000000000002</c:v>
                </c:pt>
                <c:pt idx="17">
                  <c:v>4.4720000000000004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7-0840-9FD1-AB753CC1F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637439"/>
        <c:axId val="1763142095"/>
      </c:barChart>
      <c:catAx>
        <c:axId val="180363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3142095"/>
        <c:crosses val="autoZero"/>
        <c:auto val="1"/>
        <c:lblAlgn val="ctr"/>
        <c:lblOffset val="100"/>
        <c:noMultiLvlLbl val="0"/>
      </c:catAx>
      <c:valAx>
        <c:axId val="176314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363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Alternative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工作表1!$E$1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工作表1!$A$2:$A$19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工作表1!$E$2:$E$19</c:f>
              <c:numCache>
                <c:formatCode>General</c:formatCode>
                <c:ptCount val="18"/>
                <c:pt idx="0">
                  <c:v>1.0999999999999999E-2</c:v>
                </c:pt>
                <c:pt idx="1">
                  <c:v>5.0999999999999997E-2</c:v>
                </c:pt>
                <c:pt idx="2">
                  <c:v>0.104</c:v>
                </c:pt>
                <c:pt idx="3">
                  <c:v>5.2999999999999999E-2</c:v>
                </c:pt>
                <c:pt idx="4">
                  <c:v>0.25700000000000001</c:v>
                </c:pt>
                <c:pt idx="5">
                  <c:v>0.52500000000000002</c:v>
                </c:pt>
                <c:pt idx="6">
                  <c:v>0.106</c:v>
                </c:pt>
                <c:pt idx="7">
                  <c:v>0.52200000000000002</c:v>
                </c:pt>
                <c:pt idx="8">
                  <c:v>1.0429999999999999</c:v>
                </c:pt>
                <c:pt idx="9">
                  <c:v>0.53600000000000003</c:v>
                </c:pt>
                <c:pt idx="10">
                  <c:v>2.5470000000000002</c:v>
                </c:pt>
                <c:pt idx="11">
                  <c:v>5.125</c:v>
                </c:pt>
                <c:pt idx="12">
                  <c:v>1.073</c:v>
                </c:pt>
                <c:pt idx="13">
                  <c:v>5.1109999999999998</c:v>
                </c:pt>
                <c:pt idx="14">
                  <c:v>10.324999999999999</c:v>
                </c:pt>
                <c:pt idx="15">
                  <c:v>5.274</c:v>
                </c:pt>
                <c:pt idx="16">
                  <c:v>26.053999999999998</c:v>
                </c:pt>
                <c:pt idx="17">
                  <c:v>51.933999999999997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7-8247-AF80-7B635884B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7290575"/>
        <c:axId val="1783776831"/>
      </c:barChart>
      <c:catAx>
        <c:axId val="181729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776831"/>
        <c:crosses val="autoZero"/>
        <c:auto val="1"/>
        <c:lblAlgn val="ctr"/>
        <c:lblOffset val="100"/>
        <c:noMultiLvlLbl val="0"/>
      </c:catAx>
      <c:valAx>
        <c:axId val="178377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729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 dirty="0"/>
              <a:t>Simple</a:t>
            </a:r>
            <a:r>
              <a:rPr lang="en" altLang="zh-TW" baseline="0" dirty="0"/>
              <a:t> </a:t>
            </a:r>
            <a:r>
              <a:rPr lang="en" altLang="zh-TW" dirty="0"/>
              <a:t>Input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工作表1!$B$49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工作表1!$A$50:$A$67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工作表1!$B$50:$B$67</c:f>
              <c:numCache>
                <c:formatCode>General</c:formatCode>
                <c:ptCount val="18"/>
                <c:pt idx="0">
                  <c:v>2E-3</c:v>
                </c:pt>
                <c:pt idx="1">
                  <c:v>5.0000000000000001E-3</c:v>
                </c:pt>
                <c:pt idx="2">
                  <c:v>8.9999999999999993E-3</c:v>
                </c:pt>
                <c:pt idx="3">
                  <c:v>8.0000000000000002E-3</c:v>
                </c:pt>
                <c:pt idx="4">
                  <c:v>2.5999999999999999E-2</c:v>
                </c:pt>
                <c:pt idx="5">
                  <c:v>4.5999999999999999E-2</c:v>
                </c:pt>
                <c:pt idx="6">
                  <c:v>1.4999999999999999E-2</c:v>
                </c:pt>
                <c:pt idx="7">
                  <c:v>0.05</c:v>
                </c:pt>
                <c:pt idx="8">
                  <c:v>9.1999999999999998E-2</c:v>
                </c:pt>
                <c:pt idx="9">
                  <c:v>7.9000000000000001E-2</c:v>
                </c:pt>
                <c:pt idx="10">
                  <c:v>0.29299999999999998</c:v>
                </c:pt>
                <c:pt idx="11">
                  <c:v>0.44800000000000001</c:v>
                </c:pt>
                <c:pt idx="12">
                  <c:v>0.157</c:v>
                </c:pt>
                <c:pt idx="13">
                  <c:v>0.49099999999999999</c:v>
                </c:pt>
                <c:pt idx="14">
                  <c:v>0.89900000000000002</c:v>
                </c:pt>
                <c:pt idx="15">
                  <c:v>0.75</c:v>
                </c:pt>
                <c:pt idx="16">
                  <c:v>2.4260000000000002</c:v>
                </c:pt>
                <c:pt idx="17">
                  <c:v>4.4720000000000004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B-944D-B9BE-7E7082CAE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637439"/>
        <c:axId val="1763142095"/>
      </c:barChart>
      <c:catAx>
        <c:axId val="180363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3142095"/>
        <c:crosses val="autoZero"/>
        <c:auto val="1"/>
        <c:lblAlgn val="ctr"/>
        <c:lblOffset val="100"/>
        <c:noMultiLvlLbl val="0"/>
      </c:catAx>
      <c:valAx>
        <c:axId val="176314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363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Alternative</a:t>
            </a:r>
            <a:r>
              <a:rPr lang="en" altLang="zh-TW" baseline="0"/>
              <a:t> </a:t>
            </a:r>
            <a:r>
              <a:rPr lang="en" altLang="zh-TW"/>
              <a:t>Input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工作表1!$U$4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工作表1!$T$5:$T$22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工作表1!$U$5:$U$22</c:f>
              <c:numCache>
                <c:formatCode>General</c:formatCode>
                <c:ptCount val="18"/>
                <c:pt idx="0">
                  <c:v>1E-3</c:v>
                </c:pt>
                <c:pt idx="1">
                  <c:v>3.0000000000000001E-3</c:v>
                </c:pt>
                <c:pt idx="2">
                  <c:v>7.0000000000000001E-3</c:v>
                </c:pt>
                <c:pt idx="3">
                  <c:v>4.0000000000000001E-3</c:v>
                </c:pt>
                <c:pt idx="4">
                  <c:v>1.7999999999999999E-2</c:v>
                </c:pt>
                <c:pt idx="5">
                  <c:v>3.7999999999999999E-2</c:v>
                </c:pt>
                <c:pt idx="6">
                  <c:v>8.0000000000000002E-3</c:v>
                </c:pt>
                <c:pt idx="7">
                  <c:v>3.7999999999999999E-2</c:v>
                </c:pt>
                <c:pt idx="8">
                  <c:v>7.3999999999999996E-2</c:v>
                </c:pt>
                <c:pt idx="9">
                  <c:v>4.2000000000000003E-2</c:v>
                </c:pt>
                <c:pt idx="10">
                  <c:v>0.189</c:v>
                </c:pt>
                <c:pt idx="11">
                  <c:v>0.36899999999999999</c:v>
                </c:pt>
                <c:pt idx="12">
                  <c:v>8.2000000000000003E-2</c:v>
                </c:pt>
                <c:pt idx="13">
                  <c:v>0.36499999999999999</c:v>
                </c:pt>
                <c:pt idx="14">
                  <c:v>0.73799999999999999</c:v>
                </c:pt>
                <c:pt idx="15">
                  <c:v>0.41899999999999998</c:v>
                </c:pt>
                <c:pt idx="16">
                  <c:v>1.8740000000000001</c:v>
                </c:pt>
                <c:pt idx="17">
                  <c:v>3.6419999999999999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C8-BB4C-AC45-32CE91F47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8149775"/>
        <c:axId val="1814555967"/>
      </c:barChart>
      <c:catAx>
        <c:axId val="180814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4555967"/>
        <c:crosses val="autoZero"/>
        <c:auto val="1"/>
        <c:lblAlgn val="ctr"/>
        <c:lblOffset val="100"/>
        <c:noMultiLvlLbl val="0"/>
      </c:catAx>
      <c:valAx>
        <c:axId val="181455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814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Iterator Input</a:t>
            </a:r>
          </a:p>
        </c:rich>
      </c:tx>
      <c:layout>
        <c:manualLayout>
          <c:xMode val="edge"/>
          <c:yMode val="edge"/>
          <c:x val="0.3826874453193350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工作表1!$B$23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工作表1!$A$24:$A$41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工作表1!$B$24:$B$41</c:f>
              <c:numCache>
                <c:formatCode>General</c:formatCode>
                <c:ptCount val="18"/>
                <c:pt idx="0">
                  <c:v>2E-3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8.9999999999999993E-3</c:v>
                </c:pt>
                <c:pt idx="4">
                  <c:v>2.7E-2</c:v>
                </c:pt>
                <c:pt idx="5">
                  <c:v>4.9000000000000002E-2</c:v>
                </c:pt>
                <c:pt idx="6">
                  <c:v>1.7999999999999999E-2</c:v>
                </c:pt>
                <c:pt idx="7">
                  <c:v>5.7000000000000002E-2</c:v>
                </c:pt>
                <c:pt idx="8">
                  <c:v>0.10100000000000001</c:v>
                </c:pt>
                <c:pt idx="9">
                  <c:v>9.5000000000000001E-2</c:v>
                </c:pt>
                <c:pt idx="10">
                  <c:v>0.26600000000000001</c:v>
                </c:pt>
                <c:pt idx="11">
                  <c:v>0.48099999999999998</c:v>
                </c:pt>
                <c:pt idx="12">
                  <c:v>0.184</c:v>
                </c:pt>
                <c:pt idx="13">
                  <c:v>0.53100000000000003</c:v>
                </c:pt>
                <c:pt idx="14">
                  <c:v>0.96099999999999997</c:v>
                </c:pt>
                <c:pt idx="15">
                  <c:v>0.91100000000000003</c:v>
                </c:pt>
                <c:pt idx="16">
                  <c:v>2.657</c:v>
                </c:pt>
                <c:pt idx="17">
                  <c:v>4.7320000000000002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9-CD4A-9494-E1903FBFF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3550511"/>
        <c:axId val="1814384879"/>
      </c:barChart>
      <c:catAx>
        <c:axId val="1813550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4384879"/>
        <c:crosses val="autoZero"/>
        <c:auto val="1"/>
        <c:lblAlgn val="ctr"/>
        <c:lblOffset val="100"/>
        <c:noMultiLvlLbl val="0"/>
      </c:catAx>
      <c:valAx>
        <c:axId val="181438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550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Simple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工作表1!$R$75</c:f>
              <c:strCache>
                <c:ptCount val="1"/>
                <c:pt idx="0">
                  <c:v>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工作表1!$Q$76:$Q$93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工作表1!$R$76:$R$93</c:f>
              <c:numCache>
                <c:formatCode>General</c:formatCode>
                <c:ptCount val="18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6.0000000000000001E-3</c:v>
                </c:pt>
                <c:pt idx="4">
                  <c:v>7.0000000000000001E-3</c:v>
                </c:pt>
                <c:pt idx="5">
                  <c:v>6.0000000000000001E-3</c:v>
                </c:pt>
                <c:pt idx="6">
                  <c:v>1.2999999999999999E-2</c:v>
                </c:pt>
                <c:pt idx="7">
                  <c:v>1.2999999999999999E-2</c:v>
                </c:pt>
                <c:pt idx="8">
                  <c:v>1.4E-2</c:v>
                </c:pt>
                <c:pt idx="9">
                  <c:v>8.2000000000000003E-2</c:v>
                </c:pt>
                <c:pt idx="10">
                  <c:v>9.2999999999999999E-2</c:v>
                </c:pt>
                <c:pt idx="11">
                  <c:v>8.4000000000000005E-2</c:v>
                </c:pt>
                <c:pt idx="12">
                  <c:v>0.17299999999999999</c:v>
                </c:pt>
                <c:pt idx="13">
                  <c:v>0.193</c:v>
                </c:pt>
                <c:pt idx="14">
                  <c:v>0.20499999999999999</c:v>
                </c:pt>
                <c:pt idx="15">
                  <c:v>1.069</c:v>
                </c:pt>
                <c:pt idx="16">
                  <c:v>1.117</c:v>
                </c:pt>
                <c:pt idx="17">
                  <c:v>1.123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9-5846-B024-357660681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0038255"/>
        <c:axId val="1762863967"/>
      </c:barChart>
      <c:catAx>
        <c:axId val="175003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2863967"/>
        <c:crosses val="autoZero"/>
        <c:auto val="1"/>
        <c:lblAlgn val="ctr"/>
        <c:lblOffset val="100"/>
        <c:noMultiLvlLbl val="0"/>
      </c:catAx>
      <c:valAx>
        <c:axId val="176286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038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Alternative</a:t>
            </a:r>
            <a:r>
              <a:rPr lang="en" altLang="zh-TW" baseline="0"/>
              <a:t> </a:t>
            </a:r>
            <a:r>
              <a:rPr lang="en" altLang="zh-TW"/>
              <a:t>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工作表1!$Y$4</c:f>
              <c:strCache>
                <c:ptCount val="1"/>
                <c:pt idx="0">
                  <c:v>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工作表1!$X$5:$X$22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工作表1!$Y$5:$Y$22</c:f>
              <c:numCache>
                <c:formatCode>General</c:formatCode>
                <c:ptCount val="18"/>
                <c:pt idx="0">
                  <c:v>0</c:v>
                </c:pt>
                <c:pt idx="1">
                  <c:v>1E-3</c:v>
                </c:pt>
                <c:pt idx="2">
                  <c:v>1E-3</c:v>
                </c:pt>
                <c:pt idx="3">
                  <c:v>5.0000000000000001E-3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1.2E-2</c:v>
                </c:pt>
                <c:pt idx="7">
                  <c:v>1.2E-2</c:v>
                </c:pt>
                <c:pt idx="8">
                  <c:v>1.2E-2</c:v>
                </c:pt>
                <c:pt idx="9">
                  <c:v>7.0000000000000007E-2</c:v>
                </c:pt>
                <c:pt idx="10">
                  <c:v>7.9000000000000001E-2</c:v>
                </c:pt>
                <c:pt idx="11">
                  <c:v>8.2000000000000003E-2</c:v>
                </c:pt>
                <c:pt idx="12">
                  <c:v>0.16800000000000001</c:v>
                </c:pt>
                <c:pt idx="13">
                  <c:v>0.17100000000000001</c:v>
                </c:pt>
                <c:pt idx="14">
                  <c:v>0.184</c:v>
                </c:pt>
                <c:pt idx="15">
                  <c:v>1.0049999999999999</c:v>
                </c:pt>
                <c:pt idx="16">
                  <c:v>1.1160000000000001</c:v>
                </c:pt>
                <c:pt idx="17">
                  <c:v>1.123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A-BE4C-BD1D-7DEB10CB7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7409311"/>
        <c:axId val="1809915039"/>
      </c:barChart>
      <c:catAx>
        <c:axId val="179740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9915039"/>
        <c:crosses val="autoZero"/>
        <c:auto val="1"/>
        <c:lblAlgn val="ctr"/>
        <c:lblOffset val="100"/>
        <c:noMultiLvlLbl val="0"/>
      </c:catAx>
      <c:valAx>
        <c:axId val="18099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740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Iterator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工作表1!$H$25</c:f>
              <c:strCache>
                <c:ptCount val="1"/>
                <c:pt idx="0">
                  <c:v>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工作表1!$G$26:$G$43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工作表1!$H$26:$H$43</c:f>
              <c:numCache>
                <c:formatCode>General</c:formatCode>
                <c:ptCount val="18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6.0000000000000001E-3</c:v>
                </c:pt>
                <c:pt idx="4">
                  <c:v>7.0000000000000001E-3</c:v>
                </c:pt>
                <c:pt idx="5">
                  <c:v>6.0000000000000001E-3</c:v>
                </c:pt>
                <c:pt idx="6">
                  <c:v>1.2999999999999999E-2</c:v>
                </c:pt>
                <c:pt idx="7">
                  <c:v>1.4999999999999999E-2</c:v>
                </c:pt>
                <c:pt idx="8">
                  <c:v>1.4999999999999999E-2</c:v>
                </c:pt>
                <c:pt idx="9">
                  <c:v>7.6999999999999999E-2</c:v>
                </c:pt>
                <c:pt idx="10">
                  <c:v>9.0999999999999998E-2</c:v>
                </c:pt>
                <c:pt idx="11">
                  <c:v>8.3000000000000004E-2</c:v>
                </c:pt>
                <c:pt idx="12">
                  <c:v>0.17599999999999999</c:v>
                </c:pt>
                <c:pt idx="13">
                  <c:v>0.19800000000000001</c:v>
                </c:pt>
                <c:pt idx="14">
                  <c:v>0.19700000000000001</c:v>
                </c:pt>
                <c:pt idx="15">
                  <c:v>1.089</c:v>
                </c:pt>
                <c:pt idx="16">
                  <c:v>1.1639999999999999</c:v>
                </c:pt>
                <c:pt idx="17">
                  <c:v>1.222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1-304F-BDEB-8087C02EB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9522703"/>
        <c:axId val="1768584927"/>
      </c:barChart>
      <c:catAx>
        <c:axId val="180952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8584927"/>
        <c:crosses val="autoZero"/>
        <c:auto val="1"/>
        <c:lblAlgn val="ctr"/>
        <c:lblOffset val="100"/>
        <c:noMultiLvlLbl val="0"/>
      </c:catAx>
      <c:valAx>
        <c:axId val="176858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952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Alternative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工作表1!$E$1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工作表1!$A$2:$A$19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工作表1!$E$2:$E$19</c:f>
              <c:numCache>
                <c:formatCode>General</c:formatCode>
                <c:ptCount val="18"/>
                <c:pt idx="0">
                  <c:v>1.0999999999999999E-2</c:v>
                </c:pt>
                <c:pt idx="1">
                  <c:v>5.0999999999999997E-2</c:v>
                </c:pt>
                <c:pt idx="2">
                  <c:v>0.104</c:v>
                </c:pt>
                <c:pt idx="3">
                  <c:v>5.2999999999999999E-2</c:v>
                </c:pt>
                <c:pt idx="4">
                  <c:v>0.25700000000000001</c:v>
                </c:pt>
                <c:pt idx="5">
                  <c:v>0.52500000000000002</c:v>
                </c:pt>
                <c:pt idx="6">
                  <c:v>0.106</c:v>
                </c:pt>
                <c:pt idx="7">
                  <c:v>0.52200000000000002</c:v>
                </c:pt>
                <c:pt idx="8">
                  <c:v>1.0429999999999999</c:v>
                </c:pt>
                <c:pt idx="9">
                  <c:v>0.53600000000000003</c:v>
                </c:pt>
                <c:pt idx="10">
                  <c:v>2.5470000000000002</c:v>
                </c:pt>
                <c:pt idx="11">
                  <c:v>5.125</c:v>
                </c:pt>
                <c:pt idx="12">
                  <c:v>1.073</c:v>
                </c:pt>
                <c:pt idx="13">
                  <c:v>5.1109999999999998</c:v>
                </c:pt>
                <c:pt idx="14">
                  <c:v>10.324999999999999</c:v>
                </c:pt>
                <c:pt idx="15">
                  <c:v>5.274</c:v>
                </c:pt>
                <c:pt idx="16">
                  <c:v>26.053999999999998</c:v>
                </c:pt>
                <c:pt idx="17">
                  <c:v>51.933999999999997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E-4147-9489-C3A1E0598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7290575"/>
        <c:axId val="1783776831"/>
      </c:barChart>
      <c:catAx>
        <c:axId val="181729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776831"/>
        <c:crosses val="autoZero"/>
        <c:auto val="1"/>
        <c:lblAlgn val="ctr"/>
        <c:lblOffset val="100"/>
        <c:noMultiLvlLbl val="0"/>
      </c:catAx>
      <c:valAx>
        <c:axId val="178377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729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Simple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工作表1!$D$49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工作表1!$A$50:$A$67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工作表1!$D$50:$D$67</c:f>
              <c:numCache>
                <c:formatCode>General</c:formatCode>
                <c:ptCount val="18"/>
                <c:pt idx="0">
                  <c:v>2E-3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7.0000000000000001E-3</c:v>
                </c:pt>
                <c:pt idx="4">
                  <c:v>2.1999999999999999E-2</c:v>
                </c:pt>
                <c:pt idx="5">
                  <c:v>4.2000000000000003E-2</c:v>
                </c:pt>
                <c:pt idx="6">
                  <c:v>1.4E-2</c:v>
                </c:pt>
                <c:pt idx="7">
                  <c:v>4.2999999999999997E-2</c:v>
                </c:pt>
                <c:pt idx="8">
                  <c:v>8.4000000000000005E-2</c:v>
                </c:pt>
                <c:pt idx="9">
                  <c:v>7.8E-2</c:v>
                </c:pt>
                <c:pt idx="10">
                  <c:v>0.22</c:v>
                </c:pt>
                <c:pt idx="11">
                  <c:v>0.433</c:v>
                </c:pt>
                <c:pt idx="12">
                  <c:v>0.15</c:v>
                </c:pt>
                <c:pt idx="13">
                  <c:v>0.44</c:v>
                </c:pt>
                <c:pt idx="14">
                  <c:v>0.83699999999999997</c:v>
                </c:pt>
                <c:pt idx="15">
                  <c:v>0.755</c:v>
                </c:pt>
                <c:pt idx="16">
                  <c:v>2.198</c:v>
                </c:pt>
                <c:pt idx="17">
                  <c:v>4.1470000000000002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2-334F-BFBE-4C296D705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277903"/>
        <c:axId val="1805476607"/>
      </c:barChart>
      <c:catAx>
        <c:axId val="180527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5476607"/>
        <c:crosses val="autoZero"/>
        <c:auto val="1"/>
        <c:lblAlgn val="ctr"/>
        <c:lblOffset val="100"/>
        <c:noMultiLvlLbl val="0"/>
      </c:catAx>
      <c:valAx>
        <c:axId val="180547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5277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Iterator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工作表1!$K$26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工作表1!$J$27:$J$44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工作表1!$K$27:$K$44</c:f>
              <c:numCache>
                <c:formatCode>General</c:formatCode>
                <c:ptCount val="18"/>
                <c:pt idx="0">
                  <c:v>2E-3</c:v>
                </c:pt>
                <c:pt idx="1">
                  <c:v>4.0000000000000001E-3</c:v>
                </c:pt>
                <c:pt idx="2">
                  <c:v>8.0000000000000002E-3</c:v>
                </c:pt>
                <c:pt idx="3">
                  <c:v>7.0000000000000001E-3</c:v>
                </c:pt>
                <c:pt idx="4">
                  <c:v>2.1999999999999999E-2</c:v>
                </c:pt>
                <c:pt idx="5">
                  <c:v>4.2999999999999997E-2</c:v>
                </c:pt>
                <c:pt idx="6">
                  <c:v>1.4999999999999999E-2</c:v>
                </c:pt>
                <c:pt idx="7">
                  <c:v>4.4999999999999998E-2</c:v>
                </c:pt>
                <c:pt idx="8">
                  <c:v>8.4000000000000005E-2</c:v>
                </c:pt>
                <c:pt idx="9">
                  <c:v>7.5999999999999998E-2</c:v>
                </c:pt>
                <c:pt idx="10">
                  <c:v>0.22</c:v>
                </c:pt>
                <c:pt idx="11">
                  <c:v>0.41699999999999998</c:v>
                </c:pt>
                <c:pt idx="12">
                  <c:v>0.151</c:v>
                </c:pt>
                <c:pt idx="13">
                  <c:v>0.48</c:v>
                </c:pt>
                <c:pt idx="14">
                  <c:v>1.341</c:v>
                </c:pt>
                <c:pt idx="15">
                  <c:v>0.76400000000000001</c:v>
                </c:pt>
                <c:pt idx="16">
                  <c:v>2.1920000000000002</c:v>
                </c:pt>
                <c:pt idx="17">
                  <c:v>4.3659999999999997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98-B14E-914F-519E6FCA6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59135"/>
        <c:axId val="1805021103"/>
      </c:barChart>
      <c:catAx>
        <c:axId val="180515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5021103"/>
        <c:crosses val="autoZero"/>
        <c:auto val="1"/>
        <c:lblAlgn val="ctr"/>
        <c:lblOffset val="100"/>
        <c:noMultiLvlLbl val="0"/>
      </c:catAx>
      <c:valAx>
        <c:axId val="180502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515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Simple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工作表1!$R$75</c:f>
              <c:strCache>
                <c:ptCount val="1"/>
                <c:pt idx="0">
                  <c:v>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工作表1!$Q$76:$Q$93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工作表1!$R$76:$R$93</c:f>
              <c:numCache>
                <c:formatCode>General</c:formatCode>
                <c:ptCount val="18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6.0000000000000001E-3</c:v>
                </c:pt>
                <c:pt idx="4">
                  <c:v>7.0000000000000001E-3</c:v>
                </c:pt>
                <c:pt idx="5">
                  <c:v>6.0000000000000001E-3</c:v>
                </c:pt>
                <c:pt idx="6">
                  <c:v>1.2999999999999999E-2</c:v>
                </c:pt>
                <c:pt idx="7">
                  <c:v>1.2999999999999999E-2</c:v>
                </c:pt>
                <c:pt idx="8">
                  <c:v>1.4E-2</c:v>
                </c:pt>
                <c:pt idx="9">
                  <c:v>8.2000000000000003E-2</c:v>
                </c:pt>
                <c:pt idx="10">
                  <c:v>9.2999999999999999E-2</c:v>
                </c:pt>
                <c:pt idx="11">
                  <c:v>8.4000000000000005E-2</c:v>
                </c:pt>
                <c:pt idx="12">
                  <c:v>0.17299999999999999</c:v>
                </c:pt>
                <c:pt idx="13">
                  <c:v>0.193</c:v>
                </c:pt>
                <c:pt idx="14">
                  <c:v>0.20499999999999999</c:v>
                </c:pt>
                <c:pt idx="15">
                  <c:v>1.069</c:v>
                </c:pt>
                <c:pt idx="16">
                  <c:v>1.117</c:v>
                </c:pt>
                <c:pt idx="17">
                  <c:v>1.123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9-6740-904D-DF9F11DF9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0038255"/>
        <c:axId val="1762863967"/>
      </c:barChart>
      <c:catAx>
        <c:axId val="175003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2863967"/>
        <c:crosses val="autoZero"/>
        <c:auto val="1"/>
        <c:lblAlgn val="ctr"/>
        <c:lblOffset val="100"/>
        <c:noMultiLvlLbl val="0"/>
      </c:catAx>
      <c:valAx>
        <c:axId val="176286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038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Simple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工作表1!$D$49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工作表1!$A$50:$A$67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工作表1!$D$50:$D$67</c:f>
              <c:numCache>
                <c:formatCode>General</c:formatCode>
                <c:ptCount val="18"/>
                <c:pt idx="0">
                  <c:v>2E-3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7.0000000000000001E-3</c:v>
                </c:pt>
                <c:pt idx="4">
                  <c:v>2.1999999999999999E-2</c:v>
                </c:pt>
                <c:pt idx="5">
                  <c:v>4.2000000000000003E-2</c:v>
                </c:pt>
                <c:pt idx="6">
                  <c:v>1.4E-2</c:v>
                </c:pt>
                <c:pt idx="7">
                  <c:v>4.2999999999999997E-2</c:v>
                </c:pt>
                <c:pt idx="8">
                  <c:v>8.4000000000000005E-2</c:v>
                </c:pt>
                <c:pt idx="9">
                  <c:v>7.8E-2</c:v>
                </c:pt>
                <c:pt idx="10">
                  <c:v>0.22</c:v>
                </c:pt>
                <c:pt idx="11">
                  <c:v>0.433</c:v>
                </c:pt>
                <c:pt idx="12">
                  <c:v>0.15</c:v>
                </c:pt>
                <c:pt idx="13">
                  <c:v>0.44</c:v>
                </c:pt>
                <c:pt idx="14">
                  <c:v>0.83699999999999997</c:v>
                </c:pt>
                <c:pt idx="15">
                  <c:v>0.755</c:v>
                </c:pt>
                <c:pt idx="16">
                  <c:v>2.198</c:v>
                </c:pt>
                <c:pt idx="17">
                  <c:v>4.1470000000000002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4-8141-9D8F-169A90EFE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277903"/>
        <c:axId val="1805476607"/>
      </c:barChart>
      <c:catAx>
        <c:axId val="180527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5476607"/>
        <c:crosses val="autoZero"/>
        <c:auto val="1"/>
        <c:lblAlgn val="ctr"/>
        <c:lblOffset val="100"/>
        <c:noMultiLvlLbl val="0"/>
      </c:catAx>
      <c:valAx>
        <c:axId val="180547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5277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Iterator Input</a:t>
            </a:r>
          </a:p>
        </c:rich>
      </c:tx>
      <c:layout>
        <c:manualLayout>
          <c:xMode val="edge"/>
          <c:yMode val="edge"/>
          <c:x val="0.3826874453193350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工作表1!$B$23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工作表1!$A$24:$A$41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工作表1!$B$24:$B$41</c:f>
              <c:numCache>
                <c:formatCode>General</c:formatCode>
                <c:ptCount val="18"/>
                <c:pt idx="0">
                  <c:v>2E-3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8.9999999999999993E-3</c:v>
                </c:pt>
                <c:pt idx="4">
                  <c:v>2.7E-2</c:v>
                </c:pt>
                <c:pt idx="5">
                  <c:v>4.9000000000000002E-2</c:v>
                </c:pt>
                <c:pt idx="6">
                  <c:v>1.7999999999999999E-2</c:v>
                </c:pt>
                <c:pt idx="7">
                  <c:v>5.7000000000000002E-2</c:v>
                </c:pt>
                <c:pt idx="8">
                  <c:v>0.10100000000000001</c:v>
                </c:pt>
                <c:pt idx="9">
                  <c:v>9.5000000000000001E-2</c:v>
                </c:pt>
                <c:pt idx="10">
                  <c:v>0.26600000000000001</c:v>
                </c:pt>
                <c:pt idx="11">
                  <c:v>0.48099999999999998</c:v>
                </c:pt>
                <c:pt idx="12">
                  <c:v>0.184</c:v>
                </c:pt>
                <c:pt idx="13">
                  <c:v>0.53100000000000003</c:v>
                </c:pt>
                <c:pt idx="14">
                  <c:v>0.96099999999999997</c:v>
                </c:pt>
                <c:pt idx="15">
                  <c:v>0.91100000000000003</c:v>
                </c:pt>
                <c:pt idx="16">
                  <c:v>2.657</c:v>
                </c:pt>
                <c:pt idx="17">
                  <c:v>4.7320000000000002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7-434E-9612-27286A651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3550511"/>
        <c:axId val="1814384879"/>
      </c:barChart>
      <c:catAx>
        <c:axId val="1813550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4384879"/>
        <c:crosses val="autoZero"/>
        <c:auto val="1"/>
        <c:lblAlgn val="ctr"/>
        <c:lblOffset val="100"/>
        <c:noMultiLvlLbl val="0"/>
      </c:catAx>
      <c:valAx>
        <c:axId val="181438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550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Iterator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工作表1!$H$25</c:f>
              <c:strCache>
                <c:ptCount val="1"/>
                <c:pt idx="0">
                  <c:v>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工作表1!$G$26:$G$43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工作表1!$H$26:$H$43</c:f>
              <c:numCache>
                <c:formatCode>General</c:formatCode>
                <c:ptCount val="18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6.0000000000000001E-3</c:v>
                </c:pt>
                <c:pt idx="4">
                  <c:v>7.0000000000000001E-3</c:v>
                </c:pt>
                <c:pt idx="5">
                  <c:v>6.0000000000000001E-3</c:v>
                </c:pt>
                <c:pt idx="6">
                  <c:v>1.2999999999999999E-2</c:v>
                </c:pt>
                <c:pt idx="7">
                  <c:v>1.4999999999999999E-2</c:v>
                </c:pt>
                <c:pt idx="8">
                  <c:v>1.4999999999999999E-2</c:v>
                </c:pt>
                <c:pt idx="9">
                  <c:v>7.6999999999999999E-2</c:v>
                </c:pt>
                <c:pt idx="10">
                  <c:v>9.0999999999999998E-2</c:v>
                </c:pt>
                <c:pt idx="11">
                  <c:v>8.3000000000000004E-2</c:v>
                </c:pt>
                <c:pt idx="12">
                  <c:v>0.17599999999999999</c:v>
                </c:pt>
                <c:pt idx="13">
                  <c:v>0.19800000000000001</c:v>
                </c:pt>
                <c:pt idx="14">
                  <c:v>0.19700000000000001</c:v>
                </c:pt>
                <c:pt idx="15">
                  <c:v>1.089</c:v>
                </c:pt>
                <c:pt idx="16">
                  <c:v>1.1639999999999999</c:v>
                </c:pt>
                <c:pt idx="17">
                  <c:v>1.222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D-D147-9DCB-4BE75C2A6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9522703"/>
        <c:axId val="1768584927"/>
      </c:barChart>
      <c:catAx>
        <c:axId val="180952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8584927"/>
        <c:crosses val="autoZero"/>
        <c:auto val="1"/>
        <c:lblAlgn val="ctr"/>
        <c:lblOffset val="100"/>
        <c:noMultiLvlLbl val="0"/>
      </c:catAx>
      <c:valAx>
        <c:axId val="176858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952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Iterator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工作表1!$K$26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工作表1!$J$27:$J$44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工作表1!$K$27:$K$44</c:f>
              <c:numCache>
                <c:formatCode>General</c:formatCode>
                <c:ptCount val="18"/>
                <c:pt idx="0">
                  <c:v>2E-3</c:v>
                </c:pt>
                <c:pt idx="1">
                  <c:v>4.0000000000000001E-3</c:v>
                </c:pt>
                <c:pt idx="2">
                  <c:v>8.0000000000000002E-3</c:v>
                </c:pt>
                <c:pt idx="3">
                  <c:v>7.0000000000000001E-3</c:v>
                </c:pt>
                <c:pt idx="4">
                  <c:v>2.1999999999999999E-2</c:v>
                </c:pt>
                <c:pt idx="5">
                  <c:v>4.2999999999999997E-2</c:v>
                </c:pt>
                <c:pt idx="6">
                  <c:v>1.4999999999999999E-2</c:v>
                </c:pt>
                <c:pt idx="7">
                  <c:v>4.4999999999999998E-2</c:v>
                </c:pt>
                <c:pt idx="8">
                  <c:v>8.4000000000000005E-2</c:v>
                </c:pt>
                <c:pt idx="9">
                  <c:v>7.5999999999999998E-2</c:v>
                </c:pt>
                <c:pt idx="10">
                  <c:v>0.22</c:v>
                </c:pt>
                <c:pt idx="11">
                  <c:v>0.41699999999999998</c:v>
                </c:pt>
                <c:pt idx="12">
                  <c:v>0.151</c:v>
                </c:pt>
                <c:pt idx="13">
                  <c:v>0.48</c:v>
                </c:pt>
                <c:pt idx="14">
                  <c:v>1.341</c:v>
                </c:pt>
                <c:pt idx="15">
                  <c:v>0.76400000000000001</c:v>
                </c:pt>
                <c:pt idx="16">
                  <c:v>2.1920000000000002</c:v>
                </c:pt>
                <c:pt idx="17">
                  <c:v>4.3659999999999997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D-804F-9721-63279C728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59135"/>
        <c:axId val="1805021103"/>
      </c:barChart>
      <c:catAx>
        <c:axId val="180515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5021103"/>
        <c:crosses val="autoZero"/>
        <c:auto val="1"/>
        <c:lblAlgn val="ctr"/>
        <c:lblOffset val="100"/>
        <c:noMultiLvlLbl val="0"/>
      </c:catAx>
      <c:valAx>
        <c:axId val="180502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515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工作表1!$J$3</c:f>
              <c:strCache>
                <c:ptCount val="1"/>
                <c:pt idx="0">
                  <c:v>character table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工作表1!$I$4:$I$21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工作表1!$J$4:$J$21</c:f>
              <c:numCache>
                <c:formatCode>General</c:formatCode>
                <c:ptCount val="18"/>
                <c:pt idx="0">
                  <c:v>0.09</c:v>
                </c:pt>
                <c:pt idx="1">
                  <c:v>4.3999999999999997E-2</c:v>
                </c:pt>
                <c:pt idx="2">
                  <c:v>8.5999999999999993E-2</c:v>
                </c:pt>
                <c:pt idx="3">
                  <c:v>4.8000000000000001E-2</c:v>
                </c:pt>
                <c:pt idx="4">
                  <c:v>0.21299999999999999</c:v>
                </c:pt>
                <c:pt idx="5">
                  <c:v>0.47199999999999998</c:v>
                </c:pt>
                <c:pt idx="6">
                  <c:v>9.0999999999999998E-2</c:v>
                </c:pt>
                <c:pt idx="7">
                  <c:v>0.442</c:v>
                </c:pt>
                <c:pt idx="8">
                  <c:v>0.876</c:v>
                </c:pt>
                <c:pt idx="9">
                  <c:v>0.44</c:v>
                </c:pt>
                <c:pt idx="10">
                  <c:v>2.1720000000000002</c:v>
                </c:pt>
                <c:pt idx="11">
                  <c:v>4.2560000000000002</c:v>
                </c:pt>
                <c:pt idx="12">
                  <c:v>1.853</c:v>
                </c:pt>
                <c:pt idx="13">
                  <c:v>4.2649999999999997</c:v>
                </c:pt>
                <c:pt idx="14">
                  <c:v>8.5619999999999994</c:v>
                </c:pt>
                <c:pt idx="15">
                  <c:v>4.343</c:v>
                </c:pt>
                <c:pt idx="16">
                  <c:v>21.523</c:v>
                </c:pt>
                <c:pt idx="17">
                  <c:v>42.838000000000001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3-5B43-B544-245A01C2E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3425007"/>
        <c:axId val="1803219055"/>
      </c:barChart>
      <c:catAx>
        <c:axId val="178342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3219055"/>
        <c:crosses val="autoZero"/>
        <c:auto val="1"/>
        <c:lblAlgn val="ctr"/>
        <c:lblOffset val="100"/>
        <c:noMultiLvlLbl val="0"/>
      </c:catAx>
      <c:valAx>
        <c:axId val="180321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425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Alternative</a:t>
            </a:r>
            <a:r>
              <a:rPr lang="en" altLang="zh-TW" baseline="0"/>
              <a:t> </a:t>
            </a:r>
            <a:r>
              <a:rPr lang="en" altLang="zh-TW"/>
              <a:t>Input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工作表1!$U$4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工作表1!$T$5:$T$22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工作表1!$U$5:$U$22</c:f>
              <c:numCache>
                <c:formatCode>General</c:formatCode>
                <c:ptCount val="18"/>
                <c:pt idx="0">
                  <c:v>1E-3</c:v>
                </c:pt>
                <c:pt idx="1">
                  <c:v>3.0000000000000001E-3</c:v>
                </c:pt>
                <c:pt idx="2">
                  <c:v>7.0000000000000001E-3</c:v>
                </c:pt>
                <c:pt idx="3">
                  <c:v>4.0000000000000001E-3</c:v>
                </c:pt>
                <c:pt idx="4">
                  <c:v>1.7999999999999999E-2</c:v>
                </c:pt>
                <c:pt idx="5">
                  <c:v>3.7999999999999999E-2</c:v>
                </c:pt>
                <c:pt idx="6">
                  <c:v>8.0000000000000002E-3</c:v>
                </c:pt>
                <c:pt idx="7">
                  <c:v>3.7999999999999999E-2</c:v>
                </c:pt>
                <c:pt idx="8">
                  <c:v>7.3999999999999996E-2</c:v>
                </c:pt>
                <c:pt idx="9">
                  <c:v>4.2000000000000003E-2</c:v>
                </c:pt>
                <c:pt idx="10">
                  <c:v>0.189</c:v>
                </c:pt>
                <c:pt idx="11">
                  <c:v>0.36899999999999999</c:v>
                </c:pt>
                <c:pt idx="12">
                  <c:v>8.2000000000000003E-2</c:v>
                </c:pt>
                <c:pt idx="13">
                  <c:v>0.36499999999999999</c:v>
                </c:pt>
                <c:pt idx="14">
                  <c:v>0.73799999999999999</c:v>
                </c:pt>
                <c:pt idx="15">
                  <c:v>0.41899999999999998</c:v>
                </c:pt>
                <c:pt idx="16">
                  <c:v>1.8740000000000001</c:v>
                </c:pt>
                <c:pt idx="17">
                  <c:v>3.6419999999999999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40-1947-8DCE-EE9B8395A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8149775"/>
        <c:axId val="1814555967"/>
      </c:barChart>
      <c:catAx>
        <c:axId val="180814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4555967"/>
        <c:crosses val="autoZero"/>
        <c:auto val="1"/>
        <c:lblAlgn val="ctr"/>
        <c:lblOffset val="100"/>
        <c:noMultiLvlLbl val="0"/>
      </c:catAx>
      <c:valAx>
        <c:axId val="181455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814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TW"/>
              <a:t>Alternative</a:t>
            </a:r>
            <a:r>
              <a:rPr lang="en" altLang="zh-TW" baseline="0"/>
              <a:t> </a:t>
            </a:r>
            <a:r>
              <a:rPr lang="en" altLang="zh-TW"/>
              <a:t>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工作表1!$Y$4</c:f>
              <c:strCache>
                <c:ptCount val="1"/>
                <c:pt idx="0">
                  <c:v>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工作表1!$X$5:$X$22</c:f>
              <c:strCache>
                <c:ptCount val="18"/>
                <c:pt idx="0">
                  <c:v>1000-100</c:v>
                </c:pt>
                <c:pt idx="1">
                  <c:v>1000-500</c:v>
                </c:pt>
                <c:pt idx="2">
                  <c:v>1000-1000</c:v>
                </c:pt>
                <c:pt idx="3">
                  <c:v>5000-100</c:v>
                </c:pt>
                <c:pt idx="4">
                  <c:v>5000-500</c:v>
                </c:pt>
                <c:pt idx="5">
                  <c:v>5000-1000</c:v>
                </c:pt>
                <c:pt idx="6">
                  <c:v>10000-100</c:v>
                </c:pt>
                <c:pt idx="7">
                  <c:v>10000-500</c:v>
                </c:pt>
                <c:pt idx="8">
                  <c:v>10000-1000</c:v>
                </c:pt>
                <c:pt idx="9">
                  <c:v>50000-100</c:v>
                </c:pt>
                <c:pt idx="10">
                  <c:v>50000-500</c:v>
                </c:pt>
                <c:pt idx="11">
                  <c:v>50000-1000</c:v>
                </c:pt>
                <c:pt idx="12">
                  <c:v>100000-100</c:v>
                </c:pt>
                <c:pt idx="13">
                  <c:v>100000-500</c:v>
                </c:pt>
                <c:pt idx="14">
                  <c:v>100000-1000</c:v>
                </c:pt>
                <c:pt idx="15">
                  <c:v>500000-100</c:v>
                </c:pt>
                <c:pt idx="16">
                  <c:v>500000-500</c:v>
                </c:pt>
                <c:pt idx="17">
                  <c:v>500000-1000</c:v>
                </c:pt>
              </c:strCache>
            </c:strRef>
          </c:cat>
          <c:val>
            <c:numRef>
              <c:f>工作表1!$Y$5:$Y$22</c:f>
              <c:numCache>
                <c:formatCode>General</c:formatCode>
                <c:ptCount val="18"/>
                <c:pt idx="0">
                  <c:v>0</c:v>
                </c:pt>
                <c:pt idx="1">
                  <c:v>1E-3</c:v>
                </c:pt>
                <c:pt idx="2">
                  <c:v>1E-3</c:v>
                </c:pt>
                <c:pt idx="3">
                  <c:v>5.0000000000000001E-3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1.2E-2</c:v>
                </c:pt>
                <c:pt idx="7">
                  <c:v>1.2E-2</c:v>
                </c:pt>
                <c:pt idx="8">
                  <c:v>1.2E-2</c:v>
                </c:pt>
                <c:pt idx="9">
                  <c:v>7.0000000000000007E-2</c:v>
                </c:pt>
                <c:pt idx="10">
                  <c:v>7.9000000000000001E-2</c:v>
                </c:pt>
                <c:pt idx="11">
                  <c:v>8.2000000000000003E-2</c:v>
                </c:pt>
                <c:pt idx="12">
                  <c:v>0.16800000000000001</c:v>
                </c:pt>
                <c:pt idx="13">
                  <c:v>0.17100000000000001</c:v>
                </c:pt>
                <c:pt idx="14">
                  <c:v>0.184</c:v>
                </c:pt>
                <c:pt idx="15">
                  <c:v>1.0049999999999999</c:v>
                </c:pt>
                <c:pt idx="16">
                  <c:v>1.1160000000000001</c:v>
                </c:pt>
                <c:pt idx="17">
                  <c:v>1.123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F-654D-B03C-2C05CB98E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7409311"/>
        <c:axId val="1809915039"/>
      </c:barChart>
      <c:catAx>
        <c:axId val="179740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9915039"/>
        <c:crosses val="autoZero"/>
        <c:auto val="1"/>
        <c:lblAlgn val="ctr"/>
        <c:lblOffset val="100"/>
        <c:noMultiLvlLbl val="0"/>
      </c:catAx>
      <c:valAx>
        <c:axId val="18099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740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038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62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04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29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391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0230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31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482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69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57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30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183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16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115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70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8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60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365DD1-E8D5-524B-9BBC-A7F2F2CB536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D51C-D7C6-B14F-9304-191E9F4908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436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FFD32-A90D-5A48-A16B-CA15A3BC7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STL</a:t>
            </a:r>
            <a:r>
              <a:rPr kumimoji="1" lang="zh-CN" altLang="en-US" dirty="0"/>
              <a:t>第一次作業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E35C4-011F-EE4C-9DED-3273717B1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TW" altLang="en-US" dirty="0"/>
              <a:t>組員：</a:t>
            </a:r>
            <a:endParaRPr kumimoji="1" lang="en-US" altLang="zh-TW" dirty="0"/>
          </a:p>
          <a:p>
            <a:r>
              <a:rPr kumimoji="1" lang="en-US" altLang="zh-TW" dirty="0"/>
              <a:t>406262187 </a:t>
            </a:r>
            <a:r>
              <a:rPr kumimoji="1" lang="zh-CN" altLang="en-US" dirty="0"/>
              <a:t>郭又誠</a:t>
            </a:r>
            <a:endParaRPr kumimoji="1" lang="en-US" altLang="zh-CN" dirty="0"/>
          </a:p>
          <a:p>
            <a:r>
              <a:rPr kumimoji="1" lang="en-US" altLang="zh-TW" dirty="0"/>
              <a:t>406262462 </a:t>
            </a:r>
            <a:r>
              <a:rPr kumimoji="1" lang="zh-CN" altLang="en-US" dirty="0"/>
              <a:t>羅韋杰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26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35A20-C93B-744D-9D1D-7123DF0D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1" y="304128"/>
            <a:ext cx="9404723" cy="1400530"/>
          </a:xfrm>
        </p:spPr>
        <p:txBody>
          <a:bodyPr/>
          <a:lstStyle/>
          <a:p>
            <a:pPr algn="ctr"/>
            <a:r>
              <a:rPr kumimoji="1" lang="en-US" altLang="zh-TW" dirty="0"/>
              <a:t>Alternative </a:t>
            </a:r>
            <a:r>
              <a:rPr kumimoji="1" lang="zh-CN" altLang="en-US" dirty="0"/>
              <a:t>排序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B1984FB-8C91-464F-AA68-F102A5588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95575"/>
              </p:ext>
            </p:extLst>
          </p:nvPr>
        </p:nvGraphicFramePr>
        <p:xfrm>
          <a:off x="3162643" y="1004393"/>
          <a:ext cx="473548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24B1922-702A-374A-91A7-3E8BE5AB5D3C}"/>
              </a:ext>
            </a:extLst>
          </p:cNvPr>
          <p:cNvSpPr txBox="1"/>
          <p:nvPr/>
        </p:nvSpPr>
        <p:spPr>
          <a:xfrm>
            <a:off x="2960370" y="3943350"/>
            <a:ext cx="545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依據資料顯示，可得知</a:t>
            </a:r>
            <a:r>
              <a:rPr kumimoji="1" lang="en-US" altLang="zh-TW" dirty="0"/>
              <a:t>m</a:t>
            </a:r>
            <a:r>
              <a:rPr kumimoji="1" lang="zh-CN" altLang="en-US" dirty="0"/>
              <a:t>並不影響資料，因為隨機的字串在前三個字元通常就不相同，對於排序影響並不大．理論上資料應該是</a:t>
            </a:r>
            <a:r>
              <a:rPr kumimoji="1" lang="en-US" altLang="zh-CN" dirty="0"/>
              <a:t>O(</a:t>
            </a:r>
            <a:r>
              <a:rPr kumimoji="1" lang="en-US" altLang="zh-CN" dirty="0" err="1"/>
              <a:t>logn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，但因為輸入數據較無規律，所以我們得到的結果較為接近</a:t>
            </a:r>
            <a:r>
              <a:rPr kumimoji="1" lang="en-US" altLang="zh-CN" dirty="0"/>
              <a:t>O(n)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06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1211A-3295-BE41-8D8E-39081D3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Alternative </a:t>
            </a:r>
            <a:r>
              <a:rPr kumimoji="1" lang="zh-CN" altLang="en-US" dirty="0"/>
              <a:t>輸出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BE6D4BA-C0EC-BB46-B37C-DE3D6E15A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05521"/>
              </p:ext>
            </p:extLst>
          </p:nvPr>
        </p:nvGraphicFramePr>
        <p:xfrm>
          <a:off x="2977833" y="1152983"/>
          <a:ext cx="4554537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FD1B69A-0BA4-F242-9B0B-203531F9AD5A}"/>
              </a:ext>
            </a:extLst>
          </p:cNvPr>
          <p:cNvSpPr/>
          <p:nvPr/>
        </p:nvSpPr>
        <p:spPr>
          <a:xfrm>
            <a:off x="2819400" y="3946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TW" altLang="en-US" dirty="0"/>
              <a:t>此圖比照</a:t>
            </a:r>
            <a:r>
              <a:rPr kumimoji="1" lang="en-US" altLang="zh-TW" dirty="0"/>
              <a:t>simple</a:t>
            </a:r>
            <a:r>
              <a:rPr kumimoji="1" lang="zh-CN" altLang="en-US" dirty="0"/>
              <a:t>輸出圖，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的影響變大了，而此圖的時間複雜度仍為</a:t>
            </a:r>
            <a:r>
              <a:rPr kumimoji="1" lang="en-US" altLang="zh-CN" dirty="0"/>
              <a:t>O(m*n)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01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A1056-179E-B345-8401-B70C34AD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輸入比較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108A0-AD99-1545-A235-426989D8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53" y="3920490"/>
            <a:ext cx="5067907" cy="2343149"/>
          </a:xfrm>
        </p:spPr>
        <p:txBody>
          <a:bodyPr/>
          <a:lstStyle/>
          <a:p>
            <a:r>
              <a:rPr kumimoji="1" lang="zh-TW" altLang="en-US" dirty="0"/>
              <a:t>由上面三圖表可知，三種程式所需要的時間都差不多，沒有明顯的區別。</a:t>
            </a:r>
            <a:endParaRPr kumimoji="1" lang="en-US" altLang="zh-TW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2E3A27B-B48D-514F-B9EA-EC4EF28D3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13985"/>
              </p:ext>
            </p:extLst>
          </p:nvPr>
        </p:nvGraphicFramePr>
        <p:xfrm>
          <a:off x="384244" y="1152983"/>
          <a:ext cx="4862126" cy="236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95CD3F3-D6E5-6241-9FA5-573182E4F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69935"/>
              </p:ext>
            </p:extLst>
          </p:nvPr>
        </p:nvGraphicFramePr>
        <p:xfrm>
          <a:off x="5246371" y="1217771"/>
          <a:ext cx="5397894" cy="230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484018F7-F69F-7747-B51C-29E03A7A5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071763"/>
              </p:ext>
            </p:extLst>
          </p:nvPr>
        </p:nvGraphicFramePr>
        <p:xfrm>
          <a:off x="646111" y="35958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560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D7523-3E7B-0344-8FBC-D2341A66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54" y="353400"/>
            <a:ext cx="9404723" cy="1400530"/>
          </a:xfrm>
        </p:spPr>
        <p:txBody>
          <a:bodyPr/>
          <a:lstStyle/>
          <a:p>
            <a:pPr algn="ctr"/>
            <a:r>
              <a:rPr kumimoji="1" lang="zh-TW" altLang="en-US" dirty="0"/>
              <a:t>排序比較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52CB1-82F7-264E-A21E-647449EE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460" y="4263390"/>
            <a:ext cx="4712043" cy="2396489"/>
          </a:xfrm>
        </p:spPr>
        <p:txBody>
          <a:bodyPr/>
          <a:lstStyle/>
          <a:p>
            <a:r>
              <a:rPr kumimoji="1" lang="zh-CN" altLang="en-US" dirty="0"/>
              <a:t>由三張圖片比較可得知，由於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都是同一個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，故結果幾乎一樣。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481EAF6-B7C8-D441-9713-D2ACD2E630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40567"/>
              </p:ext>
            </p:extLst>
          </p:nvPr>
        </p:nvGraphicFramePr>
        <p:xfrm>
          <a:off x="1017270" y="1268730"/>
          <a:ext cx="4486046" cy="277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26C488F-9E76-2B42-B50C-6131FB496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666284"/>
              </p:ext>
            </p:extLst>
          </p:nvPr>
        </p:nvGraphicFramePr>
        <p:xfrm>
          <a:off x="1017271" y="3911165"/>
          <a:ext cx="4486046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969D2008-3F46-0842-8041-3B1180F87E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41644"/>
              </p:ext>
            </p:extLst>
          </p:nvPr>
        </p:nvGraphicFramePr>
        <p:xfrm>
          <a:off x="5865249" y="12994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8968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1A44A-6DA3-D044-B3FB-DBD5F93D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輸出比較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7AD82-A572-9847-8F53-924D43E4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188" y="4126230"/>
            <a:ext cx="4758067" cy="2316479"/>
          </a:xfrm>
        </p:spPr>
        <p:txBody>
          <a:bodyPr/>
          <a:lstStyle/>
          <a:p>
            <a:r>
              <a:rPr kumimoji="1" lang="zh-TW" altLang="en-US" dirty="0"/>
              <a:t>依照輸出時間可明顯發現</a:t>
            </a:r>
            <a:r>
              <a:rPr kumimoji="1" lang="en-US" altLang="zh-TW" dirty="0"/>
              <a:t>alternative</a:t>
            </a:r>
            <a:r>
              <a:rPr kumimoji="1" lang="zh-CN" altLang="en-US" dirty="0"/>
              <a:t>所需時間大於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Iterator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因為三者的時間複雜度皆為</a:t>
            </a:r>
            <a:r>
              <a:rPr kumimoji="1" lang="en-US" altLang="zh-CN" dirty="0"/>
              <a:t>O(m*n)</a:t>
            </a:r>
            <a:r>
              <a:rPr kumimoji="1" lang="zh-CN" altLang="en-US" dirty="0"/>
              <a:t>，所以圖形外觀幾乎一致。</a:t>
            </a:r>
            <a:endParaRPr kumimoji="1" lang="en-US" altLang="zh-CN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6FFCF1F-DFDA-CD4E-AA94-75F68D985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004134"/>
              </p:ext>
            </p:extLst>
          </p:nvPr>
        </p:nvGraphicFramePr>
        <p:xfrm>
          <a:off x="932781" y="3781882"/>
          <a:ext cx="4556559" cy="256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4F078A6-BC5D-334C-ADED-15281ADA0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001300"/>
              </p:ext>
            </p:extLst>
          </p:nvPr>
        </p:nvGraphicFramePr>
        <p:xfrm>
          <a:off x="1007438" y="11202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6CBB9F53-5904-0E40-AA93-BF0706FF0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315985"/>
              </p:ext>
            </p:extLst>
          </p:nvPr>
        </p:nvGraphicFramePr>
        <p:xfrm>
          <a:off x="6051255" y="11202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882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509C-E338-0741-A613-DDB8BAF1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963" y="368969"/>
            <a:ext cx="7125115" cy="822158"/>
          </a:xfrm>
        </p:spPr>
        <p:txBody>
          <a:bodyPr/>
          <a:lstStyle/>
          <a:p>
            <a:pPr algn="ctr"/>
            <a:r>
              <a:rPr kumimoji="1" lang="en-US" altLang="zh-TW" dirty="0"/>
              <a:t>Simple </a:t>
            </a:r>
            <a:r>
              <a:rPr kumimoji="1" lang="zh-CN" altLang="en-US" dirty="0"/>
              <a:t>輸入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DC26319-30D5-5D49-9ADC-ADDA8BD88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626535"/>
              </p:ext>
            </p:extLst>
          </p:nvPr>
        </p:nvGraphicFramePr>
        <p:xfrm>
          <a:off x="3591426" y="1191127"/>
          <a:ext cx="4644188" cy="2662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CB86819-583A-B942-A517-AB9B5A43A0A5}"/>
              </a:ext>
            </a:extLst>
          </p:cNvPr>
          <p:cNvSpPr txBox="1"/>
          <p:nvPr/>
        </p:nvSpPr>
        <p:spPr>
          <a:xfrm>
            <a:off x="2562725" y="3982452"/>
            <a:ext cx="6701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/>
              <a:t>由此圖可知，</a:t>
            </a:r>
            <a:r>
              <a:rPr kumimoji="1" lang="en-US" altLang="zh-TW" sz="2400" dirty="0"/>
              <a:t>N</a:t>
            </a:r>
            <a:r>
              <a:rPr kumimoji="1" lang="zh-CN" altLang="en-US" sz="2400" dirty="0"/>
              <a:t>在輸入時的影響大於Ｍ，且推論其時間複雜度為</a:t>
            </a:r>
            <a:r>
              <a:rPr kumimoji="1" lang="en-US" altLang="zh-CN" sz="2400" dirty="0"/>
              <a:t>O(m*n)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413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03883-87D8-4947-980B-6983E7F6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17" y="573034"/>
            <a:ext cx="7908342" cy="473714"/>
          </a:xfrm>
        </p:spPr>
        <p:txBody>
          <a:bodyPr/>
          <a:lstStyle/>
          <a:p>
            <a:pPr algn="ctr"/>
            <a:r>
              <a:rPr kumimoji="1" lang="en-US" altLang="zh-TW" dirty="0"/>
              <a:t>Simple</a:t>
            </a:r>
            <a:r>
              <a:rPr kumimoji="1" lang="zh-CN" altLang="en-US" dirty="0"/>
              <a:t>排序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C276AA7-6E3F-B445-A108-78D71630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202438"/>
              </p:ext>
            </p:extLst>
          </p:nvPr>
        </p:nvGraphicFramePr>
        <p:xfrm>
          <a:off x="3181580" y="1407695"/>
          <a:ext cx="4790616" cy="2863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BCB7A76-2858-A349-9A32-23274893DF44}"/>
              </a:ext>
            </a:extLst>
          </p:cNvPr>
          <p:cNvSpPr txBox="1"/>
          <p:nvPr/>
        </p:nvSpPr>
        <p:spPr>
          <a:xfrm>
            <a:off x="3181580" y="4271211"/>
            <a:ext cx="49156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/>
              <a:t>由圖表可知，在</a:t>
            </a:r>
            <a:r>
              <a:rPr kumimoji="1" lang="en-US" altLang="zh-TW" sz="2400" dirty="0"/>
              <a:t>10</a:t>
            </a:r>
            <a:r>
              <a:rPr kumimoji="1" lang="zh-CN" altLang="en-US" sz="2400" dirty="0"/>
              <a:t>萬的時候只占一格</a:t>
            </a:r>
            <a:endParaRPr kumimoji="1" lang="en-US" altLang="zh-CN" sz="2400" dirty="0"/>
          </a:p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50</a:t>
            </a:r>
            <a:r>
              <a:rPr kumimoji="1" lang="zh-CN" altLang="en-US" sz="2400" dirty="0"/>
              <a:t>萬的時候卻佔了五格</a:t>
            </a:r>
            <a:endParaRPr kumimoji="1" lang="en-US" altLang="zh-CN" sz="2400" dirty="0"/>
          </a:p>
          <a:p>
            <a:r>
              <a:rPr kumimoji="1" lang="zh-CN" altLang="en-US" sz="2400" dirty="0"/>
              <a:t>所以我們可以推論此圖表的時間複雜度接近</a:t>
            </a:r>
            <a:r>
              <a:rPr kumimoji="1" lang="en-US" altLang="zh-CN" sz="2400" dirty="0"/>
              <a:t>O(n)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17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08637F9-94FC-E248-B3EE-5E25DFB3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798" y="505326"/>
            <a:ext cx="7536405" cy="1204041"/>
          </a:xfrm>
        </p:spPr>
        <p:txBody>
          <a:bodyPr/>
          <a:lstStyle/>
          <a:p>
            <a:pPr algn="ctr"/>
            <a:r>
              <a:rPr lang="en-US" altLang="zh-TW" dirty="0"/>
              <a:t>Simple</a:t>
            </a:r>
            <a:r>
              <a:rPr lang="zh-CN" altLang="en-US" dirty="0"/>
              <a:t>輸出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C9F7E7-9FAA-0049-BB90-CB85EB6130AF}"/>
              </a:ext>
            </a:extLst>
          </p:cNvPr>
          <p:cNvSpPr txBox="1"/>
          <p:nvPr/>
        </p:nvSpPr>
        <p:spPr>
          <a:xfrm>
            <a:off x="3416968" y="3943025"/>
            <a:ext cx="5293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/>
              <a:t>由此圖可知，輸出會被Ｎ影響多，</a:t>
            </a:r>
            <a:r>
              <a:rPr kumimoji="1" lang="en-US" altLang="zh-TW" sz="2400" dirty="0"/>
              <a:t>M</a:t>
            </a:r>
            <a:r>
              <a:rPr kumimoji="1" lang="zh-CN" altLang="en-US" sz="2400" dirty="0"/>
              <a:t>的影響相對比較小，而其時間複雜度為</a:t>
            </a:r>
            <a:r>
              <a:rPr kumimoji="1" lang="en-US" altLang="zh-CN" sz="2400" dirty="0"/>
              <a:t>O(m*n)</a:t>
            </a:r>
            <a:endParaRPr kumimoji="1" lang="zh-TW" altLang="en-US" sz="2400" dirty="0"/>
          </a:p>
          <a:p>
            <a:endParaRPr kumimoji="1"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EE8D0-1E44-FA44-AEF2-5A93DC16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4114800"/>
            <a:ext cx="1777048" cy="2133599"/>
          </a:xfrm>
        </p:spPr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4F078A6-BC5D-334C-ADED-15281ADA0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302723"/>
              </p:ext>
            </p:extLst>
          </p:nvPr>
        </p:nvGraphicFramePr>
        <p:xfrm>
          <a:off x="3615690" y="11998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377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629A6-98BD-2D4A-92E8-7C2F982F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96" y="421105"/>
            <a:ext cx="7740771" cy="999006"/>
          </a:xfrm>
        </p:spPr>
        <p:txBody>
          <a:bodyPr/>
          <a:lstStyle/>
          <a:p>
            <a:pPr algn="ctr"/>
            <a:r>
              <a:rPr kumimoji="1" lang="en-US" altLang="zh-TW" dirty="0"/>
              <a:t>Iterator</a:t>
            </a:r>
            <a:r>
              <a:rPr kumimoji="1" lang="zh-CN" altLang="en-US" dirty="0"/>
              <a:t>輸入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479B30-A903-5243-9BBA-BF961077F7C7}"/>
              </a:ext>
            </a:extLst>
          </p:cNvPr>
          <p:cNvSpPr txBox="1"/>
          <p:nvPr/>
        </p:nvSpPr>
        <p:spPr>
          <a:xfrm>
            <a:off x="3072491" y="4493698"/>
            <a:ext cx="549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由此圖可知，</a:t>
            </a:r>
            <a:r>
              <a:rPr kumimoji="1" lang="en-US" altLang="zh-TW" dirty="0"/>
              <a:t>N</a:t>
            </a:r>
            <a:r>
              <a:rPr kumimoji="1" lang="zh-CN" altLang="en-US" dirty="0"/>
              <a:t>在輸入時的影響大於Ｍ，且推論其時間複雜度為</a:t>
            </a:r>
            <a:r>
              <a:rPr kumimoji="1" lang="en-US" altLang="zh-CN" dirty="0"/>
              <a:t>O(m*n)</a:t>
            </a:r>
            <a:endParaRPr kumimoji="1" lang="zh-TW" altLang="en-US" dirty="0"/>
          </a:p>
        </p:txBody>
      </p:sp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484018F7-F69F-7747-B51C-29E03A7A5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375140"/>
              </p:ext>
            </p:extLst>
          </p:nvPr>
        </p:nvGraphicFramePr>
        <p:xfrm>
          <a:off x="3072491" y="1167863"/>
          <a:ext cx="5008180" cy="3136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8844C57B-BE45-4540-AF36-04CA2AFC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407" y="3584028"/>
            <a:ext cx="1000446" cy="2664371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3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40D39-D042-4B4D-AD09-703D519E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759" y="180472"/>
            <a:ext cx="6549645" cy="1263701"/>
          </a:xfrm>
        </p:spPr>
        <p:txBody>
          <a:bodyPr/>
          <a:lstStyle/>
          <a:p>
            <a:pPr algn="ctr"/>
            <a:r>
              <a:rPr kumimoji="1" lang="en-US" altLang="zh-TW" dirty="0"/>
              <a:t>Iterator</a:t>
            </a:r>
            <a:r>
              <a:rPr kumimoji="1" lang="zh-CN" altLang="en-US" dirty="0"/>
              <a:t>排序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C88501-74EF-014D-B1AF-BD3364DD570F}"/>
              </a:ext>
            </a:extLst>
          </p:cNvPr>
          <p:cNvSpPr txBox="1"/>
          <p:nvPr/>
        </p:nvSpPr>
        <p:spPr>
          <a:xfrm>
            <a:off x="3080083" y="3934327"/>
            <a:ext cx="5103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依據資料顯示，可得知</a:t>
            </a:r>
            <a:r>
              <a:rPr kumimoji="1" lang="en-US" altLang="zh-TW" dirty="0"/>
              <a:t>m</a:t>
            </a:r>
            <a:r>
              <a:rPr kumimoji="1" lang="zh-CN" altLang="en-US" dirty="0"/>
              <a:t>並不影響資料，因為隨機的字串在前三個字元通常就不相同，對於排序影響並不大．理論上資料應該是</a:t>
            </a:r>
            <a:r>
              <a:rPr kumimoji="1" lang="en-US" altLang="zh-CN" dirty="0"/>
              <a:t>O(</a:t>
            </a:r>
            <a:r>
              <a:rPr kumimoji="1" lang="en-US" altLang="zh-CN" dirty="0" err="1"/>
              <a:t>logn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，但因為輸入數據較無規律，所以我們得到的結果較為接近</a:t>
            </a:r>
            <a:r>
              <a:rPr kumimoji="1" lang="en-US" altLang="zh-CN" dirty="0"/>
              <a:t>O(n)</a:t>
            </a:r>
            <a:endParaRPr kumimoji="1"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969D2008-3F46-0842-8041-3B1180F87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899085"/>
              </p:ext>
            </p:extLst>
          </p:nvPr>
        </p:nvGraphicFramePr>
        <p:xfrm>
          <a:off x="2370485" y="945931"/>
          <a:ext cx="6412191" cy="2988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364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5F9A3-9D36-CC49-B1FF-C35C700B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627" y="328611"/>
            <a:ext cx="4935909" cy="853123"/>
          </a:xfrm>
        </p:spPr>
        <p:txBody>
          <a:bodyPr/>
          <a:lstStyle/>
          <a:p>
            <a:pPr algn="ctr"/>
            <a:r>
              <a:rPr kumimoji="1" lang="en-US" altLang="zh-TW" dirty="0"/>
              <a:t>Iterator</a:t>
            </a:r>
            <a:r>
              <a:rPr kumimoji="1" lang="zh-CN" altLang="en-US" dirty="0"/>
              <a:t>輸出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4DB49D-EFFC-5148-8ECE-47DAC0C8D3E4}"/>
              </a:ext>
            </a:extLst>
          </p:cNvPr>
          <p:cNvSpPr txBox="1"/>
          <p:nvPr/>
        </p:nvSpPr>
        <p:spPr>
          <a:xfrm>
            <a:off x="2965937" y="4274591"/>
            <a:ext cx="522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此圖比照</a:t>
            </a:r>
            <a:r>
              <a:rPr kumimoji="1" lang="en-US" altLang="zh-TW" dirty="0"/>
              <a:t>simple</a:t>
            </a:r>
            <a:r>
              <a:rPr kumimoji="1" lang="zh-CN" altLang="en-US" dirty="0"/>
              <a:t>輸出圖，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的影響變大了，而此圖的時間複雜度仍為</a:t>
            </a:r>
            <a:r>
              <a:rPr kumimoji="1" lang="en-US" altLang="zh-CN" dirty="0"/>
              <a:t>O(m*n)</a:t>
            </a:r>
            <a:endParaRPr kumimoji="1" lang="zh-TW" altLang="en-US" dirty="0"/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6CBB9F53-5904-0E40-AA93-BF0706FF0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621435"/>
              </p:ext>
            </p:extLst>
          </p:nvPr>
        </p:nvGraphicFramePr>
        <p:xfrm>
          <a:off x="2790053" y="1040004"/>
          <a:ext cx="5573056" cy="332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499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2A438-8104-324C-9728-E668BB8D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421" y="171450"/>
            <a:ext cx="5950321" cy="1096010"/>
          </a:xfrm>
        </p:spPr>
        <p:txBody>
          <a:bodyPr/>
          <a:lstStyle/>
          <a:p>
            <a:pPr algn="ctr"/>
            <a:r>
              <a:rPr kumimoji="1" lang="en-US" altLang="zh-TW" dirty="0"/>
              <a:t>Alternative</a:t>
            </a:r>
            <a:r>
              <a:rPr kumimoji="1" lang="zh-CN" altLang="en-US" dirty="0"/>
              <a:t>建表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1C1EBBC-FF7C-9941-9674-0BB2566B1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141559"/>
              </p:ext>
            </p:extLst>
          </p:nvPr>
        </p:nvGraphicFramePr>
        <p:xfrm>
          <a:off x="3071231" y="953135"/>
          <a:ext cx="5010700" cy="313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EE0FB9B-C870-C742-9BF8-B1E4FEA8D821}"/>
              </a:ext>
            </a:extLst>
          </p:cNvPr>
          <p:cNvSpPr txBox="1"/>
          <p:nvPr/>
        </p:nvSpPr>
        <p:spPr>
          <a:xfrm>
            <a:off x="3086100" y="4297680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由此圖可知，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的影響比起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的影響更為顯著，</a:t>
            </a:r>
            <a:endParaRPr kumimoji="1" lang="en-US" altLang="zh-CN" dirty="0"/>
          </a:p>
          <a:p>
            <a:r>
              <a:rPr kumimoji="1" lang="zh-TW" altLang="en-US" dirty="0"/>
              <a:t>推論其時間複雜度為</a:t>
            </a:r>
            <a:r>
              <a:rPr kumimoji="1" lang="en-US" altLang="zh-TW" dirty="0"/>
              <a:t>O(m*n)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4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54EA9-D622-0B45-874A-CF8335E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10" y="292698"/>
            <a:ext cx="8644944" cy="884592"/>
          </a:xfrm>
        </p:spPr>
        <p:txBody>
          <a:bodyPr/>
          <a:lstStyle/>
          <a:p>
            <a:pPr algn="ctr"/>
            <a:r>
              <a:rPr kumimoji="1" lang="en-US" altLang="zh-TW" dirty="0"/>
              <a:t>Alternative</a:t>
            </a:r>
            <a:r>
              <a:rPr kumimoji="1" lang="zh-CN" altLang="en-US" dirty="0"/>
              <a:t>輸入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F2A3410-5351-6C45-B4D9-8FCDC8010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590199"/>
              </p:ext>
            </p:extLst>
          </p:nvPr>
        </p:nvGraphicFramePr>
        <p:xfrm>
          <a:off x="2967843" y="948690"/>
          <a:ext cx="5217477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BF2195D-00AB-D145-AA63-618D858F58DB}"/>
              </a:ext>
            </a:extLst>
          </p:cNvPr>
          <p:cNvSpPr txBox="1"/>
          <p:nvPr/>
        </p:nvSpPr>
        <p:spPr>
          <a:xfrm>
            <a:off x="3200400" y="4023360"/>
            <a:ext cx="4823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由此圖可知，</a:t>
            </a:r>
            <a:r>
              <a:rPr kumimoji="1" lang="en-US" altLang="zh-TW" dirty="0"/>
              <a:t>N</a:t>
            </a:r>
            <a:r>
              <a:rPr kumimoji="1" lang="zh-CN" altLang="en-US" dirty="0"/>
              <a:t>在輸入時的影響大於Ｍ，且推論其時間複雜度為</a:t>
            </a:r>
            <a:r>
              <a:rPr kumimoji="1" lang="en-US" altLang="zh-CN" dirty="0"/>
              <a:t>O(m*n)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324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{908242DA-FD22-7242-A1DE-5A2A0FCD6D06}tf10001062</Template>
  <TotalTime>3319</TotalTime>
  <Words>514</Words>
  <Application>Microsoft Macintosh PowerPoint</Application>
  <PresentationFormat>寬螢幕</PresentationFormat>
  <Paragraphs>53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宋体</vt:lpstr>
      <vt:lpstr>Arial</vt:lpstr>
      <vt:lpstr>Century Gothic</vt:lpstr>
      <vt:lpstr>Wingdings 3</vt:lpstr>
      <vt:lpstr>離子</vt:lpstr>
      <vt:lpstr>STL第一次作業</vt:lpstr>
      <vt:lpstr>Simple 輸入</vt:lpstr>
      <vt:lpstr>Simple排序</vt:lpstr>
      <vt:lpstr>Simple輸出</vt:lpstr>
      <vt:lpstr>Iterator輸入</vt:lpstr>
      <vt:lpstr>Iterator排序</vt:lpstr>
      <vt:lpstr>Iterator輸出</vt:lpstr>
      <vt:lpstr>Alternative建表</vt:lpstr>
      <vt:lpstr>Alternative輸入</vt:lpstr>
      <vt:lpstr>Alternative 排序</vt:lpstr>
      <vt:lpstr>Alternative 輸出</vt:lpstr>
      <vt:lpstr>輸入比較</vt:lpstr>
      <vt:lpstr>排序比較</vt:lpstr>
      <vt:lpstr>輸出比較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STL第一次作業</dc:title>
  <dc:creator>韋杰 羅</dc:creator>
  <cp:lastModifiedBy>韋杰 羅</cp:lastModifiedBy>
  <cp:revision>19</cp:revision>
  <dcterms:created xsi:type="dcterms:W3CDTF">2019-03-09T04:26:27Z</dcterms:created>
  <dcterms:modified xsi:type="dcterms:W3CDTF">2019-03-11T11:47:12Z</dcterms:modified>
</cp:coreProperties>
</file>