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8" r:id="rId3"/>
    <p:sldId id="289" r:id="rId4"/>
    <p:sldId id="261" r:id="rId5"/>
    <p:sldId id="285" r:id="rId6"/>
    <p:sldId id="287" r:id="rId7"/>
    <p:sldId id="260" r:id="rId8"/>
    <p:sldId id="265" r:id="rId9"/>
    <p:sldId id="270" r:id="rId10"/>
    <p:sldId id="271" r:id="rId11"/>
    <p:sldId id="300" r:id="rId12"/>
    <p:sldId id="301" r:id="rId13"/>
    <p:sldId id="302" r:id="rId14"/>
    <p:sldId id="257" r:id="rId15"/>
    <p:sldId id="258" r:id="rId16"/>
    <p:sldId id="259" r:id="rId17"/>
    <p:sldId id="264" r:id="rId18"/>
    <p:sldId id="283" r:id="rId19"/>
    <p:sldId id="282" r:id="rId20"/>
    <p:sldId id="284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B9140-5CF7-4C09-B3A4-F53D3B169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9F815-A046-4251-906E-0D4817FD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5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D123-C14A-4EB3-9DB3-B890558965A0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7CA5-F686-4646-8F4A-967C9C3F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7CA5-F686-4646-8F4A-967C9C3FB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80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9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0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2E49-1F81-4D50-8E11-21AD5665954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7730-4429-4BDE-A6DA-140B9047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93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Design for Network Simulation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92676"/>
          </a:xfrm>
        </p:spPr>
        <p:txBody>
          <a:bodyPr>
            <a:normAutofit/>
          </a:bodyPr>
          <a:lstStyle/>
          <a:p>
            <a:r>
              <a:rPr lang="en-US" dirty="0" smtClean="0"/>
              <a:t>Mengchen Pei</a:t>
            </a:r>
          </a:p>
          <a:p>
            <a:r>
              <a:rPr lang="en-US" dirty="0" smtClean="0"/>
              <a:t>Jiawei An</a:t>
            </a:r>
          </a:p>
          <a:p>
            <a:r>
              <a:rPr lang="en-US" dirty="0" smtClean="0"/>
              <a:t>Erya Yu</a:t>
            </a:r>
          </a:p>
          <a:p>
            <a:r>
              <a:rPr lang="en-US" dirty="0" smtClean="0"/>
              <a:t>Zilong Chen</a:t>
            </a:r>
          </a:p>
          <a:p>
            <a:endParaRPr lang="en-US" dirty="0" smtClean="0"/>
          </a:p>
          <a:p>
            <a:r>
              <a:rPr lang="en-US" dirty="0" smtClean="0"/>
              <a:t>2015.10.29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/>
          <a:lstStyle/>
          <a:p>
            <a:r>
              <a:rPr lang="en-US" sz="2400" b="1" dirty="0" smtClean="0"/>
              <a:t>Flow ID 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): specify the flow this packet belongs to</a:t>
            </a:r>
          </a:p>
          <a:p>
            <a:r>
              <a:rPr lang="en-US" sz="2400" b="1" dirty="0" smtClean="0"/>
              <a:t>Source</a:t>
            </a:r>
            <a:r>
              <a:rPr lang="en-US" sz="2400" dirty="0" smtClean="0"/>
              <a:t> (pointer): pointer to the source Host A</a:t>
            </a:r>
          </a:p>
          <a:p>
            <a:r>
              <a:rPr lang="en-US" sz="2400" b="1" dirty="0" smtClean="0"/>
              <a:t>Destination</a:t>
            </a:r>
            <a:r>
              <a:rPr lang="en-US" sz="2400" dirty="0" smtClean="0"/>
              <a:t> (pointer): pointer to the destination Host B</a:t>
            </a:r>
          </a:p>
          <a:p>
            <a:r>
              <a:rPr lang="en-US" sz="2400" b="1" dirty="0" smtClean="0"/>
              <a:t>ACK</a:t>
            </a:r>
            <a:r>
              <a:rPr lang="en-US" sz="2400" dirty="0" smtClean="0"/>
              <a:t> (</a:t>
            </a:r>
            <a:r>
              <a:rPr lang="en-US" sz="2400" dirty="0" err="1" smtClean="0"/>
              <a:t>boolean</a:t>
            </a:r>
            <a:r>
              <a:rPr lang="en-US" sz="2400" dirty="0" smtClean="0"/>
              <a:t>): whether it has been received</a:t>
            </a:r>
          </a:p>
          <a:p>
            <a:r>
              <a:rPr lang="en-US" sz="2400" b="1" dirty="0" smtClean="0"/>
              <a:t>Data</a:t>
            </a:r>
            <a:r>
              <a:rPr lang="en-US" sz="2400" dirty="0" smtClean="0"/>
              <a:t> (forwarding table || </a:t>
            </a:r>
            <a:r>
              <a:rPr lang="en-US" sz="2400" dirty="0" err="1" smtClean="0"/>
              <a:t>int</a:t>
            </a:r>
            <a:r>
              <a:rPr lang="en-US" sz="2400" dirty="0" smtClean="0"/>
              <a:t>): Either contains a forwarding table or just data(</a:t>
            </a:r>
            <a:r>
              <a:rPr lang="en-US" sz="2400" dirty="0" err="1" smtClean="0"/>
              <a:t>Router_Packet</a:t>
            </a:r>
            <a:r>
              <a:rPr lang="en-US" sz="2400" dirty="0" smtClean="0"/>
              <a:t> &amp; </a:t>
            </a:r>
            <a:r>
              <a:rPr lang="en-US" sz="2400" dirty="0" err="1" smtClean="0"/>
              <a:t>Data_Packet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780139"/>
            <a:ext cx="8610600" cy="1293028"/>
          </a:xfrm>
        </p:spPr>
        <p:txBody>
          <a:bodyPr/>
          <a:lstStyle/>
          <a:p>
            <a:r>
              <a:rPr lang="en-US" dirty="0" smtClean="0"/>
              <a:t>Host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/>
          <a:lstStyle/>
          <a:p>
            <a:r>
              <a:rPr lang="en-US" sz="2400" b="1" dirty="0" smtClean="0"/>
              <a:t>IP Address 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): unique id to specify the host</a:t>
            </a:r>
          </a:p>
          <a:p>
            <a:r>
              <a:rPr lang="en-US" sz="2400" b="1" dirty="0" smtClean="0"/>
              <a:t>Link</a:t>
            </a:r>
            <a:r>
              <a:rPr lang="en-US" sz="2400" dirty="0" smtClean="0"/>
              <a:t> (pointer): The link connected with the host, only one</a:t>
            </a:r>
          </a:p>
          <a:p>
            <a:r>
              <a:rPr lang="en-US" sz="2400" b="1" dirty="0" smtClean="0"/>
              <a:t>Flow</a:t>
            </a:r>
            <a:r>
              <a:rPr lang="en-US" sz="2400" dirty="0" smtClean="0"/>
              <a:t> (pointer array): All the flows related to the host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Host-Function</a:t>
            </a:r>
            <a:br>
              <a:rPr lang="en-US" dirty="0" smtClean="0"/>
            </a:br>
            <a:r>
              <a:rPr lang="en-US" b="1" dirty="0" smtClean="0"/>
              <a:t>Send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8114" cy="4351338"/>
          </a:xfrm>
        </p:spPr>
        <p:txBody>
          <a:bodyPr/>
          <a:lstStyle/>
          <a:p>
            <a:r>
              <a:rPr lang="en-US" dirty="0"/>
              <a:t>Initialize the packet sending from the host</a:t>
            </a:r>
          </a:p>
          <a:p>
            <a:endParaRPr lang="en-US" dirty="0" smtClean="0"/>
          </a:p>
          <a:p>
            <a:r>
              <a:rPr lang="en-US" b="1" dirty="0" smtClean="0"/>
              <a:t>Parameters</a:t>
            </a:r>
            <a:r>
              <a:rPr lang="en-US" dirty="0" smtClean="0"/>
              <a:t>: packet ID, Source, Destination</a:t>
            </a:r>
          </a:p>
          <a:p>
            <a:endParaRPr lang="en-US" dirty="0"/>
          </a:p>
          <a:p>
            <a:r>
              <a:rPr lang="en-US" b="1" dirty="0" smtClean="0"/>
              <a:t>Basic Mechanism</a:t>
            </a:r>
          </a:p>
          <a:p>
            <a:pPr lvl="1"/>
            <a:r>
              <a:rPr lang="en-US" dirty="0" smtClean="0"/>
              <a:t>After receive packets from the flow, </a:t>
            </a:r>
            <a:r>
              <a:rPr lang="en-US" dirty="0" err="1" smtClean="0"/>
              <a:t>host.send</a:t>
            </a:r>
            <a:r>
              <a:rPr lang="en-US" dirty="0" smtClean="0"/>
              <a:t>() will be added to the </a:t>
            </a:r>
            <a:r>
              <a:rPr lang="en-US" dirty="0" err="1" smtClean="0"/>
              <a:t>EventQueue</a:t>
            </a:r>
            <a:endParaRPr lang="en-US" dirty="0" smtClean="0"/>
          </a:p>
          <a:p>
            <a:pPr lvl="1"/>
            <a:r>
              <a:rPr lang="en-US" dirty="0" smtClean="0"/>
              <a:t>Try to send packet to the link</a:t>
            </a:r>
          </a:p>
        </p:txBody>
      </p:sp>
    </p:spTree>
    <p:extLst>
      <p:ext uri="{BB962C8B-B14F-4D97-AF65-F5344CB8AC3E}">
        <p14:creationId xmlns:p14="http://schemas.microsoft.com/office/powerpoint/2010/main" val="35162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Host-Function</a:t>
            </a:r>
            <a:br>
              <a:rPr lang="en-US" dirty="0" smtClean="0"/>
            </a:br>
            <a:r>
              <a:rPr lang="en-US" b="1" dirty="0" smtClean="0"/>
              <a:t>Receive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634" cy="4789184"/>
          </a:xfrm>
        </p:spPr>
        <p:txBody>
          <a:bodyPr>
            <a:normAutofit/>
          </a:bodyPr>
          <a:lstStyle/>
          <a:p>
            <a:r>
              <a:rPr lang="en-US" dirty="0"/>
              <a:t>Listen to the port for any packet </a:t>
            </a:r>
            <a:r>
              <a:rPr lang="en-US" dirty="0" smtClean="0"/>
              <a:t>received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Parameters</a:t>
            </a:r>
            <a:r>
              <a:rPr lang="en-US" dirty="0" smtClean="0"/>
              <a:t>: packet</a:t>
            </a:r>
          </a:p>
          <a:p>
            <a:endParaRPr lang="en-US" dirty="0"/>
          </a:p>
          <a:p>
            <a:r>
              <a:rPr lang="en-US" b="1" dirty="0" smtClean="0"/>
              <a:t>Basic Mechanism</a:t>
            </a:r>
          </a:p>
          <a:p>
            <a:pPr lvl="1"/>
            <a:r>
              <a:rPr lang="en-US" dirty="0" smtClean="0"/>
              <a:t>If received data packet &amp; final destination of packet = host id, </a:t>
            </a:r>
            <a:r>
              <a:rPr lang="en-US" b="1" dirty="0" smtClean="0"/>
              <a:t>update</a:t>
            </a:r>
            <a:r>
              <a:rPr lang="en-US" dirty="0" smtClean="0"/>
              <a:t> the status, packet successfully received; </a:t>
            </a:r>
            <a:r>
              <a:rPr lang="en-US" b="1" dirty="0" smtClean="0"/>
              <a:t>Send out ACK</a:t>
            </a:r>
          </a:p>
          <a:p>
            <a:pPr lvl="1"/>
            <a:r>
              <a:rPr lang="en-US" dirty="0"/>
              <a:t>If received data packet &amp; final destination of packet </a:t>
            </a:r>
            <a:r>
              <a:rPr lang="en-US" dirty="0" smtClean="0"/>
              <a:t>!= host id, </a:t>
            </a:r>
            <a:r>
              <a:rPr lang="en-US" b="1" dirty="0" smtClean="0"/>
              <a:t>forward</a:t>
            </a:r>
            <a:r>
              <a:rPr lang="en-US" dirty="0" smtClean="0"/>
              <a:t> to the corresponding router or host</a:t>
            </a:r>
          </a:p>
          <a:p>
            <a:pPr lvl="1"/>
            <a:r>
              <a:rPr lang="en-US" dirty="0"/>
              <a:t>If received </a:t>
            </a:r>
            <a:r>
              <a:rPr lang="en-US" dirty="0" smtClean="0"/>
              <a:t>ACK </a:t>
            </a:r>
            <a:r>
              <a:rPr lang="en-US" dirty="0"/>
              <a:t>packet &amp; final destination of packet = </a:t>
            </a:r>
            <a:r>
              <a:rPr lang="en-US" dirty="0" smtClean="0"/>
              <a:t>host id, </a:t>
            </a:r>
            <a:r>
              <a:rPr lang="en-US" b="1" dirty="0"/>
              <a:t>update</a:t>
            </a:r>
            <a:r>
              <a:rPr lang="en-US" dirty="0"/>
              <a:t> the </a:t>
            </a:r>
            <a:r>
              <a:rPr lang="en-US" dirty="0" smtClean="0"/>
              <a:t>status, </a:t>
            </a:r>
            <a:r>
              <a:rPr lang="en-US" dirty="0"/>
              <a:t>packet successfully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951305"/>
            <a:ext cx="10820400" cy="4024125"/>
          </a:xfrm>
        </p:spPr>
        <p:txBody>
          <a:bodyPr/>
          <a:lstStyle/>
          <a:p>
            <a:r>
              <a:rPr lang="en-US" sz="2400" b="1" dirty="0" smtClean="0"/>
              <a:t>Flow ID 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): specify the flow</a:t>
            </a:r>
          </a:p>
          <a:p>
            <a:r>
              <a:rPr lang="en-US" sz="2400" b="1" dirty="0" smtClean="0"/>
              <a:t>Source</a:t>
            </a:r>
            <a:r>
              <a:rPr lang="en-US" sz="2400" dirty="0" smtClean="0"/>
              <a:t> (pointer): pointer to the source Host A</a:t>
            </a:r>
          </a:p>
          <a:p>
            <a:r>
              <a:rPr lang="en-US" sz="2400" b="1" dirty="0" smtClean="0"/>
              <a:t>Destination</a:t>
            </a:r>
            <a:r>
              <a:rPr lang="en-US" sz="2400" dirty="0" smtClean="0"/>
              <a:t> (pointer): pointer to the destination Host B</a:t>
            </a:r>
          </a:p>
          <a:p>
            <a:r>
              <a:rPr lang="en-US" sz="2400" b="1" dirty="0" err="1" smtClean="0"/>
              <a:t>PacketSize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): specify the whole data size to be sent</a:t>
            </a:r>
          </a:p>
          <a:p>
            <a:r>
              <a:rPr lang="en-US" sz="2400" b="1" dirty="0" smtClean="0"/>
              <a:t>Algorithm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): specify the routing / congestion control algorithm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617752"/>
            <a:ext cx="8610600" cy="1293028"/>
          </a:xfrm>
        </p:spPr>
        <p:txBody>
          <a:bodyPr/>
          <a:lstStyle/>
          <a:p>
            <a:r>
              <a:rPr lang="en-US" dirty="0" smtClean="0"/>
              <a:t>Flow-Function</a:t>
            </a:r>
            <a:br>
              <a:rPr lang="en-US" dirty="0" smtClean="0"/>
            </a:br>
            <a:r>
              <a:rPr lang="en-US" b="1" dirty="0" err="1" smtClean="0"/>
              <a:t>Generate_Packet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565861"/>
            <a:ext cx="10820400" cy="4024125"/>
          </a:xfrm>
        </p:spPr>
        <p:txBody>
          <a:bodyPr/>
          <a:lstStyle/>
          <a:p>
            <a:r>
              <a:rPr lang="en-US" dirty="0" smtClean="0"/>
              <a:t>Generate packet arrays for transmission</a:t>
            </a:r>
          </a:p>
          <a:p>
            <a:endParaRPr lang="en-US" dirty="0" smtClean="0"/>
          </a:p>
          <a:p>
            <a:r>
              <a:rPr lang="en-US" b="1" dirty="0" smtClean="0"/>
              <a:t>Parameters</a:t>
            </a:r>
            <a:r>
              <a:rPr lang="en-US" dirty="0" smtClean="0"/>
              <a:t>: Flow ID, Source, Destination, </a:t>
            </a:r>
            <a:r>
              <a:rPr lang="en-US" dirty="0" err="1" smtClean="0"/>
              <a:t>PacketSize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Basic Mechanism</a:t>
            </a:r>
          </a:p>
          <a:p>
            <a:pPr lvl="1"/>
            <a:r>
              <a:rPr lang="en-US" dirty="0" smtClean="0"/>
              <a:t>Generate an array of Packets according to </a:t>
            </a:r>
            <a:r>
              <a:rPr lang="en-US" dirty="0" err="1" smtClean="0"/>
              <a:t>packetSize</a:t>
            </a:r>
            <a:endParaRPr lang="en-US" dirty="0" smtClean="0"/>
          </a:p>
          <a:p>
            <a:pPr lvl="1"/>
            <a:r>
              <a:rPr lang="en-US" dirty="0" smtClean="0"/>
              <a:t>Add essential information (flow id, </a:t>
            </a:r>
            <a:r>
              <a:rPr lang="en-US" dirty="0" err="1" smtClean="0"/>
              <a:t>src</a:t>
            </a:r>
            <a:r>
              <a:rPr lang="en-US" dirty="0" smtClean="0"/>
              <a:t>, des) for each packet</a:t>
            </a:r>
          </a:p>
        </p:txBody>
      </p:sp>
    </p:spTree>
    <p:extLst>
      <p:ext uri="{BB962C8B-B14F-4D97-AF65-F5344CB8AC3E}">
        <p14:creationId xmlns:p14="http://schemas.microsoft.com/office/powerpoint/2010/main" val="28294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Flow-Function</a:t>
            </a:r>
            <a:br>
              <a:rPr lang="en-US" dirty="0" smtClean="0"/>
            </a:br>
            <a:r>
              <a:rPr lang="en-US" b="1" dirty="0" err="1" smtClean="0"/>
              <a:t>Flow_Start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5174"/>
            <a:ext cx="10990634" cy="4351338"/>
          </a:xfrm>
        </p:spPr>
        <p:txBody>
          <a:bodyPr/>
          <a:lstStyle/>
          <a:p>
            <a:r>
              <a:rPr lang="en-US" dirty="0" smtClean="0"/>
              <a:t>Start a flow, send packets to the next stop</a:t>
            </a:r>
          </a:p>
          <a:p>
            <a:endParaRPr lang="en-US" dirty="0"/>
          </a:p>
          <a:p>
            <a:r>
              <a:rPr lang="en-US" b="1" dirty="0" smtClean="0"/>
              <a:t>Parameters</a:t>
            </a:r>
            <a:r>
              <a:rPr lang="en-US" dirty="0" smtClean="0"/>
              <a:t>: Source, Destination, </a:t>
            </a:r>
            <a:r>
              <a:rPr lang="en-US" dirty="0" err="1" smtClean="0"/>
              <a:t>PacketSize</a:t>
            </a:r>
            <a:r>
              <a:rPr lang="en-US" dirty="0" smtClean="0"/>
              <a:t>, Algorithm</a:t>
            </a:r>
          </a:p>
          <a:p>
            <a:endParaRPr lang="en-US" dirty="0"/>
          </a:p>
          <a:p>
            <a:r>
              <a:rPr lang="en-US" b="1" dirty="0" smtClean="0"/>
              <a:t>Basic Mechanism</a:t>
            </a:r>
          </a:p>
          <a:p>
            <a:pPr lvl="1"/>
            <a:r>
              <a:rPr lang="en-US" dirty="0" smtClean="0"/>
              <a:t>Generate packet</a:t>
            </a:r>
          </a:p>
          <a:p>
            <a:pPr lvl="1"/>
            <a:r>
              <a:rPr lang="en-US" dirty="0" smtClean="0"/>
              <a:t>Compute for the next stop according to the algorithm (host, router etc.)</a:t>
            </a:r>
          </a:p>
          <a:p>
            <a:pPr lvl="1"/>
            <a:r>
              <a:rPr lang="en-US" dirty="0" smtClean="0"/>
              <a:t>Generate receive (Add to </a:t>
            </a:r>
            <a:r>
              <a:rPr lang="en-US" dirty="0" err="1" smtClean="0"/>
              <a:t>EventQueue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Initialize the corresponding host to send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Flow-Function</a:t>
            </a:r>
            <a:br>
              <a:rPr lang="en-US" dirty="0" smtClean="0"/>
            </a:br>
            <a:r>
              <a:rPr lang="en-US" b="1" dirty="0" smtClean="0"/>
              <a:t>Receive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634" cy="4351338"/>
          </a:xfrm>
        </p:spPr>
        <p:txBody>
          <a:bodyPr>
            <a:normAutofit/>
          </a:bodyPr>
          <a:lstStyle/>
          <a:p>
            <a:r>
              <a:rPr lang="en-US" dirty="0"/>
              <a:t>Listen to the port for any packet received (ACK)</a:t>
            </a:r>
          </a:p>
          <a:p>
            <a:endParaRPr lang="en-US" dirty="0"/>
          </a:p>
          <a:p>
            <a:r>
              <a:rPr lang="en-US" b="1" dirty="0" smtClean="0"/>
              <a:t>Parameters</a:t>
            </a:r>
            <a:r>
              <a:rPr lang="en-US" dirty="0" smtClean="0"/>
              <a:t>: packet (containing ACK of a specified packet)</a:t>
            </a:r>
          </a:p>
          <a:p>
            <a:endParaRPr lang="en-US" dirty="0"/>
          </a:p>
          <a:p>
            <a:r>
              <a:rPr lang="en-US" b="1" dirty="0" smtClean="0"/>
              <a:t>Basic Mechanism</a:t>
            </a:r>
          </a:p>
          <a:p>
            <a:pPr lvl="1"/>
            <a:r>
              <a:rPr lang="en-US" dirty="0" smtClean="0"/>
              <a:t>If received ACK, get the propagation time and update the link cost</a:t>
            </a:r>
          </a:p>
          <a:p>
            <a:pPr lvl="1"/>
            <a:r>
              <a:rPr lang="en-US" dirty="0" smtClean="0"/>
              <a:t>If not receive ACK for a long time (time-out), resend packets</a:t>
            </a:r>
          </a:p>
          <a:p>
            <a:pPr lvl="2"/>
            <a:r>
              <a:rPr lang="en-US" dirty="0" smtClean="0"/>
              <a:t>Make packets</a:t>
            </a:r>
          </a:p>
          <a:p>
            <a:pPr lvl="2"/>
            <a:r>
              <a:rPr lang="en-US" dirty="0" smtClean="0"/>
              <a:t>Compute the next stop</a:t>
            </a:r>
          </a:p>
          <a:p>
            <a:pPr lvl="2"/>
            <a:r>
              <a:rPr lang="en-US" dirty="0" smtClean="0"/>
              <a:t>Generate receive Event</a:t>
            </a:r>
          </a:p>
        </p:txBody>
      </p:sp>
    </p:spTree>
    <p:extLst>
      <p:ext uri="{BB962C8B-B14F-4D97-AF65-F5344CB8AC3E}">
        <p14:creationId xmlns:p14="http://schemas.microsoft.com/office/powerpoint/2010/main" val="42422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="1" dirty="0" smtClean="0"/>
              <a:t>Parameter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41408"/>
            <a:ext cx="10820400" cy="4024125"/>
          </a:xfrm>
        </p:spPr>
        <p:txBody>
          <a:bodyPr/>
          <a:lstStyle/>
          <a:p>
            <a:r>
              <a:rPr lang="en-US" sz="2400" b="1" dirty="0" smtClean="0"/>
              <a:t>Source</a:t>
            </a:r>
            <a:r>
              <a:rPr lang="en-US" sz="2400" dirty="0" smtClean="0"/>
              <a:t> (Host Class or Router Class)</a:t>
            </a:r>
          </a:p>
          <a:p>
            <a:r>
              <a:rPr lang="en-US" sz="2400" b="1" dirty="0" smtClean="0"/>
              <a:t>Destination</a:t>
            </a:r>
            <a:r>
              <a:rPr lang="en-US" sz="2400" dirty="0" smtClean="0"/>
              <a:t> (Host </a:t>
            </a:r>
            <a:r>
              <a:rPr lang="en-US" sz="2400" dirty="0"/>
              <a:t>Class or Router Class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Delay</a:t>
            </a:r>
            <a:r>
              <a:rPr lang="en-US" sz="2400" dirty="0" smtClean="0"/>
              <a:t> (Float): time for the link to propagate a packet</a:t>
            </a:r>
          </a:p>
          <a:p>
            <a:r>
              <a:rPr lang="en-US" sz="2400" b="1" dirty="0" smtClean="0"/>
              <a:t>Rate</a:t>
            </a:r>
            <a:r>
              <a:rPr lang="en-US" sz="2400" dirty="0" smtClean="0"/>
              <a:t> (Float)</a:t>
            </a:r>
          </a:p>
          <a:p>
            <a:r>
              <a:rPr lang="en-US" sz="2400" b="1" dirty="0" smtClean="0"/>
              <a:t>Buffer</a:t>
            </a:r>
            <a:r>
              <a:rPr lang="en-US" sz="2400" dirty="0" smtClean="0"/>
              <a:t> (Buffer Class)</a:t>
            </a:r>
          </a:p>
          <a:p>
            <a:r>
              <a:rPr lang="en-US" sz="2400" b="1" dirty="0" smtClean="0"/>
              <a:t>Occupy</a:t>
            </a:r>
            <a:r>
              <a:rPr lang="en-US" sz="2400" dirty="0" smtClean="0"/>
              <a:t> (Boolean): Whether currently sending packet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Link-Function</a:t>
            </a:r>
            <a:br>
              <a:rPr lang="en-US" dirty="0" smtClean="0"/>
            </a:br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React to packet arrive</a:t>
            </a:r>
          </a:p>
          <a:p>
            <a:endParaRPr lang="en-US" dirty="0"/>
          </a:p>
          <a:p>
            <a:r>
              <a:rPr lang="en-US" dirty="0" err="1" smtClean="0"/>
              <a:t>Paramater</a:t>
            </a:r>
            <a:r>
              <a:rPr lang="en-US" dirty="0" smtClean="0"/>
              <a:t>: packet</a:t>
            </a:r>
          </a:p>
          <a:p>
            <a:endParaRPr lang="en-US" dirty="0"/>
          </a:p>
          <a:p>
            <a:r>
              <a:rPr lang="en-US" dirty="0" smtClean="0"/>
              <a:t>Basic Mechanism:</a:t>
            </a:r>
          </a:p>
          <a:p>
            <a:pPr lvl="1"/>
            <a:r>
              <a:rPr lang="en-US" dirty="0" smtClean="0"/>
              <a:t>If the link is occupied, add the packet to buffer</a:t>
            </a:r>
          </a:p>
          <a:p>
            <a:pPr lvl="1"/>
            <a:r>
              <a:rPr lang="en-US" dirty="0" smtClean="0"/>
              <a:t>Otherwise, send it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Decision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Programming Language</a:t>
            </a:r>
          </a:p>
          <a:p>
            <a:pPr marL="457200" lvl="1" indent="0">
              <a:buNone/>
            </a:pPr>
            <a:r>
              <a:rPr lang="en-US" sz="2400" b="1" dirty="0" smtClean="0"/>
              <a:t>Python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Simulation Design</a:t>
            </a:r>
          </a:p>
          <a:p>
            <a:pPr marL="457200" lvl="1" indent="0">
              <a:buNone/>
            </a:pPr>
            <a:r>
              <a:rPr lang="en-US" sz="2400" b="1" dirty="0"/>
              <a:t>Discrete Event Simulation</a:t>
            </a:r>
            <a:endParaRPr lang="zh-CN" altLang="en-US" sz="2400" b="1" dirty="0"/>
          </a:p>
          <a:p>
            <a:pPr marL="457200" lvl="1" indent="0">
              <a:buNone/>
            </a:pPr>
            <a:endParaRPr lang="zh-CN" altLang="en-US" sz="2400" dirty="0" smtClean="0"/>
          </a:p>
          <a:p>
            <a:r>
              <a:rPr lang="en-US" sz="2800" dirty="0" smtClean="0"/>
              <a:t>Code Management</a:t>
            </a:r>
          </a:p>
          <a:p>
            <a:pPr marL="457200" lvl="1" indent="0">
              <a:buNone/>
            </a:pPr>
            <a:r>
              <a:rPr lang="en-US" sz="2400" b="1" dirty="0" err="1" smtClean="0"/>
              <a:t>Github</a:t>
            </a:r>
            <a:endParaRPr lang="en-US" sz="2400" b="1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9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Link-Function</a:t>
            </a:r>
            <a:br>
              <a:rPr lang="en-US" dirty="0" smtClean="0"/>
            </a:br>
            <a:r>
              <a:rPr lang="en-US" b="1" dirty="0" smtClean="0"/>
              <a:t>Send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Process of sending packet through link</a:t>
            </a:r>
          </a:p>
          <a:p>
            <a:endParaRPr lang="en-US" dirty="0"/>
          </a:p>
          <a:p>
            <a:r>
              <a:rPr lang="en-US" dirty="0" smtClean="0"/>
              <a:t>Parameter: Packet</a:t>
            </a:r>
          </a:p>
          <a:p>
            <a:endParaRPr lang="en-US" dirty="0"/>
          </a:p>
          <a:p>
            <a:r>
              <a:rPr lang="en-US" dirty="0" smtClean="0"/>
              <a:t>Main Mechanism:</a:t>
            </a:r>
          </a:p>
          <a:p>
            <a:pPr lvl="1"/>
            <a:r>
              <a:rPr lang="en-US" dirty="0" smtClean="0"/>
              <a:t>Set occupy to True</a:t>
            </a:r>
          </a:p>
          <a:p>
            <a:pPr lvl="1"/>
            <a:r>
              <a:rPr lang="en-US" dirty="0" smtClean="0"/>
              <a:t>Record transmit information in log</a:t>
            </a:r>
          </a:p>
          <a:p>
            <a:pPr lvl="1"/>
            <a:r>
              <a:rPr lang="en-US" dirty="0" smtClean="0"/>
              <a:t>Calculate transmission delay and call Send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</a:t>
            </a:r>
            <a:br>
              <a:rPr lang="en-US" dirty="0" smtClean="0"/>
            </a:br>
            <a:r>
              <a:rPr lang="en-US" b="1" dirty="0" smtClean="0"/>
              <a:t>- Parameters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951305"/>
            <a:ext cx="10820400" cy="4024125"/>
          </a:xfrm>
        </p:spPr>
        <p:txBody>
          <a:bodyPr/>
          <a:lstStyle/>
          <a:p>
            <a:r>
              <a:rPr lang="en-US" sz="2400" b="1" dirty="0" smtClean="0"/>
              <a:t>Link </a:t>
            </a:r>
            <a:r>
              <a:rPr lang="en-US" sz="2400" dirty="0" smtClean="0"/>
              <a:t>(pointer): specify the link connected to this buffer</a:t>
            </a:r>
          </a:p>
          <a:p>
            <a:r>
              <a:rPr lang="en-US" sz="2400" b="1" dirty="0" smtClean="0"/>
              <a:t>Container </a:t>
            </a:r>
            <a:r>
              <a:rPr lang="en-US" sz="2400" dirty="0" smtClean="0"/>
              <a:t>(stack): all the packets currently in the buffer</a:t>
            </a:r>
          </a:p>
          <a:p>
            <a:r>
              <a:rPr lang="en-US" sz="2400" b="1" dirty="0" smtClean="0"/>
              <a:t>Capacity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): buffer 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Buffer-Function</a:t>
            </a:r>
            <a:br>
              <a:rPr lang="en-US" dirty="0" smtClean="0"/>
            </a:br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634" cy="4789184"/>
          </a:xfrm>
        </p:spPr>
        <p:txBody>
          <a:bodyPr>
            <a:normAutofit/>
          </a:bodyPr>
          <a:lstStyle/>
          <a:p>
            <a:r>
              <a:rPr lang="en-US" dirty="0" smtClean="0"/>
              <a:t>Add the packet, ready for transmission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Parameters</a:t>
            </a:r>
            <a:r>
              <a:rPr lang="en-US" dirty="0" smtClean="0"/>
              <a:t>: packet</a:t>
            </a:r>
          </a:p>
          <a:p>
            <a:endParaRPr lang="en-US" dirty="0"/>
          </a:p>
          <a:p>
            <a:r>
              <a:rPr lang="en-US" b="1" dirty="0" smtClean="0"/>
              <a:t>Basic Mechanism</a:t>
            </a:r>
          </a:p>
          <a:p>
            <a:pPr lvl="1"/>
            <a:r>
              <a:rPr lang="en-US" dirty="0" smtClean="0"/>
              <a:t>If buffer is full, drop the packet</a:t>
            </a:r>
          </a:p>
          <a:p>
            <a:pPr lvl="1"/>
            <a:r>
              <a:rPr lang="en-US" dirty="0" smtClean="0"/>
              <a:t>If buffer isn’t full, add the packet to the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Buffer-Function</a:t>
            </a:r>
            <a:br>
              <a:rPr lang="en-US" dirty="0" smtClean="0"/>
            </a:br>
            <a:r>
              <a:rPr lang="en-US" b="1" dirty="0" smtClean="0"/>
              <a:t>Get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634" cy="4789184"/>
          </a:xfrm>
        </p:spPr>
        <p:txBody>
          <a:bodyPr>
            <a:normAutofit/>
          </a:bodyPr>
          <a:lstStyle/>
          <a:p>
            <a:r>
              <a:rPr lang="en-US" dirty="0" smtClean="0"/>
              <a:t>Get the first packet to send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Parameters</a:t>
            </a:r>
            <a:r>
              <a:rPr lang="en-US" dirty="0" smtClean="0"/>
              <a:t>: Null</a:t>
            </a:r>
          </a:p>
          <a:p>
            <a:endParaRPr lang="en-US" dirty="0"/>
          </a:p>
          <a:p>
            <a:r>
              <a:rPr lang="en-US" b="1" dirty="0" smtClean="0"/>
              <a:t>Basic Mechanism</a:t>
            </a:r>
          </a:p>
          <a:p>
            <a:pPr lvl="1"/>
            <a:r>
              <a:rPr lang="en-US" dirty="0" smtClean="0"/>
              <a:t>If buffer isn’t empty, get a packet from the buffer and try to send out</a:t>
            </a:r>
          </a:p>
          <a:p>
            <a:pPr lvl="1"/>
            <a:r>
              <a:rPr lang="en-US" dirty="0" smtClean="0"/>
              <a:t>Update current stack and the capacity</a:t>
            </a:r>
          </a:p>
        </p:txBody>
      </p:sp>
    </p:spTree>
    <p:extLst>
      <p:ext uri="{BB962C8B-B14F-4D97-AF65-F5344CB8AC3E}">
        <p14:creationId xmlns:p14="http://schemas.microsoft.com/office/powerpoint/2010/main" val="4007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IP Address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): unique id to specify the </a:t>
            </a:r>
            <a:r>
              <a:rPr lang="en-US" dirty="0" smtClean="0"/>
              <a:t>host</a:t>
            </a:r>
          </a:p>
          <a:p>
            <a:r>
              <a:rPr lang="en-US" b="1" dirty="0" smtClean="0"/>
              <a:t>Link</a:t>
            </a:r>
            <a:r>
              <a:rPr lang="en-US" dirty="0" smtClean="0"/>
              <a:t>([</a:t>
            </a:r>
            <a:r>
              <a:rPr lang="en-US" dirty="0" err="1" smtClean="0"/>
              <a:t>int</a:t>
            </a:r>
            <a:r>
              <a:rPr lang="en-US" dirty="0" smtClean="0"/>
              <a:t>]): a list of links that connects to the router</a:t>
            </a:r>
          </a:p>
          <a:p>
            <a:r>
              <a:rPr lang="en-US" b="1" dirty="0" smtClean="0"/>
              <a:t>Routing/Forwarding table </a:t>
            </a:r>
            <a:r>
              <a:rPr lang="en-US" dirty="0" smtClean="0"/>
              <a:t>(dictionary): Hash table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he key is Destination address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he first element of the value is cost(distance to destination host)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he second element of the value is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address of next hop.</a:t>
            </a:r>
          </a:p>
          <a:p>
            <a:r>
              <a:rPr lang="en-US" b="1" dirty="0" err="1" smtClean="0"/>
              <a:t>Update_period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): the time to periodically update forwarding table</a:t>
            </a:r>
          </a:p>
          <a:p>
            <a:r>
              <a:rPr lang="en-US" b="1" dirty="0" err="1" smtClean="0"/>
              <a:t>Default_hop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): a link id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when the destination address is not record in the forwarding table, packet will be forwarded to default hop.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282152" cy="1293028"/>
          </a:xfrm>
        </p:spPr>
        <p:txBody>
          <a:bodyPr/>
          <a:lstStyle/>
          <a:p>
            <a:r>
              <a:rPr lang="en-US" dirty="0" smtClean="0"/>
              <a:t>Router-Function</a:t>
            </a:r>
            <a:br>
              <a:rPr lang="en-US" dirty="0" smtClean="0"/>
            </a:br>
            <a:r>
              <a:rPr lang="en-US" b="1" dirty="0" err="1" smtClean="0"/>
              <a:t>Initial_FT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Initialize forwarding table</a:t>
            </a:r>
          </a:p>
          <a:p>
            <a:endParaRPr lang="en-US" dirty="0"/>
          </a:p>
          <a:p>
            <a:r>
              <a:rPr lang="en-US" dirty="0" smtClean="0"/>
              <a:t>Parameter: IP address for all the host in the network</a:t>
            </a:r>
          </a:p>
          <a:p>
            <a:endParaRPr lang="en-US" dirty="0"/>
          </a:p>
          <a:p>
            <a:r>
              <a:rPr lang="en-US" dirty="0" smtClean="0"/>
              <a:t>Basic Mechanism	</a:t>
            </a:r>
          </a:p>
          <a:p>
            <a:pPr lvl="1"/>
            <a:r>
              <a:rPr lang="en-US" dirty="0" smtClean="0"/>
              <a:t>If the host is connected to the router through router’s neighbor link, then set cost to be 1 and next hop to be host address</a:t>
            </a:r>
          </a:p>
          <a:p>
            <a:pPr lvl="1"/>
            <a:r>
              <a:rPr lang="en-US" dirty="0" smtClean="0"/>
              <a:t>Otherwise, set the cost to be infinite and next hop to be default next hop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4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Router-Function</a:t>
            </a:r>
            <a:br>
              <a:rPr lang="en-US" dirty="0" smtClean="0"/>
            </a:br>
            <a:r>
              <a:rPr lang="en-US" b="1" dirty="0" err="1" smtClean="0"/>
              <a:t>Generate_Router_Packet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Broadcast forwarding table to all neighbors</a:t>
            </a:r>
          </a:p>
          <a:p>
            <a:endParaRPr lang="en-US" dirty="0"/>
          </a:p>
          <a:p>
            <a:r>
              <a:rPr lang="en-US" dirty="0" err="1" smtClean="0"/>
              <a:t>Parameter:NULL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</a:t>
            </a:r>
            <a:r>
              <a:rPr lang="en-US" dirty="0" err="1" smtClean="0"/>
              <a:t>Machanism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Router_Packet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Send it to all its neighboring routers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Router-Function</a:t>
            </a:r>
            <a:br>
              <a:rPr lang="en-US" dirty="0" smtClean="0"/>
            </a:br>
            <a:r>
              <a:rPr lang="en-US" b="1" dirty="0" err="1" smtClean="0"/>
              <a:t>update_FT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Check every item in forwarding table by </a:t>
            </a:r>
            <a:r>
              <a:rPr lang="en-US" b="1" dirty="0"/>
              <a:t>Bellman-Ford </a:t>
            </a:r>
            <a:r>
              <a:rPr lang="en-US" b="1" dirty="0" smtClean="0"/>
              <a:t>algorithm</a:t>
            </a:r>
          </a:p>
          <a:p>
            <a:endParaRPr lang="en-US" dirty="0"/>
          </a:p>
          <a:p>
            <a:r>
              <a:rPr lang="en-US" dirty="0" smtClean="0"/>
              <a:t>Parameter: </a:t>
            </a:r>
            <a:r>
              <a:rPr lang="en-US" dirty="0" err="1" smtClean="0"/>
              <a:t>Router_Packet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Mechanism</a:t>
            </a:r>
          </a:p>
          <a:p>
            <a:pPr lvl="1"/>
            <a:r>
              <a:rPr lang="en-US" dirty="0" smtClean="0"/>
              <a:t>Calculate new cost to destination host according to </a:t>
            </a:r>
            <a:r>
              <a:rPr lang="en-US" dirty="0" err="1" smtClean="0"/>
              <a:t>Router_Packet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Modify the forwarding table if the cost is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Router-Function</a:t>
            </a:r>
            <a:br>
              <a:rPr lang="en-US" dirty="0" smtClean="0"/>
            </a:br>
            <a:r>
              <a:rPr lang="en-US" b="1" dirty="0" smtClean="0"/>
              <a:t>Receive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React to packet reception</a:t>
            </a:r>
          </a:p>
          <a:p>
            <a:endParaRPr lang="en-US" dirty="0"/>
          </a:p>
          <a:p>
            <a:r>
              <a:rPr lang="en-US" dirty="0" smtClean="0"/>
              <a:t>Parameter: Packet</a:t>
            </a:r>
          </a:p>
          <a:p>
            <a:endParaRPr lang="en-US" dirty="0"/>
          </a:p>
          <a:p>
            <a:r>
              <a:rPr lang="en-US" dirty="0" smtClean="0"/>
              <a:t>Basic Mechanism:</a:t>
            </a:r>
          </a:p>
          <a:p>
            <a:pPr lvl="1"/>
            <a:r>
              <a:rPr lang="en-US" dirty="0" smtClean="0"/>
              <a:t>If the packet is </a:t>
            </a:r>
            <a:r>
              <a:rPr lang="en-US" dirty="0" err="1" smtClean="0"/>
              <a:t>Data_Packet</a:t>
            </a:r>
            <a:r>
              <a:rPr lang="en-US" dirty="0" smtClean="0"/>
              <a:t>, search the next hop in forwarding table and forward it</a:t>
            </a:r>
          </a:p>
          <a:p>
            <a:pPr lvl="1"/>
            <a:r>
              <a:rPr lang="en-US" dirty="0" smtClean="0"/>
              <a:t>If the packet is </a:t>
            </a:r>
            <a:r>
              <a:rPr lang="en-US" dirty="0" err="1" smtClean="0"/>
              <a:t>Router_Packet</a:t>
            </a:r>
            <a:r>
              <a:rPr lang="en-US" dirty="0" smtClean="0"/>
              <a:t>, use it update the forwarding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Router-Function</a:t>
            </a:r>
            <a:br>
              <a:rPr lang="en-US" dirty="0" smtClean="0"/>
            </a:br>
            <a:r>
              <a:rPr lang="en-US" b="1" dirty="0" err="1" smtClean="0"/>
              <a:t>Periodic_Update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Update the forwarding table in a fix time interval</a:t>
            </a:r>
          </a:p>
          <a:p>
            <a:endParaRPr lang="en-US" dirty="0"/>
          </a:p>
          <a:p>
            <a:r>
              <a:rPr lang="en-US" dirty="0" smtClean="0"/>
              <a:t>Parameter: NULL</a:t>
            </a:r>
          </a:p>
          <a:p>
            <a:endParaRPr lang="en-US" dirty="0"/>
          </a:p>
          <a:p>
            <a:r>
              <a:rPr lang="en-US" dirty="0" smtClean="0"/>
              <a:t>Basic Mechanism: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Router_Packet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roadcast to all neighboring routers periodically 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RoadMap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WEEK 3-4	Architecture Design</a:t>
            </a:r>
          </a:p>
          <a:p>
            <a:endParaRPr lang="en-US" sz="2400" dirty="0" smtClean="0"/>
          </a:p>
          <a:p>
            <a:r>
              <a:rPr lang="en-US" sz="2400" dirty="0" smtClean="0"/>
              <a:t>WEEK 5-6	Implement Actor(TEST CASE 0)</a:t>
            </a:r>
          </a:p>
          <a:p>
            <a:endParaRPr lang="en-US" sz="2400" dirty="0" smtClean="0"/>
          </a:p>
          <a:p>
            <a:r>
              <a:rPr lang="en-US" sz="2400" dirty="0" smtClean="0"/>
              <a:t>WEEK 6-7	</a:t>
            </a:r>
            <a:r>
              <a:rPr lang="en-US" sz="2400" dirty="0"/>
              <a:t>Bellman-Ford </a:t>
            </a:r>
            <a:r>
              <a:rPr lang="en-US" sz="2400" dirty="0" smtClean="0"/>
              <a:t>&amp; Congestion Control (TEST CASE 1)</a:t>
            </a:r>
          </a:p>
          <a:p>
            <a:endParaRPr lang="en-US" sz="2400" dirty="0" smtClean="0"/>
          </a:p>
          <a:p>
            <a:r>
              <a:rPr lang="en-US" sz="2400" dirty="0" smtClean="0"/>
              <a:t>WEEK 8-9	Simulation &amp; Graphing</a:t>
            </a:r>
            <a:endParaRPr lang="en-US" sz="2400" dirty="0"/>
          </a:p>
        </p:txBody>
      </p:sp>
      <p:sp>
        <p:nvSpPr>
          <p:cNvPr id="4" name="Right Brace 3"/>
          <p:cNvSpPr/>
          <p:nvPr/>
        </p:nvSpPr>
        <p:spPr>
          <a:xfrm>
            <a:off x="9927675" y="3137338"/>
            <a:ext cx="299544" cy="1229710"/>
          </a:xfrm>
          <a:prstGeom prst="rightBrace">
            <a:avLst/>
          </a:prstGeom>
          <a:ln>
            <a:solidFill>
              <a:schemeClr val="accent1"/>
            </a:solidFill>
          </a:ln>
          <a:effectLst>
            <a:softEdge rad="635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90278" y="3334429"/>
            <a:ext cx="162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&amp;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Graphing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1" y="2821773"/>
            <a:ext cx="8784770" cy="1293028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 you!</a:t>
            </a:r>
            <a:br>
              <a:rPr lang="en-US" sz="6600" dirty="0" smtClean="0"/>
            </a:br>
            <a:r>
              <a:rPr lang="en-US" sz="6600" dirty="0" smtClean="0"/>
              <a:t> Q &amp; 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629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07" y="397660"/>
            <a:ext cx="8610600" cy="1293028"/>
          </a:xfrm>
        </p:spPr>
        <p:txBody>
          <a:bodyPr/>
          <a:lstStyle/>
          <a:p>
            <a:r>
              <a:rPr lang="en-US" b="1" dirty="0" smtClean="0"/>
              <a:t>Main components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797198"/>
          </a:xfrm>
        </p:spPr>
        <p:txBody>
          <a:bodyPr>
            <a:normAutofit/>
          </a:bodyPr>
          <a:lstStyle/>
          <a:p>
            <a:r>
              <a:rPr lang="en-US" dirty="0" smtClean="0"/>
              <a:t>Main controller		Main function for simulation</a:t>
            </a:r>
          </a:p>
          <a:p>
            <a:r>
              <a:rPr lang="en-US" dirty="0" smtClean="0"/>
              <a:t>Event			Segment of the simulation</a:t>
            </a:r>
          </a:p>
          <a:p>
            <a:r>
              <a:rPr lang="en-US" dirty="0" smtClean="0"/>
              <a:t>Log				Log every event, data and timestamp</a:t>
            </a:r>
          </a:p>
          <a:p>
            <a:endParaRPr lang="en-US" dirty="0" smtClean="0"/>
          </a:p>
          <a:p>
            <a:r>
              <a:rPr lang="en-US" dirty="0" smtClean="0"/>
              <a:t>Host				Send and receive packets from the flow</a:t>
            </a:r>
          </a:p>
          <a:p>
            <a:r>
              <a:rPr lang="en-US" dirty="0" smtClean="0"/>
              <a:t>Packet			Information that can be sent through the link</a:t>
            </a:r>
          </a:p>
          <a:p>
            <a:r>
              <a:rPr lang="en-US" dirty="0" smtClean="0"/>
              <a:t>Buffer			Store packets wait to be sent through the link</a:t>
            </a:r>
          </a:p>
          <a:p>
            <a:r>
              <a:rPr lang="en-US" dirty="0" smtClean="0"/>
              <a:t>Link				Send packet from the source to the destination</a:t>
            </a:r>
          </a:p>
          <a:p>
            <a:r>
              <a:rPr lang="en-US" dirty="0" smtClean="0"/>
              <a:t>Flow</a:t>
            </a:r>
            <a:r>
              <a:rPr lang="en-US" dirty="0"/>
              <a:t>				</a:t>
            </a:r>
            <a:r>
              <a:rPr lang="en-US" dirty="0" smtClean="0"/>
              <a:t>Control </a:t>
            </a:r>
            <a:r>
              <a:rPr lang="en-US" dirty="0"/>
              <a:t>the </a:t>
            </a:r>
            <a:r>
              <a:rPr lang="en-US" dirty="0" smtClean="0"/>
              <a:t>traffic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Router			</a:t>
            </a:r>
            <a:r>
              <a:rPr lang="en-US" dirty="0" smtClean="0"/>
              <a:t>Main component for 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86543" y="3124201"/>
            <a:ext cx="2307772" cy="12627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Host</a:t>
            </a:r>
            <a:endParaRPr 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343401" y="1502229"/>
            <a:ext cx="3809999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Link</a:t>
            </a:r>
            <a:endParaRPr 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8937172" y="3189515"/>
            <a:ext cx="2307772" cy="12627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Host</a:t>
            </a:r>
            <a:endParaRPr 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234543" y="5072744"/>
            <a:ext cx="3777343" cy="10776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Flow</a:t>
            </a:r>
            <a:endParaRPr lang="en-US" sz="3200" dirty="0"/>
          </a:p>
        </p:txBody>
      </p:sp>
      <p:cxnSp>
        <p:nvCxnSpPr>
          <p:cNvPr id="10" name="曲线连接符 9"/>
          <p:cNvCxnSpPr/>
          <p:nvPr/>
        </p:nvCxnSpPr>
        <p:spPr>
          <a:xfrm rot="10800000">
            <a:off x="2340429" y="4386944"/>
            <a:ext cx="1894114" cy="1224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62347" y="5190450"/>
            <a:ext cx="2095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Start</a:t>
            </a:r>
          </a:p>
          <a:p>
            <a:r>
              <a:rPr lang="en-US" dirty="0" smtClean="0"/>
              <a:t>Make &amp; Send Packet</a:t>
            </a:r>
            <a:endParaRPr lang="en-US" dirty="0"/>
          </a:p>
        </p:txBody>
      </p:sp>
      <p:cxnSp>
        <p:nvCxnSpPr>
          <p:cNvPr id="13" name="曲线连接符 12"/>
          <p:cNvCxnSpPr>
            <a:stCxn id="4" idx="0"/>
            <a:endCxn id="5" idx="1"/>
          </p:cNvCxnSpPr>
          <p:nvPr/>
        </p:nvCxnSpPr>
        <p:spPr>
          <a:xfrm rot="5400000" flipH="1" flipV="1">
            <a:off x="2778579" y="1559379"/>
            <a:ext cx="1126672" cy="20029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75074" y="1914714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Packet</a:t>
            </a:r>
            <a:endParaRPr lang="en-US" dirty="0"/>
          </a:p>
        </p:txBody>
      </p:sp>
      <p:cxnSp>
        <p:nvCxnSpPr>
          <p:cNvPr id="16" name="曲线连接符 15"/>
          <p:cNvCxnSpPr>
            <a:stCxn id="5" idx="3"/>
            <a:endCxn id="6" idx="0"/>
          </p:cNvCxnSpPr>
          <p:nvPr/>
        </p:nvCxnSpPr>
        <p:spPr>
          <a:xfrm>
            <a:off x="8153400" y="1997529"/>
            <a:ext cx="1937658" cy="1191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002486" y="1482023"/>
            <a:ext cx="2960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Status &amp; Buffer</a:t>
            </a:r>
          </a:p>
          <a:p>
            <a:pPr marL="342900" indent="-342900">
              <a:buAutoNum type="arabicParenR"/>
            </a:pPr>
            <a:r>
              <a:rPr lang="en-US" dirty="0" smtClean="0"/>
              <a:t>Free - Send Packet</a:t>
            </a:r>
          </a:p>
          <a:p>
            <a:pPr marL="342900" indent="-342900">
              <a:buAutoNum type="arabicParenR"/>
            </a:pPr>
            <a:r>
              <a:rPr lang="en-US" dirty="0" smtClean="0"/>
              <a:t>Busy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Insert Into Buffer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8708572" y="544286"/>
            <a:ext cx="1545771" cy="642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Buffer</a:t>
            </a:r>
            <a:endParaRPr lang="en-US" sz="3200" dirty="0"/>
          </a:p>
        </p:txBody>
      </p:sp>
      <p:cxnSp>
        <p:nvCxnSpPr>
          <p:cNvPr id="20" name="直接连接符 19"/>
          <p:cNvCxnSpPr>
            <a:stCxn id="18" idx="1"/>
            <a:endCxn id="5" idx="0"/>
          </p:cNvCxnSpPr>
          <p:nvPr/>
        </p:nvCxnSpPr>
        <p:spPr>
          <a:xfrm flipH="1">
            <a:off x="6248401" y="865415"/>
            <a:ext cx="2460171" cy="63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2"/>
            <a:endCxn id="5" idx="2"/>
          </p:cNvCxnSpPr>
          <p:nvPr/>
        </p:nvCxnSpPr>
        <p:spPr>
          <a:xfrm rot="10800000">
            <a:off x="6248402" y="2492829"/>
            <a:ext cx="2688771" cy="13280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28139" y="2954494"/>
            <a:ext cx="158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 receive</a:t>
            </a:r>
          </a:p>
          <a:p>
            <a:r>
              <a:rPr lang="en-US" dirty="0" smtClean="0"/>
              <a:t>Send ACK</a:t>
            </a:r>
            <a:endParaRPr lang="en-US" dirty="0"/>
          </a:p>
        </p:txBody>
      </p:sp>
      <p:cxnSp>
        <p:nvCxnSpPr>
          <p:cNvPr id="25" name="曲线连接符 24"/>
          <p:cNvCxnSpPr>
            <a:stCxn id="5" idx="2"/>
            <a:endCxn id="4" idx="6"/>
          </p:cNvCxnSpPr>
          <p:nvPr/>
        </p:nvCxnSpPr>
        <p:spPr>
          <a:xfrm rot="5400000">
            <a:off x="4239986" y="1747158"/>
            <a:ext cx="1262744" cy="27540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058778" y="3070554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ACK</a:t>
            </a:r>
            <a:endParaRPr lang="en-US" dirty="0"/>
          </a:p>
        </p:txBody>
      </p:sp>
      <p:cxnSp>
        <p:nvCxnSpPr>
          <p:cNvPr id="28" name="曲线连接符 27"/>
          <p:cNvCxnSpPr>
            <a:stCxn id="4" idx="6"/>
            <a:endCxn id="7" idx="0"/>
          </p:cNvCxnSpPr>
          <p:nvPr/>
        </p:nvCxnSpPr>
        <p:spPr>
          <a:xfrm>
            <a:off x="3494315" y="3755573"/>
            <a:ext cx="2628900" cy="1317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912961" y="3984175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 ACK receive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Success, update status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Timeout, retransmit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383161" y="516094"/>
            <a:ext cx="2033468" cy="595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Controller</a:t>
            </a:r>
            <a:endParaRPr 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3140529" y="370115"/>
            <a:ext cx="1202872" cy="291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3140529" y="987410"/>
            <a:ext cx="1202872" cy="289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n</a:t>
            </a:r>
            <a:endParaRPr lang="en-US" dirty="0"/>
          </a:p>
        </p:txBody>
      </p:sp>
      <p:cxnSp>
        <p:nvCxnSpPr>
          <p:cNvPr id="39" name="直接箭头连接符 38"/>
          <p:cNvCxnSpPr>
            <a:stCxn id="30" idx="3"/>
            <a:endCxn id="31" idx="1"/>
          </p:cNvCxnSpPr>
          <p:nvPr/>
        </p:nvCxnSpPr>
        <p:spPr>
          <a:xfrm flipV="1">
            <a:off x="2416629" y="516095"/>
            <a:ext cx="723900" cy="29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2" idx="1"/>
          </p:cNvCxnSpPr>
          <p:nvPr/>
        </p:nvCxnSpPr>
        <p:spPr>
          <a:xfrm>
            <a:off x="2416629" y="813651"/>
            <a:ext cx="723900" cy="31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597113" y="726728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33084" y="6246899"/>
            <a:ext cx="1366811" cy="54991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Test Case 0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3" grpId="0"/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Congestion Control &amp; Dynamic Routing</a:t>
            </a:r>
            <a:endParaRPr lang="en-US" sz="4000" dirty="0"/>
          </a:p>
        </p:txBody>
      </p:sp>
      <p:sp>
        <p:nvSpPr>
          <p:cNvPr id="9" name="Oval 8"/>
          <p:cNvSpPr/>
          <p:nvPr/>
        </p:nvSpPr>
        <p:spPr>
          <a:xfrm>
            <a:off x="5147113" y="2553192"/>
            <a:ext cx="1370448" cy="102475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Router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09726" y="4108723"/>
            <a:ext cx="1448053" cy="102475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Router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48249" y="4108723"/>
            <a:ext cx="1333667" cy="102475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Router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36027" y="1935286"/>
            <a:ext cx="1466193" cy="88286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9995338" y="1935286"/>
            <a:ext cx="1434662" cy="88286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59" name="Snip and Round Single Corner Rectangle 58"/>
          <p:cNvSpPr/>
          <p:nvPr/>
        </p:nvSpPr>
        <p:spPr>
          <a:xfrm>
            <a:off x="33084" y="6246899"/>
            <a:ext cx="1366811" cy="54991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 Case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6546" y="364010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Update Routing Table</a:t>
            </a:r>
            <a:endParaRPr lang="en-US" dirty="0"/>
          </a:p>
        </p:txBody>
      </p:sp>
      <p:cxnSp>
        <p:nvCxnSpPr>
          <p:cNvPr id="77" name="Curved Connector 76"/>
          <p:cNvCxnSpPr>
            <a:stCxn id="11" idx="6"/>
            <a:endCxn id="54" idx="2"/>
          </p:cNvCxnSpPr>
          <p:nvPr/>
        </p:nvCxnSpPr>
        <p:spPr>
          <a:xfrm flipV="1">
            <a:off x="7681916" y="2818155"/>
            <a:ext cx="3030753" cy="180294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3" idx="2"/>
            <a:endCxn id="10" idx="2"/>
          </p:cNvCxnSpPr>
          <p:nvPr/>
        </p:nvCxnSpPr>
        <p:spPr>
          <a:xfrm rot="16200000" flipH="1">
            <a:off x="1737952" y="2349327"/>
            <a:ext cx="1802947" cy="27406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rved Right Arrow 79"/>
          <p:cNvSpPr/>
          <p:nvPr/>
        </p:nvSpPr>
        <p:spPr>
          <a:xfrm rot="2003140">
            <a:off x="4166464" y="2965090"/>
            <a:ext cx="702923" cy="10477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5538211" y="4485340"/>
            <a:ext cx="765922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rved Up Arrow 81"/>
          <p:cNvSpPr/>
          <p:nvPr/>
        </p:nvSpPr>
        <p:spPr>
          <a:xfrm rot="13844150">
            <a:off x="6652274" y="3011909"/>
            <a:ext cx="980128" cy="6559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 Diagonal Corner Rectangle 84"/>
          <p:cNvSpPr/>
          <p:nvPr/>
        </p:nvSpPr>
        <p:spPr>
          <a:xfrm>
            <a:off x="4556546" y="5864772"/>
            <a:ext cx="2301454" cy="61485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91" name="Curved Right Arrow 90"/>
          <p:cNvSpPr/>
          <p:nvPr/>
        </p:nvSpPr>
        <p:spPr>
          <a:xfrm rot="19033219">
            <a:off x="1488897" y="2448277"/>
            <a:ext cx="836093" cy="47383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Curved Right Arrow 91"/>
          <p:cNvSpPr/>
          <p:nvPr/>
        </p:nvSpPr>
        <p:spPr>
          <a:xfrm rot="13579979">
            <a:off x="9176048" y="2550565"/>
            <a:ext cx="836093" cy="47383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Controller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 Loop (Maintain with a Priority Queue -- </a:t>
            </a:r>
            <a:r>
              <a:rPr lang="en-US" dirty="0" err="1" smtClean="0"/>
              <a:t>EventQueue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Parameters</a:t>
            </a:r>
            <a:r>
              <a:rPr lang="en-US" dirty="0" smtClean="0"/>
              <a:t>: </a:t>
            </a:r>
            <a:r>
              <a:rPr lang="en-US" dirty="0" err="1" smtClean="0"/>
              <a:t>EventQueue</a:t>
            </a:r>
            <a:r>
              <a:rPr lang="en-US" dirty="0" smtClean="0"/>
              <a:t>, with the Comparator (event which ends first)</a:t>
            </a:r>
          </a:p>
          <a:p>
            <a:endParaRPr lang="en-US" dirty="0"/>
          </a:p>
          <a:p>
            <a:r>
              <a:rPr lang="en-US" b="1" dirty="0" smtClean="0"/>
              <a:t>Basic Mechanism</a:t>
            </a:r>
          </a:p>
          <a:p>
            <a:pPr marL="0" indent="0">
              <a:buNone/>
            </a:pPr>
            <a:r>
              <a:rPr lang="en-US" dirty="0" smtClean="0"/>
              <a:t>	While(!</a:t>
            </a:r>
            <a:r>
              <a:rPr lang="en-US" dirty="0" err="1" smtClean="0"/>
              <a:t>EventQueue.empty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 smtClean="0"/>
              <a:t>		Event = </a:t>
            </a:r>
            <a:r>
              <a:rPr lang="en-US" dirty="0" err="1" smtClean="0"/>
              <a:t>DeQueue</a:t>
            </a:r>
            <a:r>
              <a:rPr lang="en-US" dirty="0" smtClean="0"/>
              <a:t>(</a:t>
            </a:r>
            <a:r>
              <a:rPr lang="en-US" dirty="0" err="1" smtClean="0"/>
              <a:t>EventQueue</a:t>
            </a:r>
            <a:r>
              <a:rPr lang="en-US" dirty="0" smtClean="0"/>
              <a:t>); // (event, time)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Get time; // simulation time stamp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Event.handle</a:t>
            </a:r>
            <a:r>
              <a:rPr lang="en-US" dirty="0" smtClean="0"/>
              <a:t>; // handle each event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of the whole simulation</a:t>
            </a:r>
          </a:p>
          <a:p>
            <a:endParaRPr lang="en-US" dirty="0"/>
          </a:p>
          <a:p>
            <a:r>
              <a:rPr lang="en-US" b="1" dirty="0" smtClean="0"/>
              <a:t>FlowStart</a:t>
            </a:r>
          </a:p>
          <a:p>
            <a:pPr lvl="1"/>
            <a:r>
              <a:rPr lang="en-US" dirty="0" smtClean="0"/>
              <a:t>Specify the whole traffic</a:t>
            </a:r>
          </a:p>
          <a:p>
            <a:endParaRPr lang="en-US" dirty="0" smtClean="0"/>
          </a:p>
          <a:p>
            <a:r>
              <a:rPr lang="en-US" b="1" dirty="0" smtClean="0"/>
              <a:t>Send</a:t>
            </a:r>
            <a:r>
              <a:rPr lang="en-US" b="1" dirty="0"/>
              <a:t> </a:t>
            </a:r>
            <a:r>
              <a:rPr lang="en-US" b="1" dirty="0" smtClean="0"/>
              <a:t>&amp; Receive </a:t>
            </a:r>
            <a:r>
              <a:rPr lang="en-US" dirty="0" smtClean="0"/>
              <a:t>(can be extended for Host, Router, Flow etc.)</a:t>
            </a:r>
          </a:p>
          <a:p>
            <a:pPr lvl="1"/>
            <a:r>
              <a:rPr lang="en-US" dirty="0" smtClean="0"/>
              <a:t>Handling all the send and receive events</a:t>
            </a:r>
          </a:p>
          <a:p>
            <a:pPr lvl="1"/>
            <a:endParaRPr lang="en-US" dirty="0"/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Other functions for congestion control</a:t>
            </a:r>
            <a:endParaRPr lang="en-US" b="1" dirty="0">
              <a:solidFill>
                <a:prstClr val="black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Log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all the event, data transmitted and corresponding timestamp</a:t>
            </a:r>
          </a:p>
          <a:p>
            <a:endParaRPr lang="en-US" dirty="0"/>
          </a:p>
          <a:p>
            <a:r>
              <a:rPr lang="en-US" dirty="0" smtClean="0"/>
              <a:t>Send (Packet &amp; ACK)</a:t>
            </a:r>
            <a:endParaRPr lang="en-US" dirty="0"/>
          </a:p>
          <a:p>
            <a:r>
              <a:rPr lang="en-US" dirty="0" smtClean="0"/>
              <a:t>Receive (Packet &amp; ACK)</a:t>
            </a:r>
          </a:p>
          <a:p>
            <a:r>
              <a:rPr lang="en-US" dirty="0" err="1" smtClean="0"/>
              <a:t>RoutingTable</a:t>
            </a:r>
            <a:r>
              <a:rPr lang="en-US" dirty="0" smtClean="0"/>
              <a:t> Renewal</a:t>
            </a:r>
          </a:p>
          <a:p>
            <a:r>
              <a:rPr lang="en-US" dirty="0" smtClean="0"/>
              <a:t>Packet Drop</a:t>
            </a:r>
          </a:p>
          <a:p>
            <a:r>
              <a:rPr lang="en-US" dirty="0" err="1" smtClean="0"/>
              <a:t>BufferStatus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2442</TotalTime>
  <Words>1050</Words>
  <Application>Microsoft Office PowerPoint</Application>
  <PresentationFormat>宽屏</PresentationFormat>
  <Paragraphs>260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Century Gothic</vt:lpstr>
      <vt:lpstr>Vapor Trail</vt:lpstr>
      <vt:lpstr>Architecture Design for Network Simulation</vt:lpstr>
      <vt:lpstr>Design Decision</vt:lpstr>
      <vt:lpstr>RoadMap</vt:lpstr>
      <vt:lpstr>Main components</vt:lpstr>
      <vt:lpstr>PowerPoint 演示文稿</vt:lpstr>
      <vt:lpstr>Congestion Control &amp; Dynamic Routing</vt:lpstr>
      <vt:lpstr>Main Controller</vt:lpstr>
      <vt:lpstr>Event</vt:lpstr>
      <vt:lpstr>Log</vt:lpstr>
      <vt:lpstr>Packet -Parameters</vt:lpstr>
      <vt:lpstr>Host  -Parameters</vt:lpstr>
      <vt:lpstr>Host-Function Send</vt:lpstr>
      <vt:lpstr>Host-Function Receive</vt:lpstr>
      <vt:lpstr>Flow  -Parameters</vt:lpstr>
      <vt:lpstr>Flow-Function Generate_Packet</vt:lpstr>
      <vt:lpstr>Flow-Function Flow_Start</vt:lpstr>
      <vt:lpstr>Flow-Function Receive</vt:lpstr>
      <vt:lpstr>Link -Parameter</vt:lpstr>
      <vt:lpstr>Link-Function Add</vt:lpstr>
      <vt:lpstr>Link-Function Send</vt:lpstr>
      <vt:lpstr>Buffer  - Parameters</vt:lpstr>
      <vt:lpstr>Buffer-Function Add</vt:lpstr>
      <vt:lpstr>Buffer-Function Get</vt:lpstr>
      <vt:lpstr>Router -Parameters</vt:lpstr>
      <vt:lpstr>Router-Function Initial_FT</vt:lpstr>
      <vt:lpstr>Router-Function Generate_Router_Packet</vt:lpstr>
      <vt:lpstr>Router-Function update_FT</vt:lpstr>
      <vt:lpstr>Router-Function Receive</vt:lpstr>
      <vt:lpstr>Router-Function Periodic_Update</vt:lpstr>
      <vt:lpstr>Thank you!  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Zilong</dc:creator>
  <cp:lastModifiedBy>Zilong</cp:lastModifiedBy>
  <cp:revision>50</cp:revision>
  <dcterms:created xsi:type="dcterms:W3CDTF">2015-10-23T23:49:17Z</dcterms:created>
  <dcterms:modified xsi:type="dcterms:W3CDTF">2015-10-29T17:34:31Z</dcterms:modified>
</cp:coreProperties>
</file>