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9"/>
  </p:notesMasterIdLst>
  <p:handoutMasterIdLst>
    <p:handoutMasterId r:id="rId10"/>
  </p:handoutMasterIdLst>
  <p:sldIdLst>
    <p:sldId id="268" r:id="rId2"/>
    <p:sldId id="284" r:id="rId3"/>
    <p:sldId id="285" r:id="rId4"/>
    <p:sldId id="286" r:id="rId5"/>
    <p:sldId id="287" r:id="rId6"/>
    <p:sldId id="289" r:id="rId7"/>
    <p:sldId id="264" r:id="rId8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454"/>
    <a:srgbClr val="000000"/>
    <a:srgbClr val="B9CDE5"/>
    <a:srgbClr val="00519C"/>
    <a:srgbClr val="004F9F"/>
    <a:srgbClr val="0070C0"/>
    <a:srgbClr val="0070AB"/>
    <a:srgbClr val="FF70C0"/>
    <a:srgbClr val="005AAB"/>
    <a:srgbClr val="D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1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72" y="90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793163" algn="r"/>
              </a:tabLst>
              <a:defRPr lang="en-GB" sz="1000" kern="12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103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2530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889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chemeClr val="accent6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544760"/>
            <a:ext cx="11404800" cy="454680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544760"/>
            <a:ext cx="11404800" cy="454680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+mn-lt"/>
                <a:cs typeface="Arial" panose="020B060402020202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  <a:cs typeface="Arial" panose="020B060402020202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  <a:cs typeface="Arial" panose="020B060402020202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  <a:cs typeface="Arial" panose="020B060402020202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  <a:cs typeface="Arial" panose="020B060402020202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783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544760"/>
            <a:ext cx="5580000" cy="454680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544760"/>
            <a:ext cx="5580000" cy="454680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545562"/>
            <a:ext cx="45719" cy="45450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557588"/>
            <a:ext cx="5580000" cy="454680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557588"/>
            <a:ext cx="5580000" cy="454680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47423"/>
            <a:ext cx="9126000" cy="11437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-1" y="0"/>
            <a:ext cx="5447921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chemeClr val="tx2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accent6"/>
              </a:buClr>
              <a:buFont typeface="Arial" panose="020B0604020202020204" pitchFamily="34" charset="0"/>
              <a:buChar char="›"/>
              <a:defRPr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accent6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accent6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accent6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accent6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cap="all" baseline="0">
                <a:solidFill>
                  <a:schemeClr val="accent5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accent5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570416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911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36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185738" indent="-185738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b="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622300" indent="-1651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073150" indent="-1587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524000" indent="-1524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974850" indent="-1460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4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Virtual Machines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8226" y="3886200"/>
            <a:ext cx="10240574" cy="439200"/>
          </a:xfrm>
        </p:spPr>
        <p:txBody>
          <a:bodyPr/>
          <a:lstStyle/>
          <a:p>
            <a:r>
              <a:rPr lang="en-US" dirty="0"/>
              <a:t>The base of Linux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38103B-4AA2-4E78-A9F2-268F023C163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Linux can be used on a physical machines as well as a virtual machine</a:t>
            </a:r>
          </a:p>
          <a:p>
            <a:pPr lvl="1"/>
            <a:r>
              <a:rPr lang="en-GB" dirty="0"/>
              <a:t>We’ll be installing Ubuntu onto a Virtual Machine</a:t>
            </a:r>
          </a:p>
          <a:p>
            <a:pPr lvl="1"/>
            <a:endParaRPr lang="en-GB" dirty="0"/>
          </a:p>
          <a:p>
            <a:r>
              <a:rPr lang="en-GB" dirty="0"/>
              <a:t>To install Ubuntu or any other Linux OS, you need the .</a:t>
            </a:r>
            <a:r>
              <a:rPr lang="en-GB" dirty="0" err="1"/>
              <a:t>iso</a:t>
            </a:r>
            <a:r>
              <a:rPr lang="en-GB" dirty="0"/>
              <a:t> file</a:t>
            </a:r>
          </a:p>
          <a:p>
            <a:pPr lvl="1"/>
            <a:r>
              <a:rPr lang="en-GB" dirty="0"/>
              <a:t>This file is not ran, but rather mounted to a virtual machine</a:t>
            </a:r>
          </a:p>
          <a:p>
            <a:pPr lvl="1"/>
            <a:r>
              <a:rPr lang="en-GB" dirty="0"/>
              <a:t>Has all of the system files needed to install the OS onto a machine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2F34BA-7E1D-435B-ABEF-1D3392B2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</p:spPr>
        <p:txBody>
          <a:bodyPr/>
          <a:lstStyle/>
          <a:p>
            <a:r>
              <a:rPr lang="en-GB" dirty="0"/>
              <a:t>Using the Linux OS</a:t>
            </a:r>
          </a:p>
        </p:txBody>
      </p:sp>
    </p:spTree>
    <p:extLst>
      <p:ext uri="{BB962C8B-B14F-4D97-AF65-F5344CB8AC3E}">
        <p14:creationId xmlns:p14="http://schemas.microsoft.com/office/powerpoint/2010/main" val="180005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3A9F30-6223-4A0C-AE97-27312FFEAD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 Virtual Machine is a way of emulating a computer system</a:t>
            </a:r>
          </a:p>
          <a:p>
            <a:pPr lvl="1"/>
            <a:r>
              <a:rPr lang="en-GB" dirty="0"/>
              <a:t>We can use the host machine’s resources for a virtual machine</a:t>
            </a:r>
          </a:p>
          <a:p>
            <a:pPr lvl="1"/>
            <a:r>
              <a:rPr lang="en-GB" dirty="0"/>
              <a:t>We can create these virtual machines locally or through the Cloud (e.g. AWS, Azure, Google Cloud)</a:t>
            </a:r>
          </a:p>
          <a:p>
            <a:pPr lvl="1"/>
            <a:endParaRPr lang="en-GB" dirty="0"/>
          </a:p>
          <a:p>
            <a:r>
              <a:rPr lang="en-GB" dirty="0"/>
              <a:t>We use tools known as </a:t>
            </a:r>
            <a:r>
              <a:rPr lang="en-GB" b="1" dirty="0"/>
              <a:t>Hypervisors </a:t>
            </a:r>
            <a:r>
              <a:rPr lang="en-GB" dirty="0"/>
              <a:t>to customise and manage the virtual machines</a:t>
            </a:r>
          </a:p>
          <a:p>
            <a:pPr lvl="1"/>
            <a:r>
              <a:rPr lang="en-GB" dirty="0"/>
              <a:t>These hypervisors will manage the resources shared between a host machine and a virtual machine</a:t>
            </a:r>
          </a:p>
          <a:p>
            <a:pPr lvl="1"/>
            <a:endParaRPr lang="en-GB" dirty="0"/>
          </a:p>
          <a:p>
            <a:r>
              <a:rPr lang="en-GB" dirty="0"/>
              <a:t>We can share the network capabilities between a virtual machine and its host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2CB82C-4150-48DF-BF20-CA749DFB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Virtual Machine?</a:t>
            </a:r>
          </a:p>
        </p:txBody>
      </p:sp>
    </p:spTree>
    <p:extLst>
      <p:ext uri="{BB962C8B-B14F-4D97-AF65-F5344CB8AC3E}">
        <p14:creationId xmlns:p14="http://schemas.microsoft.com/office/powerpoint/2010/main" val="425166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5BFEC4-CC0E-4BB9-8640-53E4AAB1AA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VirtualBox is a hypervisor used for the management of virtual machines</a:t>
            </a:r>
          </a:p>
          <a:p>
            <a:endParaRPr lang="en-GB" dirty="0"/>
          </a:p>
          <a:p>
            <a:r>
              <a:rPr lang="en-GB" dirty="0"/>
              <a:t>It’s free and open-source, supports a number of OS types and allows for full virtualisation</a:t>
            </a:r>
          </a:p>
          <a:p>
            <a:endParaRPr lang="en-GB" dirty="0"/>
          </a:p>
          <a:p>
            <a:r>
              <a:rPr lang="en-GB" dirty="0"/>
              <a:t>Networking is also quite customisable through VirtualBox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317237-381C-42ED-8425-6902B06A4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VirtualBox – The Hypervisor</a:t>
            </a:r>
          </a:p>
        </p:txBody>
      </p:sp>
    </p:spTree>
    <p:extLst>
      <p:ext uri="{BB962C8B-B14F-4D97-AF65-F5344CB8AC3E}">
        <p14:creationId xmlns:p14="http://schemas.microsoft.com/office/powerpoint/2010/main" val="265227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Linux Virtual Machine - VirtualBox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5"/>
          </p:nvPr>
        </p:nvPicPr>
        <p:blipFill rotWithShape="1">
          <a:blip r:embed="rId3"/>
          <a:srcRect l="6037"/>
          <a:stretch/>
        </p:blipFill>
        <p:spPr>
          <a:xfrm>
            <a:off x="2355791" y="544619"/>
            <a:ext cx="8576505" cy="576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79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7B3621-011B-4B0D-BE1E-C089D87F86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Updating packages ensures that you have the most up-to-date software available</a:t>
            </a:r>
          </a:p>
          <a:p>
            <a:pPr lvl="1"/>
            <a:r>
              <a:rPr lang="en-GB" dirty="0"/>
              <a:t>Apt-get update or yum update will do this for Ubuntu or CentOS respectively</a:t>
            </a:r>
          </a:p>
          <a:p>
            <a:pPr lvl="1"/>
            <a:r>
              <a:rPr lang="en-GB" dirty="0"/>
              <a:t>Apt and yum are package managers that handle the software on our system</a:t>
            </a:r>
          </a:p>
          <a:p>
            <a:pPr lvl="1"/>
            <a:endParaRPr lang="en-GB" dirty="0"/>
          </a:p>
          <a:p>
            <a:r>
              <a:rPr lang="en-GB" dirty="0"/>
              <a:t>Best practice is to do an update before any install</a:t>
            </a:r>
          </a:p>
          <a:p>
            <a:endParaRPr lang="en-GB" dirty="0"/>
          </a:p>
          <a:p>
            <a:r>
              <a:rPr lang="en-GB" dirty="0"/>
              <a:t>To install a package, you can use apt-get install [package name]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FDDD97-73AA-428B-97DD-65E806B7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Updating packages</a:t>
            </a:r>
          </a:p>
        </p:txBody>
      </p:sp>
    </p:spTree>
    <p:extLst>
      <p:ext uri="{BB962C8B-B14F-4D97-AF65-F5344CB8AC3E}">
        <p14:creationId xmlns:p14="http://schemas.microsoft.com/office/powerpoint/2010/main" val="1943718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87732"/>
            <a:ext cx="10364400" cy="1821530"/>
          </a:xfrm>
        </p:spPr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129367"/>
            <a:ext cx="10364400" cy="439200"/>
          </a:xfrm>
        </p:spPr>
        <p:txBody>
          <a:bodyPr/>
          <a:lstStyle/>
          <a:p>
            <a:pPr lvl="0"/>
            <a:r>
              <a:rPr lang="en-GB" dirty="0"/>
              <a:t>QA hopes you enjoyed your course, </a:t>
            </a:r>
          </a:p>
          <a:p>
            <a:pPr lvl="0"/>
            <a:r>
              <a:rPr lang="en-GB" dirty="0"/>
              <a:t>as much as we enjoyed teaching you.</a:t>
            </a:r>
          </a:p>
        </p:txBody>
      </p:sp>
    </p:spTree>
    <p:extLst>
      <p:ext uri="{BB962C8B-B14F-4D97-AF65-F5344CB8AC3E}">
        <p14:creationId xmlns:p14="http://schemas.microsoft.com/office/powerpoint/2010/main" val="4012029798"/>
      </p:ext>
    </p:extLst>
  </p:cSld>
  <p:clrMapOvr>
    <a:masterClrMapping/>
  </p:clrMapOvr>
</p:sld>
</file>

<file path=ppt/theme/theme1.xml><?xml version="1.0" encoding="utf-8"?>
<a:theme xmlns:a="http://schemas.openxmlformats.org/drawingml/2006/main" name="QAC_Powerpoint_Template">
  <a:themeElements>
    <a:clrScheme name="Custom 1">
      <a:dk1>
        <a:srgbClr val="565759"/>
      </a:dk1>
      <a:lt1>
        <a:srgbClr val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QAC" id="{548A3722-3215-4D67-97FC-52E9F00CBDD5}" vid="{5729C59F-F8F5-4EC0-8981-94A53BE01FC4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QA_Consulting_AWS_Powerpoint_Template_March_2018</Template>
  <TotalTime>14</TotalTime>
  <Words>291</Words>
  <Application>Microsoft Office PowerPoint</Application>
  <PresentationFormat>Widescreen</PresentationFormat>
  <Paragraphs>37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Segoe UI</vt:lpstr>
      <vt:lpstr>QAC_Powerpoint_Template</vt:lpstr>
      <vt:lpstr>Virtual Machines</vt:lpstr>
      <vt:lpstr>Using the Linux OS</vt:lpstr>
      <vt:lpstr>What is a Virtual Machine?</vt:lpstr>
      <vt:lpstr>VirtualBox – The Hypervisor</vt:lpstr>
      <vt:lpstr>Linux Virtual Machine - VirtualBox</vt:lpstr>
      <vt:lpstr>Updating packages</vt:lpstr>
      <vt:lpstr>Thank you</vt:lpstr>
    </vt:vector>
  </TitlesOfParts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For Fun</dc:title>
  <dc:creator>Rente, Hugo</dc:creator>
  <cp:lastModifiedBy>Gonsai, Devdatta</cp:lastModifiedBy>
  <cp:revision>4</cp:revision>
  <dcterms:created xsi:type="dcterms:W3CDTF">2018-03-29T09:51:54Z</dcterms:created>
  <dcterms:modified xsi:type="dcterms:W3CDTF">2018-07-23T08:44:32Z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