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794500" cy="9921875"/>
  <p:embeddedFontLs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CAA8EB6-E9BE-4F7E-8B20-70CFF80CAFF0}">
  <a:tblStyle styleId="{FCAA8EB6-E9BE-4F7E-8B20-70CFF80CAFF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 name="Google Shape;46;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55" name="Google Shape;155;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grep is an acronym for “Get Regular Expression and Print” and is one of these tools you cannot possibly learn in one go. </a:t>
            </a:r>
            <a:endParaRPr/>
          </a:p>
          <a:p>
            <a:pPr indent="0" lvl="0" marL="0" rtl="0" algn="l">
              <a:spcBef>
                <a:spcPts val="300"/>
              </a:spcBef>
              <a:spcAft>
                <a:spcPts val="0"/>
              </a:spcAft>
              <a:buNone/>
            </a:pPr>
            <a:r>
              <a:rPr lang="en-GB"/>
              <a:t>Start using grep for simple string searches, like here, and soon you will be using it all the time, continuously building up the knowledge of detail.</a:t>
            </a:r>
            <a:endParaRPr/>
          </a:p>
          <a:p>
            <a:pPr indent="0" lvl="0" marL="0" rtl="0" algn="l">
              <a:spcBef>
                <a:spcPts val="300"/>
              </a:spcBef>
              <a:spcAft>
                <a:spcPts val="0"/>
              </a:spcAft>
              <a:buNone/>
            </a:pPr>
            <a:r>
              <a:rPr lang="en-GB"/>
              <a:t>The pattern specified to grep is known as a regular expression, which we will briefly look at overleaf.  Note that the order of the pipe in the example is important; the lines must be filtered for the network terminals before the user name is cut from the data. </a:t>
            </a:r>
            <a:endParaRPr/>
          </a:p>
          <a:p>
            <a:pPr indent="0" lvl="0" marL="0" rtl="0" algn="l">
              <a:spcBef>
                <a:spcPts val="300"/>
              </a:spcBef>
              <a:spcAft>
                <a:spcPts val="0"/>
              </a:spcAft>
              <a:buNone/>
            </a:pPr>
            <a:r>
              <a:rPr lang="en-GB"/>
              <a:t>In fact there is a whole family of  grep commands:</a:t>
            </a:r>
            <a:endParaRPr/>
          </a:p>
          <a:p>
            <a:pPr indent="0" lvl="0" marL="0" rtl="0" algn="l">
              <a:spcBef>
                <a:spcPts val="0"/>
              </a:spcBef>
              <a:spcAft>
                <a:spcPts val="0"/>
              </a:spcAft>
              <a:buNone/>
            </a:pPr>
            <a:r>
              <a:rPr lang="en-GB"/>
              <a:t> grep uses regular expressions for powerful pattern-matching</a:t>
            </a:r>
            <a:endParaRPr/>
          </a:p>
          <a:p>
            <a:pPr indent="0" lvl="0" marL="0" rtl="0" algn="l">
              <a:spcBef>
                <a:spcPts val="0"/>
              </a:spcBef>
              <a:spcAft>
                <a:spcPts val="0"/>
              </a:spcAft>
              <a:buNone/>
            </a:pPr>
            <a:r>
              <a:rPr lang="en-GB"/>
              <a:t> egrep (or grep –E) uses extended regular expressions, for more-powerful pattern matching </a:t>
            </a:r>
            <a:endParaRPr/>
          </a:p>
          <a:p>
            <a:pPr indent="0" lvl="0" marL="0" rtl="0" algn="l">
              <a:spcBef>
                <a:spcPts val="0"/>
              </a:spcBef>
              <a:spcAft>
                <a:spcPts val="0"/>
              </a:spcAft>
              <a:buNone/>
            </a:pPr>
            <a:r>
              <a:rPr lang="en-GB"/>
              <a:t> fgrep (or grep –F) uses fixed (simple patterns, no regular expressions)‏</a:t>
            </a:r>
            <a:endParaRPr/>
          </a:p>
          <a:p>
            <a:pPr indent="0" lvl="0" marL="0" rtl="0" algn="l">
              <a:spcBef>
                <a:spcPts val="300"/>
              </a:spcBef>
              <a:spcAft>
                <a:spcPts val="0"/>
              </a:spcAft>
              <a:buNone/>
            </a:pPr>
            <a:r>
              <a:rPr lang="en-GB"/>
              <a:t>The grep -F command is a faster version, which does not use regular expressions and is usually more convenient.</a:t>
            </a:r>
            <a:endParaRPr/>
          </a:p>
          <a:p>
            <a:pPr indent="0" lvl="0" marL="0" rtl="0" algn="l">
              <a:spcBef>
                <a:spcPts val="300"/>
              </a:spcBef>
              <a:spcAft>
                <a:spcPts val="0"/>
              </a:spcAft>
              <a:buNone/>
            </a:pPr>
            <a:r>
              <a:rPr lang="en-GB"/>
              <a:t>The grep –E command uses additions to the regular expression mechanism to get a more powerful expression-matching system.  It is also capable of searching for several patterns with the single command:</a:t>
            </a:r>
            <a:endParaRPr/>
          </a:p>
          <a:p>
            <a:pPr indent="0" lvl="0" marL="0" rtl="0" algn="l">
              <a:spcBef>
                <a:spcPts val="300"/>
              </a:spcBef>
              <a:spcAft>
                <a:spcPts val="0"/>
              </a:spcAft>
              <a:buNone/>
            </a:pPr>
            <a:r>
              <a:rPr lang="en-GB"/>
              <a:t>       $ grep –E  "ksh|bash" /etc/passwd</a:t>
            </a:r>
            <a:endParaRPr/>
          </a:p>
          <a:p>
            <a:pPr indent="0" lvl="0" marL="0" rtl="0" algn="l">
              <a:spcBef>
                <a:spcPts val="300"/>
              </a:spcBef>
              <a:spcAft>
                <a:spcPts val="0"/>
              </a:spcAft>
              <a:buNone/>
            </a:pPr>
            <a:r>
              <a:rPr lang="en-GB"/>
              <a:t>which searches the password file for all lines that contain ‘ksh’ or ‘bash’.  The pipe character is used as the OR operator and will not be interpreted by the shell, as we quoted the entire pattern.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4" name="Google Shape;164;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cut command is used to cut data from input lines. </a:t>
            </a:r>
            <a:endParaRPr/>
          </a:p>
          <a:p>
            <a:pPr indent="0" lvl="0" marL="0" rtl="0" algn="l">
              <a:spcBef>
                <a:spcPts val="300"/>
              </a:spcBef>
              <a:spcAft>
                <a:spcPts val="0"/>
              </a:spcAft>
              <a:buNone/>
            </a:pPr>
            <a:r>
              <a:rPr lang="en-GB"/>
              <a:t>Sections can be specified by column position (-c) or by field number (-f).  Fields are tab separated by default, but the -d option allows any single-character separator to be used.</a:t>
            </a:r>
            <a:endParaRPr/>
          </a:p>
          <a:p>
            <a:pPr indent="0" lvl="0" marL="0" rtl="0" algn="l">
              <a:spcBef>
                <a:spcPts val="300"/>
              </a:spcBef>
              <a:spcAft>
                <a:spcPts val="0"/>
              </a:spcAft>
              <a:buNone/>
            </a:pPr>
            <a:r>
              <a:rPr lang="en-GB"/>
              <a:t>Columns and fields are specified as a comma-separated list.  Each item in the list can be a single number or a range of numbers.  A hyphen is used to separate the start and end values of the range:</a:t>
            </a:r>
            <a:endParaRPr/>
          </a:p>
          <a:p>
            <a:pPr indent="0" lvl="0" marL="0" rtl="0" algn="l">
              <a:spcBef>
                <a:spcPts val="0"/>
              </a:spcBef>
              <a:spcAft>
                <a:spcPts val="0"/>
              </a:spcAft>
              <a:buNone/>
            </a:pPr>
            <a:r>
              <a:rPr lang="en-GB"/>
              <a:t>	-c1-5		first 5 characters on line.	</a:t>
            </a:r>
            <a:endParaRPr/>
          </a:p>
          <a:p>
            <a:pPr indent="0" lvl="0" marL="0" rtl="0" algn="l">
              <a:spcBef>
                <a:spcPts val="0"/>
              </a:spcBef>
              <a:spcAft>
                <a:spcPts val="0"/>
              </a:spcAft>
              <a:buNone/>
            </a:pPr>
            <a:r>
              <a:rPr lang="en-GB"/>
              <a:t>	-f1,5			first and fifth fields.	</a:t>
            </a:r>
            <a:endParaRPr/>
          </a:p>
          <a:p>
            <a:pPr indent="0" lvl="0" marL="0" rtl="0" algn="l">
              <a:spcBef>
                <a:spcPts val="0"/>
              </a:spcBef>
              <a:spcAft>
                <a:spcPts val="0"/>
              </a:spcAft>
              <a:buNone/>
            </a:pPr>
            <a:r>
              <a:rPr lang="en-GB"/>
              <a:t>	-f1-3,7-8		first 3 fields and 7th and 8th.</a:t>
            </a:r>
            <a:endParaRPr/>
          </a:p>
          <a:p>
            <a:pPr indent="0" lvl="0" marL="0" rtl="0" algn="l">
              <a:spcBef>
                <a:spcPts val="300"/>
              </a:spcBef>
              <a:spcAft>
                <a:spcPts val="0"/>
              </a:spcAft>
              <a:buNone/>
            </a:pPr>
            <a:r>
              <a:rPr lang="en-GB"/>
              <a:t>You can ‘cut’ on either fields or columns, not both.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76" name="Google Shape;176;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sort command can sort using the entire line or it can sort using specified key fields.  The characters that separate fields from each other can be defined as an option on the command line.  Fields can be treated as strings or numbers; strings can be literal or dictionary (ignoring spaces and tabs).  Lines can be sorted in ascending (the default) or descending (reverse) order.</a:t>
            </a:r>
            <a:endParaRPr/>
          </a:p>
          <a:p>
            <a:pPr indent="0" lvl="0" marL="0" rtl="0" algn="l">
              <a:spcBef>
                <a:spcPts val="300"/>
              </a:spcBef>
              <a:spcAft>
                <a:spcPts val="0"/>
              </a:spcAft>
              <a:buNone/>
            </a:pPr>
            <a:r>
              <a:rPr lang="en-GB"/>
              <a:t>By default, sort is applied to the entire line.  One or more keys can be specified by using the –k option, specifying the start and optional end fields.  Fields are numbered from one.  To sort on just the second field, use: sort –k2,2</a:t>
            </a:r>
            <a:endParaRPr/>
          </a:p>
          <a:p>
            <a:pPr indent="0" lvl="0" marL="0" rtl="0" algn="l">
              <a:spcBef>
                <a:spcPts val="300"/>
              </a:spcBef>
              <a:spcAft>
                <a:spcPts val="0"/>
              </a:spcAft>
              <a:buNone/>
            </a:pPr>
            <a:r>
              <a:rPr lang="en-GB"/>
              <a:t>The start character position within the field can also be specified, again counting from one.  For example to sort using the second character of the third field: sort –k3.2</a:t>
            </a:r>
            <a:endParaRPr/>
          </a:p>
          <a:p>
            <a:pPr indent="0" lvl="0" marL="0" rtl="0" algn="l">
              <a:spcBef>
                <a:spcPts val="300"/>
              </a:spcBef>
              <a:spcAft>
                <a:spcPts val="0"/>
              </a:spcAft>
              <a:buNone/>
            </a:pPr>
            <a:r>
              <a:rPr lang="en-GB"/>
              <a:t>The default sort is a string comparison in ascending order, but this can be modified.  In the example in the slide, we wanted to sort the third field of the /etc/passwd numerically. We used –n flag, to inform sort of the request.</a:t>
            </a:r>
            <a:endParaRPr/>
          </a:p>
          <a:p>
            <a:pPr indent="0" lvl="0" marL="0" rtl="0" algn="l">
              <a:spcBef>
                <a:spcPts val="300"/>
              </a:spcBef>
              <a:spcAft>
                <a:spcPts val="0"/>
              </a:spcAft>
              <a:buNone/>
            </a:pPr>
            <a:r>
              <a:rPr lang="en-GB"/>
              <a:t>Other options allow multiple input files to be merged, suppress leading spaces and tabs when comparing fields, and to compare individual characters within fields.  The sort utility also supports the obsolete (not POSIX compliant) +POS1 [-POS2] key arguments that count from zero.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87" name="Google Shape;187;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uniq command compares adjacent lines in its input stream and, in the normal case, removes the second and succeeding copies of repeated lines.  As it is frequently used to remove duplicated lines from sorted data, it is often used in conjunction with the sort command.</a:t>
            </a:r>
            <a:endParaRPr/>
          </a:p>
          <a:p>
            <a:pPr indent="0" lvl="0" marL="0" rtl="0" algn="l">
              <a:spcBef>
                <a:spcPts val="300"/>
              </a:spcBef>
              <a:spcAft>
                <a:spcPts val="0"/>
              </a:spcAft>
              <a:buNone/>
            </a:pPr>
            <a:r>
              <a:rPr lang="en-GB"/>
              <a:t>Options to uniq allow output of:</a:t>
            </a:r>
            <a:endParaRPr/>
          </a:p>
          <a:p>
            <a:pPr indent="0" lvl="0" marL="0" rtl="0" algn="l">
              <a:spcBef>
                <a:spcPts val="300"/>
              </a:spcBef>
              <a:spcAft>
                <a:spcPts val="0"/>
              </a:spcAft>
              <a:buNone/>
            </a:pPr>
            <a:r>
              <a:rPr lang="en-GB"/>
              <a:t>  One copy of each repeated (duplicated) line (-d) </a:t>
            </a:r>
            <a:endParaRPr/>
          </a:p>
          <a:p>
            <a:pPr indent="0" lvl="0" marL="0" rtl="0" algn="l">
              <a:spcBef>
                <a:spcPts val="300"/>
              </a:spcBef>
              <a:spcAft>
                <a:spcPts val="0"/>
              </a:spcAft>
              <a:buNone/>
            </a:pPr>
            <a:r>
              <a:rPr lang="en-GB"/>
              <a:t>or</a:t>
            </a:r>
            <a:endParaRPr/>
          </a:p>
          <a:p>
            <a:pPr indent="0" lvl="0" marL="0" rtl="0" algn="l">
              <a:spcBef>
                <a:spcPts val="300"/>
              </a:spcBef>
              <a:spcAft>
                <a:spcPts val="0"/>
              </a:spcAft>
              <a:buNone/>
            </a:pPr>
            <a:r>
              <a:rPr lang="en-GB"/>
              <a:t>  Lines that are not repeated (-u) for unique. </a:t>
            </a:r>
            <a:endParaRPr/>
          </a:p>
          <a:p>
            <a:pPr indent="0" lvl="0" marL="0" rtl="0" algn="l">
              <a:spcBef>
                <a:spcPts val="300"/>
              </a:spcBef>
              <a:spcAft>
                <a:spcPts val="0"/>
              </a:spcAft>
              <a:buNone/>
            </a:pPr>
            <a:r>
              <a:rPr lang="en-GB"/>
              <a:t>The default, i.e. uniq without any options, will produce output equivalent to the combination of both of the above options (-ud).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usefulness of tr lies in its simplicity of purpose and the syntax. It can be used in many situations where the more complex tools such as sed, awk (or even perl or python) might be applied. One quirky feature of tr is that it can only read stdin, in other words you cannot give it a file name as argument. For that reason, we typically use shell redirection or piping mechanisms (you can also type raw data at the keyboard, of course).</a:t>
            </a:r>
            <a:endParaRPr/>
          </a:p>
          <a:p>
            <a:pPr indent="0" lvl="0" marL="0" rtl="0" algn="l">
              <a:spcBef>
                <a:spcPts val="300"/>
              </a:spcBef>
              <a:spcAft>
                <a:spcPts val="0"/>
              </a:spcAft>
              <a:buNone/>
            </a:pPr>
            <a:r>
              <a:rPr lang="en-GB"/>
              <a:t>Two main modes of tr include translation of characters as they pass through, or removal of characters.</a:t>
            </a:r>
            <a:endParaRPr/>
          </a:p>
          <a:p>
            <a:pPr indent="0" lvl="0" marL="0" rtl="0" algn="l">
              <a:spcBef>
                <a:spcPts val="300"/>
              </a:spcBef>
              <a:spcAft>
                <a:spcPts val="0"/>
              </a:spcAft>
              <a:buNone/>
            </a:pPr>
            <a:r>
              <a:rPr lang="en-GB"/>
              <a:t>When specifying characters to be manipulated by tr we can use their literal meaning or an ‘interpreted sequence’, such as \t to mean a tab, \012 to mean newline or \a to mean audible bell.</a:t>
            </a:r>
            <a:endParaRPr/>
          </a:p>
          <a:p>
            <a:pPr indent="0" lvl="0" marL="0" rtl="0" algn="l">
              <a:spcBef>
                <a:spcPts val="300"/>
              </a:spcBef>
              <a:spcAft>
                <a:spcPts val="0"/>
              </a:spcAft>
              <a:buNone/>
            </a:pPr>
            <a:r>
              <a:rPr lang="en-GB"/>
              <a:t>The modern tr versions in Linux also allows the use of character classes, for example [:alnum:] refers to all letters and digits. Consult manual pages for the complete set of interpreted sequences.</a:t>
            </a:r>
            <a:endParaRPr/>
          </a:p>
          <a:p>
            <a:pPr indent="0" lvl="0" marL="0" rtl="0" algn="l">
              <a:spcBef>
                <a:spcPts val="300"/>
              </a:spcBef>
              <a:spcAft>
                <a:spcPts val="0"/>
              </a:spcAft>
              <a:buNone/>
            </a:pPr>
            <a:r>
              <a:rPr lang="en-GB"/>
              <a:t>In the example below, we are showing tr used to convert an arbitrary text document into a list of alpha-numeric words, each word occupying a separate line:</a:t>
            </a:r>
            <a:endParaRPr/>
          </a:p>
          <a:p>
            <a:pPr indent="0" lvl="0" marL="0" rtl="0" algn="l">
              <a:spcBef>
                <a:spcPts val="300"/>
              </a:spcBef>
              <a:spcAft>
                <a:spcPts val="0"/>
              </a:spcAft>
              <a:buNone/>
            </a:pPr>
            <a:r>
              <a:rPr lang="en-GB"/>
              <a:t>   $ tr -cs 'A-Za-z0-9' '\012' &lt; document</a:t>
            </a:r>
            <a:endParaRPr/>
          </a:p>
          <a:p>
            <a:pPr indent="0" lvl="0" marL="0" rtl="0" algn="l">
              <a:spcBef>
                <a:spcPts val="300"/>
              </a:spcBef>
              <a:spcAft>
                <a:spcPts val="0"/>
              </a:spcAft>
              <a:buNone/>
            </a:pPr>
            <a:r>
              <a:rPr lang="en-GB"/>
              <a:t>The command means: translate all non alpha-numeric characters into newline character, in ‘squeeze’ mode (only one newline for each block on non alphanumerics).</a:t>
            </a:r>
            <a:endParaRPr/>
          </a:p>
        </p:txBody>
      </p:sp>
      <p:sp>
        <p:nvSpPr>
          <p:cNvPr id="198" name="Google Shape;198;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12" name="Google Shape;212;p1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There is proliferation of filter commands, each one of them targeting a very ‘narrow minded’ function.</a:t>
            </a:r>
            <a:endParaRPr/>
          </a:p>
          <a:p>
            <a:pPr indent="0" lvl="0" marL="0" rtl="0" algn="l">
              <a:spcBef>
                <a:spcPts val="300"/>
              </a:spcBef>
              <a:spcAft>
                <a:spcPts val="0"/>
              </a:spcAft>
              <a:buNone/>
            </a:pPr>
            <a:r>
              <a:rPr lang="en-GB"/>
              <a:t>In order to make the best of your system, the trick is to identify as many of these as possible.  Play with man -k, investigate tools, decide which might be of use to you and build up your knowledge. Never waste time on memorising options or detail.  This can always be looked up.  What you should aim for is to know which tool can do the job for you, not how it does it.  An example is to start at a very general keyword, like filter.  Next time you finish labs early :-) try the following:</a:t>
            </a:r>
            <a:endParaRPr/>
          </a:p>
          <a:p>
            <a:pPr indent="0" lvl="0" marL="0" rtl="0" algn="l">
              <a:spcBef>
                <a:spcPts val="300"/>
              </a:spcBef>
              <a:spcAft>
                <a:spcPts val="0"/>
              </a:spcAft>
              <a:buNone/>
            </a:pPr>
            <a:r>
              <a:rPr lang="en-GB"/>
              <a:t> $ man -k filter | grep ’(1)’</a:t>
            </a:r>
            <a:endParaRPr/>
          </a:p>
          <a:p>
            <a:pPr indent="0" lvl="0" marL="0" rtl="0" algn="l">
              <a:spcBef>
                <a:spcPts val="300"/>
              </a:spcBef>
              <a:spcAft>
                <a:spcPts val="0"/>
              </a:spcAft>
              <a:buNone/>
            </a:pPr>
            <a:r>
              <a:rPr lang="en-GB"/>
              <a:t>grep '(1)' will get rid of all entries that are not used at the command line, and administrator commands.  We are currently after filters, and they will be in section 1 of manual pages.  Once you have a list of them, investigate what they are - you will be learning new ones fast…. Every problem starts with the formulation of the question.  </a:t>
            </a:r>
            <a:endParaRPr/>
          </a:p>
          <a:p>
            <a:pPr indent="0" lvl="0" marL="0" rtl="0" algn="l">
              <a:spcBef>
                <a:spcPts val="300"/>
              </a:spcBef>
              <a:spcAft>
                <a:spcPts val="0"/>
              </a:spcAft>
              <a:buNone/>
            </a:pPr>
            <a:r>
              <a:rPr lang="en-GB"/>
              <a:t>We then identify the fundamental command, which might give the initial information. </a:t>
            </a:r>
            <a:endParaRPr/>
          </a:p>
          <a:p>
            <a:pPr indent="0" lvl="0" marL="0" rtl="0" algn="l">
              <a:spcBef>
                <a:spcPts val="300"/>
              </a:spcBef>
              <a:spcAft>
                <a:spcPts val="0"/>
              </a:spcAft>
              <a:buNone/>
            </a:pPr>
            <a:r>
              <a:rPr lang="en-GB"/>
              <a:t> In this case, we want a certain report on logged users.  Whatever we want to achieve at the end, we know that we must start with the list of users currently logged in.  Our initial command must therefore be who (or w).</a:t>
            </a:r>
            <a:endParaRPr/>
          </a:p>
          <a:p>
            <a:pPr indent="0" lvl="0" marL="0" rtl="0" algn="l">
              <a:spcBef>
                <a:spcPts val="300"/>
              </a:spcBef>
              <a:spcAft>
                <a:spcPts val="0"/>
              </a:spcAft>
              <a:buNone/>
            </a:pPr>
            <a:r>
              <a:rPr lang="en-GB"/>
              <a:t>Once we have identified the initial command, we must ensure that we understand the format of its output.  Then we can decide what further commands we might use in the chain of pipes, each one of them filtering out the information we do not need...</a:t>
            </a:r>
            <a:endParaRPr/>
          </a:p>
          <a:p>
            <a:pPr indent="0" lvl="0" marL="0" rtl="0" algn="l">
              <a:spcBef>
                <a:spcPts val="3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1" name="Google Shape;221;p1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7" name="Google Shape;227;p1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34" name="Google Shape;234;p1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In this chapter the concept of I/O redirection is taken a stage further with the introduction of the idea of pipes.  This allows I/O streams of a process to be connected together, thereby chaining commands into pipelines.</a:t>
            </a:r>
            <a:endParaRPr/>
          </a:p>
          <a:p>
            <a:pPr indent="0" lvl="0" marL="0" rtl="0" algn="l">
              <a:spcBef>
                <a:spcPts val="300"/>
              </a:spcBef>
              <a:spcAft>
                <a:spcPts val="0"/>
              </a:spcAft>
              <a:buNone/>
            </a:pPr>
            <a:r>
              <a:rPr lang="en-GB"/>
              <a:t>Following on from the description of pipes is the idea of filter programs: programs that are designed to work in pipelines.  Many standard UNIX/Linux filters are described, showing how easy it is to construct more complex, highly functional utilities out of basic building blocks.</a:t>
            </a:r>
            <a:endParaRPr/>
          </a:p>
        </p:txBody>
      </p:sp>
      <p:sp>
        <p:nvSpPr>
          <p:cNvPr id="52" name="Google Shape;52;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Linux and UNIX utilities follow the principles laid down in the book “Software Tools”, by Kernighan and Plauger.  They are small tools that perform one particular job well.  In a paper published in the Bell System Technical Journal of July-August 1978, the style of UNIX tools was summarized as follows:</a:t>
            </a:r>
            <a:endParaRPr/>
          </a:p>
          <a:p>
            <a:pPr indent="9525" lvl="1" marL="447675" rtl="0" algn="l">
              <a:spcBef>
                <a:spcPts val="0"/>
              </a:spcBef>
              <a:spcAft>
                <a:spcPts val="0"/>
              </a:spcAft>
              <a:buNone/>
            </a:pPr>
            <a:r>
              <a:rPr lang="en-GB"/>
              <a:t>Make each program do one thing well. </a:t>
            </a:r>
            <a:endParaRPr/>
          </a:p>
          <a:p>
            <a:pPr indent="9525" lvl="1" marL="447675" rtl="0" algn="l">
              <a:spcBef>
                <a:spcPts val="0"/>
              </a:spcBef>
              <a:spcAft>
                <a:spcPts val="0"/>
              </a:spcAft>
              <a:buNone/>
            </a:pPr>
            <a:r>
              <a:rPr lang="en-GB"/>
              <a:t>To do a new job, build afresh rather than complicate old programs by </a:t>
            </a:r>
            <a:br>
              <a:rPr lang="en-GB"/>
            </a:br>
            <a:r>
              <a:rPr lang="en-GB"/>
              <a:t>adding new “features”.</a:t>
            </a:r>
            <a:endParaRPr/>
          </a:p>
          <a:p>
            <a:pPr indent="9525" lvl="1" marL="447675" rtl="0" algn="l">
              <a:spcBef>
                <a:spcPts val="0"/>
              </a:spcBef>
              <a:spcAft>
                <a:spcPts val="0"/>
              </a:spcAft>
              <a:buNone/>
            </a:pPr>
            <a:r>
              <a:rPr lang="en-GB"/>
              <a:t>Expect the output of one program to be the input of another, as yet unknown, program. </a:t>
            </a:r>
            <a:endParaRPr/>
          </a:p>
          <a:p>
            <a:pPr indent="9525" lvl="1" marL="447675" rtl="0" algn="l">
              <a:spcBef>
                <a:spcPts val="0"/>
              </a:spcBef>
              <a:spcAft>
                <a:spcPts val="0"/>
              </a:spcAft>
              <a:buNone/>
            </a:pPr>
            <a:r>
              <a:rPr lang="en-GB"/>
              <a:t>Don’t clutter output with extraneous information. </a:t>
            </a:r>
            <a:endParaRPr/>
          </a:p>
          <a:p>
            <a:pPr indent="9525" lvl="1" marL="447675" rtl="0" algn="l">
              <a:spcBef>
                <a:spcPts val="0"/>
              </a:spcBef>
              <a:spcAft>
                <a:spcPts val="0"/>
              </a:spcAft>
              <a:buNone/>
            </a:pPr>
            <a:r>
              <a:rPr lang="en-GB"/>
              <a:t>Avoid stringently columnar or binary input formats. </a:t>
            </a:r>
            <a:endParaRPr/>
          </a:p>
          <a:p>
            <a:pPr indent="9525" lvl="1" marL="447675" rtl="0" algn="l">
              <a:spcBef>
                <a:spcPts val="0"/>
              </a:spcBef>
              <a:spcAft>
                <a:spcPts val="0"/>
              </a:spcAft>
              <a:buNone/>
            </a:pPr>
            <a:r>
              <a:rPr lang="en-GB"/>
              <a:t>Don’t insist on interactive input.</a:t>
            </a:r>
            <a:endParaRPr/>
          </a:p>
          <a:p>
            <a:pPr indent="9525" lvl="1" marL="447675" rtl="0" algn="l">
              <a:spcBef>
                <a:spcPts val="0"/>
              </a:spcBef>
              <a:spcAft>
                <a:spcPts val="0"/>
              </a:spcAft>
              <a:buNone/>
            </a:pPr>
            <a:r>
              <a:rPr lang="en-GB"/>
              <a:t>Design and build software, even operating systems, to be tried early, ideally within weeks. </a:t>
            </a:r>
            <a:endParaRPr/>
          </a:p>
          <a:p>
            <a:pPr indent="9525" lvl="1" marL="447675" rtl="0" algn="l">
              <a:spcBef>
                <a:spcPts val="0"/>
              </a:spcBef>
              <a:spcAft>
                <a:spcPts val="0"/>
              </a:spcAft>
              <a:buNone/>
            </a:pPr>
            <a:r>
              <a:rPr lang="en-GB"/>
              <a:t>Don’t hesitate to throw away the clumsy parts and rebuild them. </a:t>
            </a:r>
            <a:endParaRPr/>
          </a:p>
          <a:p>
            <a:pPr indent="9525" lvl="1" marL="447675" rtl="0" algn="l">
              <a:spcBef>
                <a:spcPts val="0"/>
              </a:spcBef>
              <a:spcAft>
                <a:spcPts val="0"/>
              </a:spcAft>
              <a:buNone/>
            </a:pPr>
            <a:r>
              <a:rPr lang="en-GB"/>
              <a:t>Use tools in preference to unskilled help to lighten a programming task, even if you have to detour to build the tools, and expect to throw some of them out after you’ve finished using them.</a:t>
            </a:r>
            <a:endParaRPr/>
          </a:p>
        </p:txBody>
      </p:sp>
      <p:sp>
        <p:nvSpPr>
          <p:cNvPr id="59" name="Google Shape;59;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There are two principal objects in Linux – the file and the process.  Simple methods exist to connect these objects together – either files to processes or processes to processes.</a:t>
            </a:r>
            <a:endParaRPr/>
          </a:p>
          <a:p>
            <a:pPr indent="0" lvl="0" marL="0" rtl="0" algn="l">
              <a:spcBef>
                <a:spcPts val="300"/>
              </a:spcBef>
              <a:spcAft>
                <a:spcPts val="0"/>
              </a:spcAft>
              <a:buNone/>
            </a:pPr>
            <a:r>
              <a:rPr lang="en-GB"/>
              <a:t>All processes must have an input file (normally the keyboard) and an output file (normally the screen).  Output from the process can be input to another process.</a:t>
            </a:r>
            <a:endParaRPr/>
          </a:p>
          <a:p>
            <a:pPr indent="0" lvl="0" marL="0" rtl="0" algn="l">
              <a:spcBef>
                <a:spcPts val="300"/>
              </a:spcBef>
              <a:spcAft>
                <a:spcPts val="0"/>
              </a:spcAft>
              <a:buNone/>
            </a:pPr>
            <a:r>
              <a:rPr lang="en-GB"/>
              <a:t>The process does not worry about where its input comes from or where its output goes.  These are determined when you use the program.   If you do not specify the source of input or the destination of output, certain defaults apply.</a:t>
            </a:r>
            <a:endParaRPr/>
          </a:p>
          <a:p>
            <a:pPr indent="0" lvl="0" marL="0" rtl="0" algn="l">
              <a:spcBef>
                <a:spcPts val="300"/>
              </a:spcBef>
              <a:spcAft>
                <a:spcPts val="0"/>
              </a:spcAft>
              <a:buNone/>
            </a:pPr>
            <a:r>
              <a:rPr lang="en-GB"/>
              <a:t>To a process, a file appears as a stream of data.  Normally, each process has access to some standard streams of data, principally the standard input stream and the standard output stream.  These streams are always assumed to exist for any process (there are actually a few exceptions to this rule, but we need not worry about them here).  They are associated with some file, but the name of the file is not known to the process.  Hence, input and output is said to be anonymous.</a:t>
            </a:r>
            <a:endParaRPr/>
          </a:p>
          <a:p>
            <a:pPr indent="0" lvl="0" marL="0" rtl="0" algn="l">
              <a:spcBef>
                <a:spcPts val="300"/>
              </a:spcBef>
              <a:spcAft>
                <a:spcPts val="0"/>
              </a:spcAft>
              <a:buNone/>
            </a:pPr>
            <a:r>
              <a:rPr lang="en-GB"/>
              <a:t>This makes it very easy to make the association between anonymous stream and a named file at run time, rather than force it to be associated at compile time.</a:t>
            </a:r>
            <a:endParaRPr/>
          </a:p>
          <a:p>
            <a:pPr indent="0" lvl="0" marL="0" rtl="0" algn="l">
              <a:spcBef>
                <a:spcPts val="300"/>
              </a:spcBef>
              <a:spcAft>
                <a:spcPts val="0"/>
              </a:spcAft>
              <a:buNone/>
            </a:pPr>
            <a:r>
              <a:rPr lang="en-GB"/>
              <a:t>These streams may in fact not refer to physical files at all, but to a stream of data associated with another process.  By default, both the input and output streams are connected to the terminal but they can be simply redirected to another file or process, independently, by the shell.</a:t>
            </a:r>
            <a:endParaRPr/>
          </a:p>
        </p:txBody>
      </p:sp>
      <p:sp>
        <p:nvSpPr>
          <p:cNvPr id="67" name="Google Shape;67;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A pipe connects the standard output of one process with the standard input of another process. This is done by the kernel’s IPC (inter-process communication) mechanism and allows I/O streams of two or more processes to be connected together (thereby chain commands).</a:t>
            </a:r>
            <a:endParaRPr/>
          </a:p>
          <a:p>
            <a:pPr indent="0" lvl="0" marL="0" rtl="0" algn="l">
              <a:spcBef>
                <a:spcPts val="300"/>
              </a:spcBef>
              <a:spcAft>
                <a:spcPts val="0"/>
              </a:spcAft>
              <a:buNone/>
            </a:pPr>
            <a:r>
              <a:rPr lang="en-GB"/>
              <a:t>You can think of a pipe as a temporary file in memory.</a:t>
            </a:r>
            <a:endParaRPr/>
          </a:p>
          <a:p>
            <a:pPr indent="0" lvl="0" marL="0" rtl="0" algn="l">
              <a:spcBef>
                <a:spcPts val="300"/>
              </a:spcBef>
              <a:spcAft>
                <a:spcPts val="0"/>
              </a:spcAft>
              <a:buNone/>
            </a:pPr>
            <a:r>
              <a:rPr lang="en-GB"/>
              <a:t>To the processes involved, the pipe appears just like any file.  The controlling shell would inform the kernel of the data flow requirement, to ensure that the producing process does not get too far ahead of the consumer process, and the consumer never overtakes the producer.</a:t>
            </a:r>
            <a:endParaRPr/>
          </a:p>
          <a:p>
            <a:pPr indent="0" lvl="0" marL="0" rtl="0" algn="l">
              <a:spcBef>
                <a:spcPts val="300"/>
              </a:spcBef>
              <a:spcAft>
                <a:spcPts val="0"/>
              </a:spcAft>
              <a:buNone/>
            </a:pPr>
            <a:r>
              <a:rPr lang="en-GB"/>
              <a:t>The most important thing about this is its transparency to the processes involved.  It is extremely rare that a process needs to know what its input or output stream actually is.  The only exception to this rule is programs that make use of the terminal display facilities, such as screen editors or menu driven packages.</a:t>
            </a:r>
            <a:endParaRPr/>
          </a:p>
          <a:p>
            <a:pPr indent="0" lvl="0" marL="0" rtl="0" algn="l">
              <a:spcBef>
                <a:spcPts val="300"/>
              </a:spcBef>
              <a:spcAft>
                <a:spcPts val="0"/>
              </a:spcAft>
              <a:buNone/>
            </a:pPr>
            <a:r>
              <a:rPr lang="en-GB"/>
              <a:t>The exit value of the last (right-most) command in the pipeline is stored in the ? variable.  Unusually, Bash  populates an array called PIPESTATUS with each element containing the return value of each command in the pipeline.  For example, the first command (left-most) result value can be obtained from ${PIPESTATUS[0]} (we do not discuss arrays further in this course)</a:t>
            </a:r>
            <a:endParaRPr/>
          </a:p>
          <a:p>
            <a:pPr indent="0" lvl="0" marL="0" rtl="0" algn="l">
              <a:spcBef>
                <a:spcPts val="300"/>
              </a:spcBef>
              <a:spcAft>
                <a:spcPts val="0"/>
              </a:spcAft>
              <a:buNone/>
            </a:pPr>
            <a:r>
              <a:rPr lang="en-GB"/>
              <a:t>Pipes only operate on stdout streams of commands.  Any messages written to stderr will still be written on the terminal screen, unless stderr is separately redirected.</a:t>
            </a:r>
            <a:endParaRPr/>
          </a:p>
        </p:txBody>
      </p:sp>
      <p:sp>
        <p:nvSpPr>
          <p:cNvPr id="87" name="Google Shape;87;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If we want to process stdout of one command using another command, we can save the output to a temporary file using stdout redirection:</a:t>
            </a:r>
            <a:endParaRPr/>
          </a:p>
          <a:p>
            <a:pPr indent="0" lvl="0" marL="0" rtl="0" algn="l">
              <a:spcBef>
                <a:spcPts val="0"/>
              </a:spcBef>
              <a:spcAft>
                <a:spcPts val="0"/>
              </a:spcAft>
              <a:buNone/>
            </a:pPr>
            <a:r>
              <a:rPr lang="en-GB"/>
              <a:t>   $ who &gt; tmpfile</a:t>
            </a:r>
            <a:endParaRPr/>
          </a:p>
          <a:p>
            <a:pPr indent="0" lvl="0" marL="0" rtl="0" algn="l">
              <a:spcBef>
                <a:spcPts val="300"/>
              </a:spcBef>
              <a:spcAft>
                <a:spcPts val="0"/>
              </a:spcAft>
              <a:buNone/>
            </a:pPr>
            <a:r>
              <a:rPr lang="en-GB"/>
              <a:t>We are running who to find out who is logged into the system.  The output from who is one line per user, giving some useful information, which we store in the file tmpfile.</a:t>
            </a:r>
            <a:endParaRPr/>
          </a:p>
          <a:p>
            <a:pPr indent="0" lvl="0" marL="0" rtl="0" algn="l">
              <a:spcBef>
                <a:spcPts val="300"/>
              </a:spcBef>
              <a:spcAft>
                <a:spcPts val="0"/>
              </a:spcAft>
              <a:buNone/>
            </a:pPr>
            <a:r>
              <a:rPr lang="en-GB"/>
              <a:t>Now we run the command:</a:t>
            </a:r>
            <a:endParaRPr/>
          </a:p>
          <a:p>
            <a:pPr indent="0" lvl="0" marL="0" rtl="0" algn="l">
              <a:spcBef>
                <a:spcPts val="0"/>
              </a:spcBef>
              <a:spcAft>
                <a:spcPts val="0"/>
              </a:spcAft>
              <a:buNone/>
            </a:pPr>
            <a:r>
              <a:rPr lang="en-GB"/>
              <a:t>   $ wc –l tmpfile</a:t>
            </a:r>
            <a:endParaRPr/>
          </a:p>
          <a:p>
            <a:pPr indent="0" lvl="0" marL="0" rtl="0" algn="l">
              <a:spcBef>
                <a:spcPts val="300"/>
              </a:spcBef>
              <a:spcAft>
                <a:spcPts val="0"/>
              </a:spcAft>
              <a:buNone/>
            </a:pPr>
            <a:r>
              <a:rPr lang="en-GB"/>
              <a:t>which counts the lines in tmpfile.  </a:t>
            </a:r>
            <a:endParaRPr/>
          </a:p>
          <a:p>
            <a:pPr indent="0" lvl="0" marL="0" rtl="0" algn="l">
              <a:spcBef>
                <a:spcPts val="300"/>
              </a:spcBef>
              <a:spcAft>
                <a:spcPts val="0"/>
              </a:spcAft>
              <a:buNone/>
            </a:pPr>
            <a:r>
              <a:rPr lang="en-GB"/>
              <a:t>By using the pipe symbol, |, we can combine the two above commands:</a:t>
            </a:r>
            <a:endParaRPr/>
          </a:p>
          <a:p>
            <a:pPr indent="0" lvl="0" marL="0" rtl="0" algn="l">
              <a:spcBef>
                <a:spcPts val="0"/>
              </a:spcBef>
              <a:spcAft>
                <a:spcPts val="0"/>
              </a:spcAft>
              <a:buNone/>
            </a:pPr>
            <a:r>
              <a:rPr lang="en-GB"/>
              <a:t>   $ who | wc -l</a:t>
            </a:r>
            <a:endParaRPr/>
          </a:p>
          <a:p>
            <a:pPr indent="0" lvl="0" marL="0" rtl="0" algn="l">
              <a:spcBef>
                <a:spcPts val="300"/>
              </a:spcBef>
              <a:spcAft>
                <a:spcPts val="0"/>
              </a:spcAft>
              <a:buNone/>
            </a:pPr>
            <a:r>
              <a:rPr lang="en-GB"/>
              <a:t>The pipe symbol tells the shell to connect the stdout stream of the command on the left (in this case who) to the stdin stream of the command on the right (in this case,  wc -l).  No need for a temporary file.</a:t>
            </a:r>
            <a:endParaRPr/>
          </a:p>
          <a:p>
            <a:pPr indent="0" lvl="0" marL="0" rtl="0" algn="l">
              <a:spcBef>
                <a:spcPts val="300"/>
              </a:spcBef>
              <a:spcAft>
                <a:spcPts val="0"/>
              </a:spcAft>
              <a:buNone/>
            </a:pPr>
            <a:r>
              <a:rPr lang="en-GB"/>
              <a:t>The result from this single, pipelined command is our count of how many people are logged in.  We have lost the intermediate data, i.e. details of who these people are, but this does not matter, as we are only interested in the end result, i.e. the total number of people.</a:t>
            </a:r>
            <a:endParaRPr/>
          </a:p>
        </p:txBody>
      </p:sp>
      <p:sp>
        <p:nvSpPr>
          <p:cNvPr id="109" name="Google Shape;109;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Following on from the description of pipes is the idea of a filter program: programs which are designed to work in pipelines.  </a:t>
            </a:r>
            <a:endParaRPr/>
          </a:p>
          <a:p>
            <a:pPr indent="0" lvl="0" marL="0" rtl="0" algn="l">
              <a:spcBef>
                <a:spcPts val="300"/>
              </a:spcBef>
              <a:spcAft>
                <a:spcPts val="0"/>
              </a:spcAft>
              <a:buNone/>
            </a:pPr>
            <a:r>
              <a:rPr lang="en-GB"/>
              <a:t>The slide shows some examples of standard Linux filters in action, showing how easy it is to construct more complex, highly functional utilities out of basic building blocks.</a:t>
            </a:r>
            <a:endParaRPr/>
          </a:p>
          <a:p>
            <a:pPr indent="0" lvl="0" marL="0" rtl="0" algn="l">
              <a:spcBef>
                <a:spcPts val="300"/>
              </a:spcBef>
              <a:spcAft>
                <a:spcPts val="0"/>
              </a:spcAft>
              <a:buNone/>
            </a:pPr>
            <a:r>
              <a:rPr lang="en-GB"/>
              <a:t>As is the case with normal I/O redirection, both commands in a pipeline operate without knowing that their I/O streams have been connected.  The shell sets up the pipeline before starting the commands.</a:t>
            </a:r>
            <a:endParaRPr/>
          </a:p>
          <a:p>
            <a:pPr indent="0" lvl="0" marL="0" rtl="0" algn="l">
              <a:spcBef>
                <a:spcPts val="300"/>
              </a:spcBef>
              <a:spcAft>
                <a:spcPts val="0"/>
              </a:spcAft>
              <a:buNone/>
            </a:pPr>
            <a:r>
              <a:rPr lang="en-GB"/>
              <a:t>Both commands in the pipeline run simultaneously.  </a:t>
            </a:r>
            <a:endParaRPr/>
          </a:p>
          <a:p>
            <a:pPr indent="0" lvl="0" marL="0" rtl="0" algn="l">
              <a:spcBef>
                <a:spcPts val="300"/>
              </a:spcBef>
              <a:spcAft>
                <a:spcPts val="0"/>
              </a:spcAft>
              <a:buNone/>
            </a:pPr>
            <a:r>
              <a:rPr lang="en-GB"/>
              <a:t>If the “reader” attempts to read when the pipe is empty, it will wait until some data appears in the pipe before continuing.  If the pipe becomes full (there may be some limit to the size of the pipe), then the “write” waits until some data has been removed from the other end.</a:t>
            </a:r>
            <a:endParaRPr/>
          </a:p>
        </p:txBody>
      </p:sp>
      <p:sp>
        <p:nvSpPr>
          <p:cNvPr id="119" name="Google Shape;119;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Pipes can be used to connect more than just two commands together.  Multiple-stage pipelines are common in UNIX/Linux, thanks to the existence of the numerous filter utilities.  </a:t>
            </a:r>
            <a:endParaRPr/>
          </a:p>
          <a:p>
            <a:pPr indent="0" lvl="0" marL="0" rtl="0" algn="l">
              <a:spcBef>
                <a:spcPts val="300"/>
              </a:spcBef>
              <a:spcAft>
                <a:spcPts val="0"/>
              </a:spcAft>
              <a:buNone/>
            </a:pPr>
            <a:r>
              <a:rPr lang="en-GB"/>
              <a:t>In the example,</a:t>
            </a:r>
            <a:endParaRPr/>
          </a:p>
          <a:p>
            <a:pPr indent="9525" lvl="1" marL="447675" rtl="0" algn="l">
              <a:spcBef>
                <a:spcPts val="0"/>
              </a:spcBef>
              <a:spcAft>
                <a:spcPts val="0"/>
              </a:spcAft>
              <a:buNone/>
            </a:pPr>
            <a:r>
              <a:rPr lang="en-GB"/>
              <a:t>who | grep tty | wc -l</a:t>
            </a:r>
            <a:endParaRPr/>
          </a:p>
          <a:p>
            <a:pPr indent="0" lvl="0" marL="0" rtl="0" algn="l">
              <a:spcBef>
                <a:spcPts val="300"/>
              </a:spcBef>
              <a:spcAft>
                <a:spcPts val="0"/>
              </a:spcAft>
              <a:buNone/>
            </a:pPr>
            <a:r>
              <a:rPr lang="en-GB"/>
              <a:t>the output from the who command is processed by the grep command, which filters out all lines not containing the string "tty".  Finally this output is piped in wc which counts the number of lines left which corresponds to the number of network users.</a:t>
            </a:r>
            <a:endParaRPr/>
          </a:p>
          <a:p>
            <a:pPr indent="0" lvl="0" marL="0" rtl="0" algn="l">
              <a:spcBef>
                <a:spcPts val="300"/>
              </a:spcBef>
              <a:spcAft>
                <a:spcPts val="0"/>
              </a:spcAft>
              <a:buNone/>
            </a:pPr>
            <a:r>
              <a:rPr lang="en-GB"/>
              <a:t>The ability to connect small commands together in this way, to form larger, more powerful utilities, is one of the most useful aspects of Linux.  The standard utilities are often no more than building blocks for use in pipelines, when their usefulness becomes much more apparent.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129" name="Google Shape;129;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39" name="Google Shape;139;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Whilst data is flowing through the pipeline, we have no access to it. Normally, we are happy with the final result, produced by the final tool in the pipeline. Occasionally though, we may want to retain (or at least be able to inspect) data produced by one or more of earlier tools in the pipeline.</a:t>
            </a:r>
            <a:endParaRPr/>
          </a:p>
          <a:p>
            <a:pPr indent="0" lvl="0" marL="0" rtl="0" algn="l">
              <a:spcBef>
                <a:spcPts val="300"/>
              </a:spcBef>
              <a:spcAft>
                <a:spcPts val="0"/>
              </a:spcAft>
              <a:buNone/>
            </a:pPr>
            <a:r>
              <a:rPr lang="en-GB"/>
              <a:t>This is where the tee tool can help. It will place the data stream flowing through it in the specified file (use –a to append), before sending it to stdout. </a:t>
            </a:r>
            <a:endParaRPr/>
          </a:p>
          <a:p>
            <a:pPr indent="0" lvl="0" marL="0" rtl="0" algn="l">
              <a:spcBef>
                <a:spcPts val="300"/>
              </a:spcBef>
              <a:spcAft>
                <a:spcPts val="0"/>
              </a:spcAft>
              <a:buNone/>
            </a:pPr>
            <a:r>
              <a:rPr lang="en-GB"/>
              <a:t>Thus the tee command can be very useful in capturing results of intermediate tools in a pipeline. </a:t>
            </a:r>
            <a:endParaRPr/>
          </a:p>
          <a:p>
            <a:pPr indent="0" lvl="0" marL="0" rtl="0" algn="l">
              <a:spcBef>
                <a:spcPts val="3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 name="Shape 14"/>
        <p:cNvGrpSpPr/>
        <p:nvPr/>
      </p:nvGrpSpPr>
      <p:grpSpPr>
        <a:xfrm>
          <a:off x="0" y="0"/>
          <a:ext cx="0" cy="0"/>
          <a:chOff x="0" y="0"/>
          <a:chExt cx="0" cy="0"/>
        </a:xfrm>
      </p:grpSpPr>
      <p:sp>
        <p:nvSpPr>
          <p:cNvPr id="15" name="Google Shape;15;p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4"/>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4"/>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Quattrocento Sans"/>
              <a:ea typeface="Quattrocento Sans"/>
              <a:cs typeface="Quattrocento Sans"/>
              <a:sym typeface="Quattrocento Sans"/>
            </a:endParaRPr>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4" name="Shape 24"/>
        <p:cNvGrpSpPr/>
        <p:nvPr/>
      </p:nvGrpSpPr>
      <p:grpSpPr>
        <a:xfrm>
          <a:off x="0" y="0"/>
          <a:ext cx="0" cy="0"/>
          <a:chOff x="0" y="0"/>
          <a:chExt cx="0" cy="0"/>
        </a:xfrm>
      </p:grpSpPr>
      <p:sp>
        <p:nvSpPr>
          <p:cNvPr id="25" name="Google Shape;25;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28" name="Shape 28"/>
        <p:cNvGrpSpPr/>
        <p:nvPr/>
      </p:nvGrpSpPr>
      <p:grpSpPr>
        <a:xfrm>
          <a:off x="0" y="0"/>
          <a:ext cx="0" cy="0"/>
          <a:chOff x="0" y="0"/>
          <a:chExt cx="0" cy="0"/>
        </a:xfrm>
      </p:grpSpPr>
      <p:sp>
        <p:nvSpPr>
          <p:cNvPr id="29" name="Google Shape;29;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3" name="Shape 33"/>
        <p:cNvGrpSpPr/>
        <p:nvPr/>
      </p:nvGrpSpPr>
      <p:grpSpPr>
        <a:xfrm>
          <a:off x="0" y="0"/>
          <a:ext cx="0" cy="0"/>
          <a:chOff x="0" y="0"/>
          <a:chExt cx="0" cy="0"/>
        </a:xfrm>
      </p:grpSpPr>
      <p:sp>
        <p:nvSpPr>
          <p:cNvPr id="34" name="Google Shape;34;p7"/>
          <p:cNvSpPr/>
          <p:nvPr>
            <p:ph idx="2" type="pic"/>
          </p:nvPr>
        </p:nvSpPr>
        <p:spPr>
          <a:xfrm>
            <a:off x="-1" y="0"/>
            <a:ext cx="5447921"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2"/>
              </a:solidFill>
              <a:latin typeface="Quattrocento Sans"/>
              <a:ea typeface="Quattrocento Sans"/>
              <a:cs typeface="Quattrocento Sans"/>
              <a:sym typeface="Quattrocento Sans"/>
            </a:endParaRPr>
          </a:p>
        </p:txBody>
      </p:sp>
      <p:sp>
        <p:nvSpPr>
          <p:cNvPr id="36" name="Google Shape;36;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38" name="Shape 38"/>
        <p:cNvGrpSpPr/>
        <p:nvPr/>
      </p:nvGrpSpPr>
      <p:grpSpPr>
        <a:xfrm>
          <a:off x="0" y="0"/>
          <a:ext cx="0" cy="0"/>
          <a:chOff x="0" y="0"/>
          <a:chExt cx="0" cy="0"/>
        </a:xfrm>
      </p:grpSpPr>
      <p:sp>
        <p:nvSpPr>
          <p:cNvPr id="39" name="Google Shape;39;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40" name="Google Shape;40;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Pipes and Filters</a:t>
            </a:r>
            <a:endParaRPr/>
          </a:p>
        </p:txBody>
      </p:sp>
      <p:sp>
        <p:nvSpPr>
          <p:cNvPr id="49" name="Google Shape;49;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USING DATA TOOLS TO SOLVE PROBLEMS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To search text for patterns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58" name="Google Shape;158;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grep command revisited</a:t>
            </a:r>
            <a:endParaRPr/>
          </a:p>
        </p:txBody>
      </p:sp>
      <p:sp>
        <p:nvSpPr>
          <p:cNvPr id="159" name="Google Shape;159;p18"/>
          <p:cNvSpPr txBox="1"/>
          <p:nvPr/>
        </p:nvSpPr>
        <p:spPr>
          <a:xfrm>
            <a:off x="873572" y="5295432"/>
            <a:ext cx="10449424"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grep -E -v '^#|^$' /etc/rsyslog.conf </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module(load="imuxsock")</a:t>
            </a:r>
            <a:endParaRPr/>
          </a:p>
        </p:txBody>
      </p:sp>
      <p:sp>
        <p:nvSpPr>
          <p:cNvPr id="160" name="Google Shape;160;p18"/>
          <p:cNvSpPr/>
          <p:nvPr/>
        </p:nvSpPr>
        <p:spPr>
          <a:xfrm>
            <a:off x="884268" y="1959651"/>
            <a:ext cx="10438728" cy="2359859"/>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180975"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	grep [-vcinE] pattern </a:t>
            </a:r>
            <a:r>
              <a:rPr lang="en-GB" sz="2400">
                <a:solidFill>
                  <a:srgbClr val="0000C8"/>
                </a:solidFill>
                <a:latin typeface="Quattrocento Sans"/>
                <a:ea typeface="Quattrocento Sans"/>
                <a:cs typeface="Quattrocento Sans"/>
                <a:sym typeface="Quattrocento Sans"/>
              </a:rPr>
              <a:t>	</a:t>
            </a:r>
            <a:endParaRPr sz="2400">
              <a:solidFill>
                <a:schemeClr val="dk1"/>
              </a:solidFill>
              <a:latin typeface="Quattrocento Sans"/>
              <a:ea typeface="Quattrocento Sans"/>
              <a:cs typeface="Quattrocento Sans"/>
              <a:sym typeface="Quattrocento Sans"/>
            </a:endParaRPr>
          </a:p>
          <a:p>
            <a:pPr indent="0" lvl="0" marL="180975" marR="0" rtl="0" algn="l">
              <a:spcBef>
                <a:spcPts val="250"/>
              </a:spcBef>
              <a:spcAft>
                <a:spcPts val="0"/>
              </a:spcAft>
              <a:buNone/>
            </a:pPr>
            <a:r>
              <a:rPr b="1" lang="en-GB" sz="2400">
                <a:solidFill>
                  <a:srgbClr val="0000C8"/>
                </a:solidFill>
                <a:latin typeface="Droid Sans Mono"/>
                <a:ea typeface="Droid Sans Mono"/>
                <a:cs typeface="Droid Sans Mono"/>
                <a:sym typeface="Droid Sans Mono"/>
              </a:rPr>
              <a:t>		</a:t>
            </a:r>
            <a:r>
              <a:rPr b="1" lang="en-GB" sz="2000">
                <a:solidFill>
                  <a:srgbClr val="0000C8"/>
                </a:solidFill>
                <a:latin typeface="Droid Sans Mono"/>
                <a:ea typeface="Droid Sans Mono"/>
                <a:cs typeface="Droid Sans Mono"/>
                <a:sym typeface="Droid Sans Mono"/>
              </a:rPr>
              <a:t>-v</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output non-matched lines</a:t>
            </a:r>
            <a:endParaRPr/>
          </a:p>
          <a:p>
            <a:pPr indent="0" lvl="0" marL="180975" marR="0" rtl="0" algn="l">
              <a:spcBef>
                <a:spcPts val="0"/>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-c</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output count of lines matched</a:t>
            </a:r>
            <a:endParaRPr/>
          </a:p>
          <a:p>
            <a:pPr indent="0" lvl="0" marL="180975" marR="0" rtl="0" algn="l">
              <a:spcBef>
                <a:spcPts val="0"/>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		-i</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ignore lower / upper case</a:t>
            </a:r>
            <a:endParaRPr/>
          </a:p>
          <a:p>
            <a:pPr indent="0" lvl="0" marL="180975" marR="0" rtl="0" algn="l">
              <a:spcBef>
                <a:spcPts val="0"/>
              </a:spcBef>
              <a:spcAft>
                <a:spcPts val="0"/>
              </a:spcAft>
              <a:buNone/>
            </a:pPr>
            <a:r>
              <a:rPr b="1" lang="en-GB" sz="2000">
                <a:solidFill>
                  <a:srgbClr val="0000C8"/>
                </a:solidFill>
                <a:latin typeface="Droid Sans Mono"/>
                <a:ea typeface="Droid Sans Mono"/>
                <a:cs typeface="Droid Sans Mono"/>
                <a:sym typeface="Droid Sans Mono"/>
              </a:rPr>
              <a:t>		-n</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mark each matched line with its line number</a:t>
            </a:r>
            <a:endParaRPr/>
          </a:p>
          <a:p>
            <a:pPr indent="0" lvl="0" marL="180975" marR="0" rtl="0" algn="l">
              <a:spcBef>
                <a:spcPts val="0"/>
              </a:spcBef>
              <a:spcAft>
                <a:spcPts val="0"/>
              </a:spcAft>
              <a:buNone/>
            </a:pPr>
            <a:r>
              <a:rPr lang="en-GB" sz="2000">
                <a:solidFill>
                  <a:schemeClr val="dk1"/>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-E	</a:t>
            </a:r>
            <a:r>
              <a:rPr lang="en-GB" sz="2000">
                <a:solidFill>
                  <a:schemeClr val="dk1"/>
                </a:solidFill>
                <a:latin typeface="Quattrocento Sans"/>
                <a:ea typeface="Quattrocento Sans"/>
                <a:cs typeface="Quattrocento Sans"/>
                <a:sym typeface="Quattrocento Sans"/>
              </a:rPr>
              <a:t>- allow Extended Regular Expressions (incorporating the ‘OR’ functionality)</a:t>
            </a:r>
            <a:endParaRPr/>
          </a:p>
        </p:txBody>
      </p:sp>
      <p:sp>
        <p:nvSpPr>
          <p:cNvPr id="161" name="Google Shape;161;p18"/>
          <p:cNvSpPr txBox="1"/>
          <p:nvPr/>
        </p:nvSpPr>
        <p:spPr>
          <a:xfrm>
            <a:off x="885217" y="4633772"/>
            <a:ext cx="10437422" cy="525294"/>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Display lines from </a:t>
            </a:r>
            <a:r>
              <a:rPr b="1" lang="en-GB" sz="2000">
                <a:solidFill>
                  <a:srgbClr val="0000C8"/>
                </a:solidFill>
                <a:latin typeface="Arial"/>
                <a:ea typeface="Arial"/>
                <a:cs typeface="Arial"/>
                <a:sym typeface="Arial"/>
              </a:rPr>
              <a:t>/etc/rsyslog.conf</a:t>
            </a:r>
            <a:r>
              <a:rPr lang="en-GB" sz="2000">
                <a:solidFill>
                  <a:schemeClr val="dk1"/>
                </a:solidFill>
                <a:latin typeface="Quattrocento Sans"/>
                <a:ea typeface="Quattrocento Sans"/>
                <a:cs typeface="Quattrocento Sans"/>
                <a:sym typeface="Quattrocento Sans"/>
              </a:rPr>
              <a:t>, excluding comment and empty ones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To select </a:t>
            </a:r>
            <a:r>
              <a:rPr b="1" i="1" lang="en-GB"/>
              <a:t>fields</a:t>
            </a:r>
            <a:r>
              <a:rPr lang="en-GB"/>
              <a:t> from data stream (to filter out fields)</a:t>
            </a:r>
            <a:endParaRPr/>
          </a:p>
          <a:p>
            <a:pPr indent="-185738" lvl="0" marL="185738"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To select </a:t>
            </a:r>
            <a:r>
              <a:rPr b="1" i="1" lang="en-GB"/>
              <a:t>columns</a:t>
            </a:r>
            <a:r>
              <a:rPr lang="en-GB"/>
              <a:t> from data stream (</a:t>
            </a:r>
            <a:r>
              <a:rPr lang="en-GB">
                <a:solidFill>
                  <a:srgbClr val="000046"/>
                </a:solidFill>
              </a:rPr>
              <a:t>to filter out</a:t>
            </a:r>
            <a:r>
              <a:rPr lang="en-GB" sz="2400">
                <a:solidFill>
                  <a:srgbClr val="000066"/>
                </a:solidFill>
                <a:latin typeface="Times New Roman"/>
                <a:ea typeface="Times New Roman"/>
                <a:cs typeface="Times New Roman"/>
                <a:sym typeface="Times New Roman"/>
              </a:rPr>
              <a:t> </a:t>
            </a:r>
            <a:r>
              <a:rPr lang="en-GB">
                <a:solidFill>
                  <a:srgbClr val="000046"/>
                </a:solidFill>
              </a:rPr>
              <a:t>columns)</a:t>
            </a:r>
            <a:endParaRPr/>
          </a:p>
        </p:txBody>
      </p:sp>
      <p:sp>
        <p:nvSpPr>
          <p:cNvPr id="167" name="Google Shape;167;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cut command</a:t>
            </a:r>
            <a:endParaRPr/>
          </a:p>
        </p:txBody>
      </p:sp>
      <p:sp>
        <p:nvSpPr>
          <p:cNvPr id="168" name="Google Shape;168;p19"/>
          <p:cNvSpPr/>
          <p:nvPr/>
        </p:nvSpPr>
        <p:spPr>
          <a:xfrm>
            <a:off x="885216" y="1970849"/>
            <a:ext cx="10418324" cy="470796"/>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400"/>
              <a:buFont typeface="Times New Roman"/>
              <a:buNone/>
            </a:pPr>
            <a:r>
              <a:rPr lang="en-GB" sz="2400">
                <a:solidFill>
                  <a:srgbClr val="0000C8"/>
                </a:solidFill>
                <a:latin typeface="Quattrocento Sans"/>
                <a:ea typeface="Quattrocento Sans"/>
                <a:cs typeface="Quattrocento Sans"/>
                <a:sym typeface="Quattrocento Sans"/>
              </a:rPr>
              <a:t>	</a:t>
            </a:r>
            <a:r>
              <a:rPr b="1" lang="en-GB" sz="2400">
                <a:solidFill>
                  <a:srgbClr val="0000C8"/>
                </a:solidFill>
                <a:latin typeface="Droid Sans Mono"/>
                <a:ea typeface="Droid Sans Mono"/>
                <a:cs typeface="Droid Sans Mono"/>
                <a:sym typeface="Droid Sans Mono"/>
              </a:rPr>
              <a:t>cut -d</a:t>
            </a:r>
            <a:r>
              <a:rPr i="1" lang="en-GB" sz="2400">
                <a:solidFill>
                  <a:srgbClr val="0000C8"/>
                </a:solidFill>
                <a:latin typeface="Droid Sans Mono"/>
                <a:ea typeface="Droid Sans Mono"/>
                <a:cs typeface="Droid Sans Mono"/>
                <a:sym typeface="Droid Sans Mono"/>
              </a:rPr>
              <a:t>char</a:t>
            </a:r>
            <a:r>
              <a:rPr b="1" lang="en-GB" sz="2400">
                <a:solidFill>
                  <a:srgbClr val="0000C8"/>
                </a:solidFill>
                <a:latin typeface="Droid Sans Mono"/>
                <a:ea typeface="Droid Sans Mono"/>
                <a:cs typeface="Droid Sans Mono"/>
                <a:sym typeface="Droid Sans Mono"/>
              </a:rPr>
              <a:t>  -f </a:t>
            </a:r>
            <a:r>
              <a:rPr b="1" i="1" lang="en-GB" sz="2400">
                <a:solidFill>
                  <a:srgbClr val="0000C8"/>
                </a:solidFill>
                <a:latin typeface="Droid Sans Mono"/>
                <a:ea typeface="Droid Sans Mono"/>
                <a:cs typeface="Droid Sans Mono"/>
                <a:sym typeface="Droid Sans Mono"/>
              </a:rPr>
              <a:t>list</a:t>
            </a:r>
            <a:r>
              <a:rPr b="1" lang="en-GB" sz="2400">
                <a:solidFill>
                  <a:srgbClr val="0000C8"/>
                </a:solidFill>
                <a:latin typeface="Droid Sans Mono"/>
                <a:ea typeface="Droid Sans Mono"/>
                <a:cs typeface="Droid Sans Mono"/>
                <a:sym typeface="Droid Sans Mono"/>
              </a:rPr>
              <a:t> </a:t>
            </a:r>
            <a:r>
              <a:rPr lang="en-GB" sz="2000">
                <a:solidFill>
                  <a:srgbClr val="000046"/>
                </a:solidFill>
                <a:latin typeface="Quattrocento Sans"/>
                <a:ea typeface="Quattrocento Sans"/>
                <a:cs typeface="Quattrocento Sans"/>
                <a:sym typeface="Quattrocento Sans"/>
              </a:rPr>
              <a:t>	</a:t>
            </a:r>
            <a:endParaRPr/>
          </a:p>
        </p:txBody>
      </p:sp>
      <p:sp>
        <p:nvSpPr>
          <p:cNvPr id="169" name="Google Shape;169;p19"/>
          <p:cNvSpPr/>
          <p:nvPr/>
        </p:nvSpPr>
        <p:spPr>
          <a:xfrm>
            <a:off x="866768" y="4731817"/>
            <a:ext cx="10436772" cy="462753"/>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400"/>
              <a:buFont typeface="Times New Roman"/>
              <a:buNone/>
            </a:pPr>
            <a:r>
              <a:rPr b="1" lang="en-GB" sz="2400">
                <a:solidFill>
                  <a:srgbClr val="0000C8"/>
                </a:solidFill>
                <a:latin typeface="Droid Sans Mono"/>
                <a:ea typeface="Droid Sans Mono"/>
                <a:cs typeface="Droid Sans Mono"/>
                <a:sym typeface="Droid Sans Mono"/>
              </a:rPr>
              <a:t>	cut -c </a:t>
            </a:r>
            <a:r>
              <a:rPr b="1" i="1" lang="en-GB" sz="2400">
                <a:solidFill>
                  <a:srgbClr val="0000C8"/>
                </a:solidFill>
                <a:latin typeface="Droid Sans Mono"/>
                <a:ea typeface="Droid Sans Mono"/>
                <a:cs typeface="Droid Sans Mono"/>
                <a:sym typeface="Droid Sans Mono"/>
              </a:rPr>
              <a:t>list</a:t>
            </a:r>
            <a:r>
              <a:rPr b="1" lang="en-GB" sz="2400">
                <a:solidFill>
                  <a:srgbClr val="0000C8"/>
                </a:solidFill>
                <a:latin typeface="Droid Sans Mono"/>
                <a:ea typeface="Droid Sans Mono"/>
                <a:cs typeface="Droid Sans Mono"/>
                <a:sym typeface="Droid Sans Mono"/>
              </a:rPr>
              <a:t>  </a:t>
            </a:r>
            <a:r>
              <a:rPr b="1" lang="en-GB" sz="2000">
                <a:solidFill>
                  <a:srgbClr val="0000C8"/>
                </a:solidFill>
                <a:latin typeface="Droid Sans Mono"/>
                <a:ea typeface="Droid Sans Mono"/>
                <a:cs typeface="Droid Sans Mono"/>
                <a:sym typeface="Droid Sans Mono"/>
              </a:rPr>
              <a:t>	</a:t>
            </a:r>
            <a:endParaRPr sz="2000">
              <a:solidFill>
                <a:schemeClr val="dk1"/>
              </a:solidFill>
              <a:latin typeface="Quattrocento Sans"/>
              <a:ea typeface="Quattrocento Sans"/>
              <a:cs typeface="Quattrocento Sans"/>
              <a:sym typeface="Quattrocento Sans"/>
            </a:endParaRPr>
          </a:p>
        </p:txBody>
      </p:sp>
      <p:sp>
        <p:nvSpPr>
          <p:cNvPr id="170" name="Google Shape;170;p19"/>
          <p:cNvSpPr txBox="1"/>
          <p:nvPr/>
        </p:nvSpPr>
        <p:spPr>
          <a:xfrm>
            <a:off x="898714" y="5333611"/>
            <a:ext cx="10424282"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h | cut –c 1-5</a:t>
            </a:r>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12181</a:t>
            </a:r>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13424</a:t>
            </a:r>
            <a:endParaRPr/>
          </a:p>
        </p:txBody>
      </p:sp>
      <p:sp>
        <p:nvSpPr>
          <p:cNvPr id="171" name="Google Shape;171;p19"/>
          <p:cNvSpPr txBox="1"/>
          <p:nvPr/>
        </p:nvSpPr>
        <p:spPr>
          <a:xfrm>
            <a:off x="885216" y="2821020"/>
            <a:ext cx="10437779" cy="573933"/>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Show user name, </a:t>
            </a:r>
            <a:r>
              <a:rPr b="1" lang="en-GB" sz="2000">
                <a:solidFill>
                  <a:srgbClr val="0000C8"/>
                </a:solidFill>
                <a:latin typeface="Arial"/>
                <a:ea typeface="Arial"/>
                <a:cs typeface="Arial"/>
                <a:sym typeface="Arial"/>
              </a:rPr>
              <a:t>UID </a:t>
            </a:r>
            <a:r>
              <a:rPr lang="en-GB" sz="2000">
                <a:solidFill>
                  <a:schemeClr val="dk1"/>
                </a:solidFill>
                <a:latin typeface="Quattrocento Sans"/>
                <a:ea typeface="Quattrocento Sans"/>
                <a:cs typeface="Quattrocento Sans"/>
                <a:sym typeface="Quattrocento Sans"/>
              </a:rPr>
              <a:t>and </a:t>
            </a:r>
            <a:r>
              <a:rPr i="1" lang="en-GB" sz="2000">
                <a:solidFill>
                  <a:schemeClr val="dk1"/>
                </a:solidFill>
                <a:latin typeface="Quattrocento Sans"/>
                <a:ea typeface="Quattrocento Sans"/>
                <a:cs typeface="Quattrocento Sans"/>
                <a:sym typeface="Quattrocento Sans"/>
              </a:rPr>
              <a:t>GECOS</a:t>
            </a:r>
            <a:r>
              <a:rPr lang="en-GB" sz="2000">
                <a:solidFill>
                  <a:schemeClr val="dk1"/>
                </a:solidFill>
                <a:latin typeface="Quattrocento Sans"/>
                <a:ea typeface="Quattrocento Sans"/>
                <a:cs typeface="Quattrocento Sans"/>
                <a:sym typeface="Quattrocento Sans"/>
              </a:rPr>
              <a:t> fields from </a:t>
            </a:r>
            <a:r>
              <a:rPr b="1" lang="en-GB" sz="2000">
                <a:solidFill>
                  <a:schemeClr val="dk1"/>
                </a:solidFill>
                <a:latin typeface="Quattrocento Sans"/>
                <a:ea typeface="Quattrocento Sans"/>
                <a:cs typeface="Quattrocento Sans"/>
                <a:sym typeface="Quattrocento Sans"/>
              </a:rPr>
              <a:t>/</a:t>
            </a:r>
            <a:r>
              <a:rPr b="1" lang="en-GB" sz="2000">
                <a:solidFill>
                  <a:srgbClr val="0000C8"/>
                </a:solidFill>
                <a:latin typeface="Arial"/>
                <a:ea typeface="Arial"/>
                <a:cs typeface="Arial"/>
                <a:sym typeface="Arial"/>
              </a:rPr>
              <a:t>etc/passwd</a:t>
            </a:r>
            <a:endParaRPr b="1" sz="2000">
              <a:solidFill>
                <a:srgbClr val="0000C8"/>
              </a:solidFill>
              <a:latin typeface="Arial"/>
              <a:ea typeface="Arial"/>
              <a:cs typeface="Arial"/>
              <a:sym typeface="Arial"/>
            </a:endParaRPr>
          </a:p>
        </p:txBody>
      </p:sp>
      <p:sp>
        <p:nvSpPr>
          <p:cNvPr id="172" name="Google Shape;172;p19"/>
          <p:cNvSpPr txBox="1"/>
          <p:nvPr/>
        </p:nvSpPr>
        <p:spPr>
          <a:xfrm>
            <a:off x="881038" y="3564964"/>
            <a:ext cx="10441958" cy="42580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cut –d: -f1,3,5 /etc/passwd</a:t>
            </a:r>
            <a:endParaRPr b="1" sz="2000">
              <a:solidFill>
                <a:schemeClr val="dk1"/>
              </a:solidFill>
              <a:latin typeface="Courier New"/>
              <a:ea typeface="Courier New"/>
              <a:cs typeface="Courier New"/>
              <a:sym typeface="Courier New"/>
            </a:endParaRPr>
          </a:p>
        </p:txBody>
      </p:sp>
      <p:sp>
        <p:nvSpPr>
          <p:cNvPr id="173" name="Google Shape;173;p19"/>
          <p:cNvSpPr txBox="1"/>
          <p:nvPr/>
        </p:nvSpPr>
        <p:spPr>
          <a:xfrm>
            <a:off x="6264613" y="5507406"/>
            <a:ext cx="5058382" cy="710067"/>
          </a:xfrm>
          <a:prstGeom prst="rect">
            <a:avLst/>
          </a:prstGeom>
          <a:noFill/>
          <a:ln>
            <a:noFill/>
          </a:ln>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the first five characters of </a:t>
            </a:r>
            <a:br>
              <a:rPr i="1" lang="en-GB" sz="2000">
                <a:solidFill>
                  <a:schemeClr val="dk1"/>
                </a:solidFill>
                <a:latin typeface="Quattrocento Sans"/>
                <a:ea typeface="Quattrocento Sans"/>
                <a:cs typeface="Quattrocento Sans"/>
                <a:sym typeface="Quattrocento Sans"/>
              </a:rPr>
            </a:br>
            <a:r>
              <a:rPr i="1" lang="en-GB" sz="2000">
                <a:solidFill>
                  <a:schemeClr val="dk1"/>
                </a:solidFill>
                <a:latin typeface="Quattrocento Sans"/>
                <a:ea typeface="Quattrocento Sans"/>
                <a:cs typeface="Quattrocento Sans"/>
                <a:sym typeface="Quattrocento Sans"/>
              </a:rPr>
              <a:t>each process (PID number)</a:t>
            </a:r>
            <a:endParaRPr b="1" i="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To perform simple (lexical) sort of data stream</a:t>
            </a:r>
            <a:endParaRPr/>
          </a:p>
          <a:p>
            <a:pPr indent="-71438" lvl="0" marL="185738" rtl="0" algn="l">
              <a:lnSpc>
                <a:spcPct val="100000"/>
              </a:lnSpc>
              <a:spcBef>
                <a:spcPts val="2000"/>
              </a:spcBef>
              <a:spcAft>
                <a:spcPts val="0"/>
              </a:spcAft>
              <a:buSzPts val="1800"/>
              <a:buNone/>
            </a:pPr>
            <a:r>
              <a:t/>
            </a:r>
            <a:endParaRPr/>
          </a:p>
          <a:p>
            <a:pPr indent="-71438" lvl="0" marL="185738" rtl="0" algn="l">
              <a:lnSpc>
                <a:spcPct val="100000"/>
              </a:lnSpc>
              <a:spcBef>
                <a:spcPts val="2000"/>
              </a:spcBef>
              <a:spcAft>
                <a:spcPts val="0"/>
              </a:spcAft>
              <a:buSzPts val="1800"/>
              <a:buNone/>
            </a:pPr>
            <a:r>
              <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Individual or multi-key sorts can be defined</a:t>
            </a:r>
            <a:endParaRPr/>
          </a:p>
          <a:p>
            <a:pPr indent="-185738" lvl="0" marL="185738" rtl="0" algn="l">
              <a:lnSpc>
                <a:spcPct val="100000"/>
              </a:lnSpc>
              <a:spcBef>
                <a:spcPts val="2000"/>
              </a:spcBef>
              <a:spcAft>
                <a:spcPts val="0"/>
              </a:spcAft>
              <a:buSzPts val="1800"/>
              <a:buNone/>
            </a:pPr>
            <a:r>
              <a:t/>
            </a:r>
            <a:endParaRPr/>
          </a:p>
        </p:txBody>
      </p:sp>
      <p:sp>
        <p:nvSpPr>
          <p:cNvPr id="179" name="Google Shape;179;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sort command</a:t>
            </a:r>
            <a:endParaRPr/>
          </a:p>
        </p:txBody>
      </p:sp>
      <p:sp>
        <p:nvSpPr>
          <p:cNvPr id="180" name="Google Shape;180;p20"/>
          <p:cNvSpPr/>
          <p:nvPr/>
        </p:nvSpPr>
        <p:spPr>
          <a:xfrm>
            <a:off x="827943" y="1984443"/>
            <a:ext cx="10178619" cy="1478604"/>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	sort [-t </a:t>
            </a:r>
            <a:r>
              <a:rPr b="1" i="1" lang="en-GB" sz="2400">
                <a:solidFill>
                  <a:srgbClr val="0000C8"/>
                </a:solidFill>
                <a:latin typeface="Droid Sans Mono"/>
                <a:ea typeface="Droid Sans Mono"/>
                <a:cs typeface="Droid Sans Mono"/>
                <a:sym typeface="Droid Sans Mono"/>
              </a:rPr>
              <a:t>char</a:t>
            </a:r>
            <a:r>
              <a:rPr b="1" lang="en-GB" sz="2400">
                <a:solidFill>
                  <a:srgbClr val="0000C8"/>
                </a:solidFill>
                <a:latin typeface="Droid Sans Mono"/>
                <a:ea typeface="Droid Sans Mono"/>
                <a:cs typeface="Droid Sans Mono"/>
                <a:sym typeface="Droid Sans Mono"/>
              </a:rPr>
              <a:t>] [-k </a:t>
            </a:r>
            <a:r>
              <a:rPr b="1" i="1" lang="en-GB" sz="2400">
                <a:solidFill>
                  <a:srgbClr val="0000C8"/>
                </a:solidFill>
                <a:latin typeface="Droid Sans Mono"/>
                <a:ea typeface="Droid Sans Mono"/>
                <a:cs typeface="Droid Sans Mono"/>
                <a:sym typeface="Droid Sans Mono"/>
              </a:rPr>
              <a:t>start-field</a:t>
            </a:r>
            <a:r>
              <a:rPr b="1" lang="en-GB" sz="2400">
                <a:solidFill>
                  <a:srgbClr val="0000C8"/>
                </a:solidFill>
                <a:latin typeface="Droid Sans Mono"/>
                <a:ea typeface="Droid Sans Mono"/>
                <a:cs typeface="Droid Sans Mono"/>
                <a:sym typeface="Droid Sans Mono"/>
              </a:rPr>
              <a:t>]</a:t>
            </a:r>
            <a:endParaRPr/>
          </a:p>
          <a:p>
            <a:pPr indent="0" lvl="0" marL="0" marR="0" rtl="0" algn="l">
              <a:lnSpc>
                <a:spcPct val="80000"/>
              </a:lnSpc>
              <a:spcBef>
                <a:spcPts val="625"/>
              </a:spcBef>
              <a:spcAft>
                <a:spcPts val="0"/>
              </a:spcAft>
              <a:buNone/>
            </a:pPr>
            <a:r>
              <a:rPr b="1" lang="en-GB" sz="2000">
                <a:solidFill>
                  <a:srgbClr val="0000C8"/>
                </a:solidFill>
                <a:latin typeface="Droid Sans Mono"/>
                <a:ea typeface="Droid Sans Mono"/>
                <a:cs typeface="Droid Sans Mono"/>
                <a:sym typeface="Droid Sans Mono"/>
              </a:rPr>
              <a:t>	-n</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sort in numeric order</a:t>
            </a:r>
            <a:endParaRPr/>
          </a:p>
          <a:p>
            <a:pPr indent="0" lvl="0" marL="0" marR="0" rtl="0" algn="l">
              <a:lnSpc>
                <a:spcPct val="7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-r</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sort then display in reverse order</a:t>
            </a:r>
            <a:endParaRPr/>
          </a:p>
          <a:p>
            <a:pPr indent="0" lvl="0" marL="0" marR="0" rtl="0" algn="l">
              <a:lnSpc>
                <a:spcPct val="7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	-u</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sort then show unique entries</a:t>
            </a:r>
            <a:endParaRPr b="1" sz="2000">
              <a:solidFill>
                <a:srgbClr val="0000C8"/>
              </a:solidFill>
              <a:latin typeface="Droid Sans Mono"/>
              <a:ea typeface="Droid Sans Mono"/>
              <a:cs typeface="Droid Sans Mono"/>
              <a:sym typeface="Droid Sans Mono"/>
            </a:endParaRPr>
          </a:p>
        </p:txBody>
      </p:sp>
      <p:sp>
        <p:nvSpPr>
          <p:cNvPr id="181" name="Google Shape;181;p20"/>
          <p:cNvSpPr/>
          <p:nvPr/>
        </p:nvSpPr>
        <p:spPr>
          <a:xfrm>
            <a:off x="789763" y="5381032"/>
            <a:ext cx="10300688" cy="454025"/>
          </a:xfrm>
          <a:prstGeom prst="flowChartAlternateProcess">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sort –t: -k3nr,3  /etc/passwd</a:t>
            </a:r>
            <a:r>
              <a:rPr lang="en-GB" sz="2000">
                <a:solidFill>
                  <a:schemeClr val="dk1"/>
                </a:solidFill>
                <a:latin typeface="Courier New"/>
                <a:ea typeface="Courier New"/>
                <a:cs typeface="Courier New"/>
                <a:sym typeface="Courier New"/>
              </a:rPr>
              <a:t>	</a:t>
            </a:r>
            <a:endParaRPr/>
          </a:p>
        </p:txBody>
      </p:sp>
      <p:sp>
        <p:nvSpPr>
          <p:cNvPr id="182" name="Google Shape;182;p20"/>
          <p:cNvSpPr/>
          <p:nvPr/>
        </p:nvSpPr>
        <p:spPr>
          <a:xfrm>
            <a:off x="849787" y="4652918"/>
            <a:ext cx="10178619" cy="580864"/>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sort [-t </a:t>
            </a:r>
            <a:r>
              <a:rPr b="1" i="1" lang="en-GB" sz="2400">
                <a:solidFill>
                  <a:srgbClr val="0000C8"/>
                </a:solidFill>
                <a:latin typeface="Droid Sans Mono"/>
                <a:ea typeface="Droid Sans Mono"/>
                <a:cs typeface="Droid Sans Mono"/>
                <a:sym typeface="Droid Sans Mono"/>
              </a:rPr>
              <a:t>char</a:t>
            </a:r>
            <a:r>
              <a:rPr b="1" lang="en-GB" sz="2400">
                <a:solidFill>
                  <a:srgbClr val="0000C8"/>
                </a:solidFill>
                <a:latin typeface="Droid Sans Mono"/>
                <a:ea typeface="Droid Sans Mono"/>
                <a:cs typeface="Droid Sans Mono"/>
                <a:sym typeface="Droid Sans Mono"/>
              </a:rPr>
              <a:t>] [-k </a:t>
            </a:r>
            <a:r>
              <a:rPr b="1" i="1" lang="en-GB" sz="2400">
                <a:solidFill>
                  <a:srgbClr val="0000C8"/>
                </a:solidFill>
                <a:latin typeface="Droid Sans Mono"/>
                <a:ea typeface="Droid Sans Mono"/>
                <a:cs typeface="Droid Sans Mono"/>
                <a:sym typeface="Droid Sans Mono"/>
              </a:rPr>
              <a:t>start-field,stop-field</a:t>
            </a:r>
            <a:r>
              <a:rPr b="1" lang="en-GB" sz="2400">
                <a:solidFill>
                  <a:srgbClr val="0000C8"/>
                </a:solidFill>
                <a:latin typeface="Droid Sans Mono"/>
                <a:ea typeface="Droid Sans Mono"/>
                <a:cs typeface="Droid Sans Mono"/>
                <a:sym typeface="Droid Sans Mono"/>
              </a:rPr>
              <a:t>]</a:t>
            </a:r>
            <a:endParaRPr/>
          </a:p>
        </p:txBody>
      </p:sp>
      <p:sp>
        <p:nvSpPr>
          <p:cNvPr id="183" name="Google Shape;183;p20"/>
          <p:cNvSpPr/>
          <p:nvPr/>
        </p:nvSpPr>
        <p:spPr>
          <a:xfrm>
            <a:off x="777073" y="3624473"/>
            <a:ext cx="10262716" cy="454025"/>
          </a:xfrm>
          <a:prstGeom prst="flowChartAlternateProcess">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sort –t: -k1  /etc/passwd</a:t>
            </a:r>
            <a:r>
              <a:rPr lang="en-GB" sz="2000">
                <a:solidFill>
                  <a:schemeClr val="dk1"/>
                </a:solidFill>
                <a:latin typeface="Courier New"/>
                <a:ea typeface="Courier New"/>
                <a:cs typeface="Courier New"/>
                <a:sym typeface="Courier New"/>
              </a:rPr>
              <a:t>	</a:t>
            </a:r>
            <a:endParaRPr/>
          </a:p>
        </p:txBody>
      </p:sp>
      <p:sp>
        <p:nvSpPr>
          <p:cNvPr id="184" name="Google Shape;184;p20"/>
          <p:cNvSpPr txBox="1"/>
          <p:nvPr/>
        </p:nvSpPr>
        <p:spPr>
          <a:xfrm>
            <a:off x="7987051" y="3656940"/>
            <a:ext cx="3033527" cy="402291"/>
          </a:xfrm>
          <a:prstGeom prst="rect">
            <a:avLst/>
          </a:prstGeom>
          <a:noFill/>
          <a:ln>
            <a:noFill/>
          </a:ln>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sort on user name</a:t>
            </a:r>
            <a:endParaRPr b="1" i="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Look for duplicated lines of data</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651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Data must be sorted, so that duplicated lines are adjacent	</a:t>
            </a:r>
            <a:endParaRPr/>
          </a:p>
        </p:txBody>
      </p:sp>
      <p:sp>
        <p:nvSpPr>
          <p:cNvPr id="190" name="Google Shape;190;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uniq command</a:t>
            </a:r>
            <a:endParaRPr/>
          </a:p>
        </p:txBody>
      </p:sp>
      <p:sp>
        <p:nvSpPr>
          <p:cNvPr id="191" name="Google Shape;191;p21"/>
          <p:cNvSpPr txBox="1"/>
          <p:nvPr/>
        </p:nvSpPr>
        <p:spPr>
          <a:xfrm>
            <a:off x="864992" y="4858117"/>
            <a:ext cx="10458004" cy="1333698"/>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a:t>
            </a:r>
            <a:r>
              <a:rPr b="1" lang="en-GB" sz="2000">
                <a:solidFill>
                  <a:schemeClr val="dk1"/>
                </a:solidFill>
                <a:latin typeface="Courier New"/>
                <a:ea typeface="Courier New"/>
                <a:cs typeface="Courier New"/>
                <a:sym typeface="Courier New"/>
              </a:rPr>
              <a:t> cut –d: -f3 /etc/passwd |</a:t>
            </a:r>
            <a:endParaRPr/>
          </a:p>
          <a:p>
            <a:pPr indent="0" lvl="0" marL="0" marR="0" rtl="0" algn="l">
              <a:spcBef>
                <a:spcPts val="0"/>
              </a:spcBef>
              <a:spcAft>
                <a:spcPts val="0"/>
              </a:spcAft>
              <a:buNone/>
            </a:pPr>
            <a:r>
              <a:rPr b="1" lang="en-GB" sz="2000">
                <a:solidFill>
                  <a:schemeClr val="dk1"/>
                </a:solidFill>
                <a:latin typeface="Courier New"/>
                <a:ea typeface="Courier New"/>
                <a:cs typeface="Courier New"/>
                <a:sym typeface="Courier New"/>
              </a:rPr>
              <a:t>&gt; sort -n |</a:t>
            </a:r>
            <a:endParaRPr/>
          </a:p>
          <a:p>
            <a:pPr indent="0" lvl="0" marL="0" marR="0" rtl="0" algn="l">
              <a:spcBef>
                <a:spcPts val="0"/>
              </a:spcBef>
              <a:spcAft>
                <a:spcPts val="0"/>
              </a:spcAft>
              <a:buNone/>
            </a:pPr>
            <a:r>
              <a:rPr b="1" lang="en-GB" sz="2000">
                <a:solidFill>
                  <a:schemeClr val="dk1"/>
                </a:solidFill>
                <a:latin typeface="Courier New"/>
                <a:ea typeface="Courier New"/>
                <a:cs typeface="Courier New"/>
                <a:sym typeface="Courier New"/>
              </a:rPr>
              <a:t>&gt; uniq -d</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a:t>
            </a:r>
            <a:endParaRPr/>
          </a:p>
        </p:txBody>
      </p:sp>
      <p:sp>
        <p:nvSpPr>
          <p:cNvPr id="192" name="Google Shape;192;p21"/>
          <p:cNvSpPr/>
          <p:nvPr/>
        </p:nvSpPr>
        <p:spPr>
          <a:xfrm>
            <a:off x="885217" y="2038754"/>
            <a:ext cx="10428051" cy="1421258"/>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	uniq [-udc]</a:t>
            </a:r>
            <a:endParaRPr/>
          </a:p>
          <a:p>
            <a:pPr indent="0" lvl="0" marL="0" marR="0" rtl="0" algn="l">
              <a:lnSpc>
                <a:spcPct val="8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-u</a:t>
            </a:r>
            <a:r>
              <a:rPr lang="en-GB" sz="1800">
                <a:solidFill>
                  <a:srgbClr val="0000C8"/>
                </a:solidFill>
                <a:latin typeface="Quattrocento Sans"/>
                <a:ea typeface="Quattrocento Sans"/>
                <a:cs typeface="Quattrocento Sans"/>
                <a:sym typeface="Quattrocento Sans"/>
              </a:rPr>
              <a:t>	- </a:t>
            </a:r>
            <a:r>
              <a:rPr lang="en-GB" sz="2000">
                <a:solidFill>
                  <a:schemeClr val="dk1"/>
                </a:solidFill>
                <a:latin typeface="Quattrocento Sans"/>
                <a:ea typeface="Quattrocento Sans"/>
                <a:cs typeface="Quattrocento Sans"/>
                <a:sym typeface="Quattrocento Sans"/>
              </a:rPr>
              <a:t>unique lines only (discard duplicates)</a:t>
            </a:r>
            <a:endParaRPr/>
          </a:p>
          <a:p>
            <a:pPr indent="0" lvl="0" marL="0" marR="0" rtl="0" algn="l">
              <a:lnSpc>
                <a:spcPct val="80000"/>
              </a:lnSpc>
              <a:spcBef>
                <a:spcPts val="625"/>
              </a:spcBef>
              <a:spcAft>
                <a:spcPts val="0"/>
              </a:spcAft>
              <a:buNone/>
            </a:pPr>
            <a:r>
              <a:rPr lang="en-GB" sz="18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-d</a:t>
            </a:r>
            <a:r>
              <a:rPr lang="en-GB" sz="1800">
                <a:solidFill>
                  <a:srgbClr val="0000C8"/>
                </a:solidFill>
                <a:latin typeface="Quattrocento Sans"/>
                <a:ea typeface="Quattrocento Sans"/>
                <a:cs typeface="Quattrocento Sans"/>
                <a:sym typeface="Quattrocento Sans"/>
              </a:rPr>
              <a:t>	- </a:t>
            </a:r>
            <a:r>
              <a:rPr lang="en-GB" sz="2000">
                <a:solidFill>
                  <a:schemeClr val="dk1"/>
                </a:solidFill>
                <a:latin typeface="Quattrocento Sans"/>
                <a:ea typeface="Quattrocento Sans"/>
                <a:cs typeface="Quattrocento Sans"/>
                <a:sym typeface="Quattrocento Sans"/>
              </a:rPr>
              <a:t>one copy of duplicated lines </a:t>
            </a:r>
            <a:endParaRPr/>
          </a:p>
          <a:p>
            <a:pPr indent="0" lvl="0" marL="0" marR="0" rtl="0" algn="l">
              <a:lnSpc>
                <a:spcPct val="80000"/>
              </a:lnSpc>
              <a:spcBef>
                <a:spcPts val="625"/>
              </a:spcBef>
              <a:spcAft>
                <a:spcPts val="0"/>
              </a:spcAft>
              <a:buNone/>
            </a:pPr>
            <a:r>
              <a:rPr lang="en-GB" sz="18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	-c</a:t>
            </a:r>
            <a:r>
              <a:rPr lang="en-GB" sz="18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output each line with count of occurrences</a:t>
            </a:r>
            <a:endParaRPr/>
          </a:p>
        </p:txBody>
      </p:sp>
      <p:sp>
        <p:nvSpPr>
          <p:cNvPr id="193" name="Google Shape;193;p21"/>
          <p:cNvSpPr/>
          <p:nvPr/>
        </p:nvSpPr>
        <p:spPr>
          <a:xfrm>
            <a:off x="5993581" y="5012733"/>
            <a:ext cx="4683265" cy="1290606"/>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Arial"/>
                <a:ea typeface="Arial"/>
                <a:cs typeface="Arial"/>
                <a:sym typeface="Arial"/>
              </a:rPr>
              <a:t>discard unique lines </a:t>
            </a:r>
            <a:br>
              <a:rPr lang="en-GB" sz="2000">
                <a:solidFill>
                  <a:schemeClr val="dk1"/>
                </a:solidFill>
                <a:latin typeface="Arial"/>
                <a:ea typeface="Arial"/>
                <a:cs typeface="Arial"/>
                <a:sym typeface="Arial"/>
              </a:rPr>
            </a:br>
            <a:r>
              <a:rPr lang="en-GB" sz="2000">
                <a:solidFill>
                  <a:schemeClr val="dk1"/>
                </a:solidFill>
                <a:latin typeface="Arial"/>
                <a:ea typeface="Arial"/>
                <a:cs typeface="Arial"/>
                <a:sym typeface="Arial"/>
              </a:rPr>
              <a:t>but show one copy </a:t>
            </a:r>
            <a:br>
              <a:rPr lang="en-GB" sz="2000">
                <a:solidFill>
                  <a:schemeClr val="dk1"/>
                </a:solidFill>
                <a:latin typeface="Arial"/>
                <a:ea typeface="Arial"/>
                <a:cs typeface="Arial"/>
                <a:sym typeface="Arial"/>
              </a:rPr>
            </a:br>
            <a:r>
              <a:rPr lang="en-GB" sz="2000">
                <a:solidFill>
                  <a:schemeClr val="dk1"/>
                </a:solidFill>
                <a:latin typeface="Arial"/>
                <a:ea typeface="Arial"/>
                <a:cs typeface="Arial"/>
                <a:sym typeface="Arial"/>
              </a:rPr>
              <a:t>of duplicated lines</a:t>
            </a:r>
            <a:endParaRPr sz="2000">
              <a:solidFill>
                <a:schemeClr val="dk1"/>
              </a:solidFill>
              <a:latin typeface="Quattrocento Sans"/>
              <a:ea typeface="Quattrocento Sans"/>
              <a:cs typeface="Quattrocento Sans"/>
              <a:sym typeface="Quattrocento Sans"/>
            </a:endParaRPr>
          </a:p>
        </p:txBody>
      </p:sp>
      <p:cxnSp>
        <p:nvCxnSpPr>
          <p:cNvPr id="194" name="Google Shape;194;p21"/>
          <p:cNvCxnSpPr>
            <a:stCxn id="193" idx="2"/>
          </p:cNvCxnSpPr>
          <p:nvPr/>
        </p:nvCxnSpPr>
        <p:spPr>
          <a:xfrm flipH="1">
            <a:off x="3007508" y="5658036"/>
            <a:ext cx="3000600" cy="25500"/>
          </a:xfrm>
          <a:prstGeom prst="straightConnector1">
            <a:avLst/>
          </a:prstGeom>
          <a:noFill/>
          <a:ln cap="flat" cmpd="sng" w="19050">
            <a:solidFill>
              <a:srgbClr val="134183"/>
            </a:solidFill>
            <a:prstDash val="solid"/>
            <a:miter lim="800000"/>
            <a:headEnd len="sm" w="sm" type="none"/>
            <a:tailEnd len="med" w="med" type="stealth"/>
          </a:ln>
        </p:spPr>
      </p:cxnSp>
      <p:sp>
        <p:nvSpPr>
          <p:cNvPr id="195" name="Google Shape;195;p21"/>
          <p:cNvSpPr txBox="1"/>
          <p:nvPr/>
        </p:nvSpPr>
        <p:spPr>
          <a:xfrm>
            <a:off x="860142" y="4114799"/>
            <a:ext cx="10472581" cy="619747"/>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Do we have any duplicated UIDs in the</a:t>
            </a:r>
            <a:r>
              <a:rPr b="1" lang="en-GB" sz="2000">
                <a:solidFill>
                  <a:schemeClr val="dk1"/>
                </a:solidFill>
                <a:latin typeface="Quattrocento Sans"/>
                <a:ea typeface="Quattrocento Sans"/>
                <a:cs typeface="Quattrocento Sans"/>
                <a:sym typeface="Quattrocento Sans"/>
              </a:rPr>
              <a:t> </a:t>
            </a:r>
            <a:r>
              <a:rPr b="1" lang="en-GB" sz="2000">
                <a:solidFill>
                  <a:srgbClr val="0000C8"/>
                </a:solidFill>
                <a:latin typeface="Arial"/>
                <a:ea typeface="Arial"/>
                <a:cs typeface="Arial"/>
                <a:sym typeface="Arial"/>
              </a:rPr>
              <a:t>/etc/passwd </a:t>
            </a:r>
            <a:r>
              <a:rPr lang="en-GB" sz="2000">
                <a:solidFill>
                  <a:schemeClr val="dk1"/>
                </a:solidFill>
                <a:latin typeface="Quattrocento Sans"/>
                <a:ea typeface="Quattrocento Sans"/>
                <a:cs typeface="Quattrocento Sans"/>
                <a:sym typeface="Quattrocento Sans"/>
              </a:rPr>
              <a:t>file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The </a:t>
            </a:r>
            <a:r>
              <a:rPr b="1" lang="en-GB">
                <a:solidFill>
                  <a:srgbClr val="0000C8"/>
                </a:solidFill>
              </a:rPr>
              <a:t>tr</a:t>
            </a:r>
            <a:r>
              <a:rPr lang="en-GB"/>
              <a:t> command translates characters; often for letter case conversion</a:t>
            </a:r>
            <a:endParaRPr/>
          </a:p>
          <a:p>
            <a:pPr indent="-71438" lvl="0" marL="185738" rtl="0" algn="l">
              <a:lnSpc>
                <a:spcPct val="100000"/>
              </a:lnSpc>
              <a:spcBef>
                <a:spcPts val="2000"/>
              </a:spcBef>
              <a:spcAft>
                <a:spcPts val="0"/>
              </a:spcAft>
              <a:buSzPts val="1800"/>
              <a:buNone/>
            </a:pPr>
            <a:r>
              <a:t/>
            </a:r>
            <a:endParaRPr/>
          </a:p>
          <a:p>
            <a:pPr indent="-71438" lvl="0" marL="185738" rtl="0" algn="l">
              <a:lnSpc>
                <a:spcPct val="100000"/>
              </a:lnSpc>
              <a:spcBef>
                <a:spcPts val="2000"/>
              </a:spcBef>
              <a:spcAft>
                <a:spcPts val="0"/>
              </a:spcAft>
              <a:buSzPts val="1800"/>
              <a:buNone/>
            </a:pPr>
            <a:r>
              <a:t/>
            </a:r>
            <a:endParaRPr/>
          </a:p>
          <a:p>
            <a:pPr indent="0" lvl="0" marL="0" rtl="0" algn="l">
              <a:lnSpc>
                <a:spcPct val="100000"/>
              </a:lnSpc>
              <a:spcBef>
                <a:spcPts val="2000"/>
              </a:spcBef>
              <a:spcAft>
                <a:spcPts val="0"/>
              </a:spcAft>
              <a:buSzPts val="1800"/>
              <a:buNone/>
            </a:pPr>
            <a:r>
              <a:t/>
            </a:r>
            <a:endParaRPr/>
          </a:p>
          <a:p>
            <a:pPr indent="-185738" lvl="0" marL="185738" rtl="0" algn="l">
              <a:lnSpc>
                <a:spcPct val="100000"/>
              </a:lnSpc>
              <a:spcBef>
                <a:spcPts val="1900"/>
              </a:spcBef>
              <a:spcAft>
                <a:spcPts val="0"/>
              </a:spcAft>
              <a:buSzPts val="1800"/>
              <a:buChar char="›"/>
            </a:pPr>
            <a:r>
              <a:rPr lang="en-GB"/>
              <a:t>Typical applications of </a:t>
            </a:r>
            <a:r>
              <a:rPr b="1" lang="en-GB">
                <a:solidFill>
                  <a:srgbClr val="0000C8"/>
                </a:solidFill>
              </a:rPr>
              <a:t>tr</a:t>
            </a:r>
            <a:r>
              <a:rPr lang="en-GB"/>
              <a:t> :</a:t>
            </a:r>
            <a:endParaRPr/>
          </a:p>
          <a:p>
            <a:pPr indent="-71438" lvl="0" marL="185738" marR="0" rtl="0" algn="l">
              <a:lnSpc>
                <a:spcPct val="100000"/>
              </a:lnSpc>
              <a:spcBef>
                <a:spcPts val="2000"/>
              </a:spcBef>
              <a:spcAft>
                <a:spcPts val="0"/>
              </a:spcAft>
              <a:buClr>
                <a:srgbClr val="008FD0"/>
              </a:buClr>
              <a:buSzPts val="1800"/>
              <a:buFont typeface="Arial"/>
              <a:buNone/>
            </a:pPr>
            <a:r>
              <a:t/>
            </a:r>
            <a:endParaRPr>
              <a:solidFill>
                <a:srgbClr val="0000C8"/>
              </a:solidFill>
            </a:endParaRPr>
          </a:p>
        </p:txBody>
      </p:sp>
      <p:sp>
        <p:nvSpPr>
          <p:cNvPr id="201" name="Google Shape;201;p2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The tr command</a:t>
            </a:r>
            <a:endParaRPr/>
          </a:p>
        </p:txBody>
      </p:sp>
      <p:sp>
        <p:nvSpPr>
          <p:cNvPr id="202" name="Google Shape;202;p22"/>
          <p:cNvSpPr txBox="1"/>
          <p:nvPr/>
        </p:nvSpPr>
        <p:spPr>
          <a:xfrm>
            <a:off x="854486" y="4326176"/>
            <a:ext cx="10468510" cy="40957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tr 'A-Z' 'a-z' &lt; document</a:t>
            </a:r>
            <a:endParaRPr/>
          </a:p>
        </p:txBody>
      </p:sp>
      <p:sp>
        <p:nvSpPr>
          <p:cNvPr id="203" name="Google Shape;203;p22"/>
          <p:cNvSpPr txBox="1"/>
          <p:nvPr/>
        </p:nvSpPr>
        <p:spPr>
          <a:xfrm>
            <a:off x="854486" y="5649198"/>
            <a:ext cx="10468510" cy="40957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tr -d '\015\032' &lt; dos-file.txt</a:t>
            </a:r>
            <a:endParaRPr/>
          </a:p>
        </p:txBody>
      </p:sp>
      <p:sp>
        <p:nvSpPr>
          <p:cNvPr id="204" name="Google Shape;204;p22"/>
          <p:cNvSpPr txBox="1"/>
          <p:nvPr/>
        </p:nvSpPr>
        <p:spPr>
          <a:xfrm>
            <a:off x="854486" y="4986893"/>
            <a:ext cx="10468510" cy="40957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-l | tr -s '&lt;space&gt;'</a:t>
            </a:r>
            <a:endParaRPr/>
          </a:p>
        </p:txBody>
      </p:sp>
      <p:sp>
        <p:nvSpPr>
          <p:cNvPr id="205" name="Google Shape;205;p22"/>
          <p:cNvSpPr txBox="1"/>
          <p:nvPr/>
        </p:nvSpPr>
        <p:spPr>
          <a:xfrm>
            <a:off x="9440706" y="4331573"/>
            <a:ext cx="1882290" cy="402291"/>
          </a:xfrm>
          <a:prstGeom prst="rect">
            <a:avLst/>
          </a:prstGeom>
          <a:noFill/>
          <a:ln>
            <a:noFill/>
          </a:ln>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fold case</a:t>
            </a:r>
            <a:endParaRPr b="1" i="1" sz="2400">
              <a:solidFill>
                <a:schemeClr val="dk1"/>
              </a:solidFill>
              <a:latin typeface="Times New Roman"/>
              <a:ea typeface="Times New Roman"/>
              <a:cs typeface="Times New Roman"/>
              <a:sym typeface="Times New Roman"/>
            </a:endParaRPr>
          </a:p>
        </p:txBody>
      </p:sp>
      <p:sp>
        <p:nvSpPr>
          <p:cNvPr id="206" name="Google Shape;206;p22"/>
          <p:cNvSpPr txBox="1"/>
          <p:nvPr/>
        </p:nvSpPr>
        <p:spPr>
          <a:xfrm>
            <a:off x="7527501" y="4992291"/>
            <a:ext cx="3650355" cy="402291"/>
          </a:xfrm>
          <a:prstGeom prst="rect">
            <a:avLst/>
          </a:prstGeom>
          <a:noFill/>
          <a:ln>
            <a:noFill/>
          </a:ln>
          <a:effectLst>
            <a:outerShdw blurRad="50800" rotWithShape="0" algn="ctr" dir="5400000" dist="50800">
              <a:srgbClr val="A3A3A3"/>
            </a:outerShdw>
          </a:effectLst>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squeeze multiple spaces</a:t>
            </a:r>
            <a:endParaRPr b="1" sz="2400">
              <a:solidFill>
                <a:srgbClr val="C80000"/>
              </a:solidFill>
              <a:latin typeface="Times New Roman"/>
              <a:ea typeface="Times New Roman"/>
              <a:cs typeface="Times New Roman"/>
              <a:sym typeface="Times New Roman"/>
            </a:endParaRPr>
          </a:p>
        </p:txBody>
      </p:sp>
      <p:sp>
        <p:nvSpPr>
          <p:cNvPr id="207" name="Google Shape;207;p22"/>
          <p:cNvSpPr txBox="1"/>
          <p:nvPr/>
        </p:nvSpPr>
        <p:spPr>
          <a:xfrm>
            <a:off x="8000174" y="5654597"/>
            <a:ext cx="3205817" cy="402291"/>
          </a:xfrm>
          <a:prstGeom prst="rect">
            <a:avLst/>
          </a:prstGeom>
          <a:noFill/>
          <a:ln>
            <a:noFill/>
          </a:ln>
        </p:spPr>
        <p:txBody>
          <a:bodyPr anchorCtr="0" anchor="t" bIns="46800" lIns="90000" spcFirstLastPara="1" rIns="90000" wrap="square" tIns="46800">
            <a:noAutofit/>
          </a:bodyPr>
          <a:lstStyle/>
          <a:p>
            <a:pPr indent="0" lvl="0" marL="0" marR="0" rtl="0" algn="r">
              <a:spcBef>
                <a:spcPts val="0"/>
              </a:spcBef>
              <a:spcAft>
                <a:spcPts val="0"/>
              </a:spcAft>
              <a:buClr>
                <a:srgbClr val="000000"/>
              </a:buClr>
              <a:buSzPts val="2000"/>
              <a:buFont typeface="Times New Roman"/>
              <a:buNone/>
            </a:pPr>
            <a:r>
              <a:rPr i="1" lang="en-GB" sz="2000">
                <a:solidFill>
                  <a:schemeClr val="dk1"/>
                </a:solidFill>
                <a:latin typeface="Quattrocento Sans"/>
                <a:ea typeface="Quattrocento Sans"/>
                <a:cs typeface="Quattrocento Sans"/>
                <a:sym typeface="Quattrocento Sans"/>
              </a:rPr>
              <a:t>delete &lt;CR&gt; and ^Z</a:t>
            </a:r>
            <a:endParaRPr sz="2000">
              <a:solidFill>
                <a:srgbClr val="C80000"/>
              </a:solidFill>
              <a:latin typeface="Quattrocento Sans"/>
              <a:ea typeface="Quattrocento Sans"/>
              <a:cs typeface="Quattrocento Sans"/>
              <a:sym typeface="Quattrocento Sans"/>
            </a:endParaRPr>
          </a:p>
        </p:txBody>
      </p:sp>
      <p:sp>
        <p:nvSpPr>
          <p:cNvPr id="208" name="Google Shape;208;p22"/>
          <p:cNvSpPr/>
          <p:nvPr/>
        </p:nvSpPr>
        <p:spPr>
          <a:xfrm>
            <a:off x="885217" y="1970827"/>
            <a:ext cx="10437779" cy="1570044"/>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400">
                <a:solidFill>
                  <a:srgbClr val="0000C8"/>
                </a:solidFill>
                <a:latin typeface="Droid Sans Mono"/>
                <a:ea typeface="Droid Sans Mono"/>
                <a:cs typeface="Droid Sans Mono"/>
                <a:sym typeface="Droid Sans Mono"/>
              </a:rPr>
              <a:t>	tr 'set_1' 'set_2'</a:t>
            </a:r>
            <a:endParaRPr/>
          </a:p>
          <a:p>
            <a:pPr indent="0" lvl="0" marL="0" marR="0" rtl="0" algn="l">
              <a:lnSpc>
                <a:spcPct val="8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-s</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‘squeeze’ multiple (same) characters with one</a:t>
            </a:r>
            <a:endParaRPr/>
          </a:p>
          <a:p>
            <a:pPr indent="0" lvl="0" marL="0" marR="0" rtl="0" algn="l">
              <a:lnSpc>
                <a:spcPct val="8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-d</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don’t translate, just delete set_1 characters</a:t>
            </a:r>
            <a:endParaRPr/>
          </a:p>
          <a:p>
            <a:pPr indent="0" lvl="0" marL="0" marR="0" rtl="0" algn="l">
              <a:lnSpc>
                <a:spcPct val="80000"/>
              </a:lnSpc>
              <a:spcBef>
                <a:spcPts val="625"/>
              </a:spcBef>
              <a:spcAft>
                <a:spcPts val="0"/>
              </a:spcAft>
              <a:buNone/>
            </a:pPr>
            <a:r>
              <a:rPr lang="en-GB" sz="2000">
                <a:solidFill>
                  <a:srgbClr val="0000C8"/>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	-c</a:t>
            </a:r>
            <a:r>
              <a:rPr lang="en-GB" sz="2000">
                <a:solidFill>
                  <a:srgbClr val="0000C8"/>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 ‘compliment’ - translate characters </a:t>
            </a:r>
            <a:r>
              <a:rPr b="1" i="1" lang="en-GB" sz="2000">
                <a:solidFill>
                  <a:schemeClr val="dk1"/>
                </a:solidFill>
                <a:latin typeface="Quattrocento Sans"/>
                <a:ea typeface="Quattrocento Sans"/>
                <a:cs typeface="Quattrocento Sans"/>
                <a:sym typeface="Quattrocento Sans"/>
              </a:rPr>
              <a:t>not</a:t>
            </a:r>
            <a:r>
              <a:rPr lang="en-GB" sz="2000">
                <a:solidFill>
                  <a:schemeClr val="dk1"/>
                </a:solidFill>
                <a:latin typeface="Quattrocento Sans"/>
                <a:ea typeface="Quattrocento Sans"/>
                <a:cs typeface="Quattrocento Sans"/>
                <a:sym typeface="Quattrocento Sans"/>
              </a:rPr>
              <a:t> in set_1</a:t>
            </a:r>
            <a:endParaRPr/>
          </a:p>
        </p:txBody>
      </p:sp>
      <p:sp>
        <p:nvSpPr>
          <p:cNvPr id="209" name="Google Shape;209;p22"/>
          <p:cNvSpPr/>
          <p:nvPr/>
        </p:nvSpPr>
        <p:spPr>
          <a:xfrm>
            <a:off x="5457217" y="3668158"/>
            <a:ext cx="4384510" cy="1093797"/>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Arial"/>
                <a:ea typeface="Arial"/>
                <a:cs typeface="Arial"/>
                <a:sym typeface="Arial"/>
              </a:rPr>
              <a:t>          </a:t>
            </a:r>
            <a:r>
              <a:rPr b="1" lang="en-GB" sz="2000">
                <a:solidFill>
                  <a:srgbClr val="0000C8"/>
                </a:solidFill>
                <a:latin typeface="Droid Sans Mono"/>
                <a:ea typeface="Droid Sans Mono"/>
                <a:cs typeface="Droid Sans Mono"/>
                <a:sym typeface="Droid Sans Mono"/>
              </a:rPr>
              <a:t>tr</a:t>
            </a:r>
            <a:r>
              <a:rPr lang="en-GB" sz="2000">
                <a:solidFill>
                  <a:schemeClr val="dk1"/>
                </a:solidFill>
                <a:latin typeface="Arial"/>
                <a:ea typeface="Arial"/>
                <a:cs typeface="Arial"/>
                <a:sym typeface="Arial"/>
              </a:rPr>
              <a:t> cannot open files –  use pipe </a:t>
            </a:r>
            <a:br>
              <a:rPr lang="en-GB" sz="2000">
                <a:solidFill>
                  <a:schemeClr val="dk1"/>
                </a:solidFill>
                <a:latin typeface="Arial"/>
                <a:ea typeface="Arial"/>
                <a:cs typeface="Arial"/>
                <a:sym typeface="Arial"/>
              </a:rPr>
            </a:br>
            <a:r>
              <a:rPr lang="en-GB" sz="2000">
                <a:solidFill>
                  <a:schemeClr val="dk1"/>
                </a:solidFill>
                <a:latin typeface="Arial"/>
                <a:ea typeface="Arial"/>
                <a:cs typeface="Arial"/>
                <a:sym typeface="Arial"/>
              </a:rPr>
              <a:t>or ‘redirect from’ file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rtl="0" algn="l">
              <a:lnSpc>
                <a:spcPct val="110000"/>
              </a:lnSpc>
              <a:spcBef>
                <a:spcPts val="0"/>
              </a:spcBef>
              <a:spcAft>
                <a:spcPts val="0"/>
              </a:spcAft>
              <a:buSzPts val="1800"/>
              <a:buNone/>
            </a:pPr>
            <a:r>
              <a:t/>
            </a:r>
            <a:endParaRPr/>
          </a:p>
          <a:p>
            <a:pPr indent="-71438" lvl="0" marL="185738" rtl="0" algn="l">
              <a:lnSpc>
                <a:spcPct val="110000"/>
              </a:lnSpc>
              <a:spcBef>
                <a:spcPts val="2000"/>
              </a:spcBef>
              <a:spcAft>
                <a:spcPts val="0"/>
              </a:spcAft>
              <a:buSzPts val="1800"/>
              <a:buNone/>
            </a:pPr>
            <a:r>
              <a:t/>
            </a:r>
            <a:endParaRPr/>
          </a:p>
          <a:p>
            <a:pPr indent="-185738" lvl="0" marL="185738" rtl="0" algn="l">
              <a:lnSpc>
                <a:spcPct val="110000"/>
              </a:lnSpc>
              <a:spcBef>
                <a:spcPts val="2000"/>
              </a:spcBef>
              <a:spcAft>
                <a:spcPts val="0"/>
              </a:spcAft>
              <a:buSzPts val="1800"/>
              <a:buChar char="›"/>
            </a:pPr>
            <a:r>
              <a:rPr lang="en-GB"/>
              <a:t>Identify a utility to generate initial information </a:t>
            </a:r>
            <a:endParaRPr/>
          </a:p>
          <a:p>
            <a:pPr indent="-165100" lvl="1" marL="622300" rtl="0" algn="l">
              <a:lnSpc>
                <a:spcPct val="100000"/>
              </a:lnSpc>
              <a:spcBef>
                <a:spcPts val="2000"/>
              </a:spcBef>
              <a:spcAft>
                <a:spcPts val="0"/>
              </a:spcAft>
              <a:buSzPts val="1800"/>
              <a:buChar char="›"/>
            </a:pPr>
            <a:r>
              <a:rPr lang="en-GB"/>
              <a:t>Here, the </a:t>
            </a:r>
            <a:r>
              <a:rPr b="1" lang="en-GB">
                <a:solidFill>
                  <a:srgbClr val="0000C8"/>
                </a:solidFill>
              </a:rPr>
              <a:t>who</a:t>
            </a:r>
            <a:r>
              <a:rPr lang="en-GB"/>
              <a:t> command (one of several commands that could be used )</a:t>
            </a:r>
            <a:endParaRPr/>
          </a:p>
          <a:p>
            <a:pPr indent="-185738" lvl="0" marL="185738" rtl="0" algn="l">
              <a:lnSpc>
                <a:spcPct val="110000"/>
              </a:lnSpc>
              <a:spcBef>
                <a:spcPts val="2000"/>
              </a:spcBef>
              <a:spcAft>
                <a:spcPts val="0"/>
              </a:spcAft>
              <a:buSzPts val="1800"/>
              <a:buChar char="›"/>
            </a:pPr>
            <a:r>
              <a:rPr lang="en-GB"/>
              <a:t>Keep only relevant  information – identify filters to extract it</a:t>
            </a:r>
            <a:endParaRPr/>
          </a:p>
          <a:p>
            <a:pPr indent="-165100" lvl="1" marL="622300" rtl="0" algn="l">
              <a:lnSpc>
                <a:spcPct val="110000"/>
              </a:lnSpc>
              <a:spcBef>
                <a:spcPts val="2000"/>
              </a:spcBef>
              <a:spcAft>
                <a:spcPts val="0"/>
              </a:spcAft>
              <a:buSzPts val="1800"/>
              <a:buChar char="›"/>
            </a:pPr>
            <a:r>
              <a:rPr lang="en-GB"/>
              <a:t>Here, we need just user names;  </a:t>
            </a:r>
            <a:endParaRPr/>
          </a:p>
          <a:p>
            <a:pPr indent="-185738" lvl="0" marL="185738" rtl="0" algn="l">
              <a:lnSpc>
                <a:spcPct val="110000"/>
              </a:lnSpc>
              <a:spcBef>
                <a:spcPts val="2000"/>
              </a:spcBef>
              <a:spcAft>
                <a:spcPts val="0"/>
              </a:spcAft>
              <a:buSzPts val="1800"/>
              <a:buChar char="›"/>
            </a:pPr>
            <a:r>
              <a:rPr lang="en-GB"/>
              <a:t>Generate a succinct answer</a:t>
            </a:r>
            <a:endParaRPr/>
          </a:p>
          <a:p>
            <a:pPr indent="-165100" lvl="1" marL="622300" rtl="0" algn="l">
              <a:lnSpc>
                <a:spcPct val="100000"/>
              </a:lnSpc>
              <a:spcBef>
                <a:spcPts val="2000"/>
              </a:spcBef>
              <a:spcAft>
                <a:spcPts val="0"/>
              </a:spcAft>
              <a:buSzPts val="1800"/>
              <a:buChar char="›"/>
            </a:pPr>
            <a:r>
              <a:rPr lang="en-GB"/>
              <a:t>Here, filter non-unique user names (</a:t>
            </a:r>
            <a:r>
              <a:rPr b="1" lang="en-GB">
                <a:solidFill>
                  <a:srgbClr val="0000C8"/>
                </a:solidFill>
              </a:rPr>
              <a:t>sort</a:t>
            </a:r>
            <a:r>
              <a:rPr lang="en-GB"/>
              <a:t> then </a:t>
            </a:r>
            <a:r>
              <a:rPr b="1" lang="en-GB">
                <a:solidFill>
                  <a:srgbClr val="0000C8"/>
                </a:solidFill>
              </a:rPr>
              <a:t>uniq</a:t>
            </a:r>
            <a:r>
              <a:rPr lang="en-GB"/>
              <a:t>)</a:t>
            </a:r>
            <a:endParaRPr/>
          </a:p>
        </p:txBody>
      </p:sp>
      <p:sp>
        <p:nvSpPr>
          <p:cNvPr id="215" name="Google Shape;215;p2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So, let’s solve a bigger problem...</a:t>
            </a:r>
            <a:endParaRPr/>
          </a:p>
        </p:txBody>
      </p:sp>
      <p:sp>
        <p:nvSpPr>
          <p:cNvPr id="216" name="Google Shape;216;p23"/>
          <p:cNvSpPr/>
          <p:nvPr/>
        </p:nvSpPr>
        <p:spPr>
          <a:xfrm>
            <a:off x="822793" y="1820826"/>
            <a:ext cx="10500204" cy="536575"/>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rgbClr val="000000"/>
              </a:buClr>
              <a:buSzPts val="2000"/>
              <a:buFont typeface="Times New Roman"/>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Who is logged onto our system  more than once?</a:t>
            </a:r>
            <a:endParaRPr/>
          </a:p>
        </p:txBody>
      </p:sp>
      <p:sp>
        <p:nvSpPr>
          <p:cNvPr id="217" name="Google Shape;217;p23"/>
          <p:cNvSpPr txBox="1"/>
          <p:nvPr/>
        </p:nvSpPr>
        <p:spPr>
          <a:xfrm>
            <a:off x="6847709" y="2779842"/>
            <a:ext cx="4594743" cy="41036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cut –d' ' –f1</a:t>
            </a:r>
            <a:endParaRPr/>
          </a:p>
        </p:txBody>
      </p:sp>
      <p:sp>
        <p:nvSpPr>
          <p:cNvPr id="218" name="Google Shape;218;p23"/>
          <p:cNvSpPr txBox="1"/>
          <p:nvPr/>
        </p:nvSpPr>
        <p:spPr>
          <a:xfrm>
            <a:off x="834597" y="5889826"/>
            <a:ext cx="10438915" cy="41036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rgbClr val="C4C4C4"/>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cut –d' ' –f1 | sort | uniq -d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Pipes pass </a:t>
            </a:r>
            <a:r>
              <a:rPr b="0" i="1" lang="en-GB"/>
              <a:t>stdout</a:t>
            </a:r>
            <a:r>
              <a:rPr lang="en-GB"/>
              <a:t> from one program to </a:t>
            </a:r>
            <a:r>
              <a:rPr b="0" i="1" lang="en-GB"/>
              <a:t>stdin</a:t>
            </a:r>
            <a:r>
              <a:rPr lang="en-GB"/>
              <a:t> of another</a:t>
            </a:r>
            <a:endParaRPr/>
          </a:p>
          <a:p>
            <a:pPr indent="-185738" lvl="0" marL="185738" marR="0" rtl="0" algn="l">
              <a:lnSpc>
                <a:spcPct val="100000"/>
              </a:lnSpc>
              <a:spcBef>
                <a:spcPts val="2000"/>
              </a:spcBef>
              <a:spcAft>
                <a:spcPts val="0"/>
              </a:spcAft>
              <a:buClr>
                <a:srgbClr val="008FD0"/>
              </a:buClr>
              <a:buSzPts val="1800"/>
              <a:buFont typeface="Arial"/>
              <a:buChar char="›"/>
            </a:pPr>
            <a:r>
              <a:rPr lang="en-GB"/>
              <a:t>Filter programs read data from </a:t>
            </a:r>
            <a:r>
              <a:rPr b="0" i="1" lang="en-GB"/>
              <a:t>stdin</a:t>
            </a:r>
            <a:r>
              <a:rPr lang="en-GB"/>
              <a:t> and write</a:t>
            </a:r>
            <a:br>
              <a:rPr lang="en-GB"/>
            </a:br>
            <a:r>
              <a:rPr lang="en-GB"/>
              <a:t>to </a:t>
            </a:r>
            <a:r>
              <a:rPr b="0" i="1" lang="en-GB"/>
              <a:t>stdout</a:t>
            </a:r>
            <a:endParaRPr/>
          </a:p>
          <a:p>
            <a:pPr indent="-185738" lvl="0" marL="185738" marR="0" rtl="0" algn="l">
              <a:lnSpc>
                <a:spcPct val="100000"/>
              </a:lnSpc>
              <a:spcBef>
                <a:spcPts val="2000"/>
              </a:spcBef>
              <a:spcAft>
                <a:spcPts val="0"/>
              </a:spcAft>
              <a:buClr>
                <a:srgbClr val="008FD0"/>
              </a:buClr>
              <a:buSzPts val="1800"/>
              <a:buFont typeface="Arial"/>
              <a:buChar char="›"/>
            </a:pPr>
            <a:r>
              <a:rPr lang="en-GB"/>
              <a:t>UNIX/Linux provides a number of simple filter programs:</a:t>
            </a:r>
            <a:endParaRPr/>
          </a:p>
          <a:p>
            <a:pPr indent="-165100" lvl="1" marL="622300" rtl="0" algn="l">
              <a:lnSpc>
                <a:spcPct val="100000"/>
              </a:lnSpc>
              <a:spcBef>
                <a:spcPts val="2000"/>
              </a:spcBef>
              <a:spcAft>
                <a:spcPts val="0"/>
              </a:spcAft>
              <a:buSzPts val="1800"/>
              <a:buChar char="›"/>
            </a:pPr>
            <a:r>
              <a:rPr b="1" lang="en-GB">
                <a:solidFill>
                  <a:srgbClr val="0000C8"/>
                </a:solidFill>
              </a:rPr>
              <a:t>sort</a:t>
            </a:r>
            <a:r>
              <a:rPr lang="en-GB"/>
              <a:t>, </a:t>
            </a:r>
            <a:r>
              <a:rPr b="1" lang="en-GB">
                <a:solidFill>
                  <a:srgbClr val="0000C8"/>
                </a:solidFill>
              </a:rPr>
              <a:t>tr</a:t>
            </a:r>
            <a:r>
              <a:rPr lang="en-GB"/>
              <a:t>, </a:t>
            </a:r>
            <a:r>
              <a:rPr b="1" lang="en-GB">
                <a:solidFill>
                  <a:srgbClr val="0000C8"/>
                </a:solidFill>
              </a:rPr>
              <a:t>comm</a:t>
            </a:r>
            <a:r>
              <a:rPr lang="en-GB"/>
              <a:t>, </a:t>
            </a:r>
            <a:r>
              <a:rPr b="1" lang="en-GB">
                <a:solidFill>
                  <a:srgbClr val="0000C8"/>
                </a:solidFill>
              </a:rPr>
              <a:t>uniq</a:t>
            </a:r>
            <a:r>
              <a:rPr lang="en-GB"/>
              <a:t>, </a:t>
            </a:r>
            <a:r>
              <a:rPr b="1" lang="en-GB">
                <a:solidFill>
                  <a:srgbClr val="0000C8"/>
                </a:solidFill>
              </a:rPr>
              <a:t>grep</a:t>
            </a:r>
            <a:r>
              <a:rPr lang="en-GB"/>
              <a:t>, </a:t>
            </a:r>
            <a:r>
              <a:rPr b="1" lang="en-GB">
                <a:solidFill>
                  <a:srgbClr val="0000C8"/>
                </a:solidFill>
              </a:rPr>
              <a:t>cut</a:t>
            </a:r>
            <a:r>
              <a:rPr lang="en-GB"/>
              <a:t> </a:t>
            </a:r>
            <a:endParaRPr/>
          </a:p>
          <a:p>
            <a:pPr indent="-165100" lvl="1" marL="622300" rtl="0" algn="l">
              <a:lnSpc>
                <a:spcPct val="100000"/>
              </a:lnSpc>
              <a:spcBef>
                <a:spcPts val="2000"/>
              </a:spcBef>
              <a:spcAft>
                <a:spcPts val="0"/>
              </a:spcAft>
              <a:buSzPts val="1800"/>
              <a:buChar char="›"/>
            </a:pPr>
            <a:r>
              <a:rPr lang="en-GB"/>
              <a:t>And many, many more...</a:t>
            </a:r>
            <a:endParaRPr/>
          </a:p>
          <a:p>
            <a:pPr indent="-185738" lvl="0" marL="185738" marR="0" rtl="0" algn="l">
              <a:lnSpc>
                <a:spcPct val="100000"/>
              </a:lnSpc>
              <a:spcBef>
                <a:spcPts val="2000"/>
              </a:spcBef>
              <a:spcAft>
                <a:spcPts val="0"/>
              </a:spcAft>
              <a:buClr>
                <a:srgbClr val="008FD0"/>
              </a:buClr>
              <a:buSzPts val="1800"/>
              <a:buFont typeface="Arial"/>
              <a:buChar char="›"/>
            </a:pPr>
            <a:r>
              <a:rPr lang="en-GB"/>
              <a:t>Complex functionality can be obtained by combining simple building-block commands</a:t>
            </a:r>
            <a:endParaRPr/>
          </a:p>
          <a:p>
            <a:pPr indent="-185738" lvl="0" marL="185738" marR="0" rtl="0" algn="l">
              <a:lnSpc>
                <a:spcPct val="100000"/>
              </a:lnSpc>
              <a:spcBef>
                <a:spcPts val="2000"/>
              </a:spcBef>
              <a:spcAft>
                <a:spcPts val="0"/>
              </a:spcAft>
              <a:buClr>
                <a:srgbClr val="008FD0"/>
              </a:buClr>
              <a:buSzPts val="1800"/>
              <a:buFont typeface="Arial"/>
              <a:buChar char="›"/>
            </a:pPr>
            <a:r>
              <a:rPr lang="en-GB"/>
              <a:t>See also “</a:t>
            </a:r>
            <a:r>
              <a:rPr lang="en-GB">
                <a:solidFill>
                  <a:srgbClr val="0000C8"/>
                </a:solidFill>
              </a:rPr>
              <a:t>Tools</a:t>
            </a:r>
            <a:r>
              <a:rPr b="0" lang="en-GB">
                <a:solidFill>
                  <a:srgbClr val="0000C8"/>
                </a:solidFill>
              </a:rPr>
              <a:t> </a:t>
            </a:r>
            <a:r>
              <a:rPr lang="en-GB">
                <a:solidFill>
                  <a:srgbClr val="0000C8"/>
                </a:solidFill>
              </a:rPr>
              <a:t>by</a:t>
            </a:r>
            <a:r>
              <a:rPr b="0" lang="en-GB">
                <a:solidFill>
                  <a:srgbClr val="0000C8"/>
                </a:solidFill>
              </a:rPr>
              <a:t> </a:t>
            </a:r>
            <a:r>
              <a:rPr lang="en-GB">
                <a:solidFill>
                  <a:srgbClr val="0000C8"/>
                </a:solidFill>
              </a:rPr>
              <a:t>Example</a:t>
            </a:r>
            <a:r>
              <a:rPr lang="en-GB"/>
              <a:t>” module</a:t>
            </a:r>
            <a:endParaRPr/>
          </a:p>
        </p:txBody>
      </p:sp>
      <p:sp>
        <p:nvSpPr>
          <p:cNvPr id="224" name="Google Shape;224;p2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230" name="Google Shape;230;p2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a:t>
            </a:r>
            <a:endParaRPr/>
          </a:p>
        </p:txBody>
      </p:sp>
      <p:graphicFrame>
        <p:nvGraphicFramePr>
          <p:cNvPr id="231" name="Google Shape;231;p25"/>
          <p:cNvGraphicFramePr/>
          <p:nvPr/>
        </p:nvGraphicFramePr>
        <p:xfrm>
          <a:off x="411982" y="1446388"/>
          <a:ext cx="3000000" cy="3000000"/>
        </p:xfrm>
        <a:graphic>
          <a:graphicData uri="http://schemas.openxmlformats.org/drawingml/2006/table">
            <a:tbl>
              <a:tblPr>
                <a:noFill/>
                <a:tableStyleId>{FCAA8EB6-E9BE-4F7E-8B20-70CFF80CAFF0}</a:tableStyleId>
              </a:tblPr>
              <a:tblGrid>
                <a:gridCol w="1567550"/>
                <a:gridCol w="9344975"/>
              </a:tblGrid>
              <a:tr h="119075">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2984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wc(1)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standard input, </a:t>
                      </a:r>
                      <a:r>
                        <a:rPr b="1" i="0" lang="en-GB" sz="1400" u="none" cap="none" strike="noStrike">
                          <a:solidFill>
                            <a:srgbClr val="134183"/>
                          </a:solidFill>
                          <a:latin typeface="Arial"/>
                          <a:ea typeface="Arial"/>
                          <a:cs typeface="Arial"/>
                          <a:sym typeface="Arial"/>
                        </a:rPr>
                        <a:t>fd0</a:t>
                      </a:r>
                      <a:r>
                        <a:rPr b="0" i="0" lang="en-GB" sz="1400" u="none" cap="none" strike="noStrike">
                          <a:solidFill>
                            <a:srgbClr val="134183"/>
                          </a:solidFill>
                          <a:latin typeface="Arial"/>
                          <a:ea typeface="Arial"/>
                          <a:cs typeface="Arial"/>
                          <a:sym typeface="Arial"/>
                        </a:rPr>
                        <a:t>; achieved with  </a:t>
                      </a:r>
                      <a:r>
                        <a:rPr b="1" i="0" lang="en-GB" sz="1400" u="none" cap="none" strike="noStrike">
                          <a:solidFill>
                            <a:srgbClr val="134183"/>
                          </a:solidFill>
                          <a:latin typeface="Arial"/>
                          <a:ea typeface="Arial"/>
                          <a:cs typeface="Arial"/>
                          <a:sym typeface="Arial"/>
                        </a:rPr>
                        <a:t>0&lt;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cat(1)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the content of file on </a:t>
                      </a:r>
                      <a:r>
                        <a:rPr b="0" i="1" lang="en-GB" sz="1400" u="none" cap="none" strike="noStrike">
                          <a:solidFill>
                            <a:srgbClr val="134183"/>
                          </a:solidFill>
                          <a:latin typeface="Arial"/>
                          <a:ea typeface="Arial"/>
                          <a:cs typeface="Arial"/>
                          <a:sym typeface="Arial"/>
                        </a:rPr>
                        <a:t>stdout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tee(1)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duplicate data in </a:t>
                      </a:r>
                      <a:r>
                        <a:rPr b="0" i="1" lang="en-GB" sz="1400" u="none" cap="none" strike="noStrike">
                          <a:solidFill>
                            <a:srgbClr val="134183"/>
                          </a:solidFill>
                          <a:latin typeface="Arial"/>
                          <a:ea typeface="Arial"/>
                          <a:cs typeface="Arial"/>
                          <a:sym typeface="Arial"/>
                        </a:rPr>
                        <a:t>stdout</a:t>
                      </a:r>
                      <a:r>
                        <a:rPr b="0" i="0" lang="en-GB" sz="1400" u="none" cap="none" strike="noStrike">
                          <a:solidFill>
                            <a:srgbClr val="134183"/>
                          </a:solidFill>
                          <a:latin typeface="Arial"/>
                          <a:ea typeface="Arial"/>
                          <a:cs typeface="Arial"/>
                          <a:sym typeface="Arial"/>
                        </a:rPr>
                        <a:t> to a file on disk</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head(1)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first 10 lines of a file (change number with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tail(1)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display last 10 lines of a file (change number with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a:t>
                      </a:r>
                      <a:br>
                        <a:rPr b="0" i="0" lang="en-GB" sz="1400" u="none" cap="none" strike="noStrike">
                          <a:solidFill>
                            <a:srgbClr val="134183"/>
                          </a:solidFill>
                          <a:latin typeface="Arial"/>
                          <a:ea typeface="Arial"/>
                          <a:cs typeface="Arial"/>
                          <a:sym typeface="Arial"/>
                        </a:rPr>
                      </a:br>
                      <a:r>
                        <a:rPr b="0" i="0" lang="en-GB" sz="1400" u="none" cap="none" strike="noStrike">
                          <a:solidFill>
                            <a:srgbClr val="134183"/>
                          </a:solidFill>
                          <a:latin typeface="Arial"/>
                          <a:ea typeface="Arial"/>
                          <a:cs typeface="Arial"/>
                          <a:sym typeface="Arial"/>
                        </a:rPr>
                        <a:t>use </a:t>
                      </a:r>
                      <a:r>
                        <a:rPr b="1" i="0" lang="en-GB" sz="1400" u="none" cap="none" strike="noStrike">
                          <a:solidFill>
                            <a:srgbClr val="134183"/>
                          </a:solidFill>
                          <a:latin typeface="Arial"/>
                          <a:ea typeface="Arial"/>
                          <a:cs typeface="Arial"/>
                          <a:sym typeface="Arial"/>
                        </a:rPr>
                        <a:t>tail -n +N</a:t>
                      </a:r>
                      <a:r>
                        <a:rPr b="0" i="0" lang="en-GB" sz="1400" u="none" cap="none" strike="noStrike">
                          <a:solidFill>
                            <a:srgbClr val="134183"/>
                          </a:solidFill>
                          <a:latin typeface="Arial"/>
                          <a:ea typeface="Arial"/>
                          <a:cs typeface="Arial"/>
                          <a:sym typeface="Arial"/>
                        </a:rPr>
                        <a:t> to see lines beginning with line number given by </a:t>
                      </a:r>
                      <a:r>
                        <a:rPr b="1" i="0" lang="en-GB" sz="1400" u="none" cap="none" strike="noStrike">
                          <a:solidFill>
                            <a:srgbClr val="134183"/>
                          </a:solidFill>
                          <a:latin typeface="Arial"/>
                          <a:ea typeface="Arial"/>
                          <a:cs typeface="Arial"/>
                          <a:sym typeface="Arial"/>
                        </a:rPr>
                        <a:t>N</a:t>
                      </a:r>
                      <a:r>
                        <a:rPr b="0" i="0" lang="en-GB" sz="1400" u="none" cap="none" strike="noStrike">
                          <a:solidFill>
                            <a:srgbClr val="134183"/>
                          </a:solidFill>
                          <a:latin typeface="Arial"/>
                          <a:ea typeface="Arial"/>
                          <a:cs typeface="Arial"/>
                          <a:sym typeface="Arial"/>
                        </a:rPr>
                        <a:t>; use </a:t>
                      </a:r>
                      <a:r>
                        <a:rPr b="1" i="0" lang="en-GB" sz="1400" u="none" cap="none" strike="noStrike">
                          <a:solidFill>
                            <a:srgbClr val="134183"/>
                          </a:solidFill>
                          <a:latin typeface="Arial"/>
                          <a:ea typeface="Arial"/>
                          <a:cs typeface="Arial"/>
                          <a:sym typeface="Arial"/>
                        </a:rPr>
                        <a:t>tail -f</a:t>
                      </a:r>
                      <a:r>
                        <a:rPr b="0" i="0" lang="en-GB" sz="1400" u="none" cap="none" strike="noStrike">
                          <a:solidFill>
                            <a:srgbClr val="134183"/>
                          </a:solidFill>
                          <a:latin typeface="Arial"/>
                          <a:ea typeface="Arial"/>
                          <a:cs typeface="Arial"/>
                          <a:sym typeface="Arial"/>
                        </a:rPr>
                        <a:t> to see file being written in real time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cut(1)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print selected columns or fields of each line in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sort(1)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sort lines in a file; default sort order depends on </a:t>
                      </a:r>
                      <a:r>
                        <a:rPr b="1" i="0" lang="en-GB" sz="1400" u="none" cap="none" strike="noStrike">
                          <a:solidFill>
                            <a:srgbClr val="134183"/>
                          </a:solidFill>
                          <a:latin typeface="Arial"/>
                          <a:ea typeface="Arial"/>
                          <a:cs typeface="Arial"/>
                          <a:sym typeface="Arial"/>
                        </a:rPr>
                        <a:t>locale</a:t>
                      </a:r>
                      <a:r>
                        <a:rPr b="0" i="0" lang="en-GB" sz="1400" u="none" cap="none" strike="noStrike">
                          <a:solidFill>
                            <a:srgbClr val="134183"/>
                          </a:solidFill>
                          <a:latin typeface="Arial"/>
                          <a:ea typeface="Arial"/>
                          <a:cs typeface="Arial"/>
                          <a:sym typeface="Arial"/>
                        </a:rPr>
                        <a:t>; use </a:t>
                      </a:r>
                      <a:r>
                        <a:rPr b="1" i="0" lang="en-GB" sz="1400" u="none" cap="none" strike="noStrike">
                          <a:solidFill>
                            <a:srgbClr val="134183"/>
                          </a:solidFill>
                          <a:latin typeface="Arial"/>
                          <a:ea typeface="Arial"/>
                          <a:cs typeface="Arial"/>
                          <a:sym typeface="Arial"/>
                        </a:rPr>
                        <a:t>LC_ALL=C</a:t>
                      </a:r>
                      <a:r>
                        <a:rPr b="0" i="0" lang="en-GB" sz="1400" u="none" cap="none" strike="noStrike">
                          <a:solidFill>
                            <a:srgbClr val="134183"/>
                          </a:solidFill>
                          <a:latin typeface="Arial"/>
                          <a:ea typeface="Arial"/>
                          <a:cs typeface="Arial"/>
                          <a:sym typeface="Arial"/>
                        </a:rPr>
                        <a:t> for traditional sort behaviour</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84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uniq(1)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report or omit repeated lines in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57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tr(1)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translate or delete characters in a file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57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comm(1)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compare two (sorted) files line by line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awk(1)</a:t>
                      </a:r>
                      <a:endParaRPr/>
                    </a:p>
                  </a:txBody>
                  <a:tcPr marT="45725" marB="45725" marR="121925" marL="1219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pattern scanning and text processing language</a:t>
                      </a:r>
                      <a:endParaRPr/>
                    </a:p>
                  </a:txBody>
                  <a:tcPr marT="45725" marB="45725" marR="121925" marL="1219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6"/>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237" name="Google Shape;237;p26"/>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Process data streams - recap</a:t>
            </a:r>
            <a:endParaRPr/>
          </a:p>
          <a:p>
            <a:pPr indent="-165100" lvl="1" marL="622300" rtl="0" algn="l">
              <a:lnSpc>
                <a:spcPct val="100000"/>
              </a:lnSpc>
              <a:spcBef>
                <a:spcPts val="2000"/>
              </a:spcBef>
              <a:spcAft>
                <a:spcPts val="0"/>
              </a:spcAft>
              <a:buSzPts val="1800"/>
              <a:buChar char="›"/>
            </a:pPr>
            <a:r>
              <a:rPr lang="en-GB"/>
              <a:t>Input, output and errors</a:t>
            </a:r>
            <a:endParaRPr/>
          </a:p>
          <a:p>
            <a:pPr indent="-185738" lvl="0" marL="185738" marR="0" rtl="0" algn="l">
              <a:lnSpc>
                <a:spcPct val="100000"/>
              </a:lnSpc>
              <a:spcBef>
                <a:spcPts val="2000"/>
              </a:spcBef>
              <a:spcAft>
                <a:spcPts val="0"/>
              </a:spcAft>
              <a:buClr>
                <a:srgbClr val="008FD0"/>
              </a:buClr>
              <a:buSzPts val="1800"/>
              <a:buFont typeface="Arial"/>
              <a:buChar char="›"/>
            </a:pPr>
            <a:r>
              <a:rPr lang="en-GB"/>
              <a:t>Connecting processes with a pipe</a:t>
            </a:r>
            <a:endParaRPr/>
          </a:p>
          <a:p>
            <a:pPr indent="-165100" lvl="1" marL="622300" rtl="0" algn="l">
              <a:lnSpc>
                <a:spcPct val="100000"/>
              </a:lnSpc>
              <a:spcBef>
                <a:spcPts val="2000"/>
              </a:spcBef>
              <a:spcAft>
                <a:spcPts val="0"/>
              </a:spcAft>
              <a:buSzPts val="1800"/>
              <a:buChar char="›"/>
            </a:pPr>
            <a:r>
              <a:rPr lang="en-GB"/>
              <a:t>Building solutions with data filters and pipes</a:t>
            </a:r>
            <a:endParaRPr/>
          </a:p>
          <a:p>
            <a:pPr indent="-185738" lvl="0" marL="185738" marR="0" rtl="0" algn="l">
              <a:lnSpc>
                <a:spcPct val="100000"/>
              </a:lnSpc>
              <a:spcBef>
                <a:spcPts val="2000"/>
              </a:spcBef>
              <a:spcAft>
                <a:spcPts val="0"/>
              </a:spcAft>
              <a:buClr>
                <a:srgbClr val="008FD0"/>
              </a:buClr>
              <a:buSzPts val="1800"/>
              <a:buFont typeface="Arial"/>
              <a:buChar char="›"/>
            </a:pPr>
            <a:r>
              <a:rPr lang="en-GB"/>
              <a:t>Problem solving approach</a:t>
            </a:r>
            <a:endParaRPr/>
          </a:p>
          <a:p>
            <a:pPr indent="-165100" lvl="1" marL="622300" rtl="0" algn="l">
              <a:lnSpc>
                <a:spcPct val="100000"/>
              </a:lnSpc>
              <a:spcBef>
                <a:spcPts val="2000"/>
              </a:spcBef>
              <a:spcAft>
                <a:spcPts val="0"/>
              </a:spcAft>
              <a:buSzPts val="1800"/>
              <a:buChar char="›"/>
            </a:pPr>
            <a:r>
              <a:rPr lang="en-GB"/>
              <a:t>The </a:t>
            </a:r>
            <a:r>
              <a:rPr b="1" lang="en-GB">
                <a:solidFill>
                  <a:srgbClr val="0000C8"/>
                </a:solidFill>
              </a:rPr>
              <a:t>cut</a:t>
            </a:r>
            <a:r>
              <a:rPr lang="en-GB"/>
              <a:t>, </a:t>
            </a:r>
            <a:r>
              <a:rPr b="1" lang="en-GB">
                <a:solidFill>
                  <a:srgbClr val="0000C8"/>
                </a:solidFill>
              </a:rPr>
              <a:t>sort</a:t>
            </a:r>
            <a:r>
              <a:rPr lang="en-GB"/>
              <a:t>, </a:t>
            </a:r>
            <a:r>
              <a:rPr b="1" lang="en-GB">
                <a:solidFill>
                  <a:srgbClr val="0000C8"/>
                </a:solidFill>
              </a:rPr>
              <a:t>uniq</a:t>
            </a:r>
            <a:r>
              <a:rPr lang="en-GB"/>
              <a:t>, </a:t>
            </a:r>
            <a:r>
              <a:rPr b="1" lang="en-GB">
                <a:solidFill>
                  <a:srgbClr val="0000C8"/>
                </a:solidFill>
              </a:rPr>
              <a:t>grep</a:t>
            </a:r>
            <a:r>
              <a:rPr lang="en-GB"/>
              <a:t>, commands</a:t>
            </a:r>
            <a:endParaRPr/>
          </a:p>
          <a:p>
            <a:pPr indent="-165100" lvl="1" marL="622300" rtl="0" algn="l">
              <a:lnSpc>
                <a:spcPct val="100000"/>
              </a:lnSpc>
              <a:spcBef>
                <a:spcPts val="2000"/>
              </a:spcBef>
              <a:spcAft>
                <a:spcPts val="0"/>
              </a:spcAft>
              <a:buSzPts val="1800"/>
              <a:buChar char="›"/>
            </a:pPr>
            <a:r>
              <a:rPr lang="en-GB"/>
              <a:t>Filter Examples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55" name="Google Shape;55;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pic>
        <p:nvPicPr>
          <p:cNvPr id="56" name="Google Shape;56;p10"/>
          <p:cNvPicPr preferRelativeResize="0"/>
          <p:nvPr/>
        </p:nvPicPr>
        <p:blipFill rotWithShape="1">
          <a:blip r:embed="rId3">
            <a:alphaModFix/>
          </a:blip>
          <a:srcRect b="0" l="0" r="0" t="0"/>
          <a:stretch/>
        </p:blipFill>
        <p:spPr>
          <a:xfrm>
            <a:off x="6809488" y="1278360"/>
            <a:ext cx="4886502" cy="32364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1"/>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Most Linux utilities are small programs </a:t>
            </a:r>
            <a:endParaRPr/>
          </a:p>
          <a:p>
            <a:pPr indent="-165100" lvl="1" marL="622300" rtl="0" algn="l">
              <a:lnSpc>
                <a:spcPct val="100000"/>
              </a:lnSpc>
              <a:spcBef>
                <a:spcPts val="2000"/>
              </a:spcBef>
              <a:spcAft>
                <a:spcPts val="0"/>
              </a:spcAft>
              <a:buSzPts val="1800"/>
              <a:buChar char="›"/>
            </a:pPr>
            <a:r>
              <a:rPr lang="en-GB"/>
              <a:t>Designed to perform one particular job well</a:t>
            </a:r>
            <a:endParaRPr/>
          </a:p>
          <a:p>
            <a:pPr indent="-185738" lvl="0" marL="185738" marR="0" rtl="0" algn="l">
              <a:lnSpc>
                <a:spcPct val="100000"/>
              </a:lnSpc>
              <a:spcBef>
                <a:spcPts val="2000"/>
              </a:spcBef>
              <a:spcAft>
                <a:spcPts val="0"/>
              </a:spcAft>
              <a:buClr>
                <a:srgbClr val="008FD0"/>
              </a:buClr>
              <a:buSzPts val="1800"/>
              <a:buFont typeface="Arial"/>
              <a:buChar char="›"/>
            </a:pPr>
            <a:r>
              <a:rPr lang="en-GB"/>
              <a:t>Style of new Linux tool creation:</a:t>
            </a:r>
            <a:endParaRPr/>
          </a:p>
          <a:p>
            <a:pPr indent="-165100" lvl="1" marL="622300" rtl="0" algn="l">
              <a:lnSpc>
                <a:spcPct val="100000"/>
              </a:lnSpc>
              <a:spcBef>
                <a:spcPts val="2000"/>
              </a:spcBef>
              <a:spcAft>
                <a:spcPts val="0"/>
              </a:spcAft>
              <a:buSzPts val="1800"/>
              <a:buChar char="›"/>
            </a:pPr>
            <a:r>
              <a:rPr lang="en-GB"/>
              <a:t>Do a job and do it well</a:t>
            </a:r>
            <a:endParaRPr/>
          </a:p>
          <a:p>
            <a:pPr indent="-165100" lvl="1" marL="622300" rtl="0" algn="l">
              <a:lnSpc>
                <a:spcPct val="100000"/>
              </a:lnSpc>
              <a:spcBef>
                <a:spcPts val="2000"/>
              </a:spcBef>
              <a:spcAft>
                <a:spcPts val="0"/>
              </a:spcAft>
              <a:buSzPts val="1800"/>
              <a:buChar char="›"/>
            </a:pPr>
            <a:r>
              <a:rPr lang="en-GB"/>
              <a:t>Build afresh rather than add complexity to existing tool</a:t>
            </a:r>
            <a:endParaRPr/>
          </a:p>
          <a:p>
            <a:pPr indent="-165100" lvl="1" marL="622300" rtl="0" algn="l">
              <a:lnSpc>
                <a:spcPct val="100000"/>
              </a:lnSpc>
              <a:spcBef>
                <a:spcPts val="2000"/>
              </a:spcBef>
              <a:spcAft>
                <a:spcPts val="0"/>
              </a:spcAft>
              <a:buSzPts val="1800"/>
              <a:buChar char="›"/>
            </a:pPr>
            <a:r>
              <a:rPr lang="en-GB"/>
              <a:t>Expect tool’s standard output to be standard input of another</a:t>
            </a:r>
            <a:endParaRPr/>
          </a:p>
          <a:p>
            <a:pPr indent="-165100" lvl="1" marL="622300" rtl="0" algn="l">
              <a:lnSpc>
                <a:spcPct val="100000"/>
              </a:lnSpc>
              <a:spcBef>
                <a:spcPts val="2000"/>
              </a:spcBef>
              <a:spcAft>
                <a:spcPts val="0"/>
              </a:spcAft>
              <a:buSzPts val="1800"/>
              <a:buChar char="›"/>
            </a:pPr>
            <a:r>
              <a:rPr lang="en-GB"/>
              <a:t>Don’t generate extraneous output information</a:t>
            </a:r>
            <a:endParaRPr/>
          </a:p>
          <a:p>
            <a:pPr indent="-165100" lvl="1" marL="622300" rtl="0" algn="l">
              <a:lnSpc>
                <a:spcPct val="100000"/>
              </a:lnSpc>
              <a:spcBef>
                <a:spcPts val="2000"/>
              </a:spcBef>
              <a:spcAft>
                <a:spcPts val="0"/>
              </a:spcAft>
              <a:buSzPts val="1800"/>
              <a:buChar char="›"/>
            </a:pPr>
            <a:r>
              <a:rPr lang="en-GB"/>
              <a:t>Minimise interactive input; avoid stringent input format</a:t>
            </a:r>
            <a:endParaRPr/>
          </a:p>
        </p:txBody>
      </p:sp>
      <p:sp>
        <p:nvSpPr>
          <p:cNvPr id="62" name="Google Shape;62;p11"/>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How to go about it:</a:t>
            </a:r>
            <a:endParaRPr/>
          </a:p>
          <a:p>
            <a:pPr indent="-165100" lvl="1" marL="622300" rtl="0" algn="l">
              <a:lnSpc>
                <a:spcPct val="100000"/>
              </a:lnSpc>
              <a:spcBef>
                <a:spcPts val="2000"/>
              </a:spcBef>
              <a:spcAft>
                <a:spcPts val="0"/>
              </a:spcAft>
              <a:buSzPts val="1800"/>
              <a:buChar char="›"/>
            </a:pPr>
            <a:r>
              <a:rPr lang="en-GB"/>
              <a:t>Understand piping mechanism</a:t>
            </a:r>
            <a:endParaRPr/>
          </a:p>
          <a:p>
            <a:pPr indent="-165100" lvl="1" marL="622300" rtl="0" algn="l">
              <a:lnSpc>
                <a:spcPct val="100000"/>
              </a:lnSpc>
              <a:spcBef>
                <a:spcPts val="2000"/>
              </a:spcBef>
              <a:spcAft>
                <a:spcPts val="0"/>
              </a:spcAft>
              <a:buSzPts val="1800"/>
              <a:buChar char="›"/>
            </a:pPr>
            <a:r>
              <a:rPr lang="en-GB"/>
              <a:t>Build a library of filter tools to use (learn about them)</a:t>
            </a:r>
            <a:endParaRPr/>
          </a:p>
          <a:p>
            <a:pPr indent="-165100" lvl="1" marL="622300" rtl="0" algn="l">
              <a:lnSpc>
                <a:spcPct val="100000"/>
              </a:lnSpc>
              <a:spcBef>
                <a:spcPts val="2000"/>
              </a:spcBef>
              <a:spcAft>
                <a:spcPts val="0"/>
              </a:spcAft>
              <a:buSzPts val="1800"/>
              <a:buChar char="›"/>
            </a:pPr>
            <a:r>
              <a:rPr lang="en-GB"/>
              <a:t>Apply the process methodically</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63" name="Google Shape;63;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Putting pipes and filters to work - problem solving approach</a:t>
            </a:r>
            <a:endParaRPr/>
          </a:p>
        </p:txBody>
      </p:sp>
      <p:pic>
        <p:nvPicPr>
          <p:cNvPr descr="http://t0.gstatic.com/images?q=tbn:ANd9GcTTUBmNIcIN9CG2TkXovVItsp6Ip7_FTzzjFHYgeKvvGKKtfTzCng" id="64" name="Google Shape;64;p11"/>
          <p:cNvPicPr preferRelativeResize="0"/>
          <p:nvPr/>
        </p:nvPicPr>
        <p:blipFill rotWithShape="1">
          <a:blip r:embed="rId3">
            <a:alphaModFix/>
          </a:blip>
          <a:srcRect b="0" l="0" r="0" t="0"/>
          <a:stretch/>
        </p:blipFill>
        <p:spPr>
          <a:xfrm>
            <a:off x="7665575" y="4034061"/>
            <a:ext cx="3572160" cy="2035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2"/>
          <p:cNvPicPr preferRelativeResize="0"/>
          <p:nvPr/>
        </p:nvPicPr>
        <p:blipFill rotWithShape="1">
          <a:blip r:embed="rId3">
            <a:alphaModFix/>
          </a:blip>
          <a:srcRect b="0" l="0" r="0" t="0"/>
          <a:stretch/>
        </p:blipFill>
        <p:spPr>
          <a:xfrm rot="158465">
            <a:off x="857186" y="3136653"/>
            <a:ext cx="2173443" cy="1592752"/>
          </a:xfrm>
          <a:prstGeom prst="rect">
            <a:avLst/>
          </a:prstGeom>
          <a:noFill/>
          <a:ln>
            <a:noFill/>
          </a:ln>
        </p:spPr>
      </p:pic>
      <p:sp>
        <p:nvSpPr>
          <p:cNvPr id="70" name="Google Shape;70;p1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Programs (including filter tools) run from memory</a:t>
            </a:r>
            <a:endParaRPr/>
          </a:p>
          <a:p>
            <a:pPr indent="-165100" lvl="1" marL="622300" rtl="0" algn="l">
              <a:lnSpc>
                <a:spcPct val="100000"/>
              </a:lnSpc>
              <a:spcBef>
                <a:spcPts val="2000"/>
              </a:spcBef>
              <a:spcAft>
                <a:spcPts val="0"/>
              </a:spcAft>
              <a:buSzPts val="1800"/>
              <a:buChar char="›"/>
            </a:pPr>
            <a:r>
              <a:rPr lang="en-GB"/>
              <a:t>Once loaded and running, they are referred to as processes</a:t>
            </a:r>
            <a:endParaRPr/>
          </a:p>
          <a:p>
            <a:pPr indent="-185738" lvl="0" marL="185738" marR="0" rtl="0" algn="l">
              <a:lnSpc>
                <a:spcPct val="100000"/>
              </a:lnSpc>
              <a:spcBef>
                <a:spcPts val="2000"/>
              </a:spcBef>
              <a:spcAft>
                <a:spcPts val="0"/>
              </a:spcAft>
              <a:buClr>
                <a:srgbClr val="008FD0"/>
              </a:buClr>
              <a:buSzPts val="1800"/>
              <a:buFont typeface="Arial"/>
              <a:buChar char="›"/>
            </a:pPr>
            <a:r>
              <a:rPr lang="en-GB"/>
              <a:t>All Linux devices are represented by files...</a:t>
            </a:r>
            <a:endParaRPr/>
          </a:p>
          <a:p>
            <a:pPr indent="-165100" lvl="1" marL="622300" rtl="0" algn="l">
              <a:lnSpc>
                <a:spcPct val="100000"/>
              </a:lnSpc>
              <a:spcBef>
                <a:spcPts val="2000"/>
              </a:spcBef>
              <a:spcAft>
                <a:spcPts val="0"/>
              </a:spcAft>
              <a:buSzPts val="1800"/>
              <a:buChar char="›"/>
            </a:pPr>
            <a:r>
              <a:rPr lang="en-GB"/>
              <a:t>Including devices, including keyboard and terminal(s)</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0" lvl="0" marL="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All Linux processes have an input file and an output file</a:t>
            </a:r>
            <a:endParaRPr/>
          </a:p>
          <a:p>
            <a:pPr indent="-165100" lvl="1" marL="622300" rtl="0" algn="l">
              <a:lnSpc>
                <a:spcPct val="100000"/>
              </a:lnSpc>
              <a:spcBef>
                <a:spcPts val="2000"/>
              </a:spcBef>
              <a:spcAft>
                <a:spcPts val="0"/>
              </a:spcAft>
              <a:buSzPts val="1800"/>
              <a:buChar char="›"/>
            </a:pPr>
            <a:r>
              <a:rPr lang="en-GB"/>
              <a:t>These are normally the keyboard and the screen, respectively</a:t>
            </a:r>
            <a:endParaRPr/>
          </a:p>
        </p:txBody>
      </p:sp>
      <p:sp>
        <p:nvSpPr>
          <p:cNvPr id="71" name="Google Shape;71;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Recap of standard process data streams</a:t>
            </a:r>
            <a:endParaRPr/>
          </a:p>
        </p:txBody>
      </p:sp>
      <p:sp>
        <p:nvSpPr>
          <p:cNvPr id="72" name="Google Shape;72;p12"/>
          <p:cNvSpPr/>
          <p:nvPr/>
        </p:nvSpPr>
        <p:spPr>
          <a:xfrm>
            <a:off x="3022156" y="3728616"/>
            <a:ext cx="1754125" cy="555271"/>
          </a:xfrm>
          <a:prstGeom prst="rightArrow">
            <a:avLst>
              <a:gd fmla="val 50000" name="adj1"/>
              <a:gd fmla="val 63235"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3" name="Google Shape;73;p12"/>
          <p:cNvSpPr/>
          <p:nvPr/>
        </p:nvSpPr>
        <p:spPr>
          <a:xfrm>
            <a:off x="6929587" y="3745869"/>
            <a:ext cx="2181574" cy="555271"/>
          </a:xfrm>
          <a:prstGeom prst="rightArrow">
            <a:avLst>
              <a:gd fmla="val 50000" name="adj1"/>
              <a:gd fmla="val 79751"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4" name="Google Shape;74;p12"/>
          <p:cNvSpPr/>
          <p:nvPr/>
        </p:nvSpPr>
        <p:spPr>
          <a:xfrm>
            <a:off x="5615802" y="4920118"/>
            <a:ext cx="4210804" cy="351693"/>
          </a:xfrm>
          <a:prstGeom prst="rect">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5" name="Google Shape;75;p12"/>
          <p:cNvSpPr/>
          <p:nvPr/>
        </p:nvSpPr>
        <p:spPr>
          <a:xfrm rot="-5400000">
            <a:off x="5407856" y="4558628"/>
            <a:ext cx="833438" cy="410585"/>
          </a:xfrm>
          <a:prstGeom prst="rect">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6" name="Google Shape;76;p12"/>
          <p:cNvSpPr/>
          <p:nvPr/>
        </p:nvSpPr>
        <p:spPr>
          <a:xfrm flipH="1" rot="5400000">
            <a:off x="9352689" y="4302288"/>
            <a:ext cx="497649" cy="934961"/>
          </a:xfrm>
          <a:prstGeom prst="rightArrow">
            <a:avLst>
              <a:gd fmla="val 50000" name="adj1"/>
              <a:gd fmla="val 41852"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000">
                <a:solidFill>
                  <a:schemeClr val="dk1"/>
                </a:solidFill>
                <a:latin typeface="Quattrocento Sans"/>
                <a:ea typeface="Quattrocento Sans"/>
                <a:cs typeface="Quattrocento Sans"/>
                <a:sym typeface="Quattrocento Sans"/>
              </a:rPr>
              <a:t>                       </a:t>
            </a:r>
            <a:endParaRPr/>
          </a:p>
        </p:txBody>
      </p:sp>
      <p:sp>
        <p:nvSpPr>
          <p:cNvPr id="77" name="Google Shape;77;p12"/>
          <p:cNvSpPr/>
          <p:nvPr/>
        </p:nvSpPr>
        <p:spPr>
          <a:xfrm>
            <a:off x="4840150" y="3555554"/>
            <a:ext cx="1991106" cy="848082"/>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b="1" lang="en-GB" sz="2000">
                <a:solidFill>
                  <a:srgbClr val="0000C8"/>
                </a:solidFill>
                <a:latin typeface="Quattrocento Sans"/>
                <a:ea typeface="Quattrocento Sans"/>
                <a:cs typeface="Quattrocento Sans"/>
                <a:sym typeface="Quattrocento Sans"/>
              </a:rPr>
              <a:t>process</a:t>
            </a:r>
            <a:endParaRPr/>
          </a:p>
        </p:txBody>
      </p:sp>
      <p:sp>
        <p:nvSpPr>
          <p:cNvPr id="78" name="Google Shape;78;p12"/>
          <p:cNvSpPr/>
          <p:nvPr/>
        </p:nvSpPr>
        <p:spPr>
          <a:xfrm>
            <a:off x="7278782" y="3491482"/>
            <a:ext cx="1113038" cy="247105"/>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1800">
                <a:solidFill>
                  <a:schemeClr val="dk1"/>
                </a:solidFill>
                <a:latin typeface="Quattrocento Sans"/>
                <a:ea typeface="Quattrocento Sans"/>
                <a:cs typeface="Quattrocento Sans"/>
                <a:sym typeface="Quattrocento Sans"/>
              </a:rPr>
              <a:t>stdout</a:t>
            </a:r>
            <a:endParaRPr/>
          </a:p>
        </p:txBody>
      </p:sp>
      <p:sp>
        <p:nvSpPr>
          <p:cNvPr id="79" name="Google Shape;79;p12"/>
          <p:cNvSpPr/>
          <p:nvPr/>
        </p:nvSpPr>
        <p:spPr>
          <a:xfrm>
            <a:off x="7360181" y="4526721"/>
            <a:ext cx="1052873" cy="290078"/>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1800">
                <a:solidFill>
                  <a:schemeClr val="dk1"/>
                </a:solidFill>
                <a:latin typeface="Quattrocento Sans"/>
                <a:ea typeface="Quattrocento Sans"/>
                <a:cs typeface="Quattrocento Sans"/>
                <a:sym typeface="Quattrocento Sans"/>
              </a:rPr>
              <a:t>stderr</a:t>
            </a:r>
            <a:endParaRPr/>
          </a:p>
        </p:txBody>
      </p:sp>
      <p:sp>
        <p:nvSpPr>
          <p:cNvPr id="80" name="Google Shape;80;p12"/>
          <p:cNvSpPr/>
          <p:nvPr/>
        </p:nvSpPr>
        <p:spPr>
          <a:xfrm>
            <a:off x="3401772" y="4294013"/>
            <a:ext cx="1013726" cy="297244"/>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1800">
                <a:solidFill>
                  <a:schemeClr val="dk1"/>
                </a:solidFill>
                <a:latin typeface="Quattrocento Sans"/>
                <a:ea typeface="Quattrocento Sans"/>
                <a:cs typeface="Quattrocento Sans"/>
                <a:sym typeface="Quattrocento Sans"/>
              </a:rPr>
              <a:t>stdin</a:t>
            </a:r>
            <a:endParaRPr/>
          </a:p>
        </p:txBody>
      </p:sp>
      <p:pic>
        <p:nvPicPr>
          <p:cNvPr descr="https://encrypted-tbn1.gstatic.com/images?q=tbn:ANd9GcTaHMulRB4RIh--rb1TKgNboxMqF2gIeBgTlR4RLef2Oy8-YLn0" id="81" name="Google Shape;81;p12"/>
          <p:cNvPicPr preferRelativeResize="0"/>
          <p:nvPr/>
        </p:nvPicPr>
        <p:blipFill rotWithShape="1">
          <a:blip r:embed="rId4">
            <a:alphaModFix/>
          </a:blip>
          <a:srcRect b="0" l="0" r="0" t="0"/>
          <a:stretch/>
        </p:blipFill>
        <p:spPr>
          <a:xfrm>
            <a:off x="9038760" y="3598118"/>
            <a:ext cx="1510437" cy="929856"/>
          </a:xfrm>
          <a:prstGeom prst="rect">
            <a:avLst/>
          </a:prstGeom>
          <a:noFill/>
          <a:ln>
            <a:noFill/>
          </a:ln>
        </p:spPr>
      </p:pic>
      <p:sp>
        <p:nvSpPr>
          <p:cNvPr id="82" name="Google Shape;82;p12"/>
          <p:cNvSpPr/>
          <p:nvPr/>
        </p:nvSpPr>
        <p:spPr>
          <a:xfrm>
            <a:off x="3635349" y="3814879"/>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0</a:t>
            </a:r>
            <a:endParaRPr/>
          </a:p>
        </p:txBody>
      </p:sp>
      <p:sp>
        <p:nvSpPr>
          <p:cNvPr id="83" name="Google Shape;83;p12"/>
          <p:cNvSpPr/>
          <p:nvPr/>
        </p:nvSpPr>
        <p:spPr>
          <a:xfrm>
            <a:off x="7581381" y="4881680"/>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2</a:t>
            </a:r>
            <a:endParaRPr/>
          </a:p>
        </p:txBody>
      </p:sp>
      <p:sp>
        <p:nvSpPr>
          <p:cNvPr id="84" name="Google Shape;84;p12"/>
          <p:cNvSpPr/>
          <p:nvPr/>
        </p:nvSpPr>
        <p:spPr>
          <a:xfrm>
            <a:off x="7577843" y="3809128"/>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The output stream of one process supplying the input stream of another</a:t>
            </a:r>
            <a:endParaRPr/>
          </a:p>
          <a:p>
            <a:pPr indent="-165100" lvl="1" marL="622300" rtl="0" algn="l">
              <a:lnSpc>
                <a:spcPct val="100000"/>
              </a:lnSpc>
              <a:spcBef>
                <a:spcPts val="1200"/>
              </a:spcBef>
              <a:spcAft>
                <a:spcPts val="0"/>
              </a:spcAft>
              <a:buSzPts val="1800"/>
              <a:buChar char="›"/>
            </a:pPr>
            <a:r>
              <a:rPr lang="en-GB"/>
              <a:t>A pipe acts like a</a:t>
            </a:r>
            <a:r>
              <a:rPr b="1" i="1" lang="en-GB"/>
              <a:t> FIFO</a:t>
            </a:r>
            <a:r>
              <a:rPr lang="en-GB"/>
              <a:t> first-in-first-out buffer between two streams</a:t>
            </a:r>
            <a:endParaRPr/>
          </a:p>
          <a:p>
            <a:pPr indent="-165100" lvl="1" marL="622300" rtl="0" algn="l">
              <a:lnSpc>
                <a:spcPct val="100000"/>
              </a:lnSpc>
              <a:spcBef>
                <a:spcPts val="1200"/>
              </a:spcBef>
              <a:spcAft>
                <a:spcPts val="0"/>
              </a:spcAft>
              <a:buSzPts val="1800"/>
              <a:buChar char="›"/>
            </a:pPr>
            <a:r>
              <a:rPr lang="en-GB"/>
              <a:t>Use of I/O and the pipe are both transparent to the processes involved</a:t>
            </a:r>
            <a:endParaRPr/>
          </a:p>
          <a:p>
            <a:pPr indent="-185738" lvl="0" marL="185738" rtl="0" algn="l">
              <a:lnSpc>
                <a:spcPct val="100000"/>
              </a:lnSpc>
              <a:spcBef>
                <a:spcPts val="1200"/>
              </a:spcBef>
              <a:spcAft>
                <a:spcPts val="0"/>
              </a:spcAft>
              <a:buSzPts val="1800"/>
              <a:buChar char="›"/>
            </a:pPr>
            <a:r>
              <a:rPr lang="en-GB"/>
              <a:t>No temporary files on disk created</a:t>
            </a:r>
            <a:endParaRPr/>
          </a:p>
          <a:p>
            <a:pPr indent="-165100" lvl="1" marL="622300" rtl="0" algn="l">
              <a:lnSpc>
                <a:spcPct val="100000"/>
              </a:lnSpc>
              <a:spcBef>
                <a:spcPts val="1200"/>
              </a:spcBef>
              <a:spcAft>
                <a:spcPts val="0"/>
              </a:spcAft>
              <a:buSzPts val="1800"/>
              <a:buChar char="›"/>
            </a:pPr>
            <a:r>
              <a:rPr lang="en-GB"/>
              <a:t>More reliable: eliminates mistakes in manipulating temporary files</a:t>
            </a:r>
            <a:endParaRPr/>
          </a:p>
          <a:p>
            <a:pPr indent="-165100" lvl="1" marL="622300" rtl="0" algn="l">
              <a:lnSpc>
                <a:spcPct val="100000"/>
              </a:lnSpc>
              <a:spcBef>
                <a:spcPts val="1200"/>
              </a:spcBef>
              <a:spcAft>
                <a:spcPts val="0"/>
              </a:spcAft>
              <a:buSzPts val="1800"/>
              <a:buChar char="›"/>
            </a:pPr>
            <a:r>
              <a:rPr lang="en-GB"/>
              <a:t>Fast execution (less I/O operations)</a:t>
            </a:r>
            <a:endParaRPr/>
          </a:p>
          <a:p>
            <a:pPr indent="-165100" lvl="1" marL="622300" rtl="0" algn="l">
              <a:lnSpc>
                <a:spcPct val="100000"/>
              </a:lnSpc>
              <a:spcBef>
                <a:spcPts val="1200"/>
              </a:spcBef>
              <a:spcAft>
                <a:spcPts val="0"/>
              </a:spcAft>
              <a:buSzPts val="1800"/>
              <a:buChar char="›"/>
            </a:pPr>
            <a:r>
              <a:rPr b="1" i="1" lang="en-GB"/>
              <a:t>stdout</a:t>
            </a:r>
            <a:r>
              <a:rPr lang="en-GB"/>
              <a:t> from one into </a:t>
            </a:r>
            <a:r>
              <a:rPr b="1" i="1" lang="en-GB"/>
              <a:t>stdin</a:t>
            </a:r>
            <a:r>
              <a:rPr lang="en-GB"/>
              <a:t> in the other; </a:t>
            </a:r>
            <a:r>
              <a:rPr b="1" i="1" lang="en-GB"/>
              <a:t>stderr</a:t>
            </a:r>
            <a:r>
              <a:rPr lang="en-GB"/>
              <a:t> is not affected by pipes</a:t>
            </a:r>
            <a:endParaRPr/>
          </a:p>
          <a:p>
            <a:pPr indent="-165100" lvl="1" marL="622300" rtl="0" algn="l">
              <a:lnSpc>
                <a:spcPct val="100000"/>
              </a:lnSpc>
              <a:spcBef>
                <a:spcPts val="1200"/>
              </a:spcBef>
              <a:spcAft>
                <a:spcPts val="0"/>
              </a:spcAft>
              <a:buSzPts val="1800"/>
              <a:buChar char="›"/>
            </a:pPr>
            <a:r>
              <a:rPr b="1" lang="en-GB">
                <a:solidFill>
                  <a:srgbClr val="0000C8"/>
                </a:solidFill>
              </a:rPr>
              <a:t>$?</a:t>
            </a:r>
            <a:r>
              <a:rPr lang="en-GB"/>
              <a:t> has the exit value of the last command in the pipeline</a:t>
            </a:r>
            <a:endParaRPr/>
          </a:p>
        </p:txBody>
      </p:sp>
      <p:sp>
        <p:nvSpPr>
          <p:cNvPr id="90" name="Google Shape;90;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Pipes</a:t>
            </a:r>
            <a:endParaRPr/>
          </a:p>
        </p:txBody>
      </p:sp>
      <p:sp>
        <p:nvSpPr>
          <p:cNvPr id="91" name="Google Shape;91;p13"/>
          <p:cNvSpPr/>
          <p:nvPr/>
        </p:nvSpPr>
        <p:spPr>
          <a:xfrm>
            <a:off x="810516" y="4948830"/>
            <a:ext cx="10566400" cy="1455738"/>
          </a:xfrm>
          <a:prstGeom prst="rect">
            <a:avLst/>
          </a:prstGeom>
          <a:noFill/>
          <a:ln>
            <a:noFill/>
          </a:ln>
        </p:spPr>
        <p:txBody>
          <a:bodyPr anchorCtr="0" anchor="t" bIns="42850" lIns="84125" spcFirstLastPara="1" rIns="84125" wrap="square" tIns="42850">
            <a:noAutofit/>
          </a:bodyPr>
          <a:lstStyle/>
          <a:p>
            <a:pPr indent="0" lvl="0" marL="0" marR="0" rtl="0" algn="l">
              <a:spcBef>
                <a:spcPts val="0"/>
              </a:spcBef>
              <a:spcAft>
                <a:spcPts val="0"/>
              </a:spcAft>
              <a:buClr>
                <a:schemeClr val="dk1"/>
              </a:buClr>
              <a:buSzPts val="2400"/>
              <a:buFont typeface="Noto Sans Symbols"/>
              <a:buNone/>
            </a:pPr>
            <a:r>
              <a:t/>
            </a:r>
            <a:endParaRPr b="1" sz="2400">
              <a:solidFill>
                <a:schemeClr val="dk1"/>
              </a:solidFill>
              <a:latin typeface="Quattrocento Sans"/>
              <a:ea typeface="Quattrocento Sans"/>
              <a:cs typeface="Quattrocento Sans"/>
              <a:sym typeface="Quattrocento Sans"/>
            </a:endParaRPr>
          </a:p>
        </p:txBody>
      </p:sp>
      <p:sp>
        <p:nvSpPr>
          <p:cNvPr id="92" name="Google Shape;92;p13"/>
          <p:cNvSpPr/>
          <p:nvPr/>
        </p:nvSpPr>
        <p:spPr>
          <a:xfrm>
            <a:off x="3154569" y="5036992"/>
            <a:ext cx="1817979" cy="877076"/>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b="1" lang="en-GB" sz="2000">
                <a:solidFill>
                  <a:srgbClr val="0000C8"/>
                </a:solidFill>
                <a:latin typeface="Quattrocento Sans"/>
                <a:ea typeface="Quattrocento Sans"/>
                <a:cs typeface="Quattrocento Sans"/>
                <a:sym typeface="Quattrocento Sans"/>
              </a:rPr>
              <a:t>process 1</a:t>
            </a:r>
            <a:endParaRPr/>
          </a:p>
        </p:txBody>
      </p:sp>
      <p:sp>
        <p:nvSpPr>
          <p:cNvPr id="93" name="Google Shape;93;p13"/>
          <p:cNvSpPr/>
          <p:nvPr/>
        </p:nvSpPr>
        <p:spPr>
          <a:xfrm>
            <a:off x="7328246" y="5055653"/>
            <a:ext cx="1817979" cy="914399"/>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b="1" lang="en-GB" sz="2000">
                <a:solidFill>
                  <a:srgbClr val="0000C8"/>
                </a:solidFill>
                <a:latin typeface="Quattrocento Sans"/>
                <a:ea typeface="Quattrocento Sans"/>
                <a:cs typeface="Quattrocento Sans"/>
                <a:sym typeface="Quattrocento Sans"/>
              </a:rPr>
              <a:t>process 2</a:t>
            </a:r>
            <a:endParaRPr/>
          </a:p>
        </p:txBody>
      </p:sp>
      <p:sp>
        <p:nvSpPr>
          <p:cNvPr id="94" name="Google Shape;94;p13"/>
          <p:cNvSpPr/>
          <p:nvPr/>
        </p:nvSpPr>
        <p:spPr>
          <a:xfrm>
            <a:off x="5622660" y="6042003"/>
            <a:ext cx="1053274" cy="424377"/>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a pipe</a:t>
            </a:r>
            <a:endParaRPr b="1" sz="1800">
              <a:solidFill>
                <a:srgbClr val="0000C8"/>
              </a:solidFill>
              <a:latin typeface="Quattrocento Sans"/>
              <a:ea typeface="Quattrocento Sans"/>
              <a:cs typeface="Quattrocento Sans"/>
              <a:sym typeface="Quattrocento Sans"/>
            </a:endParaRPr>
          </a:p>
        </p:txBody>
      </p:sp>
      <p:pic>
        <p:nvPicPr>
          <p:cNvPr descr="https://encrypted-tbn1.gstatic.com/images?q=tbn:ANd9GcTaHMulRB4RIh--rb1TKgNboxMqF2gIeBgTlR4RLef2Oy8-YLn0" id="95" name="Google Shape;95;p13"/>
          <p:cNvPicPr preferRelativeResize="0"/>
          <p:nvPr/>
        </p:nvPicPr>
        <p:blipFill rotWithShape="1">
          <a:blip r:embed="rId3">
            <a:alphaModFix/>
          </a:blip>
          <a:srcRect b="0" l="0" r="0" t="0"/>
          <a:stretch/>
        </p:blipFill>
        <p:spPr>
          <a:xfrm>
            <a:off x="10235424" y="5049070"/>
            <a:ext cx="1273540" cy="784018"/>
          </a:xfrm>
          <a:prstGeom prst="rect">
            <a:avLst/>
          </a:prstGeom>
          <a:noFill/>
          <a:ln>
            <a:noFill/>
          </a:ln>
        </p:spPr>
      </p:pic>
      <p:sp>
        <p:nvSpPr>
          <p:cNvPr id="96" name="Google Shape;96;p13"/>
          <p:cNvSpPr/>
          <p:nvPr/>
        </p:nvSpPr>
        <p:spPr>
          <a:xfrm>
            <a:off x="9178138" y="5388534"/>
            <a:ext cx="1099241" cy="254771"/>
          </a:xfrm>
          <a:prstGeom prst="rightArrow">
            <a:avLst>
              <a:gd fmla="val 50000" name="adj1"/>
              <a:gd fmla="val 43552" name="adj2"/>
            </a:avLst>
          </a:prstGeom>
          <a:solidFill>
            <a:srgbClr val="259C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97" name="Google Shape;97;p13"/>
          <p:cNvSpPr/>
          <p:nvPr/>
        </p:nvSpPr>
        <p:spPr>
          <a:xfrm>
            <a:off x="5033920" y="5368404"/>
            <a:ext cx="1060310" cy="326658"/>
          </a:xfrm>
          <a:prstGeom prst="rightArrow">
            <a:avLst>
              <a:gd fmla="val 50000" name="adj1"/>
              <a:gd fmla="val 43552" name="adj2"/>
            </a:avLst>
          </a:prstGeom>
          <a:solidFill>
            <a:srgbClr val="259C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98" name="Google Shape;98;p13"/>
          <p:cNvCxnSpPr/>
          <p:nvPr/>
        </p:nvCxnSpPr>
        <p:spPr>
          <a:xfrm>
            <a:off x="6129108" y="5039253"/>
            <a:ext cx="2116" cy="444500"/>
          </a:xfrm>
          <a:prstGeom prst="straightConnector1">
            <a:avLst/>
          </a:prstGeom>
          <a:noFill/>
          <a:ln cap="flat" cmpd="sng" w="37950">
            <a:solidFill>
              <a:srgbClr val="000066"/>
            </a:solidFill>
            <a:prstDash val="solid"/>
            <a:miter lim="800000"/>
            <a:headEnd len="med" w="med" type="none"/>
            <a:tailEnd len="med" w="med" type="none"/>
          </a:ln>
        </p:spPr>
      </p:cxnSp>
      <p:cxnSp>
        <p:nvCxnSpPr>
          <p:cNvPr id="99" name="Google Shape;99;p13"/>
          <p:cNvCxnSpPr/>
          <p:nvPr/>
        </p:nvCxnSpPr>
        <p:spPr>
          <a:xfrm>
            <a:off x="6129108" y="5534553"/>
            <a:ext cx="2116" cy="444500"/>
          </a:xfrm>
          <a:prstGeom prst="straightConnector1">
            <a:avLst/>
          </a:prstGeom>
          <a:noFill/>
          <a:ln cap="flat" cmpd="sng" w="37950">
            <a:solidFill>
              <a:srgbClr val="000066"/>
            </a:solidFill>
            <a:prstDash val="solid"/>
            <a:miter lim="800000"/>
            <a:headEnd len="med" w="med" type="none"/>
            <a:tailEnd len="med" w="med" type="none"/>
          </a:ln>
        </p:spPr>
      </p:cxnSp>
      <p:sp>
        <p:nvSpPr>
          <p:cNvPr id="100" name="Google Shape;100;p13"/>
          <p:cNvSpPr/>
          <p:nvPr/>
        </p:nvSpPr>
        <p:spPr>
          <a:xfrm>
            <a:off x="2144661" y="5365529"/>
            <a:ext cx="1012175" cy="243270"/>
          </a:xfrm>
          <a:prstGeom prst="rightArrow">
            <a:avLst>
              <a:gd fmla="val 50000" name="adj1"/>
              <a:gd fmla="val 43552" name="adj2"/>
            </a:avLst>
          </a:prstGeom>
          <a:solidFill>
            <a:srgbClr val="259C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01" name="Google Shape;101;p13"/>
          <p:cNvSpPr/>
          <p:nvPr/>
        </p:nvSpPr>
        <p:spPr>
          <a:xfrm>
            <a:off x="6221637" y="5382781"/>
            <a:ext cx="1054642" cy="295028"/>
          </a:xfrm>
          <a:prstGeom prst="rightArrow">
            <a:avLst>
              <a:gd fmla="val 50000" name="adj1"/>
              <a:gd fmla="val 43552" name="adj2"/>
            </a:avLst>
          </a:prstGeom>
          <a:solidFill>
            <a:srgbClr val="259C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02" name="Google Shape;102;p13"/>
          <p:cNvSpPr/>
          <p:nvPr/>
        </p:nvSpPr>
        <p:spPr>
          <a:xfrm>
            <a:off x="2357002" y="5315500"/>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0</a:t>
            </a:r>
            <a:endParaRPr/>
          </a:p>
        </p:txBody>
      </p:sp>
      <p:sp>
        <p:nvSpPr>
          <p:cNvPr id="103" name="Google Shape;103;p13"/>
          <p:cNvSpPr/>
          <p:nvPr/>
        </p:nvSpPr>
        <p:spPr>
          <a:xfrm>
            <a:off x="9339533" y="5312624"/>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1</a:t>
            </a:r>
            <a:endParaRPr/>
          </a:p>
        </p:txBody>
      </p:sp>
      <p:sp>
        <p:nvSpPr>
          <p:cNvPr id="104" name="Google Shape;104;p13"/>
          <p:cNvSpPr/>
          <p:nvPr/>
        </p:nvSpPr>
        <p:spPr>
          <a:xfrm>
            <a:off x="5216548" y="5309750"/>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1</a:t>
            </a:r>
            <a:endParaRPr/>
          </a:p>
        </p:txBody>
      </p:sp>
      <p:sp>
        <p:nvSpPr>
          <p:cNvPr id="105" name="Google Shape;105;p13"/>
          <p:cNvSpPr/>
          <p:nvPr/>
        </p:nvSpPr>
        <p:spPr>
          <a:xfrm>
            <a:off x="6380893" y="5324126"/>
            <a:ext cx="573326" cy="362310"/>
          </a:xfrm>
          <a:prstGeom prst="hexagon">
            <a:avLst>
              <a:gd fmla="val 25000" name="adj"/>
              <a:gd fmla="val 115470" name="vf"/>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Verdana"/>
                <a:ea typeface="Verdana"/>
                <a:cs typeface="Verdana"/>
                <a:sym typeface="Verdana"/>
              </a:rPr>
              <a:t>0</a:t>
            </a:r>
            <a:endParaRPr/>
          </a:p>
        </p:txBody>
      </p:sp>
      <p:pic>
        <p:nvPicPr>
          <p:cNvPr id="106" name="Google Shape;106;p13"/>
          <p:cNvPicPr preferRelativeResize="0"/>
          <p:nvPr/>
        </p:nvPicPr>
        <p:blipFill rotWithShape="1">
          <a:blip r:embed="rId4">
            <a:alphaModFix/>
          </a:blip>
          <a:srcRect b="0" l="0" r="0" t="0"/>
          <a:stretch/>
        </p:blipFill>
        <p:spPr>
          <a:xfrm rot="158465">
            <a:off x="605211" y="4850958"/>
            <a:ext cx="1560648" cy="11436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Solution using temporary file on disk</a:t>
            </a:r>
            <a:endParaRPr/>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Solution using a pipe</a:t>
            </a:r>
            <a:endParaRPr/>
          </a:p>
        </p:txBody>
      </p:sp>
      <p:sp>
        <p:nvSpPr>
          <p:cNvPr id="112" name="Google Shape;112;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Using a simple pipe instead of a temporary file</a:t>
            </a:r>
            <a:endParaRPr sz="3240"/>
          </a:p>
        </p:txBody>
      </p:sp>
      <p:sp>
        <p:nvSpPr>
          <p:cNvPr id="113" name="Google Shape;113;p14"/>
          <p:cNvSpPr/>
          <p:nvPr/>
        </p:nvSpPr>
        <p:spPr>
          <a:xfrm>
            <a:off x="234952" y="3132138"/>
            <a:ext cx="10636250" cy="3205162"/>
          </a:xfrm>
          <a:prstGeom prst="rect">
            <a:avLst/>
          </a:prstGeom>
          <a:noFill/>
          <a:ln>
            <a:noFill/>
          </a:ln>
        </p:spPr>
        <p:txBody>
          <a:bodyPr anchorCtr="0" anchor="t" bIns="42825" lIns="79550" spcFirstLastPara="1" rIns="79550" wrap="square" tIns="42825">
            <a:noAutofit/>
          </a:bodyPr>
          <a:lstStyle/>
          <a:p>
            <a:pPr indent="0" lvl="0" marL="0" marR="0" rtl="0" algn="l">
              <a:lnSpc>
                <a:spcPct val="120000"/>
              </a:lnSpc>
              <a:spcBef>
                <a:spcPts val="0"/>
              </a:spcBef>
              <a:spcAft>
                <a:spcPts val="0"/>
              </a:spcAft>
              <a:buClr>
                <a:srgbClr val="000000"/>
              </a:buClr>
              <a:buSzPts val="2300"/>
              <a:buFont typeface="Times New Roman"/>
              <a:buNone/>
            </a:pPr>
            <a:r>
              <a:t/>
            </a:r>
            <a:endParaRPr i="1" sz="2300">
              <a:solidFill>
                <a:srgbClr val="000066"/>
              </a:solidFill>
              <a:latin typeface="Quattrocento Sans"/>
              <a:ea typeface="Quattrocento Sans"/>
              <a:cs typeface="Quattrocento Sans"/>
              <a:sym typeface="Quattrocento Sans"/>
            </a:endParaRPr>
          </a:p>
          <a:p>
            <a:pPr indent="0" lvl="0" marL="0" marR="0" rtl="0" algn="l">
              <a:lnSpc>
                <a:spcPct val="120000"/>
              </a:lnSpc>
              <a:spcBef>
                <a:spcPts val="1800"/>
              </a:spcBef>
              <a:spcAft>
                <a:spcPts val="0"/>
              </a:spcAft>
              <a:buClr>
                <a:srgbClr val="000000"/>
              </a:buClr>
              <a:buSzPts val="2400"/>
              <a:buFont typeface="Times New Roman"/>
              <a:buNone/>
            </a:pPr>
            <a:r>
              <a:t/>
            </a:r>
            <a:endParaRPr sz="2400">
              <a:solidFill>
                <a:srgbClr val="000066"/>
              </a:solidFill>
              <a:latin typeface="Quattrocento Sans"/>
              <a:ea typeface="Quattrocento Sans"/>
              <a:cs typeface="Quattrocento Sans"/>
              <a:sym typeface="Quattrocento Sans"/>
            </a:endParaRPr>
          </a:p>
          <a:p>
            <a:pPr indent="0" lvl="0" marL="0" marR="0" rtl="0" algn="l">
              <a:lnSpc>
                <a:spcPct val="80000"/>
              </a:lnSpc>
              <a:spcBef>
                <a:spcPts val="1725"/>
              </a:spcBef>
              <a:spcAft>
                <a:spcPts val="0"/>
              </a:spcAft>
              <a:buClr>
                <a:srgbClr val="000000"/>
              </a:buClr>
              <a:buSzPts val="2300"/>
              <a:buFont typeface="Times New Roman"/>
              <a:buNone/>
            </a:pPr>
            <a:r>
              <a:t/>
            </a:r>
            <a:endParaRPr sz="2300">
              <a:solidFill>
                <a:srgbClr val="000066"/>
              </a:solidFill>
              <a:latin typeface="Quattrocento Sans"/>
              <a:ea typeface="Quattrocento Sans"/>
              <a:cs typeface="Quattrocento Sans"/>
              <a:sym typeface="Quattrocento Sans"/>
            </a:endParaRPr>
          </a:p>
          <a:p>
            <a:pPr indent="0" lvl="0" marL="0" marR="0" rtl="0" algn="l">
              <a:lnSpc>
                <a:spcPct val="80000"/>
              </a:lnSpc>
              <a:spcBef>
                <a:spcPts val="1725"/>
              </a:spcBef>
              <a:spcAft>
                <a:spcPts val="0"/>
              </a:spcAft>
              <a:buClr>
                <a:srgbClr val="000000"/>
              </a:buClr>
              <a:buSzPts val="2300"/>
              <a:buFont typeface="Times New Roman"/>
              <a:buNone/>
            </a:pPr>
            <a:r>
              <a:t/>
            </a:r>
            <a:endParaRPr sz="2300">
              <a:solidFill>
                <a:srgbClr val="000066"/>
              </a:solidFill>
              <a:latin typeface="Quattrocento Sans"/>
              <a:ea typeface="Quattrocento Sans"/>
              <a:cs typeface="Quattrocento Sans"/>
              <a:sym typeface="Quattrocento Sans"/>
            </a:endParaRPr>
          </a:p>
        </p:txBody>
      </p:sp>
      <p:sp>
        <p:nvSpPr>
          <p:cNvPr id="114" name="Google Shape;114;p14"/>
          <p:cNvSpPr txBox="1"/>
          <p:nvPr/>
        </p:nvSpPr>
        <p:spPr>
          <a:xfrm>
            <a:off x="886407" y="1865089"/>
            <a:ext cx="10440955" cy="820828"/>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1440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How many users are logged in ?</a:t>
            </a:r>
            <a:endParaRPr/>
          </a:p>
        </p:txBody>
      </p:sp>
      <p:sp>
        <p:nvSpPr>
          <p:cNvPr id="115" name="Google Shape;115;p14"/>
          <p:cNvSpPr txBox="1"/>
          <p:nvPr/>
        </p:nvSpPr>
        <p:spPr>
          <a:xfrm>
            <a:off x="886407" y="5237808"/>
            <a:ext cx="10440956"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wc -l</a:t>
            </a:r>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4</a:t>
            </a:r>
            <a:endParaRPr/>
          </a:p>
        </p:txBody>
      </p:sp>
      <p:sp>
        <p:nvSpPr>
          <p:cNvPr id="116" name="Google Shape;116;p14"/>
          <p:cNvSpPr txBox="1"/>
          <p:nvPr/>
        </p:nvSpPr>
        <p:spPr>
          <a:xfrm>
            <a:off x="886407" y="3500634"/>
            <a:ext cx="10440956"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&gt; tmpfile</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wc –l tmpfile</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Clr>
                <a:srgbClr val="000000"/>
              </a:buClr>
              <a:buSzPts val="2000"/>
              <a:buFont typeface="Times New Roman"/>
              <a:buNone/>
            </a:pPr>
            <a:r>
              <a:rPr lang="en-GB" sz="2000">
                <a:solidFill>
                  <a:schemeClr val="dk1"/>
                </a:solidFill>
                <a:latin typeface="Courier New"/>
                <a:ea typeface="Courier New"/>
                <a:cs typeface="Courier New"/>
                <a:sym typeface="Courier New"/>
              </a:rPr>
              <a:t>    4	tmpfile</a:t>
            </a:r>
            <a:endParaRPr sz="20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Simple filters can be combined using pipes, to perform more complex tasks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22" name="Google Shape;122;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Pipes and filters together</a:t>
            </a:r>
            <a:endParaRPr/>
          </a:p>
        </p:txBody>
      </p:sp>
      <p:sp>
        <p:nvSpPr>
          <p:cNvPr id="123" name="Google Shape;123;p15"/>
          <p:cNvSpPr/>
          <p:nvPr/>
        </p:nvSpPr>
        <p:spPr>
          <a:xfrm>
            <a:off x="886408" y="2795976"/>
            <a:ext cx="10440955"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grep laura</a:t>
            </a:r>
            <a:endParaRPr b="1" sz="20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lang="en-GB" sz="2000">
                <a:solidFill>
                  <a:srgbClr val="000066"/>
                </a:solidFill>
                <a:latin typeface="Courier New"/>
                <a:ea typeface="Courier New"/>
                <a:cs typeface="Courier New"/>
                <a:sym typeface="Courier New"/>
              </a:rPr>
              <a:t>laura   pts/1    Jul 25 11:01 (booboo)</a:t>
            </a:r>
            <a:endParaRPr/>
          </a:p>
        </p:txBody>
      </p:sp>
      <p:sp>
        <p:nvSpPr>
          <p:cNvPr id="124" name="Google Shape;124;p15"/>
          <p:cNvSpPr/>
          <p:nvPr/>
        </p:nvSpPr>
        <p:spPr>
          <a:xfrm>
            <a:off x="886408" y="4757143"/>
            <a:ext cx="10440954"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h -ef | wc -l</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68</a:t>
            </a:r>
            <a:endParaRPr/>
          </a:p>
        </p:txBody>
      </p:sp>
      <p:sp>
        <p:nvSpPr>
          <p:cNvPr id="125" name="Google Shape;125;p15"/>
          <p:cNvSpPr txBox="1"/>
          <p:nvPr/>
        </p:nvSpPr>
        <p:spPr>
          <a:xfrm>
            <a:off x="886408" y="2196394"/>
            <a:ext cx="10440956" cy="522593"/>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Which terminal is user </a:t>
            </a:r>
            <a:r>
              <a:rPr b="1" lang="en-GB" sz="2000">
                <a:solidFill>
                  <a:srgbClr val="0000C8"/>
                </a:solidFill>
                <a:latin typeface="Arial"/>
                <a:ea typeface="Arial"/>
                <a:cs typeface="Arial"/>
                <a:sym typeface="Arial"/>
              </a:rPr>
              <a:t>laura</a:t>
            </a:r>
            <a:r>
              <a:rPr lang="en-GB" sz="2000">
                <a:solidFill>
                  <a:schemeClr val="dk1"/>
                </a:solidFill>
                <a:latin typeface="Quattrocento Sans"/>
                <a:ea typeface="Quattrocento Sans"/>
                <a:cs typeface="Quattrocento Sans"/>
                <a:sym typeface="Quattrocento Sans"/>
              </a:rPr>
              <a:t> logged on ?</a:t>
            </a:r>
            <a:endParaRPr/>
          </a:p>
        </p:txBody>
      </p:sp>
      <p:sp>
        <p:nvSpPr>
          <p:cNvPr id="126" name="Google Shape;126;p15"/>
          <p:cNvSpPr txBox="1"/>
          <p:nvPr/>
        </p:nvSpPr>
        <p:spPr>
          <a:xfrm>
            <a:off x="895739" y="4165754"/>
            <a:ext cx="10431623" cy="497322"/>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How many processes are running on the system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Pipelines can involve many stages</a:t>
            </a:r>
            <a:endParaRPr/>
          </a:p>
          <a:p>
            <a:pPr indent="-165100" lvl="1" marL="622300" rtl="0" algn="l">
              <a:lnSpc>
                <a:spcPct val="100000"/>
              </a:lnSpc>
              <a:spcBef>
                <a:spcPts val="2000"/>
              </a:spcBef>
              <a:spcAft>
                <a:spcPts val="0"/>
              </a:spcAft>
              <a:buSzPts val="1800"/>
              <a:buChar char="›"/>
            </a:pPr>
            <a:r>
              <a:rPr lang="en-GB"/>
              <a:t>As long as each tool can make sense of the data coming through</a:t>
            </a:r>
            <a:endParaRPr/>
          </a:p>
        </p:txBody>
      </p:sp>
      <p:sp>
        <p:nvSpPr>
          <p:cNvPr id="132" name="Google Shape;132;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Multistage pipes</a:t>
            </a:r>
            <a:endParaRPr/>
          </a:p>
        </p:txBody>
      </p:sp>
      <p:sp>
        <p:nvSpPr>
          <p:cNvPr id="133" name="Google Shape;133;p16"/>
          <p:cNvSpPr/>
          <p:nvPr/>
        </p:nvSpPr>
        <p:spPr>
          <a:xfrm>
            <a:off x="883445" y="3629977"/>
            <a:ext cx="9854410"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 grep tty | wc -l</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3</a:t>
            </a:r>
            <a:endParaRPr/>
          </a:p>
        </p:txBody>
      </p:sp>
      <p:sp>
        <p:nvSpPr>
          <p:cNvPr id="134" name="Google Shape;134;p16"/>
          <p:cNvSpPr txBox="1"/>
          <p:nvPr/>
        </p:nvSpPr>
        <p:spPr>
          <a:xfrm>
            <a:off x="868826" y="2765414"/>
            <a:ext cx="9851714" cy="707886"/>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How many users are logged in on the character interface (</a:t>
            </a:r>
            <a:r>
              <a:rPr b="1" lang="en-GB" sz="2000">
                <a:solidFill>
                  <a:srgbClr val="0000C8"/>
                </a:solidFill>
                <a:latin typeface="Arial"/>
                <a:ea typeface="Arial"/>
                <a:cs typeface="Arial"/>
                <a:sym typeface="Arial"/>
              </a:rPr>
              <a:t>tty</a:t>
            </a:r>
            <a:r>
              <a:rPr lang="en-GB" sz="2000">
                <a:solidFill>
                  <a:schemeClr val="dk1"/>
                </a:solidFill>
                <a:latin typeface="Quattrocento Sans"/>
                <a:ea typeface="Quattrocento Sans"/>
                <a:cs typeface="Quattrocento Sans"/>
                <a:sym typeface="Quattrocento Sans"/>
              </a:rPr>
              <a:t>)?</a:t>
            </a:r>
            <a:endParaRPr/>
          </a:p>
        </p:txBody>
      </p:sp>
      <p:sp>
        <p:nvSpPr>
          <p:cNvPr id="135" name="Google Shape;135;p16"/>
          <p:cNvSpPr/>
          <p:nvPr/>
        </p:nvSpPr>
        <p:spPr>
          <a:xfrm>
            <a:off x="863245" y="5633400"/>
            <a:ext cx="9891925"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-ef | grep mingetty | wc -l</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5</a:t>
            </a:r>
            <a:endParaRPr/>
          </a:p>
        </p:txBody>
      </p:sp>
      <p:sp>
        <p:nvSpPr>
          <p:cNvPr id="136" name="Google Shape;136;p16"/>
          <p:cNvSpPr txBox="1"/>
          <p:nvPr/>
        </p:nvSpPr>
        <p:spPr>
          <a:xfrm>
            <a:off x="865939" y="4758024"/>
            <a:ext cx="9871915" cy="707886"/>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lang="en-GB" sz="2000">
                <a:solidFill>
                  <a:schemeClr val="dk1"/>
                </a:solidFill>
                <a:latin typeface="Quattrocento Sans"/>
                <a:ea typeface="Quattrocento Sans"/>
                <a:cs typeface="Quattrocento Sans"/>
                <a:sym typeface="Quattrocento Sans"/>
              </a:rPr>
              <a:t>Example: </a:t>
            </a:r>
            <a:r>
              <a:rPr lang="en-GB" sz="2000">
                <a:solidFill>
                  <a:schemeClr val="dk1"/>
                </a:solidFill>
                <a:latin typeface="Quattrocento Sans"/>
                <a:ea typeface="Quattrocento Sans"/>
                <a:cs typeface="Quattrocento Sans"/>
                <a:sym typeface="Quattrocento Sans"/>
              </a:rPr>
              <a:t>How many processes called </a:t>
            </a:r>
            <a:r>
              <a:rPr b="1" lang="en-GB" sz="2000">
                <a:solidFill>
                  <a:srgbClr val="0000C8"/>
                </a:solidFill>
                <a:latin typeface="Arial"/>
                <a:ea typeface="Arial"/>
                <a:cs typeface="Arial"/>
                <a:sym typeface="Arial"/>
              </a:rPr>
              <a:t>mingetty</a:t>
            </a:r>
            <a:r>
              <a:rPr lang="en-GB" sz="2000">
                <a:solidFill>
                  <a:schemeClr val="dk1"/>
                </a:solidFill>
                <a:latin typeface="Quattrocento Sans"/>
                <a:ea typeface="Quattrocento Sans"/>
                <a:cs typeface="Quattrocento Sans"/>
                <a:sym typeface="Quattrocento Sans"/>
              </a:rPr>
              <a:t> are running?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a:t>
            </a:r>
            <a:r>
              <a:rPr b="1" lang="en-GB">
                <a:solidFill>
                  <a:srgbClr val="0000C8"/>
                </a:solidFill>
              </a:rPr>
              <a:t>tee</a:t>
            </a:r>
            <a:r>
              <a:rPr lang="en-GB"/>
              <a:t> command also copies </a:t>
            </a:r>
            <a:r>
              <a:rPr b="1" i="1" lang="en-GB"/>
              <a:t>stdin</a:t>
            </a:r>
            <a:r>
              <a:rPr lang="en-GB"/>
              <a:t> to </a:t>
            </a:r>
            <a:r>
              <a:rPr b="1" i="1" lang="en-GB"/>
              <a:t>stdout</a:t>
            </a:r>
            <a:r>
              <a:rPr lang="en-GB"/>
              <a:t> </a:t>
            </a:r>
            <a:endParaRPr/>
          </a:p>
          <a:p>
            <a:pPr indent="-165100" lvl="1" marL="622300" rtl="0" algn="l">
              <a:lnSpc>
                <a:spcPct val="100000"/>
              </a:lnSpc>
              <a:spcBef>
                <a:spcPts val="2000"/>
              </a:spcBef>
              <a:spcAft>
                <a:spcPts val="0"/>
              </a:spcAft>
              <a:buSzPts val="1800"/>
              <a:buChar char="›"/>
            </a:pPr>
            <a:r>
              <a:rPr lang="en-GB"/>
              <a:t>Rather like </a:t>
            </a:r>
            <a:r>
              <a:rPr b="1" lang="en-GB">
                <a:solidFill>
                  <a:srgbClr val="0000C8"/>
                </a:solidFill>
              </a:rPr>
              <a:t>cat</a:t>
            </a:r>
            <a:r>
              <a:rPr lang="en-GB"/>
              <a:t>...</a:t>
            </a:r>
            <a:endParaRPr/>
          </a:p>
          <a:p>
            <a:pPr indent="-165100" lvl="1" marL="622300" rtl="0" algn="l">
              <a:lnSpc>
                <a:spcPct val="100000"/>
              </a:lnSpc>
              <a:spcBef>
                <a:spcPts val="2000"/>
              </a:spcBef>
              <a:spcAft>
                <a:spcPts val="0"/>
              </a:spcAft>
              <a:buSzPts val="1800"/>
              <a:buChar char="›"/>
            </a:pPr>
            <a:r>
              <a:rPr lang="en-GB"/>
              <a:t>...except </a:t>
            </a:r>
            <a:r>
              <a:rPr b="1" lang="en-GB">
                <a:solidFill>
                  <a:srgbClr val="0000C8"/>
                </a:solidFill>
              </a:rPr>
              <a:t>tee</a:t>
            </a:r>
            <a:r>
              <a:rPr lang="en-GB"/>
              <a:t> can save </a:t>
            </a:r>
            <a:r>
              <a:rPr b="1" i="1" lang="en-GB"/>
              <a:t>stdin</a:t>
            </a:r>
            <a:r>
              <a:rPr lang="en-GB"/>
              <a:t> in a specified file, before passing it to </a:t>
            </a:r>
            <a:r>
              <a:rPr b="1" i="1" lang="en-GB"/>
              <a:t>stdout</a:t>
            </a:r>
            <a:endParaRPr/>
          </a:p>
        </p:txBody>
      </p:sp>
      <p:sp>
        <p:nvSpPr>
          <p:cNvPr id="142" name="Google Shape;142;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Using tee filter in a pipeline</a:t>
            </a:r>
            <a:endParaRPr/>
          </a:p>
        </p:txBody>
      </p:sp>
      <p:pic>
        <p:nvPicPr>
          <p:cNvPr id="143" name="Google Shape;143;p17"/>
          <p:cNvPicPr preferRelativeResize="0"/>
          <p:nvPr/>
        </p:nvPicPr>
        <p:blipFill rotWithShape="1">
          <a:blip r:embed="rId3">
            <a:alphaModFix/>
          </a:blip>
          <a:srcRect b="0" l="0" r="0" t="0"/>
          <a:stretch/>
        </p:blipFill>
        <p:spPr>
          <a:xfrm>
            <a:off x="807396" y="4249605"/>
            <a:ext cx="6224886" cy="838200"/>
          </a:xfrm>
          <a:prstGeom prst="rect">
            <a:avLst/>
          </a:prstGeom>
          <a:noFill/>
          <a:ln>
            <a:noFill/>
          </a:ln>
        </p:spPr>
      </p:pic>
      <p:sp>
        <p:nvSpPr>
          <p:cNvPr id="144" name="Google Shape;144;p17"/>
          <p:cNvSpPr/>
          <p:nvPr/>
        </p:nvSpPr>
        <p:spPr>
          <a:xfrm>
            <a:off x="7549659" y="4309460"/>
            <a:ext cx="1055697" cy="464811"/>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0000C8"/>
                </a:solidFill>
                <a:latin typeface="Quattrocento Sans"/>
                <a:ea typeface="Quattrocento Sans"/>
                <a:cs typeface="Quattrocento Sans"/>
                <a:sym typeface="Quattrocento Sans"/>
              </a:rPr>
              <a:t>who</a:t>
            </a:r>
            <a:endParaRPr/>
          </a:p>
        </p:txBody>
      </p:sp>
      <p:sp>
        <p:nvSpPr>
          <p:cNvPr id="145" name="Google Shape;145;p17"/>
          <p:cNvSpPr/>
          <p:nvPr/>
        </p:nvSpPr>
        <p:spPr>
          <a:xfrm>
            <a:off x="9094603" y="4309460"/>
            <a:ext cx="889628" cy="483472"/>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0000C8"/>
                </a:solidFill>
                <a:latin typeface="Quattrocento Sans"/>
                <a:ea typeface="Quattrocento Sans"/>
                <a:cs typeface="Quattrocento Sans"/>
                <a:sym typeface="Quattrocento Sans"/>
              </a:rPr>
              <a:t>tee</a:t>
            </a:r>
            <a:endParaRPr/>
          </a:p>
        </p:txBody>
      </p:sp>
      <p:sp>
        <p:nvSpPr>
          <p:cNvPr id="146" name="Google Shape;146;p17"/>
          <p:cNvSpPr/>
          <p:nvPr/>
        </p:nvSpPr>
        <p:spPr>
          <a:xfrm>
            <a:off x="10340213" y="4309460"/>
            <a:ext cx="953175" cy="483472"/>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0000C8"/>
                </a:solidFill>
                <a:latin typeface="Quattrocento Sans"/>
                <a:ea typeface="Quattrocento Sans"/>
                <a:cs typeface="Quattrocento Sans"/>
                <a:sym typeface="Quattrocento Sans"/>
              </a:rPr>
              <a:t>wc</a:t>
            </a:r>
            <a:endParaRPr b="1" sz="2000">
              <a:solidFill>
                <a:srgbClr val="0000C8"/>
              </a:solidFill>
              <a:latin typeface="Quattrocento Sans"/>
              <a:ea typeface="Quattrocento Sans"/>
              <a:cs typeface="Quattrocento Sans"/>
              <a:sym typeface="Quattrocento Sans"/>
            </a:endParaRPr>
          </a:p>
        </p:txBody>
      </p:sp>
      <p:cxnSp>
        <p:nvCxnSpPr>
          <p:cNvPr id="147" name="Google Shape;147;p17"/>
          <p:cNvCxnSpPr>
            <a:stCxn id="144" idx="3"/>
            <a:endCxn id="145" idx="1"/>
          </p:cNvCxnSpPr>
          <p:nvPr/>
        </p:nvCxnSpPr>
        <p:spPr>
          <a:xfrm>
            <a:off x="8605356" y="4541866"/>
            <a:ext cx="489300" cy="9300"/>
          </a:xfrm>
          <a:prstGeom prst="straightConnector1">
            <a:avLst/>
          </a:prstGeom>
          <a:noFill/>
          <a:ln cap="flat" cmpd="sng" w="19050">
            <a:solidFill>
              <a:srgbClr val="134183"/>
            </a:solidFill>
            <a:prstDash val="solid"/>
            <a:miter lim="800000"/>
            <a:headEnd len="sm" w="sm" type="none"/>
            <a:tailEnd len="med" w="med" type="stealth"/>
          </a:ln>
        </p:spPr>
      </p:cxnSp>
      <p:cxnSp>
        <p:nvCxnSpPr>
          <p:cNvPr id="148" name="Google Shape;148;p17"/>
          <p:cNvCxnSpPr>
            <a:stCxn id="145" idx="3"/>
            <a:endCxn id="146" idx="1"/>
          </p:cNvCxnSpPr>
          <p:nvPr/>
        </p:nvCxnSpPr>
        <p:spPr>
          <a:xfrm>
            <a:off x="9984231" y="4551196"/>
            <a:ext cx="356100" cy="0"/>
          </a:xfrm>
          <a:prstGeom prst="straightConnector1">
            <a:avLst/>
          </a:prstGeom>
          <a:noFill/>
          <a:ln cap="flat" cmpd="sng" w="19050">
            <a:solidFill>
              <a:srgbClr val="134183"/>
            </a:solidFill>
            <a:prstDash val="solid"/>
            <a:miter lim="800000"/>
            <a:headEnd len="sm" w="sm" type="none"/>
            <a:tailEnd len="med" w="med" type="stealth"/>
          </a:ln>
        </p:spPr>
      </p:cxnSp>
      <p:cxnSp>
        <p:nvCxnSpPr>
          <p:cNvPr id="149" name="Google Shape;149;p17"/>
          <p:cNvCxnSpPr/>
          <p:nvPr/>
        </p:nvCxnSpPr>
        <p:spPr>
          <a:xfrm>
            <a:off x="9601200" y="4744976"/>
            <a:ext cx="165370" cy="486383"/>
          </a:xfrm>
          <a:prstGeom prst="straightConnector1">
            <a:avLst/>
          </a:prstGeom>
          <a:noFill/>
          <a:ln cap="flat" cmpd="sng" w="19050">
            <a:solidFill>
              <a:srgbClr val="134183"/>
            </a:solidFill>
            <a:prstDash val="solid"/>
            <a:miter lim="800000"/>
            <a:headEnd len="sm" w="sm" type="none"/>
            <a:tailEnd len="med" w="med" type="stealth"/>
          </a:ln>
        </p:spPr>
      </p:cxnSp>
      <p:sp>
        <p:nvSpPr>
          <p:cNvPr id="150" name="Google Shape;150;p17"/>
          <p:cNvSpPr/>
          <p:nvPr/>
        </p:nvSpPr>
        <p:spPr>
          <a:xfrm>
            <a:off x="885218" y="3067975"/>
            <a:ext cx="10437778" cy="793820"/>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1" marL="0" marR="0" rtl="0" algn="l">
              <a:spcBef>
                <a:spcPts val="0"/>
              </a:spcBef>
              <a:spcAft>
                <a:spcPts val="0"/>
              </a:spcAft>
              <a:buClr>
                <a:srgbClr val="000066"/>
              </a:buClr>
              <a:buSzPts val="2000"/>
              <a:buFont typeface="Droid Sans Mono"/>
              <a:buNone/>
            </a:pPr>
            <a:r>
              <a:rPr b="1" i="0" lang="en-GB" sz="2000" u="none" cap="none" strike="noStrike">
                <a:solidFill>
                  <a:schemeClr val="dk1"/>
                </a:solidFill>
                <a:latin typeface="Quattrocento Sans"/>
                <a:ea typeface="Quattrocento Sans"/>
                <a:cs typeface="Quattrocento Sans"/>
                <a:sym typeface="Quattrocento Sans"/>
              </a:rPr>
              <a:t>Example 6:    </a:t>
            </a:r>
            <a:r>
              <a:rPr b="0" i="0" lang="en-GB" sz="2000" u="none" cap="none" strike="noStrike">
                <a:solidFill>
                  <a:schemeClr val="dk1"/>
                </a:solidFill>
                <a:latin typeface="Quattrocento Sans"/>
                <a:ea typeface="Quattrocento Sans"/>
                <a:cs typeface="Quattrocento Sans"/>
                <a:sym typeface="Quattrocento Sans"/>
              </a:rPr>
              <a:t>How many users are logged on, but keep the list of them in a file </a:t>
            </a:r>
            <a:br>
              <a:rPr b="0" i="0" lang="en-GB" sz="2000" u="none" cap="none" strike="noStrike">
                <a:solidFill>
                  <a:schemeClr val="dk1"/>
                </a:solidFill>
                <a:latin typeface="Quattrocento Sans"/>
                <a:ea typeface="Quattrocento Sans"/>
                <a:cs typeface="Quattrocento Sans"/>
                <a:sym typeface="Quattrocento Sans"/>
              </a:rPr>
            </a:br>
            <a:r>
              <a:rPr b="0" i="0" lang="en-GB" sz="2000" u="none" cap="none" strike="noStrike">
                <a:solidFill>
                  <a:schemeClr val="dk1"/>
                </a:solidFill>
                <a:latin typeface="Quattrocento Sans"/>
                <a:ea typeface="Quattrocento Sans"/>
                <a:cs typeface="Quattrocento Sans"/>
                <a:sym typeface="Quattrocento Sans"/>
              </a:rPr>
              <a:t>		(as well as giving me the count)</a:t>
            </a:r>
            <a:endParaRPr b="1" i="0" sz="2000" u="none" cap="none" strike="noStrike">
              <a:solidFill>
                <a:srgbClr val="0000C8"/>
              </a:solidFill>
              <a:latin typeface="Arial"/>
              <a:ea typeface="Arial"/>
              <a:cs typeface="Arial"/>
              <a:sym typeface="Arial"/>
            </a:endParaRPr>
          </a:p>
        </p:txBody>
      </p:sp>
      <p:sp>
        <p:nvSpPr>
          <p:cNvPr id="151" name="Google Shape;151;p17"/>
          <p:cNvSpPr txBox="1"/>
          <p:nvPr/>
        </p:nvSpPr>
        <p:spPr>
          <a:xfrm>
            <a:off x="885217" y="5454651"/>
            <a:ext cx="10442145" cy="940051"/>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laura   pts/1    Jul 25 11:01 (booboo)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user7   pts/2    Jul 25 11:03 (care)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dale    pts/0    Jul 25 11:15 (homer)</a:t>
            </a:r>
            <a:endParaRPr/>
          </a:p>
        </p:txBody>
      </p:sp>
      <p:sp>
        <p:nvSpPr>
          <p:cNvPr id="152" name="Google Shape;152;p17"/>
          <p:cNvSpPr txBox="1"/>
          <p:nvPr/>
        </p:nvSpPr>
        <p:spPr>
          <a:xfrm>
            <a:off x="9503183" y="5245060"/>
            <a:ext cx="1818217" cy="421063"/>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lnSpc>
                <a:spcPct val="110000"/>
              </a:lnSpc>
              <a:spcBef>
                <a:spcPts val="0"/>
              </a:spcBef>
              <a:spcAft>
                <a:spcPts val="0"/>
              </a:spcAft>
              <a:buNone/>
            </a:pPr>
            <a:r>
              <a:rPr i="1" lang="en-GB" sz="2000">
                <a:solidFill>
                  <a:schemeClr val="dk1"/>
                </a:solidFill>
                <a:latin typeface="Quattrocento Sans"/>
                <a:ea typeface="Quattrocento Sans"/>
                <a:cs typeface="Quattrocento Sans"/>
                <a:sym typeface="Quattrocento Sans"/>
              </a:rPr>
              <a:t>who.list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