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794500" cy="9921875"/>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 uri="http://customooxmlschemas.google.com/">
      <go:slidesCustomData xmlns:go="http://customooxmlschemas.google.com/" r:id="rId24" roundtripDataSignature="AMtx7mj8qx7L5b+F+qrrKLCcR2A5hVtF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30FD86-F9FE-4078-A7E6-6EF7C31336FF}">
  <a:tblStyle styleId="{2130FD86-F9FE-4078-A7E6-6EF7C31336F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5.xml"/><Relationship Id="rId22" Type="http://schemas.openxmlformats.org/officeDocument/2006/relationships/font" Target="fonts/QuattrocentoSans-italic.fntdata"/><Relationship Id="rId10" Type="http://schemas.openxmlformats.org/officeDocument/2006/relationships/slide" Target="slides/slide4.xml"/><Relationship Id="rId21" Type="http://schemas.openxmlformats.org/officeDocument/2006/relationships/font" Target="fonts/QuattrocentoSans-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9" name="Google Shape;49;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 ability to provide secure and reliable network services allowed Linux to break into the enterprise and other commercial installations quite early in its evolution. </a:t>
            </a:r>
            <a:endParaRPr/>
          </a:p>
          <a:p>
            <a:pPr indent="0" lvl="0" marL="0" rtl="0" algn="l">
              <a:spcBef>
                <a:spcPts val="300"/>
              </a:spcBef>
              <a:spcAft>
                <a:spcPts val="0"/>
              </a:spcAft>
              <a:buNone/>
            </a:pPr>
            <a:r>
              <a:rPr lang="en-GB"/>
              <a:t>Basic network facilities came first. Some of the commercially viable database hosting came later, having waited for sufficient stability and equally important scalability.</a:t>
            </a:r>
            <a:endParaRPr/>
          </a:p>
          <a:p>
            <a:pPr indent="0" lvl="0" marL="0" rtl="0" algn="l">
              <a:spcBef>
                <a:spcPts val="300"/>
              </a:spcBef>
              <a:spcAft>
                <a:spcPts val="0"/>
              </a:spcAft>
              <a:buNone/>
            </a:pPr>
            <a:r>
              <a:rPr lang="en-GB"/>
              <a:t>HA (High Availability) Clustering is when you connect a number of computers in such a way that if any of them fails, the remaining ones take over its workload. Connectivity is over a private, very high speed local network. HA Clustering focuses on reducing fault-generated outage to an absolute minimum – that is its main purpose in life. Service continuity takes precedence over performance. Current Linux kernels are perfectly suitable for clustering, and several third party products take advantage of it. </a:t>
            </a:r>
            <a:endParaRPr/>
          </a:p>
          <a:p>
            <a:pPr indent="0" lvl="0" marL="0" rtl="0" algn="l">
              <a:spcBef>
                <a:spcPts val="300"/>
              </a:spcBef>
              <a:spcAft>
                <a:spcPts val="0"/>
              </a:spcAft>
              <a:buNone/>
            </a:pPr>
            <a:r>
              <a:rPr lang="en-GB"/>
              <a:t>Linux is also at its best when used in software houses. Most of the platform is free, open source and software developed on Linux usually applies licence that developers can use efficiently and effectively. It gives an excellent application development platform, development language selection and support, as well as availability of test beds. </a:t>
            </a:r>
            <a:endParaRPr/>
          </a:p>
          <a:p>
            <a:pPr indent="0" lvl="0" marL="0" rtl="0" algn="l">
              <a:spcBef>
                <a:spcPts val="300"/>
              </a:spcBef>
              <a:spcAft>
                <a:spcPts val="0"/>
              </a:spcAft>
              <a:buNone/>
            </a:pPr>
            <a:r>
              <a:t/>
            </a:r>
            <a:endParaRPr/>
          </a:p>
        </p:txBody>
      </p:sp>
      <p:sp>
        <p:nvSpPr>
          <p:cNvPr id="162" name="Google Shape;162;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 idea of hypervisor first appeared in the ‘60s. Introduced by IBM, it was meant to provide environment where multiple operating systems would run alongside each other on the same hardware. All resources were shared, but no interaction between (or even awareness of) the neighbours was possible. The sharing of the CPU happened through a very fast time sharing, which later evolved into “context switching”, then became “world switching”. In the latter, the state of the entire operating system and all its applications is preserved while the attention is moved to another “guest”.</a:t>
            </a:r>
            <a:endParaRPr/>
          </a:p>
          <a:p>
            <a:pPr indent="0" lvl="0" marL="0" rtl="0" algn="l">
              <a:spcBef>
                <a:spcPts val="300"/>
              </a:spcBef>
              <a:spcAft>
                <a:spcPts val="0"/>
              </a:spcAft>
              <a:buNone/>
            </a:pPr>
            <a:r>
              <a:rPr lang="en-GB"/>
              <a:t>The efficiency argument also comes into play when considering the way in which hypervisors are implemented. Intuitively, running a stand-alone hypervisor on 'bare metal', i.e. directly on the hardware, would seem to be the best option from a performance perspective. Some argue, however, that there is little or no practical difference in performance between this and having the hypervisor sitting on top of (or embedded within) a host operating system.</a:t>
            </a:r>
            <a:endParaRPr/>
          </a:p>
          <a:p>
            <a:pPr indent="0" lvl="0" marL="0" rtl="0" algn="l">
              <a:spcBef>
                <a:spcPts val="300"/>
              </a:spcBef>
              <a:spcAft>
                <a:spcPts val="0"/>
              </a:spcAft>
              <a:buNone/>
            </a:pPr>
            <a:r>
              <a:rPr lang="en-GB"/>
              <a:t>But here, we need to consider management implications. Bare metal hypervisors represent independent entities in the infrastructure that need to be managed as such, which is why some recommend dedicated management tools for the virtualized environment. Hosted hypervisors can often be managed via the operating system upon (or within) which they sit, allowing at least a basic level of management to take place via the tools and processes already being used, with more capability coming from extension rather than duplication of management solutions.</a:t>
            </a:r>
            <a:endParaRPr/>
          </a:p>
          <a:p>
            <a:pPr indent="0" lvl="0" marL="0" rtl="0" algn="l">
              <a:spcBef>
                <a:spcPts val="300"/>
              </a:spcBef>
              <a:spcAft>
                <a:spcPts val="0"/>
              </a:spcAft>
              <a:buNone/>
            </a:pPr>
            <a:r>
              <a:t/>
            </a:r>
            <a:endParaRPr/>
          </a:p>
        </p:txBody>
      </p:sp>
      <p:sp>
        <p:nvSpPr>
          <p:cNvPr id="170" name="Google Shape;170;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00" name="Google Shape;200;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0" name="Google Shape;210;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Although Linux can run on a variety of computers, including mainframes, a PC is by far the most commonly used type. Whether a desktop, a server or a laptop, the term “PC” is encompasses them all.</a:t>
            </a:r>
            <a:endParaRPr/>
          </a:p>
          <a:p>
            <a:pPr indent="0" lvl="0" marL="0" rtl="0" algn="l">
              <a:spcBef>
                <a:spcPts val="300"/>
              </a:spcBef>
              <a:spcAft>
                <a:spcPts val="0"/>
              </a:spcAft>
              <a:buNone/>
            </a:pPr>
            <a:r>
              <a:rPr lang="en-GB"/>
              <a:t>There is a massive variety of hardware used in PCs, and there are several operating systems that can control it. </a:t>
            </a:r>
            <a:endParaRPr/>
          </a:p>
          <a:p>
            <a:pPr indent="0" lvl="0" marL="0" rtl="0" algn="l">
              <a:spcBef>
                <a:spcPts val="300"/>
              </a:spcBef>
              <a:spcAft>
                <a:spcPts val="0"/>
              </a:spcAft>
              <a:buNone/>
            </a:pPr>
            <a:r>
              <a:rPr lang="en-GB"/>
              <a:t>In this chapter we will have a brief look at the various combinations on the theme, then concentrate on introducing Linux as a viable alternative to other operating systems in both server and desktop environments.</a:t>
            </a:r>
            <a:endParaRPr/>
          </a:p>
        </p:txBody>
      </p:sp>
      <p:sp>
        <p:nvSpPr>
          <p:cNvPr id="55" name="Google Shape;55;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Windows</a:t>
            </a:r>
            <a:br>
              <a:rPr lang="en-GB"/>
            </a:br>
            <a:r>
              <a:rPr lang="en-GB"/>
              <a:t>There are two main versions of Windows XP, Home Edition and Professional Edition. The follow up, Vista made a brief appearance, and now even Microsoft are trying to forget it. At the time of writing (Feb 2016), we are with Windows 10...</a:t>
            </a:r>
            <a:endParaRPr/>
          </a:p>
          <a:p>
            <a:pPr indent="0" lvl="0" marL="0" rtl="0" algn="l">
              <a:spcBef>
                <a:spcPts val="300"/>
              </a:spcBef>
              <a:spcAft>
                <a:spcPts val="0"/>
              </a:spcAft>
              <a:buNone/>
            </a:pPr>
            <a:r>
              <a:rPr lang="en-GB"/>
              <a:t>Linux</a:t>
            </a:r>
            <a:br>
              <a:rPr lang="en-GB"/>
            </a:br>
            <a:r>
              <a:rPr lang="en-GB"/>
              <a:t>Linux provides an open source (and free) version of an operating system. Although initially destined for a server market, several Linux distributions are totally viable as a desktop machine. Thanks to its open source and GPL nature, Linux can (and often is) compiled for other architectures, and thus it can be a great common denominator operating system, capable of running on machines of a mainframe nature all the way down to embedded version on small devices such as PDAs and phones.</a:t>
            </a:r>
            <a:endParaRPr/>
          </a:p>
          <a:p>
            <a:pPr indent="0" lvl="0" marL="0" rtl="0" algn="l">
              <a:spcBef>
                <a:spcPts val="300"/>
              </a:spcBef>
              <a:spcAft>
                <a:spcPts val="0"/>
              </a:spcAft>
              <a:buNone/>
            </a:pPr>
            <a:r>
              <a:rPr lang="en-GB"/>
              <a:t>UNIX</a:t>
            </a:r>
            <a:br>
              <a:rPr lang="en-GB"/>
            </a:br>
            <a:r>
              <a:rPr lang="en-GB"/>
              <a:t>A mention of UNIX is here for completeness only. UNIX is primarily a server operating system, and typically runs on platforms other than PCs. For example, AIX is a version of UNIX written by IBM to run on IBM’s hardware. Similarly, Solaris was designed to run on Sun Microsystem’s hardware, although a port to PC architecture does exist, initially in the form of OpenSolaris., then Solaris 10 and currently (after Oracle’s abandonment of Solaris in 2917) OnmiOS. UnixWare is no longer playing a significant role in the market, but it is still alive. FreeBSD is the basis for Apple Mac operating systems.</a:t>
            </a:r>
            <a:endParaRPr/>
          </a:p>
          <a:p>
            <a:pPr indent="0" lvl="0" marL="0" rtl="0" algn="l">
              <a:spcBef>
                <a:spcPts val="300"/>
              </a:spcBef>
              <a:spcAft>
                <a:spcPts val="0"/>
              </a:spcAft>
              <a:buNone/>
            </a:pPr>
            <a:r>
              <a:t/>
            </a:r>
            <a:endParaRPr/>
          </a:p>
        </p:txBody>
      </p:sp>
      <p:sp>
        <p:nvSpPr>
          <p:cNvPr id="62" name="Google Shape;62;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84" name="Google Shape;84;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Linux has grown into one of the leading operating systems in the server market, but now it's also making big and somewhat unexpected progress in desktop environments.</a:t>
            </a:r>
            <a:endParaRPr/>
          </a:p>
          <a:p>
            <a:pPr indent="0" lvl="0" marL="0" rtl="0" algn="l">
              <a:spcBef>
                <a:spcPts val="300"/>
              </a:spcBef>
              <a:spcAft>
                <a:spcPts val="0"/>
              </a:spcAft>
              <a:buNone/>
            </a:pPr>
            <a:r>
              <a:rPr lang="en-GB"/>
              <a:t>It is an operating system that merges the best features and attributes of the other contemporary systems.</a:t>
            </a:r>
            <a:endParaRPr/>
          </a:p>
          <a:p>
            <a:pPr indent="0" lvl="0" marL="0" rtl="0" algn="l">
              <a:spcBef>
                <a:spcPts val="300"/>
              </a:spcBef>
              <a:spcAft>
                <a:spcPts val="0"/>
              </a:spcAft>
              <a:buNone/>
            </a:pPr>
            <a:r>
              <a:rPr lang="en-GB"/>
              <a:t>One of the great attributes of Linux is the fact it can be compiled for almost every CPU used in all sorts of toys: from embedded devices to supercomputers.</a:t>
            </a:r>
            <a:endParaRPr/>
          </a:p>
          <a:p>
            <a:pPr indent="0" lvl="0" marL="0" rtl="0" algn="l">
              <a:spcBef>
                <a:spcPts val="300"/>
              </a:spcBef>
              <a:spcAft>
                <a:spcPts val="0"/>
              </a:spcAft>
              <a:buNone/>
            </a:pPr>
            <a:r>
              <a:rPr lang="en-GB"/>
              <a:t> </a:t>
            </a:r>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00" name="Google Shape;100;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There are many distributions, and usually it is very difficult to compare them. Remember that they all rely on the same kernel and similar set of tools and utilities, including the desktop environments.</a:t>
            </a:r>
            <a:endParaRPr/>
          </a:p>
          <a:p>
            <a:pPr indent="0" lvl="0" marL="0" rtl="0" algn="l">
              <a:spcBef>
                <a:spcPts val="300"/>
              </a:spcBef>
              <a:spcAft>
                <a:spcPts val="0"/>
              </a:spcAft>
              <a:buNone/>
            </a:pPr>
            <a:r>
              <a:rPr lang="en-GB"/>
              <a:t>The main differences are in the installation process, choice of device drivers included, the layout of the directory structure (location of files) and distribution-specific additional management tools.</a:t>
            </a:r>
            <a:endParaRPr/>
          </a:p>
          <a:p>
            <a:pPr indent="0" lvl="0" marL="0" rtl="0" algn="l">
              <a:spcBef>
                <a:spcPts val="300"/>
              </a:spcBef>
              <a:spcAft>
                <a:spcPts val="0"/>
              </a:spcAft>
              <a:buNone/>
            </a:pPr>
            <a:r>
              <a:rPr lang="en-GB"/>
              <a:t>Red Hat appears to be growing fastest, mainly due to a very aggressive marketing campaign and expansion into Europe. SUSE started very strong in Europe, in particular in Germany. After Novell merger, it was making much faster progress in other geographies, but finally (after Novell's demise) it's development returned to Germany.</a:t>
            </a:r>
            <a:endParaRPr/>
          </a:p>
          <a:p>
            <a:pPr indent="0" lvl="0" marL="0" rtl="0" algn="l">
              <a:spcBef>
                <a:spcPts val="300"/>
              </a:spcBef>
              <a:spcAft>
                <a:spcPts val="0"/>
              </a:spcAft>
              <a:buNone/>
            </a:pPr>
            <a:r>
              <a:rPr lang="en-GB"/>
              <a:t>Ubuntu, from Canonical, has become the third strong player in the commercial Linux market. Started by a cosmonaut, Mark Shuttleworth, Canonical is steering Ubuntu into both desktop, and server and lately the cloud environments. It is based on Debian, but provides its own desktop environment and software repository and a totally separate (and unique) release solution.</a:t>
            </a:r>
            <a:endParaRPr/>
          </a:p>
          <a:p>
            <a:pPr indent="0" lvl="0" marL="0" rtl="0" algn="l">
              <a:spcBef>
                <a:spcPts val="300"/>
              </a:spcBef>
              <a:spcAft>
                <a:spcPts val="0"/>
              </a:spcAft>
              <a:buNone/>
            </a:pPr>
            <a:r>
              <a:rPr lang="en-GB"/>
              <a:t>Also primarily based on Debian are several distributions strong in cyber-related technologies. One significant example is Kali, heavily focusing on applications used in pen-testing, network discovery, etc.</a:t>
            </a:r>
            <a:endParaRPr/>
          </a:p>
          <a:p>
            <a:pPr indent="0" lvl="0" marL="0" rtl="0" algn="l">
              <a:spcBef>
                <a:spcPts val="300"/>
              </a:spcBef>
              <a:spcAft>
                <a:spcPts val="0"/>
              </a:spcAft>
              <a:buNone/>
            </a:pPr>
            <a:r>
              <a:rPr lang="en-GB"/>
              <a:t>There are distributors not further mentioned or discussed in the course – such as Slackware or Gentoo. Slackware certainly deserves a word of recognition, because even though its recent growth is not obvious, it was instrumental in developing the Linux distribution idea in its early days, going back to early 90’s.</a:t>
            </a:r>
            <a:endParaRPr/>
          </a:p>
          <a:p>
            <a:pPr indent="0" lvl="0" marL="0" rtl="0" algn="l">
              <a:spcBef>
                <a:spcPts val="300"/>
              </a:spcBef>
              <a:spcAft>
                <a:spcPts val="0"/>
              </a:spcAft>
              <a:buNone/>
            </a:pPr>
            <a:r>
              <a:rPr lang="en-GB"/>
              <a:t>Keep checking the industry information, as new distributions are coming out all the time; Gentoo, StormLinux, Debian, Mandrake, TurboLinux – they all deserve a mention..</a:t>
            </a:r>
            <a:endParaRPr/>
          </a:p>
          <a:p>
            <a:pPr indent="0" lvl="0" marL="0" rtl="0" algn="l">
              <a:spcBef>
                <a:spcPts val="300"/>
              </a:spcBef>
              <a:spcAft>
                <a:spcPts val="0"/>
              </a:spcAft>
              <a:buNone/>
            </a:pPr>
            <a:r>
              <a:rPr lang="en-GB"/>
              <a:t>For our course we decided to go with CentOS. Not to take sides – it’s as good as any, but it gives us enterprise edition without a license costs…</a:t>
            </a:r>
            <a:endParaRPr/>
          </a:p>
          <a:p>
            <a:pPr indent="0" lvl="0" marL="0" rtl="0" algn="l">
              <a:spcBef>
                <a:spcPts val="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28" name="Google Shape;128;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With each distribution of Linux you always get the source code, since this is required by the rules of GPL (although often you have to ask for it - distributors assume you don't really need it). What you do with this code is up to you. </a:t>
            </a:r>
            <a:endParaRPr/>
          </a:p>
          <a:p>
            <a:pPr indent="0" lvl="0" marL="0" rtl="0" algn="l">
              <a:spcBef>
                <a:spcPts val="300"/>
              </a:spcBef>
              <a:spcAft>
                <a:spcPts val="0"/>
              </a:spcAft>
              <a:buNone/>
            </a:pPr>
            <a:r>
              <a:rPr lang="en-GB"/>
              <a:t>Read “The Cathedral and the Bazaar” document, to see what people do when they realise that open software approach is the way...</a:t>
            </a:r>
            <a:endParaRPr/>
          </a:p>
          <a:p>
            <a:pPr indent="0" lvl="0" marL="0" rtl="0" algn="l">
              <a:spcBef>
                <a:spcPts val="300"/>
              </a:spcBef>
              <a:spcAft>
                <a:spcPts val="0"/>
              </a:spcAft>
              <a:buNone/>
            </a:pPr>
            <a:r>
              <a:rPr lang="en-GB"/>
              <a:t>Good starting point for becoming familiar with the open source issues is the www.opensource.org site. O'Reilly sees Microsoft adapting to survive in the new climate: </a:t>
            </a:r>
            <a:endParaRPr/>
          </a:p>
          <a:p>
            <a:pPr indent="0" lvl="0" marL="0" rtl="0" algn="l">
              <a:spcBef>
                <a:spcPts val="300"/>
              </a:spcBef>
              <a:spcAft>
                <a:spcPts val="0"/>
              </a:spcAft>
              <a:buNone/>
            </a:pPr>
            <a:r>
              <a:rPr lang="en-GB"/>
              <a:t>"Open Source will change the way Microsoft does business, it already has.  But Microsoft is not going to go away.  Open Source will create new players but Microsoft is big enough to be around for a long time to come.“</a:t>
            </a:r>
            <a:endParaRPr/>
          </a:p>
          <a:p>
            <a:pPr indent="0" lvl="0" marL="0" rtl="0" algn="l">
              <a:spcBef>
                <a:spcPts val="300"/>
              </a:spcBef>
              <a:spcAft>
                <a:spcPts val="0"/>
              </a:spcAft>
              <a:buNone/>
            </a:pPr>
            <a:r>
              <a:rPr lang="en-GB"/>
              <a:t>Distributors do make money out of Linux, and major distributors now offer a truly complete product, including a full 24/7/365 maintenance and support contracts. </a:t>
            </a:r>
            <a:endParaRPr/>
          </a:p>
          <a:p>
            <a:pPr indent="0" lvl="0" marL="0" rtl="0" algn="l">
              <a:spcBef>
                <a:spcPts val="300"/>
              </a:spcBef>
              <a:spcAft>
                <a:spcPts val="0"/>
              </a:spcAft>
              <a:buNone/>
            </a:pPr>
            <a:r>
              <a:rPr lang="en-GB"/>
              <a:t>In fact these maintenance contracts make the bulk of distributors income. You can expect to pay big bucks for them!</a:t>
            </a:r>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5" name="Google Shape;135;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In the old days UNIX was criticised for the diversity of versions.  Every computer vendor who accepted a game in UNIX would create their own version of the operating system.</a:t>
            </a:r>
            <a:endParaRPr/>
          </a:p>
          <a:p>
            <a:pPr indent="0" lvl="0" marL="0" rtl="0" algn="l">
              <a:spcBef>
                <a:spcPts val="300"/>
              </a:spcBef>
              <a:spcAft>
                <a:spcPts val="0"/>
              </a:spcAft>
              <a:buNone/>
            </a:pPr>
            <a:r>
              <a:rPr lang="en-GB"/>
              <a:t>These releases were as diverse, as the platforms they run on.  Compatibility was an issue, not just within the domain of system management, but at the kernel level, where all the hardware idiosyncrasies would bite anybody wanting to port their skills or product.</a:t>
            </a:r>
            <a:endParaRPr/>
          </a:p>
          <a:p>
            <a:pPr indent="0" lvl="0" marL="0" rtl="0" algn="l">
              <a:spcBef>
                <a:spcPts val="300"/>
              </a:spcBef>
              <a:spcAft>
                <a:spcPts val="0"/>
              </a:spcAft>
              <a:buNone/>
            </a:pPr>
            <a:r>
              <a:rPr lang="en-GB"/>
              <a:t>The most important point to realise about Linux, is that there is only one Linux kernel. There may be several distributions (differing in application set provided, packaging, add-on tools, even driver selection, etc) but the same base kernel is running in all of them.  Everybody can go to www.kernel.org to access Linux kernel sources, download and use them in whichever way they want or need to. </a:t>
            </a:r>
            <a:endParaRPr/>
          </a:p>
          <a:p>
            <a:pPr indent="0" lvl="0" marL="0" rtl="0" algn="l">
              <a:spcBef>
                <a:spcPts val="300"/>
              </a:spcBef>
              <a:spcAft>
                <a:spcPts val="0"/>
              </a:spcAft>
              <a:buNone/>
            </a:pPr>
            <a:r>
              <a:rPr lang="en-GB"/>
              <a:t>Linus Torvalds holds the copyright and trademark to the Linux kernel, and many of the Linux utilities are under the GNU General Public License (GPL). The GPL license covers all the software produced by GNU and the Free Software Foundation (FSF). The term GNU is just a play of words and means GNU’s Not UNIX.  The GNU Project started in 19843-84, to develop a completely free UNIX-like operating system, promoted and driven by Richard Stallman.</a:t>
            </a:r>
            <a:endParaRPr/>
          </a:p>
          <a:p>
            <a:pPr indent="0" lvl="0" marL="0" rtl="0" algn="l">
              <a:spcBef>
                <a:spcPts val="300"/>
              </a:spcBef>
              <a:spcAft>
                <a:spcPts val="0"/>
              </a:spcAft>
              <a:buNone/>
            </a:pPr>
            <a:r>
              <a:rPr lang="en-GB"/>
              <a:t>FSF is a tax-exempt charity organisation, founded by Stallman in 1985, dedicated to eliminating restrictions on copying, redistribution and modification of computer programs.  They do this by promoting the development and use of free software in all areas of computing. </a:t>
            </a:r>
            <a:endParaRPr/>
          </a:p>
          <a:p>
            <a:pPr indent="0" lvl="0" marL="0" rtl="0" algn="l">
              <a:spcBef>
                <a:spcPts val="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6" name="Google Shape;146;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 basic premise of GNU is that software should be available to everyone, and that if someone wants to modify the programs to his or her own needs, that should be possible, and this modification should itself be freely available to everyone.</a:t>
            </a:r>
            <a:endParaRPr/>
          </a:p>
          <a:p>
            <a:pPr indent="0" lvl="0" marL="0" rtl="0" algn="l">
              <a:spcBef>
                <a:spcPts val="300"/>
              </a:spcBef>
              <a:spcAft>
                <a:spcPts val="0"/>
              </a:spcAft>
              <a:buNone/>
            </a:pPr>
            <a:r>
              <a:rPr lang="en-GB"/>
              <a:t>GPL allows the program’s creator to keep their legal copyright, and the creator can charge a fee.  But that fee must include the source code.</a:t>
            </a:r>
            <a:endParaRPr/>
          </a:p>
          <a:p>
            <a:pPr indent="0" lvl="0" marL="0" rtl="0" algn="l">
              <a:spcBef>
                <a:spcPts val="300"/>
              </a:spcBef>
              <a:spcAft>
                <a:spcPts val="0"/>
              </a:spcAft>
              <a:buNone/>
            </a:pPr>
            <a:r>
              <a:rPr lang="en-GB"/>
              <a:t>GPL does not mean that you have to give your program away for free.  You can charge a fee, but you must include the source code to enable others to make modifications.  This is the main objection many commercial vendors have against using GNU software within their software – they don’t want their source code available to their competitors.</a:t>
            </a:r>
            <a:endParaRPr/>
          </a:p>
          <a:p>
            <a:pPr indent="0" lvl="0" marL="0" rtl="0" algn="l">
              <a:spcBef>
                <a:spcPts val="300"/>
              </a:spcBef>
              <a:spcAft>
                <a:spcPts val="0"/>
              </a:spcAft>
              <a:buNone/>
            </a:pPr>
            <a:r>
              <a:rPr lang="en-GB"/>
              <a:t>Beware though, many applications bundled with Linux distribution are commercial releases.  </a:t>
            </a:r>
            <a:endParaRPr/>
          </a:p>
          <a:p>
            <a:pPr indent="0" lvl="0" marL="0" rtl="0" algn="l">
              <a:spcBef>
                <a:spcPts val="300"/>
              </a:spcBef>
              <a:spcAft>
                <a:spcPts val="0"/>
              </a:spcAft>
              <a:buNone/>
            </a:pPr>
            <a:r>
              <a:rPr lang="en-GB"/>
              <a:t>If they are supplied, that usually means you can use them without copyright infringement, as long as you don’t mess around with them. </a:t>
            </a:r>
            <a:endParaRPr/>
          </a:p>
          <a:p>
            <a:pPr indent="0" lvl="0" marL="0" rtl="0" algn="l">
              <a:spcBef>
                <a:spcPts val="300"/>
              </a:spcBef>
              <a:spcAft>
                <a:spcPts val="0"/>
              </a:spcAft>
              <a:buNone/>
            </a:pPr>
            <a:r>
              <a:rPr lang="en-GB"/>
              <a:t>It may be a free operating system, but that does not absolve you from getting a good understanding of the licenses enforced by the applications you have!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Windows and Linux developments evolved in opposite directions. Windows started as a mass-produced user-computer – with the desktop market and applications being targeted. It took many years before Windows got offered as a server solution, competing (in those days) with other technologies, such as NetWare or UNIX.</a:t>
            </a:r>
            <a:endParaRPr/>
          </a:p>
          <a:p>
            <a:pPr indent="0" lvl="0" marL="0" rtl="0" algn="l">
              <a:spcBef>
                <a:spcPts val="300"/>
              </a:spcBef>
              <a:spcAft>
                <a:spcPts val="0"/>
              </a:spcAft>
              <a:buNone/>
            </a:pPr>
            <a:r>
              <a:rPr lang="en-GB"/>
              <a:t>Linux has followed the exactly opposite route. Having been introduced into the commercial marketplace as a server, it has slowly been making inroads in the desktop and end user environments. </a:t>
            </a:r>
            <a:endParaRPr/>
          </a:p>
          <a:p>
            <a:pPr indent="0" lvl="0" marL="0" rtl="0" algn="l">
              <a:spcBef>
                <a:spcPts val="300"/>
              </a:spcBef>
              <a:spcAft>
                <a:spcPts val="0"/>
              </a:spcAft>
              <a:buNone/>
            </a:pPr>
            <a:r>
              <a:rPr lang="en-GB"/>
              <a:t>There were attempts to manufacture Linux based PCs sold in the high street, with the hope it would slowly generate recognition and becomes an operating system of choice for some users. Dell sold Linux-based PCs for a while, but the marketing power of Microsoft prevailed, and Linux was squeezed out. Yet for any application you have on Windows, one could point out one or more open source equivalents in Linux. </a:t>
            </a:r>
            <a:endParaRPr/>
          </a:p>
          <a:p>
            <a:pPr indent="0" lvl="0" marL="0" rtl="0" algn="l">
              <a:spcBef>
                <a:spcPts val="300"/>
              </a:spcBef>
              <a:spcAft>
                <a:spcPts val="0"/>
              </a:spcAft>
              <a:buNone/>
            </a:pPr>
            <a:r>
              <a:rPr lang="en-GB"/>
              <a:t>Android has given Linux desktop a fresh boost . Having started as a purely mobile Linux version, Android can now run Linux native code, making future integration more possible.</a:t>
            </a:r>
            <a:endParaRPr/>
          </a:p>
        </p:txBody>
      </p:sp>
      <p:sp>
        <p:nvSpPr>
          <p:cNvPr id="153" name="Google Shape;153;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15"/>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16"/>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7" name="Shape 17"/>
        <p:cNvGrpSpPr/>
        <p:nvPr/>
      </p:nvGrpSpPr>
      <p:grpSpPr>
        <a:xfrm>
          <a:off x="0" y="0"/>
          <a:ext cx="0" cy="0"/>
          <a:chOff x="0" y="0"/>
          <a:chExt cx="0" cy="0"/>
        </a:xfrm>
      </p:grpSpPr>
      <p:sp>
        <p:nvSpPr>
          <p:cNvPr id="18" name="Google Shape;18;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21" name="Shape 21"/>
        <p:cNvGrpSpPr/>
        <p:nvPr/>
      </p:nvGrpSpPr>
      <p:grpSpPr>
        <a:xfrm>
          <a:off x="0" y="0"/>
          <a:ext cx="0" cy="0"/>
          <a:chOff x="0" y="0"/>
          <a:chExt cx="0" cy="0"/>
        </a:xfrm>
      </p:grpSpPr>
      <p:sp>
        <p:nvSpPr>
          <p:cNvPr id="22" name="Google Shape;22;p18"/>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18"/>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4" name="Google Shape;24;p18"/>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8"/>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6" name="Google Shape;26;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7" name="Shape 27"/>
        <p:cNvGrpSpPr/>
        <p:nvPr/>
      </p:nvGrpSpPr>
      <p:grpSpPr>
        <a:xfrm>
          <a:off x="0" y="0"/>
          <a:ext cx="0" cy="0"/>
          <a:chOff x="0" y="0"/>
          <a:chExt cx="0" cy="0"/>
        </a:xfrm>
      </p:grpSpPr>
      <p:sp>
        <p:nvSpPr>
          <p:cNvPr id="28" name="Google Shape;28;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19"/>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31" name="Shape 31"/>
        <p:cNvGrpSpPr/>
        <p:nvPr/>
      </p:nvGrpSpPr>
      <p:grpSpPr>
        <a:xfrm>
          <a:off x="0" y="0"/>
          <a:ext cx="0" cy="0"/>
          <a:chOff x="0" y="0"/>
          <a:chExt cx="0" cy="0"/>
        </a:xfrm>
      </p:grpSpPr>
      <p:sp>
        <p:nvSpPr>
          <p:cNvPr id="32" name="Google Shape;32;p20"/>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20"/>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20"/>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6" name="Shape 36"/>
        <p:cNvGrpSpPr/>
        <p:nvPr/>
      </p:nvGrpSpPr>
      <p:grpSpPr>
        <a:xfrm>
          <a:off x="0" y="0"/>
          <a:ext cx="0" cy="0"/>
          <a:chOff x="0" y="0"/>
          <a:chExt cx="0" cy="0"/>
        </a:xfrm>
      </p:grpSpPr>
      <p:sp>
        <p:nvSpPr>
          <p:cNvPr id="37" name="Google Shape;37;p21"/>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 name="Google Shape;38;p21"/>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9" name="Google Shape;39;p21"/>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21"/>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41" name="Shape 41"/>
        <p:cNvGrpSpPr/>
        <p:nvPr/>
      </p:nvGrpSpPr>
      <p:grpSpPr>
        <a:xfrm>
          <a:off x="0" y="0"/>
          <a:ext cx="0" cy="0"/>
          <a:chOff x="0" y="0"/>
          <a:chExt cx="0" cy="0"/>
        </a:xfrm>
      </p:grpSpPr>
      <p:sp>
        <p:nvSpPr>
          <p:cNvPr id="42" name="Google Shape;42;p22"/>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3" name="Google Shape;43;p22"/>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22"/>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22"/>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4"/>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4"/>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2.jpg"/><Relationship Id="rId13" Type="http://schemas.openxmlformats.org/officeDocument/2006/relationships/image" Target="../media/image4.png"/><Relationship Id="rId12"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jpg"/><Relationship Id="rId9" Type="http://schemas.openxmlformats.org/officeDocument/2006/relationships/image" Target="../media/image1.jpg"/><Relationship Id="rId14" Type="http://schemas.openxmlformats.org/officeDocument/2006/relationships/image" Target="../media/image7.png"/><Relationship Id="rId5" Type="http://schemas.openxmlformats.org/officeDocument/2006/relationships/image" Target="../media/image22.jp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9.png"/><Relationship Id="rId13" Type="http://schemas.openxmlformats.org/officeDocument/2006/relationships/image" Target="../media/image28.png"/><Relationship Id="rId12"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7.jpg"/><Relationship Id="rId9" Type="http://schemas.openxmlformats.org/officeDocument/2006/relationships/image" Target="../media/image21.png"/><Relationship Id="rId15" Type="http://schemas.openxmlformats.org/officeDocument/2006/relationships/image" Target="../media/image26.png"/><Relationship Id="rId14" Type="http://schemas.openxmlformats.org/officeDocument/2006/relationships/image" Target="../media/image34.png"/><Relationship Id="rId16" Type="http://schemas.openxmlformats.org/officeDocument/2006/relationships/image" Target="../media/image24.png"/><Relationship Id="rId5" Type="http://schemas.openxmlformats.org/officeDocument/2006/relationships/image" Target="../media/image11.png"/><Relationship Id="rId6" Type="http://schemas.openxmlformats.org/officeDocument/2006/relationships/image" Target="../media/image16.jpg"/><Relationship Id="rId7" Type="http://schemas.openxmlformats.org/officeDocument/2006/relationships/image" Target="../media/image32.jp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Just For Fun</a:t>
            </a:r>
            <a:endParaRPr/>
          </a:p>
        </p:txBody>
      </p:sp>
      <p:sp>
        <p:nvSpPr>
          <p:cNvPr id="52" name="Google Shape;52;p1"/>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SO SAYS THE BOSS...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Network server</a:t>
            </a:r>
            <a:endParaRPr/>
          </a:p>
          <a:p>
            <a:pPr indent="-165100" lvl="1" marL="622300" rtl="0" algn="l">
              <a:lnSpc>
                <a:spcPct val="100000"/>
              </a:lnSpc>
              <a:spcBef>
                <a:spcPts val="1200"/>
              </a:spcBef>
              <a:spcAft>
                <a:spcPts val="0"/>
              </a:spcAft>
              <a:buSzPts val="1800"/>
              <a:buChar char="›"/>
            </a:pPr>
            <a:r>
              <a:rPr lang="en-GB"/>
              <a:t>Networking Services - DNS, DHCP, firewall etc.</a:t>
            </a:r>
            <a:endParaRPr/>
          </a:p>
          <a:p>
            <a:pPr indent="-165100" lvl="1" marL="622300" rtl="0" algn="l">
              <a:lnSpc>
                <a:spcPct val="100000"/>
              </a:lnSpc>
              <a:spcBef>
                <a:spcPts val="1200"/>
              </a:spcBef>
              <a:spcAft>
                <a:spcPts val="0"/>
              </a:spcAft>
              <a:buSzPts val="1800"/>
              <a:buChar char="›"/>
            </a:pPr>
            <a:r>
              <a:rPr lang="en-GB"/>
              <a:t>File, directory, database and printer services</a:t>
            </a:r>
            <a:endParaRPr/>
          </a:p>
          <a:p>
            <a:pPr indent="-714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HA applications</a:t>
            </a:r>
            <a:endParaRPr/>
          </a:p>
          <a:p>
            <a:pPr indent="-165100" lvl="1" marL="622300" rtl="0" algn="l">
              <a:lnSpc>
                <a:spcPct val="100000"/>
              </a:lnSpc>
              <a:spcBef>
                <a:spcPts val="1200"/>
              </a:spcBef>
              <a:spcAft>
                <a:spcPts val="0"/>
              </a:spcAft>
              <a:buSzPts val="1800"/>
              <a:buChar char="›"/>
            </a:pPr>
            <a:r>
              <a:rPr lang="en-GB"/>
              <a:t>High Availability storage</a:t>
            </a:r>
            <a:endParaRPr/>
          </a:p>
          <a:p>
            <a:pPr indent="-165100" lvl="1" marL="622300" rtl="0" algn="l">
              <a:lnSpc>
                <a:spcPct val="100000"/>
              </a:lnSpc>
              <a:spcBef>
                <a:spcPts val="1200"/>
              </a:spcBef>
              <a:spcAft>
                <a:spcPts val="0"/>
              </a:spcAft>
              <a:buSzPts val="1800"/>
              <a:buChar char="›"/>
            </a:pPr>
            <a:r>
              <a:rPr lang="en-GB"/>
              <a:t>Clustering &amp; Cloud computing</a:t>
            </a:r>
            <a:endParaRPr/>
          </a:p>
          <a:p>
            <a:pPr indent="-714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Software house functions</a:t>
            </a:r>
            <a:endParaRPr/>
          </a:p>
          <a:p>
            <a:pPr indent="-165100" lvl="1" marL="622300" rtl="0" algn="l">
              <a:lnSpc>
                <a:spcPct val="100000"/>
              </a:lnSpc>
              <a:spcBef>
                <a:spcPts val="1200"/>
              </a:spcBef>
              <a:spcAft>
                <a:spcPts val="0"/>
              </a:spcAft>
              <a:buSzPts val="1800"/>
              <a:buChar char="›"/>
            </a:pPr>
            <a:r>
              <a:rPr lang="en-GB"/>
              <a:t>Application development</a:t>
            </a:r>
            <a:endParaRPr/>
          </a:p>
          <a:p>
            <a:pPr indent="-165100" lvl="1" marL="622300" rtl="0" algn="l">
              <a:lnSpc>
                <a:spcPct val="100000"/>
              </a:lnSpc>
              <a:spcBef>
                <a:spcPts val="1200"/>
              </a:spcBef>
              <a:spcAft>
                <a:spcPts val="0"/>
              </a:spcAft>
              <a:buSzPts val="1800"/>
              <a:buChar char="›"/>
            </a:pPr>
            <a:r>
              <a:rPr lang="en-GB"/>
              <a:t>Software testing</a:t>
            </a:r>
            <a:endParaRPr/>
          </a:p>
          <a:p>
            <a:pPr indent="-71438" lvl="0" marL="185738" rtl="0" algn="l">
              <a:lnSpc>
                <a:spcPct val="100000"/>
              </a:lnSpc>
              <a:spcBef>
                <a:spcPts val="1200"/>
              </a:spcBef>
              <a:spcAft>
                <a:spcPts val="0"/>
              </a:spcAft>
              <a:buSzPts val="1800"/>
              <a:buNone/>
            </a:pPr>
            <a:r>
              <a:t/>
            </a:r>
            <a:endParaRPr/>
          </a:p>
        </p:txBody>
      </p:sp>
      <p:sp>
        <p:nvSpPr>
          <p:cNvPr id="165" name="Google Shape;16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Linux relevance in the enterprise  </a:t>
            </a:r>
            <a:endParaRPr/>
          </a:p>
        </p:txBody>
      </p:sp>
      <p:pic>
        <p:nvPicPr>
          <p:cNvPr id="166" name="Google Shape;166;p10"/>
          <p:cNvPicPr preferRelativeResize="0"/>
          <p:nvPr/>
        </p:nvPicPr>
        <p:blipFill rotWithShape="1">
          <a:blip r:embed="rId3">
            <a:alphaModFix/>
          </a:blip>
          <a:srcRect b="0" l="0" r="0" t="0"/>
          <a:stretch/>
        </p:blipFill>
        <p:spPr>
          <a:xfrm>
            <a:off x="7081460" y="2249952"/>
            <a:ext cx="4456934" cy="2715944"/>
          </a:xfrm>
          <a:prstGeom prst="rect">
            <a:avLst/>
          </a:prstGeom>
          <a:noFill/>
          <a:ln>
            <a:noFill/>
          </a:ln>
        </p:spPr>
      </p:pic>
      <p:pic>
        <p:nvPicPr>
          <p:cNvPr descr="http://t3.gstatic.com/images?q=tbn:ANd9GcT3hpqog__g0ekG1UEB0uaNtOthAoyTKbYtIIVKJLpckuPNjkjp" id="167" name="Google Shape;167;p10"/>
          <p:cNvPicPr preferRelativeResize="0"/>
          <p:nvPr/>
        </p:nvPicPr>
        <p:blipFill rotWithShape="1">
          <a:blip r:embed="rId4">
            <a:alphaModFix/>
          </a:blip>
          <a:srcRect b="0" l="0" r="0" t="0"/>
          <a:stretch/>
        </p:blipFill>
        <p:spPr>
          <a:xfrm>
            <a:off x="8882124" y="2785403"/>
            <a:ext cx="725694" cy="7174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1"/>
          <p:cNvSpPr/>
          <p:nvPr/>
        </p:nvSpPr>
        <p:spPr>
          <a:xfrm>
            <a:off x="8775028" y="1895474"/>
            <a:ext cx="3213260" cy="4498291"/>
          </a:xfrm>
          <a:prstGeom prst="roundRect">
            <a:avLst>
              <a:gd fmla="val 1020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0000C8"/>
              </a:solidFill>
              <a:latin typeface="Quattrocento Sans"/>
              <a:ea typeface="Quattrocento Sans"/>
              <a:cs typeface="Quattrocento Sans"/>
              <a:sym typeface="Quattrocento Sans"/>
            </a:endParaRPr>
          </a:p>
        </p:txBody>
      </p:sp>
      <p:sp>
        <p:nvSpPr>
          <p:cNvPr id="173" name="Google Shape;173;p11"/>
          <p:cNvSpPr txBox="1"/>
          <p:nvPr>
            <p:ph idx="1" type="body"/>
          </p:nvPr>
        </p:nvSpPr>
        <p:spPr>
          <a:xfrm>
            <a:off x="414000" y="135870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‘Bare metal’ hypervisor			  				</a:t>
            </a:r>
            <a:r>
              <a:rPr lang="en-GB">
                <a:solidFill>
                  <a:schemeClr val="dk1"/>
                </a:solidFill>
              </a:rPr>
              <a:t>Products: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50800" lvl="1" marL="62230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3200"/>
              <a:buNone/>
            </a:pPr>
            <a:r>
              <a:t/>
            </a:r>
            <a:endParaRPr sz="3200"/>
          </a:p>
          <a:p>
            <a:pPr indent="-185738" lvl="0" marL="185738" marR="0" rtl="0" algn="l">
              <a:lnSpc>
                <a:spcPct val="100000"/>
              </a:lnSpc>
              <a:spcBef>
                <a:spcPts val="2000"/>
              </a:spcBef>
              <a:spcAft>
                <a:spcPts val="0"/>
              </a:spcAft>
              <a:buClr>
                <a:srgbClr val="008FD0"/>
              </a:buClr>
              <a:buSzPts val="1800"/>
              <a:buFont typeface="Arial"/>
              <a:buChar char="›"/>
            </a:pPr>
            <a:r>
              <a:rPr lang="en-GB"/>
              <a:t>‘Hosted’ hypervisor</a:t>
            </a:r>
            <a:endParaRPr/>
          </a:p>
        </p:txBody>
      </p:sp>
      <p:sp>
        <p:nvSpPr>
          <p:cNvPr id="174" name="Google Shape;174;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Virtualisation</a:t>
            </a:r>
            <a:endParaRPr/>
          </a:p>
        </p:txBody>
      </p:sp>
      <p:sp>
        <p:nvSpPr>
          <p:cNvPr id="175" name="Google Shape;175;p11"/>
          <p:cNvSpPr/>
          <p:nvPr/>
        </p:nvSpPr>
        <p:spPr>
          <a:xfrm>
            <a:off x="913343" y="1882573"/>
            <a:ext cx="1943100"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76" name="Google Shape;176;p11"/>
          <p:cNvSpPr/>
          <p:nvPr/>
        </p:nvSpPr>
        <p:spPr>
          <a:xfrm>
            <a:off x="2856443" y="1882573"/>
            <a:ext cx="1943100"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77" name="Google Shape;177;p11"/>
          <p:cNvSpPr/>
          <p:nvPr/>
        </p:nvSpPr>
        <p:spPr>
          <a:xfrm>
            <a:off x="4799543" y="1882573"/>
            <a:ext cx="1943100"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78" name="Google Shape;178;p11"/>
          <p:cNvSpPr/>
          <p:nvPr/>
        </p:nvSpPr>
        <p:spPr>
          <a:xfrm>
            <a:off x="6742643" y="1882573"/>
            <a:ext cx="1943100"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79" name="Google Shape;179;p11"/>
          <p:cNvSpPr txBox="1"/>
          <p:nvPr/>
        </p:nvSpPr>
        <p:spPr>
          <a:xfrm>
            <a:off x="6772277" y="2052436"/>
            <a:ext cx="1843617" cy="329963"/>
          </a:xfrm>
          <a:prstGeom prst="rect">
            <a:avLst/>
          </a:prstGeom>
          <a:noFill/>
          <a:ln>
            <a:noFill/>
          </a:ln>
        </p:spPr>
        <p:txBody>
          <a:bodyPr anchorCtr="0" anchor="t" bIns="46800" lIns="90000" spcFirstLastPara="1" rIns="90000" wrap="square" tIns="46800">
            <a:spAutoFit/>
          </a:bodyPr>
          <a:lstStyle/>
          <a:p>
            <a:pPr indent="0" lvl="0" marL="0" marR="0" rtl="0" algn="ctr">
              <a:lnSpc>
                <a:spcPct val="80000"/>
              </a:lnSpc>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Windows</a:t>
            </a:r>
            <a:endParaRPr/>
          </a:p>
        </p:txBody>
      </p:sp>
      <p:sp>
        <p:nvSpPr>
          <p:cNvPr id="180" name="Google Shape;180;p11"/>
          <p:cNvSpPr txBox="1"/>
          <p:nvPr/>
        </p:nvSpPr>
        <p:spPr>
          <a:xfrm>
            <a:off x="2953808" y="2039736"/>
            <a:ext cx="1651001" cy="3778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Linux</a:t>
            </a:r>
            <a:endParaRPr/>
          </a:p>
        </p:txBody>
      </p:sp>
      <p:sp>
        <p:nvSpPr>
          <p:cNvPr id="181" name="Google Shape;181;p11"/>
          <p:cNvSpPr txBox="1"/>
          <p:nvPr/>
        </p:nvSpPr>
        <p:spPr>
          <a:xfrm>
            <a:off x="4899026" y="2039736"/>
            <a:ext cx="1748367" cy="3778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UNIX</a:t>
            </a:r>
            <a:endParaRPr/>
          </a:p>
        </p:txBody>
      </p:sp>
      <p:sp>
        <p:nvSpPr>
          <p:cNvPr id="182" name="Google Shape;182;p11"/>
          <p:cNvSpPr txBox="1"/>
          <p:nvPr/>
        </p:nvSpPr>
        <p:spPr>
          <a:xfrm>
            <a:off x="917577" y="2039735"/>
            <a:ext cx="1943100" cy="37151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000000"/>
              </a:buClr>
              <a:buSzPts val="1188"/>
              <a:buFont typeface="Lucida Sans"/>
              <a:buNone/>
            </a:pPr>
            <a:r>
              <a:rPr b="1" lang="en-GB" sz="1800">
                <a:solidFill>
                  <a:srgbClr val="004F9F"/>
                </a:solidFill>
                <a:latin typeface="Lucida Sans"/>
                <a:ea typeface="Lucida Sans"/>
                <a:cs typeface="Lucida Sans"/>
                <a:sym typeface="Lucida Sans"/>
              </a:rPr>
              <a:t>Mac</a:t>
            </a:r>
            <a:r>
              <a:rPr b="1" lang="en-GB" sz="1800">
                <a:solidFill>
                  <a:srgbClr val="000066"/>
                </a:solidFill>
                <a:latin typeface="Lucida Sans"/>
                <a:ea typeface="Lucida Sans"/>
                <a:cs typeface="Lucida Sans"/>
                <a:sym typeface="Lucida Sans"/>
              </a:rPr>
              <a:t> </a:t>
            </a:r>
            <a:r>
              <a:rPr b="1" lang="en-GB" sz="1800">
                <a:solidFill>
                  <a:srgbClr val="004F9F"/>
                </a:solidFill>
                <a:latin typeface="Lucida Sans"/>
                <a:ea typeface="Lucida Sans"/>
                <a:cs typeface="Lucida Sans"/>
                <a:sym typeface="Lucida Sans"/>
              </a:rPr>
              <a:t>OS</a:t>
            </a:r>
            <a:endParaRPr/>
          </a:p>
        </p:txBody>
      </p:sp>
      <p:sp>
        <p:nvSpPr>
          <p:cNvPr id="183" name="Google Shape;183;p11"/>
          <p:cNvSpPr/>
          <p:nvPr/>
        </p:nvSpPr>
        <p:spPr>
          <a:xfrm>
            <a:off x="915461" y="3057321"/>
            <a:ext cx="7768166" cy="547688"/>
          </a:xfrm>
          <a:prstGeom prst="roundRect">
            <a:avLst>
              <a:gd fmla="val 16667"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rgbClr val="0000C8"/>
                </a:solidFill>
                <a:latin typeface="Quattrocento Sans"/>
                <a:ea typeface="Quattrocento Sans"/>
                <a:cs typeface="Quattrocento Sans"/>
                <a:sym typeface="Quattrocento Sans"/>
              </a:rPr>
              <a:t>Hardware</a:t>
            </a:r>
            <a:endParaRPr sz="2000">
              <a:solidFill>
                <a:srgbClr val="0000C8"/>
              </a:solidFill>
              <a:latin typeface="Quattrocento Sans"/>
              <a:ea typeface="Quattrocento Sans"/>
              <a:cs typeface="Quattrocento Sans"/>
              <a:sym typeface="Quattrocento Sans"/>
            </a:endParaRPr>
          </a:p>
        </p:txBody>
      </p:sp>
      <p:sp>
        <p:nvSpPr>
          <p:cNvPr id="184" name="Google Shape;184;p11"/>
          <p:cNvSpPr/>
          <p:nvPr/>
        </p:nvSpPr>
        <p:spPr>
          <a:xfrm>
            <a:off x="915461" y="2509636"/>
            <a:ext cx="7768166" cy="547687"/>
          </a:xfrm>
          <a:prstGeom prst="roundRect">
            <a:avLst>
              <a:gd fmla="val 16667" name="adj"/>
            </a:avLst>
          </a:prstGeom>
          <a:gradFill>
            <a:gsLst>
              <a:gs pos="0">
                <a:srgbClr val="94F29F"/>
              </a:gs>
              <a:gs pos="52999">
                <a:srgbClr val="D4DEFF"/>
              </a:gs>
              <a:gs pos="83000">
                <a:srgbClr val="D4DEFF"/>
              </a:gs>
              <a:gs pos="100000">
                <a:srgbClr val="96AB94"/>
              </a:gs>
            </a:gsLst>
            <a:lin ang="5400000" scaled="0"/>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rgbClr val="0000C8"/>
                </a:solidFill>
                <a:latin typeface="Quattrocento Sans"/>
                <a:ea typeface="Quattrocento Sans"/>
                <a:cs typeface="Quattrocento Sans"/>
                <a:sym typeface="Quattrocento Sans"/>
              </a:rPr>
              <a:t>Hypervisor layer</a:t>
            </a:r>
            <a:endParaRPr sz="2000">
              <a:solidFill>
                <a:srgbClr val="0000C8"/>
              </a:solidFill>
              <a:latin typeface="Quattrocento Sans"/>
              <a:ea typeface="Quattrocento Sans"/>
              <a:cs typeface="Quattrocento Sans"/>
              <a:sym typeface="Quattrocento Sans"/>
            </a:endParaRPr>
          </a:p>
        </p:txBody>
      </p:sp>
      <p:sp>
        <p:nvSpPr>
          <p:cNvPr id="185" name="Google Shape;185;p11"/>
          <p:cNvSpPr/>
          <p:nvPr/>
        </p:nvSpPr>
        <p:spPr>
          <a:xfrm>
            <a:off x="920751" y="4162221"/>
            <a:ext cx="1938866"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86" name="Google Shape;186;p11"/>
          <p:cNvSpPr/>
          <p:nvPr/>
        </p:nvSpPr>
        <p:spPr>
          <a:xfrm>
            <a:off x="2859617" y="4162221"/>
            <a:ext cx="1938866"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87" name="Google Shape;187;p11"/>
          <p:cNvSpPr/>
          <p:nvPr/>
        </p:nvSpPr>
        <p:spPr>
          <a:xfrm>
            <a:off x="4798484" y="4162221"/>
            <a:ext cx="1938866"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88" name="Google Shape;188;p11"/>
          <p:cNvSpPr/>
          <p:nvPr/>
        </p:nvSpPr>
        <p:spPr>
          <a:xfrm>
            <a:off x="6737351" y="4162221"/>
            <a:ext cx="1938866" cy="55198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50800" lIns="95250" spcFirstLastPara="1" rIns="95250" wrap="square" tIns="108000">
            <a:spAutoFit/>
          </a:bodyPr>
          <a:lstStyle/>
          <a:p>
            <a:pPr indent="168275" lvl="0" marL="0" marR="0" rtl="0" algn="l">
              <a:lnSpc>
                <a:spcPct val="110000"/>
              </a:lnSpc>
              <a:spcBef>
                <a:spcPts val="0"/>
              </a:spcBef>
              <a:spcAft>
                <a:spcPts val="0"/>
              </a:spcAft>
              <a:buNone/>
            </a:pPr>
            <a:r>
              <a:t/>
            </a:r>
            <a:endParaRPr i="1" sz="2000">
              <a:solidFill>
                <a:schemeClr val="dk1"/>
              </a:solidFill>
              <a:latin typeface="Quattrocento Sans"/>
              <a:ea typeface="Quattrocento Sans"/>
              <a:cs typeface="Quattrocento Sans"/>
              <a:sym typeface="Quattrocento Sans"/>
            </a:endParaRPr>
          </a:p>
        </p:txBody>
      </p:sp>
      <p:sp>
        <p:nvSpPr>
          <p:cNvPr id="189" name="Google Shape;189;p11"/>
          <p:cNvSpPr txBox="1"/>
          <p:nvPr/>
        </p:nvSpPr>
        <p:spPr>
          <a:xfrm>
            <a:off x="6762750" y="4340022"/>
            <a:ext cx="1839385" cy="329963"/>
          </a:xfrm>
          <a:prstGeom prst="rect">
            <a:avLst/>
          </a:prstGeom>
          <a:noFill/>
          <a:ln>
            <a:noFill/>
          </a:ln>
        </p:spPr>
        <p:txBody>
          <a:bodyPr anchorCtr="0" anchor="t" bIns="46800" lIns="90000" spcFirstLastPara="1" rIns="90000" wrap="square" tIns="46800">
            <a:spAutoFit/>
          </a:bodyPr>
          <a:lstStyle/>
          <a:p>
            <a:pPr indent="0" lvl="0" marL="0" marR="0" rtl="0" algn="ctr">
              <a:lnSpc>
                <a:spcPct val="80000"/>
              </a:lnSpc>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Windows</a:t>
            </a:r>
            <a:endParaRPr/>
          </a:p>
        </p:txBody>
      </p:sp>
      <p:sp>
        <p:nvSpPr>
          <p:cNvPr id="190" name="Google Shape;190;p11"/>
          <p:cNvSpPr txBox="1"/>
          <p:nvPr/>
        </p:nvSpPr>
        <p:spPr>
          <a:xfrm>
            <a:off x="2956984" y="4314621"/>
            <a:ext cx="1646767" cy="368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Linux</a:t>
            </a:r>
            <a:endParaRPr/>
          </a:p>
        </p:txBody>
      </p:sp>
      <p:sp>
        <p:nvSpPr>
          <p:cNvPr id="191" name="Google Shape;191;p11"/>
          <p:cNvSpPr txBox="1"/>
          <p:nvPr/>
        </p:nvSpPr>
        <p:spPr>
          <a:xfrm>
            <a:off x="4897967" y="4314621"/>
            <a:ext cx="1744133" cy="368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000000"/>
              </a:buClr>
              <a:buSzPts val="1350"/>
              <a:buFont typeface="Lucida Sans"/>
              <a:buNone/>
            </a:pPr>
            <a:r>
              <a:rPr b="1" lang="en-GB" sz="1800">
                <a:solidFill>
                  <a:srgbClr val="004F9F"/>
                </a:solidFill>
                <a:latin typeface="Lucida Sans"/>
                <a:ea typeface="Lucida Sans"/>
                <a:cs typeface="Lucida Sans"/>
                <a:sym typeface="Lucida Sans"/>
              </a:rPr>
              <a:t>UNIX</a:t>
            </a:r>
            <a:endParaRPr/>
          </a:p>
        </p:txBody>
      </p:sp>
      <p:sp>
        <p:nvSpPr>
          <p:cNvPr id="192" name="Google Shape;192;p11"/>
          <p:cNvSpPr txBox="1"/>
          <p:nvPr/>
        </p:nvSpPr>
        <p:spPr>
          <a:xfrm>
            <a:off x="912284" y="4327323"/>
            <a:ext cx="1938866" cy="37151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n-GB" sz="1800">
                <a:solidFill>
                  <a:srgbClr val="004F9F"/>
                </a:solidFill>
                <a:latin typeface="Lucida Sans"/>
                <a:ea typeface="Lucida Sans"/>
                <a:cs typeface="Lucida Sans"/>
                <a:sym typeface="Lucida Sans"/>
              </a:rPr>
              <a:t>Mac</a:t>
            </a:r>
            <a:r>
              <a:rPr lang="en-GB" sz="1800">
                <a:solidFill>
                  <a:srgbClr val="000066"/>
                </a:solidFill>
                <a:latin typeface="Lucida Sans"/>
                <a:ea typeface="Lucida Sans"/>
                <a:cs typeface="Lucida Sans"/>
                <a:sym typeface="Lucida Sans"/>
              </a:rPr>
              <a:t> </a:t>
            </a:r>
            <a:r>
              <a:rPr b="1" lang="en-GB" sz="1800">
                <a:solidFill>
                  <a:srgbClr val="004F9F"/>
                </a:solidFill>
                <a:latin typeface="Lucida Sans"/>
                <a:ea typeface="Lucida Sans"/>
                <a:cs typeface="Lucida Sans"/>
                <a:sym typeface="Lucida Sans"/>
              </a:rPr>
              <a:t>OS</a:t>
            </a:r>
            <a:endParaRPr/>
          </a:p>
        </p:txBody>
      </p:sp>
      <p:sp>
        <p:nvSpPr>
          <p:cNvPr id="193" name="Google Shape;193;p11"/>
          <p:cNvSpPr/>
          <p:nvPr/>
        </p:nvSpPr>
        <p:spPr>
          <a:xfrm>
            <a:off x="922869" y="5306809"/>
            <a:ext cx="7751233" cy="533400"/>
          </a:xfrm>
          <a:prstGeom prst="roundRect">
            <a:avLst>
              <a:gd fmla="val 16667" name="adj"/>
            </a:avLst>
          </a:prstGeom>
          <a:gradFill>
            <a:gsLst>
              <a:gs pos="0">
                <a:srgbClr val="94F29F"/>
              </a:gs>
              <a:gs pos="52999">
                <a:srgbClr val="D4DEFF"/>
              </a:gs>
              <a:gs pos="83000">
                <a:srgbClr val="D4DEFF"/>
              </a:gs>
              <a:gs pos="100000">
                <a:srgbClr val="96AB94"/>
              </a:gs>
            </a:gsLst>
            <a:lin ang="5400000" scaled="0"/>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rgbClr val="0000C8"/>
                </a:solidFill>
                <a:latin typeface="Quattrocento Sans"/>
                <a:ea typeface="Quattrocento Sans"/>
                <a:cs typeface="Quattrocento Sans"/>
                <a:sym typeface="Quattrocento Sans"/>
              </a:rPr>
              <a:t>Host operating system</a:t>
            </a:r>
            <a:endParaRPr sz="2000">
              <a:solidFill>
                <a:srgbClr val="0000C8"/>
              </a:solidFill>
              <a:latin typeface="Quattrocento Sans"/>
              <a:ea typeface="Quattrocento Sans"/>
              <a:cs typeface="Quattrocento Sans"/>
              <a:sym typeface="Quattrocento Sans"/>
            </a:endParaRPr>
          </a:p>
        </p:txBody>
      </p:sp>
      <p:sp>
        <p:nvSpPr>
          <p:cNvPr id="194" name="Google Shape;194;p11"/>
          <p:cNvSpPr/>
          <p:nvPr/>
        </p:nvSpPr>
        <p:spPr>
          <a:xfrm>
            <a:off x="922869" y="4773409"/>
            <a:ext cx="7751233" cy="533400"/>
          </a:xfrm>
          <a:prstGeom prst="roundRect">
            <a:avLst>
              <a:gd fmla="val 16667" name="adj"/>
            </a:avLst>
          </a:prstGeom>
          <a:gradFill>
            <a:gsLst>
              <a:gs pos="0">
                <a:srgbClr val="94F29F"/>
              </a:gs>
              <a:gs pos="52999">
                <a:srgbClr val="D4DEFF"/>
              </a:gs>
              <a:gs pos="83000">
                <a:srgbClr val="D4DEFF"/>
              </a:gs>
              <a:gs pos="100000">
                <a:srgbClr val="96AB94"/>
              </a:gs>
            </a:gsLst>
            <a:lin ang="5400000" scaled="0"/>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rgbClr val="0000C8"/>
                </a:solidFill>
                <a:latin typeface="Quattrocento Sans"/>
                <a:ea typeface="Quattrocento Sans"/>
                <a:cs typeface="Quattrocento Sans"/>
                <a:sym typeface="Quattrocento Sans"/>
              </a:rPr>
              <a:t>Hypervisor layer</a:t>
            </a:r>
            <a:endParaRPr sz="2000">
              <a:solidFill>
                <a:srgbClr val="0000C8"/>
              </a:solidFill>
              <a:latin typeface="Quattrocento Sans"/>
              <a:ea typeface="Quattrocento Sans"/>
              <a:cs typeface="Quattrocento Sans"/>
              <a:sym typeface="Quattrocento Sans"/>
            </a:endParaRPr>
          </a:p>
        </p:txBody>
      </p:sp>
      <p:sp>
        <p:nvSpPr>
          <p:cNvPr id="195" name="Google Shape;195;p11"/>
          <p:cNvSpPr/>
          <p:nvPr/>
        </p:nvSpPr>
        <p:spPr>
          <a:xfrm>
            <a:off x="922869" y="5840209"/>
            <a:ext cx="7751233" cy="533400"/>
          </a:xfrm>
          <a:prstGeom prst="roundRect">
            <a:avLst>
              <a:gd fmla="val 16667"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rgbClr val="0000C8"/>
                </a:solidFill>
                <a:latin typeface="Quattrocento Sans"/>
                <a:ea typeface="Quattrocento Sans"/>
                <a:cs typeface="Quattrocento Sans"/>
                <a:sym typeface="Quattrocento Sans"/>
              </a:rPr>
              <a:t>Hardware</a:t>
            </a:r>
            <a:endParaRPr sz="2000">
              <a:solidFill>
                <a:srgbClr val="0000C8"/>
              </a:solidFill>
              <a:latin typeface="Quattrocento Sans"/>
              <a:ea typeface="Quattrocento Sans"/>
              <a:cs typeface="Quattrocento Sans"/>
              <a:sym typeface="Quattrocento Sans"/>
            </a:endParaRPr>
          </a:p>
        </p:txBody>
      </p:sp>
      <p:sp>
        <p:nvSpPr>
          <p:cNvPr id="196" name="Google Shape;196;p11"/>
          <p:cNvSpPr txBox="1"/>
          <p:nvPr/>
        </p:nvSpPr>
        <p:spPr>
          <a:xfrm>
            <a:off x="8666692" y="1891517"/>
            <a:ext cx="3335867" cy="16696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rgbClr val="0000C8"/>
                </a:solidFill>
                <a:latin typeface="Quattrocento Sans"/>
                <a:ea typeface="Quattrocento Sans"/>
                <a:cs typeface="Quattrocento Sans"/>
                <a:sym typeface="Quattrocento Sans"/>
              </a:rPr>
              <a:t>VMware ESX Server</a:t>
            </a:r>
            <a:endParaRPr/>
          </a:p>
          <a:p>
            <a:pPr indent="0" lvl="0" marL="0" marR="0" rtl="0" algn="ctr">
              <a:spcBef>
                <a:spcPts val="900"/>
              </a:spcBef>
              <a:spcAft>
                <a:spcPts val="0"/>
              </a:spcAft>
              <a:buNone/>
            </a:pPr>
            <a:r>
              <a:rPr lang="en-GB" sz="2000">
                <a:solidFill>
                  <a:srgbClr val="0000C8"/>
                </a:solidFill>
                <a:latin typeface="Quattrocento Sans"/>
                <a:ea typeface="Quattrocento Sans"/>
                <a:cs typeface="Quattrocento Sans"/>
                <a:sym typeface="Quattrocento Sans"/>
              </a:rPr>
              <a:t>Citrix XenServer</a:t>
            </a:r>
            <a:endParaRPr sz="2000">
              <a:solidFill>
                <a:srgbClr val="0000C8"/>
              </a:solidFill>
              <a:latin typeface="Quattrocento Sans"/>
              <a:ea typeface="Quattrocento Sans"/>
              <a:cs typeface="Quattrocento Sans"/>
              <a:sym typeface="Quattrocento Sans"/>
            </a:endParaRPr>
          </a:p>
          <a:p>
            <a:pPr indent="0" lvl="0" marL="0" marR="0" rtl="0" algn="ctr">
              <a:spcBef>
                <a:spcPts val="900"/>
              </a:spcBef>
              <a:spcAft>
                <a:spcPts val="0"/>
              </a:spcAft>
              <a:buNone/>
            </a:pPr>
            <a:r>
              <a:rPr b="1" lang="en-GB" sz="2000">
                <a:solidFill>
                  <a:srgbClr val="844305"/>
                </a:solidFill>
                <a:latin typeface="Quattrocento Sans"/>
                <a:ea typeface="Quattrocento Sans"/>
                <a:cs typeface="Quattrocento Sans"/>
                <a:sym typeface="Quattrocento Sans"/>
              </a:rPr>
              <a:t>Linux KVM</a:t>
            </a:r>
            <a:endParaRPr/>
          </a:p>
          <a:p>
            <a:pPr indent="0" lvl="0" marL="0" marR="0" rtl="0" algn="ctr">
              <a:spcBef>
                <a:spcPts val="900"/>
              </a:spcBef>
              <a:spcAft>
                <a:spcPts val="0"/>
              </a:spcAft>
              <a:buNone/>
            </a:pPr>
            <a:r>
              <a:rPr lang="en-GB" sz="2000">
                <a:solidFill>
                  <a:srgbClr val="0000C8"/>
                </a:solidFill>
                <a:latin typeface="Quattrocento Sans"/>
                <a:ea typeface="Quattrocento Sans"/>
                <a:cs typeface="Quattrocento Sans"/>
                <a:sym typeface="Quattrocento Sans"/>
              </a:rPr>
              <a:t>Microsoft Hyper-V</a:t>
            </a:r>
            <a:endParaRPr/>
          </a:p>
        </p:txBody>
      </p:sp>
      <p:sp>
        <p:nvSpPr>
          <p:cNvPr id="197" name="Google Shape;197;p11"/>
          <p:cNvSpPr txBox="1"/>
          <p:nvPr/>
        </p:nvSpPr>
        <p:spPr>
          <a:xfrm>
            <a:off x="8666692" y="4348567"/>
            <a:ext cx="3335867" cy="16696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rgbClr val="0000C8"/>
                </a:solidFill>
                <a:latin typeface="Quattrocento Sans"/>
                <a:ea typeface="Quattrocento Sans"/>
                <a:cs typeface="Quattrocento Sans"/>
                <a:sym typeface="Quattrocento Sans"/>
              </a:rPr>
              <a:t>VMware</a:t>
            </a:r>
            <a:r>
              <a:rPr b="1" lang="en-GB" sz="1800">
                <a:solidFill>
                  <a:srgbClr val="C80000"/>
                </a:solidFill>
                <a:latin typeface="Quattrocento Sans"/>
                <a:ea typeface="Quattrocento Sans"/>
                <a:cs typeface="Quattrocento Sans"/>
                <a:sym typeface="Quattrocento Sans"/>
              </a:rPr>
              <a:t> </a:t>
            </a:r>
            <a:r>
              <a:rPr lang="en-GB" sz="2000">
                <a:solidFill>
                  <a:srgbClr val="0000C8"/>
                </a:solidFill>
                <a:latin typeface="Quattrocento Sans"/>
                <a:ea typeface="Quattrocento Sans"/>
                <a:cs typeface="Quattrocento Sans"/>
                <a:sym typeface="Quattrocento Sans"/>
              </a:rPr>
              <a:t>Workstation</a:t>
            </a:r>
            <a:endParaRPr/>
          </a:p>
          <a:p>
            <a:pPr indent="0" lvl="0" marL="0" marR="0" rtl="0" algn="ctr">
              <a:spcBef>
                <a:spcPts val="900"/>
              </a:spcBef>
              <a:spcAft>
                <a:spcPts val="0"/>
              </a:spcAft>
              <a:buNone/>
            </a:pPr>
            <a:r>
              <a:rPr b="1" lang="en-GB" sz="2000">
                <a:solidFill>
                  <a:srgbClr val="844305"/>
                </a:solidFill>
                <a:latin typeface="Quattrocento Sans"/>
                <a:ea typeface="Quattrocento Sans"/>
                <a:cs typeface="Quattrocento Sans"/>
                <a:sym typeface="Quattrocento Sans"/>
              </a:rPr>
              <a:t>Oracle VirtualBox</a:t>
            </a:r>
            <a:endParaRPr b="1" sz="2000">
              <a:solidFill>
                <a:srgbClr val="844305"/>
              </a:solidFill>
              <a:latin typeface="Quattrocento Sans"/>
              <a:ea typeface="Quattrocento Sans"/>
              <a:cs typeface="Quattrocento Sans"/>
              <a:sym typeface="Quattrocento Sans"/>
            </a:endParaRPr>
          </a:p>
          <a:p>
            <a:pPr indent="0" lvl="0" marL="0" marR="0" rtl="0" algn="ctr">
              <a:spcBef>
                <a:spcPts val="900"/>
              </a:spcBef>
              <a:spcAft>
                <a:spcPts val="0"/>
              </a:spcAft>
              <a:buNone/>
            </a:pPr>
            <a:r>
              <a:rPr b="1" lang="en-GB" sz="2000">
                <a:solidFill>
                  <a:srgbClr val="844305"/>
                </a:solidFill>
                <a:latin typeface="Quattrocento Sans"/>
                <a:ea typeface="Quattrocento Sans"/>
                <a:cs typeface="Quattrocento Sans"/>
                <a:sym typeface="Quattrocento Sans"/>
              </a:rPr>
              <a:t>Linux QEMU</a:t>
            </a:r>
            <a:endParaRPr/>
          </a:p>
          <a:p>
            <a:pPr indent="0" lvl="0" marL="0" marR="0" rtl="0" algn="ctr">
              <a:spcBef>
                <a:spcPts val="900"/>
              </a:spcBef>
              <a:spcAft>
                <a:spcPts val="0"/>
              </a:spcAft>
              <a:buNone/>
            </a:pPr>
            <a:r>
              <a:rPr lang="en-GB" sz="2000">
                <a:solidFill>
                  <a:srgbClr val="0000C8"/>
                </a:solidFill>
                <a:latin typeface="Quattrocento Sans"/>
                <a:ea typeface="Quattrocento Sans"/>
                <a:cs typeface="Quattrocento Sans"/>
                <a:sym typeface="Quattrocento Sans"/>
              </a:rPr>
              <a:t>Microsoft Virtual PC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2"/>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Linux in the marketplace</a:t>
            </a:r>
            <a:endParaRPr/>
          </a:p>
          <a:p>
            <a:pPr indent="-165100" lvl="1" marL="622300" rtl="0" algn="l">
              <a:lnSpc>
                <a:spcPct val="100000"/>
              </a:lnSpc>
              <a:spcBef>
                <a:spcPts val="2000"/>
              </a:spcBef>
              <a:spcAft>
                <a:spcPts val="0"/>
              </a:spcAft>
              <a:buSzPts val="1800"/>
              <a:buChar char="›"/>
            </a:pPr>
            <a:r>
              <a:rPr lang="en-GB"/>
              <a:t>Its origins are in UNIX</a:t>
            </a:r>
            <a:endParaRPr/>
          </a:p>
          <a:p>
            <a:pPr indent="-165100" lvl="1" marL="622300" rtl="0" algn="l">
              <a:lnSpc>
                <a:spcPct val="100000"/>
              </a:lnSpc>
              <a:spcBef>
                <a:spcPts val="2000"/>
              </a:spcBef>
              <a:spcAft>
                <a:spcPts val="0"/>
              </a:spcAft>
              <a:buSzPts val="1800"/>
              <a:buChar char="›"/>
            </a:pPr>
            <a:r>
              <a:rPr lang="en-GB"/>
              <a:t>Developed and owned by Linus Torvalds</a:t>
            </a:r>
            <a:endParaRPr/>
          </a:p>
          <a:p>
            <a:pPr indent="-165100" lvl="1" marL="622300" rtl="0" algn="l">
              <a:lnSpc>
                <a:spcPct val="100000"/>
              </a:lnSpc>
              <a:spcBef>
                <a:spcPts val="2000"/>
              </a:spcBef>
              <a:spcAft>
                <a:spcPts val="0"/>
              </a:spcAft>
              <a:buSzPts val="1800"/>
              <a:buChar char="›"/>
            </a:pPr>
            <a:r>
              <a:rPr lang="en-GB"/>
              <a:t>Subject to GNU GPL - open source</a:t>
            </a:r>
            <a:endParaRPr/>
          </a:p>
        </p:txBody>
      </p:sp>
      <p:sp>
        <p:nvSpPr>
          <p:cNvPr id="203" name="Google Shape;203;p12"/>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Linux purpose</a:t>
            </a:r>
            <a:endParaRPr/>
          </a:p>
          <a:p>
            <a:pPr indent="-165100" lvl="1" marL="622300" rtl="0" algn="l">
              <a:lnSpc>
                <a:spcPct val="100000"/>
              </a:lnSpc>
              <a:spcBef>
                <a:spcPts val="2000"/>
              </a:spcBef>
              <a:spcAft>
                <a:spcPts val="0"/>
              </a:spcAft>
              <a:buSzPts val="1800"/>
              <a:buChar char="›"/>
            </a:pPr>
            <a:r>
              <a:rPr lang="en-GB"/>
              <a:t>Originally used as a server</a:t>
            </a:r>
            <a:endParaRPr/>
          </a:p>
          <a:p>
            <a:pPr indent="-165100" lvl="1" marL="622300" rtl="0" algn="l">
              <a:lnSpc>
                <a:spcPct val="100000"/>
              </a:lnSpc>
              <a:spcBef>
                <a:spcPts val="2000"/>
              </a:spcBef>
              <a:spcAft>
                <a:spcPts val="0"/>
              </a:spcAft>
              <a:buSzPts val="1800"/>
              <a:buChar char="›"/>
            </a:pPr>
            <a:r>
              <a:rPr lang="en-GB"/>
              <a:t>Now equally good on the desktop</a:t>
            </a:r>
            <a:endParaRPr/>
          </a:p>
          <a:p>
            <a:pPr indent="-165100" lvl="1" marL="622300" rtl="0" algn="l">
              <a:lnSpc>
                <a:spcPct val="100000"/>
              </a:lnSpc>
              <a:spcBef>
                <a:spcPts val="2000"/>
              </a:spcBef>
              <a:spcAft>
                <a:spcPts val="0"/>
              </a:spcAft>
              <a:buSzPts val="1800"/>
              <a:buChar char="›"/>
            </a:pPr>
            <a:r>
              <a:rPr lang="en-GB"/>
              <a:t>Well suited for virtualised environments</a:t>
            </a:r>
            <a:endParaRPr/>
          </a:p>
          <a:p>
            <a:pPr indent="-165100" lvl="1" marL="622300" rtl="0" algn="l">
              <a:lnSpc>
                <a:spcPct val="100000"/>
              </a:lnSpc>
              <a:spcBef>
                <a:spcPts val="2000"/>
              </a:spcBef>
              <a:spcAft>
                <a:spcPts val="0"/>
              </a:spcAft>
              <a:buSzPts val="1800"/>
              <a:buChar char="›"/>
            </a:pPr>
            <a:r>
              <a:rPr lang="en-GB"/>
              <a:t>Big presence in cloud, mobile and software development houses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04" name="Google Shape;204;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grpSp>
        <p:nvGrpSpPr>
          <p:cNvPr id="205" name="Google Shape;205;p12"/>
          <p:cNvGrpSpPr/>
          <p:nvPr/>
        </p:nvGrpSpPr>
        <p:grpSpPr>
          <a:xfrm>
            <a:off x="10587790" y="4965440"/>
            <a:ext cx="1099386" cy="1041195"/>
            <a:chOff x="4831556" y="5521337"/>
            <a:chExt cx="1066114" cy="1041195"/>
          </a:xfrm>
        </p:grpSpPr>
        <p:pic>
          <p:nvPicPr>
            <p:cNvPr id="206" name="Google Shape;206;p12"/>
            <p:cNvPicPr preferRelativeResize="0"/>
            <p:nvPr/>
          </p:nvPicPr>
          <p:blipFill rotWithShape="1">
            <a:blip r:embed="rId3">
              <a:alphaModFix/>
            </a:blip>
            <a:srcRect b="0" l="0" r="0" t="0"/>
            <a:stretch/>
          </p:blipFill>
          <p:spPr>
            <a:xfrm>
              <a:off x="4831556" y="5521337"/>
              <a:ext cx="1066114" cy="1041195"/>
            </a:xfrm>
            <a:prstGeom prst="rect">
              <a:avLst/>
            </a:prstGeom>
            <a:noFill/>
            <a:ln>
              <a:noFill/>
            </a:ln>
          </p:spPr>
        </p:pic>
        <p:sp>
          <p:nvSpPr>
            <p:cNvPr id="207" name="Google Shape;207;p12"/>
            <p:cNvSpPr txBox="1"/>
            <p:nvPr/>
          </p:nvSpPr>
          <p:spPr>
            <a:xfrm>
              <a:off x="5158854" y="5977719"/>
              <a:ext cx="368489" cy="409433"/>
            </a:xfrm>
            <a:prstGeom prst="rect">
              <a:avLst/>
            </a:prstGeom>
            <a:noFill/>
            <a:ln>
              <a:noFill/>
            </a:ln>
          </p:spPr>
          <p:txBody>
            <a:bodyPr anchorCtr="1" anchor="ctr" bIns="0" lIns="0" spcFirstLastPara="1" rIns="0" wrap="square" tIns="0">
              <a:noAutofit/>
            </a:bodyPr>
            <a:lstStyle/>
            <a:p>
              <a:pPr indent="-288925" lvl="0" marL="288925" marR="0" rtl="0" algn="l">
                <a:lnSpc>
                  <a:spcPct val="120000"/>
                </a:lnSpc>
                <a:spcBef>
                  <a:spcPts val="0"/>
                </a:spcBef>
                <a:spcAft>
                  <a:spcPts val="0"/>
                </a:spcAft>
                <a:buNone/>
              </a:pPr>
              <a:r>
                <a:rPr b="1" lang="en-GB" sz="2000">
                  <a:solidFill>
                    <a:srgbClr val="005AA9"/>
                  </a:solidFill>
                  <a:latin typeface="Verdana"/>
                  <a:ea typeface="Verdana"/>
                  <a:cs typeface="Verdana"/>
                  <a:sym typeface="Verdana"/>
                </a:rPr>
                <a:t>∑</a:t>
              </a:r>
              <a:endParaRPr sz="900">
                <a:solidFill>
                  <a:srgbClr val="005AA9"/>
                </a:solidFill>
                <a:latin typeface="Quattrocento Sans"/>
                <a:ea typeface="Quattrocento Sans"/>
                <a:cs typeface="Quattrocento Sans"/>
                <a:sym typeface="Quattrocento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3"/>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13" name="Google Shape;213;p13"/>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2"/>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a:buNone/>
            </a:pPr>
            <a:r>
              <a:rPr lang="en-GB"/>
              <a:t>Contents</a:t>
            </a:r>
            <a:endParaRPr/>
          </a:p>
        </p:txBody>
      </p:sp>
      <p:sp>
        <p:nvSpPr>
          <p:cNvPr id="58" name="Google Shape;58;p2"/>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rmAutofit/>
          </a:bodyPr>
          <a:lstStyle/>
          <a:p>
            <a:pPr indent="-185738" lvl="0" marL="185738" rtl="0" algn="l">
              <a:spcBef>
                <a:spcPts val="0"/>
              </a:spcBef>
              <a:spcAft>
                <a:spcPts val="0"/>
              </a:spcAft>
              <a:buSzPts val="1800"/>
              <a:buChar char="›"/>
            </a:pPr>
            <a:r>
              <a:rPr lang="en-GB"/>
              <a:t>What is a computer</a:t>
            </a:r>
            <a:endParaRPr/>
          </a:p>
          <a:p>
            <a:pPr indent="-165100" lvl="1" marL="622300" rtl="0" algn="l">
              <a:spcBef>
                <a:spcPts val="2000"/>
              </a:spcBef>
              <a:spcAft>
                <a:spcPts val="0"/>
              </a:spcAft>
              <a:buSzPts val="1800"/>
              <a:buChar char="›"/>
            </a:pPr>
            <a:r>
              <a:rPr lang="en-GB"/>
              <a:t>Hardware overview</a:t>
            </a:r>
            <a:endParaRPr/>
          </a:p>
          <a:p>
            <a:pPr indent="-165100" lvl="1" marL="622300" rtl="0" algn="l">
              <a:spcBef>
                <a:spcPts val="2000"/>
              </a:spcBef>
              <a:spcAft>
                <a:spcPts val="0"/>
              </a:spcAft>
              <a:buSzPts val="1800"/>
              <a:buChar char="›"/>
            </a:pPr>
            <a:r>
              <a:rPr lang="en-GB"/>
              <a:t>Choice of operating systems</a:t>
            </a:r>
            <a:endParaRPr/>
          </a:p>
          <a:p>
            <a:pPr indent="-185738" lvl="0" marL="185738" rtl="0" algn="l">
              <a:spcBef>
                <a:spcPts val="2000"/>
              </a:spcBef>
              <a:spcAft>
                <a:spcPts val="0"/>
              </a:spcAft>
              <a:buSzPts val="1800"/>
              <a:buChar char="›"/>
            </a:pPr>
            <a:r>
              <a:rPr lang="en-GB"/>
              <a:t>Linux origins </a:t>
            </a:r>
            <a:endParaRPr/>
          </a:p>
          <a:p>
            <a:pPr indent="-165100" lvl="1" marL="622300" rtl="0" algn="l">
              <a:spcBef>
                <a:spcPts val="2000"/>
              </a:spcBef>
              <a:spcAft>
                <a:spcPts val="0"/>
              </a:spcAft>
              <a:buSzPts val="1800"/>
              <a:buChar char="›"/>
            </a:pPr>
            <a:r>
              <a:rPr lang="en-GB"/>
              <a:t>Standards and purpose</a:t>
            </a:r>
            <a:endParaRPr/>
          </a:p>
          <a:p>
            <a:pPr indent="-185738" lvl="0" marL="185738" rtl="0" algn="l">
              <a:spcBef>
                <a:spcPts val="2000"/>
              </a:spcBef>
              <a:spcAft>
                <a:spcPts val="0"/>
              </a:spcAft>
              <a:buSzPts val="1800"/>
              <a:buChar char="›"/>
            </a:pPr>
            <a:r>
              <a:rPr lang="en-GB"/>
              <a:t>Linux distributions</a:t>
            </a:r>
            <a:endParaRPr/>
          </a:p>
          <a:p>
            <a:pPr indent="-50800" lvl="1" marL="622300" rtl="0" algn="l">
              <a:spcBef>
                <a:spcPts val="2000"/>
              </a:spcBef>
              <a:spcAft>
                <a:spcPts val="0"/>
              </a:spcAft>
              <a:buSzPts val="1800"/>
              <a:buNone/>
            </a:pPr>
            <a:r>
              <a:t/>
            </a:r>
            <a:endParaRPr/>
          </a:p>
          <a:p>
            <a:pPr indent="-50800" lvl="1" marL="622300" rtl="0" algn="l">
              <a:spcBef>
                <a:spcPts val="2000"/>
              </a:spcBef>
              <a:spcAft>
                <a:spcPts val="0"/>
              </a:spcAft>
              <a:buSzPts val="1800"/>
              <a:buNone/>
            </a:pPr>
            <a:r>
              <a:t/>
            </a:r>
            <a:endParaRPr/>
          </a:p>
          <a:p>
            <a:pPr indent="-50800" lvl="1" marL="622300" rtl="0" algn="l">
              <a:spcBef>
                <a:spcPts val="2000"/>
              </a:spcBef>
              <a:spcAft>
                <a:spcPts val="0"/>
              </a:spcAft>
              <a:buSzPts val="1800"/>
              <a:buNone/>
            </a:pPr>
            <a:r>
              <a:t/>
            </a:r>
            <a:endParaRPr/>
          </a:p>
        </p:txBody>
      </p:sp>
      <p:pic>
        <p:nvPicPr>
          <p:cNvPr id="59" name="Google Shape;59;p2"/>
          <p:cNvPicPr preferRelativeResize="0"/>
          <p:nvPr/>
        </p:nvPicPr>
        <p:blipFill rotWithShape="1">
          <a:blip r:embed="rId3">
            <a:alphaModFix/>
          </a:blip>
          <a:srcRect b="0" l="0" r="0" t="0"/>
          <a:stretch/>
        </p:blipFill>
        <p:spPr>
          <a:xfrm>
            <a:off x="5472113" y="1011251"/>
            <a:ext cx="3572105" cy="4411550"/>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Microsoft Windows </a:t>
            </a:r>
            <a:endParaRPr/>
          </a:p>
          <a:p>
            <a:pPr indent="-165100" lvl="1" marL="622300" rtl="0" algn="l">
              <a:lnSpc>
                <a:spcPct val="100000"/>
              </a:lnSpc>
              <a:spcBef>
                <a:spcPts val="1200"/>
              </a:spcBef>
              <a:spcAft>
                <a:spcPts val="0"/>
              </a:spcAft>
              <a:buSzPts val="1800"/>
              <a:buChar char="›"/>
            </a:pPr>
            <a:r>
              <a:rPr lang="en-GB"/>
              <a:t>Windows 7, 8, 10</a:t>
            </a:r>
            <a:endParaRPr/>
          </a:p>
          <a:p>
            <a:pPr indent="-165100" lvl="1" marL="622300" rtl="0" algn="l">
              <a:lnSpc>
                <a:spcPct val="100000"/>
              </a:lnSpc>
              <a:spcBef>
                <a:spcPts val="1200"/>
              </a:spcBef>
              <a:spcAft>
                <a:spcPts val="0"/>
              </a:spcAft>
              <a:buSzPts val="1800"/>
              <a:buChar char="›"/>
            </a:pPr>
            <a:r>
              <a:rPr lang="en-GB"/>
              <a:t>Windows Server(s)</a:t>
            </a:r>
            <a:endParaRPr/>
          </a:p>
          <a:p>
            <a:pPr indent="-714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Linux, several fully supported distributions:</a:t>
            </a:r>
            <a:endParaRPr/>
          </a:p>
          <a:p>
            <a:pPr indent="-165100" lvl="1" marL="622300" rtl="0" algn="l">
              <a:lnSpc>
                <a:spcPct val="100000"/>
              </a:lnSpc>
              <a:spcBef>
                <a:spcPts val="1200"/>
              </a:spcBef>
              <a:spcAft>
                <a:spcPts val="0"/>
              </a:spcAft>
              <a:buSzPts val="1800"/>
              <a:buChar char="›"/>
            </a:pPr>
            <a:r>
              <a:rPr lang="en-GB"/>
              <a:t>Red Hat, SUSE, Ubuntu</a:t>
            </a:r>
            <a:endParaRPr/>
          </a:p>
          <a:p>
            <a:pPr indent="-165100" lvl="1" marL="622300" rtl="0" algn="l">
              <a:lnSpc>
                <a:spcPct val="100000"/>
              </a:lnSpc>
              <a:spcBef>
                <a:spcPts val="1200"/>
              </a:spcBef>
              <a:spcAft>
                <a:spcPts val="0"/>
              </a:spcAft>
              <a:buSzPts val="1800"/>
              <a:buChar char="›"/>
            </a:pPr>
            <a:r>
              <a:rPr lang="en-GB"/>
              <a:t>Numerous other distributions</a:t>
            </a:r>
            <a:endParaRPr/>
          </a:p>
        </p:txBody>
      </p:sp>
      <p:sp>
        <p:nvSpPr>
          <p:cNvPr id="65" name="Google Shape;65;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The PC family of operating systems</a:t>
            </a:r>
            <a:endParaRPr/>
          </a:p>
        </p:txBody>
      </p:sp>
      <p:pic>
        <p:nvPicPr>
          <p:cNvPr descr="xp" id="66" name="Google Shape;66;p3"/>
          <p:cNvPicPr preferRelativeResize="0"/>
          <p:nvPr>
            <p:ph idx="4294967295" type="body"/>
          </p:nvPr>
        </p:nvPicPr>
        <p:blipFill rotWithShape="1">
          <a:blip r:embed="rId3">
            <a:alphaModFix/>
          </a:blip>
          <a:srcRect b="0" l="0" r="0" t="0"/>
          <a:stretch/>
        </p:blipFill>
        <p:spPr>
          <a:xfrm>
            <a:off x="9863777" y="1609725"/>
            <a:ext cx="1061398" cy="623888"/>
          </a:xfrm>
          <a:prstGeom prst="rect">
            <a:avLst/>
          </a:prstGeom>
          <a:noFill/>
          <a:ln>
            <a:noFill/>
          </a:ln>
        </p:spPr>
      </p:pic>
      <p:pic>
        <p:nvPicPr>
          <p:cNvPr descr="Windows7" id="67" name="Google Shape;67;p3"/>
          <p:cNvPicPr preferRelativeResize="0"/>
          <p:nvPr/>
        </p:nvPicPr>
        <p:blipFill rotWithShape="1">
          <a:blip r:embed="rId4">
            <a:alphaModFix/>
          </a:blip>
          <a:srcRect b="0" l="0" r="0" t="0"/>
          <a:stretch/>
        </p:blipFill>
        <p:spPr>
          <a:xfrm>
            <a:off x="7760321" y="1755939"/>
            <a:ext cx="820811" cy="743041"/>
          </a:xfrm>
          <a:prstGeom prst="rect">
            <a:avLst/>
          </a:prstGeom>
          <a:noFill/>
          <a:ln>
            <a:noFill/>
          </a:ln>
        </p:spPr>
      </p:pic>
      <p:pic>
        <p:nvPicPr>
          <p:cNvPr descr="freebsd" id="68" name="Google Shape;68;p3"/>
          <p:cNvPicPr preferRelativeResize="0"/>
          <p:nvPr/>
        </p:nvPicPr>
        <p:blipFill rotWithShape="1">
          <a:blip r:embed="rId5">
            <a:alphaModFix/>
          </a:blip>
          <a:srcRect b="0" l="0" r="0" t="0"/>
          <a:stretch/>
        </p:blipFill>
        <p:spPr>
          <a:xfrm>
            <a:off x="9020581" y="4763262"/>
            <a:ext cx="1081352" cy="1037463"/>
          </a:xfrm>
          <a:prstGeom prst="rect">
            <a:avLst/>
          </a:prstGeom>
          <a:noFill/>
          <a:ln>
            <a:noFill/>
          </a:ln>
        </p:spPr>
      </p:pic>
      <p:pic>
        <p:nvPicPr>
          <p:cNvPr id="69" name="Google Shape;69;p3"/>
          <p:cNvPicPr preferRelativeResize="0"/>
          <p:nvPr/>
        </p:nvPicPr>
        <p:blipFill rotWithShape="1">
          <a:blip r:embed="rId6">
            <a:alphaModFix/>
          </a:blip>
          <a:srcRect b="0" l="0" r="0" t="0"/>
          <a:stretch/>
        </p:blipFill>
        <p:spPr>
          <a:xfrm>
            <a:off x="7789120" y="5732627"/>
            <a:ext cx="2085980" cy="593067"/>
          </a:xfrm>
          <a:prstGeom prst="rect">
            <a:avLst/>
          </a:prstGeom>
          <a:noFill/>
          <a:ln>
            <a:noFill/>
          </a:ln>
        </p:spPr>
      </p:pic>
      <p:pic>
        <p:nvPicPr>
          <p:cNvPr id="70" name="Google Shape;70;p3"/>
          <p:cNvPicPr preferRelativeResize="0"/>
          <p:nvPr/>
        </p:nvPicPr>
        <p:blipFill rotWithShape="1">
          <a:blip r:embed="rId7">
            <a:alphaModFix/>
          </a:blip>
          <a:srcRect b="0" l="0" r="0" t="0"/>
          <a:stretch/>
        </p:blipFill>
        <p:spPr>
          <a:xfrm>
            <a:off x="7113614" y="4157003"/>
            <a:ext cx="1294196" cy="533400"/>
          </a:xfrm>
          <a:prstGeom prst="rect">
            <a:avLst/>
          </a:prstGeom>
          <a:noFill/>
          <a:ln>
            <a:noFill/>
          </a:ln>
        </p:spPr>
      </p:pic>
      <p:pic>
        <p:nvPicPr>
          <p:cNvPr id="71" name="Google Shape;71;p3"/>
          <p:cNvPicPr preferRelativeResize="0"/>
          <p:nvPr/>
        </p:nvPicPr>
        <p:blipFill rotWithShape="1">
          <a:blip r:embed="rId8">
            <a:alphaModFix/>
          </a:blip>
          <a:srcRect b="0" l="0" r="0" t="0"/>
          <a:stretch/>
        </p:blipFill>
        <p:spPr>
          <a:xfrm>
            <a:off x="10867283" y="2282601"/>
            <a:ext cx="766963" cy="752153"/>
          </a:xfrm>
          <a:prstGeom prst="rect">
            <a:avLst/>
          </a:prstGeom>
          <a:noFill/>
          <a:ln>
            <a:noFill/>
          </a:ln>
        </p:spPr>
      </p:pic>
      <p:pic>
        <p:nvPicPr>
          <p:cNvPr descr="Image result for dnsmasq" id="72" name="Google Shape;72;p3"/>
          <p:cNvPicPr preferRelativeResize="0"/>
          <p:nvPr/>
        </p:nvPicPr>
        <p:blipFill rotWithShape="1">
          <a:blip r:embed="rId9">
            <a:alphaModFix/>
          </a:blip>
          <a:srcRect b="0" l="0" r="0" t="0"/>
          <a:stretch/>
        </p:blipFill>
        <p:spPr>
          <a:xfrm>
            <a:off x="8947231" y="2866547"/>
            <a:ext cx="1877239" cy="1694688"/>
          </a:xfrm>
          <a:prstGeom prst="rect">
            <a:avLst/>
          </a:prstGeom>
          <a:noFill/>
          <a:ln>
            <a:noFill/>
          </a:ln>
        </p:spPr>
      </p:pic>
      <p:pic>
        <p:nvPicPr>
          <p:cNvPr descr="tux" id="73" name="Google Shape;73;p3"/>
          <p:cNvPicPr preferRelativeResize="0"/>
          <p:nvPr/>
        </p:nvPicPr>
        <p:blipFill rotWithShape="1">
          <a:blip r:embed="rId10">
            <a:alphaModFix/>
          </a:blip>
          <a:srcRect b="0" l="0" r="0" t="0"/>
          <a:stretch/>
        </p:blipFill>
        <p:spPr>
          <a:xfrm>
            <a:off x="7877174" y="3036570"/>
            <a:ext cx="945311" cy="1012000"/>
          </a:xfrm>
          <a:prstGeom prst="rect">
            <a:avLst/>
          </a:prstGeom>
          <a:noFill/>
          <a:ln>
            <a:noFill/>
          </a:ln>
        </p:spPr>
      </p:pic>
      <p:pic>
        <p:nvPicPr>
          <p:cNvPr id="74" name="Google Shape;74;p3"/>
          <p:cNvPicPr preferRelativeResize="0"/>
          <p:nvPr/>
        </p:nvPicPr>
        <p:blipFill rotWithShape="1">
          <a:blip r:embed="rId11">
            <a:alphaModFix/>
          </a:blip>
          <a:srcRect b="0" l="0" r="0" t="0"/>
          <a:stretch/>
        </p:blipFill>
        <p:spPr>
          <a:xfrm>
            <a:off x="8763001" y="1937385"/>
            <a:ext cx="918770" cy="699484"/>
          </a:xfrm>
          <a:prstGeom prst="rect">
            <a:avLst/>
          </a:prstGeom>
          <a:noFill/>
          <a:ln>
            <a:noFill/>
          </a:ln>
        </p:spPr>
      </p:pic>
      <p:pic>
        <p:nvPicPr>
          <p:cNvPr descr="Image result for unixware 7.1.4" id="75" name="Google Shape;75;p3"/>
          <p:cNvPicPr preferRelativeResize="0"/>
          <p:nvPr/>
        </p:nvPicPr>
        <p:blipFill rotWithShape="1">
          <a:blip r:embed="rId12">
            <a:alphaModFix/>
          </a:blip>
          <a:srcRect b="0" l="0" r="0" t="0"/>
          <a:stretch/>
        </p:blipFill>
        <p:spPr>
          <a:xfrm>
            <a:off x="10555226" y="4511040"/>
            <a:ext cx="1276246" cy="573024"/>
          </a:xfrm>
          <a:prstGeom prst="rect">
            <a:avLst/>
          </a:prstGeom>
          <a:noFill/>
          <a:ln>
            <a:noFill/>
          </a:ln>
        </p:spPr>
      </p:pic>
      <p:grpSp>
        <p:nvGrpSpPr>
          <p:cNvPr id="76" name="Google Shape;76;p3"/>
          <p:cNvGrpSpPr/>
          <p:nvPr/>
        </p:nvGrpSpPr>
        <p:grpSpPr>
          <a:xfrm>
            <a:off x="10191751" y="5505450"/>
            <a:ext cx="1590674" cy="600075"/>
            <a:chOff x="10020301" y="5419725"/>
            <a:chExt cx="1590674" cy="600075"/>
          </a:xfrm>
        </p:grpSpPr>
        <p:pic>
          <p:nvPicPr>
            <p:cNvPr descr="Xinuos" id="77" name="Google Shape;77;p3"/>
            <p:cNvPicPr preferRelativeResize="0"/>
            <p:nvPr/>
          </p:nvPicPr>
          <p:blipFill rotWithShape="1">
            <a:blip r:embed="rId13">
              <a:alphaModFix/>
            </a:blip>
            <a:srcRect b="0" l="0" r="0" t="0"/>
            <a:stretch/>
          </p:blipFill>
          <p:spPr>
            <a:xfrm>
              <a:off x="10421173" y="5514975"/>
              <a:ext cx="691327" cy="215790"/>
            </a:xfrm>
            <a:prstGeom prst="rect">
              <a:avLst/>
            </a:prstGeom>
            <a:noFill/>
            <a:ln>
              <a:noFill/>
            </a:ln>
          </p:spPr>
        </p:pic>
        <p:sp>
          <p:nvSpPr>
            <p:cNvPr id="78" name="Google Shape;78;p3"/>
            <p:cNvSpPr/>
            <p:nvPr/>
          </p:nvSpPr>
          <p:spPr>
            <a:xfrm>
              <a:off x="10020301" y="5419725"/>
              <a:ext cx="1590674" cy="600075"/>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0" i="0" lang="en-GB" sz="1600" u="none" cap="none" strike="noStrike">
                  <a:solidFill>
                    <a:schemeClr val="dk1"/>
                  </a:solidFill>
                  <a:latin typeface="Quattrocento Sans"/>
                  <a:ea typeface="Quattrocento Sans"/>
                  <a:cs typeface="Quattrocento Sans"/>
                  <a:sym typeface="Quattrocento Sans"/>
                </a:rPr>
              </a:br>
              <a:r>
                <a:rPr b="0" i="0" lang="en-GB" sz="1600" u="none" cap="none" strike="noStrike">
                  <a:solidFill>
                    <a:schemeClr val="dk1"/>
                  </a:solidFill>
                  <a:latin typeface="Quattrocento Sans"/>
                  <a:ea typeface="Quattrocento Sans"/>
                  <a:cs typeface="Quattrocento Sans"/>
                  <a:sym typeface="Quattrocento Sans"/>
                </a:rPr>
                <a:t>Open Server 10</a:t>
              </a:r>
              <a:endParaRPr/>
            </a:p>
          </p:txBody>
        </p:sp>
      </p:grpSp>
      <p:sp>
        <p:nvSpPr>
          <p:cNvPr descr="Image result for omnios logo" id="79" name="Google Shape;79;p3"/>
          <p:cNvSpPr/>
          <p:nvPr/>
        </p:nvSpPr>
        <p:spPr>
          <a:xfrm>
            <a:off x="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descr="Image result for omnios logo" id="80" name="Google Shape;80;p3"/>
          <p:cNvSpPr/>
          <p:nvPr/>
        </p:nvSpPr>
        <p:spPr>
          <a:xfrm>
            <a:off x="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pic>
        <p:nvPicPr>
          <p:cNvPr descr="untitled.png" id="81" name="Google Shape;81;p3"/>
          <p:cNvPicPr preferRelativeResize="0"/>
          <p:nvPr/>
        </p:nvPicPr>
        <p:blipFill rotWithShape="1">
          <a:blip r:embed="rId14">
            <a:alphaModFix/>
          </a:blip>
          <a:srcRect b="0" l="0" r="0" t="0"/>
          <a:stretch/>
        </p:blipFill>
        <p:spPr>
          <a:xfrm>
            <a:off x="7677150" y="4802807"/>
            <a:ext cx="1057275" cy="6971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 modern operating system that combines best UNIX characteristics with excellent hardware economics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87" name="Google Shape;87;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Best of all worlds</a:t>
            </a:r>
            <a:endParaRPr/>
          </a:p>
        </p:txBody>
      </p:sp>
      <p:sp>
        <p:nvSpPr>
          <p:cNvPr id="88" name="Google Shape;88;p4"/>
          <p:cNvSpPr/>
          <p:nvPr/>
        </p:nvSpPr>
        <p:spPr>
          <a:xfrm>
            <a:off x="2915922" y="3646319"/>
            <a:ext cx="6231467" cy="2447925"/>
          </a:xfrm>
          <a:prstGeom prst="ellipse">
            <a:avLst/>
          </a:prstGeom>
          <a:solidFill>
            <a:srgbClr val="CCCCFF">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9" name="Google Shape;89;p4"/>
          <p:cNvSpPr/>
          <p:nvPr/>
        </p:nvSpPr>
        <p:spPr>
          <a:xfrm>
            <a:off x="5049521" y="2427117"/>
            <a:ext cx="6110816" cy="2324100"/>
          </a:xfrm>
          <a:prstGeom prst="ellipse">
            <a:avLst/>
          </a:prstGeom>
          <a:solidFill>
            <a:srgbClr val="CCCCFF">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0" name="Google Shape;90;p4"/>
          <p:cNvSpPr/>
          <p:nvPr/>
        </p:nvSpPr>
        <p:spPr>
          <a:xfrm>
            <a:off x="651089" y="2417592"/>
            <a:ext cx="6487583" cy="2324100"/>
          </a:xfrm>
          <a:prstGeom prst="ellipse">
            <a:avLst/>
          </a:prstGeom>
          <a:solidFill>
            <a:srgbClr val="CCCCFF">
              <a:alpha val="4980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1" name="Google Shape;91;p4"/>
          <p:cNvSpPr txBox="1"/>
          <p:nvPr/>
        </p:nvSpPr>
        <p:spPr>
          <a:xfrm>
            <a:off x="5174405" y="3719342"/>
            <a:ext cx="1826684" cy="552460"/>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FF0000"/>
              </a:buClr>
              <a:buSzPts val="3200"/>
              <a:buFont typeface="Arial"/>
              <a:buNone/>
            </a:pPr>
            <a:r>
              <a:rPr b="1" lang="en-GB" sz="3200">
                <a:solidFill>
                  <a:srgbClr val="009644"/>
                </a:solidFill>
                <a:latin typeface="Quattrocento Sans"/>
                <a:ea typeface="Quattrocento Sans"/>
                <a:cs typeface="Quattrocento Sans"/>
                <a:sym typeface="Quattrocento Sans"/>
              </a:rPr>
              <a:t>Linux</a:t>
            </a:r>
            <a:endParaRPr b="1" sz="1400">
              <a:solidFill>
                <a:srgbClr val="009644"/>
              </a:solidFill>
              <a:latin typeface="Quattrocento Sans"/>
              <a:ea typeface="Quattrocento Sans"/>
              <a:cs typeface="Quattrocento Sans"/>
              <a:sym typeface="Quattrocento Sans"/>
            </a:endParaRPr>
          </a:p>
        </p:txBody>
      </p:sp>
      <p:sp>
        <p:nvSpPr>
          <p:cNvPr id="92" name="Google Shape;92;p4"/>
          <p:cNvSpPr txBox="1"/>
          <p:nvPr/>
        </p:nvSpPr>
        <p:spPr>
          <a:xfrm>
            <a:off x="1468122" y="2904957"/>
            <a:ext cx="2836334" cy="896016"/>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3333CC"/>
              </a:buClr>
              <a:buSzPts val="1932"/>
              <a:buFont typeface="Arial"/>
              <a:buNone/>
            </a:pPr>
            <a:r>
              <a:rPr b="1" lang="en-GB" sz="2800">
                <a:solidFill>
                  <a:srgbClr val="0000C8"/>
                </a:solidFill>
                <a:latin typeface="Verdana"/>
                <a:ea typeface="Verdana"/>
                <a:cs typeface="Verdana"/>
                <a:sym typeface="Verdana"/>
              </a:rPr>
              <a:t>Modern OS</a:t>
            </a:r>
            <a:br>
              <a:rPr b="1" lang="en-GB" sz="2800">
                <a:solidFill>
                  <a:srgbClr val="0000C8"/>
                </a:solidFill>
                <a:latin typeface="Verdana"/>
                <a:ea typeface="Verdana"/>
                <a:cs typeface="Verdana"/>
                <a:sym typeface="Verdana"/>
              </a:rPr>
            </a:br>
            <a:r>
              <a:rPr b="1" lang="en-GB" sz="2800">
                <a:solidFill>
                  <a:srgbClr val="0000C8"/>
                </a:solidFill>
                <a:latin typeface="Verdana"/>
                <a:ea typeface="Verdana"/>
                <a:cs typeface="Verdana"/>
                <a:sym typeface="Verdana"/>
              </a:rPr>
              <a:t>capabilities</a:t>
            </a:r>
            <a:endParaRPr/>
          </a:p>
        </p:txBody>
      </p:sp>
      <p:sp>
        <p:nvSpPr>
          <p:cNvPr id="93" name="Google Shape;93;p4"/>
          <p:cNvSpPr txBox="1"/>
          <p:nvPr/>
        </p:nvSpPr>
        <p:spPr>
          <a:xfrm>
            <a:off x="4541521" y="4811544"/>
            <a:ext cx="2836334" cy="896016"/>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3333CC"/>
              </a:buClr>
              <a:buSzPts val="1932"/>
              <a:buFont typeface="Arial"/>
              <a:buNone/>
            </a:pPr>
            <a:r>
              <a:rPr b="1" lang="en-GB" sz="2800">
                <a:solidFill>
                  <a:srgbClr val="0000C8"/>
                </a:solidFill>
                <a:latin typeface="Verdana"/>
                <a:ea typeface="Verdana"/>
                <a:cs typeface="Verdana"/>
                <a:sym typeface="Verdana"/>
              </a:rPr>
              <a:t>PC hardware</a:t>
            </a:r>
            <a:br>
              <a:rPr b="1" lang="en-GB" sz="2800">
                <a:solidFill>
                  <a:srgbClr val="0000C8"/>
                </a:solidFill>
                <a:latin typeface="Verdana"/>
                <a:ea typeface="Verdana"/>
                <a:cs typeface="Verdana"/>
                <a:sym typeface="Verdana"/>
              </a:rPr>
            </a:br>
            <a:r>
              <a:rPr b="1" lang="en-GB" sz="2800">
                <a:solidFill>
                  <a:srgbClr val="0000C8"/>
                </a:solidFill>
                <a:latin typeface="Verdana"/>
                <a:ea typeface="Verdana"/>
                <a:cs typeface="Verdana"/>
                <a:sym typeface="Verdana"/>
              </a:rPr>
              <a:t>finances</a:t>
            </a:r>
            <a:endParaRPr/>
          </a:p>
        </p:txBody>
      </p:sp>
      <p:sp>
        <p:nvSpPr>
          <p:cNvPr id="94" name="Google Shape;94;p4"/>
          <p:cNvSpPr txBox="1"/>
          <p:nvPr/>
        </p:nvSpPr>
        <p:spPr>
          <a:xfrm>
            <a:off x="7257082" y="2793324"/>
            <a:ext cx="3168882" cy="1296766"/>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3333CC"/>
              </a:buClr>
              <a:buSzPts val="1932"/>
              <a:buFont typeface="Arial"/>
              <a:buNone/>
            </a:pPr>
            <a:r>
              <a:rPr b="1" lang="en-GB" sz="2800">
                <a:solidFill>
                  <a:srgbClr val="0000C8"/>
                </a:solidFill>
                <a:latin typeface="Verdana"/>
                <a:ea typeface="Verdana"/>
                <a:cs typeface="Verdana"/>
                <a:sym typeface="Verdana"/>
              </a:rPr>
              <a:t>UNIX reliability &amp; robustness</a:t>
            </a:r>
            <a:endParaRPr/>
          </a:p>
        </p:txBody>
      </p:sp>
      <p:grpSp>
        <p:nvGrpSpPr>
          <p:cNvPr id="95" name="Google Shape;95;p4"/>
          <p:cNvGrpSpPr/>
          <p:nvPr/>
        </p:nvGrpSpPr>
        <p:grpSpPr>
          <a:xfrm>
            <a:off x="10029825" y="4629150"/>
            <a:ext cx="1485900" cy="1381319"/>
            <a:chOff x="3414" y="2514"/>
            <a:chExt cx="1647" cy="1679"/>
          </a:xfrm>
        </p:grpSpPr>
        <p:pic>
          <p:nvPicPr>
            <p:cNvPr id="96" name="Google Shape;96;p4"/>
            <p:cNvPicPr preferRelativeResize="0"/>
            <p:nvPr/>
          </p:nvPicPr>
          <p:blipFill rotWithShape="1">
            <a:blip r:embed="rId3">
              <a:alphaModFix/>
            </a:blip>
            <a:srcRect b="0" l="0" r="0" t="0"/>
            <a:stretch/>
          </p:blipFill>
          <p:spPr>
            <a:xfrm>
              <a:off x="3414" y="2514"/>
              <a:ext cx="1647" cy="1679"/>
            </a:xfrm>
            <a:prstGeom prst="rect">
              <a:avLst/>
            </a:prstGeom>
            <a:noFill/>
            <a:ln>
              <a:noFill/>
            </a:ln>
          </p:spPr>
        </p:pic>
        <p:sp>
          <p:nvSpPr>
            <p:cNvPr id="97" name="Google Shape;97;p4"/>
            <p:cNvSpPr/>
            <p:nvPr/>
          </p:nvSpPr>
          <p:spPr>
            <a:xfrm rot="190884">
              <a:off x="3595" y="3299"/>
              <a:ext cx="414" cy="369"/>
            </a:xfrm>
            <a:prstGeom prst="rect">
              <a:avLst/>
            </a:prstGeom>
            <a:solidFill>
              <a:srgbClr val="6699FF"/>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GB" sz="900">
                  <a:solidFill>
                    <a:schemeClr val="dk1"/>
                  </a:solidFill>
                  <a:latin typeface="Quattrocento Sans"/>
                  <a:ea typeface="Quattrocento Sans"/>
                  <a:cs typeface="Quattrocento Sans"/>
                  <a:sym typeface="Quattrocento Sans"/>
                </a:rPr>
                <a:t>ANY BOX</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Major distributions</a:t>
            </a:r>
            <a:endParaRPr/>
          </a:p>
        </p:txBody>
      </p:sp>
      <p:sp>
        <p:nvSpPr>
          <p:cNvPr id="103" name="Google Shape;103;p5"/>
          <p:cNvSpPr/>
          <p:nvPr/>
        </p:nvSpPr>
        <p:spPr>
          <a:xfrm>
            <a:off x="250773" y="4734137"/>
            <a:ext cx="11756262" cy="764344"/>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C8"/>
              </a:solidFill>
              <a:latin typeface="Verdana"/>
              <a:ea typeface="Verdana"/>
              <a:cs typeface="Verdana"/>
              <a:sym typeface="Verdana"/>
            </a:endParaRPr>
          </a:p>
        </p:txBody>
      </p:sp>
      <p:sp>
        <p:nvSpPr>
          <p:cNvPr id="104" name="Google Shape;104;p5"/>
          <p:cNvSpPr/>
          <p:nvPr/>
        </p:nvSpPr>
        <p:spPr>
          <a:xfrm>
            <a:off x="253664" y="3859091"/>
            <a:ext cx="11756262" cy="764344"/>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C8"/>
              </a:solidFill>
              <a:latin typeface="Verdana"/>
              <a:ea typeface="Verdana"/>
              <a:cs typeface="Verdana"/>
              <a:sym typeface="Verdana"/>
            </a:endParaRPr>
          </a:p>
        </p:txBody>
      </p:sp>
      <p:sp>
        <p:nvSpPr>
          <p:cNvPr id="105" name="Google Shape;105;p5"/>
          <p:cNvSpPr/>
          <p:nvPr/>
        </p:nvSpPr>
        <p:spPr>
          <a:xfrm>
            <a:off x="250773" y="2666561"/>
            <a:ext cx="11756262" cy="1097280"/>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C8"/>
              </a:solidFill>
              <a:latin typeface="Verdana"/>
              <a:ea typeface="Verdana"/>
              <a:cs typeface="Verdana"/>
              <a:sym typeface="Verdana"/>
            </a:endParaRPr>
          </a:p>
        </p:txBody>
      </p:sp>
      <p:sp>
        <p:nvSpPr>
          <p:cNvPr id="106" name="Google Shape;106;p5"/>
          <p:cNvSpPr/>
          <p:nvPr/>
        </p:nvSpPr>
        <p:spPr>
          <a:xfrm>
            <a:off x="236344" y="1459963"/>
            <a:ext cx="11756262" cy="1097280"/>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C8"/>
              </a:solidFill>
              <a:latin typeface="Verdana"/>
              <a:ea typeface="Verdana"/>
              <a:cs typeface="Verdana"/>
              <a:sym typeface="Verdana"/>
            </a:endParaRPr>
          </a:p>
        </p:txBody>
      </p:sp>
      <p:pic>
        <p:nvPicPr>
          <p:cNvPr id="107" name="Google Shape;107;p5"/>
          <p:cNvPicPr preferRelativeResize="0"/>
          <p:nvPr/>
        </p:nvPicPr>
        <p:blipFill rotWithShape="1">
          <a:blip r:embed="rId3">
            <a:alphaModFix/>
          </a:blip>
          <a:srcRect b="0" l="0" r="0" t="0"/>
          <a:stretch/>
        </p:blipFill>
        <p:spPr>
          <a:xfrm>
            <a:off x="9620717" y="1546344"/>
            <a:ext cx="481242" cy="414337"/>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10927455" y="3917511"/>
            <a:ext cx="909197" cy="677787"/>
          </a:xfrm>
          <a:prstGeom prst="rect">
            <a:avLst/>
          </a:prstGeom>
          <a:noFill/>
          <a:ln>
            <a:noFill/>
          </a:ln>
        </p:spPr>
      </p:pic>
      <p:pic>
        <p:nvPicPr>
          <p:cNvPr id="109" name="Google Shape;109;p5"/>
          <p:cNvPicPr preferRelativeResize="0"/>
          <p:nvPr/>
        </p:nvPicPr>
        <p:blipFill rotWithShape="1">
          <a:blip r:embed="rId5">
            <a:alphaModFix/>
          </a:blip>
          <a:srcRect b="0" l="0" r="0" t="0"/>
          <a:stretch/>
        </p:blipFill>
        <p:spPr>
          <a:xfrm>
            <a:off x="10435019" y="2032248"/>
            <a:ext cx="1349692" cy="363538"/>
          </a:xfrm>
          <a:prstGeom prst="rect">
            <a:avLst/>
          </a:prstGeom>
          <a:noFill/>
          <a:ln>
            <a:noFill/>
          </a:ln>
        </p:spPr>
      </p:pic>
      <p:pic>
        <p:nvPicPr>
          <p:cNvPr descr="centos" id="110" name="Google Shape;110;p5"/>
          <p:cNvPicPr preferRelativeResize="0"/>
          <p:nvPr/>
        </p:nvPicPr>
        <p:blipFill rotWithShape="1">
          <a:blip r:embed="rId6">
            <a:alphaModFix/>
          </a:blip>
          <a:srcRect b="0" l="0" r="0" t="0"/>
          <a:stretch/>
        </p:blipFill>
        <p:spPr>
          <a:xfrm>
            <a:off x="10425471" y="1631979"/>
            <a:ext cx="1285156" cy="341312"/>
          </a:xfrm>
          <a:prstGeom prst="rect">
            <a:avLst/>
          </a:prstGeom>
          <a:noFill/>
          <a:ln>
            <a:noFill/>
          </a:ln>
        </p:spPr>
      </p:pic>
      <p:pic>
        <p:nvPicPr>
          <p:cNvPr descr="suse" id="111" name="Google Shape;111;p5"/>
          <p:cNvPicPr preferRelativeResize="0"/>
          <p:nvPr/>
        </p:nvPicPr>
        <p:blipFill rotWithShape="1">
          <a:blip r:embed="rId7">
            <a:alphaModFix/>
          </a:blip>
          <a:srcRect b="0" l="0" r="0" t="0"/>
          <a:stretch/>
        </p:blipFill>
        <p:spPr>
          <a:xfrm>
            <a:off x="10725251" y="2930135"/>
            <a:ext cx="1121055" cy="573088"/>
          </a:xfrm>
          <a:prstGeom prst="rect">
            <a:avLst/>
          </a:prstGeom>
          <a:noFill/>
          <a:ln>
            <a:noFill/>
          </a:ln>
        </p:spPr>
      </p:pic>
      <p:pic>
        <p:nvPicPr>
          <p:cNvPr descr="ubuntulogo3" id="112" name="Google Shape;112;p5"/>
          <p:cNvPicPr preferRelativeResize="0"/>
          <p:nvPr/>
        </p:nvPicPr>
        <p:blipFill rotWithShape="1">
          <a:blip r:embed="rId8">
            <a:alphaModFix/>
          </a:blip>
          <a:srcRect b="0" l="0" r="0" t="0"/>
          <a:stretch/>
        </p:blipFill>
        <p:spPr>
          <a:xfrm>
            <a:off x="9900350" y="4827615"/>
            <a:ext cx="1996879" cy="468313"/>
          </a:xfrm>
          <a:prstGeom prst="rect">
            <a:avLst/>
          </a:prstGeom>
          <a:noFill/>
          <a:ln>
            <a:noFill/>
          </a:ln>
        </p:spPr>
      </p:pic>
      <p:pic>
        <p:nvPicPr>
          <p:cNvPr id="113" name="Google Shape;113;p5"/>
          <p:cNvPicPr preferRelativeResize="0"/>
          <p:nvPr/>
        </p:nvPicPr>
        <p:blipFill rotWithShape="1">
          <a:blip r:embed="rId9">
            <a:alphaModFix/>
          </a:blip>
          <a:srcRect b="0" l="0" r="0" t="0"/>
          <a:stretch/>
        </p:blipFill>
        <p:spPr>
          <a:xfrm>
            <a:off x="6529180" y="5763185"/>
            <a:ext cx="711727" cy="646687"/>
          </a:xfrm>
          <a:prstGeom prst="rect">
            <a:avLst/>
          </a:prstGeom>
          <a:noFill/>
          <a:ln>
            <a:noFill/>
          </a:ln>
        </p:spPr>
      </p:pic>
      <p:pic>
        <p:nvPicPr>
          <p:cNvPr id="114" name="Google Shape;114;p5"/>
          <p:cNvPicPr preferRelativeResize="0"/>
          <p:nvPr/>
        </p:nvPicPr>
        <p:blipFill rotWithShape="1">
          <a:blip r:embed="rId10">
            <a:alphaModFix/>
          </a:blip>
          <a:srcRect b="0" l="0" r="0" t="0"/>
          <a:stretch/>
        </p:blipFill>
        <p:spPr>
          <a:xfrm>
            <a:off x="5658053" y="5780665"/>
            <a:ext cx="717160" cy="617457"/>
          </a:xfrm>
          <a:prstGeom prst="rect">
            <a:avLst/>
          </a:prstGeom>
          <a:noFill/>
          <a:ln>
            <a:noFill/>
          </a:ln>
        </p:spPr>
      </p:pic>
      <p:pic>
        <p:nvPicPr>
          <p:cNvPr descr="Arch Linux" id="115" name="Google Shape;115;p5"/>
          <p:cNvPicPr preferRelativeResize="0"/>
          <p:nvPr/>
        </p:nvPicPr>
        <p:blipFill rotWithShape="1">
          <a:blip r:embed="rId11">
            <a:alphaModFix/>
          </a:blip>
          <a:srcRect b="0" l="0" r="0" t="0"/>
          <a:stretch/>
        </p:blipFill>
        <p:spPr>
          <a:xfrm>
            <a:off x="7411472" y="5823784"/>
            <a:ext cx="677817" cy="590067"/>
          </a:xfrm>
          <a:prstGeom prst="rect">
            <a:avLst/>
          </a:prstGeom>
          <a:noFill/>
          <a:ln>
            <a:noFill/>
          </a:ln>
        </p:spPr>
      </p:pic>
      <p:pic>
        <p:nvPicPr>
          <p:cNvPr descr="PCLinuxOS" id="116" name="Google Shape;116;p5"/>
          <p:cNvPicPr preferRelativeResize="0"/>
          <p:nvPr/>
        </p:nvPicPr>
        <p:blipFill rotWithShape="1">
          <a:blip r:embed="rId12">
            <a:alphaModFix/>
          </a:blip>
          <a:srcRect b="0" l="0" r="0" t="0"/>
          <a:stretch/>
        </p:blipFill>
        <p:spPr>
          <a:xfrm>
            <a:off x="4734799" y="5771667"/>
            <a:ext cx="783395" cy="657621"/>
          </a:xfrm>
          <a:prstGeom prst="rect">
            <a:avLst/>
          </a:prstGeom>
          <a:noFill/>
          <a:ln>
            <a:noFill/>
          </a:ln>
        </p:spPr>
      </p:pic>
      <p:pic>
        <p:nvPicPr>
          <p:cNvPr descr="Mageia" id="117" name="Google Shape;117;p5"/>
          <p:cNvPicPr preferRelativeResize="0"/>
          <p:nvPr/>
        </p:nvPicPr>
        <p:blipFill rotWithShape="1">
          <a:blip r:embed="rId13">
            <a:alphaModFix/>
          </a:blip>
          <a:srcRect b="0" l="0" r="0" t="0"/>
          <a:stretch/>
        </p:blipFill>
        <p:spPr>
          <a:xfrm>
            <a:off x="8277163" y="5802750"/>
            <a:ext cx="677817" cy="660314"/>
          </a:xfrm>
          <a:prstGeom prst="rect">
            <a:avLst/>
          </a:prstGeom>
          <a:noFill/>
          <a:ln>
            <a:noFill/>
          </a:ln>
        </p:spPr>
      </p:pic>
      <p:pic>
        <p:nvPicPr>
          <p:cNvPr descr="Slackware Linux" id="118" name="Google Shape;118;p5"/>
          <p:cNvPicPr preferRelativeResize="0"/>
          <p:nvPr/>
        </p:nvPicPr>
        <p:blipFill rotWithShape="1">
          <a:blip r:embed="rId14">
            <a:alphaModFix/>
          </a:blip>
          <a:srcRect b="0" l="0" r="0" t="0"/>
          <a:stretch/>
        </p:blipFill>
        <p:spPr>
          <a:xfrm>
            <a:off x="9131202" y="5797803"/>
            <a:ext cx="715778" cy="630115"/>
          </a:xfrm>
          <a:prstGeom prst="rect">
            <a:avLst/>
          </a:prstGeom>
          <a:noFill/>
          <a:ln>
            <a:noFill/>
          </a:ln>
        </p:spPr>
      </p:pic>
      <p:pic>
        <p:nvPicPr>
          <p:cNvPr descr="Image result for scientific linux" id="119" name="Google Shape;119;p5"/>
          <p:cNvPicPr preferRelativeResize="0"/>
          <p:nvPr/>
        </p:nvPicPr>
        <p:blipFill rotWithShape="1">
          <a:blip r:embed="rId15">
            <a:alphaModFix/>
          </a:blip>
          <a:srcRect b="0" l="0" r="0" t="0"/>
          <a:stretch/>
        </p:blipFill>
        <p:spPr>
          <a:xfrm>
            <a:off x="9610897" y="2031571"/>
            <a:ext cx="455827" cy="490257"/>
          </a:xfrm>
          <a:prstGeom prst="rect">
            <a:avLst/>
          </a:prstGeom>
          <a:noFill/>
          <a:ln>
            <a:noFill/>
          </a:ln>
        </p:spPr>
      </p:pic>
      <p:sp>
        <p:nvSpPr>
          <p:cNvPr id="120" name="Google Shape;120;p5"/>
          <p:cNvSpPr txBox="1"/>
          <p:nvPr>
            <p:ph idx="1" type="body"/>
          </p:nvPr>
        </p:nvSpPr>
        <p:spPr>
          <a:xfrm>
            <a:off x="414000" y="1483660"/>
            <a:ext cx="10929861" cy="1073583"/>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80000"/>
              </a:lnSpc>
              <a:spcBef>
                <a:spcPts val="0"/>
              </a:spcBef>
              <a:spcAft>
                <a:spcPts val="0"/>
              </a:spcAft>
              <a:buClr>
                <a:srgbClr val="008FD0"/>
              </a:buClr>
              <a:buSzPts val="1125"/>
              <a:buFont typeface="Arial"/>
              <a:buChar char="›"/>
            </a:pPr>
            <a:r>
              <a:rPr b="1" lang="en-GB" sz="1125">
                <a:solidFill>
                  <a:srgbClr val="004F9F"/>
                </a:solidFill>
              </a:rPr>
              <a:t>Red Hat: RHEL / Fedora</a:t>
            </a:r>
            <a:endParaRPr/>
          </a:p>
          <a:p>
            <a:pPr indent="-165100" lvl="1" marL="622300" rtl="0" algn="l">
              <a:lnSpc>
                <a:spcPct val="80000"/>
              </a:lnSpc>
              <a:spcBef>
                <a:spcPts val="2000"/>
              </a:spcBef>
              <a:spcAft>
                <a:spcPts val="0"/>
              </a:spcAft>
              <a:buSzPts val="1125"/>
              <a:buChar char="›"/>
            </a:pPr>
            <a:r>
              <a:rPr lang="en-GB" sz="1125"/>
              <a:t>Fedora – community version</a:t>
            </a:r>
            <a:endParaRPr/>
          </a:p>
          <a:p>
            <a:pPr indent="-165100" lvl="1" marL="622300" rtl="0" algn="l">
              <a:lnSpc>
                <a:spcPct val="80000"/>
              </a:lnSpc>
              <a:spcBef>
                <a:spcPts val="2000"/>
              </a:spcBef>
              <a:spcAft>
                <a:spcPts val="0"/>
              </a:spcAft>
              <a:buSzPts val="1125"/>
              <a:buChar char="›"/>
            </a:pPr>
            <a:r>
              <a:rPr lang="en-GB" sz="1125"/>
              <a:t>Centos  and Scientific Linux – binary for binary equivalents to RHEL</a:t>
            </a:r>
            <a:endParaRPr/>
          </a:p>
        </p:txBody>
      </p:sp>
      <p:pic>
        <p:nvPicPr>
          <p:cNvPr id="121" name="Google Shape;121;p5"/>
          <p:cNvPicPr preferRelativeResize="0"/>
          <p:nvPr/>
        </p:nvPicPr>
        <p:blipFill rotWithShape="1">
          <a:blip r:embed="rId16">
            <a:alphaModFix/>
          </a:blip>
          <a:srcRect b="0" l="0" r="0" t="0"/>
          <a:stretch/>
        </p:blipFill>
        <p:spPr>
          <a:xfrm>
            <a:off x="3098017" y="5857299"/>
            <a:ext cx="1513242" cy="547688"/>
          </a:xfrm>
          <a:prstGeom prst="rect">
            <a:avLst/>
          </a:prstGeom>
          <a:noFill/>
          <a:ln>
            <a:noFill/>
          </a:ln>
        </p:spPr>
      </p:pic>
      <p:sp>
        <p:nvSpPr>
          <p:cNvPr id="122" name="Google Shape;122;p5"/>
          <p:cNvSpPr txBox="1"/>
          <p:nvPr/>
        </p:nvSpPr>
        <p:spPr>
          <a:xfrm>
            <a:off x="414000" y="2731143"/>
            <a:ext cx="11404800" cy="1055998"/>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80000"/>
              </a:lnSpc>
              <a:spcBef>
                <a:spcPts val="0"/>
              </a:spcBef>
              <a:spcAft>
                <a:spcPts val="0"/>
              </a:spcAft>
              <a:buClr>
                <a:srgbClr val="008FD0"/>
              </a:buClr>
              <a:buSzPts val="1125"/>
              <a:buFont typeface="Arial"/>
              <a:buChar char="›"/>
            </a:pPr>
            <a:r>
              <a:rPr b="1" lang="en-GB" sz="1125">
                <a:solidFill>
                  <a:srgbClr val="004F9F"/>
                </a:solidFill>
                <a:latin typeface="Arial"/>
                <a:ea typeface="Arial"/>
                <a:cs typeface="Arial"/>
                <a:sym typeface="Arial"/>
              </a:rPr>
              <a:t>SuSE</a:t>
            </a:r>
            <a:r>
              <a:rPr b="0" lang="en-GB" sz="1125">
                <a:solidFill>
                  <a:schemeClr val="dk1"/>
                </a:solidFill>
                <a:latin typeface="Arial"/>
                <a:ea typeface="Arial"/>
                <a:cs typeface="Arial"/>
                <a:sym typeface="Arial"/>
              </a:rPr>
              <a:t>: </a:t>
            </a:r>
            <a:r>
              <a:rPr b="1" lang="en-GB" sz="1125">
                <a:solidFill>
                  <a:srgbClr val="004F9F"/>
                </a:solidFill>
                <a:latin typeface="Arial"/>
                <a:ea typeface="Arial"/>
                <a:cs typeface="Arial"/>
                <a:sym typeface="Arial"/>
              </a:rPr>
              <a:t>SLES</a:t>
            </a:r>
            <a:r>
              <a:rPr b="0" lang="en-GB" sz="1125">
                <a:solidFill>
                  <a:schemeClr val="dk1"/>
                </a:solidFill>
                <a:latin typeface="Arial"/>
                <a:ea typeface="Arial"/>
                <a:cs typeface="Arial"/>
                <a:sym typeface="Arial"/>
              </a:rPr>
              <a:t> / </a:t>
            </a:r>
            <a:r>
              <a:rPr b="1" lang="en-GB" sz="1125">
                <a:solidFill>
                  <a:srgbClr val="004F9F"/>
                </a:solidFill>
                <a:latin typeface="Arial"/>
                <a:ea typeface="Arial"/>
                <a:cs typeface="Arial"/>
                <a:sym typeface="Arial"/>
              </a:rPr>
              <a:t>SLED</a:t>
            </a:r>
            <a:endParaRPr/>
          </a:p>
          <a:p>
            <a:pPr indent="-165100" lvl="1" marL="622300" marR="0" rtl="0" algn="l">
              <a:lnSpc>
                <a:spcPct val="80000"/>
              </a:lnSpc>
              <a:spcBef>
                <a:spcPts val="2000"/>
              </a:spcBef>
              <a:spcAft>
                <a:spcPts val="0"/>
              </a:spcAft>
              <a:buClr>
                <a:srgbClr val="008FD0"/>
              </a:buClr>
              <a:buSzPts val="1125"/>
              <a:buFont typeface="Arial"/>
              <a:buChar char="›"/>
            </a:pPr>
            <a:r>
              <a:rPr b="0" i="0" lang="en-GB" sz="1125" u="none" cap="none" strike="noStrike">
                <a:solidFill>
                  <a:schemeClr val="dk1"/>
                </a:solidFill>
                <a:latin typeface="Arial"/>
                <a:ea typeface="Arial"/>
                <a:cs typeface="Arial"/>
                <a:sym typeface="Arial"/>
              </a:rPr>
              <a:t>Originated in Germany, top in Europe</a:t>
            </a:r>
            <a:endParaRPr/>
          </a:p>
          <a:p>
            <a:pPr indent="-165100" lvl="1" marL="622300" marR="0" rtl="0" algn="l">
              <a:lnSpc>
                <a:spcPct val="80000"/>
              </a:lnSpc>
              <a:spcBef>
                <a:spcPts val="2000"/>
              </a:spcBef>
              <a:spcAft>
                <a:spcPts val="0"/>
              </a:spcAft>
              <a:buClr>
                <a:srgbClr val="008FD0"/>
              </a:buClr>
              <a:buSzPts val="1125"/>
              <a:buFont typeface="Arial"/>
              <a:buChar char="›"/>
            </a:pPr>
            <a:r>
              <a:rPr b="0" i="0" lang="en-GB" sz="1125" u="none" cap="none" strike="noStrike">
                <a:solidFill>
                  <a:schemeClr val="dk1"/>
                </a:solidFill>
                <a:latin typeface="Arial"/>
                <a:ea typeface="Arial"/>
                <a:cs typeface="Arial"/>
                <a:sym typeface="Arial"/>
              </a:rPr>
              <a:t>Replaced Netware in Novell’s systems, now independent again</a:t>
            </a:r>
            <a:endParaRPr/>
          </a:p>
        </p:txBody>
      </p:sp>
      <p:sp>
        <p:nvSpPr>
          <p:cNvPr id="123" name="Google Shape;123;p5"/>
          <p:cNvSpPr txBox="1"/>
          <p:nvPr/>
        </p:nvSpPr>
        <p:spPr>
          <a:xfrm>
            <a:off x="414000" y="3917511"/>
            <a:ext cx="11404800" cy="677788"/>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80000"/>
              </a:lnSpc>
              <a:spcBef>
                <a:spcPts val="0"/>
              </a:spcBef>
              <a:spcAft>
                <a:spcPts val="0"/>
              </a:spcAft>
              <a:buClr>
                <a:srgbClr val="008FD0"/>
              </a:buClr>
              <a:buSzPts val="1260"/>
              <a:buFont typeface="Arial"/>
              <a:buChar char="›"/>
            </a:pPr>
            <a:r>
              <a:rPr b="1" lang="en-GB" sz="1260">
                <a:solidFill>
                  <a:srgbClr val="004F9F"/>
                </a:solidFill>
                <a:latin typeface="Arial"/>
                <a:ea typeface="Arial"/>
                <a:cs typeface="Arial"/>
                <a:sym typeface="Arial"/>
              </a:rPr>
              <a:t>Debian</a:t>
            </a:r>
            <a:endParaRPr/>
          </a:p>
          <a:p>
            <a:pPr indent="-165100" lvl="1" marL="622300" marR="0" rtl="0" algn="l">
              <a:lnSpc>
                <a:spcPct val="80000"/>
              </a:lnSpc>
              <a:spcBef>
                <a:spcPts val="2000"/>
              </a:spcBef>
              <a:spcAft>
                <a:spcPts val="0"/>
              </a:spcAft>
              <a:buClr>
                <a:srgbClr val="008FD0"/>
              </a:buClr>
              <a:buSzPts val="1260"/>
              <a:buFont typeface="Arial"/>
              <a:buChar char="›"/>
            </a:pPr>
            <a:r>
              <a:rPr b="0" i="0" lang="en-GB" sz="1260" u="none" cap="none" strike="noStrike">
                <a:solidFill>
                  <a:schemeClr val="dk1"/>
                </a:solidFill>
                <a:latin typeface="Arial"/>
                <a:ea typeface="Arial"/>
                <a:cs typeface="Arial"/>
                <a:sym typeface="Arial"/>
              </a:rPr>
              <a:t>Regarded as ‘geeks’ distributions</a:t>
            </a:r>
            <a:endParaRPr/>
          </a:p>
        </p:txBody>
      </p:sp>
      <p:sp>
        <p:nvSpPr>
          <p:cNvPr id="124" name="Google Shape;124;p5"/>
          <p:cNvSpPr txBox="1"/>
          <p:nvPr/>
        </p:nvSpPr>
        <p:spPr>
          <a:xfrm>
            <a:off x="441506" y="4815965"/>
            <a:ext cx="11404800" cy="672493"/>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80000"/>
              </a:lnSpc>
              <a:spcBef>
                <a:spcPts val="0"/>
              </a:spcBef>
              <a:spcAft>
                <a:spcPts val="0"/>
              </a:spcAft>
              <a:buClr>
                <a:srgbClr val="008FD0"/>
              </a:buClr>
              <a:buSzPts val="1260"/>
              <a:buFont typeface="Arial"/>
              <a:buChar char="›"/>
            </a:pPr>
            <a:r>
              <a:rPr b="1" lang="en-GB" sz="1260">
                <a:solidFill>
                  <a:srgbClr val="004F9F"/>
                </a:solidFill>
                <a:latin typeface="Arial"/>
                <a:ea typeface="Arial"/>
                <a:cs typeface="Arial"/>
                <a:sym typeface="Arial"/>
              </a:rPr>
              <a:t>Ubuntu</a:t>
            </a:r>
            <a:r>
              <a:rPr b="0" lang="en-GB" sz="1260">
                <a:solidFill>
                  <a:schemeClr val="dk1"/>
                </a:solidFill>
                <a:latin typeface="Arial"/>
                <a:ea typeface="Arial"/>
                <a:cs typeface="Arial"/>
                <a:sym typeface="Arial"/>
              </a:rPr>
              <a:t> from Canonical</a:t>
            </a:r>
            <a:endParaRPr/>
          </a:p>
          <a:p>
            <a:pPr indent="-165100" lvl="1" marL="622300" marR="0" rtl="0" algn="l">
              <a:lnSpc>
                <a:spcPct val="80000"/>
              </a:lnSpc>
              <a:spcBef>
                <a:spcPts val="2000"/>
              </a:spcBef>
              <a:spcAft>
                <a:spcPts val="0"/>
              </a:spcAft>
              <a:buClr>
                <a:srgbClr val="008FD0"/>
              </a:buClr>
              <a:buSzPts val="1260"/>
              <a:buFont typeface="Arial"/>
              <a:buChar char="›"/>
            </a:pPr>
            <a:r>
              <a:rPr b="0" i="0" lang="en-GB" sz="1260" u="none" cap="none" strike="noStrike">
                <a:solidFill>
                  <a:schemeClr val="dk1"/>
                </a:solidFill>
                <a:latin typeface="Arial"/>
                <a:ea typeface="Arial"/>
                <a:cs typeface="Arial"/>
                <a:sym typeface="Arial"/>
              </a:rPr>
              <a:t>Derivative of Debian</a:t>
            </a:r>
            <a:endParaRPr/>
          </a:p>
        </p:txBody>
      </p:sp>
      <p:sp>
        <p:nvSpPr>
          <p:cNvPr id="125" name="Google Shape;125;p5"/>
          <p:cNvSpPr txBox="1"/>
          <p:nvPr/>
        </p:nvSpPr>
        <p:spPr>
          <a:xfrm>
            <a:off x="414000" y="5815902"/>
            <a:ext cx="11404800" cy="682399"/>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80000"/>
              </a:lnSpc>
              <a:spcBef>
                <a:spcPts val="0"/>
              </a:spcBef>
              <a:spcAft>
                <a:spcPts val="0"/>
              </a:spcAft>
              <a:buClr>
                <a:srgbClr val="008FD0"/>
              </a:buClr>
              <a:buSzPts val="1260"/>
              <a:buFont typeface="Arial"/>
              <a:buChar char="›"/>
            </a:pPr>
            <a:r>
              <a:rPr b="0" lang="en-GB" sz="1260">
                <a:solidFill>
                  <a:schemeClr val="dk1"/>
                </a:solidFill>
                <a:latin typeface="Arial"/>
                <a:ea typeface="Arial"/>
                <a:cs typeface="Arial"/>
                <a:sym typeface="Arial"/>
              </a:rPr>
              <a:t>Hundreds more...</a:t>
            </a:r>
            <a:endParaRPr/>
          </a:p>
          <a:p>
            <a:pPr indent="-165100" lvl="1" marL="622300" marR="0" rtl="0" algn="l">
              <a:lnSpc>
                <a:spcPct val="80000"/>
              </a:lnSpc>
              <a:spcBef>
                <a:spcPts val="2000"/>
              </a:spcBef>
              <a:spcAft>
                <a:spcPts val="0"/>
              </a:spcAft>
              <a:buClr>
                <a:srgbClr val="008FD0"/>
              </a:buClr>
              <a:buSzPts val="1260"/>
              <a:buFont typeface="Arial"/>
              <a:buChar char="›"/>
            </a:pPr>
            <a:r>
              <a:rPr b="0" i="0" lang="en-GB" sz="1260" u="none" cap="none" strike="noStrike">
                <a:solidFill>
                  <a:schemeClr val="dk1"/>
                </a:solidFill>
                <a:latin typeface="Arial"/>
                <a:ea typeface="Arial"/>
                <a:cs typeface="Arial"/>
                <a:sym typeface="Arial"/>
              </a:rPr>
              <a:t>Many Live CDs...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Free? How come?</a:t>
            </a:r>
            <a:endParaRPr/>
          </a:p>
          <a:p>
            <a:pPr indent="-165100" lvl="1" marL="622300" rtl="0" algn="l">
              <a:lnSpc>
                <a:spcPct val="100000"/>
              </a:lnSpc>
              <a:spcBef>
                <a:spcPts val="2000"/>
              </a:spcBef>
              <a:spcAft>
                <a:spcPts val="0"/>
              </a:spcAft>
              <a:buSzPts val="1800"/>
              <a:buChar char="›"/>
            </a:pPr>
            <a:r>
              <a:rPr lang="en-GB"/>
              <a:t>Authors of Linux did not intend to make money from it</a:t>
            </a:r>
            <a:endParaRPr/>
          </a:p>
          <a:p>
            <a:pPr indent="-165100" lvl="1" marL="622300" rtl="0" algn="l">
              <a:lnSpc>
                <a:spcPct val="100000"/>
              </a:lnSpc>
              <a:spcBef>
                <a:spcPts val="2000"/>
              </a:spcBef>
              <a:spcAft>
                <a:spcPts val="0"/>
              </a:spcAft>
              <a:buSzPts val="1800"/>
              <a:buChar char="›"/>
            </a:pPr>
            <a:r>
              <a:rPr lang="en-GB"/>
              <a:t>Linux is meant to be freely available to everyone</a:t>
            </a:r>
            <a:endParaRPr/>
          </a:p>
          <a:p>
            <a:pPr indent="-165100" lvl="1" marL="622300" rtl="0" algn="l">
              <a:lnSpc>
                <a:spcPct val="100000"/>
              </a:lnSpc>
              <a:spcBef>
                <a:spcPts val="2000"/>
              </a:spcBef>
              <a:spcAft>
                <a:spcPts val="0"/>
              </a:spcAft>
              <a:buSzPts val="1800"/>
              <a:buChar char="›"/>
            </a:pPr>
            <a:r>
              <a:rPr lang="en-GB"/>
              <a:t>Pride of the designers - the best problem solving mechanism</a:t>
            </a:r>
            <a:endParaRPr/>
          </a:p>
          <a:p>
            <a:pPr indent="-185738" lvl="0" marL="185738" marR="0" rtl="0" algn="l">
              <a:lnSpc>
                <a:spcPct val="100000"/>
              </a:lnSpc>
              <a:spcBef>
                <a:spcPts val="2000"/>
              </a:spcBef>
              <a:spcAft>
                <a:spcPts val="0"/>
              </a:spcAft>
              <a:buClr>
                <a:srgbClr val="008FD0"/>
              </a:buClr>
              <a:buSzPts val="1800"/>
              <a:buFont typeface="Arial"/>
              <a:buChar char="›"/>
            </a:pPr>
            <a:r>
              <a:rPr lang="en-GB"/>
              <a:t>Distributors do make money out of Linux</a:t>
            </a:r>
            <a:endParaRPr/>
          </a:p>
          <a:p>
            <a:pPr indent="-165100" lvl="1" marL="622300" rtl="0" algn="l">
              <a:lnSpc>
                <a:spcPct val="100000"/>
              </a:lnSpc>
              <a:spcBef>
                <a:spcPts val="2000"/>
              </a:spcBef>
              <a:spcAft>
                <a:spcPts val="0"/>
              </a:spcAft>
              <a:buSzPts val="1800"/>
              <a:buChar char="›"/>
            </a:pPr>
            <a:r>
              <a:rPr lang="en-GB"/>
              <a:t>Though not from the operating software itself</a:t>
            </a:r>
            <a:endParaRPr/>
          </a:p>
        </p:txBody>
      </p:sp>
      <p:sp>
        <p:nvSpPr>
          <p:cNvPr id="131" name="Google Shape;131;p6"/>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Major distributors now offer - at a price:</a:t>
            </a:r>
            <a:endParaRPr/>
          </a:p>
          <a:p>
            <a:pPr indent="-165100" lvl="1" marL="622300" rtl="0" algn="l">
              <a:lnSpc>
                <a:spcPct val="100000"/>
              </a:lnSpc>
              <a:spcBef>
                <a:spcPts val="2000"/>
              </a:spcBef>
              <a:spcAft>
                <a:spcPts val="0"/>
              </a:spcAft>
              <a:buSzPts val="1800"/>
              <a:buChar char="›"/>
            </a:pPr>
            <a:r>
              <a:rPr lang="en-GB"/>
              <a:t>Complete product (and add-on applications)</a:t>
            </a:r>
            <a:endParaRPr/>
          </a:p>
          <a:p>
            <a:pPr indent="-165100" lvl="1" marL="622300" rtl="0" algn="l">
              <a:lnSpc>
                <a:spcPct val="100000"/>
              </a:lnSpc>
              <a:spcBef>
                <a:spcPts val="2000"/>
              </a:spcBef>
              <a:spcAft>
                <a:spcPts val="0"/>
              </a:spcAft>
              <a:buSzPts val="1800"/>
              <a:buChar char="›"/>
            </a:pPr>
            <a:r>
              <a:rPr lang="en-GB"/>
              <a:t>Installation, user and operation books and manuals</a:t>
            </a:r>
            <a:endParaRPr/>
          </a:p>
          <a:p>
            <a:pPr indent="-165100" lvl="1" marL="622300" rtl="0" algn="l">
              <a:lnSpc>
                <a:spcPct val="100000"/>
              </a:lnSpc>
              <a:spcBef>
                <a:spcPts val="2000"/>
              </a:spcBef>
              <a:spcAft>
                <a:spcPts val="0"/>
              </a:spcAft>
              <a:buSzPts val="1800"/>
              <a:buChar char="›"/>
            </a:pPr>
            <a:r>
              <a:rPr lang="en-GB"/>
              <a:t>Maintenance and support contracts</a:t>
            </a:r>
            <a:endParaRPr/>
          </a:p>
          <a:p>
            <a:pPr indent="-165100" lvl="1" marL="622300" rtl="0" algn="l">
              <a:lnSpc>
                <a:spcPct val="100000"/>
              </a:lnSpc>
              <a:spcBef>
                <a:spcPts val="2000"/>
              </a:spcBef>
              <a:spcAft>
                <a:spcPts val="0"/>
              </a:spcAft>
              <a:buSzPts val="1800"/>
              <a:buChar char="›"/>
            </a:pPr>
            <a:r>
              <a:rPr lang="en-GB"/>
              <a:t>Consultancy and training</a:t>
            </a:r>
            <a:endParaRPr/>
          </a:p>
          <a:p>
            <a:pPr indent="-165100" lvl="1" marL="622300" rtl="0" algn="l">
              <a:lnSpc>
                <a:spcPct val="100000"/>
              </a:lnSpc>
              <a:spcBef>
                <a:spcPts val="2000"/>
              </a:spcBef>
              <a:spcAft>
                <a:spcPts val="0"/>
              </a:spcAft>
              <a:buSzPts val="1800"/>
              <a:buChar char="›"/>
            </a:pPr>
            <a:r>
              <a:rPr lang="en-GB"/>
              <a:t>Software development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32" name="Google Shape;132;p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Distributor’s remuneration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Linux is available as part of many ‘distributions’</a:t>
            </a:r>
            <a:endParaRPr/>
          </a:p>
          <a:p>
            <a:pPr indent="-165100" lvl="1" marL="622300" rtl="0" algn="l">
              <a:lnSpc>
                <a:spcPct val="100000"/>
              </a:lnSpc>
              <a:spcBef>
                <a:spcPts val="2000"/>
              </a:spcBef>
              <a:spcAft>
                <a:spcPts val="0"/>
              </a:spcAft>
              <a:buSzPts val="1800"/>
              <a:buChar char="›"/>
            </a:pPr>
            <a:r>
              <a:rPr lang="en-GB"/>
              <a:t>The kernel packaged with applications</a:t>
            </a:r>
            <a:endParaRPr/>
          </a:p>
          <a:p>
            <a:pPr indent="-185738" lvl="0" marL="185738" rtl="0" algn="l">
              <a:lnSpc>
                <a:spcPct val="100000"/>
              </a:lnSpc>
              <a:spcBef>
                <a:spcPts val="2000"/>
              </a:spcBef>
              <a:spcAft>
                <a:spcPts val="0"/>
              </a:spcAft>
              <a:buSzPts val="1800"/>
              <a:buChar char="›"/>
            </a:pPr>
            <a:r>
              <a:rPr lang="en-GB"/>
              <a:t>There is only ONE Linux kernel, owed by Linus Torvalds</a:t>
            </a:r>
            <a:endParaRPr/>
          </a:p>
          <a:p>
            <a:pPr indent="-165100" lvl="1" marL="622300" rtl="0" algn="l">
              <a:lnSpc>
                <a:spcPct val="100000"/>
              </a:lnSpc>
              <a:spcBef>
                <a:spcPts val="2000"/>
              </a:spcBef>
              <a:spcAft>
                <a:spcPts val="0"/>
              </a:spcAft>
              <a:buSzPts val="1800"/>
              <a:buChar char="›"/>
            </a:pPr>
            <a:r>
              <a:rPr lang="en-GB"/>
              <a:t>Same kernel (Linux) in all distributions (</a:t>
            </a:r>
            <a:r>
              <a:rPr b="1" lang="en-GB">
                <a:solidFill>
                  <a:srgbClr val="0000C8"/>
                </a:solidFill>
              </a:rPr>
              <a:t>4.X</a:t>
            </a:r>
            <a:r>
              <a:rPr lang="en-GB"/>
              <a:t> since 2011)</a:t>
            </a:r>
            <a:endParaRPr/>
          </a:p>
          <a:p>
            <a:pPr indent="-165100" lvl="1" marL="622300" rtl="0" algn="l">
              <a:lnSpc>
                <a:spcPct val="100000"/>
              </a:lnSpc>
              <a:spcBef>
                <a:spcPts val="2000"/>
              </a:spcBef>
              <a:spcAft>
                <a:spcPts val="0"/>
              </a:spcAft>
              <a:buSzPts val="1800"/>
              <a:buChar char="›"/>
            </a:pPr>
            <a:r>
              <a:rPr lang="en-GB"/>
              <a:t>Licensed under GNU GPL - General Public License</a:t>
            </a:r>
            <a:endParaRPr/>
          </a:p>
        </p:txBody>
      </p:sp>
      <p:sp>
        <p:nvSpPr>
          <p:cNvPr id="138" name="Google Shape;138;p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Linux diversity</a:t>
            </a:r>
            <a:endParaRPr/>
          </a:p>
        </p:txBody>
      </p:sp>
      <p:pic>
        <p:nvPicPr>
          <p:cNvPr id="139" name="Google Shape;139;p7"/>
          <p:cNvPicPr preferRelativeResize="0"/>
          <p:nvPr/>
        </p:nvPicPr>
        <p:blipFill rotWithShape="1">
          <a:blip r:embed="rId3">
            <a:alphaModFix/>
          </a:blip>
          <a:srcRect b="0" l="0" r="0" t="0"/>
          <a:stretch/>
        </p:blipFill>
        <p:spPr>
          <a:xfrm>
            <a:off x="9867899" y="1420105"/>
            <a:ext cx="1776143" cy="2008214"/>
          </a:xfrm>
          <a:prstGeom prst="rect">
            <a:avLst/>
          </a:prstGeom>
          <a:noFill/>
          <a:ln>
            <a:noFill/>
          </a:ln>
        </p:spPr>
      </p:pic>
      <p:sp>
        <p:nvSpPr>
          <p:cNvPr id="140" name="Google Shape;140;p7"/>
          <p:cNvSpPr/>
          <p:nvPr/>
        </p:nvSpPr>
        <p:spPr>
          <a:xfrm>
            <a:off x="834678" y="4816154"/>
            <a:ext cx="5155968" cy="1530426"/>
          </a:xfrm>
          <a:prstGeom prst="roundRect">
            <a:avLst>
              <a:gd fmla="val 1842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 modify it</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write new software based on it</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re-distribute it</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re-sell it</a:t>
            </a:r>
            <a:endParaRPr b="1" sz="2000">
              <a:solidFill>
                <a:srgbClr val="0000C8"/>
              </a:solidFill>
              <a:latin typeface="Quattrocento Sans"/>
              <a:ea typeface="Quattrocento Sans"/>
              <a:cs typeface="Quattrocento Sans"/>
              <a:sym typeface="Quattrocento Sans"/>
            </a:endParaRPr>
          </a:p>
        </p:txBody>
      </p:sp>
      <p:sp>
        <p:nvSpPr>
          <p:cNvPr id="141" name="Google Shape;141;p7"/>
          <p:cNvSpPr/>
          <p:nvPr/>
        </p:nvSpPr>
        <p:spPr>
          <a:xfrm>
            <a:off x="6302326" y="4799136"/>
            <a:ext cx="5367366" cy="1545101"/>
          </a:xfrm>
          <a:prstGeom prst="roundRect">
            <a:avLst>
              <a:gd fmla="val 1842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 copyright may not be           </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restricted  down the line      </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source code must be either </a:t>
            </a:r>
            <a:br>
              <a:rPr b="1" lang="en-GB" sz="2000">
                <a:solidFill>
                  <a:srgbClr val="0000C8"/>
                </a:solidFill>
                <a:latin typeface="Quattrocento Sans"/>
                <a:ea typeface="Quattrocento Sans"/>
                <a:cs typeface="Quattrocento Sans"/>
                <a:sym typeface="Quattrocento Sans"/>
              </a:rPr>
            </a:br>
            <a:r>
              <a:rPr b="1" lang="en-GB" sz="2000">
                <a:solidFill>
                  <a:srgbClr val="0000C8"/>
                </a:solidFill>
                <a:latin typeface="Quattrocento Sans"/>
                <a:ea typeface="Quattrocento Sans"/>
                <a:cs typeface="Quattrocento Sans"/>
                <a:sym typeface="Quattrocento Sans"/>
              </a:rPr>
              <a:t>  supplied or provided on request</a:t>
            </a:r>
            <a:endParaRPr/>
          </a:p>
        </p:txBody>
      </p:sp>
      <p:sp>
        <p:nvSpPr>
          <p:cNvPr id="142" name="Google Shape;142;p7"/>
          <p:cNvSpPr/>
          <p:nvPr/>
        </p:nvSpPr>
        <p:spPr>
          <a:xfrm>
            <a:off x="843732" y="4757255"/>
            <a:ext cx="1388011" cy="462445"/>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400"/>
              <a:buFont typeface="Arial"/>
              <a:buNone/>
            </a:pPr>
            <a:r>
              <a:rPr lang="en-GB" sz="2400">
                <a:solidFill>
                  <a:schemeClr val="dk1"/>
                </a:solidFill>
                <a:latin typeface="Quattrocento Sans"/>
                <a:ea typeface="Quattrocento Sans"/>
                <a:cs typeface="Quattrocento Sans"/>
                <a:sym typeface="Quattrocento Sans"/>
              </a:rPr>
              <a:t>fine to:</a:t>
            </a:r>
            <a:endParaRPr sz="2000">
              <a:solidFill>
                <a:schemeClr val="dk1"/>
              </a:solidFill>
              <a:latin typeface="Quattrocento Sans"/>
              <a:ea typeface="Quattrocento Sans"/>
              <a:cs typeface="Quattrocento Sans"/>
              <a:sym typeface="Quattrocento Sans"/>
            </a:endParaRPr>
          </a:p>
        </p:txBody>
      </p:sp>
      <p:sp>
        <p:nvSpPr>
          <p:cNvPr id="143" name="Google Shape;143;p7"/>
          <p:cNvSpPr/>
          <p:nvPr/>
        </p:nvSpPr>
        <p:spPr>
          <a:xfrm>
            <a:off x="10252894" y="4697761"/>
            <a:ext cx="1388011" cy="502890"/>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400"/>
              <a:buFont typeface="Arial"/>
              <a:buNone/>
            </a:pPr>
            <a:r>
              <a:rPr lang="en-GB" sz="2400">
                <a:solidFill>
                  <a:schemeClr val="dk1"/>
                </a:solidFill>
                <a:latin typeface="Quattrocento Sans"/>
                <a:ea typeface="Quattrocento Sans"/>
                <a:cs typeface="Quattrocento Sans"/>
                <a:sym typeface="Quattrocento Sans"/>
              </a:rPr>
              <a:t>but !</a:t>
            </a:r>
            <a:endParaRPr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Software provided with Linux does not have to be free</a:t>
            </a:r>
            <a:endParaRPr/>
          </a:p>
          <a:p>
            <a:pPr indent="-165100" lvl="1" marL="622300" rtl="0" algn="l">
              <a:lnSpc>
                <a:spcPct val="100000"/>
              </a:lnSpc>
              <a:spcBef>
                <a:spcPts val="1200"/>
              </a:spcBef>
              <a:spcAft>
                <a:spcPts val="0"/>
              </a:spcAft>
              <a:buSzPts val="1800"/>
              <a:buChar char="›"/>
            </a:pPr>
            <a:r>
              <a:rPr lang="en-GB"/>
              <a:t>Linux is free, but…</a:t>
            </a:r>
            <a:endParaRPr/>
          </a:p>
          <a:p>
            <a:pPr indent="-165100" lvl="1" marL="622300" rtl="0" algn="l">
              <a:lnSpc>
                <a:spcPct val="100000"/>
              </a:lnSpc>
              <a:spcBef>
                <a:spcPts val="1200"/>
              </a:spcBef>
              <a:spcAft>
                <a:spcPts val="0"/>
              </a:spcAft>
              <a:buSzPts val="1800"/>
              <a:buChar char="›"/>
            </a:pPr>
            <a:r>
              <a:rPr lang="en-GB"/>
              <a:t>…this doesn't necessarily apply to applications</a:t>
            </a:r>
            <a:endParaRPr/>
          </a:p>
          <a:p>
            <a:pPr indent="-71438" lvl="0" marL="185738"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Several applications ported to Linux are commercial</a:t>
            </a:r>
            <a:endParaRPr/>
          </a:p>
          <a:p>
            <a:pPr indent="-165100" lvl="1" marL="622300" rtl="0" algn="l">
              <a:lnSpc>
                <a:spcPct val="100000"/>
              </a:lnSpc>
              <a:spcBef>
                <a:spcPts val="1200"/>
              </a:spcBef>
              <a:spcAft>
                <a:spcPts val="0"/>
              </a:spcAft>
              <a:buSzPts val="1800"/>
              <a:buChar char="›"/>
            </a:pPr>
            <a:r>
              <a:rPr lang="en-GB"/>
              <a:t>Like </a:t>
            </a:r>
            <a:r>
              <a:rPr b="1" lang="en-GB">
                <a:solidFill>
                  <a:srgbClr val="0000C8"/>
                </a:solidFill>
              </a:rPr>
              <a:t>VMWare</a:t>
            </a:r>
            <a:r>
              <a:rPr lang="en-GB"/>
              <a:t> or </a:t>
            </a:r>
            <a:r>
              <a:rPr b="1" lang="en-GB">
                <a:solidFill>
                  <a:srgbClr val="0000C8"/>
                </a:solidFill>
              </a:rPr>
              <a:t>Oracle</a:t>
            </a:r>
            <a:endParaRPr/>
          </a:p>
          <a:p>
            <a:pPr indent="-165100" lvl="1" marL="622300" rtl="0" algn="l">
              <a:lnSpc>
                <a:spcPct val="100000"/>
              </a:lnSpc>
              <a:spcBef>
                <a:spcPts val="1200"/>
              </a:spcBef>
              <a:spcAft>
                <a:spcPts val="0"/>
              </a:spcAft>
              <a:buSzPts val="1800"/>
              <a:buChar char="›"/>
            </a:pPr>
            <a:r>
              <a:rPr lang="en-GB"/>
              <a:t>These are not provided with source code; may not be modified</a:t>
            </a:r>
            <a:endParaRPr/>
          </a:p>
          <a:p>
            <a:pPr indent="-165100" lvl="1" marL="622300" rtl="0" algn="l">
              <a:lnSpc>
                <a:spcPct val="100000"/>
              </a:lnSpc>
              <a:spcBef>
                <a:spcPts val="1200"/>
              </a:spcBef>
              <a:spcAft>
                <a:spcPts val="0"/>
              </a:spcAft>
              <a:buSzPts val="1800"/>
              <a:buChar char="›"/>
            </a:pPr>
            <a:r>
              <a:rPr lang="en-GB"/>
              <a:t>May not be freely re-distributed or re-sealed</a:t>
            </a:r>
            <a:endParaRPr/>
          </a:p>
        </p:txBody>
      </p:sp>
      <p:sp>
        <p:nvSpPr>
          <p:cNvPr id="149" name="Google Shape;149;p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GPL and Free Software</a:t>
            </a:r>
            <a:endParaRPr/>
          </a:p>
        </p:txBody>
      </p:sp>
      <p:pic>
        <p:nvPicPr>
          <p:cNvPr descr="Image result for gnu general public license" id="150" name="Google Shape;150;p8"/>
          <p:cNvPicPr preferRelativeResize="0"/>
          <p:nvPr/>
        </p:nvPicPr>
        <p:blipFill rotWithShape="1">
          <a:blip r:embed="rId3">
            <a:alphaModFix/>
          </a:blip>
          <a:srcRect b="0" l="0" r="0" t="0"/>
          <a:stretch/>
        </p:blipFill>
        <p:spPr>
          <a:xfrm>
            <a:off x="9047171" y="1582923"/>
            <a:ext cx="2473569" cy="22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Choice of applications</a:t>
            </a:r>
            <a:endParaRPr/>
          </a:p>
        </p:txBody>
      </p:sp>
      <p:graphicFrame>
        <p:nvGraphicFramePr>
          <p:cNvPr id="156" name="Google Shape;156;p9"/>
          <p:cNvGraphicFramePr/>
          <p:nvPr/>
        </p:nvGraphicFramePr>
        <p:xfrm>
          <a:off x="484309" y="1649766"/>
          <a:ext cx="3000000" cy="3000000"/>
        </p:xfrm>
        <a:graphic>
          <a:graphicData uri="http://schemas.openxmlformats.org/drawingml/2006/table">
            <a:tbl>
              <a:tblPr>
                <a:noFill/>
                <a:tableStyleId>{2130FD86-F9FE-4078-A7E6-6EF7C31336FF}</a:tableStyleId>
              </a:tblPr>
              <a:tblGrid>
                <a:gridCol w="5658050"/>
                <a:gridCol w="5658050"/>
              </a:tblGrid>
              <a:tr h="621500">
                <a:tc>
                  <a:txBody>
                    <a:bodyPr/>
                    <a:lstStyle/>
                    <a:p>
                      <a:pPr indent="0" lvl="0" marL="0" marR="0" rtl="0" algn="l">
                        <a:lnSpc>
                          <a:spcPct val="120000"/>
                        </a:lnSpc>
                        <a:spcBef>
                          <a:spcPts val="0"/>
                        </a:spcBef>
                        <a:spcAft>
                          <a:spcPts val="0"/>
                        </a:spcAft>
                        <a:buClr>
                          <a:schemeClr val="lt2"/>
                        </a:buClr>
                        <a:buSzPts val="2400"/>
                        <a:buFont typeface="Arial"/>
                        <a:buNone/>
                      </a:pPr>
                      <a:r>
                        <a:rPr b="1" i="0" lang="en-GB" sz="2400" u="none" cap="none" strike="noStrike">
                          <a:solidFill>
                            <a:srgbClr val="134183"/>
                          </a:solidFill>
                          <a:latin typeface="Arial"/>
                          <a:ea typeface="Arial"/>
                          <a:cs typeface="Arial"/>
                          <a:sym typeface="Arial"/>
                        </a:rPr>
                        <a:t>Windows world</a:t>
                      </a:r>
                      <a:endParaRPr/>
                    </a:p>
                  </a:txBody>
                  <a:tcPr marT="45725" marB="45725" marR="143475" marL="14347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E0F6"/>
                    </a:solidFill>
                  </a:tcPr>
                </a:tc>
                <a:tc>
                  <a:txBody>
                    <a:bodyPr/>
                    <a:lstStyle/>
                    <a:p>
                      <a:pPr indent="0" lvl="0" marL="0" marR="0" rtl="0" algn="l">
                        <a:lnSpc>
                          <a:spcPct val="120000"/>
                        </a:lnSpc>
                        <a:spcBef>
                          <a:spcPts val="0"/>
                        </a:spcBef>
                        <a:spcAft>
                          <a:spcPts val="0"/>
                        </a:spcAft>
                        <a:buClr>
                          <a:schemeClr val="lt2"/>
                        </a:buClr>
                        <a:buSzPts val="2400"/>
                        <a:buFont typeface="Arial"/>
                        <a:buNone/>
                      </a:pPr>
                      <a:r>
                        <a:rPr b="1" i="0" lang="en-GB" sz="2400" u="none" cap="none" strike="noStrike">
                          <a:solidFill>
                            <a:srgbClr val="134183"/>
                          </a:solidFill>
                          <a:latin typeface="Arial"/>
                          <a:ea typeface="Arial"/>
                          <a:cs typeface="Arial"/>
                          <a:sym typeface="Arial"/>
                        </a:rPr>
                        <a:t>Linux world</a:t>
                      </a:r>
                      <a:endParaRPr/>
                    </a:p>
                  </a:txBody>
                  <a:tcPr marT="45725" marB="45725" marR="143475" marL="14347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E0F6"/>
                    </a:solidFill>
                  </a:tcPr>
                </a:tc>
              </a:tr>
              <a:tr h="57705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MS</a:t>
                      </a:r>
                      <a:r>
                        <a:rPr b="0" i="0" lang="en-GB" sz="1800" u="none" cap="none" strike="noStrike">
                          <a:solidFill>
                            <a:srgbClr val="134183"/>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Office, </a:t>
                      </a:r>
                      <a:r>
                        <a:rPr b="1" i="0" lang="en-GB" sz="1800" u="none" cap="none" strike="noStrike">
                          <a:solidFill>
                            <a:srgbClr val="008000"/>
                          </a:solidFill>
                          <a:latin typeface="Arial"/>
                          <a:ea typeface="Arial"/>
                          <a:cs typeface="Arial"/>
                          <a:sym typeface="Arial"/>
                        </a:rPr>
                        <a:t>Open Office, </a:t>
                      </a:r>
                      <a:br>
                        <a:rPr b="1" i="0" lang="en-GB" sz="1800" u="none" cap="none" strike="noStrike">
                          <a:solidFill>
                            <a:srgbClr val="008000"/>
                          </a:solidFill>
                          <a:latin typeface="Arial"/>
                          <a:ea typeface="Arial"/>
                          <a:cs typeface="Arial"/>
                          <a:sym typeface="Arial"/>
                        </a:rPr>
                      </a:br>
                      <a:r>
                        <a:rPr b="1" i="0" lang="en-GB" sz="1800" u="none" cap="none" strike="noStrike">
                          <a:solidFill>
                            <a:srgbClr val="134183"/>
                          </a:solidFill>
                          <a:latin typeface="Arial"/>
                          <a:ea typeface="Arial"/>
                          <a:cs typeface="Arial"/>
                          <a:sym typeface="Arial"/>
                        </a:rPr>
                        <a:t>Outlook</a:t>
                      </a:r>
                      <a:r>
                        <a:rPr b="0" i="0" lang="en-GB" sz="1800" u="none" cap="none" strike="noStrike">
                          <a:solidFill>
                            <a:srgbClr val="134183"/>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Outlook</a:t>
                      </a:r>
                      <a:r>
                        <a:rPr b="0" i="0" lang="en-GB" sz="1800" u="none" cap="none" strike="noStrike">
                          <a:solidFill>
                            <a:srgbClr val="134183"/>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Express</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Open</a:t>
                      </a:r>
                      <a:r>
                        <a:rPr b="1" i="0" lang="en-GB" sz="1800" u="none" cap="none" strike="noStrike">
                          <a:solidFill>
                            <a:srgbClr val="009900"/>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Office, Libre Office, </a:t>
                      </a:r>
                      <a:r>
                        <a:rPr b="1" i="0" lang="en-GB" sz="1800" u="none" cap="none" strike="noStrike">
                          <a:solidFill>
                            <a:srgbClr val="134183"/>
                          </a:solidFill>
                          <a:latin typeface="Arial"/>
                          <a:ea typeface="Arial"/>
                          <a:cs typeface="Arial"/>
                          <a:sym typeface="Arial"/>
                        </a:rPr>
                        <a:t>Star</a:t>
                      </a:r>
                      <a:r>
                        <a:rPr b="0" i="0" lang="en-GB" sz="1800" u="none" cap="none" strike="noStrike">
                          <a:solidFill>
                            <a:srgbClr val="134183"/>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Office</a:t>
                      </a:r>
                      <a:br>
                        <a:rPr b="0" i="0" lang="en-GB" sz="1800" u="none" cap="none" strike="noStrike">
                          <a:solidFill>
                            <a:srgbClr val="134183"/>
                          </a:solidFill>
                          <a:latin typeface="Arial"/>
                          <a:ea typeface="Arial"/>
                          <a:cs typeface="Arial"/>
                          <a:sym typeface="Arial"/>
                        </a:rPr>
                      </a:br>
                      <a:r>
                        <a:rPr b="1" i="0" lang="en-GB" sz="1800" u="none" cap="none" strike="noStrike">
                          <a:solidFill>
                            <a:srgbClr val="008000"/>
                          </a:solidFill>
                          <a:latin typeface="Arial"/>
                          <a:ea typeface="Arial"/>
                          <a:cs typeface="Arial"/>
                          <a:sym typeface="Arial"/>
                        </a:rPr>
                        <a:t>Thunderbird, Evolution</a:t>
                      </a:r>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IIS</a:t>
                      </a:r>
                      <a:r>
                        <a:rPr b="0"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Apache</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Apache, Lighttpd</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SQL</a:t>
                      </a:r>
                      <a:r>
                        <a:rPr b="0" i="0" lang="en-GB" sz="1800" u="none" cap="none" strike="noStrike">
                          <a:solidFill>
                            <a:srgbClr val="134183"/>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Oracle</a:t>
                      </a:r>
                      <a:r>
                        <a:rPr b="0"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MySQL</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Oracle</a:t>
                      </a:r>
                      <a:r>
                        <a:rPr b="1" i="0" lang="en-GB" sz="1800" u="none" cap="none" strike="noStrike">
                          <a:solidFill>
                            <a:srgbClr val="008000"/>
                          </a:solidFill>
                          <a:latin typeface="Arial"/>
                          <a:ea typeface="Arial"/>
                          <a:cs typeface="Arial"/>
                          <a:sym typeface="Arial"/>
                        </a:rPr>
                        <a:t>, MySQL, Postgress</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Photoshop</a:t>
                      </a:r>
                      <a:r>
                        <a:rPr b="0"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Picasa</a:t>
                      </a:r>
                      <a:r>
                        <a:rPr b="1" i="0" lang="en-GB" sz="1800" u="none" cap="none" strike="noStrike">
                          <a:solidFill>
                            <a:srgbClr val="134183"/>
                          </a:solidFill>
                          <a:latin typeface="Arial"/>
                          <a:ea typeface="Arial"/>
                          <a:cs typeface="Arial"/>
                          <a:sym typeface="Arial"/>
                        </a:rPr>
                        <a:t>, </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GIMP, Picasa</a:t>
                      </a:r>
                      <a:r>
                        <a:rPr b="1"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LightZone</a:t>
                      </a:r>
                      <a:r>
                        <a:rPr b="1"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OpenShot</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Adobe, </a:t>
                      </a:r>
                      <a:r>
                        <a:rPr b="1" i="0" lang="en-GB" sz="1800" u="none" cap="none" strike="noStrike">
                          <a:solidFill>
                            <a:srgbClr val="008000"/>
                          </a:solidFill>
                          <a:latin typeface="Arial"/>
                          <a:ea typeface="Arial"/>
                          <a:cs typeface="Arial"/>
                          <a:sym typeface="Arial"/>
                        </a:rPr>
                        <a:t>Xournal</a:t>
                      </a:r>
                      <a:endParaRPr b="1" i="0" sz="1800" u="none" cap="none" strike="noStrike">
                        <a:solidFill>
                          <a:srgbClr val="134183"/>
                        </a:solidFill>
                        <a:latin typeface="Arial"/>
                        <a:ea typeface="Arial"/>
                        <a:cs typeface="Arial"/>
                        <a:sym typeface="Arial"/>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Xournal</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Explorer</a:t>
                      </a:r>
                      <a:r>
                        <a:rPr b="0" i="0" lang="en-GB" sz="1800" u="none" cap="none" strike="noStrike">
                          <a:solidFill>
                            <a:srgbClr val="134183"/>
                          </a:solidFill>
                          <a:latin typeface="Arial"/>
                          <a:ea typeface="Arial"/>
                          <a:cs typeface="Arial"/>
                          <a:sym typeface="Arial"/>
                        </a:rPr>
                        <a:t>, </a:t>
                      </a:r>
                      <a:r>
                        <a:rPr b="1" i="0" lang="en-GB" sz="1800" u="none" cap="none" strike="noStrike">
                          <a:solidFill>
                            <a:srgbClr val="008000"/>
                          </a:solidFill>
                          <a:latin typeface="Arial"/>
                          <a:ea typeface="Arial"/>
                          <a:cs typeface="Arial"/>
                          <a:sym typeface="Arial"/>
                        </a:rPr>
                        <a:t>Firefox, Opera, Chrome</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Firefox, Opera, Chrome, w3m</a:t>
                      </a:r>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VPC</a:t>
                      </a:r>
                      <a:r>
                        <a:rPr b="1" i="0" lang="en-GB" sz="1800" u="none" cap="none" strike="noStrike">
                          <a:solidFill>
                            <a:srgbClr val="008000"/>
                          </a:solidFill>
                          <a:latin typeface="Arial"/>
                          <a:ea typeface="Arial"/>
                          <a:cs typeface="Arial"/>
                          <a:sym typeface="Arial"/>
                        </a:rPr>
                        <a:t>, </a:t>
                      </a:r>
                      <a:r>
                        <a:rPr b="1" i="0" lang="en-GB" sz="1800" u="none" cap="none" strike="noStrike">
                          <a:solidFill>
                            <a:srgbClr val="134183"/>
                          </a:solidFill>
                          <a:latin typeface="Arial"/>
                          <a:ea typeface="Arial"/>
                          <a:cs typeface="Arial"/>
                          <a:sym typeface="Arial"/>
                        </a:rPr>
                        <a:t>VMWare, </a:t>
                      </a:r>
                      <a:r>
                        <a:rPr b="1" i="0" lang="en-GB" sz="1800" u="none" cap="none" strike="noStrike">
                          <a:solidFill>
                            <a:srgbClr val="008000"/>
                          </a:solidFill>
                          <a:latin typeface="Arial"/>
                          <a:ea typeface="Arial"/>
                          <a:cs typeface="Arial"/>
                          <a:sym typeface="Arial"/>
                        </a:rPr>
                        <a:t>KVM, Xen, Virtualbox</a:t>
                      </a:r>
                      <a:endParaRPr b="1" i="0" sz="1800" u="none" cap="none" strike="noStrike">
                        <a:solidFill>
                          <a:srgbClr val="134183"/>
                        </a:solidFill>
                        <a:latin typeface="Arial"/>
                        <a:ea typeface="Arial"/>
                        <a:cs typeface="Arial"/>
                        <a:sym typeface="Arial"/>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VMWare</a:t>
                      </a:r>
                      <a:r>
                        <a:rPr b="1" i="0" lang="en-GB" sz="1800" u="none" cap="none" strike="noStrike">
                          <a:solidFill>
                            <a:srgbClr val="008000"/>
                          </a:solidFill>
                          <a:latin typeface="Arial"/>
                          <a:ea typeface="Arial"/>
                          <a:cs typeface="Arial"/>
                          <a:sym typeface="Arial"/>
                        </a:rPr>
                        <a:t>, KVM, Xen, Virtualbox</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600">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Ghost</a:t>
                      </a:r>
                      <a:endParaRPr/>
                    </a:p>
                  </a:txBody>
                  <a:tcPr marT="45725" marB="45725" marR="143475" marL="1434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lt2"/>
                        </a:buClr>
                        <a:buSzPts val="1800"/>
                        <a:buFont typeface="Arial"/>
                        <a:buNone/>
                      </a:pPr>
                      <a:r>
                        <a:rPr b="1" i="0" lang="en-GB" sz="1800" u="none" cap="none" strike="noStrike">
                          <a:solidFill>
                            <a:srgbClr val="008000"/>
                          </a:solidFill>
                          <a:latin typeface="Arial"/>
                          <a:ea typeface="Arial"/>
                          <a:cs typeface="Arial"/>
                          <a:sym typeface="Arial"/>
                        </a:rPr>
                        <a:t>Clonezilla</a:t>
                      </a:r>
                      <a:endParaRPr b="1" i="0" sz="1800" u="none" cap="none" strike="noStrike">
                        <a:solidFill>
                          <a:srgbClr val="008000"/>
                        </a:solidFill>
                        <a:latin typeface="Arial"/>
                        <a:ea typeface="Arial"/>
                        <a:cs typeface="Arial"/>
                        <a:sym typeface="Arial"/>
                      </a:endParaRPr>
                    </a:p>
                  </a:txBody>
                  <a:tcPr marT="45725" marB="45725" marR="143475" marL="1434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tux" id="157" name="Google Shape;157;p9"/>
          <p:cNvPicPr preferRelativeResize="0"/>
          <p:nvPr/>
        </p:nvPicPr>
        <p:blipFill rotWithShape="1">
          <a:blip r:embed="rId3">
            <a:alphaModFix/>
          </a:blip>
          <a:srcRect b="0" l="0" r="0" t="0"/>
          <a:stretch/>
        </p:blipFill>
        <p:spPr>
          <a:xfrm>
            <a:off x="11163299" y="1672849"/>
            <a:ext cx="613959" cy="563292"/>
          </a:xfrm>
          <a:prstGeom prst="rect">
            <a:avLst/>
          </a:prstGeom>
          <a:noFill/>
          <a:ln>
            <a:noFill/>
          </a:ln>
        </p:spPr>
      </p:pic>
      <p:pic>
        <p:nvPicPr>
          <p:cNvPr descr="vista" id="158" name="Google Shape;158;p9"/>
          <p:cNvPicPr preferRelativeResize="0"/>
          <p:nvPr/>
        </p:nvPicPr>
        <p:blipFill rotWithShape="1">
          <a:blip r:embed="rId4">
            <a:alphaModFix/>
          </a:blip>
          <a:srcRect b="0" l="0" r="0" t="0"/>
          <a:stretch/>
        </p:blipFill>
        <p:spPr>
          <a:xfrm>
            <a:off x="5505449" y="1704379"/>
            <a:ext cx="618835" cy="514446"/>
          </a:xfrm>
          <a:prstGeom prst="rect">
            <a:avLst/>
          </a:prstGeom>
          <a:noFill/>
          <a:ln>
            <a:noFill/>
          </a:ln>
        </p:spPr>
      </p:pic>
      <p:sp>
        <p:nvSpPr>
          <p:cNvPr id="159" name="Google Shape;159;p9"/>
          <p:cNvSpPr/>
          <p:nvPr/>
        </p:nvSpPr>
        <p:spPr>
          <a:xfrm>
            <a:off x="1740921" y="5422718"/>
            <a:ext cx="8830182" cy="375517"/>
          </a:xfrm>
          <a:prstGeom prst="roundRect">
            <a:avLst>
              <a:gd fmla="val 1842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1800"/>
              <a:buFont typeface="Arial"/>
              <a:buNone/>
            </a:pPr>
            <a:r>
              <a:rPr b="1" lang="en-GB" sz="1800">
                <a:solidFill>
                  <a:srgbClr val="008000"/>
                </a:solidFill>
                <a:latin typeface="Quattrocento Sans"/>
                <a:ea typeface="Quattrocento Sans"/>
                <a:cs typeface="Quattrocento Sans"/>
                <a:sym typeface="Quattrocento Sans"/>
              </a:rPr>
              <a:t>green colour = free and often (but not always) open source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2018-03-29T09:51:54Z</dcterms:created>
  <dc:creator>Rente, Hugo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