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794500" cy="99218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5">
          <p15:clr>
            <a:srgbClr val="A4A3A4"/>
          </p15:clr>
        </p15:guide>
        <p15:guide id="2" pos="2140">
          <p15:clr>
            <a:srgbClr val="A4A3A4"/>
          </p15:clr>
        </p15:guide>
      </p15:notesGuideLst>
    </p:ext>
    <p:ext uri="http://customooxmlschemas.google.com/">
      <go:slidesCustomData xmlns:go="http://customooxmlschemas.google.com/" r:id="rId25" roundtripDataSignature="AMtx7mhmA6awZkLqdvOqSxMhZGl9Qj4R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D06CF6-7951-4930-B51C-87B9AB713217}">
  <a:tblStyle styleId="{ACD06CF6-7951-4930-B51C-87B9AB7132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5" orient="horz"/>
        <p:guide pos="214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70998" y="581025"/>
            <a:ext cx="5716003" cy="3216039"/>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 name="Google Shape;4;n"/>
          <p:cNvSpPr txBox="1"/>
          <p:nvPr/>
        </p:nvSpPr>
        <p:spPr>
          <a:xfrm>
            <a:off x="576264" y="179388"/>
            <a:ext cx="5400675" cy="246221"/>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EDIT COURSE TITLE HERE</a:t>
            </a:r>
            <a:r>
              <a:rPr b="0" i="0" lang="en-GB" sz="1000" u="none" cap="none" strike="noStrike">
                <a:solidFill>
                  <a:schemeClr val="accent1"/>
                </a:solidFill>
                <a:latin typeface="Quattrocento Sans"/>
                <a:ea typeface="Quattrocento Sans"/>
                <a:cs typeface="Quattrocento Sans"/>
                <a:sym typeface="Quattrocento Sans"/>
              </a:rPr>
              <a:t>	</a:t>
            </a:r>
            <a:endParaRPr/>
          </a:p>
        </p:txBody>
      </p:sp>
      <p:sp>
        <p:nvSpPr>
          <p:cNvPr id="5" name="Google Shape;5;n"/>
          <p:cNvSpPr txBox="1"/>
          <p:nvPr/>
        </p:nvSpPr>
        <p:spPr>
          <a:xfrm>
            <a:off x="892785" y="9590088"/>
            <a:ext cx="5400675" cy="246221"/>
          </a:xfrm>
          <a:prstGeom prst="rect">
            <a:avLst/>
          </a:prstGeom>
          <a:noFill/>
          <a:ln>
            <a:noFill/>
          </a:ln>
        </p:spPr>
        <p:txBody>
          <a:bodyPr anchorCtr="0" anchor="t" bIns="45700" lIns="0" spcFirstLastPara="1" rIns="0" wrap="square" tIns="45700">
            <a:spAutoFit/>
          </a:bodyPr>
          <a:lstStyle/>
          <a:p>
            <a:pPr indent="0" lvl="0" marL="0" marR="0" rtl="0" algn="r">
              <a:spcBef>
                <a:spcPts val="0"/>
              </a:spcBef>
              <a:spcAft>
                <a:spcPts val="0"/>
              </a:spcAft>
              <a:buNone/>
            </a:pP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
        <p:nvSpPr>
          <p:cNvPr id="6" name="Google Shape;6;n"/>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lvl1pPr indent="-228600" lvl="0" marL="4572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1pPr>
            <a:lvl2pPr indent="-228600" lvl="1" marL="9144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2pPr>
            <a:lvl3pPr indent="-228600" lvl="2" marL="13716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3pPr>
            <a:lvl4pPr indent="-228600" lvl="3" marL="18288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4pPr>
            <a:lvl5pPr indent="-228600" lvl="4" marL="2286000" marR="0" rtl="0" algn="l">
              <a:spcBef>
                <a:spcPts val="300"/>
              </a:spcBef>
              <a:spcAft>
                <a:spcPts val="0"/>
              </a:spcAft>
              <a:buSzPts val="1400"/>
              <a:buNone/>
              <a:defRPr b="0" i="0" sz="1000" u="none" cap="none" strike="noStrike">
                <a:solidFill>
                  <a:srgbClr val="555454"/>
                </a:solidFill>
                <a:latin typeface="Quattrocento Sans"/>
                <a:ea typeface="Quattrocento Sans"/>
                <a:cs typeface="Quattrocento Sans"/>
                <a:sym typeface="Quattrocento Sans"/>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440999" y="9570802"/>
            <a:ext cx="2944813" cy="265271"/>
          </a:xfrm>
          <a:prstGeom prst="rect">
            <a:avLst/>
          </a:prstGeom>
          <a:solidFill>
            <a:schemeClr val="lt1"/>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0" i="0" lang="en-GB" sz="1000" u="none" cap="none" strike="noStrike">
                <a:solidFill>
                  <a:schemeClr val="accent4"/>
                </a:solidFill>
                <a:latin typeface="Quattrocento Sans"/>
                <a:ea typeface="Quattrocento Sans"/>
                <a:cs typeface="Quattrocento Sans"/>
                <a:sym typeface="Quattrocento Sans"/>
              </a:rPr>
              <a:t>CONTINUED </a:t>
            </a:r>
            <a:fld id="{00000000-1234-1234-1234-123412341234}" type="slidenum">
              <a:rPr b="0" i="0" lang="en-GB" sz="1000" u="none" cap="none" strike="noStrike">
                <a:solidFill>
                  <a:schemeClr val="accent4"/>
                </a:solidFill>
                <a:latin typeface="Quattrocento Sans"/>
                <a:ea typeface="Quattrocento Sans"/>
                <a:cs typeface="Quattrocento Sans"/>
                <a:sym typeface="Quattrocento Sans"/>
              </a:rPr>
              <a:t>‹#›</a:t>
            </a:fld>
            <a:endParaRPr b="0" i="0" sz="1000" u="none" cap="none" strike="noStrike">
              <a:solidFill>
                <a:schemeClr val="accent4"/>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 name="Google Shape;46;p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0: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48" name="Google Shape;348;p10: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Files are deleted using the remove (rm) command.  Remove will prompt for confirmation before deleting write-protected files.  It will also prompt for all files if the -i (interactive) option is used.  </a:t>
            </a:r>
            <a:endParaRPr/>
          </a:p>
          <a:p>
            <a:pPr indent="0" lvl="0" marL="0" rtl="0" algn="l">
              <a:spcBef>
                <a:spcPts val="300"/>
              </a:spcBef>
              <a:spcAft>
                <a:spcPts val="0"/>
              </a:spcAft>
              <a:buNone/>
            </a:pPr>
            <a:r>
              <a:rPr lang="en-GB"/>
              <a:t>The recursive (-r) option is used to delete a directory and all its constituent files, including sub-directories.  Without the recursive option, remove will not delete a directory, even when it is empty (you can use the rmdir command to remove empty directories).</a:t>
            </a:r>
            <a:endParaRPr/>
          </a:p>
          <a:p>
            <a:pPr indent="0" lvl="0" marL="0" rtl="0" algn="l">
              <a:spcBef>
                <a:spcPts val="300"/>
              </a:spcBef>
              <a:spcAft>
                <a:spcPts val="0"/>
              </a:spcAft>
              <a:buNone/>
            </a:pPr>
            <a:r>
              <a:rPr lang="en-GB"/>
              <a:t>Examples in the slide above:</a:t>
            </a:r>
            <a:endParaRPr/>
          </a:p>
          <a:p>
            <a:pPr indent="0" lvl="0" marL="0" rtl="0" algn="l">
              <a:spcBef>
                <a:spcPts val="300"/>
              </a:spcBef>
              <a:spcAft>
                <a:spcPts val="0"/>
              </a:spcAft>
              <a:buNone/>
            </a:pPr>
            <a:r>
              <a:rPr lang="en-GB"/>
              <a:t>(1) Remove the mypass file. No questions asked, no second chances (as long, of course, as permissions allow).</a:t>
            </a:r>
            <a:endParaRPr/>
          </a:p>
          <a:p>
            <a:pPr indent="0" lvl="0" marL="0" rtl="0" algn="l">
              <a:spcBef>
                <a:spcPts val="300"/>
              </a:spcBef>
              <a:spcAft>
                <a:spcPts val="0"/>
              </a:spcAft>
              <a:buNone/>
            </a:pPr>
            <a:r>
              <a:rPr lang="en-GB"/>
              <a:t>(2) Interactively ( -i) remove all files from the current directory that begin with my . The use of the interactive option when globbing is highly recommended, as you may not be able to predict which files match your wildcards.</a:t>
            </a:r>
            <a:endParaRPr/>
          </a:p>
          <a:p>
            <a:pPr indent="0" lvl="0" marL="0" rtl="0" algn="l">
              <a:spcBef>
                <a:spcPts val="300"/>
              </a:spcBef>
              <a:spcAft>
                <a:spcPts val="0"/>
              </a:spcAft>
              <a:buNone/>
            </a:pPr>
            <a:r>
              <a:rPr lang="en-GB"/>
              <a:t>(3) Recursively remove the /tmp/myhome directory. Again, without the interactive option (as long as permissions allow) the operation will be immediate and final – no opportunity to change you mind.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1: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59" name="Google Shape;359;p11: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New directories are created with mkdir and are deleted with rmdir.  Both commands specify the directory name (absolute or relative).  </a:t>
            </a:r>
            <a:endParaRPr/>
          </a:p>
          <a:p>
            <a:pPr indent="0" lvl="0" marL="0" rtl="0" algn="l">
              <a:spcBef>
                <a:spcPts val="300"/>
              </a:spcBef>
              <a:spcAft>
                <a:spcPts val="0"/>
              </a:spcAft>
              <a:buNone/>
            </a:pPr>
            <a:r>
              <a:rPr lang="en-GB"/>
              <a:t>The -p option in:</a:t>
            </a:r>
            <a:endParaRPr/>
          </a:p>
          <a:p>
            <a:pPr indent="0" lvl="0" marL="0" rtl="0" algn="l">
              <a:spcBef>
                <a:spcPts val="300"/>
              </a:spcBef>
              <a:spcAft>
                <a:spcPts val="0"/>
              </a:spcAft>
              <a:buNone/>
            </a:pPr>
            <a:r>
              <a:rPr lang="en-GB"/>
              <a:t>     $ mkdir -p a/directory/path</a:t>
            </a:r>
            <a:endParaRPr/>
          </a:p>
          <a:p>
            <a:pPr indent="0" lvl="0" marL="0" rtl="0" algn="l">
              <a:spcBef>
                <a:spcPts val="300"/>
              </a:spcBef>
              <a:spcAft>
                <a:spcPts val="0"/>
              </a:spcAft>
              <a:buNone/>
            </a:pPr>
            <a:r>
              <a:rPr lang="en-GB"/>
              <a:t>allows to create the three directories in one go.</a:t>
            </a:r>
            <a:endParaRPr/>
          </a:p>
          <a:p>
            <a:pPr indent="0" lvl="0" marL="0" rtl="0" algn="l">
              <a:spcBef>
                <a:spcPts val="300"/>
              </a:spcBef>
              <a:spcAft>
                <a:spcPts val="0"/>
              </a:spcAft>
              <a:buNone/>
            </a:pPr>
            <a:r>
              <a:rPr lang="en-GB"/>
              <a:t>The -m option in:</a:t>
            </a:r>
            <a:endParaRPr/>
          </a:p>
          <a:p>
            <a:pPr indent="0" lvl="0" marL="0" rtl="0" algn="l">
              <a:spcBef>
                <a:spcPts val="300"/>
              </a:spcBef>
              <a:spcAft>
                <a:spcPts val="0"/>
              </a:spcAft>
              <a:buNone/>
            </a:pPr>
            <a:r>
              <a:rPr lang="en-GB"/>
              <a:t>     $ mkdir -m 222 secure-dir</a:t>
            </a:r>
            <a:endParaRPr/>
          </a:p>
          <a:p>
            <a:pPr indent="0" lvl="0" marL="0" rtl="0" algn="l">
              <a:spcBef>
                <a:spcPts val="300"/>
              </a:spcBef>
              <a:spcAft>
                <a:spcPts val="0"/>
              </a:spcAft>
              <a:buNone/>
            </a:pPr>
            <a:r>
              <a:rPr lang="en-GB"/>
              <a:t>allows to create a directory with a specified set of permissions. Permissions are discussed elsewhere, but (for completeness) 222 value means that all users on this system can see the content of the secure-dir, but only the superuser can write into it.</a:t>
            </a:r>
            <a:endParaRPr/>
          </a:p>
          <a:p>
            <a:pPr indent="0" lvl="0" marL="0" rtl="0" algn="l">
              <a:spcBef>
                <a:spcPts val="300"/>
              </a:spcBef>
              <a:spcAft>
                <a:spcPts val="0"/>
              </a:spcAft>
              <a:buNone/>
            </a:pPr>
            <a:r>
              <a:rPr lang="en-GB"/>
              <a:t>To remove a directory with rmdir, it must be empty.  The -r option to the “file remove” command (rm) will delete a directory and all its contents; use this option with CAUTION.</a:t>
            </a:r>
            <a:endParaRPr/>
          </a:p>
          <a:p>
            <a:pPr indent="0" lvl="0" marL="0" rtl="0" algn="l">
              <a:spcBef>
                <a:spcPts val="300"/>
              </a:spcBef>
              <a:spcAft>
                <a:spcPts val="0"/>
              </a:spcAft>
              <a:buNone/>
            </a:pPr>
            <a:r>
              <a:rPr lang="en-GB"/>
              <a:t>Directories are just files to most other commands, so the mv command renames a directory.  Note that you cannot move a directory out of its current position in the file system hierarchy (i.e. it cannot be moved to a new directory).</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Linux disks are usually partitioned (for ease of maintenance and a choice of filesystem types).  </a:t>
            </a:r>
            <a:endParaRPr/>
          </a:p>
          <a:p>
            <a:pPr indent="0" lvl="0" marL="0" rtl="0" algn="l">
              <a:spcBef>
                <a:spcPts val="300"/>
              </a:spcBef>
              <a:spcAft>
                <a:spcPts val="0"/>
              </a:spcAft>
              <a:buNone/>
            </a:pPr>
            <a:r>
              <a:rPr lang="en-GB"/>
              <a:t>Each partition is logically formatted (process that applies a filesystem). UNIX supports several different types of filesystem, ufs, jfs and vxfs are the most popular ones, whereas on Linux we use the family of ext? file system types (ext2, ext3 and ext4) as well as xfs, zfs, gvfs, reiserfs and btrfs. </a:t>
            </a:r>
            <a:endParaRPr/>
          </a:p>
          <a:p>
            <a:pPr indent="0" lvl="0" marL="0" rtl="0" algn="l">
              <a:spcBef>
                <a:spcPts val="300"/>
              </a:spcBef>
              <a:spcAft>
                <a:spcPts val="0"/>
              </a:spcAft>
              <a:buNone/>
            </a:pPr>
            <a:r>
              <a:rPr lang="en-GB"/>
              <a:t>The resulting filesystem has its own i-node table, which in turn, contains one record (i-node) for each file or directory on this filesystem.</a:t>
            </a:r>
            <a:endParaRPr/>
          </a:p>
          <a:p>
            <a:pPr indent="0" lvl="0" marL="0" rtl="0" algn="l">
              <a:spcBef>
                <a:spcPts val="300"/>
              </a:spcBef>
              <a:spcAft>
                <a:spcPts val="0"/>
              </a:spcAft>
              <a:buNone/>
            </a:pPr>
            <a:r>
              <a:rPr lang="en-GB"/>
              <a:t>Conversely, each file has one allocated i-node containing all the file information (including pointers to the file or directory data blocks). The only file attribute not stored on the i-node is its name. </a:t>
            </a:r>
            <a:endParaRPr/>
          </a:p>
          <a:p>
            <a:pPr indent="0" lvl="0" marL="0" rtl="0" algn="l">
              <a:spcBef>
                <a:spcPts val="300"/>
              </a:spcBef>
              <a:spcAft>
                <a:spcPts val="0"/>
              </a:spcAft>
              <a:buNone/>
            </a:pPr>
            <a:r>
              <a:rPr lang="en-GB"/>
              <a:t>The filename is stored in the directory containing the file. In other words, directories simply relate names to i-node numbers.</a:t>
            </a:r>
            <a:endParaRPr/>
          </a:p>
          <a:p>
            <a:pPr indent="0" lvl="0" marL="0" rtl="0" algn="l">
              <a:spcBef>
                <a:spcPts val="300"/>
              </a:spcBef>
              <a:spcAft>
                <a:spcPts val="0"/>
              </a:spcAft>
              <a:buNone/>
            </a:pPr>
            <a:r>
              <a:t/>
            </a:r>
            <a:endParaRPr/>
          </a:p>
        </p:txBody>
      </p:sp>
      <p:sp>
        <p:nvSpPr>
          <p:cNvPr id="372" name="Google Shape;372;p1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 stat command, just like ls -l, provides access to the i-node table content. It   is a less well known tool, possibly because it uses terminology not necessarily understood by end-users… It also is one of those Linux specific tools, that may not be available in commercial versions of UNIX (at least not as a user command).</a:t>
            </a:r>
            <a:endParaRPr/>
          </a:p>
          <a:p>
            <a:pPr indent="0" lvl="0" marL="0" rtl="0" algn="l">
              <a:spcBef>
                <a:spcPts val="300"/>
              </a:spcBef>
              <a:spcAft>
                <a:spcPts val="0"/>
              </a:spcAft>
              <a:buNone/>
            </a:pPr>
            <a:r>
              <a:rPr lang="en-GB"/>
              <a:t>However, the information provided by stat is more comprehensive than that presented by ls. </a:t>
            </a:r>
            <a:endParaRPr/>
          </a:p>
          <a:p>
            <a:pPr indent="0" lvl="0" marL="0" rtl="0" algn="l">
              <a:spcBef>
                <a:spcPts val="300"/>
              </a:spcBef>
              <a:spcAft>
                <a:spcPts val="0"/>
              </a:spcAft>
              <a:buNone/>
            </a:pPr>
            <a:r>
              <a:rPr lang="en-GB"/>
              <a:t>Apart from showing lower level, logical block information, you can see all three timestamps, which are maintained for each file and directory:</a:t>
            </a:r>
            <a:endParaRPr/>
          </a:p>
          <a:p>
            <a:pPr indent="0" lvl="0" marL="0" rtl="0" algn="l">
              <a:spcBef>
                <a:spcPts val="0"/>
              </a:spcBef>
              <a:spcAft>
                <a:spcPts val="0"/>
              </a:spcAft>
              <a:buNone/>
            </a:pPr>
            <a:r>
              <a:rPr lang="en-GB"/>
              <a:t>     - Access time stores when the file was last opened for reading.</a:t>
            </a:r>
            <a:endParaRPr/>
          </a:p>
          <a:p>
            <a:pPr indent="0" lvl="0" marL="0" rtl="0" algn="l">
              <a:spcBef>
                <a:spcPts val="0"/>
              </a:spcBef>
              <a:spcAft>
                <a:spcPts val="0"/>
              </a:spcAft>
              <a:buNone/>
            </a:pPr>
            <a:r>
              <a:rPr lang="en-GB"/>
              <a:t>     - Modification time shows when the contents of the file was last changed.</a:t>
            </a:r>
            <a:endParaRPr/>
          </a:p>
          <a:p>
            <a:pPr indent="0" lvl="0" marL="0" rtl="0" algn="l">
              <a:spcBef>
                <a:spcPts val="0"/>
              </a:spcBef>
              <a:spcAft>
                <a:spcPts val="0"/>
              </a:spcAft>
              <a:buNone/>
            </a:pPr>
            <a:r>
              <a:rPr lang="en-GB"/>
              <a:t>     - Change time relates to the i-node change (not the content of the file). This</a:t>
            </a:r>
            <a:br>
              <a:rPr lang="en-GB"/>
            </a:br>
            <a:r>
              <a:rPr lang="en-GB"/>
              <a:t>       attribute records when the file attributes are modified, for example file</a:t>
            </a:r>
            <a:br>
              <a:rPr lang="en-GB"/>
            </a:br>
            <a:r>
              <a:rPr lang="en-GB"/>
              <a:t>       owner, or permissions, or size.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414" name="Google Shape;414;p1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1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All UNIX filesystems, including those used in Linux, implement the concept of a link, which mean that several names can be associated with one i-node. A link is an entry in the directory, which points to an already existing i-node. When a link is deleted, the kernel decrements the links count and de-allocates the i-node if this count becomes zero. This type of link, called hard link, can only be used within a single filesystem and can only point to files: a directory hard link cannot be created to prevent recursive de-reference.</a:t>
            </a:r>
            <a:endParaRPr/>
          </a:p>
          <a:p>
            <a:pPr indent="0" lvl="0" marL="0" rtl="0" algn="l">
              <a:spcBef>
                <a:spcPts val="300"/>
              </a:spcBef>
              <a:spcAft>
                <a:spcPts val="0"/>
              </a:spcAft>
              <a:buNone/>
            </a:pPr>
            <a:r>
              <a:rPr lang="en-GB"/>
              <a:t>Linux filesystems provide an alternative to a hard link: a symbolic link, which is simply a file, which contains a filename. Since a symbolic link does not point to an i-node, it is possible to create cross-filesystems symbolic links. Symbolic links can point to any type of file, even to nonexistent files. </a:t>
            </a:r>
            <a:endParaRPr/>
          </a:p>
          <a:p>
            <a:pPr indent="0" lvl="0" marL="0" rtl="0" algn="l">
              <a:spcBef>
                <a:spcPts val="300"/>
              </a:spcBef>
              <a:spcAft>
                <a:spcPts val="0"/>
              </a:spcAft>
              <a:buNone/>
            </a:pPr>
            <a:r>
              <a:rPr lang="en-GB"/>
              <a:t>Symbolic links are very useful because they don't have the limitations associated with hard links. However, they use some disk space, allocated for their i-node and their data blocks, and cause an overhead in the pathname to i-node conversion, because the kernel has to restart the name interpretation when it encounters a symbolic link. The ext? filesystems support a so-called ‘fast symbolic link’, which does not use any data block on the filesystem. The target name is not stored in a data block but in the i-node itself. This policy can save some disk space (no data block needs to be allocated) and speed up link operations (there is no need to read a data block when accessing such a link). Of course, the space available in the i-node is limited so not every link can be implemented as a fast symbolic link. The maximal size of the target name in a fast symbolic link is 60 characters. </a:t>
            </a:r>
            <a:endParaRPr/>
          </a:p>
          <a:p>
            <a:pPr indent="0" lvl="0" marL="0" rtl="0" algn="l">
              <a:spcBef>
                <a:spcPts val="300"/>
              </a:spcBef>
              <a:spcAft>
                <a:spcPts val="0"/>
              </a:spcAft>
              <a:buNone/>
            </a:pPr>
            <a:r>
              <a:rPr lang="en-GB"/>
              <a:t>In xfs, symbolic link can be either ‘local’, in the inode table, or in the filesystem extend.</a:t>
            </a:r>
            <a:endParaRPr/>
          </a:p>
          <a:p>
            <a:pPr indent="0" lvl="0" marL="0" rtl="0" algn="l">
              <a:spcBef>
                <a:spcPts val="300"/>
              </a:spcBef>
              <a:spcAft>
                <a:spcPts val="0"/>
              </a:spcAft>
              <a:buNone/>
            </a:pPr>
            <a:r>
              <a:rPr lang="en-GB"/>
              <a:t>There is no easy way to establish if your system is using ‘fast’ or ‘slow’ links. Every filesystem type has its own debugging or dumping tool, and you could use them to peek inside the filesystem arrangements. However, there is no real need for that in the normal day-to-day life - we don’t really care!</a:t>
            </a:r>
            <a:endParaRPr/>
          </a:p>
          <a:p>
            <a:pPr indent="0" lvl="0" marL="0" rtl="0" algn="l">
              <a:spcBef>
                <a:spcPts val="300"/>
              </a:spcBef>
              <a:spcAft>
                <a:spcPts val="0"/>
              </a:spcAft>
              <a:buNone/>
            </a:pPr>
            <a:r>
              <a:t/>
            </a:r>
            <a:endParaRPr/>
          </a:p>
        </p:txBody>
      </p:sp>
      <p:sp>
        <p:nvSpPr>
          <p:cNvPr id="422" name="Google Shape;422;p1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p1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The example illustrates the creation of two link files: a hard link, and a symbolic link.</a:t>
            </a:r>
            <a:endParaRPr/>
          </a:p>
          <a:p>
            <a:pPr indent="0" lvl="0" marL="0" rtl="0" algn="l">
              <a:spcBef>
                <a:spcPts val="300"/>
              </a:spcBef>
              <a:spcAft>
                <a:spcPts val="0"/>
              </a:spcAft>
              <a:buNone/>
            </a:pPr>
            <a:r>
              <a:rPr lang="en-GB"/>
              <a:t>Hard link is just another name pointing at the same i-node entry as the original filename. The moment the hard link has been created, the idea of an original and new name ceases to exist. Both names have the same 'power', and both names can be used to perform all allowed operations on the file. However, neither of the names can be moved into a different filesystem without destroying the link between them.</a:t>
            </a:r>
            <a:endParaRPr/>
          </a:p>
          <a:p>
            <a:pPr indent="0" lvl="0" marL="0" rtl="0" algn="l">
              <a:spcBef>
                <a:spcPts val="300"/>
              </a:spcBef>
              <a:spcAft>
                <a:spcPts val="0"/>
              </a:spcAft>
              <a:buNone/>
            </a:pPr>
            <a:r>
              <a:rPr lang="en-GB"/>
              <a:t>The symbolic name, however is a totally different entity. Because it points at the logical name, rather than physical address of the file, it can be moved about without breaking the connection with the original. However, if the 'original' file is removed, the symbolic link breaks, and will report that file does not exist when you try to access it.</a:t>
            </a:r>
            <a:endParaRPr/>
          </a:p>
          <a:p>
            <a:pPr indent="0" lvl="0" marL="0" rtl="0" algn="l">
              <a:spcBef>
                <a:spcPts val="300"/>
              </a:spcBef>
              <a:spcAft>
                <a:spcPts val="0"/>
              </a:spcAft>
              <a:buNone/>
            </a:pPr>
            <a:r>
              <a:rPr lang="en-GB"/>
              <a:t> </a:t>
            </a:r>
            <a:endParaRPr/>
          </a:p>
          <a:p>
            <a:pPr indent="0" lvl="0" marL="0" rtl="0" algn="l">
              <a:spcBef>
                <a:spcPts val="300"/>
              </a:spcBef>
              <a:spcAft>
                <a:spcPts val="0"/>
              </a:spcAft>
              <a:buNone/>
            </a:pPr>
            <a:r>
              <a:t/>
            </a:r>
            <a:endParaRPr/>
          </a:p>
        </p:txBody>
      </p:sp>
      <p:sp>
        <p:nvSpPr>
          <p:cNvPr id="458" name="Google Shape;458;p1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1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67" name="Google Shape;467;p1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1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78" name="Google Shape;478;p1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1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485" name="Google Shape;485;p1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This chapter discusses directory and file organisation in Linux, introducing the concept of FHS (Filesystem Hierarchy Standard).</a:t>
            </a:r>
            <a:endParaRPr/>
          </a:p>
          <a:p>
            <a:pPr indent="0" lvl="0" marL="0" rtl="0" algn="l">
              <a:spcBef>
                <a:spcPts val="300"/>
              </a:spcBef>
              <a:spcAft>
                <a:spcPts val="0"/>
              </a:spcAft>
              <a:buNone/>
            </a:pPr>
            <a:r>
              <a:rPr lang="en-GB"/>
              <a:t>We look at file and directory manipulation commands, as well as the file attributes , where the attributes are stored and how we can investigate them. </a:t>
            </a:r>
            <a:endParaRPr/>
          </a:p>
          <a:p>
            <a:pPr indent="0" lvl="0" marL="0" rtl="0" algn="l">
              <a:spcBef>
                <a:spcPts val="300"/>
              </a:spcBef>
              <a:spcAft>
                <a:spcPts val="0"/>
              </a:spcAft>
              <a:buNone/>
            </a:pPr>
            <a:r>
              <a:rPr lang="en-GB"/>
              <a:t>Finally, we will introduce the approach of handling Linux file attributes, and methods of creating shortcuts to Linux files and directories.</a:t>
            </a:r>
            <a:endParaRPr/>
          </a:p>
          <a:p>
            <a:pPr indent="0" lvl="0" marL="0" rtl="0" algn="l">
              <a:spcBef>
                <a:spcPts val="300"/>
              </a:spcBef>
              <a:spcAft>
                <a:spcPts val="0"/>
              </a:spcAft>
              <a:buNone/>
            </a:pPr>
            <a:r>
              <a:rPr lang="en-GB"/>
              <a:t> </a:t>
            </a:r>
            <a:endParaRPr/>
          </a:p>
          <a:p>
            <a:pPr indent="0" lvl="0" marL="0" rtl="0" algn="l">
              <a:spcBef>
                <a:spcPts val="300"/>
              </a:spcBef>
              <a:spcAft>
                <a:spcPts val="0"/>
              </a:spcAft>
              <a:buNone/>
            </a:pPr>
            <a:r>
              <a:t/>
            </a:r>
            <a:endParaRPr/>
          </a:p>
        </p:txBody>
      </p:sp>
      <p:sp>
        <p:nvSpPr>
          <p:cNvPr id="52" name="Google Shape;52;p2: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File and directory names in UNIX can contain any ASCII characters except /.  This includes symbols, non-printing characters, spaces and tabs.</a:t>
            </a:r>
            <a:endParaRPr/>
          </a:p>
          <a:p>
            <a:pPr indent="0" lvl="0" marL="0" rtl="0" algn="l">
              <a:spcBef>
                <a:spcPts val="300"/>
              </a:spcBef>
              <a:spcAft>
                <a:spcPts val="0"/>
              </a:spcAft>
              <a:buNone/>
            </a:pPr>
            <a:r>
              <a:rPr lang="en-GB"/>
              <a:t>On very old systems the maximum length for a filename is 14 characters, however you are unlikely to come across any of these today.</a:t>
            </a:r>
            <a:endParaRPr/>
          </a:p>
          <a:p>
            <a:pPr indent="0" lvl="0" marL="0" rtl="0" algn="l">
              <a:spcBef>
                <a:spcPts val="300"/>
              </a:spcBef>
              <a:spcAft>
                <a:spcPts val="0"/>
              </a:spcAft>
              <a:buNone/>
            </a:pPr>
            <a:r>
              <a:rPr lang="en-GB"/>
              <a:t>UNIX filenames generally follow the convention of separating a file-type component from a file name by using a dot.  This allows many UNIX utilities to generate an output file from an input file.  The C compiler, for instance, expects its source filenames to end with .c and generates a similarly-named object file ending with .o in place of .c.</a:t>
            </a:r>
            <a:endParaRPr/>
          </a:p>
          <a:p>
            <a:pPr indent="9525" lvl="1" marL="447675" rtl="0" algn="l">
              <a:spcBef>
                <a:spcPts val="300"/>
              </a:spcBef>
              <a:spcAft>
                <a:spcPts val="0"/>
              </a:spcAft>
              <a:buNone/>
            </a:pPr>
            <a:r>
              <a:rPr lang="en-GB"/>
              <a:t>prog.c	compiles to	prog.o</a:t>
            </a:r>
            <a:endParaRPr/>
          </a:p>
          <a:p>
            <a:pPr indent="0" lvl="0" marL="0" rtl="0" algn="l">
              <a:spcBef>
                <a:spcPts val="300"/>
              </a:spcBef>
              <a:spcAft>
                <a:spcPts val="0"/>
              </a:spcAft>
              <a:buNone/>
            </a:pPr>
            <a:r>
              <a:rPr lang="en-GB"/>
              <a:t>This is purely a convention and UNIX imposes no restriction on filename formats. File and directory names that begin with . (dot), such as:</a:t>
            </a:r>
            <a:endParaRPr/>
          </a:p>
          <a:p>
            <a:pPr indent="9525" lvl="1" marL="447675" rtl="0" algn="l">
              <a:spcBef>
                <a:spcPts val="300"/>
              </a:spcBef>
              <a:spcAft>
                <a:spcPts val="0"/>
              </a:spcAft>
              <a:buNone/>
            </a:pPr>
            <a:r>
              <a:rPr lang="en-GB"/>
              <a:t>.bash_profile or .bashrc</a:t>
            </a:r>
            <a:endParaRPr/>
          </a:p>
          <a:p>
            <a:pPr indent="0" lvl="0" marL="0" rtl="0" algn="l">
              <a:spcBef>
                <a:spcPts val="300"/>
              </a:spcBef>
              <a:spcAft>
                <a:spcPts val="0"/>
              </a:spcAft>
              <a:buNone/>
            </a:pPr>
            <a:r>
              <a:rPr lang="en-GB"/>
              <a:t>are often treated specially.  We will see more of this later.</a:t>
            </a:r>
            <a:endParaRPr/>
          </a:p>
          <a:p>
            <a:pPr indent="0" lvl="0" marL="0" rtl="0" algn="l">
              <a:spcBef>
                <a:spcPts val="300"/>
              </a:spcBef>
              <a:spcAft>
                <a:spcPts val="0"/>
              </a:spcAft>
              <a:buNone/>
            </a:pPr>
            <a:r>
              <a:rPr lang="en-GB"/>
              <a:t>Although any characters are allowed in a filename, in practice there are some characters that can cause difficulty, and these should be avoided if possible.  Examples are:</a:t>
            </a:r>
            <a:endParaRPr/>
          </a:p>
          <a:p>
            <a:pPr indent="9525" lvl="1" marL="447675" rtl="0" algn="l">
              <a:spcBef>
                <a:spcPts val="0"/>
              </a:spcBef>
              <a:spcAft>
                <a:spcPts val="0"/>
              </a:spcAft>
              <a:buNone/>
            </a:pPr>
            <a:r>
              <a:rPr lang="en-GB"/>
              <a:t>A hyphen “-” as the first character in a name.</a:t>
            </a:r>
            <a:endParaRPr/>
          </a:p>
          <a:p>
            <a:pPr indent="9525" lvl="1" marL="447675" rtl="0" algn="l">
              <a:spcBef>
                <a:spcPts val="0"/>
              </a:spcBef>
              <a:spcAft>
                <a:spcPts val="0"/>
              </a:spcAft>
              <a:buNone/>
            </a:pPr>
            <a:r>
              <a:rPr lang="en-GB"/>
              <a:t>Characters such as ?, *, (, ), &amp;, [, ], &gt;, &lt;, space and tab (these have special meaning on a command line).</a:t>
            </a:r>
            <a:endParaRPr/>
          </a:p>
          <a:p>
            <a:pPr indent="9525" lvl="1" marL="447675" rtl="0" algn="l">
              <a:spcBef>
                <a:spcPts val="0"/>
              </a:spcBef>
              <a:spcAft>
                <a:spcPts val="0"/>
              </a:spcAft>
              <a:buNone/>
            </a:pPr>
            <a:r>
              <a:rPr lang="en-GB"/>
              <a:t>Non-printing ASCII characters.</a:t>
            </a:r>
            <a:endParaRPr/>
          </a:p>
        </p:txBody>
      </p:sp>
      <p:sp>
        <p:nvSpPr>
          <p:cNvPr id="95" name="Google Shape;95;p3: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This slide shows a typical Linux system directory tree concentrating on the directories which will be discussed in this course. </a:t>
            </a:r>
            <a:endParaRPr/>
          </a:p>
          <a:p>
            <a:pPr indent="0" lvl="0" marL="0" rtl="0" algn="l">
              <a:spcBef>
                <a:spcPts val="300"/>
              </a:spcBef>
              <a:spcAft>
                <a:spcPts val="0"/>
              </a:spcAft>
              <a:buNone/>
            </a:pPr>
            <a:r>
              <a:rPr lang="en-GB"/>
              <a:t>Note: A fuller, more in-depth FHS description, is included after the Summary slide. </a:t>
            </a:r>
            <a:endParaRPr/>
          </a:p>
          <a:p>
            <a:pPr indent="0" lvl="0" marL="0" rtl="0" algn="l">
              <a:spcBef>
                <a:spcPts val="0"/>
              </a:spcBef>
              <a:spcAft>
                <a:spcPts val="0"/>
              </a:spcAft>
              <a:buNone/>
            </a:pPr>
            <a:r>
              <a:rPr lang="en-GB"/>
              <a:t>Some of the top level directories are:</a:t>
            </a:r>
            <a:endParaRPr/>
          </a:p>
          <a:p>
            <a:pPr indent="0" lvl="0" marL="0" rtl="0" algn="l">
              <a:spcBef>
                <a:spcPts val="0"/>
              </a:spcBef>
              <a:spcAft>
                <a:spcPts val="0"/>
              </a:spcAft>
              <a:buNone/>
            </a:pPr>
            <a:r>
              <a:rPr lang="en-GB"/>
              <a:t>/bin		essential binary programs to system operation</a:t>
            </a:r>
            <a:endParaRPr/>
          </a:p>
          <a:p>
            <a:pPr indent="0" lvl="0" marL="0" rtl="0" algn="l">
              <a:spcBef>
                <a:spcPts val="0"/>
              </a:spcBef>
              <a:spcAft>
                <a:spcPts val="0"/>
              </a:spcAft>
              <a:buNone/>
            </a:pPr>
            <a:r>
              <a:rPr lang="en-GB"/>
              <a:t>/sbin		system bin, mostly admin executables</a:t>
            </a:r>
            <a:endParaRPr/>
          </a:p>
          <a:p>
            <a:pPr indent="0" lvl="0" marL="0" rtl="0" algn="l">
              <a:spcBef>
                <a:spcPts val="0"/>
              </a:spcBef>
              <a:spcAft>
                <a:spcPts val="0"/>
              </a:spcAft>
              <a:buNone/>
            </a:pPr>
            <a:r>
              <a:rPr lang="en-GB"/>
              <a:t>/etc		system configuration files and some system executables</a:t>
            </a:r>
            <a:endParaRPr/>
          </a:p>
          <a:p>
            <a:pPr indent="0" lvl="0" marL="0" rtl="0" algn="l">
              <a:spcBef>
                <a:spcPts val="0"/>
              </a:spcBef>
              <a:spcAft>
                <a:spcPts val="0"/>
              </a:spcAft>
              <a:buNone/>
            </a:pPr>
            <a:r>
              <a:rPr lang="en-GB"/>
              <a:t>/home 	user accounts (home directories)</a:t>
            </a:r>
            <a:endParaRPr/>
          </a:p>
          <a:p>
            <a:pPr indent="0" lvl="0" marL="0" rtl="0" algn="l">
              <a:spcBef>
                <a:spcPts val="0"/>
              </a:spcBef>
              <a:spcAft>
                <a:spcPts val="0"/>
              </a:spcAft>
              <a:buNone/>
            </a:pPr>
            <a:r>
              <a:rPr lang="en-GB"/>
              <a:t>/tmp		temporary directory; used by host of utilities, such as pg, vi, etc</a:t>
            </a:r>
            <a:endParaRPr/>
          </a:p>
          <a:p>
            <a:pPr indent="0" lvl="0" marL="0" rtl="0" algn="l">
              <a:spcBef>
                <a:spcPts val="0"/>
              </a:spcBef>
              <a:spcAft>
                <a:spcPts val="0"/>
              </a:spcAft>
              <a:buNone/>
            </a:pPr>
            <a:r>
              <a:rPr lang="en-GB"/>
              <a:t>/var		volatile information used for spool files, logs, requests, mail, etc.</a:t>
            </a:r>
            <a:endParaRPr/>
          </a:p>
          <a:p>
            <a:pPr indent="0" lvl="0" marL="0" rtl="0" algn="l">
              <a:spcBef>
                <a:spcPts val="0"/>
              </a:spcBef>
              <a:spcAft>
                <a:spcPts val="0"/>
              </a:spcAft>
              <a:buNone/>
            </a:pPr>
            <a:r>
              <a:rPr lang="en-GB"/>
              <a:t>/proc	virtual filesystem in memory, with the kernel, processes, etc state </a:t>
            </a:r>
            <a:endParaRPr/>
          </a:p>
          <a:p>
            <a:pPr indent="0" lvl="0" marL="0" rtl="0" algn="l">
              <a:spcBef>
                <a:spcPts val="0"/>
              </a:spcBef>
              <a:spcAft>
                <a:spcPts val="0"/>
              </a:spcAft>
              <a:buNone/>
            </a:pPr>
            <a:r>
              <a:rPr lang="en-GB"/>
              <a:t>/dev		the devices directory containing 'special' files, referring to all devices</a:t>
            </a:r>
            <a:endParaRPr/>
          </a:p>
          <a:p>
            <a:pPr indent="0" lvl="0" marL="0" rtl="0" algn="l">
              <a:spcBef>
                <a:spcPts val="0"/>
              </a:spcBef>
              <a:spcAft>
                <a:spcPts val="0"/>
              </a:spcAft>
              <a:buNone/>
            </a:pPr>
            <a:r>
              <a:rPr lang="en-GB"/>
              <a:t>/boot	a directory with Linux kernel(s) and boot configuration files</a:t>
            </a:r>
            <a:endParaRPr/>
          </a:p>
          <a:p>
            <a:pPr indent="0" lvl="0" marL="0" rtl="0" algn="l">
              <a:spcBef>
                <a:spcPts val="0"/>
              </a:spcBef>
              <a:spcAft>
                <a:spcPts val="0"/>
              </a:spcAft>
              <a:buNone/>
            </a:pPr>
            <a:r>
              <a:rPr lang="en-GB"/>
              <a:t>/usr		user related programs and libraries</a:t>
            </a:r>
            <a:br>
              <a:rPr lang="en-GB"/>
            </a:br>
            <a:endParaRPr/>
          </a:p>
          <a:p>
            <a:pPr indent="0" lvl="0" marL="0" rtl="0" algn="l">
              <a:spcBef>
                <a:spcPts val="300"/>
              </a:spcBef>
              <a:spcAft>
                <a:spcPts val="0"/>
              </a:spcAft>
              <a:buNone/>
            </a:pPr>
            <a:r>
              <a:rPr lang="en-GB"/>
              <a:t>Selected directories from the lower levels:</a:t>
            </a:r>
            <a:endParaRPr/>
          </a:p>
          <a:p>
            <a:pPr indent="0" lvl="0" marL="0" rtl="0" algn="l">
              <a:spcBef>
                <a:spcPts val="0"/>
              </a:spcBef>
              <a:spcAft>
                <a:spcPts val="0"/>
              </a:spcAft>
              <a:buNone/>
            </a:pPr>
            <a:r>
              <a:rPr lang="en-GB"/>
              <a:t>/etc/default	system default files, with default parameters for several commands</a:t>
            </a:r>
            <a:endParaRPr/>
          </a:p>
          <a:p>
            <a:pPr indent="0" lvl="0" marL="0" rtl="0" algn="l">
              <a:spcBef>
                <a:spcPts val="0"/>
              </a:spcBef>
              <a:spcAft>
                <a:spcPts val="0"/>
              </a:spcAft>
              <a:buNone/>
            </a:pPr>
            <a:r>
              <a:rPr lang="en-GB"/>
              <a:t>/etc/init		master startup scripts (not used as part of startup configuration)</a:t>
            </a:r>
            <a:endParaRPr/>
          </a:p>
          <a:p>
            <a:pPr indent="0" lvl="0" marL="0" rtl="0" algn="l">
              <a:spcBef>
                <a:spcPts val="0"/>
              </a:spcBef>
              <a:spcAft>
                <a:spcPts val="0"/>
              </a:spcAft>
              <a:buNone/>
            </a:pPr>
            <a:r>
              <a:rPr lang="en-GB"/>
              <a:t>/etc/rc*.d		run-level startup config scripts, links to files in the /etc/init.d directory</a:t>
            </a:r>
            <a:endParaRPr/>
          </a:p>
          <a:p>
            <a:pPr indent="0" lvl="0" marL="0" rtl="0" algn="l">
              <a:spcBef>
                <a:spcPts val="0"/>
              </a:spcBef>
              <a:spcAft>
                <a:spcPts val="0"/>
              </a:spcAft>
              <a:buNone/>
            </a:pPr>
            <a:r>
              <a:rPr lang="en-GB"/>
              <a:t>/usr/bin		‘user’ programs; /bin may be a symbolic link pointing here</a:t>
            </a:r>
            <a:endParaRPr/>
          </a:p>
          <a:p>
            <a:pPr indent="0" lvl="0" marL="0" rtl="0" algn="l">
              <a:spcBef>
                <a:spcPts val="0"/>
              </a:spcBef>
              <a:spcAft>
                <a:spcPts val="0"/>
              </a:spcAft>
              <a:buNone/>
            </a:pPr>
            <a:r>
              <a:rPr lang="en-GB"/>
              <a:t>/usr/include	‘C’ programs’ header files</a:t>
            </a:r>
            <a:endParaRPr/>
          </a:p>
          <a:p>
            <a:pPr indent="0" lvl="0" marL="0" rtl="0" algn="l">
              <a:spcBef>
                <a:spcPts val="0"/>
              </a:spcBef>
              <a:spcAft>
                <a:spcPts val="0"/>
              </a:spcAft>
              <a:buNone/>
            </a:pPr>
            <a:r>
              <a:rPr lang="en-GB"/>
              <a:t>/usr/lib		library files (run time, shared, etc.)</a:t>
            </a:r>
            <a:endParaRPr/>
          </a:p>
          <a:p>
            <a:pPr indent="0" lvl="0" marL="0" rtl="0" algn="l">
              <a:spcBef>
                <a:spcPts val="0"/>
              </a:spcBef>
              <a:spcAft>
                <a:spcPts val="0"/>
              </a:spcAft>
              <a:buNone/>
            </a:pPr>
            <a:r>
              <a:rPr lang="en-GB"/>
              <a:t>/usr/lib64		as above, for 64-bit systems</a:t>
            </a:r>
            <a:endParaRPr/>
          </a:p>
          <a:p>
            <a:pPr indent="0" lvl="0" marL="0" rtl="0" algn="l">
              <a:spcBef>
                <a:spcPts val="0"/>
              </a:spcBef>
              <a:spcAft>
                <a:spcPts val="0"/>
              </a:spcAft>
              <a:buNone/>
            </a:pPr>
            <a:r>
              <a:rPr lang="en-GB"/>
              <a:t>/usr/share		information shared read-only on a network (e.g. manual pages)</a:t>
            </a:r>
            <a:endParaRPr/>
          </a:p>
          <a:p>
            <a:pPr indent="0" lvl="0" marL="0" rtl="0" algn="l">
              <a:spcBef>
                <a:spcPts val="0"/>
              </a:spcBef>
              <a:spcAft>
                <a:spcPts val="0"/>
              </a:spcAft>
              <a:buNone/>
            </a:pPr>
            <a:r>
              <a:rPr lang="en-GB"/>
              <a:t>/usr/sbin	 	system bin, mostly admin executables; /sbin may be a symbolic link pointing here</a:t>
            </a:r>
            <a:endParaRPr/>
          </a:p>
          <a:p>
            <a:pPr indent="0" lvl="0" marL="0" rtl="0" algn="l">
              <a:spcBef>
                <a:spcPts val="0"/>
              </a:spcBef>
              <a:spcAft>
                <a:spcPts val="0"/>
              </a:spcAft>
              <a:buNone/>
            </a:pPr>
            <a:r>
              <a:rPr lang="en-GB"/>
              <a:t>/usr/src		source code for compilations</a:t>
            </a:r>
            <a:endParaRPr/>
          </a:p>
          <a:p>
            <a:pPr indent="0" lvl="0" marL="0" rtl="0" algn="l">
              <a:spcBef>
                <a:spcPts val="0"/>
              </a:spcBef>
              <a:spcAft>
                <a:spcPts val="0"/>
              </a:spcAft>
              <a:buNone/>
            </a:pPr>
            <a:r>
              <a:t/>
            </a:r>
            <a:endParaRPr/>
          </a:p>
          <a:p>
            <a:pPr indent="0" lvl="0" marL="0" rtl="0" algn="l">
              <a:spcBef>
                <a:spcPts val="300"/>
              </a:spcBef>
              <a:spcAft>
                <a:spcPts val="0"/>
              </a:spcAft>
              <a:buNone/>
            </a:pPr>
            <a:r>
              <a:t/>
            </a:r>
            <a:endParaRPr/>
          </a:p>
        </p:txBody>
      </p:sp>
      <p:sp>
        <p:nvSpPr>
          <p:cNvPr id="105" name="Google Shape;105;p4: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106" name="Google Shape;106;p4:notes"/>
          <p:cNvSpPr/>
          <p:nvPr/>
        </p:nvSpPr>
        <p:spPr>
          <a:xfrm>
            <a:off x="3614738" y="4710113"/>
            <a:ext cx="90487" cy="247650"/>
          </a:xfrm>
          <a:prstGeom prst="rightBrace">
            <a:avLst>
              <a:gd fmla="val 8333" name="adj1"/>
              <a:gd fmla="val 50000" name="adj2"/>
            </a:avLst>
          </a:prstGeom>
          <a:noFill/>
          <a:ln cap="flat" cmpd="sng" w="9525">
            <a:solidFill>
              <a:srgbClr val="B1C6D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07" name="Google Shape;107;p4:notes"/>
          <p:cNvSpPr/>
          <p:nvPr/>
        </p:nvSpPr>
        <p:spPr>
          <a:xfrm>
            <a:off x="3743326" y="4662487"/>
            <a:ext cx="1828800" cy="319088"/>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GB" sz="800">
                <a:solidFill>
                  <a:schemeClr val="dk1"/>
                </a:solidFill>
                <a:latin typeface="Quattrocento Sans"/>
                <a:ea typeface="Quattrocento Sans"/>
                <a:cs typeface="Quattrocento Sans"/>
                <a:sym typeface="Quattrocento Sans"/>
              </a:rPr>
              <a:t>in RedHat 7, these are symbolic links to /usr/bin and /usr/sbin, respectively</a:t>
            </a:r>
            <a:endParaRPr i="1" sz="10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5: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251" name="Google Shape;251;p5: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Every user has a 'home directory', which has a number of uses.  </a:t>
            </a:r>
            <a:endParaRPr/>
          </a:p>
          <a:p>
            <a:pPr indent="0" lvl="0" marL="0" rtl="0" algn="l">
              <a:spcBef>
                <a:spcPts val="300"/>
              </a:spcBef>
              <a:spcAft>
                <a:spcPts val="0"/>
              </a:spcAft>
              <a:buNone/>
            </a:pPr>
            <a:r>
              <a:rPr lang="en-GB"/>
              <a:t>It is the current directory when a user signs in to an interactive shell, and it stores user specific configuration files.   </a:t>
            </a:r>
            <a:endParaRPr/>
          </a:p>
          <a:p>
            <a:pPr indent="0" lvl="0" marL="0" rtl="0" algn="l">
              <a:spcBef>
                <a:spcPts val="300"/>
              </a:spcBef>
              <a:spcAft>
                <a:spcPts val="0"/>
              </a:spcAft>
              <a:buNone/>
            </a:pPr>
            <a:r>
              <a:rPr lang="en-GB"/>
              <a:t>The names of the configuration files depend on the applications in use, but usually start with a dot.  </a:t>
            </a:r>
            <a:endParaRPr/>
          </a:p>
          <a:p>
            <a:pPr indent="0" lvl="0" marL="0" rtl="0" algn="l">
              <a:spcBef>
                <a:spcPts val="300"/>
              </a:spcBef>
              <a:spcAft>
                <a:spcPts val="0"/>
              </a:spcAft>
              <a:buNone/>
            </a:pPr>
            <a:r>
              <a:rPr lang="en-GB"/>
              <a:t>Normally a user's files will reside in their home directory, but any other directory may be used provided the user has sufficient permissions. </a:t>
            </a:r>
            <a:endParaRPr/>
          </a:p>
          <a:p>
            <a:pPr indent="0" lvl="0" marL="0" rtl="0" algn="l">
              <a:spcBef>
                <a:spcPts val="300"/>
              </a:spcBef>
              <a:spcAft>
                <a:spcPts val="0"/>
              </a:spcAft>
              <a:buNone/>
            </a:pPr>
            <a:r>
              <a:rPr lang="en-GB"/>
              <a:t>Home directory contents is normally protected from other users, although (of course) this limitation does not apply to the super user.</a:t>
            </a:r>
            <a:endParaRPr/>
          </a:p>
          <a:p>
            <a:pPr indent="0" lvl="0" marL="0" rtl="0" algn="l">
              <a:spcBef>
                <a:spcPts val="300"/>
              </a:spcBef>
              <a:spcAft>
                <a:spcPts val="0"/>
              </a:spcAft>
              <a:buNone/>
            </a:pPr>
            <a:r>
              <a:rPr lang="en-GB"/>
              <a:t>Every task running on Linux on our behalf has a current working directory.  When we first login to a shell this is the user's home directory, and our tasks 'inherit' this location. </a:t>
            </a:r>
            <a:endParaRPr/>
          </a:p>
          <a:p>
            <a:pPr indent="0" lvl="0" marL="0" rtl="0" algn="l">
              <a:spcBef>
                <a:spcPts val="300"/>
              </a:spcBef>
              <a:spcAft>
                <a:spcPts val="0"/>
              </a:spcAft>
              <a:buNone/>
            </a:pPr>
            <a:r>
              <a:rPr lang="en-GB"/>
              <a:t>But of course we often want to move elsewhere - we use the cd command to achieve this.</a:t>
            </a:r>
            <a:endParaRPr/>
          </a:p>
          <a:p>
            <a:pPr indent="0" lvl="0" marL="0" rtl="0" algn="l">
              <a:spcBef>
                <a:spcPts val="300"/>
              </a:spcBef>
              <a:spcAft>
                <a:spcPts val="0"/>
              </a:spcAft>
              <a:buNone/>
            </a:pPr>
            <a:r>
              <a:rPr lang="en-GB"/>
              <a:t>When used without an argument, cd places the user in his/her home directory.</a:t>
            </a:r>
            <a:endParaRPr/>
          </a:p>
          <a:p>
            <a:pPr indent="0" lvl="0" marL="0" rtl="0" algn="l">
              <a:spcBef>
                <a:spcPts val="300"/>
              </a:spcBef>
              <a:spcAft>
                <a:spcPts val="0"/>
              </a:spcAft>
              <a:buNone/>
            </a:pPr>
            <a:r>
              <a:rPr lang="en-GB"/>
              <a:t>The cd shell command alters the current home directory, and this can be reflected in the prompt (but may not be set to this by default).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Every directory in the Linux file system has two special entries, with names “.” and “..”.  These are shorthand ways of referring to:</a:t>
            </a:r>
            <a:endParaRPr/>
          </a:p>
          <a:p>
            <a:pPr indent="9525" lvl="1" marL="447675" rtl="0" algn="l">
              <a:spcBef>
                <a:spcPts val="0"/>
              </a:spcBef>
              <a:spcAft>
                <a:spcPts val="0"/>
              </a:spcAft>
              <a:buNone/>
            </a:pPr>
            <a:r>
              <a:rPr lang="en-GB"/>
              <a:t>.	“this directory” </a:t>
            </a:r>
            <a:endParaRPr/>
          </a:p>
          <a:p>
            <a:pPr indent="9525" lvl="1" marL="447675" rtl="0" algn="l">
              <a:spcBef>
                <a:spcPts val="0"/>
              </a:spcBef>
              <a:spcAft>
                <a:spcPts val="0"/>
              </a:spcAft>
              <a:buNone/>
            </a:pPr>
            <a:r>
              <a:rPr lang="en-GB"/>
              <a:t>..	“the parent of this directory”</a:t>
            </a:r>
            <a:endParaRPr/>
          </a:p>
          <a:p>
            <a:pPr indent="0" lvl="0" marL="0" rtl="0" algn="l">
              <a:spcBef>
                <a:spcPts val="300"/>
              </a:spcBef>
              <a:spcAft>
                <a:spcPts val="0"/>
              </a:spcAft>
              <a:buNone/>
            </a:pPr>
            <a:r>
              <a:rPr lang="en-GB"/>
              <a:t>These names can be used anywhere in a pathname, relative or absolute.  They are clearly of most use in relative pathnames, since they allow us to specify paths that traverse upwards through the hierarchy as well as downwards.</a:t>
            </a:r>
            <a:endParaRPr/>
          </a:p>
          <a:p>
            <a:pPr indent="0" lvl="0" marL="0" rtl="0" algn="l">
              <a:spcBef>
                <a:spcPts val="0"/>
              </a:spcBef>
              <a:spcAft>
                <a:spcPts val="0"/>
              </a:spcAft>
              <a:buNone/>
            </a:pPr>
            <a:r>
              <a:rPr lang="en-GB"/>
              <a:t>For example, in the slide, the current directory:	/home/laura</a:t>
            </a:r>
            <a:endParaRPr/>
          </a:p>
          <a:p>
            <a:pPr indent="0" lvl="0" marL="0" rtl="0" algn="l">
              <a:spcBef>
                <a:spcPts val="0"/>
              </a:spcBef>
              <a:spcAft>
                <a:spcPts val="0"/>
              </a:spcAft>
              <a:buNone/>
            </a:pPr>
            <a:r>
              <a:rPr lang="en-GB"/>
              <a:t>From here, the relative path to the directory /home is:	..</a:t>
            </a:r>
            <a:endParaRPr/>
          </a:p>
          <a:p>
            <a:pPr indent="0" lvl="0" marL="0" rtl="0" algn="l">
              <a:spcBef>
                <a:spcPts val="0"/>
              </a:spcBef>
              <a:spcAft>
                <a:spcPts val="0"/>
              </a:spcAft>
              <a:buNone/>
            </a:pPr>
            <a:r>
              <a:rPr lang="en-GB"/>
              <a:t>Therefore, the relative path to the directory /home/dale is:	../dale</a:t>
            </a:r>
            <a:endParaRPr/>
          </a:p>
          <a:p>
            <a:pPr indent="0" lvl="0" marL="0" rtl="0" algn="l">
              <a:spcBef>
                <a:spcPts val="300"/>
              </a:spcBef>
              <a:spcAft>
                <a:spcPts val="0"/>
              </a:spcAft>
              <a:buNone/>
            </a:pPr>
            <a:r>
              <a:rPr lang="en-GB"/>
              <a:t>Similarly, we can specify a relative path to a file in our current directory. </a:t>
            </a:r>
            <a:br>
              <a:rPr lang="en-GB"/>
            </a:br>
            <a:r>
              <a:rPr lang="en-GB"/>
              <a:t>For example, the file myfile can also be referred to using:	./myfile</a:t>
            </a:r>
            <a:endParaRPr/>
          </a:p>
          <a:p>
            <a:pPr indent="0" lvl="0" marL="0" rtl="0" algn="l">
              <a:spcBef>
                <a:spcPts val="300"/>
              </a:spcBef>
              <a:spcAft>
                <a:spcPts val="0"/>
              </a:spcAft>
              <a:buNone/>
            </a:pPr>
            <a:r>
              <a:rPr lang="en-GB"/>
              <a:t>This can be used when the filename starts with a minus, as a command would normally treat a leading minus as a command option.  </a:t>
            </a:r>
            <a:endParaRPr/>
          </a:p>
          <a:p>
            <a:pPr indent="0" lvl="0" marL="0" rtl="0" algn="l">
              <a:spcBef>
                <a:spcPts val="300"/>
              </a:spcBef>
              <a:spcAft>
                <a:spcPts val="0"/>
              </a:spcAft>
              <a:buNone/>
            </a:pPr>
            <a:r>
              <a:rPr lang="en-GB"/>
              <a:t>Preceding the name with  ./  removes any confusion, and allows commands to locate file quickly (example is when a shell script is run from a directory that is not included in the PATH variable – more about this later…).</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262" name="Google Shape;262;p6: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This slides shows the annotated output from the long directory listing.  </a:t>
            </a:r>
            <a:endParaRPr/>
          </a:p>
          <a:p>
            <a:pPr indent="0" lvl="0" marL="0" rtl="0" algn="l">
              <a:spcBef>
                <a:spcPts val="300"/>
              </a:spcBef>
              <a:spcAft>
                <a:spcPts val="0"/>
              </a:spcAft>
              <a:buNone/>
            </a:pPr>
            <a:r>
              <a:rPr lang="en-GB"/>
              <a:t>File functionality is described by the very first character in the output of ls -l. In addition to the plain file, directory or symbolic link file type shown in the slide, other popular types are ‘c’ for character special file (serial device under /dev) or ‘b’ for block special file (storage device under /dev). </a:t>
            </a:r>
            <a:endParaRPr/>
          </a:p>
          <a:p>
            <a:pPr indent="0" lvl="0" marL="0" rtl="0" algn="l">
              <a:spcBef>
                <a:spcPts val="300"/>
              </a:spcBef>
              <a:spcAft>
                <a:spcPts val="0"/>
              </a:spcAft>
              <a:buNone/>
            </a:pPr>
            <a:r>
              <a:rPr lang="en-GB"/>
              <a:t>Files and directories have attributes which are stored in the i-node table.  Permission attributes and file ownership attributes (denoted by grey boxes on the slide above) provide between them, a basic file access mechanism. We will discuss these in a separate chapter…</a:t>
            </a:r>
            <a:endParaRPr/>
          </a:p>
          <a:p>
            <a:pPr indent="0" lvl="0" marL="0" rtl="0" algn="l">
              <a:spcBef>
                <a:spcPts val="300"/>
              </a:spcBef>
              <a:spcAft>
                <a:spcPts val="0"/>
              </a:spcAft>
              <a:buNone/>
            </a:pPr>
            <a:r>
              <a:rPr lang="en-GB"/>
              <a:t>The "link count" field reflects the number of file names that point at the same data on disk (known as hard link, discussed separately).</a:t>
            </a:r>
            <a:endParaRPr/>
          </a:p>
          <a:p>
            <a:pPr indent="0" lvl="0" marL="0" rtl="0" algn="l">
              <a:spcBef>
                <a:spcPts val="300"/>
              </a:spcBef>
              <a:spcAft>
                <a:spcPts val="0"/>
              </a:spcAft>
              <a:buNone/>
            </a:pPr>
            <a:r>
              <a:rPr lang="en-GB"/>
              <a:t>File size shows the precise number of characters in a file - Linux text files do not contain any formatting characters.</a:t>
            </a:r>
            <a:endParaRPr/>
          </a:p>
          <a:p>
            <a:pPr indent="0" lvl="0" marL="0" rtl="0" algn="l">
              <a:spcBef>
                <a:spcPts val="300"/>
              </a:spcBef>
              <a:spcAft>
                <a:spcPts val="0"/>
              </a:spcAft>
              <a:buNone/>
            </a:pPr>
            <a:r>
              <a:t/>
            </a:r>
            <a:endParaRPr/>
          </a:p>
        </p:txBody>
      </p:sp>
      <p:sp>
        <p:nvSpPr>
          <p:cNvPr id="303" name="Google Shape;303;p7: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8: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27" name="Google Shape;327;p8: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Files are copied using the cp command.  If the target file is a directory, all source files are copied into the directory, otherwise the single source file is copied to the target file.</a:t>
            </a:r>
            <a:endParaRPr/>
          </a:p>
          <a:p>
            <a:pPr indent="0" lvl="0" marL="0" rtl="0" algn="l">
              <a:spcBef>
                <a:spcPts val="300"/>
              </a:spcBef>
              <a:spcAft>
                <a:spcPts val="0"/>
              </a:spcAft>
              <a:buNone/>
            </a:pPr>
            <a:r>
              <a:rPr lang="en-GB"/>
              <a:t>If the target already exists it will be overwritten (unless the ‘write’ permission is missing, in which case you would need either to delete the file or change its permissions before overwriting). This behaviour is changed with the –f option, which forces the new target file creation silently.</a:t>
            </a:r>
            <a:endParaRPr/>
          </a:p>
          <a:p>
            <a:pPr indent="0" lvl="0" marL="0" rtl="0" algn="l">
              <a:spcBef>
                <a:spcPts val="300"/>
              </a:spcBef>
              <a:spcAft>
                <a:spcPts val="0"/>
              </a:spcAft>
              <a:buNone/>
            </a:pPr>
            <a:r>
              <a:rPr lang="en-GB"/>
              <a:t>Examples in the slide above:</a:t>
            </a:r>
            <a:endParaRPr/>
          </a:p>
          <a:p>
            <a:pPr indent="0" lvl="0" marL="0" rtl="0" algn="l">
              <a:spcBef>
                <a:spcPts val="300"/>
              </a:spcBef>
              <a:spcAft>
                <a:spcPts val="0"/>
              </a:spcAft>
              <a:buNone/>
            </a:pPr>
            <a:r>
              <a:rPr lang="en-GB"/>
              <a:t>(1) Copy /etc/passwd to a target file also called passwd, in the current directory.</a:t>
            </a:r>
            <a:endParaRPr/>
          </a:p>
          <a:p>
            <a:pPr indent="0" lvl="0" marL="0" rtl="0" algn="l">
              <a:spcBef>
                <a:spcPts val="300"/>
              </a:spcBef>
              <a:spcAft>
                <a:spcPts val="0"/>
              </a:spcAft>
              <a:buNone/>
            </a:pPr>
            <a:r>
              <a:rPr lang="en-GB"/>
              <a:t>(2) Copy all files from /etc that begin with p into the current directory. The interactive option is effective only on destination files that already exist. In other words you will be asked for confirmation only if you try to overwrite an existing file.</a:t>
            </a:r>
            <a:endParaRPr/>
          </a:p>
          <a:p>
            <a:pPr indent="0" lvl="0" marL="0" rtl="0" algn="l">
              <a:spcBef>
                <a:spcPts val="300"/>
              </a:spcBef>
              <a:spcAft>
                <a:spcPts val="0"/>
              </a:spcAft>
              <a:buNone/>
            </a:pPr>
            <a:r>
              <a:rPr lang="en-GB"/>
              <a:t>(3) Copy the current directory recursively (recursively means work on the given directory and its entire content, all the way down) to /tmp/myhome.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571500" y="581025"/>
            <a:ext cx="5715000" cy="32162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555454"/>
            </a:solidFill>
            <a:prstDash val="solid"/>
            <a:round/>
            <a:headEnd len="sm" w="sm" type="none"/>
            <a:tailEnd len="sm" w="sm" type="none"/>
          </a:ln>
        </p:spPr>
      </p:sp>
      <p:sp>
        <p:nvSpPr>
          <p:cNvPr id="338" name="Google Shape;338;p9:notes"/>
          <p:cNvSpPr txBox="1"/>
          <p:nvPr>
            <p:ph idx="1" type="body"/>
          </p:nvPr>
        </p:nvSpPr>
        <p:spPr>
          <a:xfrm>
            <a:off x="570999" y="3952480"/>
            <a:ext cx="5716002" cy="5461151"/>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GB"/>
              <a:t>Files are moved or renamed using the mv (move) command, which changes the full pathname of a file name. If the source and the target names are in the same directory, we think of the operation as ‘rename’. However, if the source and the target names are in different directories, we then think of this operation as ‘move’.</a:t>
            </a:r>
            <a:endParaRPr/>
          </a:p>
          <a:p>
            <a:pPr indent="0" lvl="0" marL="0" rtl="0" algn="l">
              <a:spcBef>
                <a:spcPts val="300"/>
              </a:spcBef>
              <a:spcAft>
                <a:spcPts val="0"/>
              </a:spcAft>
              <a:buNone/>
            </a:pPr>
            <a:r>
              <a:rPr lang="en-GB"/>
              <a:t>If the target file exists (and is not a directory), it is overwritten by the moved file.  To prevent accidental overwrite of existing files, use -i option: you will now be prompted to confirm the action.</a:t>
            </a:r>
            <a:endParaRPr/>
          </a:p>
          <a:p>
            <a:pPr indent="0" lvl="0" marL="0" rtl="0" algn="l">
              <a:spcBef>
                <a:spcPts val="300"/>
              </a:spcBef>
              <a:spcAft>
                <a:spcPts val="0"/>
              </a:spcAft>
              <a:buNone/>
            </a:pPr>
            <a:r>
              <a:rPr lang="en-GB"/>
              <a:t>Target files can be overwritten even if the file permission is not writeable.  This is because overwriting in this way is seen as a directory deletion and addition, and thus the directory permissions, not the file permissions, are most applicable.  However, file permissions are taken into account, and an interactive user will be prompted if the target file does not have a write permission (-f option overwrites this behaviour).</a:t>
            </a:r>
            <a:endParaRPr/>
          </a:p>
          <a:p>
            <a:pPr indent="0" lvl="0" marL="0" rtl="0" algn="l">
              <a:spcBef>
                <a:spcPts val="300"/>
              </a:spcBef>
              <a:spcAft>
                <a:spcPts val="0"/>
              </a:spcAft>
              <a:buNone/>
            </a:pPr>
            <a:r>
              <a:rPr lang="en-GB"/>
              <a:t>The syntax of the move and copy commands is very similar.</a:t>
            </a:r>
            <a:endParaRPr/>
          </a:p>
          <a:p>
            <a:pPr indent="0" lvl="0" marL="0" rtl="0" algn="l">
              <a:spcBef>
                <a:spcPts val="300"/>
              </a:spcBef>
              <a:spcAft>
                <a:spcPts val="0"/>
              </a:spcAft>
              <a:buNone/>
            </a:pPr>
            <a:r>
              <a:rPr lang="en-GB"/>
              <a:t>Examples in the slide above:</a:t>
            </a:r>
            <a:endParaRPr/>
          </a:p>
          <a:p>
            <a:pPr indent="0" lvl="0" marL="0" rtl="0" algn="l">
              <a:spcBef>
                <a:spcPts val="300"/>
              </a:spcBef>
              <a:spcAft>
                <a:spcPts val="0"/>
              </a:spcAft>
              <a:buNone/>
            </a:pPr>
            <a:r>
              <a:rPr lang="en-GB"/>
              <a:t>(1) Move the passwd file from the current directory into /tmp/mypass.</a:t>
            </a:r>
            <a:endParaRPr/>
          </a:p>
          <a:p>
            <a:pPr indent="0" lvl="0" marL="0" rtl="0" algn="l">
              <a:spcBef>
                <a:spcPts val="300"/>
              </a:spcBef>
              <a:spcAft>
                <a:spcPts val="0"/>
              </a:spcAft>
              <a:buNone/>
            </a:pPr>
            <a:r>
              <a:rPr lang="en-GB"/>
              <a:t>(2) Move the file1 file from the current  directory into the target called /tmp/mypass; to avoid automatic overwriting of the mypass file, we are using the –i option.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Title Slide">
  <p:cSld name="QA Template_Title Slide">
    <p:spTree>
      <p:nvGrpSpPr>
        <p:cNvPr id="11" name="Shape 11"/>
        <p:cNvGrpSpPr/>
        <p:nvPr/>
      </p:nvGrpSpPr>
      <p:grpSpPr>
        <a:xfrm>
          <a:off x="0" y="0"/>
          <a:ext cx="0" cy="0"/>
          <a:chOff x="0" y="0"/>
          <a:chExt cx="0" cy="0"/>
        </a:xfrm>
      </p:grpSpPr>
      <p:sp>
        <p:nvSpPr>
          <p:cNvPr id="12" name="Google Shape;12;p20"/>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b="0" i="0" sz="6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914400" y="3886200"/>
            <a:ext cx="10364400" cy="439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000"/>
              <a:buNone/>
              <a:defRPr b="0" i="0" sz="2000" cap="none">
                <a:solidFill>
                  <a:schemeClr val="accent6"/>
                </a:solidFill>
                <a:latin typeface="Arial"/>
                <a:ea typeface="Arial"/>
                <a:cs typeface="Arial"/>
                <a:sym typeface="Arial"/>
              </a:defRPr>
            </a:lvl1pPr>
            <a:lvl2pPr lvl="1" algn="ctr">
              <a:spcBef>
                <a:spcPts val="1000"/>
              </a:spcBef>
              <a:spcAft>
                <a:spcPts val="0"/>
              </a:spcAft>
              <a:buSzPts val="1800"/>
              <a:buNone/>
              <a:defRPr>
                <a:solidFill>
                  <a:srgbClr val="989899"/>
                </a:solidFill>
              </a:defRPr>
            </a:lvl2pPr>
            <a:lvl3pPr lvl="2" algn="ctr">
              <a:spcBef>
                <a:spcPts val="1000"/>
              </a:spcBef>
              <a:spcAft>
                <a:spcPts val="0"/>
              </a:spcAft>
              <a:buSzPts val="1600"/>
              <a:buNone/>
              <a:defRPr>
                <a:solidFill>
                  <a:srgbClr val="989899"/>
                </a:solidFill>
              </a:defRPr>
            </a:lvl3pPr>
            <a:lvl4pPr lvl="3" algn="ctr">
              <a:spcBef>
                <a:spcPts val="1000"/>
              </a:spcBef>
              <a:spcAft>
                <a:spcPts val="0"/>
              </a:spcAft>
              <a:buSzPts val="1600"/>
              <a:buNone/>
              <a:defRPr>
                <a:solidFill>
                  <a:srgbClr val="989899"/>
                </a:solidFill>
              </a:defRPr>
            </a:lvl4pPr>
            <a:lvl5pPr lvl="4" algn="ctr">
              <a:spcBef>
                <a:spcPts val="1000"/>
              </a:spcBef>
              <a:spcAft>
                <a:spcPts val="0"/>
              </a:spcAft>
              <a:buSzPts val="1400"/>
              <a:buNone/>
              <a:defRPr>
                <a:solidFill>
                  <a:srgbClr val="989899"/>
                </a:solidFill>
              </a:defRPr>
            </a:lvl5pPr>
            <a:lvl6pPr lvl="5" algn="ctr">
              <a:spcBef>
                <a:spcPts val="1000"/>
              </a:spcBef>
              <a:spcAft>
                <a:spcPts val="0"/>
              </a:spcAft>
              <a:buClr>
                <a:srgbClr val="989899"/>
              </a:buClr>
              <a:buSzPts val="2000"/>
              <a:buNone/>
              <a:defRPr>
                <a:solidFill>
                  <a:srgbClr val="989899"/>
                </a:solidFill>
              </a:defRPr>
            </a:lvl6pPr>
            <a:lvl7pPr lvl="6" algn="ctr">
              <a:spcBef>
                <a:spcPts val="400"/>
              </a:spcBef>
              <a:spcAft>
                <a:spcPts val="0"/>
              </a:spcAft>
              <a:buClr>
                <a:srgbClr val="989899"/>
              </a:buClr>
              <a:buSzPts val="2000"/>
              <a:buNone/>
              <a:defRPr>
                <a:solidFill>
                  <a:srgbClr val="989899"/>
                </a:solidFill>
              </a:defRPr>
            </a:lvl7pPr>
            <a:lvl8pPr lvl="7" algn="ctr">
              <a:spcBef>
                <a:spcPts val="400"/>
              </a:spcBef>
              <a:spcAft>
                <a:spcPts val="0"/>
              </a:spcAft>
              <a:buClr>
                <a:srgbClr val="989899"/>
              </a:buClr>
              <a:buSzPts val="2000"/>
              <a:buNone/>
              <a:defRPr>
                <a:solidFill>
                  <a:srgbClr val="989899"/>
                </a:solidFill>
              </a:defRPr>
            </a:lvl8pPr>
            <a:lvl9pPr lvl="8" algn="ctr">
              <a:spcBef>
                <a:spcPts val="400"/>
              </a:spcBef>
              <a:spcAft>
                <a:spcPts val="0"/>
              </a:spcAft>
              <a:buClr>
                <a:srgbClr val="989899"/>
              </a:buClr>
              <a:buSzPts val="2000"/>
              <a:buNone/>
              <a:defRPr>
                <a:solidFill>
                  <a:srgbClr val="98989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Main Slide">
  <p:cSld name="QA Template_Main Slide">
    <p:spTree>
      <p:nvGrpSpPr>
        <p:cNvPr id="14" name="Shape 14"/>
        <p:cNvGrpSpPr/>
        <p:nvPr/>
      </p:nvGrpSpPr>
      <p:grpSpPr>
        <a:xfrm>
          <a:off x="0" y="0"/>
          <a:ext cx="0" cy="0"/>
          <a:chOff x="0" y="0"/>
          <a:chExt cx="0" cy="0"/>
        </a:xfrm>
      </p:grpSpPr>
      <p:sp>
        <p:nvSpPr>
          <p:cNvPr id="15" name="Google Shape;15;p2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 name="Google Shape;16;p2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 Template_2_Picture Page">
  <p:cSld name="QA Template_2_Picture Page">
    <p:spTree>
      <p:nvGrpSpPr>
        <p:cNvPr id="18" name="Shape 18"/>
        <p:cNvGrpSpPr/>
        <p:nvPr/>
      </p:nvGrpSpPr>
      <p:grpSpPr>
        <a:xfrm>
          <a:off x="0" y="0"/>
          <a:ext cx="0" cy="0"/>
          <a:chOff x="0" y="0"/>
          <a:chExt cx="0" cy="0"/>
        </a:xfrm>
      </p:grpSpPr>
      <p:sp>
        <p:nvSpPr>
          <p:cNvPr id="19" name="Google Shape;19;p22"/>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2"/>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
        <p:nvSpPr>
          <p:cNvPr id="21" name="Google Shape;21;p22"/>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2"/>
          <p:cNvSpPr/>
          <p:nvPr/>
        </p:nvSpPr>
        <p:spPr>
          <a:xfrm>
            <a:off x="6078034" y="1545562"/>
            <a:ext cx="45719" cy="45450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23" name="Google Shape;23;p2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Picture Page">
  <p:cSld name="1_QA Template_Picture Page">
    <p:spTree>
      <p:nvGrpSpPr>
        <p:cNvPr id="24" name="Shape 24"/>
        <p:cNvGrpSpPr/>
        <p:nvPr/>
      </p:nvGrpSpPr>
      <p:grpSpPr>
        <a:xfrm>
          <a:off x="0" y="0"/>
          <a:ext cx="0" cy="0"/>
          <a:chOff x="0" y="0"/>
          <a:chExt cx="0" cy="0"/>
        </a:xfrm>
      </p:grpSpPr>
      <p:sp>
        <p:nvSpPr>
          <p:cNvPr id="25" name="Google Shape;25;p2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sz="1800">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3"/>
          <p:cNvSpPr txBox="1"/>
          <p:nvPr>
            <p:ph type="title"/>
          </p:nvPr>
        </p:nvSpPr>
        <p:spPr>
          <a:xfrm>
            <a:off x="414000" y="0"/>
            <a:ext cx="9126000" cy="12783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2_Picture Page">
  <p:cSld name="2_QA Template_2_Picture Page">
    <p:spTree>
      <p:nvGrpSpPr>
        <p:cNvPr id="28" name="Shape 28"/>
        <p:cNvGrpSpPr/>
        <p:nvPr/>
      </p:nvGrpSpPr>
      <p:grpSpPr>
        <a:xfrm>
          <a:off x="0" y="0"/>
          <a:ext cx="0" cy="0"/>
          <a:chOff x="0" y="0"/>
          <a:chExt cx="0" cy="0"/>
        </a:xfrm>
      </p:grpSpPr>
      <p:sp>
        <p:nvSpPr>
          <p:cNvPr id="29" name="Google Shape;29;p24"/>
          <p:cNvSpPr txBox="1"/>
          <p:nvPr>
            <p:ph idx="1" type="body"/>
          </p:nvPr>
        </p:nvSpPr>
        <p:spPr>
          <a:xfrm>
            <a:off x="4140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4"/>
          <p:cNvSpPr txBox="1"/>
          <p:nvPr>
            <p:ph idx="2" type="body"/>
          </p:nvPr>
        </p:nvSpPr>
        <p:spPr>
          <a:xfrm>
            <a:off x="6206400" y="1557588"/>
            <a:ext cx="5580000" cy="4546800"/>
          </a:xfrm>
          <a:prstGeom prst="rect">
            <a:avLst/>
          </a:prstGeom>
          <a:noFill/>
          <a:ln>
            <a:noFill/>
          </a:ln>
        </p:spPr>
        <p:txBody>
          <a:bodyPr anchorCtr="0" anchor="t" bIns="45700" lIns="91425" spcFirstLastPara="1" rIns="91425" wrap="square" tIns="45700">
            <a:noAutofit/>
          </a:bodyPr>
          <a:lstStyle>
            <a:lvl1pPr indent="-342900" lvl="0" marL="457200" marR="0" algn="l">
              <a:lnSpc>
                <a:spcPct val="100000"/>
              </a:lnSpc>
              <a:spcBef>
                <a:spcPts val="1000"/>
              </a:spcBef>
              <a:spcAft>
                <a:spcPts val="0"/>
              </a:spcAft>
              <a:buClr>
                <a:srgbClr val="008FD0"/>
              </a:buClr>
              <a:buSzPts val="1800"/>
              <a:buFont typeface="Arial"/>
              <a:buChar char="›"/>
              <a:defRPr b="0">
                <a:solidFill>
                  <a:schemeClr val="dk1"/>
                </a:solidFill>
                <a:latin typeface="Arial"/>
                <a:ea typeface="Arial"/>
                <a:cs typeface="Arial"/>
                <a:sym typeface="Arial"/>
              </a:defRPr>
            </a:lvl1pPr>
            <a:lvl2pPr indent="-342900" lvl="1" marL="9144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2pPr>
            <a:lvl3pPr indent="-342900" lvl="2" marL="13716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3pPr>
            <a:lvl4pPr indent="-342900" lvl="3" marL="18288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4pPr>
            <a:lvl5pPr indent="-342900" lvl="4" marL="2286000" marR="0" algn="l">
              <a:lnSpc>
                <a:spcPct val="100000"/>
              </a:lnSpc>
              <a:spcBef>
                <a:spcPts val="1000"/>
              </a:spcBef>
              <a:spcAft>
                <a:spcPts val="0"/>
              </a:spcAft>
              <a:buClr>
                <a:srgbClr val="008FD0"/>
              </a:buClr>
              <a:buSzPts val="1800"/>
              <a:buFont typeface="Arial"/>
              <a:buChar char="›"/>
              <a:defRPr b="0" sz="1800">
                <a:solidFill>
                  <a:schemeClr val="dk1"/>
                </a:solidFill>
                <a:latin typeface="Arial"/>
                <a:ea typeface="Arial"/>
                <a:cs typeface="Arial"/>
                <a:sym typeface="Arial"/>
              </a:defRPr>
            </a:lvl5pPr>
            <a:lvl6pPr indent="-342900" lvl="5" marL="2743200" algn="l">
              <a:spcBef>
                <a:spcPts val="10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24"/>
          <p:cNvSpPr txBox="1"/>
          <p:nvPr>
            <p:ph type="title"/>
          </p:nvPr>
        </p:nvSpPr>
        <p:spPr>
          <a:xfrm>
            <a:off x="414000" y="147423"/>
            <a:ext cx="9126000" cy="114376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6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4"/>
          <p:cNvSpPr txBox="1"/>
          <p:nvPr/>
        </p:nvSpPr>
        <p:spPr>
          <a:xfrm>
            <a:off x="9061491" y="6403370"/>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QA Template_2_Picture Page">
  <p:cSld name="1_QA Template_2_Picture Page">
    <p:spTree>
      <p:nvGrpSpPr>
        <p:cNvPr id="33" name="Shape 33"/>
        <p:cNvGrpSpPr/>
        <p:nvPr/>
      </p:nvGrpSpPr>
      <p:grpSpPr>
        <a:xfrm>
          <a:off x="0" y="0"/>
          <a:ext cx="0" cy="0"/>
          <a:chOff x="0" y="0"/>
          <a:chExt cx="0" cy="0"/>
        </a:xfrm>
      </p:grpSpPr>
      <p:sp>
        <p:nvSpPr>
          <p:cNvPr id="34" name="Google Shape;34;p25"/>
          <p:cNvSpPr/>
          <p:nvPr>
            <p:ph idx="2" type="pic"/>
          </p:nvPr>
        </p:nvSpPr>
        <p:spPr>
          <a:xfrm>
            <a:off x="-1" y="0"/>
            <a:ext cx="5447921" cy="6858000"/>
          </a:xfrm>
          <a:prstGeom prst="rect">
            <a:avLst/>
          </a:prstGeom>
          <a:noFill/>
          <a:ln>
            <a:noFill/>
          </a:ln>
        </p:spPr>
        <p:txBody>
          <a:bodyPr anchorCtr="0" anchor="t" bIns="45700" lIns="91425" spcFirstLastPara="1" rIns="91425" wrap="square" tIns="45700">
            <a:noAutofit/>
          </a:bodyPr>
          <a:lstStyle>
            <a:lvl1pPr lvl="0" marR="0" rtl="0" algn="l">
              <a:spcBef>
                <a:spcPts val="100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lvl="1"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lvl="5"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25"/>
          <p:cNvSpPr/>
          <p:nvPr/>
        </p:nvSpPr>
        <p:spPr>
          <a:xfrm>
            <a:off x="5447921" y="0"/>
            <a:ext cx="6744079" cy="6858000"/>
          </a:xfrm>
          <a:prstGeom prst="rect">
            <a:avLst/>
          </a:prstGeom>
          <a:solidFill>
            <a:schemeClr val="dk2">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2"/>
              </a:solidFill>
              <a:latin typeface="Quattrocento Sans"/>
              <a:ea typeface="Quattrocento Sans"/>
              <a:cs typeface="Quattrocento Sans"/>
              <a:sym typeface="Quattrocento Sans"/>
            </a:endParaRPr>
          </a:p>
        </p:txBody>
      </p:sp>
      <p:sp>
        <p:nvSpPr>
          <p:cNvPr id="36" name="Google Shape;36;p25"/>
          <p:cNvSpPr txBox="1"/>
          <p:nvPr>
            <p:ph idx="1" type="body"/>
          </p:nvPr>
        </p:nvSpPr>
        <p:spPr>
          <a:xfrm>
            <a:off x="5834270" y="2733260"/>
            <a:ext cx="5963478" cy="3743139"/>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accent6"/>
              </a:buClr>
              <a:buSzPts val="1800"/>
              <a:buFont typeface="Arial"/>
              <a:buChar char="›"/>
              <a:defRPr b="0">
                <a:solidFill>
                  <a:schemeClr val="lt1"/>
                </a:solidFill>
                <a:latin typeface="Arial"/>
                <a:ea typeface="Arial"/>
                <a:cs typeface="Arial"/>
                <a:sym typeface="Arial"/>
              </a:defRPr>
            </a:lvl1pPr>
            <a:lvl2pPr indent="-342900" lvl="1" marL="9144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2pPr>
            <a:lvl3pPr indent="-342900" lvl="2" marL="13716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3pPr>
            <a:lvl4pPr indent="-342900" lvl="3" marL="18288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4pPr>
            <a:lvl5pPr indent="-342900" lvl="4" marL="2286000" algn="l">
              <a:spcBef>
                <a:spcPts val="1000"/>
              </a:spcBef>
              <a:spcAft>
                <a:spcPts val="0"/>
              </a:spcAft>
              <a:buClr>
                <a:schemeClr val="accent6"/>
              </a:buClr>
              <a:buSzPts val="1800"/>
              <a:buFont typeface="Arial"/>
              <a:buChar char="›"/>
              <a:defRPr b="0" sz="1800">
                <a:solidFill>
                  <a:schemeClr val="lt1"/>
                </a:solidFill>
                <a:latin typeface="Arial"/>
                <a:ea typeface="Arial"/>
                <a:cs typeface="Arial"/>
                <a:sym typeface="Arial"/>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25"/>
          <p:cNvSpPr txBox="1"/>
          <p:nvPr>
            <p:ph type="title"/>
          </p:nvPr>
        </p:nvSpPr>
        <p:spPr>
          <a:xfrm>
            <a:off x="5834270" y="1921382"/>
            <a:ext cx="5973417" cy="626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5"/>
              </a:buClr>
              <a:buSzPts val="3600"/>
              <a:buFont typeface="Arial"/>
              <a:buNone/>
              <a:defRPr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QA Template_Picture Page">
  <p:cSld name="2_QA Template_Picture Page">
    <p:spTree>
      <p:nvGrpSpPr>
        <p:cNvPr id="38" name="Shape 38"/>
        <p:cNvGrpSpPr/>
        <p:nvPr/>
      </p:nvGrpSpPr>
      <p:grpSpPr>
        <a:xfrm>
          <a:off x="0" y="0"/>
          <a:ext cx="0" cy="0"/>
          <a:chOff x="0" y="0"/>
          <a:chExt cx="0" cy="0"/>
        </a:xfrm>
      </p:grpSpPr>
      <p:sp>
        <p:nvSpPr>
          <p:cNvPr id="39" name="Google Shape;39;p26"/>
          <p:cNvSpPr/>
          <p:nvPr/>
        </p:nvSpPr>
        <p:spPr>
          <a:xfrm>
            <a:off x="2" y="2"/>
            <a:ext cx="786063" cy="68808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Quattrocento Sans"/>
              <a:ea typeface="Quattrocento Sans"/>
              <a:cs typeface="Quattrocento Sans"/>
              <a:sym typeface="Quattrocento Sans"/>
            </a:endParaRPr>
          </a:p>
        </p:txBody>
      </p:sp>
      <p:sp>
        <p:nvSpPr>
          <p:cNvPr id="40" name="Google Shape;40;p26"/>
          <p:cNvSpPr txBox="1"/>
          <p:nvPr>
            <p:ph idx="1" type="body"/>
          </p:nvPr>
        </p:nvSpPr>
        <p:spPr>
          <a:xfrm>
            <a:off x="1141200" y="349200"/>
            <a:ext cx="8215200" cy="61236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Clr>
                <a:schemeClr val="dk1"/>
              </a:buClr>
              <a:buSzPts val="1800"/>
              <a:buFont typeface="Arial"/>
              <a:buChar char="•"/>
              <a:defRPr b="0">
                <a:latin typeface="Arial"/>
                <a:ea typeface="Arial"/>
                <a:cs typeface="Arial"/>
                <a:sym typeface="Arial"/>
              </a:defRPr>
            </a:lvl1pPr>
            <a:lvl2pPr indent="-342900" lvl="1" marL="9144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2pPr>
            <a:lvl3pPr indent="-342900" lvl="2" marL="13716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3pPr>
            <a:lvl4pPr indent="-342900" lvl="3" marL="18288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4pPr>
            <a:lvl5pPr indent="-342900" lvl="4" marL="2286000" algn="l">
              <a:spcBef>
                <a:spcPts val="1000"/>
              </a:spcBef>
              <a:spcAft>
                <a:spcPts val="0"/>
              </a:spcAft>
              <a:buClr>
                <a:schemeClr val="dk1"/>
              </a:buClr>
              <a:buSzPts val="1800"/>
              <a:buFont typeface="Arial"/>
              <a:buChar char="•"/>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26"/>
          <p:cNvSpPr txBox="1"/>
          <p:nvPr>
            <p:ph type="title"/>
          </p:nvPr>
        </p:nvSpPr>
        <p:spPr>
          <a:xfrm rot="-5400000">
            <a:off x="-3117600" y="3283200"/>
            <a:ext cx="7020000" cy="295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accent5"/>
              </a:buClr>
              <a:buSzPts val="1800"/>
              <a:buFont typeface="Arial"/>
              <a:buNone/>
              <a:defRPr b="1" sz="1800" cap="none">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2" type="body"/>
          </p:nvPr>
        </p:nvSpPr>
        <p:spPr>
          <a:xfrm>
            <a:off x="9571383" y="1753200"/>
            <a:ext cx="2387817" cy="47196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Clr>
                <a:schemeClr val="dk1"/>
              </a:buClr>
              <a:buSzPts val="1800"/>
              <a:buFont typeface="Arial"/>
              <a:buNone/>
              <a:defRPr b="0" sz="1800">
                <a:solidFill>
                  <a:schemeClr val="dk1"/>
                </a:solidFill>
                <a:latin typeface="Arial"/>
                <a:ea typeface="Arial"/>
                <a:cs typeface="Arial"/>
                <a:sym typeface="Arial"/>
              </a:defRPr>
            </a:lvl1pPr>
            <a:lvl2pPr indent="-228600" lvl="1" marL="9144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2pPr>
            <a:lvl3pPr indent="-228600" lvl="2" marL="13716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3pPr>
            <a:lvl4pPr indent="-228600" lvl="3" marL="18288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4pPr>
            <a:lvl5pPr indent="-228600" lvl="4" marL="2286000" algn="l">
              <a:spcBef>
                <a:spcPts val="1000"/>
              </a:spcBef>
              <a:spcAft>
                <a:spcPts val="0"/>
              </a:spcAft>
              <a:buClr>
                <a:schemeClr val="dk1"/>
              </a:buClr>
              <a:buSzPts val="1800"/>
              <a:buFont typeface="Arial"/>
              <a:buNone/>
              <a:defRPr sz="1800">
                <a:latin typeface="Quattrocento Sans"/>
                <a:ea typeface="Quattrocento Sans"/>
                <a:cs typeface="Quattrocento Sans"/>
                <a:sym typeface="Quattrocento Sans"/>
              </a:defRPr>
            </a:lvl5pPr>
            <a:lvl6pPr indent="-342900" lvl="5" marL="2743200" algn="l">
              <a:spcBef>
                <a:spcPts val="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26"/>
          <p:cNvSpPr txBox="1"/>
          <p:nvPr/>
        </p:nvSpPr>
        <p:spPr>
          <a:xfrm>
            <a:off x="9061491" y="6492906"/>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5"/>
              </a:buClr>
              <a:buSzPts val="1000"/>
              <a:buFont typeface="Arial"/>
              <a:buNone/>
            </a:pPr>
            <a:fld id="{00000000-1234-1234-1234-123412341234}" type="slidenum">
              <a:rPr b="0" i="0" lang="en-GB" sz="1000" u="none" cap="none" strike="noStrike">
                <a:solidFill>
                  <a:schemeClr val="accent5"/>
                </a:solidFill>
                <a:latin typeface="Arial"/>
                <a:ea typeface="Arial"/>
                <a:cs typeface="Arial"/>
                <a:sym typeface="Arial"/>
              </a:rPr>
              <a:t>‹#›</a:t>
            </a:fld>
            <a:endParaRPr b="0" i="0" sz="1000" u="none" cap="none" strike="noStrike">
              <a:solidFill>
                <a:schemeClr val="accent5"/>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9"/>
          <p:cNvSpPr txBox="1"/>
          <p:nvPr>
            <p:ph idx="1" type="body"/>
          </p:nvPr>
        </p:nvSpPr>
        <p:spPr>
          <a:xfrm>
            <a:off x="414000" y="1570416"/>
            <a:ext cx="11404800" cy="45468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spcBef>
                <a:spcPts val="100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1000"/>
              </a:spcBef>
              <a:spcAft>
                <a:spcPts val="0"/>
              </a:spcAft>
              <a:buClr>
                <a:schemeClr val="accent5"/>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10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5pPr>
            <a:lvl6pPr indent="-355600" lvl="5" marL="2743200" marR="0" rtl="0" algn="l">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 name="Google Shape;10;p19"/>
          <p:cNvSpPr txBox="1"/>
          <p:nvPr>
            <p:ph type="title"/>
          </p:nvPr>
        </p:nvSpPr>
        <p:spPr>
          <a:xfrm>
            <a:off x="414000" y="0"/>
            <a:ext cx="9126000" cy="1291188"/>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1"/>
          <p:cNvSpPr txBox="1"/>
          <p:nvPr>
            <p:ph type="ctrTitle"/>
          </p:nvPr>
        </p:nvSpPr>
        <p:spPr>
          <a:xfrm>
            <a:off x="914400" y="1063566"/>
            <a:ext cx="10364400" cy="2556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Using Files and Directories</a:t>
            </a:r>
            <a:endParaRPr/>
          </a:p>
        </p:txBody>
      </p:sp>
      <p:sp>
        <p:nvSpPr>
          <p:cNvPr id="49" name="Google Shape;49;p1"/>
          <p:cNvSpPr txBox="1"/>
          <p:nvPr>
            <p:ph idx="1" type="subTitle"/>
          </p:nvPr>
        </p:nvSpPr>
        <p:spPr>
          <a:xfrm>
            <a:off x="1038226" y="3886200"/>
            <a:ext cx="10240574"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NAVIGATING AND MANIPULATING FILE SYSTEM OBJECTS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0"/>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 the </a:t>
            </a:r>
            <a:r>
              <a:rPr b="1" lang="en-GB">
                <a:solidFill>
                  <a:srgbClr val="0000C8"/>
                </a:solidFill>
              </a:rPr>
              <a:t>rm</a:t>
            </a:r>
            <a:r>
              <a:rPr lang="en-GB"/>
              <a:t> command to remove files</a:t>
            </a:r>
            <a:endParaRPr/>
          </a:p>
          <a:p>
            <a:pPr indent="-158750" lvl="2" marL="1073150" rtl="0" algn="l">
              <a:lnSpc>
                <a:spcPct val="100000"/>
              </a:lnSpc>
              <a:spcBef>
                <a:spcPts val="2000"/>
              </a:spcBef>
              <a:spcAft>
                <a:spcPts val="0"/>
              </a:spcAft>
              <a:buSzPts val="1800"/>
              <a:buNone/>
            </a:pPr>
            <a:r>
              <a:rPr b="1" lang="en-GB">
                <a:solidFill>
                  <a:srgbClr val="0000C8"/>
                </a:solidFill>
              </a:rPr>
              <a:t>-i	</a:t>
            </a:r>
            <a:r>
              <a:rPr lang="en-GB"/>
              <a:t>	interactive checking (prompts for each file) </a:t>
            </a:r>
            <a:endParaRPr/>
          </a:p>
          <a:p>
            <a:pPr indent="-158750" lvl="2" marL="1073150" rtl="0" algn="l">
              <a:lnSpc>
                <a:spcPct val="100000"/>
              </a:lnSpc>
              <a:spcBef>
                <a:spcPts val="1000"/>
              </a:spcBef>
              <a:spcAft>
                <a:spcPts val="0"/>
              </a:spcAft>
              <a:buSzPts val="1800"/>
              <a:buNone/>
            </a:pPr>
            <a:r>
              <a:rPr b="1" lang="en-GB">
                <a:solidFill>
                  <a:srgbClr val="0000C8"/>
                </a:solidFill>
              </a:rPr>
              <a:t>-r	</a:t>
            </a:r>
            <a:r>
              <a:rPr lang="en-GB"/>
              <a:t>	recursive descent of directories</a:t>
            </a:r>
            <a:endParaRPr/>
          </a:p>
          <a:p>
            <a:pPr indent="-158750" lvl="2" marL="1073150" rtl="0" algn="l">
              <a:lnSpc>
                <a:spcPct val="100000"/>
              </a:lnSpc>
              <a:spcBef>
                <a:spcPts val="1000"/>
              </a:spcBef>
              <a:spcAft>
                <a:spcPts val="0"/>
              </a:spcAft>
              <a:buSzPts val="1800"/>
              <a:buNone/>
            </a:pPr>
            <a:r>
              <a:rPr b="1" lang="en-GB">
                <a:solidFill>
                  <a:srgbClr val="0000C8"/>
                </a:solidFill>
              </a:rPr>
              <a:t>-f  </a:t>
            </a:r>
            <a:r>
              <a:rPr lang="en-GB"/>
              <a:t>	force removal (no interaction, not even error messages)</a:t>
            </a:r>
            <a:endParaRPr/>
          </a:p>
          <a:p>
            <a:pPr indent="-165100" lvl="1" marL="622300" rtl="0" algn="l">
              <a:lnSpc>
                <a:spcPct val="100000"/>
              </a:lnSpc>
              <a:spcBef>
                <a:spcPts val="1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Permissions on directory containing the file is crucial</a:t>
            </a:r>
            <a:endParaRPr/>
          </a:p>
          <a:p>
            <a:pPr indent="-165100" lvl="1" marL="622300" rtl="0" algn="l">
              <a:lnSpc>
                <a:spcPct val="100000"/>
              </a:lnSpc>
              <a:spcBef>
                <a:spcPts val="2000"/>
              </a:spcBef>
              <a:spcAft>
                <a:spcPts val="0"/>
              </a:spcAft>
              <a:buSzPts val="1800"/>
              <a:buChar char="›"/>
            </a:pPr>
            <a:r>
              <a:rPr lang="en-GB"/>
              <a:t>Directory permissions determine if delete is allowed</a:t>
            </a:r>
            <a:endParaRPr/>
          </a:p>
          <a:p>
            <a:pPr indent="-165100" lvl="1" marL="622300" rtl="0" algn="l">
              <a:lnSpc>
                <a:spcPct val="100000"/>
              </a:lnSpc>
              <a:spcBef>
                <a:spcPts val="2000"/>
              </a:spcBef>
              <a:spcAft>
                <a:spcPts val="0"/>
              </a:spcAft>
              <a:buSzPts val="1800"/>
              <a:buChar char="›"/>
            </a:pPr>
            <a:r>
              <a:rPr lang="en-GB"/>
              <a:t>File permissions are used, but only for extra confirmation</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51" name="Google Shape;351;p10"/>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Removing files</a:t>
            </a:r>
            <a:endParaRPr/>
          </a:p>
        </p:txBody>
      </p:sp>
      <p:sp>
        <p:nvSpPr>
          <p:cNvPr id="352" name="Google Shape;352;p10"/>
          <p:cNvSpPr/>
          <p:nvPr/>
        </p:nvSpPr>
        <p:spPr>
          <a:xfrm>
            <a:off x="904371" y="3250153"/>
            <a:ext cx="10428978" cy="522287"/>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80962" lvl="1" marL="538163" marR="0" rtl="0" algn="l">
              <a:spcBef>
                <a:spcPts val="0"/>
              </a:spcBef>
              <a:spcAft>
                <a:spcPts val="0"/>
              </a:spcAft>
              <a:buNone/>
            </a:pPr>
            <a:r>
              <a:rPr b="1" i="0" lang="en-GB" sz="2000" u="none" cap="none" strike="noStrike">
                <a:solidFill>
                  <a:srgbClr val="3333CC"/>
                </a:solidFill>
                <a:latin typeface="Droid Sans Mono"/>
                <a:ea typeface="Droid Sans Mono"/>
                <a:cs typeface="Droid Sans Mono"/>
                <a:sym typeface="Droid Sans Mono"/>
              </a:rPr>
              <a:t>rm  [-irf]  file1  [file2...] </a:t>
            </a:r>
            <a:endParaRPr b="1" i="0" sz="2000" u="none" cap="none" strike="noStrike">
              <a:solidFill>
                <a:srgbClr val="3333CC"/>
              </a:solidFill>
              <a:latin typeface="Droid Sans Mono"/>
              <a:ea typeface="Droid Sans Mono"/>
              <a:cs typeface="Droid Sans Mono"/>
              <a:sym typeface="Droid Sans Mono"/>
            </a:endParaRPr>
          </a:p>
        </p:txBody>
      </p:sp>
      <p:sp>
        <p:nvSpPr>
          <p:cNvPr id="353" name="Google Shape;353;p10"/>
          <p:cNvSpPr/>
          <p:nvPr/>
        </p:nvSpPr>
        <p:spPr>
          <a:xfrm>
            <a:off x="868089" y="5351633"/>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354" name="Google Shape;354;p10"/>
          <p:cNvSpPr/>
          <p:nvPr/>
        </p:nvSpPr>
        <p:spPr>
          <a:xfrm>
            <a:off x="862228" y="5689770"/>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355" name="Google Shape;355;p10"/>
          <p:cNvSpPr/>
          <p:nvPr/>
        </p:nvSpPr>
        <p:spPr>
          <a:xfrm>
            <a:off x="862229" y="6018385"/>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356" name="Google Shape;356;p10"/>
          <p:cNvSpPr/>
          <p:nvPr/>
        </p:nvSpPr>
        <p:spPr>
          <a:xfrm>
            <a:off x="1387105" y="5313850"/>
            <a:ext cx="9938120" cy="1051287"/>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rm mypass</a:t>
            </a:r>
            <a:endParaRPr b="1" sz="2000">
              <a:solidFill>
                <a:srgbClr val="000066"/>
              </a:solidFill>
              <a:latin typeface="Courier New"/>
              <a:ea typeface="Courier New"/>
              <a:cs typeface="Courier New"/>
              <a:sym typeface="Courier New"/>
            </a:endParaRPr>
          </a:p>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rm -i my*</a:t>
            </a:r>
            <a:endParaRPr/>
          </a:p>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rm -r /tmp/myhome</a:t>
            </a:r>
            <a:endParaRPr b="1" sz="2000">
              <a:solidFill>
                <a:srgbClr val="000066"/>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1"/>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Create (make) a directory</a:t>
            </a:r>
            <a:endParaRPr/>
          </a:p>
          <a:p>
            <a:pPr indent="-109538" lvl="0" marL="185738" marR="0" rtl="0" algn="l">
              <a:lnSpc>
                <a:spcPct val="100000"/>
              </a:lnSpc>
              <a:spcBef>
                <a:spcPts val="2000"/>
              </a:spcBef>
              <a:spcAft>
                <a:spcPts val="0"/>
              </a:spcAft>
              <a:buClr>
                <a:srgbClr val="008FD0"/>
              </a:buClr>
              <a:buSzPts val="1200"/>
              <a:buFont typeface="Arial"/>
              <a:buNone/>
            </a:pPr>
            <a:r>
              <a:t/>
            </a:r>
            <a:endParaRPr sz="1200"/>
          </a:p>
          <a:p>
            <a:pPr indent="-185738" lvl="0" marL="185738" marR="0" rtl="0" algn="l">
              <a:lnSpc>
                <a:spcPct val="100000"/>
              </a:lnSpc>
              <a:spcBef>
                <a:spcPts val="2000"/>
              </a:spcBef>
              <a:spcAft>
                <a:spcPts val="0"/>
              </a:spcAft>
              <a:buClr>
                <a:srgbClr val="008FD0"/>
              </a:buClr>
              <a:buSzPts val="1800"/>
              <a:buFont typeface="Arial"/>
              <a:buChar char="›"/>
            </a:pPr>
            <a:r>
              <a:rPr lang="en-GB"/>
              <a:t>Delete an empty directory</a:t>
            </a:r>
            <a:endParaRPr/>
          </a:p>
          <a:p>
            <a:pPr indent="0" lvl="2" marL="9144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Delete a directory and all its contents recursively</a:t>
            </a:r>
            <a:endParaRPr/>
          </a:p>
          <a:p>
            <a:pPr indent="0" lvl="1" marL="457200" rtl="0" algn="l">
              <a:lnSpc>
                <a:spcPct val="100000"/>
              </a:lnSpc>
              <a:spcBef>
                <a:spcPts val="2000"/>
              </a:spcBef>
              <a:spcAft>
                <a:spcPts val="0"/>
              </a:spcAft>
              <a:buSzPts val="1600"/>
              <a:buNone/>
            </a:pPr>
            <a:r>
              <a:t/>
            </a:r>
            <a:endParaRPr sz="1600"/>
          </a:p>
          <a:p>
            <a:pPr indent="-185738" lvl="0" marL="185738" marR="0" rtl="0" algn="l">
              <a:lnSpc>
                <a:spcPct val="100000"/>
              </a:lnSpc>
              <a:spcBef>
                <a:spcPts val="2000"/>
              </a:spcBef>
              <a:spcAft>
                <a:spcPts val="0"/>
              </a:spcAft>
              <a:buClr>
                <a:srgbClr val="008FD0"/>
              </a:buClr>
              <a:buSzPts val="1800"/>
              <a:buFont typeface="Arial"/>
              <a:buChar char="›"/>
            </a:pPr>
            <a:r>
              <a:rPr lang="en-GB"/>
              <a:t>Copy or rename a directory with standard </a:t>
            </a:r>
            <a:r>
              <a:rPr b="1" lang="en-GB">
                <a:solidFill>
                  <a:srgbClr val="0000C8"/>
                </a:solidFill>
              </a:rPr>
              <a:t>cp</a:t>
            </a:r>
            <a:r>
              <a:rPr lang="en-GB"/>
              <a:t> and </a:t>
            </a:r>
            <a:r>
              <a:rPr b="1" lang="en-GB">
                <a:solidFill>
                  <a:srgbClr val="0000C8"/>
                </a:solidFill>
              </a:rPr>
              <a:t>mv</a:t>
            </a:r>
            <a:r>
              <a:rPr lang="en-GB"/>
              <a:t> 	</a:t>
            </a:r>
            <a:endParaRPr/>
          </a:p>
        </p:txBody>
      </p:sp>
      <p:sp>
        <p:nvSpPr>
          <p:cNvPr id="362" name="Google Shape;362;p11"/>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Directory commands</a:t>
            </a:r>
            <a:endParaRPr/>
          </a:p>
        </p:txBody>
      </p:sp>
      <p:sp>
        <p:nvSpPr>
          <p:cNvPr id="363" name="Google Shape;363;p11"/>
          <p:cNvSpPr/>
          <p:nvPr/>
        </p:nvSpPr>
        <p:spPr>
          <a:xfrm>
            <a:off x="857250" y="1938619"/>
            <a:ext cx="4524375" cy="485776"/>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366713" lvl="1" marL="538163" marR="0" rtl="0" algn="l">
              <a:spcBef>
                <a:spcPts val="0"/>
              </a:spcBef>
              <a:spcAft>
                <a:spcPts val="0"/>
              </a:spcAft>
              <a:buNone/>
            </a:pPr>
            <a:r>
              <a:rPr b="1" i="0" lang="en-GB" sz="2400" u="none" cap="none" strike="noStrike">
                <a:solidFill>
                  <a:srgbClr val="3333CC"/>
                </a:solidFill>
                <a:latin typeface="Droid Sans Mono"/>
                <a:ea typeface="Droid Sans Mono"/>
                <a:cs typeface="Droid Sans Mono"/>
                <a:sym typeface="Droid Sans Mono"/>
              </a:rPr>
              <a:t>mkdir [-pm] directory </a:t>
            </a:r>
            <a:endParaRPr/>
          </a:p>
        </p:txBody>
      </p:sp>
      <p:sp>
        <p:nvSpPr>
          <p:cNvPr id="364" name="Google Shape;364;p11"/>
          <p:cNvSpPr/>
          <p:nvPr/>
        </p:nvSpPr>
        <p:spPr>
          <a:xfrm>
            <a:off x="857250" y="2992585"/>
            <a:ext cx="4514850" cy="53232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366713" lvl="1" marL="538163" marR="0" rtl="0" algn="l">
              <a:spcBef>
                <a:spcPts val="0"/>
              </a:spcBef>
              <a:spcAft>
                <a:spcPts val="0"/>
              </a:spcAft>
              <a:buNone/>
            </a:pPr>
            <a:r>
              <a:rPr b="1" i="0" lang="en-GB" sz="2400" u="none" cap="none" strike="noStrike">
                <a:solidFill>
                  <a:srgbClr val="3333CC"/>
                </a:solidFill>
                <a:latin typeface="Droid Sans Mono"/>
                <a:ea typeface="Droid Sans Mono"/>
                <a:cs typeface="Droid Sans Mono"/>
                <a:sym typeface="Droid Sans Mono"/>
              </a:rPr>
              <a:t>rmdir directory ...</a:t>
            </a:r>
            <a:endParaRPr/>
          </a:p>
        </p:txBody>
      </p:sp>
      <p:sp>
        <p:nvSpPr>
          <p:cNvPr id="365" name="Google Shape;365;p11"/>
          <p:cNvSpPr/>
          <p:nvPr/>
        </p:nvSpPr>
        <p:spPr>
          <a:xfrm>
            <a:off x="857250" y="3963969"/>
            <a:ext cx="4524375" cy="499497"/>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366713" lvl="1" marL="538163" marR="0" rtl="0" algn="l">
              <a:spcBef>
                <a:spcPts val="0"/>
              </a:spcBef>
              <a:spcAft>
                <a:spcPts val="0"/>
              </a:spcAft>
              <a:buNone/>
            </a:pPr>
            <a:r>
              <a:rPr b="1" i="0" lang="en-GB" sz="2400" u="none" cap="none" strike="noStrike">
                <a:solidFill>
                  <a:srgbClr val="3333CC"/>
                </a:solidFill>
                <a:latin typeface="Droid Sans Mono"/>
                <a:ea typeface="Droid Sans Mono"/>
                <a:cs typeface="Droid Sans Mono"/>
                <a:sym typeface="Droid Sans Mono"/>
              </a:rPr>
              <a:t>rm  -r  directory ... </a:t>
            </a:r>
            <a:endParaRPr/>
          </a:p>
        </p:txBody>
      </p:sp>
      <p:sp>
        <p:nvSpPr>
          <p:cNvPr id="366" name="Google Shape;366;p11"/>
          <p:cNvSpPr/>
          <p:nvPr/>
        </p:nvSpPr>
        <p:spPr>
          <a:xfrm>
            <a:off x="5534026" y="1952907"/>
            <a:ext cx="5781674" cy="483960"/>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72000" lIns="108000" spcFirstLastPara="1" rIns="108000" wrap="square" tIns="72000">
            <a:spAutoFit/>
          </a:bodyPr>
          <a:lstStyle/>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mkdir -p a/dir/path</a:t>
            </a:r>
            <a:endParaRPr/>
          </a:p>
        </p:txBody>
      </p:sp>
      <p:sp>
        <p:nvSpPr>
          <p:cNvPr id="367" name="Google Shape;367;p11"/>
          <p:cNvSpPr/>
          <p:nvPr/>
        </p:nvSpPr>
        <p:spPr>
          <a:xfrm>
            <a:off x="5562600" y="4005245"/>
            <a:ext cx="5762625" cy="447609"/>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72000" lIns="108000" spcFirstLastPara="1" rIns="108000" wrap="square" tIns="36000">
            <a:spAutoFit/>
          </a:bodyPr>
          <a:lstStyle/>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rm -rf a</a:t>
            </a:r>
            <a:endParaRPr/>
          </a:p>
        </p:txBody>
      </p:sp>
      <p:sp>
        <p:nvSpPr>
          <p:cNvPr id="368" name="Google Shape;368;p11"/>
          <p:cNvSpPr/>
          <p:nvPr/>
        </p:nvSpPr>
        <p:spPr>
          <a:xfrm>
            <a:off x="5514975" y="2871774"/>
            <a:ext cx="5810249" cy="712733"/>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rmdir a</a:t>
            </a:r>
            <a:endParaRPr/>
          </a:p>
          <a:p>
            <a:pPr indent="-360363" lvl="0" marL="360363" marR="0" rtl="0" algn="l">
              <a:lnSpc>
                <a:spcPct val="110000"/>
              </a:lnSpc>
              <a:spcBef>
                <a:spcPts val="0"/>
              </a:spcBef>
              <a:spcAft>
                <a:spcPts val="0"/>
              </a:spcAft>
              <a:buNone/>
            </a:pPr>
            <a:r>
              <a:rPr lang="en-GB" sz="2000">
                <a:solidFill>
                  <a:srgbClr val="000066"/>
                </a:solidFill>
                <a:latin typeface="Courier New"/>
                <a:ea typeface="Courier New"/>
                <a:cs typeface="Courier New"/>
                <a:sym typeface="Courier New"/>
              </a:rPr>
              <a:t>rmdir:'a': Directory not empty</a:t>
            </a:r>
            <a:endParaRPr/>
          </a:p>
        </p:txBody>
      </p:sp>
      <p:sp>
        <p:nvSpPr>
          <p:cNvPr id="369" name="Google Shape;369;p11"/>
          <p:cNvSpPr/>
          <p:nvPr/>
        </p:nvSpPr>
        <p:spPr>
          <a:xfrm>
            <a:off x="885825" y="5135542"/>
            <a:ext cx="10439400" cy="893779"/>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538163" marR="0" rtl="0" algn="l">
              <a:spcBef>
                <a:spcPts val="0"/>
              </a:spcBef>
              <a:spcAft>
                <a:spcPts val="0"/>
              </a:spcAft>
              <a:buClr>
                <a:srgbClr val="3333CC"/>
              </a:buClr>
              <a:buSzPts val="2400"/>
              <a:buFont typeface="Arial"/>
              <a:buNone/>
            </a:pPr>
            <a:r>
              <a:rPr b="1" i="0" lang="en-GB" sz="2400" u="none" cap="none" strike="noStrike">
                <a:solidFill>
                  <a:srgbClr val="3333CC"/>
                </a:solidFill>
                <a:latin typeface="Droid Sans Mono"/>
                <a:ea typeface="Droid Sans Mono"/>
                <a:cs typeface="Droid Sans Mono"/>
                <a:sym typeface="Droid Sans Mono"/>
              </a:rPr>
              <a:t>cp -r   old_directory   new_directory</a:t>
            </a:r>
            <a:endParaRPr b="1" i="0" sz="2400" u="none" cap="none" strike="noStrike">
              <a:solidFill>
                <a:srgbClr val="3333CC"/>
              </a:solidFill>
              <a:latin typeface="Droid Sans Mono"/>
              <a:ea typeface="Droid Sans Mono"/>
              <a:cs typeface="Droid Sans Mono"/>
              <a:sym typeface="Droid Sans Mono"/>
            </a:endParaRPr>
          </a:p>
          <a:p>
            <a:pPr indent="0" lvl="1" marL="538163" marR="0" rtl="0" algn="l">
              <a:spcBef>
                <a:spcPts val="0"/>
              </a:spcBef>
              <a:spcAft>
                <a:spcPts val="0"/>
              </a:spcAft>
              <a:buClr>
                <a:srgbClr val="3333CC"/>
              </a:buClr>
              <a:buSzPts val="2400"/>
              <a:buFont typeface="Arial"/>
              <a:buNone/>
            </a:pPr>
            <a:r>
              <a:rPr b="1" i="0" lang="en-GB" sz="2400" u="none" cap="none" strike="noStrike">
                <a:solidFill>
                  <a:srgbClr val="3333CC"/>
                </a:solidFill>
                <a:latin typeface="Droid Sans Mono"/>
                <a:ea typeface="Droid Sans Mono"/>
                <a:cs typeface="Droid Sans Mono"/>
                <a:sym typeface="Droid Sans Mono"/>
              </a:rPr>
              <a:t>mv      old_directory   new_directory</a:t>
            </a:r>
            <a:endParaRPr b="1" i="0" sz="2400" u="none" cap="none" strike="noStrike">
              <a:solidFill>
                <a:srgbClr val="3333CC"/>
              </a:solidFill>
              <a:latin typeface="Droid Sans Mono"/>
              <a:ea typeface="Droid Sans Mono"/>
              <a:cs typeface="Droid Sans Mono"/>
              <a:sym typeface="Droid Sans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3" name="Shape 373"/>
        <p:cNvGrpSpPr/>
        <p:nvPr/>
      </p:nvGrpSpPr>
      <p:grpSpPr>
        <a:xfrm>
          <a:off x="0" y="0"/>
          <a:ext cx="0" cy="0"/>
          <a:chOff x="0" y="0"/>
          <a:chExt cx="0" cy="0"/>
        </a:xfrm>
      </p:grpSpPr>
      <p:sp>
        <p:nvSpPr>
          <p:cNvPr id="374" name="Google Shape;374;p1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UNIX disks are split into partitions with file system</a:t>
            </a:r>
            <a:endParaRPr/>
          </a:p>
          <a:p>
            <a:pPr indent="-165100" lvl="1" marL="622300" rtl="0" algn="l">
              <a:lnSpc>
                <a:spcPct val="100000"/>
              </a:lnSpc>
              <a:spcBef>
                <a:spcPts val="2000"/>
              </a:spcBef>
              <a:spcAft>
                <a:spcPts val="0"/>
              </a:spcAft>
              <a:buSzPts val="1800"/>
              <a:buChar char="›"/>
            </a:pPr>
            <a:r>
              <a:rPr lang="en-GB"/>
              <a:t>Each partition (filesystem) has its own i-node table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375" name="Google Shape;375;p1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Filesystems, i-node tables and directories</a:t>
            </a:r>
            <a:endParaRPr/>
          </a:p>
        </p:txBody>
      </p:sp>
      <p:sp>
        <p:nvSpPr>
          <p:cNvPr id="376" name="Google Shape;376;p12"/>
          <p:cNvSpPr/>
          <p:nvPr/>
        </p:nvSpPr>
        <p:spPr>
          <a:xfrm>
            <a:off x="4802718" y="2547270"/>
            <a:ext cx="5168900" cy="2382837"/>
          </a:xfrm>
          <a:prstGeom prst="roundRect">
            <a:avLst>
              <a:gd fmla="val 4007" name="adj"/>
            </a:avLst>
          </a:prstGeom>
          <a:solidFill>
            <a:srgbClr val="E8E4C6"/>
          </a:solidFill>
          <a:ln cap="flat" cmpd="sng" w="9525">
            <a:solidFill>
              <a:srgbClr val="C8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77" name="Google Shape;377;p12"/>
          <p:cNvSpPr txBox="1"/>
          <p:nvPr/>
        </p:nvSpPr>
        <p:spPr>
          <a:xfrm>
            <a:off x="7992535" y="3417220"/>
            <a:ext cx="1826684"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1600"/>
              <a:buFont typeface="Arial"/>
              <a:buNone/>
            </a:pPr>
            <a:r>
              <a:rPr i="1" lang="en-GB" sz="1600">
                <a:solidFill>
                  <a:schemeClr val="dk1"/>
                </a:solidFill>
                <a:latin typeface="Quattrocento Sans"/>
                <a:ea typeface="Quattrocento Sans"/>
                <a:cs typeface="Quattrocento Sans"/>
                <a:sym typeface="Quattrocento Sans"/>
              </a:rPr>
              <a:t>data block(s)</a:t>
            </a:r>
            <a:r>
              <a:rPr lang="en-GB" sz="1400">
                <a:solidFill>
                  <a:srgbClr val="000066"/>
                </a:solidFill>
                <a:latin typeface="Quattrocento Sans"/>
                <a:ea typeface="Quattrocento Sans"/>
                <a:cs typeface="Quattrocento Sans"/>
                <a:sym typeface="Quattrocento Sans"/>
              </a:rPr>
              <a:t> </a:t>
            </a:r>
            <a:endParaRPr/>
          </a:p>
        </p:txBody>
      </p:sp>
      <p:sp>
        <p:nvSpPr>
          <p:cNvPr id="378" name="Google Shape;378;p12"/>
          <p:cNvSpPr/>
          <p:nvPr/>
        </p:nvSpPr>
        <p:spPr>
          <a:xfrm>
            <a:off x="5044018" y="2548855"/>
            <a:ext cx="2156882" cy="1524000"/>
          </a:xfrm>
          <a:prstGeom prst="rect">
            <a:avLst/>
          </a:prstGeom>
          <a:solidFill>
            <a:srgbClr val="BBD1E3"/>
          </a:solid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379" name="Google Shape;379;p12"/>
          <p:cNvCxnSpPr/>
          <p:nvPr/>
        </p:nvCxnSpPr>
        <p:spPr>
          <a:xfrm>
            <a:off x="5044018" y="3691855"/>
            <a:ext cx="2156882" cy="1588"/>
          </a:xfrm>
          <a:prstGeom prst="straightConnector1">
            <a:avLst/>
          </a:prstGeom>
          <a:noFill/>
          <a:ln cap="flat" cmpd="sng" w="9525">
            <a:solidFill>
              <a:srgbClr val="000066"/>
            </a:solidFill>
            <a:prstDash val="solid"/>
            <a:miter lim="800000"/>
            <a:headEnd len="med" w="med" type="none"/>
            <a:tailEnd len="med" w="med" type="none"/>
          </a:ln>
        </p:spPr>
      </p:cxnSp>
      <p:cxnSp>
        <p:nvCxnSpPr>
          <p:cNvPr id="380" name="Google Shape;380;p12"/>
          <p:cNvCxnSpPr/>
          <p:nvPr/>
        </p:nvCxnSpPr>
        <p:spPr>
          <a:xfrm>
            <a:off x="5044018" y="3310855"/>
            <a:ext cx="2156882" cy="1588"/>
          </a:xfrm>
          <a:prstGeom prst="straightConnector1">
            <a:avLst/>
          </a:prstGeom>
          <a:noFill/>
          <a:ln cap="flat" cmpd="sng" w="9525">
            <a:solidFill>
              <a:srgbClr val="000066"/>
            </a:solidFill>
            <a:prstDash val="solid"/>
            <a:miter lim="800000"/>
            <a:headEnd len="med" w="med" type="none"/>
            <a:tailEnd len="med" w="med" type="none"/>
          </a:ln>
        </p:spPr>
      </p:cxnSp>
      <p:cxnSp>
        <p:nvCxnSpPr>
          <p:cNvPr id="381" name="Google Shape;381;p12"/>
          <p:cNvCxnSpPr/>
          <p:nvPr/>
        </p:nvCxnSpPr>
        <p:spPr>
          <a:xfrm>
            <a:off x="5044018" y="2929855"/>
            <a:ext cx="2156882" cy="1588"/>
          </a:xfrm>
          <a:prstGeom prst="straightConnector1">
            <a:avLst/>
          </a:prstGeom>
          <a:noFill/>
          <a:ln cap="flat" cmpd="sng" w="9525">
            <a:solidFill>
              <a:srgbClr val="000066"/>
            </a:solidFill>
            <a:prstDash val="solid"/>
            <a:miter lim="800000"/>
            <a:headEnd len="med" w="med" type="none"/>
            <a:tailEnd len="med" w="med" type="none"/>
          </a:ln>
        </p:spPr>
      </p:cxnSp>
      <p:sp>
        <p:nvSpPr>
          <p:cNvPr id="382" name="Google Shape;382;p12"/>
          <p:cNvSpPr txBox="1"/>
          <p:nvPr/>
        </p:nvSpPr>
        <p:spPr>
          <a:xfrm>
            <a:off x="5223935" y="4080794"/>
            <a:ext cx="2230966" cy="337270"/>
          </a:xfrm>
          <a:prstGeom prst="rect">
            <a:avLst/>
          </a:prstGeom>
          <a:noFill/>
          <a:ln>
            <a:noFill/>
          </a:ln>
        </p:spPr>
        <p:txBody>
          <a:bodyPr anchorCtr="0" anchor="t" bIns="43550" lIns="87100" spcFirstLastPara="1" rIns="87100" wrap="square" tIns="43550">
            <a:spAutoFit/>
          </a:bodyPr>
          <a:lstStyle/>
          <a:p>
            <a:pPr indent="0" lvl="0" marL="0" marR="0" rtl="0" algn="l">
              <a:lnSpc>
                <a:spcPct val="90000"/>
              </a:lnSpc>
              <a:spcBef>
                <a:spcPts val="0"/>
              </a:spcBef>
              <a:spcAft>
                <a:spcPts val="0"/>
              </a:spcAft>
              <a:buClr>
                <a:srgbClr val="000066"/>
              </a:buClr>
              <a:buSzPts val="1800"/>
              <a:buFont typeface="Arial"/>
              <a:buNone/>
            </a:pPr>
            <a:r>
              <a:rPr lang="en-GB" sz="1800">
                <a:solidFill>
                  <a:srgbClr val="C80000"/>
                </a:solidFill>
                <a:latin typeface="Quattrocento Sans"/>
                <a:ea typeface="Quattrocento Sans"/>
                <a:cs typeface="Quattrocento Sans"/>
                <a:sym typeface="Quattrocento Sans"/>
              </a:rPr>
              <a:t>i-node</a:t>
            </a:r>
            <a:r>
              <a:rPr b="1" lang="en-GB" sz="1600">
                <a:solidFill>
                  <a:srgbClr val="C80000"/>
                </a:solidFill>
                <a:latin typeface="Quattrocento Sans"/>
                <a:ea typeface="Quattrocento Sans"/>
                <a:cs typeface="Quattrocento Sans"/>
                <a:sym typeface="Quattrocento Sans"/>
              </a:rPr>
              <a:t> </a:t>
            </a:r>
            <a:r>
              <a:rPr lang="en-GB" sz="1800">
                <a:solidFill>
                  <a:srgbClr val="C80000"/>
                </a:solidFill>
                <a:latin typeface="Quattrocento Sans"/>
                <a:ea typeface="Quattrocento Sans"/>
                <a:cs typeface="Quattrocento Sans"/>
                <a:sym typeface="Quattrocento Sans"/>
              </a:rPr>
              <a:t>table</a:t>
            </a:r>
            <a:endParaRPr/>
          </a:p>
        </p:txBody>
      </p:sp>
      <p:cxnSp>
        <p:nvCxnSpPr>
          <p:cNvPr id="383" name="Google Shape;383;p12"/>
          <p:cNvCxnSpPr/>
          <p:nvPr/>
        </p:nvCxnSpPr>
        <p:spPr>
          <a:xfrm flipH="1" rot="10800000">
            <a:off x="3815862" y="2702843"/>
            <a:ext cx="1228155" cy="395299"/>
          </a:xfrm>
          <a:prstGeom prst="straightConnector1">
            <a:avLst/>
          </a:prstGeom>
          <a:noFill/>
          <a:ln cap="flat" cmpd="dbl" w="38100">
            <a:solidFill>
              <a:srgbClr val="042844"/>
            </a:solidFill>
            <a:prstDash val="solid"/>
            <a:miter lim="800000"/>
            <a:headEnd len="med" w="med" type="none"/>
            <a:tailEnd len="med" w="med" type="triangle"/>
          </a:ln>
        </p:spPr>
      </p:cxnSp>
      <p:cxnSp>
        <p:nvCxnSpPr>
          <p:cNvPr id="384" name="Google Shape;384;p12"/>
          <p:cNvCxnSpPr/>
          <p:nvPr/>
        </p:nvCxnSpPr>
        <p:spPr>
          <a:xfrm>
            <a:off x="3851032" y="3455330"/>
            <a:ext cx="1192986" cy="7925"/>
          </a:xfrm>
          <a:prstGeom prst="straightConnector1">
            <a:avLst/>
          </a:prstGeom>
          <a:noFill/>
          <a:ln cap="flat" cmpd="dbl" w="38100">
            <a:solidFill>
              <a:srgbClr val="042844"/>
            </a:solidFill>
            <a:prstDash val="solid"/>
            <a:miter lim="800000"/>
            <a:headEnd len="med" w="med" type="none"/>
            <a:tailEnd len="med" w="med" type="triangle"/>
          </a:ln>
        </p:spPr>
      </p:cxnSp>
      <p:sp>
        <p:nvSpPr>
          <p:cNvPr id="385" name="Google Shape;385;p12"/>
          <p:cNvSpPr txBox="1"/>
          <p:nvPr/>
        </p:nvSpPr>
        <p:spPr>
          <a:xfrm>
            <a:off x="8704385" y="2559969"/>
            <a:ext cx="1265930" cy="420369"/>
          </a:xfrm>
          <a:prstGeom prst="rect">
            <a:avLst/>
          </a:prstGeom>
          <a:noFill/>
          <a:ln>
            <a:noFill/>
          </a:ln>
        </p:spPr>
        <p:txBody>
          <a:bodyPr anchorCtr="0" anchor="t" bIns="43550" lIns="87100" spcFirstLastPara="1" rIns="87100" wrap="square" tIns="43550">
            <a:spAutoFit/>
          </a:bodyPr>
          <a:lstStyle/>
          <a:p>
            <a:pPr indent="0" lvl="0" marL="0" marR="0" rtl="0" algn="r">
              <a:lnSpc>
                <a:spcPct val="90000"/>
              </a:lnSpc>
              <a:spcBef>
                <a:spcPts val="0"/>
              </a:spcBef>
              <a:spcAft>
                <a:spcPts val="0"/>
              </a:spcAft>
              <a:buClr>
                <a:srgbClr val="000066"/>
              </a:buClr>
              <a:buSzPts val="2400"/>
              <a:buFont typeface="Arial"/>
              <a:buNone/>
            </a:pPr>
            <a:r>
              <a:rPr b="1" lang="en-GB" sz="2400">
                <a:solidFill>
                  <a:schemeClr val="dk1"/>
                </a:solidFill>
                <a:latin typeface="Droid Sans Mono"/>
                <a:ea typeface="Droid Sans Mono"/>
                <a:cs typeface="Droid Sans Mono"/>
                <a:sym typeface="Droid Sans Mono"/>
              </a:rPr>
              <a:t>/var</a:t>
            </a:r>
            <a:endParaRPr b="1" sz="2400">
              <a:solidFill>
                <a:schemeClr val="dk1"/>
              </a:solidFill>
              <a:latin typeface="Droid Sans Mono"/>
              <a:ea typeface="Droid Sans Mono"/>
              <a:cs typeface="Droid Sans Mono"/>
              <a:sym typeface="Droid Sans Mono"/>
            </a:endParaRPr>
          </a:p>
        </p:txBody>
      </p:sp>
      <p:sp>
        <p:nvSpPr>
          <p:cNvPr id="386" name="Google Shape;386;p12"/>
          <p:cNvSpPr txBox="1"/>
          <p:nvPr/>
        </p:nvSpPr>
        <p:spPr>
          <a:xfrm>
            <a:off x="5270010" y="2588543"/>
            <a:ext cx="1500716" cy="364970"/>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1800"/>
              <a:buFont typeface="Arial"/>
              <a:buNone/>
            </a:pPr>
            <a:r>
              <a:rPr lang="en-GB" sz="1800">
                <a:solidFill>
                  <a:srgbClr val="0000C8"/>
                </a:solidFill>
                <a:latin typeface="Quattrocento Sans"/>
                <a:ea typeface="Quattrocento Sans"/>
                <a:cs typeface="Quattrocento Sans"/>
                <a:sym typeface="Quattrocento Sans"/>
              </a:rPr>
              <a:t>31986</a:t>
            </a:r>
            <a:endParaRPr/>
          </a:p>
        </p:txBody>
      </p:sp>
      <p:sp>
        <p:nvSpPr>
          <p:cNvPr id="387" name="Google Shape;387;p12"/>
          <p:cNvSpPr txBox="1"/>
          <p:nvPr/>
        </p:nvSpPr>
        <p:spPr>
          <a:xfrm>
            <a:off x="5278967" y="3307680"/>
            <a:ext cx="1500718" cy="364970"/>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1800"/>
              <a:buFont typeface="Arial"/>
              <a:buNone/>
            </a:pPr>
            <a:r>
              <a:rPr lang="en-GB" sz="1800">
                <a:solidFill>
                  <a:srgbClr val="0000C8"/>
                </a:solidFill>
                <a:latin typeface="Quattrocento Sans"/>
                <a:ea typeface="Quattrocento Sans"/>
                <a:cs typeface="Quattrocento Sans"/>
                <a:sym typeface="Quattrocento Sans"/>
              </a:rPr>
              <a:t>31984</a:t>
            </a:r>
            <a:endParaRPr/>
          </a:p>
        </p:txBody>
      </p:sp>
      <p:sp>
        <p:nvSpPr>
          <p:cNvPr id="388" name="Google Shape;388;p12"/>
          <p:cNvSpPr txBox="1"/>
          <p:nvPr/>
        </p:nvSpPr>
        <p:spPr>
          <a:xfrm>
            <a:off x="7763933" y="4031582"/>
            <a:ext cx="1737785"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1600"/>
              <a:buFont typeface="Arial"/>
              <a:buNone/>
            </a:pPr>
            <a:r>
              <a:rPr i="1" lang="en-GB" sz="1600">
                <a:solidFill>
                  <a:schemeClr val="dk1"/>
                </a:solidFill>
                <a:latin typeface="Quattrocento Sans"/>
                <a:ea typeface="Quattrocento Sans"/>
                <a:cs typeface="Quattrocento Sans"/>
                <a:sym typeface="Quattrocento Sans"/>
              </a:rPr>
              <a:t>data block(s)</a:t>
            </a:r>
            <a:r>
              <a:rPr lang="en-GB" sz="1400">
                <a:solidFill>
                  <a:srgbClr val="000066"/>
                </a:solidFill>
                <a:latin typeface="Quattrocento Sans"/>
                <a:ea typeface="Quattrocento Sans"/>
                <a:cs typeface="Quattrocento Sans"/>
                <a:sym typeface="Quattrocento Sans"/>
              </a:rPr>
              <a:t> </a:t>
            </a:r>
            <a:endParaRPr/>
          </a:p>
        </p:txBody>
      </p:sp>
      <p:sp>
        <p:nvSpPr>
          <p:cNvPr id="389" name="Google Shape;389;p12"/>
          <p:cNvSpPr/>
          <p:nvPr/>
        </p:nvSpPr>
        <p:spPr>
          <a:xfrm>
            <a:off x="7203018" y="2748880"/>
            <a:ext cx="774700" cy="800100"/>
          </a:xfrm>
          <a:custGeom>
            <a:rect b="b" l="l" r="r" t="t"/>
            <a:pathLst>
              <a:path extrusionOk="0" h="860007" w="581025">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cap="flat" cmpd="dbl" w="38100">
            <a:solidFill>
              <a:srgbClr val="0428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90" name="Google Shape;390;p12"/>
          <p:cNvSpPr/>
          <p:nvPr/>
        </p:nvSpPr>
        <p:spPr>
          <a:xfrm>
            <a:off x="7211484" y="3548982"/>
            <a:ext cx="539749" cy="646113"/>
          </a:xfrm>
          <a:custGeom>
            <a:rect b="b" l="l" r="r" t="t"/>
            <a:pathLst>
              <a:path extrusionOk="0" h="860007" w="581025">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cap="flat" cmpd="dbl" w="38100">
            <a:solidFill>
              <a:srgbClr val="0428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91" name="Google Shape;391;p12"/>
          <p:cNvSpPr/>
          <p:nvPr/>
        </p:nvSpPr>
        <p:spPr>
          <a:xfrm>
            <a:off x="4802718" y="4623718"/>
            <a:ext cx="5168900" cy="1817704"/>
          </a:xfrm>
          <a:prstGeom prst="roundRect">
            <a:avLst>
              <a:gd fmla="val 4007" name="adj"/>
            </a:avLst>
          </a:prstGeom>
          <a:solidFill>
            <a:srgbClr val="E8E4C6"/>
          </a:solidFill>
          <a:ln cap="flat" cmpd="sng" w="9525">
            <a:solidFill>
              <a:srgbClr val="C8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92" name="Google Shape;392;p12"/>
          <p:cNvSpPr txBox="1"/>
          <p:nvPr/>
        </p:nvSpPr>
        <p:spPr>
          <a:xfrm>
            <a:off x="7992535" y="5426995"/>
            <a:ext cx="1826684"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1600"/>
              <a:buFont typeface="Arial"/>
              <a:buNone/>
            </a:pPr>
            <a:r>
              <a:rPr i="1" lang="en-GB" sz="1600">
                <a:solidFill>
                  <a:schemeClr val="dk1"/>
                </a:solidFill>
                <a:latin typeface="Quattrocento Sans"/>
                <a:ea typeface="Quattrocento Sans"/>
                <a:cs typeface="Quattrocento Sans"/>
                <a:sym typeface="Quattrocento Sans"/>
              </a:rPr>
              <a:t>data block(s)</a:t>
            </a:r>
            <a:r>
              <a:rPr lang="en-GB" sz="1400">
                <a:solidFill>
                  <a:srgbClr val="000066"/>
                </a:solidFill>
                <a:latin typeface="Quattrocento Sans"/>
                <a:ea typeface="Quattrocento Sans"/>
                <a:cs typeface="Quattrocento Sans"/>
                <a:sym typeface="Quattrocento Sans"/>
              </a:rPr>
              <a:t> </a:t>
            </a:r>
            <a:endParaRPr/>
          </a:p>
        </p:txBody>
      </p:sp>
      <p:sp>
        <p:nvSpPr>
          <p:cNvPr id="393" name="Google Shape;393;p12"/>
          <p:cNvSpPr/>
          <p:nvPr/>
        </p:nvSpPr>
        <p:spPr>
          <a:xfrm>
            <a:off x="5044018" y="4625305"/>
            <a:ext cx="2156882" cy="1524000"/>
          </a:xfrm>
          <a:prstGeom prst="rect">
            <a:avLst/>
          </a:prstGeom>
          <a:solidFill>
            <a:srgbClr val="BBD1E3"/>
          </a:solid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394" name="Google Shape;394;p12"/>
          <p:cNvCxnSpPr/>
          <p:nvPr/>
        </p:nvCxnSpPr>
        <p:spPr>
          <a:xfrm>
            <a:off x="5044018" y="5768305"/>
            <a:ext cx="2156882" cy="1588"/>
          </a:xfrm>
          <a:prstGeom prst="straightConnector1">
            <a:avLst/>
          </a:prstGeom>
          <a:noFill/>
          <a:ln cap="flat" cmpd="sng" w="9525">
            <a:solidFill>
              <a:srgbClr val="000066"/>
            </a:solidFill>
            <a:prstDash val="solid"/>
            <a:miter lim="800000"/>
            <a:headEnd len="med" w="med" type="none"/>
            <a:tailEnd len="med" w="med" type="none"/>
          </a:ln>
        </p:spPr>
      </p:cxnSp>
      <p:cxnSp>
        <p:nvCxnSpPr>
          <p:cNvPr id="395" name="Google Shape;395;p12"/>
          <p:cNvCxnSpPr/>
          <p:nvPr/>
        </p:nvCxnSpPr>
        <p:spPr>
          <a:xfrm>
            <a:off x="5044018" y="5387305"/>
            <a:ext cx="2156882" cy="1588"/>
          </a:xfrm>
          <a:prstGeom prst="straightConnector1">
            <a:avLst/>
          </a:prstGeom>
          <a:noFill/>
          <a:ln cap="flat" cmpd="sng" w="9525">
            <a:solidFill>
              <a:srgbClr val="000066"/>
            </a:solidFill>
            <a:prstDash val="solid"/>
            <a:miter lim="800000"/>
            <a:headEnd len="med" w="med" type="none"/>
            <a:tailEnd len="med" w="med" type="none"/>
          </a:ln>
        </p:spPr>
      </p:cxnSp>
      <p:cxnSp>
        <p:nvCxnSpPr>
          <p:cNvPr id="396" name="Google Shape;396;p12"/>
          <p:cNvCxnSpPr/>
          <p:nvPr/>
        </p:nvCxnSpPr>
        <p:spPr>
          <a:xfrm>
            <a:off x="5044018" y="5006305"/>
            <a:ext cx="2156882" cy="1588"/>
          </a:xfrm>
          <a:prstGeom prst="straightConnector1">
            <a:avLst/>
          </a:prstGeom>
          <a:noFill/>
          <a:ln cap="flat" cmpd="sng" w="9525">
            <a:solidFill>
              <a:srgbClr val="000066"/>
            </a:solidFill>
            <a:prstDash val="solid"/>
            <a:miter lim="800000"/>
            <a:headEnd len="med" w="med" type="none"/>
            <a:tailEnd len="med" w="med" type="none"/>
          </a:ln>
        </p:spPr>
      </p:cxnSp>
      <p:sp>
        <p:nvSpPr>
          <p:cNvPr id="397" name="Google Shape;397;p12"/>
          <p:cNvSpPr txBox="1"/>
          <p:nvPr/>
        </p:nvSpPr>
        <p:spPr>
          <a:xfrm>
            <a:off x="5179485" y="6123906"/>
            <a:ext cx="2527300" cy="337270"/>
          </a:xfrm>
          <a:prstGeom prst="rect">
            <a:avLst/>
          </a:prstGeom>
          <a:noFill/>
          <a:ln>
            <a:noFill/>
          </a:ln>
        </p:spPr>
        <p:txBody>
          <a:bodyPr anchorCtr="0" anchor="t" bIns="43550" lIns="87100" spcFirstLastPara="1" rIns="87100" wrap="square" tIns="43550">
            <a:spAutoFit/>
          </a:bodyPr>
          <a:lstStyle/>
          <a:p>
            <a:pPr indent="0" lvl="0" marL="0" marR="0" rtl="0" algn="l">
              <a:lnSpc>
                <a:spcPct val="90000"/>
              </a:lnSpc>
              <a:spcBef>
                <a:spcPts val="0"/>
              </a:spcBef>
              <a:spcAft>
                <a:spcPts val="0"/>
              </a:spcAft>
              <a:buClr>
                <a:srgbClr val="000066"/>
              </a:buClr>
              <a:buSzPts val="1800"/>
              <a:buFont typeface="Arial"/>
              <a:buNone/>
            </a:pPr>
            <a:r>
              <a:rPr lang="en-GB" sz="1800">
                <a:solidFill>
                  <a:srgbClr val="C80000"/>
                </a:solidFill>
                <a:latin typeface="Quattrocento Sans"/>
                <a:ea typeface="Quattrocento Sans"/>
                <a:cs typeface="Quattrocento Sans"/>
                <a:sym typeface="Quattrocento Sans"/>
              </a:rPr>
              <a:t>i-node table</a:t>
            </a:r>
            <a:endParaRPr/>
          </a:p>
        </p:txBody>
      </p:sp>
      <p:sp>
        <p:nvSpPr>
          <p:cNvPr id="398" name="Google Shape;398;p12"/>
          <p:cNvSpPr txBox="1"/>
          <p:nvPr/>
        </p:nvSpPr>
        <p:spPr>
          <a:xfrm>
            <a:off x="5340351" y="4664993"/>
            <a:ext cx="1500716" cy="364970"/>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1800"/>
              <a:buFont typeface="Arial"/>
              <a:buNone/>
            </a:pPr>
            <a:r>
              <a:rPr lang="en-GB" sz="1800">
                <a:solidFill>
                  <a:srgbClr val="0000C8"/>
                </a:solidFill>
                <a:latin typeface="Quattrocento Sans"/>
                <a:ea typeface="Quattrocento Sans"/>
                <a:cs typeface="Quattrocento Sans"/>
                <a:sym typeface="Quattrocento Sans"/>
              </a:rPr>
              <a:t>32232</a:t>
            </a:r>
            <a:endParaRPr sz="1800">
              <a:solidFill>
                <a:srgbClr val="0000C8"/>
              </a:solidFill>
              <a:latin typeface="Quattrocento Sans"/>
              <a:ea typeface="Quattrocento Sans"/>
              <a:cs typeface="Quattrocento Sans"/>
              <a:sym typeface="Quattrocento Sans"/>
            </a:endParaRPr>
          </a:p>
        </p:txBody>
      </p:sp>
      <p:sp>
        <p:nvSpPr>
          <p:cNvPr id="399" name="Google Shape;399;p12"/>
          <p:cNvSpPr txBox="1"/>
          <p:nvPr/>
        </p:nvSpPr>
        <p:spPr>
          <a:xfrm>
            <a:off x="5329767" y="5031705"/>
            <a:ext cx="1500718" cy="364970"/>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1800"/>
              <a:buFont typeface="Arial"/>
              <a:buNone/>
            </a:pPr>
            <a:r>
              <a:rPr lang="en-GB" sz="1800">
                <a:solidFill>
                  <a:srgbClr val="0000C8"/>
                </a:solidFill>
                <a:latin typeface="Quattrocento Sans"/>
                <a:ea typeface="Quattrocento Sans"/>
                <a:cs typeface="Quattrocento Sans"/>
                <a:sym typeface="Quattrocento Sans"/>
              </a:rPr>
              <a:t>2104</a:t>
            </a:r>
            <a:endParaRPr/>
          </a:p>
        </p:txBody>
      </p:sp>
      <p:sp>
        <p:nvSpPr>
          <p:cNvPr id="400" name="Google Shape;400;p12"/>
          <p:cNvSpPr txBox="1"/>
          <p:nvPr/>
        </p:nvSpPr>
        <p:spPr>
          <a:xfrm>
            <a:off x="7763933" y="5985795"/>
            <a:ext cx="1737785"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1600"/>
              <a:buFont typeface="Arial"/>
              <a:buNone/>
            </a:pPr>
            <a:r>
              <a:rPr i="1" lang="en-GB" sz="1600">
                <a:solidFill>
                  <a:schemeClr val="dk1"/>
                </a:solidFill>
                <a:latin typeface="Quattrocento Sans"/>
                <a:ea typeface="Quattrocento Sans"/>
                <a:cs typeface="Quattrocento Sans"/>
                <a:sym typeface="Quattrocento Sans"/>
              </a:rPr>
              <a:t>data block(s)</a:t>
            </a:r>
            <a:r>
              <a:rPr lang="en-GB" sz="1400">
                <a:solidFill>
                  <a:srgbClr val="000066"/>
                </a:solidFill>
                <a:latin typeface="Quattrocento Sans"/>
                <a:ea typeface="Quattrocento Sans"/>
                <a:cs typeface="Quattrocento Sans"/>
                <a:sym typeface="Quattrocento Sans"/>
              </a:rPr>
              <a:t> </a:t>
            </a:r>
            <a:endParaRPr/>
          </a:p>
        </p:txBody>
      </p:sp>
      <p:sp>
        <p:nvSpPr>
          <p:cNvPr id="401" name="Google Shape;401;p12"/>
          <p:cNvSpPr/>
          <p:nvPr/>
        </p:nvSpPr>
        <p:spPr>
          <a:xfrm>
            <a:off x="7203018" y="4825330"/>
            <a:ext cx="774700" cy="769938"/>
          </a:xfrm>
          <a:custGeom>
            <a:rect b="b" l="l" r="r" t="t"/>
            <a:pathLst>
              <a:path extrusionOk="0" h="860007" w="581025">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cap="flat" cmpd="dbl" w="38100">
            <a:solidFill>
              <a:srgbClr val="0428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402" name="Google Shape;402;p12"/>
          <p:cNvSpPr/>
          <p:nvPr/>
        </p:nvSpPr>
        <p:spPr>
          <a:xfrm>
            <a:off x="7211484" y="5274593"/>
            <a:ext cx="539749" cy="882650"/>
          </a:xfrm>
          <a:custGeom>
            <a:rect b="b" l="l" r="r" t="t"/>
            <a:pathLst>
              <a:path extrusionOk="0" h="860007" w="581025">
                <a:moveTo>
                  <a:pt x="0" y="0"/>
                </a:moveTo>
                <a:cubicBezTo>
                  <a:pt x="6419" y="1070"/>
                  <a:pt x="94125" y="15056"/>
                  <a:pt x="104775" y="19050"/>
                </a:cubicBezTo>
                <a:cubicBezTo>
                  <a:pt x="115494" y="23070"/>
                  <a:pt x="123111" y="32980"/>
                  <a:pt x="133350" y="38100"/>
                </a:cubicBezTo>
                <a:cubicBezTo>
                  <a:pt x="148643" y="45746"/>
                  <a:pt x="165100" y="50800"/>
                  <a:pt x="180975" y="57150"/>
                </a:cubicBezTo>
                <a:cubicBezTo>
                  <a:pt x="190500" y="69850"/>
                  <a:pt x="199096" y="83303"/>
                  <a:pt x="209550" y="95250"/>
                </a:cubicBezTo>
                <a:cubicBezTo>
                  <a:pt x="221377" y="108767"/>
                  <a:pt x="238131" y="118120"/>
                  <a:pt x="247650" y="133350"/>
                </a:cubicBezTo>
                <a:cubicBezTo>
                  <a:pt x="254588" y="144451"/>
                  <a:pt x="252018" y="159418"/>
                  <a:pt x="257175" y="171450"/>
                </a:cubicBezTo>
                <a:cubicBezTo>
                  <a:pt x="261684" y="181972"/>
                  <a:pt x="269875" y="190500"/>
                  <a:pt x="276225" y="200025"/>
                </a:cubicBezTo>
                <a:cubicBezTo>
                  <a:pt x="308827" y="428240"/>
                  <a:pt x="271793" y="153249"/>
                  <a:pt x="304800" y="714375"/>
                </a:cubicBezTo>
                <a:cubicBezTo>
                  <a:pt x="307108" y="753615"/>
                  <a:pt x="315802" y="750298"/>
                  <a:pt x="333375" y="781050"/>
                </a:cubicBezTo>
                <a:cubicBezTo>
                  <a:pt x="340420" y="793378"/>
                  <a:pt x="341066" y="810631"/>
                  <a:pt x="352425" y="819150"/>
                </a:cubicBezTo>
                <a:cubicBezTo>
                  <a:pt x="368489" y="831198"/>
                  <a:pt x="390525" y="831850"/>
                  <a:pt x="409575" y="838200"/>
                </a:cubicBezTo>
                <a:cubicBezTo>
                  <a:pt x="419100" y="841375"/>
                  <a:pt x="428187" y="846480"/>
                  <a:pt x="438150" y="847725"/>
                </a:cubicBezTo>
                <a:cubicBezTo>
                  <a:pt x="536403" y="860007"/>
                  <a:pt x="488752" y="857250"/>
                  <a:pt x="581025" y="857250"/>
                </a:cubicBezTo>
              </a:path>
            </a:pathLst>
          </a:custGeom>
          <a:noFill/>
          <a:ln cap="flat" cmpd="dbl" w="38100">
            <a:solidFill>
              <a:srgbClr val="0428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403" name="Google Shape;403;p12"/>
          <p:cNvSpPr txBox="1"/>
          <p:nvPr/>
        </p:nvSpPr>
        <p:spPr>
          <a:xfrm>
            <a:off x="8450548" y="4626892"/>
            <a:ext cx="1511300" cy="420369"/>
          </a:xfrm>
          <a:prstGeom prst="rect">
            <a:avLst/>
          </a:prstGeom>
          <a:noFill/>
          <a:ln>
            <a:noFill/>
          </a:ln>
        </p:spPr>
        <p:txBody>
          <a:bodyPr anchorCtr="0" anchor="t" bIns="43550" lIns="87100" spcFirstLastPara="1" rIns="87100" wrap="square" tIns="43550">
            <a:spAutoFit/>
          </a:bodyPr>
          <a:lstStyle/>
          <a:p>
            <a:pPr indent="0" lvl="0" marL="0" marR="0" rtl="0" algn="r">
              <a:lnSpc>
                <a:spcPct val="90000"/>
              </a:lnSpc>
              <a:spcBef>
                <a:spcPts val="0"/>
              </a:spcBef>
              <a:spcAft>
                <a:spcPts val="0"/>
              </a:spcAft>
              <a:buClr>
                <a:srgbClr val="000066"/>
              </a:buClr>
              <a:buSzPts val="2400"/>
              <a:buFont typeface="Arial"/>
              <a:buNone/>
            </a:pPr>
            <a:r>
              <a:rPr b="1" lang="en-GB" sz="2400">
                <a:solidFill>
                  <a:schemeClr val="dk1"/>
                </a:solidFill>
                <a:latin typeface="Droid Sans Mono"/>
                <a:ea typeface="Droid Sans Mono"/>
                <a:cs typeface="Droid Sans Mono"/>
                <a:sym typeface="Droid Sans Mono"/>
              </a:rPr>
              <a:t>/tmp</a:t>
            </a:r>
            <a:endParaRPr b="1" sz="2400">
              <a:solidFill>
                <a:schemeClr val="dk1"/>
              </a:solidFill>
              <a:latin typeface="Droid Sans Mono"/>
              <a:ea typeface="Droid Sans Mono"/>
              <a:cs typeface="Droid Sans Mono"/>
              <a:sym typeface="Droid Sans Mono"/>
            </a:endParaRPr>
          </a:p>
        </p:txBody>
      </p:sp>
      <p:cxnSp>
        <p:nvCxnSpPr>
          <p:cNvPr id="404" name="Google Shape;404;p12"/>
          <p:cNvCxnSpPr/>
          <p:nvPr/>
        </p:nvCxnSpPr>
        <p:spPr>
          <a:xfrm flipH="1" rot="10800000">
            <a:off x="3833447" y="4836444"/>
            <a:ext cx="1210571" cy="176223"/>
          </a:xfrm>
          <a:prstGeom prst="straightConnector1">
            <a:avLst/>
          </a:prstGeom>
          <a:noFill/>
          <a:ln cap="flat" cmpd="dbl" w="38100">
            <a:solidFill>
              <a:srgbClr val="042844"/>
            </a:solidFill>
            <a:prstDash val="solid"/>
            <a:miter lim="800000"/>
            <a:headEnd len="med" w="med" type="none"/>
            <a:tailEnd len="med" w="med" type="triangle"/>
          </a:ln>
        </p:spPr>
      </p:cxnSp>
      <p:cxnSp>
        <p:nvCxnSpPr>
          <p:cNvPr id="405" name="Google Shape;405;p12"/>
          <p:cNvCxnSpPr/>
          <p:nvPr/>
        </p:nvCxnSpPr>
        <p:spPr>
          <a:xfrm flipH="1" rot="10800000">
            <a:off x="3815862" y="5195218"/>
            <a:ext cx="1228155" cy="203212"/>
          </a:xfrm>
          <a:prstGeom prst="straightConnector1">
            <a:avLst/>
          </a:prstGeom>
          <a:noFill/>
          <a:ln cap="flat" cmpd="dbl" w="38100">
            <a:solidFill>
              <a:srgbClr val="042844"/>
            </a:solidFill>
            <a:prstDash val="solid"/>
            <a:miter lim="800000"/>
            <a:headEnd len="med" w="med" type="none"/>
            <a:tailEnd len="med" w="med" type="triangle"/>
          </a:ln>
        </p:spPr>
      </p:cxnSp>
      <p:sp>
        <p:nvSpPr>
          <p:cNvPr id="406" name="Google Shape;406;p12"/>
          <p:cNvSpPr/>
          <p:nvPr/>
        </p:nvSpPr>
        <p:spPr>
          <a:xfrm>
            <a:off x="10035685" y="2545698"/>
            <a:ext cx="263119" cy="3800474"/>
          </a:xfrm>
          <a:prstGeom prst="rightBrace">
            <a:avLst>
              <a:gd fmla="val 141395" name="adj1"/>
              <a:gd fmla="val 50000" name="adj2"/>
            </a:avLst>
          </a:prstGeom>
          <a:noFill/>
          <a:ln cap="flat" cmpd="sng" w="9525">
            <a:solidFill>
              <a:srgbClr val="1341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aphicFrame>
        <p:nvGraphicFramePr>
          <p:cNvPr id="407" name="Google Shape;407;p12"/>
          <p:cNvGraphicFramePr/>
          <p:nvPr/>
        </p:nvGraphicFramePr>
        <p:xfrm>
          <a:off x="1058333" y="2909225"/>
          <a:ext cx="3000000" cy="3000000"/>
        </p:xfrm>
        <a:graphic>
          <a:graphicData uri="http://schemas.openxmlformats.org/drawingml/2006/table">
            <a:tbl>
              <a:tblPr>
                <a:noFill/>
                <a:tableStyleId>{ACD06CF6-7951-4930-B51C-87B9AB713217}</a:tableStyleId>
              </a:tblPr>
              <a:tblGrid>
                <a:gridCol w="1604400"/>
                <a:gridCol w="1170725"/>
              </a:tblGrid>
              <a:tr h="360375">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maillog</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31986</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61950">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messages</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31984</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60375">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60375">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bl>
          </a:graphicData>
        </a:graphic>
      </p:graphicFrame>
      <p:graphicFrame>
        <p:nvGraphicFramePr>
          <p:cNvPr id="408" name="Google Shape;408;p12"/>
          <p:cNvGraphicFramePr/>
          <p:nvPr/>
        </p:nvGraphicFramePr>
        <p:xfrm>
          <a:off x="1058334" y="4866616"/>
          <a:ext cx="3000000" cy="3000000"/>
        </p:xfrm>
        <a:graphic>
          <a:graphicData uri="http://schemas.openxmlformats.org/drawingml/2006/table">
            <a:tbl>
              <a:tblPr>
                <a:noFill/>
                <a:tableStyleId>{ACD06CF6-7951-4930-B51C-87B9AB713217}</a:tableStyleId>
              </a:tblPr>
              <a:tblGrid>
                <a:gridCol w="1720850"/>
                <a:gridCol w="1026575"/>
              </a:tblGrid>
              <a:tr h="360375">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ssh-mlid</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31984</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57200">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VMwareDnD</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rgbClr val="0000C8"/>
                        </a:buClr>
                        <a:buSzPts val="1600"/>
                        <a:buFont typeface="Arial"/>
                        <a:buNone/>
                      </a:pPr>
                      <a:r>
                        <a:rPr b="0" i="0" lang="en-GB" sz="1600" u="none" cap="none" strike="noStrike">
                          <a:solidFill>
                            <a:srgbClr val="0000C8"/>
                          </a:solidFill>
                          <a:latin typeface="Arial"/>
                          <a:ea typeface="Arial"/>
                          <a:cs typeface="Arial"/>
                          <a:sym typeface="Arial"/>
                        </a:rPr>
                        <a:t>2104</a:t>
                      </a:r>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60375">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r h="360375">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0000C8"/>
                        </a:solidFill>
                        <a:latin typeface="Arial"/>
                        <a:ea typeface="Arial"/>
                        <a:cs typeface="Arial"/>
                        <a:sym typeface="Arial"/>
                      </a:endParaRPr>
                    </a:p>
                  </a:txBody>
                  <a:tcPr marT="45725" marB="45725" marR="121925" marL="121925" anchor="ctr">
                    <a:lnL cap="flat" cmpd="sng" w="9525">
                      <a:solidFill>
                        <a:srgbClr val="000066"/>
                      </a:solidFill>
                      <a:prstDash val="solid"/>
                      <a:round/>
                      <a:headEnd len="sm" w="sm" type="none"/>
                      <a:tailEnd len="sm" w="sm" type="none"/>
                    </a:lnL>
                    <a:lnR cap="flat" cmpd="sng" w="9525">
                      <a:solidFill>
                        <a:srgbClr val="000066"/>
                      </a:solidFill>
                      <a:prstDash val="solid"/>
                      <a:round/>
                      <a:headEnd len="sm" w="sm" type="none"/>
                      <a:tailEnd len="sm" w="sm" type="none"/>
                    </a:lnR>
                    <a:lnT cap="flat" cmpd="sng" w="9525">
                      <a:solidFill>
                        <a:srgbClr val="000066"/>
                      </a:solidFill>
                      <a:prstDash val="solid"/>
                      <a:round/>
                      <a:headEnd len="sm" w="sm" type="none"/>
                      <a:tailEnd len="sm" w="sm" type="none"/>
                    </a:lnT>
                    <a:lnB cap="flat" cmpd="sng" w="9525">
                      <a:solidFill>
                        <a:srgbClr val="000066"/>
                      </a:solidFill>
                      <a:prstDash val="solid"/>
                      <a:round/>
                      <a:headEnd len="sm" w="sm" type="none"/>
                      <a:tailEnd len="sm" w="sm" type="none"/>
                    </a:lnB>
                    <a:solidFill>
                      <a:srgbClr val="DCE7F0"/>
                    </a:solidFill>
                  </a:tcPr>
                </a:tc>
              </a:tr>
            </a:tbl>
          </a:graphicData>
        </a:graphic>
      </p:graphicFrame>
      <p:sp>
        <p:nvSpPr>
          <p:cNvPr id="409" name="Google Shape;409;p12"/>
          <p:cNvSpPr/>
          <p:nvPr/>
        </p:nvSpPr>
        <p:spPr>
          <a:xfrm>
            <a:off x="1072663" y="2540935"/>
            <a:ext cx="1652954" cy="323834"/>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0" marR="0" rtl="0" algn="l">
              <a:spcBef>
                <a:spcPts val="0"/>
              </a:spcBef>
              <a:spcAft>
                <a:spcPts val="0"/>
              </a:spcAft>
              <a:buNone/>
            </a:pPr>
            <a:r>
              <a:rPr b="1" i="0" lang="en-GB" sz="1800" u="none" cap="none" strike="noStrike">
                <a:solidFill>
                  <a:schemeClr val="dk1"/>
                </a:solidFill>
                <a:latin typeface="Droid Sans Mono"/>
                <a:ea typeface="Droid Sans Mono"/>
                <a:cs typeface="Droid Sans Mono"/>
                <a:sym typeface="Droid Sans Mono"/>
              </a:rPr>
              <a:t>/var/log</a:t>
            </a:r>
            <a:endParaRPr/>
          </a:p>
        </p:txBody>
      </p:sp>
      <p:sp>
        <p:nvSpPr>
          <p:cNvPr id="410" name="Google Shape;410;p12"/>
          <p:cNvSpPr/>
          <p:nvPr/>
        </p:nvSpPr>
        <p:spPr>
          <a:xfrm>
            <a:off x="1066801" y="4498324"/>
            <a:ext cx="1711569" cy="319072"/>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0" marR="0" rtl="0" algn="l">
              <a:spcBef>
                <a:spcPts val="0"/>
              </a:spcBef>
              <a:spcAft>
                <a:spcPts val="0"/>
              </a:spcAft>
              <a:buNone/>
            </a:pPr>
            <a:r>
              <a:rPr b="1" i="0" lang="en-GB" sz="1800" u="none" cap="none" strike="noStrike">
                <a:solidFill>
                  <a:schemeClr val="dk1"/>
                </a:solidFill>
                <a:latin typeface="Droid Sans Mono"/>
                <a:ea typeface="Droid Sans Mono"/>
                <a:cs typeface="Droid Sans Mono"/>
                <a:sym typeface="Droid Sans Mono"/>
              </a:rPr>
              <a:t>/tmp</a:t>
            </a:r>
            <a:endParaRPr b="1" i="0" sz="1800" u="none" cap="none" strike="noStrike">
              <a:solidFill>
                <a:schemeClr val="dk1"/>
              </a:solidFill>
              <a:latin typeface="Droid Sans Mono"/>
              <a:ea typeface="Droid Sans Mono"/>
              <a:cs typeface="Droid Sans Mono"/>
              <a:sym typeface="Droid Sans Mono"/>
            </a:endParaRPr>
          </a:p>
        </p:txBody>
      </p:sp>
      <p:sp>
        <p:nvSpPr>
          <p:cNvPr id="411" name="Google Shape;411;p12"/>
          <p:cNvSpPr/>
          <p:nvPr/>
        </p:nvSpPr>
        <p:spPr>
          <a:xfrm>
            <a:off x="10368331" y="4093505"/>
            <a:ext cx="956894" cy="683287"/>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66"/>
              </a:buClr>
              <a:buSzPts val="2000"/>
              <a:buFont typeface="Arial"/>
              <a:buNone/>
            </a:pPr>
            <a:r>
              <a:rPr lang="en-GB" sz="2000">
                <a:solidFill>
                  <a:schemeClr val="dk1"/>
                </a:solidFill>
                <a:latin typeface="Quattrocento Sans"/>
                <a:ea typeface="Quattrocento Sans"/>
                <a:cs typeface="Quattrocento Sans"/>
                <a:sym typeface="Quattrocento Sans"/>
              </a:rPr>
              <a:t>hard</a:t>
            </a:r>
            <a:br>
              <a:rPr lang="en-GB" sz="2000">
                <a:solidFill>
                  <a:schemeClr val="dk1"/>
                </a:solidFill>
                <a:latin typeface="Quattrocento Sans"/>
                <a:ea typeface="Quattrocento Sans"/>
                <a:cs typeface="Quattrocento Sans"/>
                <a:sym typeface="Quattrocento Sans"/>
              </a:rPr>
            </a:br>
            <a:r>
              <a:rPr lang="en-GB" sz="2000">
                <a:solidFill>
                  <a:schemeClr val="dk1"/>
                </a:solidFill>
                <a:latin typeface="Quattrocento Sans"/>
                <a:ea typeface="Quattrocento Sans"/>
                <a:cs typeface="Quattrocento Sans"/>
                <a:sym typeface="Quattrocento Sans"/>
              </a:rPr>
              <a:t>disk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15" name="Shape 415"/>
        <p:cNvGrpSpPr/>
        <p:nvPr/>
      </p:nvGrpSpPr>
      <p:grpSpPr>
        <a:xfrm>
          <a:off x="0" y="0"/>
          <a:ext cx="0" cy="0"/>
          <a:chOff x="0" y="0"/>
          <a:chExt cx="0" cy="0"/>
        </a:xfrm>
      </p:grpSpPr>
      <p:sp>
        <p:nvSpPr>
          <p:cNvPr id="416" name="Google Shape;416;p13"/>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I-nodes store all file attributes</a:t>
            </a:r>
            <a:endParaRPr/>
          </a:p>
          <a:p>
            <a:pPr indent="-165100" lvl="1" marL="622300" rtl="0" algn="l">
              <a:lnSpc>
                <a:spcPct val="100000"/>
              </a:lnSpc>
              <a:spcBef>
                <a:spcPts val="2000"/>
              </a:spcBef>
              <a:spcAft>
                <a:spcPts val="0"/>
              </a:spcAft>
              <a:buSzPts val="1800"/>
              <a:buChar char="›"/>
            </a:pPr>
            <a:r>
              <a:rPr lang="en-GB"/>
              <a:t>Except for the file name, which is stored in a directory</a:t>
            </a:r>
            <a:endParaRPr/>
          </a:p>
          <a:p>
            <a:pPr indent="-185738" lvl="0" marL="185738" marR="0" rtl="0" algn="l">
              <a:lnSpc>
                <a:spcPct val="100000"/>
              </a:lnSpc>
              <a:spcBef>
                <a:spcPts val="2000"/>
              </a:spcBef>
              <a:spcAft>
                <a:spcPts val="0"/>
              </a:spcAft>
              <a:buClr>
                <a:srgbClr val="008FD0"/>
              </a:buClr>
              <a:buSzPts val="1800"/>
              <a:buFont typeface="Arial"/>
              <a:buChar char="›"/>
            </a:pPr>
            <a:r>
              <a:rPr lang="en-GB"/>
              <a:t>I-node can be explored with the </a:t>
            </a:r>
            <a:r>
              <a:rPr b="1" lang="en-GB">
                <a:solidFill>
                  <a:srgbClr val="0000C8"/>
                </a:solidFill>
              </a:rPr>
              <a:t>stat</a:t>
            </a:r>
            <a:r>
              <a:rPr lang="en-GB"/>
              <a:t> command</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1" marL="4572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I-node number itself can be found with</a:t>
            </a:r>
            <a:endParaRPr/>
          </a:p>
          <a:p>
            <a:pPr indent="-50800" lvl="1" marL="622300" rtl="0" algn="l">
              <a:lnSpc>
                <a:spcPct val="100000"/>
              </a:lnSpc>
              <a:spcBef>
                <a:spcPts val="2000"/>
              </a:spcBef>
              <a:spcAft>
                <a:spcPts val="0"/>
              </a:spcAft>
              <a:buSzPts val="1800"/>
              <a:buNone/>
            </a:pPr>
            <a:r>
              <a:t/>
            </a:r>
            <a:endParaRPr/>
          </a:p>
        </p:txBody>
      </p:sp>
      <p:sp>
        <p:nvSpPr>
          <p:cNvPr id="417" name="Google Shape;417;p1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Looking inside i-nodes</a:t>
            </a:r>
            <a:endParaRPr/>
          </a:p>
        </p:txBody>
      </p:sp>
      <p:sp>
        <p:nvSpPr>
          <p:cNvPr id="418" name="Google Shape;418;p13"/>
          <p:cNvSpPr/>
          <p:nvPr/>
        </p:nvSpPr>
        <p:spPr>
          <a:xfrm>
            <a:off x="830303" y="2946402"/>
            <a:ext cx="10494922" cy="2282393"/>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stat script1.bash</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File: 'script1.bash'</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Size: 237   Blocks: 8   IO Blocks: 4096  regular file</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Device: 802h/2050d   Inode: 77909   Links: 1</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Access: (0755/-rwxr-xr-x) Uid: (501/hal9000) Gid: (500/cyber)</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Access: 2000-01-30 13:22:36.000000000 +0000 </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Modify: 2000-01-30 13:22:36.000000000 +0000</a:t>
            </a:r>
            <a:endParaRPr/>
          </a:p>
          <a:p>
            <a:pPr indent="-360363" lvl="1" marL="360363" marR="0" rtl="0" algn="l">
              <a:spcBef>
                <a:spcPts val="0"/>
              </a:spcBef>
              <a:spcAft>
                <a:spcPts val="0"/>
              </a:spcAft>
              <a:buNone/>
            </a:pPr>
            <a:r>
              <a:rPr b="0" i="0" lang="en-GB" sz="1800" u="none" cap="none" strike="noStrike">
                <a:solidFill>
                  <a:srgbClr val="000066"/>
                </a:solidFill>
                <a:latin typeface="Courier New"/>
                <a:ea typeface="Courier New"/>
                <a:cs typeface="Courier New"/>
                <a:sym typeface="Courier New"/>
              </a:rPr>
              <a:t>Change: 2000-01-30 13:22:36.000000000 +0000</a:t>
            </a:r>
            <a:endParaRPr/>
          </a:p>
        </p:txBody>
      </p:sp>
      <p:sp>
        <p:nvSpPr>
          <p:cNvPr id="419" name="Google Shape;419;p13"/>
          <p:cNvSpPr/>
          <p:nvPr/>
        </p:nvSpPr>
        <p:spPr>
          <a:xfrm>
            <a:off x="844714" y="5594349"/>
            <a:ext cx="10480511" cy="651178"/>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ls -i script1.bash</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77909 script1.bash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3" name="Shape 423"/>
        <p:cNvGrpSpPr/>
        <p:nvPr/>
      </p:nvGrpSpPr>
      <p:grpSpPr>
        <a:xfrm>
          <a:off x="0" y="0"/>
          <a:ext cx="0" cy="0"/>
          <a:chOff x="0" y="0"/>
          <a:chExt cx="0" cy="0"/>
        </a:xfrm>
      </p:grpSpPr>
      <p:sp>
        <p:nvSpPr>
          <p:cNvPr id="424" name="Google Shape;424;p14"/>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Hard link count is stored in the i-node - an additional entry in the directory</a:t>
            </a:r>
            <a:endParaRPr/>
          </a:p>
          <a:p>
            <a:pPr indent="-185738" lvl="0" marL="185738" marR="0" rtl="0" algn="l">
              <a:lnSpc>
                <a:spcPct val="100000"/>
              </a:lnSpc>
              <a:spcBef>
                <a:spcPts val="2000"/>
              </a:spcBef>
              <a:spcAft>
                <a:spcPts val="0"/>
              </a:spcAft>
              <a:buClr>
                <a:srgbClr val="008FD0"/>
              </a:buClr>
              <a:buSzPts val="1800"/>
              <a:buFont typeface="Arial"/>
              <a:buChar char="›"/>
            </a:pPr>
            <a:r>
              <a:rPr lang="en-GB"/>
              <a:t>Symbolic link can go across filesystems</a:t>
            </a:r>
            <a:endParaRPr/>
          </a:p>
          <a:p>
            <a:pPr indent="-165100" lvl="1" marL="622300" rtl="0" algn="l">
              <a:lnSpc>
                <a:spcPct val="100000"/>
              </a:lnSpc>
              <a:spcBef>
                <a:spcPts val="2000"/>
              </a:spcBef>
              <a:spcAft>
                <a:spcPts val="0"/>
              </a:spcAft>
              <a:buSzPts val="1800"/>
              <a:buChar char="›"/>
            </a:pPr>
            <a:r>
              <a:rPr lang="en-GB"/>
              <a:t>Symbolic link is a file which content is another filename</a:t>
            </a:r>
            <a:endParaRPr/>
          </a:p>
          <a:p>
            <a:pPr indent="-185738" lvl="0" marL="185738" marR="0" rtl="0" algn="l">
              <a:lnSpc>
                <a:spcPct val="100000"/>
              </a:lnSpc>
              <a:spcBef>
                <a:spcPts val="2000"/>
              </a:spcBef>
              <a:spcAft>
                <a:spcPts val="0"/>
              </a:spcAft>
              <a:buClr>
                <a:srgbClr val="008FD0"/>
              </a:buClr>
              <a:buSzPts val="1800"/>
              <a:buFont typeface="Arial"/>
              <a:buChar char="›"/>
            </a:pPr>
            <a:r>
              <a:rPr lang="en-GB"/>
              <a:t>The </a:t>
            </a:r>
            <a:r>
              <a:rPr b="1" lang="en-GB">
                <a:solidFill>
                  <a:srgbClr val="0000C8"/>
                </a:solidFill>
              </a:rPr>
              <a:t>ext2/ext3</a:t>
            </a:r>
            <a:r>
              <a:rPr lang="en-GB"/>
              <a:t> have ‘fast link’ mechanism </a:t>
            </a:r>
            <a:endParaRPr/>
          </a:p>
          <a:p>
            <a:pPr indent="-165100" lvl="1" marL="622300" rtl="0" algn="l">
              <a:lnSpc>
                <a:spcPct val="100000"/>
              </a:lnSpc>
              <a:spcBef>
                <a:spcPts val="2000"/>
              </a:spcBef>
              <a:spcAft>
                <a:spcPts val="0"/>
              </a:spcAft>
              <a:buSzPts val="1800"/>
              <a:buChar char="›"/>
            </a:pPr>
            <a:r>
              <a:rPr lang="en-GB"/>
              <a:t>Fast link stores target filename in the i-node, not on disk</a:t>
            </a:r>
            <a:endParaRPr/>
          </a:p>
        </p:txBody>
      </p:sp>
      <p:sp>
        <p:nvSpPr>
          <p:cNvPr id="425" name="Google Shape;425;p1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Symbolic links vs. hard links</a:t>
            </a:r>
            <a:endParaRPr/>
          </a:p>
        </p:txBody>
      </p:sp>
      <p:sp>
        <p:nvSpPr>
          <p:cNvPr id="426" name="Google Shape;426;p14"/>
          <p:cNvSpPr txBox="1"/>
          <p:nvPr/>
        </p:nvSpPr>
        <p:spPr>
          <a:xfrm>
            <a:off x="8756651" y="2919407"/>
            <a:ext cx="1500716"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file1</a:t>
            </a:r>
            <a:endParaRPr/>
          </a:p>
        </p:txBody>
      </p:sp>
      <p:sp>
        <p:nvSpPr>
          <p:cNvPr id="427" name="Google Shape;427;p14"/>
          <p:cNvSpPr txBox="1"/>
          <p:nvPr/>
        </p:nvSpPr>
        <p:spPr>
          <a:xfrm>
            <a:off x="8756651" y="2233606"/>
            <a:ext cx="1500716" cy="339725"/>
          </a:xfrm>
          <a:prstGeom prst="rect">
            <a:avLst/>
          </a:prstGeom>
          <a:no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66"/>
              </a:buClr>
              <a:buSzPts val="1800"/>
              <a:buFont typeface="Arial"/>
              <a:buNone/>
            </a:pPr>
            <a:r>
              <a:rPr i="1" lang="en-GB" sz="1800">
                <a:solidFill>
                  <a:schemeClr val="dk1"/>
                </a:solidFill>
                <a:latin typeface="Quattrocento Sans"/>
                <a:ea typeface="Quattrocento Sans"/>
                <a:cs typeface="Quattrocento Sans"/>
                <a:sym typeface="Quattrocento Sans"/>
              </a:rPr>
              <a:t>data</a:t>
            </a:r>
            <a:r>
              <a:rPr lang="en-GB" sz="1400">
                <a:solidFill>
                  <a:srgbClr val="000066"/>
                </a:solidFill>
                <a:latin typeface="Quattrocento Sans"/>
                <a:ea typeface="Quattrocento Sans"/>
                <a:cs typeface="Quattrocento Sans"/>
                <a:sym typeface="Quattrocento Sans"/>
              </a:rPr>
              <a:t> </a:t>
            </a:r>
            <a:endParaRPr/>
          </a:p>
        </p:txBody>
      </p:sp>
      <p:sp>
        <p:nvSpPr>
          <p:cNvPr id="428" name="Google Shape;428;p14"/>
          <p:cNvSpPr/>
          <p:nvPr/>
        </p:nvSpPr>
        <p:spPr>
          <a:xfrm>
            <a:off x="5943601" y="2124077"/>
            <a:ext cx="2156884" cy="1557328"/>
          </a:xfrm>
          <a:prstGeom prst="rect">
            <a:avLst/>
          </a:prstGeom>
          <a:solidFill>
            <a:srgbClr val="BBD1E3"/>
          </a:solid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429" name="Google Shape;429;p14"/>
          <p:cNvCxnSpPr/>
          <p:nvPr/>
        </p:nvCxnSpPr>
        <p:spPr>
          <a:xfrm>
            <a:off x="5943601" y="3300405"/>
            <a:ext cx="2156884" cy="1588"/>
          </a:xfrm>
          <a:prstGeom prst="straightConnector1">
            <a:avLst/>
          </a:prstGeom>
          <a:noFill/>
          <a:ln cap="flat" cmpd="sng" w="9525">
            <a:solidFill>
              <a:srgbClr val="000066"/>
            </a:solidFill>
            <a:prstDash val="solid"/>
            <a:miter lim="800000"/>
            <a:headEnd len="med" w="med" type="none"/>
            <a:tailEnd len="med" w="med" type="none"/>
          </a:ln>
        </p:spPr>
      </p:cxnSp>
      <p:cxnSp>
        <p:nvCxnSpPr>
          <p:cNvPr id="430" name="Google Shape;430;p14"/>
          <p:cNvCxnSpPr/>
          <p:nvPr/>
        </p:nvCxnSpPr>
        <p:spPr>
          <a:xfrm>
            <a:off x="5943601" y="2919405"/>
            <a:ext cx="2156884" cy="1588"/>
          </a:xfrm>
          <a:prstGeom prst="straightConnector1">
            <a:avLst/>
          </a:prstGeom>
          <a:noFill/>
          <a:ln cap="flat" cmpd="sng" w="9525">
            <a:solidFill>
              <a:srgbClr val="000066"/>
            </a:solidFill>
            <a:prstDash val="solid"/>
            <a:miter lim="800000"/>
            <a:headEnd len="med" w="med" type="none"/>
            <a:tailEnd len="med" w="med" type="none"/>
          </a:ln>
        </p:spPr>
      </p:cxnSp>
      <p:cxnSp>
        <p:nvCxnSpPr>
          <p:cNvPr id="431" name="Google Shape;431;p14"/>
          <p:cNvCxnSpPr/>
          <p:nvPr/>
        </p:nvCxnSpPr>
        <p:spPr>
          <a:xfrm>
            <a:off x="5943601" y="2538405"/>
            <a:ext cx="2156884" cy="1588"/>
          </a:xfrm>
          <a:prstGeom prst="straightConnector1">
            <a:avLst/>
          </a:prstGeom>
          <a:noFill/>
          <a:ln cap="flat" cmpd="sng" w="9525">
            <a:solidFill>
              <a:srgbClr val="000066"/>
            </a:solidFill>
            <a:prstDash val="solid"/>
            <a:miter lim="800000"/>
            <a:headEnd len="med" w="med" type="none"/>
            <a:tailEnd len="med" w="med" type="none"/>
          </a:ln>
        </p:spPr>
      </p:cxnSp>
      <p:sp>
        <p:nvSpPr>
          <p:cNvPr id="432" name="Google Shape;432;p14"/>
          <p:cNvSpPr txBox="1"/>
          <p:nvPr/>
        </p:nvSpPr>
        <p:spPr>
          <a:xfrm>
            <a:off x="3972985" y="2309805"/>
            <a:ext cx="1500716" cy="303414"/>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1400"/>
              <a:buFont typeface="Arial"/>
              <a:buNone/>
            </a:pPr>
            <a:r>
              <a:rPr lang="en-GB" sz="1400">
                <a:solidFill>
                  <a:srgbClr val="000066"/>
                </a:solidFill>
                <a:latin typeface="Quattrocento Sans"/>
                <a:ea typeface="Quattrocento Sans"/>
                <a:cs typeface="Quattrocento Sans"/>
                <a:sym typeface="Quattrocento Sans"/>
              </a:rPr>
              <a:t>i-node</a:t>
            </a:r>
            <a:endParaRPr/>
          </a:p>
        </p:txBody>
      </p:sp>
      <p:sp>
        <p:nvSpPr>
          <p:cNvPr id="433" name="Google Shape;433;p14"/>
          <p:cNvSpPr/>
          <p:nvPr/>
        </p:nvSpPr>
        <p:spPr>
          <a:xfrm>
            <a:off x="3128434" y="2081205"/>
            <a:ext cx="2156884" cy="1676400"/>
          </a:xfrm>
          <a:prstGeom prst="rect">
            <a:avLst/>
          </a:prstGeom>
          <a:solidFill>
            <a:srgbClr val="DCE7F0"/>
          </a:solidFill>
          <a:ln cap="flat" cmpd="sng" w="9525">
            <a:solidFill>
              <a:srgbClr val="0000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434" name="Google Shape;434;p14"/>
          <p:cNvCxnSpPr/>
          <p:nvPr/>
        </p:nvCxnSpPr>
        <p:spPr>
          <a:xfrm>
            <a:off x="3128434" y="3605205"/>
            <a:ext cx="2156884" cy="1588"/>
          </a:xfrm>
          <a:prstGeom prst="straightConnector1">
            <a:avLst/>
          </a:prstGeom>
          <a:noFill/>
          <a:ln cap="flat" cmpd="sng" w="9525">
            <a:solidFill>
              <a:srgbClr val="000066"/>
            </a:solidFill>
            <a:prstDash val="solid"/>
            <a:miter lim="800000"/>
            <a:headEnd len="med" w="med" type="none"/>
            <a:tailEnd len="med" w="med" type="none"/>
          </a:ln>
        </p:spPr>
      </p:cxnSp>
      <p:cxnSp>
        <p:nvCxnSpPr>
          <p:cNvPr id="435" name="Google Shape;435;p14"/>
          <p:cNvCxnSpPr/>
          <p:nvPr/>
        </p:nvCxnSpPr>
        <p:spPr>
          <a:xfrm>
            <a:off x="3128434" y="3224205"/>
            <a:ext cx="2156884" cy="1588"/>
          </a:xfrm>
          <a:prstGeom prst="straightConnector1">
            <a:avLst/>
          </a:prstGeom>
          <a:noFill/>
          <a:ln cap="flat" cmpd="sng" w="9525">
            <a:solidFill>
              <a:srgbClr val="000066"/>
            </a:solidFill>
            <a:prstDash val="solid"/>
            <a:miter lim="800000"/>
            <a:headEnd len="med" w="med" type="none"/>
            <a:tailEnd len="med" w="med" type="none"/>
          </a:ln>
        </p:spPr>
      </p:cxnSp>
      <p:cxnSp>
        <p:nvCxnSpPr>
          <p:cNvPr id="436" name="Google Shape;436;p14"/>
          <p:cNvCxnSpPr/>
          <p:nvPr/>
        </p:nvCxnSpPr>
        <p:spPr>
          <a:xfrm>
            <a:off x="3128434" y="2843205"/>
            <a:ext cx="2156884" cy="1588"/>
          </a:xfrm>
          <a:prstGeom prst="straightConnector1">
            <a:avLst/>
          </a:prstGeom>
          <a:noFill/>
          <a:ln cap="flat" cmpd="sng" w="9525">
            <a:solidFill>
              <a:srgbClr val="000066"/>
            </a:solidFill>
            <a:prstDash val="solid"/>
            <a:miter lim="800000"/>
            <a:headEnd len="med" w="med" type="none"/>
            <a:tailEnd len="med" w="med" type="none"/>
          </a:ln>
        </p:spPr>
      </p:cxnSp>
      <p:cxnSp>
        <p:nvCxnSpPr>
          <p:cNvPr id="437" name="Google Shape;437;p14"/>
          <p:cNvCxnSpPr/>
          <p:nvPr/>
        </p:nvCxnSpPr>
        <p:spPr>
          <a:xfrm>
            <a:off x="3128434" y="2462205"/>
            <a:ext cx="2156884" cy="1588"/>
          </a:xfrm>
          <a:prstGeom prst="straightConnector1">
            <a:avLst/>
          </a:prstGeom>
          <a:noFill/>
          <a:ln cap="flat" cmpd="sng" w="9525">
            <a:solidFill>
              <a:srgbClr val="000066"/>
            </a:solidFill>
            <a:prstDash val="solid"/>
            <a:miter lim="800000"/>
            <a:headEnd len="med" w="med" type="none"/>
            <a:tailEnd len="med" w="med" type="none"/>
          </a:ln>
        </p:spPr>
      </p:cxnSp>
      <p:sp>
        <p:nvSpPr>
          <p:cNvPr id="438" name="Google Shape;438;p14"/>
          <p:cNvSpPr txBox="1"/>
          <p:nvPr/>
        </p:nvSpPr>
        <p:spPr>
          <a:xfrm>
            <a:off x="3598334" y="2068507"/>
            <a:ext cx="1500718" cy="395747"/>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file1</a:t>
            </a:r>
            <a:endParaRPr/>
          </a:p>
        </p:txBody>
      </p:sp>
      <p:sp>
        <p:nvSpPr>
          <p:cNvPr id="439" name="Google Shape;439;p14"/>
          <p:cNvSpPr txBox="1"/>
          <p:nvPr/>
        </p:nvSpPr>
        <p:spPr>
          <a:xfrm>
            <a:off x="3598334" y="2460620"/>
            <a:ext cx="1500718" cy="395747"/>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file2</a:t>
            </a:r>
            <a:endParaRPr/>
          </a:p>
        </p:txBody>
      </p:sp>
      <p:sp>
        <p:nvSpPr>
          <p:cNvPr id="440" name="Google Shape;440;p14"/>
          <p:cNvSpPr txBox="1"/>
          <p:nvPr/>
        </p:nvSpPr>
        <p:spPr>
          <a:xfrm>
            <a:off x="3598334" y="2841620"/>
            <a:ext cx="1500718" cy="395747"/>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file3</a:t>
            </a:r>
            <a:endParaRPr/>
          </a:p>
        </p:txBody>
      </p:sp>
      <p:cxnSp>
        <p:nvCxnSpPr>
          <p:cNvPr id="441" name="Google Shape;441;p14"/>
          <p:cNvCxnSpPr/>
          <p:nvPr/>
        </p:nvCxnSpPr>
        <p:spPr>
          <a:xfrm>
            <a:off x="5285318" y="2309805"/>
            <a:ext cx="658283" cy="1588"/>
          </a:xfrm>
          <a:prstGeom prst="straightConnector1">
            <a:avLst/>
          </a:prstGeom>
          <a:noFill/>
          <a:ln cap="flat" cmpd="sng" w="9525">
            <a:solidFill>
              <a:srgbClr val="000066"/>
            </a:solidFill>
            <a:prstDash val="solid"/>
            <a:miter lim="800000"/>
            <a:headEnd len="med" w="med" type="none"/>
            <a:tailEnd len="med" w="med" type="triangle"/>
          </a:ln>
        </p:spPr>
      </p:cxnSp>
      <p:cxnSp>
        <p:nvCxnSpPr>
          <p:cNvPr id="442" name="Google Shape;442;p14"/>
          <p:cNvCxnSpPr/>
          <p:nvPr/>
        </p:nvCxnSpPr>
        <p:spPr>
          <a:xfrm flipH="1" rot="10800000">
            <a:off x="5285318" y="2384420"/>
            <a:ext cx="658283" cy="231775"/>
          </a:xfrm>
          <a:prstGeom prst="straightConnector1">
            <a:avLst/>
          </a:prstGeom>
          <a:noFill/>
          <a:ln cap="flat" cmpd="sng" w="9525">
            <a:solidFill>
              <a:srgbClr val="000066"/>
            </a:solidFill>
            <a:prstDash val="solid"/>
            <a:miter lim="800000"/>
            <a:headEnd len="med" w="med" type="none"/>
            <a:tailEnd len="med" w="med" type="triangle"/>
          </a:ln>
        </p:spPr>
      </p:cxnSp>
      <p:cxnSp>
        <p:nvCxnSpPr>
          <p:cNvPr id="443" name="Google Shape;443;p14"/>
          <p:cNvCxnSpPr/>
          <p:nvPr/>
        </p:nvCxnSpPr>
        <p:spPr>
          <a:xfrm>
            <a:off x="5285318" y="2995605"/>
            <a:ext cx="658283" cy="76200"/>
          </a:xfrm>
          <a:prstGeom prst="straightConnector1">
            <a:avLst/>
          </a:prstGeom>
          <a:noFill/>
          <a:ln cap="flat" cmpd="sng" w="9525">
            <a:solidFill>
              <a:srgbClr val="000066"/>
            </a:solidFill>
            <a:prstDash val="solid"/>
            <a:miter lim="800000"/>
            <a:headEnd len="med" w="med" type="none"/>
            <a:tailEnd len="med" w="med" type="triangle"/>
          </a:ln>
        </p:spPr>
      </p:cxnSp>
      <p:cxnSp>
        <p:nvCxnSpPr>
          <p:cNvPr id="444" name="Google Shape;444;p14"/>
          <p:cNvCxnSpPr/>
          <p:nvPr/>
        </p:nvCxnSpPr>
        <p:spPr>
          <a:xfrm>
            <a:off x="8100486" y="2386005"/>
            <a:ext cx="656166" cy="1588"/>
          </a:xfrm>
          <a:prstGeom prst="straightConnector1">
            <a:avLst/>
          </a:prstGeom>
          <a:noFill/>
          <a:ln cap="flat" cmpd="sng" w="9525">
            <a:solidFill>
              <a:srgbClr val="000066"/>
            </a:solidFill>
            <a:prstDash val="solid"/>
            <a:miter lim="800000"/>
            <a:headEnd len="med" w="med" type="none"/>
            <a:tailEnd len="med" w="med" type="triangle"/>
          </a:ln>
        </p:spPr>
      </p:cxnSp>
      <p:cxnSp>
        <p:nvCxnSpPr>
          <p:cNvPr id="445" name="Google Shape;445;p14"/>
          <p:cNvCxnSpPr/>
          <p:nvPr/>
        </p:nvCxnSpPr>
        <p:spPr>
          <a:xfrm>
            <a:off x="8100486" y="3071805"/>
            <a:ext cx="656166" cy="1588"/>
          </a:xfrm>
          <a:prstGeom prst="straightConnector1">
            <a:avLst/>
          </a:prstGeom>
          <a:noFill/>
          <a:ln cap="flat" cmpd="sng" w="9525">
            <a:solidFill>
              <a:srgbClr val="000066"/>
            </a:solidFill>
            <a:prstDash val="solid"/>
            <a:miter lim="800000"/>
            <a:headEnd len="med" w="med" type="none"/>
            <a:tailEnd len="med" w="med" type="triangle"/>
          </a:ln>
        </p:spPr>
      </p:cxnSp>
      <p:sp>
        <p:nvSpPr>
          <p:cNvPr id="446" name="Google Shape;446;p14"/>
          <p:cNvSpPr/>
          <p:nvPr/>
        </p:nvSpPr>
        <p:spPr>
          <a:xfrm>
            <a:off x="2755900" y="2305045"/>
            <a:ext cx="7903633" cy="1811337"/>
          </a:xfrm>
          <a:custGeom>
            <a:rect b="b" l="l" r="r" t="t"/>
            <a:pathLst>
              <a:path extrusionOk="0" h="1141" w="3734">
                <a:moveTo>
                  <a:pt x="176" y="0"/>
                </a:moveTo>
                <a:cubicBezTo>
                  <a:pt x="157" y="17"/>
                  <a:pt x="87" y="18"/>
                  <a:pt x="58" y="102"/>
                </a:cubicBezTo>
                <a:cubicBezTo>
                  <a:pt x="30" y="185"/>
                  <a:pt x="0" y="359"/>
                  <a:pt x="6" y="501"/>
                </a:cubicBezTo>
                <a:cubicBezTo>
                  <a:pt x="13" y="643"/>
                  <a:pt x="35" y="854"/>
                  <a:pt x="95" y="955"/>
                </a:cubicBezTo>
                <a:cubicBezTo>
                  <a:pt x="155" y="1056"/>
                  <a:pt x="235" y="1073"/>
                  <a:pt x="368" y="1104"/>
                </a:cubicBezTo>
                <a:cubicBezTo>
                  <a:pt x="501" y="1134"/>
                  <a:pt x="676" y="1134"/>
                  <a:pt x="893" y="1138"/>
                </a:cubicBezTo>
                <a:cubicBezTo>
                  <a:pt x="1110" y="1141"/>
                  <a:pt x="1355" y="1137"/>
                  <a:pt x="1668" y="1124"/>
                </a:cubicBezTo>
                <a:cubicBezTo>
                  <a:pt x="1981" y="1111"/>
                  <a:pt x="2449" y="1097"/>
                  <a:pt x="2768" y="1063"/>
                </a:cubicBezTo>
                <a:cubicBezTo>
                  <a:pt x="3087" y="1029"/>
                  <a:pt x="3430" y="998"/>
                  <a:pt x="3582" y="919"/>
                </a:cubicBezTo>
                <a:cubicBezTo>
                  <a:pt x="3734" y="840"/>
                  <a:pt x="3682" y="659"/>
                  <a:pt x="3678" y="589"/>
                </a:cubicBezTo>
                <a:cubicBezTo>
                  <a:pt x="3674" y="519"/>
                  <a:pt x="3583" y="518"/>
                  <a:pt x="3558" y="499"/>
                </a:cubicBezTo>
              </a:path>
            </a:pathLst>
          </a:custGeom>
          <a:noFill/>
          <a:ln cap="flat" cmpd="sng" w="9525">
            <a:solidFill>
              <a:srgbClr val="0000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447" name="Google Shape;447;p14"/>
          <p:cNvSpPr txBox="1"/>
          <p:nvPr/>
        </p:nvSpPr>
        <p:spPr>
          <a:xfrm>
            <a:off x="791310" y="2278058"/>
            <a:ext cx="1707662" cy="3220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0" spcFirstLastPara="1" rIns="0" wrap="square" tIns="36000">
            <a:spAutoFit/>
          </a:bodyPr>
          <a:lstStyle/>
          <a:p>
            <a:pPr indent="-180975" lvl="0" marL="180975" marR="0" rtl="0" algn="ctr">
              <a:lnSpc>
                <a:spcPct val="9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hard links</a:t>
            </a:r>
            <a:endParaRPr/>
          </a:p>
        </p:txBody>
      </p:sp>
      <p:sp>
        <p:nvSpPr>
          <p:cNvPr id="448" name="Google Shape;448;p14"/>
          <p:cNvSpPr txBox="1"/>
          <p:nvPr/>
        </p:nvSpPr>
        <p:spPr>
          <a:xfrm>
            <a:off x="786258" y="2916231"/>
            <a:ext cx="2224617" cy="322002"/>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0" spcFirstLastPara="1" rIns="0" wrap="square" tIns="36000">
            <a:spAutoFit/>
          </a:bodyPr>
          <a:lstStyle/>
          <a:p>
            <a:pPr indent="-180975" lvl="0" marL="180975" marR="0" rtl="0" algn="ctr">
              <a:lnSpc>
                <a:spcPct val="90000"/>
              </a:lnSpc>
              <a:spcBef>
                <a:spcPts val="0"/>
              </a:spcBef>
              <a:spcAft>
                <a:spcPts val="0"/>
              </a:spcAft>
              <a:buClr>
                <a:srgbClr val="B8CCE4"/>
              </a:buClr>
              <a:buSzPts val="1800"/>
              <a:buFont typeface="Arial"/>
              <a:buNone/>
            </a:pPr>
            <a:r>
              <a:rPr i="1" lang="en-GB" sz="1800">
                <a:solidFill>
                  <a:schemeClr val="dk1"/>
                </a:solidFill>
                <a:latin typeface="Quattrocento Sans"/>
                <a:ea typeface="Quattrocento Sans"/>
                <a:cs typeface="Quattrocento Sans"/>
                <a:sym typeface="Quattrocento Sans"/>
              </a:rPr>
              <a:t>symbolic  link</a:t>
            </a:r>
            <a:endParaRPr/>
          </a:p>
        </p:txBody>
      </p:sp>
      <p:sp>
        <p:nvSpPr>
          <p:cNvPr id="449" name="Google Shape;449;p14"/>
          <p:cNvSpPr txBox="1"/>
          <p:nvPr/>
        </p:nvSpPr>
        <p:spPr>
          <a:xfrm>
            <a:off x="6328834" y="2141532"/>
            <a:ext cx="1500718" cy="395747"/>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136220</a:t>
            </a:r>
            <a:endParaRPr/>
          </a:p>
        </p:txBody>
      </p:sp>
      <p:sp>
        <p:nvSpPr>
          <p:cNvPr id="450" name="Google Shape;450;p14"/>
          <p:cNvSpPr txBox="1"/>
          <p:nvPr/>
        </p:nvSpPr>
        <p:spPr>
          <a:xfrm>
            <a:off x="6341534" y="2916232"/>
            <a:ext cx="1500718" cy="395747"/>
          </a:xfrm>
          <a:prstGeom prst="rect">
            <a:avLst/>
          </a:prstGeom>
          <a:noFill/>
          <a:ln>
            <a:noFill/>
          </a:ln>
        </p:spPr>
        <p:txBody>
          <a:bodyPr anchorCtr="0" anchor="t" bIns="43550" lIns="87100" spcFirstLastPara="1" rIns="87100" wrap="square" tIns="43550">
            <a:spAutoFit/>
          </a:bodyPr>
          <a:lstStyle/>
          <a:p>
            <a:pPr indent="0" lvl="0" marL="0" marR="0" rtl="0" algn="l">
              <a:spcBef>
                <a:spcPts val="0"/>
              </a:spcBef>
              <a:spcAft>
                <a:spcPts val="0"/>
              </a:spcAft>
              <a:buClr>
                <a:srgbClr val="000066"/>
              </a:buClr>
              <a:buSzPts val="2000"/>
              <a:buFont typeface="Arial"/>
              <a:buNone/>
            </a:pPr>
            <a:r>
              <a:rPr b="1" lang="en-GB" sz="2000">
                <a:solidFill>
                  <a:srgbClr val="0000C8"/>
                </a:solidFill>
                <a:latin typeface="Quattrocento Sans"/>
                <a:ea typeface="Quattrocento Sans"/>
                <a:cs typeface="Quattrocento Sans"/>
                <a:sym typeface="Quattrocento Sans"/>
              </a:rPr>
              <a:t>136324</a:t>
            </a:r>
            <a:endParaRPr/>
          </a:p>
        </p:txBody>
      </p:sp>
      <p:sp>
        <p:nvSpPr>
          <p:cNvPr id="451" name="Google Shape;451;p14"/>
          <p:cNvSpPr/>
          <p:nvPr/>
        </p:nvSpPr>
        <p:spPr>
          <a:xfrm>
            <a:off x="2549769" y="2081214"/>
            <a:ext cx="158261" cy="742950"/>
          </a:xfrm>
          <a:prstGeom prst="leftBrace">
            <a:avLst>
              <a:gd fmla="val 48809" name="adj1"/>
              <a:gd fmla="val 50000" name="adj2"/>
            </a:avLst>
          </a:prstGeom>
          <a:noFill/>
          <a:ln cap="flat" cmpd="sng" w="9525">
            <a:solidFill>
              <a:srgbClr val="1341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452" name="Google Shape;452;p14"/>
          <p:cNvCxnSpPr/>
          <p:nvPr/>
        </p:nvCxnSpPr>
        <p:spPr>
          <a:xfrm>
            <a:off x="3009900" y="3073393"/>
            <a:ext cx="311151" cy="0"/>
          </a:xfrm>
          <a:prstGeom prst="straightConnector1">
            <a:avLst/>
          </a:prstGeom>
          <a:noFill/>
          <a:ln cap="flat" cmpd="sng" w="9525">
            <a:solidFill>
              <a:srgbClr val="134183"/>
            </a:solidFill>
            <a:prstDash val="solid"/>
            <a:round/>
            <a:headEnd len="med" w="med" type="none"/>
            <a:tailEnd len="med" w="med" type="triangle"/>
          </a:ln>
        </p:spPr>
      </p:cxnSp>
      <p:sp>
        <p:nvSpPr>
          <p:cNvPr id="453" name="Google Shape;453;p14"/>
          <p:cNvSpPr/>
          <p:nvPr/>
        </p:nvSpPr>
        <p:spPr>
          <a:xfrm>
            <a:off x="3124201" y="1581150"/>
            <a:ext cx="2143124" cy="356258"/>
          </a:xfrm>
          <a:prstGeom prst="flowChartAlternateProcess">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0" spcFirstLastPara="1" rIns="0" wrap="square" tIns="36000">
            <a:spAutoFit/>
          </a:bodyPr>
          <a:lstStyle/>
          <a:p>
            <a:pPr indent="-180975" lvl="0" marL="180975" marR="0" rtl="0" algn="ctr">
              <a:lnSpc>
                <a:spcPct val="9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directory</a:t>
            </a:r>
            <a:endParaRPr/>
          </a:p>
        </p:txBody>
      </p:sp>
      <p:sp>
        <p:nvSpPr>
          <p:cNvPr id="454" name="Google Shape;454;p14"/>
          <p:cNvSpPr/>
          <p:nvPr/>
        </p:nvSpPr>
        <p:spPr>
          <a:xfrm>
            <a:off x="8772526" y="1574571"/>
            <a:ext cx="1466849" cy="356258"/>
          </a:xfrm>
          <a:prstGeom prst="flowChartAlternateProcess">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0" spcFirstLastPara="1" rIns="0" wrap="square" tIns="36000">
            <a:spAutoFit/>
          </a:bodyPr>
          <a:lstStyle/>
          <a:p>
            <a:pPr indent="-180975" lvl="0" marL="180975" marR="0" rtl="0" algn="ctr">
              <a:lnSpc>
                <a:spcPct val="9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data blocks</a:t>
            </a:r>
            <a:endParaRPr/>
          </a:p>
        </p:txBody>
      </p:sp>
      <p:sp>
        <p:nvSpPr>
          <p:cNvPr id="455" name="Google Shape;455;p14"/>
          <p:cNvSpPr/>
          <p:nvPr/>
        </p:nvSpPr>
        <p:spPr>
          <a:xfrm>
            <a:off x="5953125" y="1571625"/>
            <a:ext cx="2143125" cy="356258"/>
          </a:xfrm>
          <a:prstGeom prst="flowChartAlternateProcess">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36000" lIns="0" spcFirstLastPara="1" rIns="0" wrap="square" tIns="36000">
            <a:spAutoFit/>
          </a:bodyPr>
          <a:lstStyle/>
          <a:p>
            <a:pPr indent="-180975" lvl="0" marL="180975" marR="0" rtl="0" algn="ctr">
              <a:lnSpc>
                <a:spcPct val="9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i-node 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9" name="Shape 459"/>
        <p:cNvGrpSpPr/>
        <p:nvPr/>
      </p:nvGrpSpPr>
      <p:grpSpPr>
        <a:xfrm>
          <a:off x="0" y="0"/>
          <a:ext cx="0" cy="0"/>
          <a:chOff x="0" y="0"/>
          <a:chExt cx="0" cy="0"/>
        </a:xfrm>
      </p:grpSpPr>
      <p:sp>
        <p:nvSpPr>
          <p:cNvPr id="460" name="Google Shape;460;p1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a:t>
            </a:r>
            <a:r>
              <a:rPr b="1" lang="en-GB"/>
              <a:t> </a:t>
            </a:r>
            <a:r>
              <a:rPr b="1" lang="en-GB">
                <a:solidFill>
                  <a:srgbClr val="0000C8"/>
                </a:solidFill>
              </a:rPr>
              <a:t>ls -i </a:t>
            </a:r>
            <a:r>
              <a:rPr lang="en-GB"/>
              <a:t>command to identify file i-node number</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0" lvl="0" marL="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Remove links with </a:t>
            </a:r>
            <a:r>
              <a:rPr b="1" lang="en-GB">
                <a:solidFill>
                  <a:srgbClr val="0000C8"/>
                </a:solidFill>
              </a:rPr>
              <a:t>rm</a:t>
            </a:r>
            <a:r>
              <a:rPr lang="en-GB"/>
              <a:t>; a file is deleted when the last hard link is removed</a:t>
            </a:r>
            <a:endParaRPr/>
          </a:p>
        </p:txBody>
      </p:sp>
      <p:sp>
        <p:nvSpPr>
          <p:cNvPr id="461" name="Google Shape;461;p1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Handling links</a:t>
            </a:r>
            <a:endParaRPr/>
          </a:p>
        </p:txBody>
      </p:sp>
      <p:sp>
        <p:nvSpPr>
          <p:cNvPr id="462" name="Google Shape;462;p15"/>
          <p:cNvSpPr/>
          <p:nvPr/>
        </p:nvSpPr>
        <p:spPr>
          <a:xfrm>
            <a:off x="869543" y="2932113"/>
            <a:ext cx="10455682" cy="2374726"/>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ln file1 file2</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ln -s file1 file3</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ls -il file[1-3]</a:t>
            </a:r>
            <a:endParaRPr/>
          </a:p>
          <a:p>
            <a:pPr indent="-360363" lvl="0" marL="360363" marR="0" rtl="0" algn="l">
              <a:spcBef>
                <a:spcPts val="0"/>
              </a:spcBef>
              <a:spcAft>
                <a:spcPts val="0"/>
              </a:spcAft>
              <a:buNone/>
            </a:pPr>
            <a:r>
              <a:rPr lang="en-GB" sz="1800">
                <a:solidFill>
                  <a:srgbClr val="000066"/>
                </a:solidFill>
                <a:latin typeface="Courier New"/>
                <a:ea typeface="Courier New"/>
                <a:cs typeface="Courier New"/>
                <a:sym typeface="Courier New"/>
              </a:rPr>
              <a:t>77642 -rw-r--r--  2 laura  other  243  ... file1</a:t>
            </a:r>
            <a:endParaRPr/>
          </a:p>
          <a:p>
            <a:pPr indent="-360363" lvl="0" marL="360363" marR="0" rtl="0" algn="l">
              <a:spcBef>
                <a:spcPts val="0"/>
              </a:spcBef>
              <a:spcAft>
                <a:spcPts val="0"/>
              </a:spcAft>
              <a:buNone/>
            </a:pPr>
            <a:r>
              <a:rPr lang="en-GB" sz="1800">
                <a:solidFill>
                  <a:srgbClr val="000066"/>
                </a:solidFill>
                <a:latin typeface="Courier New"/>
                <a:ea typeface="Courier New"/>
                <a:cs typeface="Courier New"/>
                <a:sym typeface="Courier New"/>
              </a:rPr>
              <a:t>77642 -rw-r--r--  2 laura  other  243  ... file2</a:t>
            </a:r>
            <a:endParaRPr/>
          </a:p>
          <a:p>
            <a:pPr indent="-360363" lvl="0" marL="360363" marR="0" rtl="0" algn="l">
              <a:spcBef>
                <a:spcPts val="0"/>
              </a:spcBef>
              <a:spcAft>
                <a:spcPts val="0"/>
              </a:spcAft>
              <a:buNone/>
            </a:pPr>
            <a:r>
              <a:rPr lang="en-GB" sz="1800">
                <a:solidFill>
                  <a:srgbClr val="000066"/>
                </a:solidFill>
                <a:latin typeface="Courier New"/>
                <a:ea typeface="Courier New"/>
                <a:cs typeface="Courier New"/>
                <a:sym typeface="Courier New"/>
              </a:rPr>
              <a:t>77645 lrwxrwxrwx  1 laura  other    5  ... file3 --&gt; file1</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ls -ilL file3</a:t>
            </a:r>
            <a:endParaRPr/>
          </a:p>
          <a:p>
            <a:pPr indent="-360363" lvl="0" marL="360363" marR="0" rtl="0" algn="l">
              <a:spcBef>
                <a:spcPts val="0"/>
              </a:spcBef>
              <a:spcAft>
                <a:spcPts val="0"/>
              </a:spcAft>
              <a:buNone/>
            </a:pPr>
            <a:r>
              <a:rPr lang="en-GB" sz="1800">
                <a:solidFill>
                  <a:srgbClr val="000066"/>
                </a:solidFill>
                <a:latin typeface="Courier New"/>
                <a:ea typeface="Courier New"/>
                <a:cs typeface="Courier New"/>
                <a:sym typeface="Courier New"/>
              </a:rPr>
              <a:t>77642 -rw-r--r--  2 laura  other  243  ...  file3</a:t>
            </a:r>
            <a:endParaRPr/>
          </a:p>
        </p:txBody>
      </p:sp>
      <p:sp>
        <p:nvSpPr>
          <p:cNvPr id="463" name="Google Shape;463;p15"/>
          <p:cNvSpPr/>
          <p:nvPr/>
        </p:nvSpPr>
        <p:spPr>
          <a:xfrm>
            <a:off x="859098" y="1990725"/>
            <a:ext cx="10456602" cy="727710"/>
          </a:xfrm>
          <a:prstGeom prst="roundRect">
            <a:avLst>
              <a:gd fmla="val 16667" name="adj"/>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538163" marR="0" rtl="0" algn="l">
              <a:spcBef>
                <a:spcPts val="0"/>
              </a:spcBef>
              <a:spcAft>
                <a:spcPts val="0"/>
              </a:spcAft>
              <a:buNone/>
            </a:pPr>
            <a:r>
              <a:rPr b="1" i="0" lang="en-GB" sz="2000" u="none" cap="none" strike="noStrike">
                <a:solidFill>
                  <a:srgbClr val="3333CC"/>
                </a:solidFill>
                <a:latin typeface="Droid Sans Mono"/>
                <a:ea typeface="Droid Sans Mono"/>
                <a:cs typeface="Droid Sans Mono"/>
                <a:sym typeface="Droid Sans Mono"/>
              </a:rPr>
              <a:t>ln source   target		</a:t>
            </a:r>
            <a:r>
              <a:rPr b="0" i="0" lang="en-GB" sz="2000" u="none" cap="none" strike="noStrike">
                <a:solidFill>
                  <a:schemeClr val="dk1"/>
                </a:solidFill>
                <a:latin typeface="Quattrocento Sans"/>
                <a:ea typeface="Quattrocento Sans"/>
                <a:cs typeface="Quattrocento Sans"/>
                <a:sym typeface="Quattrocento Sans"/>
              </a:rPr>
              <a:t>- for hard link</a:t>
            </a:r>
            <a:endParaRPr/>
          </a:p>
          <a:p>
            <a:pPr indent="0" lvl="1" marL="538163" marR="0" rtl="0" algn="l">
              <a:spcBef>
                <a:spcPts val="0"/>
              </a:spcBef>
              <a:spcAft>
                <a:spcPts val="0"/>
              </a:spcAft>
              <a:buNone/>
            </a:pPr>
            <a:r>
              <a:rPr b="1" i="0" lang="en-GB" sz="2000" u="none" cap="none" strike="noStrike">
                <a:solidFill>
                  <a:srgbClr val="3333CC"/>
                </a:solidFill>
                <a:latin typeface="Droid Sans Mono"/>
                <a:ea typeface="Droid Sans Mono"/>
                <a:cs typeface="Droid Sans Mono"/>
                <a:sym typeface="Droid Sans Mono"/>
              </a:rPr>
              <a:t>ln -s source  …  directory	</a:t>
            </a:r>
            <a:r>
              <a:rPr b="0" i="0" lang="en-GB" sz="2000" u="none" cap="none" strike="noStrike">
                <a:solidFill>
                  <a:schemeClr val="dk1"/>
                </a:solidFill>
                <a:latin typeface="Quattrocento Sans"/>
                <a:ea typeface="Quattrocento Sans"/>
                <a:cs typeface="Quattrocento Sans"/>
                <a:sym typeface="Quattrocento Sans"/>
              </a:rPr>
              <a:t>- for symbolic link</a:t>
            </a:r>
            <a:endParaRPr b="0" i="0" sz="2400" u="none" cap="none" strike="noStrike">
              <a:solidFill>
                <a:srgbClr val="134183"/>
              </a:solidFill>
              <a:latin typeface="Times New Roman"/>
              <a:ea typeface="Times New Roman"/>
              <a:cs typeface="Times New Roman"/>
              <a:sym typeface="Times New Roman"/>
            </a:endParaRPr>
          </a:p>
        </p:txBody>
      </p:sp>
      <p:sp>
        <p:nvSpPr>
          <p:cNvPr id="464" name="Google Shape;464;p15"/>
          <p:cNvSpPr/>
          <p:nvPr/>
        </p:nvSpPr>
        <p:spPr>
          <a:xfrm>
            <a:off x="7235338" y="2971801"/>
            <a:ext cx="4062046" cy="701123"/>
          </a:xfrm>
          <a:prstGeom prst="ellipse">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0" lIns="0" spcFirstLastPara="1" rIns="0" wrap="square" tIns="0">
            <a:spAutoFit/>
          </a:bodyPr>
          <a:lstStyle/>
          <a:p>
            <a:pPr indent="0" lvl="0" marL="180975" marR="0" rtl="0" algn="ctr">
              <a:lnSpc>
                <a:spcPct val="90000"/>
              </a:lnSpc>
              <a:spcBef>
                <a:spcPts val="0"/>
              </a:spcBef>
              <a:spcAft>
                <a:spcPts val="0"/>
              </a:spcAft>
              <a:buNone/>
            </a:pPr>
            <a:r>
              <a:rPr lang="en-GB" sz="1800">
                <a:solidFill>
                  <a:schemeClr val="dk1"/>
                </a:solidFill>
                <a:latin typeface="Quattrocento Sans"/>
                <a:ea typeface="Quattrocento Sans"/>
                <a:cs typeface="Quattrocento Sans"/>
                <a:sym typeface="Quattrocento Sans"/>
              </a:rPr>
              <a:t>file being linked-to </a:t>
            </a:r>
            <a:br>
              <a:rPr lang="en-GB" sz="1800">
                <a:solidFill>
                  <a:schemeClr val="dk1"/>
                </a:solidFill>
                <a:latin typeface="Quattrocento Sans"/>
                <a:ea typeface="Quattrocento Sans"/>
                <a:cs typeface="Quattrocento Sans"/>
                <a:sym typeface="Quattrocento Sans"/>
              </a:rPr>
            </a:br>
            <a:r>
              <a:rPr lang="en-GB" sz="1800">
                <a:solidFill>
                  <a:schemeClr val="dk1"/>
                </a:solidFill>
                <a:latin typeface="Quattrocento Sans"/>
                <a:ea typeface="Quattrocento Sans"/>
                <a:cs typeface="Quattrocento Sans"/>
                <a:sym typeface="Quattrocento Sans"/>
              </a:rPr>
              <a:t>must exist (here: </a:t>
            </a:r>
            <a:r>
              <a:rPr b="1" lang="en-GB" sz="1800">
                <a:solidFill>
                  <a:srgbClr val="971611"/>
                </a:solidFill>
                <a:latin typeface="Quattrocento Sans"/>
                <a:ea typeface="Quattrocento Sans"/>
                <a:cs typeface="Quattrocento Sans"/>
                <a:sym typeface="Quattrocento Sans"/>
              </a:rPr>
              <a:t>file1</a:t>
            </a:r>
            <a:r>
              <a:rPr lang="en-GB" sz="1800">
                <a:solidFill>
                  <a:schemeClr val="dk1"/>
                </a:solidFill>
                <a:latin typeface="Quattrocento Sans"/>
                <a:ea typeface="Quattrocento Sans"/>
                <a:cs typeface="Quattrocento Sans"/>
                <a:sym typeface="Quattrocento Sans"/>
              </a:rPr>
              <a:t>)</a:t>
            </a:r>
            <a:endParaRPr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16"/>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90000"/>
              </a:lnSpc>
              <a:spcBef>
                <a:spcPts val="0"/>
              </a:spcBef>
              <a:spcAft>
                <a:spcPts val="0"/>
              </a:spcAft>
              <a:buClr>
                <a:srgbClr val="008FD0"/>
              </a:buClr>
              <a:buSzPts val="1800"/>
              <a:buFont typeface="Arial"/>
              <a:buChar char="›"/>
            </a:pPr>
            <a:r>
              <a:rPr lang="en-GB"/>
              <a:t>Linux directory layout follows </a:t>
            </a:r>
            <a:r>
              <a:rPr b="1" lang="en-GB">
                <a:solidFill>
                  <a:srgbClr val="0000C8"/>
                </a:solidFill>
              </a:rPr>
              <a:t>FHS</a:t>
            </a:r>
            <a:r>
              <a:rPr b="1" lang="en-GB"/>
              <a:t> </a:t>
            </a:r>
            <a:endParaRPr/>
          </a:p>
          <a:p>
            <a:pPr indent="-165100" lvl="1" marL="622300" rtl="0" algn="l">
              <a:lnSpc>
                <a:spcPct val="90000"/>
              </a:lnSpc>
              <a:spcBef>
                <a:spcPts val="2000"/>
              </a:spcBef>
              <a:spcAft>
                <a:spcPts val="0"/>
              </a:spcAft>
              <a:buSzPts val="1800"/>
              <a:buChar char="›"/>
            </a:pPr>
            <a:r>
              <a:rPr lang="en-GB"/>
              <a:t>Data is stored in files; files are grouped in directories</a:t>
            </a:r>
            <a:endParaRPr/>
          </a:p>
          <a:p>
            <a:pPr indent="-165100" lvl="1" marL="622300" rtl="0" algn="l">
              <a:lnSpc>
                <a:spcPct val="90000"/>
              </a:lnSpc>
              <a:spcBef>
                <a:spcPts val="2000"/>
              </a:spcBef>
              <a:spcAft>
                <a:spcPts val="0"/>
              </a:spcAft>
              <a:buSzPts val="1800"/>
              <a:buChar char="›"/>
            </a:pPr>
            <a:r>
              <a:rPr lang="en-GB"/>
              <a:t>The home directory is the starting point after user logs in</a:t>
            </a:r>
            <a:endParaRPr/>
          </a:p>
          <a:p>
            <a:pPr indent="-165100" lvl="1" marL="622300" rtl="0" algn="l">
              <a:lnSpc>
                <a:spcPct val="90000"/>
              </a:lnSpc>
              <a:spcBef>
                <a:spcPts val="2000"/>
              </a:spcBef>
              <a:spcAft>
                <a:spcPts val="0"/>
              </a:spcAft>
              <a:buSzPts val="1800"/>
              <a:buChar char="›"/>
            </a:pPr>
            <a:r>
              <a:rPr lang="en-GB"/>
              <a:t>Absolute pathname starts with the leading '</a:t>
            </a:r>
            <a:r>
              <a:rPr b="1" lang="en-GB">
                <a:solidFill>
                  <a:srgbClr val="0000C8"/>
                </a:solidFill>
              </a:rPr>
              <a:t>/</a:t>
            </a:r>
            <a:r>
              <a:rPr lang="en-GB"/>
              <a:t>‘</a:t>
            </a:r>
            <a:endParaRPr/>
          </a:p>
          <a:p>
            <a:pPr indent="-165100" lvl="1" marL="622300" rtl="0" algn="l">
              <a:lnSpc>
                <a:spcPct val="90000"/>
              </a:lnSpc>
              <a:spcBef>
                <a:spcPts val="2000"/>
              </a:spcBef>
              <a:spcAft>
                <a:spcPts val="0"/>
              </a:spcAft>
              <a:buSzPts val="1800"/>
              <a:buChar char="›"/>
            </a:pPr>
            <a:r>
              <a:rPr lang="en-GB"/>
              <a:t>Relative pathname is referenced to the current directory</a:t>
            </a:r>
            <a:endParaRPr/>
          </a:p>
          <a:p>
            <a:pPr indent="-185738" lvl="0" marL="185738" marR="0" rtl="0" algn="l">
              <a:lnSpc>
                <a:spcPct val="90000"/>
              </a:lnSpc>
              <a:spcBef>
                <a:spcPts val="2000"/>
              </a:spcBef>
              <a:spcAft>
                <a:spcPts val="0"/>
              </a:spcAft>
              <a:buClr>
                <a:srgbClr val="008FD0"/>
              </a:buClr>
              <a:buSzPts val="1800"/>
              <a:buFont typeface="Arial"/>
              <a:buChar char="›"/>
            </a:pPr>
            <a:r>
              <a:rPr lang="en-GB"/>
              <a:t>Files and directories can be managed with basic tools:</a:t>
            </a:r>
            <a:endParaRPr/>
          </a:p>
          <a:p>
            <a:pPr indent="-165100" lvl="1" marL="622300" rtl="0" algn="l">
              <a:lnSpc>
                <a:spcPct val="90000"/>
              </a:lnSpc>
              <a:spcBef>
                <a:spcPts val="2000"/>
              </a:spcBef>
              <a:spcAft>
                <a:spcPts val="0"/>
              </a:spcAft>
              <a:buSzPts val="1800"/>
              <a:buChar char="›"/>
            </a:pPr>
            <a:r>
              <a:rPr b="1" lang="en-GB">
                <a:solidFill>
                  <a:srgbClr val="0000C8"/>
                </a:solidFill>
              </a:rPr>
              <a:t>cp</a:t>
            </a:r>
            <a:r>
              <a:rPr lang="en-GB"/>
              <a:t>, </a:t>
            </a:r>
            <a:r>
              <a:rPr b="1" lang="en-GB">
                <a:solidFill>
                  <a:srgbClr val="0000C8"/>
                </a:solidFill>
              </a:rPr>
              <a:t>mv</a:t>
            </a:r>
            <a:r>
              <a:rPr lang="en-GB"/>
              <a:t>, </a:t>
            </a:r>
            <a:r>
              <a:rPr b="1" lang="en-GB">
                <a:solidFill>
                  <a:srgbClr val="0000C8"/>
                </a:solidFill>
              </a:rPr>
              <a:t>rm</a:t>
            </a:r>
            <a:r>
              <a:rPr lang="en-GB"/>
              <a:t>, </a:t>
            </a:r>
            <a:r>
              <a:rPr b="1" lang="en-GB">
                <a:solidFill>
                  <a:srgbClr val="0000C8"/>
                </a:solidFill>
              </a:rPr>
              <a:t>ln</a:t>
            </a:r>
            <a:r>
              <a:rPr lang="en-GB"/>
              <a:t>, </a:t>
            </a:r>
            <a:r>
              <a:rPr b="1" lang="en-GB">
                <a:solidFill>
                  <a:srgbClr val="0000C8"/>
                </a:solidFill>
              </a:rPr>
              <a:t>mkdir</a:t>
            </a:r>
            <a:r>
              <a:rPr lang="en-GB"/>
              <a:t>, </a:t>
            </a:r>
            <a:r>
              <a:rPr b="1" lang="en-GB">
                <a:solidFill>
                  <a:srgbClr val="0000C8"/>
                </a:solidFill>
              </a:rPr>
              <a:t>rmdir</a:t>
            </a:r>
            <a:endParaRPr b="1">
              <a:solidFill>
                <a:srgbClr val="0000C8"/>
              </a:solidFill>
            </a:endParaRPr>
          </a:p>
        </p:txBody>
      </p:sp>
      <p:sp>
        <p:nvSpPr>
          <p:cNvPr id="470" name="Google Shape;470;p16"/>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Files can be accessed through alternative names (links)</a:t>
            </a:r>
            <a:endParaRPr/>
          </a:p>
          <a:p>
            <a:pPr indent="-165100" lvl="1" marL="622300" rtl="0" algn="l">
              <a:lnSpc>
                <a:spcPct val="100000"/>
              </a:lnSpc>
              <a:spcBef>
                <a:spcPts val="2000"/>
              </a:spcBef>
              <a:spcAft>
                <a:spcPts val="0"/>
              </a:spcAft>
              <a:buSzPts val="1800"/>
              <a:buChar char="›"/>
            </a:pPr>
            <a:r>
              <a:rPr lang="en-GB"/>
              <a:t>Hard link can only be created within the same filesystem</a:t>
            </a:r>
            <a:endParaRPr/>
          </a:p>
          <a:p>
            <a:pPr indent="-165100" lvl="1" marL="622300" rtl="0" algn="l">
              <a:lnSpc>
                <a:spcPct val="100000"/>
              </a:lnSpc>
              <a:spcBef>
                <a:spcPts val="2000"/>
              </a:spcBef>
              <a:spcAft>
                <a:spcPts val="0"/>
              </a:spcAft>
              <a:buSzPts val="1800"/>
              <a:buChar char="›"/>
            </a:pPr>
            <a:r>
              <a:rPr lang="en-GB"/>
              <a:t>Symbolic link file contains logical address of the original </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Files have attributes</a:t>
            </a:r>
            <a:endParaRPr/>
          </a:p>
          <a:p>
            <a:pPr indent="-165100" lvl="1" marL="622300" rtl="0" algn="l">
              <a:lnSpc>
                <a:spcPct val="100000"/>
              </a:lnSpc>
              <a:spcBef>
                <a:spcPts val="2000"/>
              </a:spcBef>
              <a:spcAft>
                <a:spcPts val="0"/>
              </a:spcAft>
              <a:buSzPts val="1800"/>
              <a:buChar char="›"/>
            </a:pPr>
            <a:r>
              <a:rPr lang="en-GB"/>
              <a:t>Stored on disk, in </a:t>
            </a:r>
            <a:r>
              <a:rPr b="1" lang="en-GB">
                <a:solidFill>
                  <a:srgbClr val="0000C8"/>
                </a:solidFill>
              </a:rPr>
              <a:t>i-node</a:t>
            </a:r>
            <a:r>
              <a:rPr lang="en-GB"/>
              <a:t> table</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471" name="Google Shape;471;p1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Summary</a:t>
            </a:r>
            <a:endParaRPr/>
          </a:p>
        </p:txBody>
      </p:sp>
      <p:sp>
        <p:nvSpPr>
          <p:cNvPr id="472" name="Google Shape;472;p16"/>
          <p:cNvSpPr/>
          <p:nvPr/>
        </p:nvSpPr>
        <p:spPr>
          <a:xfrm>
            <a:off x="825500" y="5597527"/>
            <a:ext cx="10566400" cy="8096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nvGrpSpPr>
          <p:cNvPr id="473" name="Google Shape;473;p16"/>
          <p:cNvGrpSpPr/>
          <p:nvPr/>
        </p:nvGrpSpPr>
        <p:grpSpPr>
          <a:xfrm>
            <a:off x="10587789" y="4965440"/>
            <a:ext cx="1013661" cy="1041195"/>
            <a:chOff x="4831556" y="5521337"/>
            <a:chExt cx="1066114" cy="1041195"/>
          </a:xfrm>
        </p:grpSpPr>
        <p:pic>
          <p:nvPicPr>
            <p:cNvPr id="474" name="Google Shape;474;p16"/>
            <p:cNvPicPr preferRelativeResize="0"/>
            <p:nvPr/>
          </p:nvPicPr>
          <p:blipFill rotWithShape="1">
            <a:blip r:embed="rId3">
              <a:alphaModFix/>
            </a:blip>
            <a:srcRect b="0" l="0" r="0" t="0"/>
            <a:stretch/>
          </p:blipFill>
          <p:spPr>
            <a:xfrm>
              <a:off x="4831556" y="5521337"/>
              <a:ext cx="1066114" cy="1041195"/>
            </a:xfrm>
            <a:prstGeom prst="rect">
              <a:avLst/>
            </a:prstGeom>
            <a:noFill/>
            <a:ln>
              <a:noFill/>
            </a:ln>
          </p:spPr>
        </p:pic>
        <p:sp>
          <p:nvSpPr>
            <p:cNvPr id="475" name="Google Shape;475;p16"/>
            <p:cNvSpPr txBox="1"/>
            <p:nvPr/>
          </p:nvSpPr>
          <p:spPr>
            <a:xfrm>
              <a:off x="5158854" y="5977719"/>
              <a:ext cx="368489" cy="409433"/>
            </a:xfrm>
            <a:prstGeom prst="rect">
              <a:avLst/>
            </a:prstGeom>
            <a:noFill/>
            <a:ln>
              <a:noFill/>
            </a:ln>
          </p:spPr>
          <p:txBody>
            <a:bodyPr anchorCtr="1" anchor="ctr" bIns="0" lIns="0" spcFirstLastPara="1" rIns="0" wrap="square" tIns="0">
              <a:noAutofit/>
            </a:bodyPr>
            <a:lstStyle/>
            <a:p>
              <a:pPr indent="-288925" lvl="0" marL="288925" marR="0" rtl="0" algn="l">
                <a:lnSpc>
                  <a:spcPct val="120000"/>
                </a:lnSpc>
                <a:spcBef>
                  <a:spcPts val="0"/>
                </a:spcBef>
                <a:spcAft>
                  <a:spcPts val="0"/>
                </a:spcAft>
                <a:buNone/>
              </a:pPr>
              <a:r>
                <a:rPr b="1" lang="en-GB" sz="2000">
                  <a:solidFill>
                    <a:srgbClr val="005AA9"/>
                  </a:solidFill>
                  <a:latin typeface="Verdana"/>
                  <a:ea typeface="Verdana"/>
                  <a:cs typeface="Verdana"/>
                  <a:sym typeface="Verdana"/>
                </a:rPr>
                <a:t>∑</a:t>
              </a:r>
              <a:endParaRPr sz="900">
                <a:solidFill>
                  <a:srgbClr val="005AA9"/>
                </a:solidFill>
                <a:latin typeface="Quattrocento Sans"/>
                <a:ea typeface="Quattrocento Sans"/>
                <a:cs typeface="Quattrocento Sans"/>
                <a:sym typeface="Quattrocento Sa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1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481" name="Google Shape;481;p1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Glossary</a:t>
            </a:r>
            <a:endParaRPr/>
          </a:p>
        </p:txBody>
      </p:sp>
      <p:graphicFrame>
        <p:nvGraphicFramePr>
          <p:cNvPr id="482" name="Google Shape;482;p17"/>
          <p:cNvGraphicFramePr/>
          <p:nvPr/>
        </p:nvGraphicFramePr>
        <p:xfrm>
          <a:off x="523874" y="1376616"/>
          <a:ext cx="3000000" cy="3000000"/>
        </p:xfrm>
        <a:graphic>
          <a:graphicData uri="http://schemas.openxmlformats.org/drawingml/2006/table">
            <a:tbl>
              <a:tblPr>
                <a:noFill/>
                <a:tableStyleId>{ACD06CF6-7951-4930-B51C-87B9AB713217}</a:tableStyleId>
              </a:tblPr>
              <a:tblGrid>
                <a:gridCol w="1933575"/>
                <a:gridCol w="8867775"/>
              </a:tblGrid>
              <a:tr h="119075">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entity</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c>
                  <a:txBody>
                    <a:bodyPr/>
                    <a:lstStyle/>
                    <a:p>
                      <a:pPr indent="0" lvl="0" marL="0" marR="0" rtl="0" algn="l">
                        <a:lnSpc>
                          <a:spcPct val="120000"/>
                        </a:lnSpc>
                        <a:spcBef>
                          <a:spcPts val="0"/>
                        </a:spcBef>
                        <a:spcAft>
                          <a:spcPts val="0"/>
                        </a:spcAft>
                        <a:buClr>
                          <a:schemeClr val="lt2"/>
                        </a:buClr>
                        <a:buSzPts val="1800"/>
                        <a:buFont typeface="Arial"/>
                        <a:buNone/>
                      </a:pPr>
                      <a:r>
                        <a:rPr b="1" i="0" lang="en-GB" sz="1800" u="none" cap="none" strike="noStrike">
                          <a:solidFill>
                            <a:srgbClr val="134183"/>
                          </a:solidFill>
                          <a:latin typeface="Arial"/>
                          <a:ea typeface="Arial"/>
                          <a:cs typeface="Arial"/>
                          <a:sym typeface="Arial"/>
                        </a:rPr>
                        <a:t>meaning</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ED5EA"/>
                    </a:solidFill>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ls(1)</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list directory content</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cd (builtin)</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change location in the filesystem</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pwd (builtin)</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print working (current) directory</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mkdir(1)</a:t>
                      </a:r>
                      <a:br>
                        <a:rPr b="1" i="0" lang="en-GB" sz="1400" u="none" cap="none" strike="noStrike">
                          <a:solidFill>
                            <a:srgbClr val="134183"/>
                          </a:solidFill>
                          <a:latin typeface="Arial"/>
                          <a:ea typeface="Arial"/>
                          <a:cs typeface="Arial"/>
                          <a:sym typeface="Arial"/>
                        </a:rPr>
                      </a:br>
                      <a:r>
                        <a:rPr b="0" i="0" lang="en-GB" sz="1400" u="none" cap="none" strike="noStrike">
                          <a:solidFill>
                            <a:srgbClr val="0000C8"/>
                          </a:solidFill>
                          <a:latin typeface="Arial"/>
                          <a:ea typeface="Arial"/>
                          <a:cs typeface="Arial"/>
                          <a:sym typeface="Arial"/>
                        </a:rPr>
                        <a:t>rmdir(1)</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create directory; </a:t>
                      </a:r>
                      <a:br>
                        <a:rPr b="0" i="0" lang="en-GB" sz="1400" u="none" cap="none" strike="noStrike">
                          <a:solidFill>
                            <a:srgbClr val="134183"/>
                          </a:solidFill>
                          <a:latin typeface="Arial"/>
                          <a:ea typeface="Arial"/>
                          <a:cs typeface="Arial"/>
                          <a:sym typeface="Arial"/>
                        </a:rPr>
                      </a:br>
                      <a:r>
                        <a:rPr b="0" i="0" lang="en-GB" sz="1400" u="none" cap="none" strike="noStrike">
                          <a:solidFill>
                            <a:srgbClr val="134183"/>
                          </a:solidFill>
                          <a:latin typeface="Arial"/>
                          <a:ea typeface="Arial"/>
                          <a:cs typeface="Arial"/>
                          <a:sym typeface="Arial"/>
                        </a:rPr>
                        <a:t>remove (empty) directory</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cp(1) </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copy file or directory (</a:t>
                      </a:r>
                      <a:r>
                        <a:rPr b="1" i="0" lang="en-GB" sz="1400" u="none" cap="none" strike="noStrike">
                          <a:solidFill>
                            <a:srgbClr val="134183"/>
                          </a:solidFill>
                          <a:latin typeface="Arial"/>
                          <a:ea typeface="Arial"/>
                          <a:cs typeface="Arial"/>
                          <a:sym typeface="Arial"/>
                        </a:rPr>
                        <a:t>cp –r</a:t>
                      </a:r>
                      <a:r>
                        <a:rPr b="0" i="0" lang="en-GB" sz="1400" u="none" cap="none" strike="noStrike">
                          <a:solidFill>
                            <a:srgbClr val="134183"/>
                          </a:solidFill>
                          <a:latin typeface="Arial"/>
                          <a:ea typeface="Arial"/>
                          <a:cs typeface="Arial"/>
                          <a:sym typeface="Arial"/>
                        </a:rPr>
                        <a:t>)</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mv(1)</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move (or rename) a file or directory</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rm(1)</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remove fire or directory (</a:t>
                      </a:r>
                      <a:r>
                        <a:rPr b="1" i="0" lang="en-GB" sz="1400" u="none" cap="none" strike="noStrike">
                          <a:solidFill>
                            <a:srgbClr val="134183"/>
                          </a:solidFill>
                          <a:latin typeface="Arial"/>
                          <a:ea typeface="Arial"/>
                          <a:cs typeface="Arial"/>
                          <a:sym typeface="Arial"/>
                        </a:rPr>
                        <a:t>rm –r</a:t>
                      </a:r>
                      <a:r>
                        <a:rPr b="0" i="0" lang="en-GB" sz="1400" u="none" cap="none" strike="noStrike">
                          <a:solidFill>
                            <a:srgbClr val="134183"/>
                          </a:solidFill>
                          <a:latin typeface="Arial"/>
                          <a:ea typeface="Arial"/>
                          <a:cs typeface="Arial"/>
                          <a:sym typeface="Arial"/>
                        </a:rPr>
                        <a:t>)</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0000C8"/>
                          </a:solidFill>
                          <a:latin typeface="Arial"/>
                          <a:ea typeface="Arial"/>
                          <a:cs typeface="Arial"/>
                          <a:sym typeface="Arial"/>
                        </a:rPr>
                        <a:t>ln(1)</a:t>
                      </a:r>
                      <a:r>
                        <a:rPr b="1" i="0" lang="en-GB" sz="1400" u="none" cap="none" strike="noStrike">
                          <a:solidFill>
                            <a:srgbClr val="134183"/>
                          </a:solidFill>
                          <a:latin typeface="Arial"/>
                          <a:ea typeface="Arial"/>
                          <a:cs typeface="Arial"/>
                          <a:sym typeface="Arial"/>
                        </a:rPr>
                        <a:t>; </a:t>
                      </a:r>
                      <a:r>
                        <a:rPr b="0" i="0" lang="en-GB" sz="1400" u="none" cap="none" strike="noStrike">
                          <a:solidFill>
                            <a:srgbClr val="0000C8"/>
                          </a:solidFill>
                          <a:latin typeface="Arial"/>
                          <a:ea typeface="Arial"/>
                          <a:cs typeface="Arial"/>
                          <a:sym typeface="Arial"/>
                        </a:rPr>
                        <a:t>ln –s</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create hard link; create symbolic link</a:t>
                      </a:r>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FHS</a:t>
                      </a:r>
                      <a:endParaRPr/>
                    </a:p>
                  </a:txBody>
                  <a:tcPr marT="45725" marB="45725" marR="123025" marL="123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2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Filesystem Hierarchy Standard </a:t>
                      </a:r>
                      <a:r>
                        <a:rPr lang="en-GB" sz="1400" u="none" cap="none" strike="noStrike"/>
                        <a:t>(see the last two pages of this chapter)</a:t>
                      </a:r>
                      <a:endParaRPr b="1" baseline="30000" i="0" sz="1400" u="none" cap="none" strike="noStrike">
                        <a:solidFill>
                          <a:srgbClr val="134183"/>
                        </a:solidFill>
                        <a:latin typeface="Arial"/>
                        <a:ea typeface="Arial"/>
                        <a:cs typeface="Arial"/>
                        <a:sym typeface="Arial"/>
                      </a:endParaRPr>
                    </a:p>
                  </a:txBody>
                  <a:tcPr marT="45725" marB="45725" marR="123025" marL="123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absolute pathname</a:t>
                      </a:r>
                      <a:endParaRPr/>
                    </a:p>
                  </a:txBody>
                  <a:tcPr marT="45725" marB="45725" marR="125025" marL="125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e.g. </a:t>
                      </a:r>
                      <a:r>
                        <a:rPr b="1" i="0" lang="en-GB" sz="1400" u="none" cap="none" strike="noStrike">
                          <a:solidFill>
                            <a:srgbClr val="134183"/>
                          </a:solidFill>
                          <a:latin typeface="Arial"/>
                          <a:ea typeface="Arial"/>
                          <a:cs typeface="Arial"/>
                          <a:sym typeface="Arial"/>
                        </a:rPr>
                        <a:t>/usr/lib/dict/words</a:t>
                      </a:r>
                      <a:r>
                        <a:rPr b="0" i="0" lang="en-GB" sz="1400" u="none" cap="none" strike="noStrike">
                          <a:solidFill>
                            <a:srgbClr val="134183"/>
                          </a:solidFill>
                          <a:latin typeface="Arial"/>
                          <a:ea typeface="Arial"/>
                          <a:cs typeface="Arial"/>
                          <a:sym typeface="Arial"/>
                        </a:rPr>
                        <a:t> – a pathname that begins with / (pathname relative to the root of the filesystem)</a:t>
                      </a:r>
                      <a:endParaRPr/>
                    </a:p>
                  </a:txBody>
                  <a:tcPr marT="45725" marB="45725" marR="125025" marL="125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relative pathname</a:t>
                      </a:r>
                      <a:endParaRPr/>
                    </a:p>
                  </a:txBody>
                  <a:tcPr marT="45725" marB="45725" marR="125025" marL="125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e.g.  </a:t>
                      </a:r>
                      <a:r>
                        <a:rPr b="1" i="0" lang="en-GB" sz="1400" u="none" cap="none" strike="noStrike">
                          <a:solidFill>
                            <a:srgbClr val="134183"/>
                          </a:solidFill>
                          <a:latin typeface="Arial"/>
                          <a:ea typeface="Arial"/>
                          <a:cs typeface="Arial"/>
                          <a:sym typeface="Arial"/>
                        </a:rPr>
                        <a:t>myfile</a:t>
                      </a:r>
                      <a:r>
                        <a:rPr b="0" i="0" lang="en-GB" sz="1400" u="none" cap="none" strike="noStrike">
                          <a:solidFill>
                            <a:srgbClr val="134183"/>
                          </a:solidFill>
                          <a:latin typeface="Arial"/>
                          <a:ea typeface="Arial"/>
                          <a:cs typeface="Arial"/>
                          <a:sym typeface="Arial"/>
                        </a:rPr>
                        <a:t>, or </a:t>
                      </a:r>
                      <a:r>
                        <a:rPr b="1" i="0" lang="en-GB" sz="1400" u="none" cap="none" strike="noStrike">
                          <a:solidFill>
                            <a:srgbClr val="134183"/>
                          </a:solidFill>
                          <a:latin typeface="Arial"/>
                          <a:ea typeface="Arial"/>
                          <a:cs typeface="Arial"/>
                          <a:sym typeface="Arial"/>
                        </a:rPr>
                        <a:t>./myfile</a:t>
                      </a:r>
                      <a:r>
                        <a:rPr b="0" i="0" lang="en-GB" sz="1400" u="none" cap="none" strike="noStrike">
                          <a:solidFill>
                            <a:srgbClr val="134183"/>
                          </a:solidFill>
                          <a:latin typeface="Arial"/>
                          <a:ea typeface="Arial"/>
                          <a:cs typeface="Arial"/>
                          <a:sym typeface="Arial"/>
                        </a:rPr>
                        <a:t>, or </a:t>
                      </a:r>
                      <a:r>
                        <a:rPr b="1" i="0" lang="en-GB" sz="1400" u="none" cap="none" strike="noStrike">
                          <a:solidFill>
                            <a:srgbClr val="134183"/>
                          </a:solidFill>
                          <a:latin typeface="Arial"/>
                          <a:ea typeface="Arial"/>
                          <a:cs typeface="Arial"/>
                          <a:sym typeface="Arial"/>
                        </a:rPr>
                        <a:t>../myfile</a:t>
                      </a:r>
                      <a:r>
                        <a:rPr b="0" i="0" lang="en-GB" sz="1400" u="none" cap="none" strike="noStrike">
                          <a:solidFill>
                            <a:srgbClr val="134183"/>
                          </a:solidFill>
                          <a:latin typeface="Arial"/>
                          <a:ea typeface="Arial"/>
                          <a:cs typeface="Arial"/>
                          <a:sym typeface="Arial"/>
                        </a:rPr>
                        <a:t> – a pathname that is relative to the current directory</a:t>
                      </a:r>
                      <a:endParaRPr/>
                    </a:p>
                  </a:txBody>
                  <a:tcPr marT="45725" marB="45725" marR="125025" marL="125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directory</a:t>
                      </a:r>
                      <a:endParaRPr/>
                    </a:p>
                  </a:txBody>
                  <a:tcPr marT="45725" marB="45725" marR="125025" marL="125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a table with file name and the corresponding i-node number</a:t>
                      </a:r>
                      <a:endParaRPr/>
                    </a:p>
                  </a:txBody>
                  <a:tcPr marT="45725" marB="45725" marR="125025" marL="125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chemeClr val="lt2"/>
                        </a:buClr>
                        <a:buSzPts val="1400"/>
                        <a:buFont typeface="Arial"/>
                        <a:buNone/>
                      </a:pPr>
                      <a:r>
                        <a:rPr b="1" i="0" lang="en-GB" sz="1400" u="none" cap="none" strike="noStrike">
                          <a:solidFill>
                            <a:srgbClr val="134183"/>
                          </a:solidFill>
                          <a:latin typeface="Arial"/>
                          <a:ea typeface="Arial"/>
                          <a:cs typeface="Arial"/>
                          <a:sym typeface="Arial"/>
                        </a:rPr>
                        <a:t>i-node table</a:t>
                      </a:r>
                      <a:endParaRPr/>
                    </a:p>
                  </a:txBody>
                  <a:tcPr marT="45725" marB="45725" marR="125025" marL="1250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2"/>
                        </a:buClr>
                        <a:buSzPts val="1400"/>
                        <a:buFont typeface="Arial"/>
                        <a:buNone/>
                      </a:pPr>
                      <a:r>
                        <a:rPr b="0" i="0" lang="en-GB" sz="1400" u="none" cap="none" strike="noStrike">
                          <a:solidFill>
                            <a:srgbClr val="134183"/>
                          </a:solidFill>
                          <a:latin typeface="Arial"/>
                          <a:ea typeface="Arial"/>
                          <a:cs typeface="Arial"/>
                          <a:sym typeface="Arial"/>
                        </a:rPr>
                        <a:t>contains file attributes; located in filesystem's superblock</a:t>
                      </a:r>
                      <a:endParaRPr/>
                    </a:p>
                  </a:txBody>
                  <a:tcPr marT="45725" marB="45725" marR="125025" marL="1250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18"/>
          <p:cNvSpPr txBox="1"/>
          <p:nvPr>
            <p:ph type="ctrTitle"/>
          </p:nvPr>
        </p:nvSpPr>
        <p:spPr>
          <a:xfrm>
            <a:off x="914400" y="987732"/>
            <a:ext cx="10364400" cy="182153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6000"/>
              <a:buFont typeface="Arial"/>
              <a:buNone/>
            </a:pPr>
            <a:r>
              <a:rPr lang="en-GB"/>
              <a:t>Thank you</a:t>
            </a:r>
            <a:endParaRPr/>
          </a:p>
        </p:txBody>
      </p:sp>
      <p:sp>
        <p:nvSpPr>
          <p:cNvPr id="488" name="Google Shape;488;p18"/>
          <p:cNvSpPr txBox="1"/>
          <p:nvPr>
            <p:ph idx="1" type="subTitle"/>
          </p:nvPr>
        </p:nvSpPr>
        <p:spPr>
          <a:xfrm>
            <a:off x="914400" y="3129367"/>
            <a:ext cx="10364400" cy="439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000"/>
              <a:buNone/>
            </a:pPr>
            <a:r>
              <a:rPr lang="en-GB"/>
              <a:t>QA HOPES YOU ENJOYED YOUR COURSE, </a:t>
            </a:r>
            <a:endParaRPr/>
          </a:p>
          <a:p>
            <a:pPr indent="0" lvl="0" marL="0" rtl="0" algn="ctr">
              <a:spcBef>
                <a:spcPts val="1000"/>
              </a:spcBef>
              <a:spcAft>
                <a:spcPts val="0"/>
              </a:spcAft>
              <a:buSzPts val="2000"/>
              <a:buNone/>
            </a:pPr>
            <a:r>
              <a:rPr lang="en-GB"/>
              <a:t>AS MUCH AS WE ENJOYED TEACHING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2"/>
          <p:cNvSpPr/>
          <p:nvPr/>
        </p:nvSpPr>
        <p:spPr>
          <a:xfrm>
            <a:off x="952501" y="6227765"/>
            <a:ext cx="2478618" cy="5159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5" name="Google Shape;55;p2"/>
          <p:cNvSpPr/>
          <p:nvPr/>
        </p:nvSpPr>
        <p:spPr>
          <a:xfrm>
            <a:off x="4165601" y="6227765"/>
            <a:ext cx="3858684" cy="5159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56" name="Google Shape;56;p2"/>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File system - the user's perspective</a:t>
            </a:r>
            <a:endParaRPr/>
          </a:p>
          <a:p>
            <a:pPr indent="-165100" lvl="1" marL="622300" rtl="0" algn="l">
              <a:lnSpc>
                <a:spcPct val="100000"/>
              </a:lnSpc>
              <a:spcBef>
                <a:spcPts val="2000"/>
              </a:spcBef>
              <a:spcAft>
                <a:spcPts val="0"/>
              </a:spcAft>
              <a:buSzPts val="1800"/>
              <a:buChar char="›"/>
            </a:pPr>
            <a:r>
              <a:rPr lang="en-GB"/>
              <a:t>Directory structure</a:t>
            </a:r>
            <a:endParaRPr/>
          </a:p>
          <a:p>
            <a:pPr indent="-165100" lvl="1" marL="622300" rtl="0" algn="l">
              <a:lnSpc>
                <a:spcPct val="100000"/>
              </a:lnSpc>
              <a:spcBef>
                <a:spcPts val="2000"/>
              </a:spcBef>
              <a:spcAft>
                <a:spcPts val="0"/>
              </a:spcAft>
              <a:buSzPts val="1800"/>
              <a:buChar char="›"/>
            </a:pPr>
            <a:r>
              <a:rPr lang="en-GB"/>
              <a:t>FSH standard</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File and directory manipulation commands</a:t>
            </a:r>
            <a:endParaRPr/>
          </a:p>
          <a:p>
            <a:pPr indent="-165100" lvl="1" marL="622300" rtl="0" algn="l">
              <a:lnSpc>
                <a:spcPct val="100000"/>
              </a:lnSpc>
              <a:spcBef>
                <a:spcPts val="2000"/>
              </a:spcBef>
              <a:spcAft>
                <a:spcPts val="0"/>
              </a:spcAft>
              <a:buSzPts val="1800"/>
              <a:buChar char="›"/>
            </a:pPr>
            <a:r>
              <a:rPr lang="en-GB"/>
              <a:t>Copy, move, remove, etc</a:t>
            </a:r>
            <a:endParaRPr/>
          </a:p>
          <a:p>
            <a:pPr indent="-185738" lvl="0" marL="185738" marR="0" rtl="0" algn="l">
              <a:lnSpc>
                <a:spcPct val="100000"/>
              </a:lnSpc>
              <a:spcBef>
                <a:spcPts val="2000"/>
              </a:spcBef>
              <a:spcAft>
                <a:spcPts val="0"/>
              </a:spcAft>
              <a:buClr>
                <a:srgbClr val="008FD0"/>
              </a:buClr>
              <a:buSzPts val="1800"/>
              <a:buFont typeface="Arial"/>
              <a:buChar char="›"/>
            </a:pPr>
            <a:r>
              <a:rPr lang="en-GB"/>
              <a:t>File system - the system's perspective</a:t>
            </a:r>
            <a:endParaRPr/>
          </a:p>
          <a:p>
            <a:pPr indent="-165100" lvl="1" marL="622300" rtl="0" algn="l">
              <a:lnSpc>
                <a:spcPct val="100000"/>
              </a:lnSpc>
              <a:spcBef>
                <a:spcPts val="2000"/>
              </a:spcBef>
              <a:spcAft>
                <a:spcPts val="0"/>
              </a:spcAft>
              <a:buSzPts val="1800"/>
              <a:buChar char="›"/>
            </a:pPr>
            <a:r>
              <a:rPr lang="en-GB"/>
              <a:t>I-nodes and file attributes</a:t>
            </a:r>
            <a:endParaRPr/>
          </a:p>
          <a:p>
            <a:pPr indent="-165100" lvl="1" marL="622300" rtl="0" algn="l">
              <a:lnSpc>
                <a:spcPct val="100000"/>
              </a:lnSpc>
              <a:spcBef>
                <a:spcPts val="2000"/>
              </a:spcBef>
              <a:spcAft>
                <a:spcPts val="0"/>
              </a:spcAft>
              <a:buSzPts val="1800"/>
              <a:buChar char="›"/>
            </a:pPr>
            <a:r>
              <a:rPr lang="en-GB"/>
              <a:t>Hard links</a:t>
            </a:r>
            <a:endParaRPr/>
          </a:p>
          <a:p>
            <a:pPr indent="-165100" lvl="1" marL="622300" rtl="0" algn="l">
              <a:lnSpc>
                <a:spcPct val="100000"/>
              </a:lnSpc>
              <a:spcBef>
                <a:spcPts val="2000"/>
              </a:spcBef>
              <a:spcAft>
                <a:spcPts val="0"/>
              </a:spcAft>
              <a:buSzPts val="1800"/>
              <a:buChar char="›"/>
            </a:pPr>
            <a:r>
              <a:rPr lang="en-GB"/>
              <a:t>Symbolic links</a:t>
            </a:r>
            <a:endParaRPr/>
          </a:p>
        </p:txBody>
      </p:sp>
      <p:sp>
        <p:nvSpPr>
          <p:cNvPr id="57" name="Google Shape;57;p2"/>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Contents</a:t>
            </a:r>
            <a:endParaRPr/>
          </a:p>
        </p:txBody>
      </p:sp>
      <p:grpSp>
        <p:nvGrpSpPr>
          <p:cNvPr id="58" name="Google Shape;58;p2"/>
          <p:cNvGrpSpPr/>
          <p:nvPr/>
        </p:nvGrpSpPr>
        <p:grpSpPr>
          <a:xfrm>
            <a:off x="8753474" y="3705225"/>
            <a:ext cx="2094881" cy="2193918"/>
            <a:chOff x="4299" y="2446"/>
            <a:chExt cx="1156" cy="1512"/>
          </a:xfrm>
        </p:grpSpPr>
        <p:sp>
          <p:nvSpPr>
            <p:cNvPr id="59" name="Google Shape;59;p2"/>
            <p:cNvSpPr/>
            <p:nvPr/>
          </p:nvSpPr>
          <p:spPr>
            <a:xfrm>
              <a:off x="4299" y="2446"/>
              <a:ext cx="1156" cy="1512"/>
            </a:xfrm>
            <a:prstGeom prst="roundRect">
              <a:avLst>
                <a:gd fmla="val 83"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0" name="Google Shape;60;p2"/>
            <p:cNvSpPr/>
            <p:nvPr/>
          </p:nvSpPr>
          <p:spPr>
            <a:xfrm>
              <a:off x="4319" y="2465"/>
              <a:ext cx="1115" cy="1477"/>
            </a:xfrm>
            <a:custGeom>
              <a:rect b="b" l="l" r="r" t="t"/>
              <a:pathLst>
                <a:path extrusionOk="0" h="5909" w="3347">
                  <a:moveTo>
                    <a:pt x="2599" y="64"/>
                  </a:moveTo>
                  <a:lnTo>
                    <a:pt x="2612" y="78"/>
                  </a:lnTo>
                  <a:lnTo>
                    <a:pt x="2624" y="91"/>
                  </a:lnTo>
                  <a:lnTo>
                    <a:pt x="2637" y="106"/>
                  </a:lnTo>
                  <a:lnTo>
                    <a:pt x="2650" y="119"/>
                  </a:lnTo>
                  <a:lnTo>
                    <a:pt x="2663" y="132"/>
                  </a:lnTo>
                  <a:lnTo>
                    <a:pt x="2676" y="146"/>
                  </a:lnTo>
                  <a:lnTo>
                    <a:pt x="2689" y="159"/>
                  </a:lnTo>
                  <a:lnTo>
                    <a:pt x="2704" y="172"/>
                  </a:lnTo>
                  <a:lnTo>
                    <a:pt x="2717" y="185"/>
                  </a:lnTo>
                  <a:lnTo>
                    <a:pt x="2730" y="198"/>
                  </a:lnTo>
                  <a:lnTo>
                    <a:pt x="2743" y="211"/>
                  </a:lnTo>
                  <a:lnTo>
                    <a:pt x="2757" y="224"/>
                  </a:lnTo>
                  <a:lnTo>
                    <a:pt x="2770" y="237"/>
                  </a:lnTo>
                  <a:lnTo>
                    <a:pt x="2783" y="249"/>
                  </a:lnTo>
                  <a:lnTo>
                    <a:pt x="2798" y="261"/>
                  </a:lnTo>
                  <a:lnTo>
                    <a:pt x="2811" y="272"/>
                  </a:lnTo>
                  <a:lnTo>
                    <a:pt x="2814" y="285"/>
                  </a:lnTo>
                  <a:lnTo>
                    <a:pt x="2829" y="291"/>
                  </a:lnTo>
                  <a:lnTo>
                    <a:pt x="2844" y="295"/>
                  </a:lnTo>
                  <a:lnTo>
                    <a:pt x="2858" y="300"/>
                  </a:lnTo>
                  <a:lnTo>
                    <a:pt x="2874" y="304"/>
                  </a:lnTo>
                  <a:lnTo>
                    <a:pt x="2888" y="309"/>
                  </a:lnTo>
                  <a:lnTo>
                    <a:pt x="2902" y="313"/>
                  </a:lnTo>
                  <a:lnTo>
                    <a:pt x="2918" y="318"/>
                  </a:lnTo>
                  <a:lnTo>
                    <a:pt x="2932" y="322"/>
                  </a:lnTo>
                  <a:lnTo>
                    <a:pt x="2946" y="327"/>
                  </a:lnTo>
                  <a:lnTo>
                    <a:pt x="2961" y="332"/>
                  </a:lnTo>
                  <a:lnTo>
                    <a:pt x="2976" y="338"/>
                  </a:lnTo>
                  <a:lnTo>
                    <a:pt x="2990" y="344"/>
                  </a:lnTo>
                  <a:lnTo>
                    <a:pt x="3005" y="349"/>
                  </a:lnTo>
                  <a:lnTo>
                    <a:pt x="3019" y="356"/>
                  </a:lnTo>
                  <a:lnTo>
                    <a:pt x="3032" y="362"/>
                  </a:lnTo>
                  <a:lnTo>
                    <a:pt x="3046" y="370"/>
                  </a:lnTo>
                  <a:lnTo>
                    <a:pt x="3049" y="379"/>
                  </a:lnTo>
                  <a:lnTo>
                    <a:pt x="3049" y="390"/>
                  </a:lnTo>
                  <a:lnTo>
                    <a:pt x="3046" y="399"/>
                  </a:lnTo>
                  <a:lnTo>
                    <a:pt x="3043" y="408"/>
                  </a:lnTo>
                  <a:lnTo>
                    <a:pt x="3233" y="504"/>
                  </a:lnTo>
                  <a:lnTo>
                    <a:pt x="3231" y="517"/>
                  </a:lnTo>
                  <a:lnTo>
                    <a:pt x="3226" y="528"/>
                  </a:lnTo>
                  <a:lnTo>
                    <a:pt x="3218" y="535"/>
                  </a:lnTo>
                  <a:lnTo>
                    <a:pt x="3208" y="542"/>
                  </a:lnTo>
                  <a:lnTo>
                    <a:pt x="3197" y="547"/>
                  </a:lnTo>
                  <a:lnTo>
                    <a:pt x="3187" y="552"/>
                  </a:lnTo>
                  <a:lnTo>
                    <a:pt x="3176" y="558"/>
                  </a:lnTo>
                  <a:lnTo>
                    <a:pt x="3166" y="564"/>
                  </a:lnTo>
                  <a:lnTo>
                    <a:pt x="3171" y="569"/>
                  </a:lnTo>
                  <a:lnTo>
                    <a:pt x="3177" y="575"/>
                  </a:lnTo>
                  <a:lnTo>
                    <a:pt x="3182" y="580"/>
                  </a:lnTo>
                  <a:lnTo>
                    <a:pt x="3185" y="585"/>
                  </a:lnTo>
                  <a:lnTo>
                    <a:pt x="3189" y="590"/>
                  </a:lnTo>
                  <a:lnTo>
                    <a:pt x="3189" y="595"/>
                  </a:lnTo>
                  <a:lnTo>
                    <a:pt x="3187" y="602"/>
                  </a:lnTo>
                  <a:lnTo>
                    <a:pt x="3182" y="608"/>
                  </a:lnTo>
                  <a:lnTo>
                    <a:pt x="3176" y="616"/>
                  </a:lnTo>
                  <a:lnTo>
                    <a:pt x="3170" y="621"/>
                  </a:lnTo>
                  <a:lnTo>
                    <a:pt x="3163" y="627"/>
                  </a:lnTo>
                  <a:lnTo>
                    <a:pt x="3156" y="629"/>
                  </a:lnTo>
                  <a:lnTo>
                    <a:pt x="3147" y="633"/>
                  </a:lnTo>
                  <a:lnTo>
                    <a:pt x="3140" y="636"/>
                  </a:lnTo>
                  <a:lnTo>
                    <a:pt x="3132" y="640"/>
                  </a:lnTo>
                  <a:lnTo>
                    <a:pt x="3125" y="644"/>
                  </a:lnTo>
                  <a:lnTo>
                    <a:pt x="3135" y="654"/>
                  </a:lnTo>
                  <a:lnTo>
                    <a:pt x="3146" y="663"/>
                  </a:lnTo>
                  <a:lnTo>
                    <a:pt x="3158" y="671"/>
                  </a:lnTo>
                  <a:lnTo>
                    <a:pt x="3171" y="677"/>
                  </a:lnTo>
                  <a:lnTo>
                    <a:pt x="3184" y="684"/>
                  </a:lnTo>
                  <a:lnTo>
                    <a:pt x="3197" y="692"/>
                  </a:lnTo>
                  <a:lnTo>
                    <a:pt x="3209" y="698"/>
                  </a:lnTo>
                  <a:lnTo>
                    <a:pt x="3220" y="707"/>
                  </a:lnTo>
                  <a:lnTo>
                    <a:pt x="3218" y="720"/>
                  </a:lnTo>
                  <a:lnTo>
                    <a:pt x="3212" y="732"/>
                  </a:lnTo>
                  <a:lnTo>
                    <a:pt x="3201" y="740"/>
                  </a:lnTo>
                  <a:lnTo>
                    <a:pt x="3189" y="745"/>
                  </a:lnTo>
                  <a:lnTo>
                    <a:pt x="3178" y="745"/>
                  </a:lnTo>
                  <a:lnTo>
                    <a:pt x="3168" y="745"/>
                  </a:lnTo>
                  <a:lnTo>
                    <a:pt x="3157" y="745"/>
                  </a:lnTo>
                  <a:lnTo>
                    <a:pt x="3146" y="745"/>
                  </a:lnTo>
                  <a:lnTo>
                    <a:pt x="3135" y="745"/>
                  </a:lnTo>
                  <a:lnTo>
                    <a:pt x="3125" y="745"/>
                  </a:lnTo>
                  <a:lnTo>
                    <a:pt x="3115" y="745"/>
                  </a:lnTo>
                  <a:lnTo>
                    <a:pt x="3107" y="745"/>
                  </a:lnTo>
                  <a:lnTo>
                    <a:pt x="3119" y="753"/>
                  </a:lnTo>
                  <a:lnTo>
                    <a:pt x="3131" y="762"/>
                  </a:lnTo>
                  <a:lnTo>
                    <a:pt x="3143" y="773"/>
                  </a:lnTo>
                  <a:lnTo>
                    <a:pt x="3154" y="783"/>
                  </a:lnTo>
                  <a:lnTo>
                    <a:pt x="3168" y="792"/>
                  </a:lnTo>
                  <a:lnTo>
                    <a:pt x="3179" y="801"/>
                  </a:lnTo>
                  <a:lnTo>
                    <a:pt x="3194" y="810"/>
                  </a:lnTo>
                  <a:lnTo>
                    <a:pt x="3207" y="817"/>
                  </a:lnTo>
                  <a:lnTo>
                    <a:pt x="3201" y="835"/>
                  </a:lnTo>
                  <a:lnTo>
                    <a:pt x="3190" y="847"/>
                  </a:lnTo>
                  <a:lnTo>
                    <a:pt x="3176" y="855"/>
                  </a:lnTo>
                  <a:lnTo>
                    <a:pt x="3159" y="857"/>
                  </a:lnTo>
                  <a:lnTo>
                    <a:pt x="3143" y="860"/>
                  </a:lnTo>
                  <a:lnTo>
                    <a:pt x="3125" y="860"/>
                  </a:lnTo>
                  <a:lnTo>
                    <a:pt x="3108" y="862"/>
                  </a:lnTo>
                  <a:lnTo>
                    <a:pt x="3094" y="866"/>
                  </a:lnTo>
                  <a:lnTo>
                    <a:pt x="3109" y="877"/>
                  </a:lnTo>
                  <a:lnTo>
                    <a:pt x="3125" y="887"/>
                  </a:lnTo>
                  <a:lnTo>
                    <a:pt x="3139" y="898"/>
                  </a:lnTo>
                  <a:lnTo>
                    <a:pt x="3154" y="908"/>
                  </a:lnTo>
                  <a:lnTo>
                    <a:pt x="3170" y="918"/>
                  </a:lnTo>
                  <a:lnTo>
                    <a:pt x="3185" y="929"/>
                  </a:lnTo>
                  <a:lnTo>
                    <a:pt x="3201" y="939"/>
                  </a:lnTo>
                  <a:lnTo>
                    <a:pt x="3216" y="948"/>
                  </a:lnTo>
                  <a:lnTo>
                    <a:pt x="3232" y="959"/>
                  </a:lnTo>
                  <a:lnTo>
                    <a:pt x="3248" y="968"/>
                  </a:lnTo>
                  <a:lnTo>
                    <a:pt x="3264" y="978"/>
                  </a:lnTo>
                  <a:lnTo>
                    <a:pt x="3279" y="987"/>
                  </a:lnTo>
                  <a:lnTo>
                    <a:pt x="3296" y="997"/>
                  </a:lnTo>
                  <a:lnTo>
                    <a:pt x="3311" y="1006"/>
                  </a:lnTo>
                  <a:lnTo>
                    <a:pt x="3328" y="1015"/>
                  </a:lnTo>
                  <a:lnTo>
                    <a:pt x="3345" y="1023"/>
                  </a:lnTo>
                  <a:lnTo>
                    <a:pt x="3347" y="1033"/>
                  </a:lnTo>
                  <a:lnTo>
                    <a:pt x="3346" y="1042"/>
                  </a:lnTo>
                  <a:lnTo>
                    <a:pt x="3342" y="1050"/>
                  </a:lnTo>
                  <a:lnTo>
                    <a:pt x="3334" y="1058"/>
                  </a:lnTo>
                  <a:lnTo>
                    <a:pt x="3331" y="1103"/>
                  </a:lnTo>
                  <a:lnTo>
                    <a:pt x="3327" y="1148"/>
                  </a:lnTo>
                  <a:lnTo>
                    <a:pt x="3326" y="1193"/>
                  </a:lnTo>
                  <a:lnTo>
                    <a:pt x="3323" y="1237"/>
                  </a:lnTo>
                  <a:lnTo>
                    <a:pt x="3322" y="1283"/>
                  </a:lnTo>
                  <a:lnTo>
                    <a:pt x="3321" y="1329"/>
                  </a:lnTo>
                  <a:lnTo>
                    <a:pt x="3320" y="1373"/>
                  </a:lnTo>
                  <a:lnTo>
                    <a:pt x="3319" y="1418"/>
                  </a:lnTo>
                  <a:lnTo>
                    <a:pt x="3317" y="1463"/>
                  </a:lnTo>
                  <a:lnTo>
                    <a:pt x="3316" y="1508"/>
                  </a:lnTo>
                  <a:lnTo>
                    <a:pt x="3315" y="1553"/>
                  </a:lnTo>
                  <a:lnTo>
                    <a:pt x="3313" y="1598"/>
                  </a:lnTo>
                  <a:lnTo>
                    <a:pt x="3310" y="1642"/>
                  </a:lnTo>
                  <a:lnTo>
                    <a:pt x="3308" y="1688"/>
                  </a:lnTo>
                  <a:lnTo>
                    <a:pt x="3304" y="1732"/>
                  </a:lnTo>
                  <a:lnTo>
                    <a:pt x="3300" y="1777"/>
                  </a:lnTo>
                  <a:lnTo>
                    <a:pt x="3297" y="1834"/>
                  </a:lnTo>
                  <a:lnTo>
                    <a:pt x="3294" y="1891"/>
                  </a:lnTo>
                  <a:lnTo>
                    <a:pt x="3291" y="1949"/>
                  </a:lnTo>
                  <a:lnTo>
                    <a:pt x="3289" y="2005"/>
                  </a:lnTo>
                  <a:lnTo>
                    <a:pt x="3288" y="2062"/>
                  </a:lnTo>
                  <a:lnTo>
                    <a:pt x="3285" y="2118"/>
                  </a:lnTo>
                  <a:lnTo>
                    <a:pt x="3284" y="2175"/>
                  </a:lnTo>
                  <a:lnTo>
                    <a:pt x="3283" y="2231"/>
                  </a:lnTo>
                  <a:lnTo>
                    <a:pt x="3282" y="2287"/>
                  </a:lnTo>
                  <a:lnTo>
                    <a:pt x="3281" y="2343"/>
                  </a:lnTo>
                  <a:lnTo>
                    <a:pt x="3279" y="2400"/>
                  </a:lnTo>
                  <a:lnTo>
                    <a:pt x="3279" y="2456"/>
                  </a:lnTo>
                  <a:lnTo>
                    <a:pt x="3279" y="2512"/>
                  </a:lnTo>
                  <a:lnTo>
                    <a:pt x="3278" y="2568"/>
                  </a:lnTo>
                  <a:lnTo>
                    <a:pt x="3278" y="2624"/>
                  </a:lnTo>
                  <a:lnTo>
                    <a:pt x="3278" y="2680"/>
                  </a:lnTo>
                  <a:lnTo>
                    <a:pt x="3278" y="2736"/>
                  </a:lnTo>
                  <a:lnTo>
                    <a:pt x="3278" y="2792"/>
                  </a:lnTo>
                  <a:lnTo>
                    <a:pt x="3279" y="2850"/>
                  </a:lnTo>
                  <a:lnTo>
                    <a:pt x="3279" y="2906"/>
                  </a:lnTo>
                  <a:lnTo>
                    <a:pt x="3279" y="2962"/>
                  </a:lnTo>
                  <a:lnTo>
                    <a:pt x="3281" y="3018"/>
                  </a:lnTo>
                  <a:lnTo>
                    <a:pt x="3282" y="3075"/>
                  </a:lnTo>
                  <a:lnTo>
                    <a:pt x="3282" y="3131"/>
                  </a:lnTo>
                  <a:lnTo>
                    <a:pt x="3283" y="3188"/>
                  </a:lnTo>
                  <a:lnTo>
                    <a:pt x="3284" y="3244"/>
                  </a:lnTo>
                  <a:lnTo>
                    <a:pt x="3285" y="3302"/>
                  </a:lnTo>
                  <a:lnTo>
                    <a:pt x="3285" y="3359"/>
                  </a:lnTo>
                  <a:lnTo>
                    <a:pt x="3287" y="3416"/>
                  </a:lnTo>
                  <a:lnTo>
                    <a:pt x="3288" y="3474"/>
                  </a:lnTo>
                  <a:lnTo>
                    <a:pt x="3289" y="3532"/>
                  </a:lnTo>
                  <a:lnTo>
                    <a:pt x="3290" y="3589"/>
                  </a:lnTo>
                  <a:lnTo>
                    <a:pt x="3306" y="4134"/>
                  </a:lnTo>
                  <a:lnTo>
                    <a:pt x="3334" y="5148"/>
                  </a:lnTo>
                  <a:lnTo>
                    <a:pt x="3345" y="5253"/>
                  </a:lnTo>
                  <a:lnTo>
                    <a:pt x="3319" y="5277"/>
                  </a:lnTo>
                  <a:lnTo>
                    <a:pt x="3291" y="5301"/>
                  </a:lnTo>
                  <a:lnTo>
                    <a:pt x="3264" y="5324"/>
                  </a:lnTo>
                  <a:lnTo>
                    <a:pt x="3237" y="5348"/>
                  </a:lnTo>
                  <a:lnTo>
                    <a:pt x="3209" y="5370"/>
                  </a:lnTo>
                  <a:lnTo>
                    <a:pt x="3182" y="5393"/>
                  </a:lnTo>
                  <a:lnTo>
                    <a:pt x="3154" y="5415"/>
                  </a:lnTo>
                  <a:lnTo>
                    <a:pt x="3127" y="5437"/>
                  </a:lnTo>
                  <a:lnTo>
                    <a:pt x="3100" y="5461"/>
                  </a:lnTo>
                  <a:lnTo>
                    <a:pt x="3072" y="5484"/>
                  </a:lnTo>
                  <a:lnTo>
                    <a:pt x="3046" y="5506"/>
                  </a:lnTo>
                  <a:lnTo>
                    <a:pt x="3019" y="5530"/>
                  </a:lnTo>
                  <a:lnTo>
                    <a:pt x="2993" y="5553"/>
                  </a:lnTo>
                  <a:lnTo>
                    <a:pt x="2967" y="5578"/>
                  </a:lnTo>
                  <a:lnTo>
                    <a:pt x="2942" y="5603"/>
                  </a:lnTo>
                  <a:lnTo>
                    <a:pt x="2917" y="5628"/>
                  </a:lnTo>
                  <a:lnTo>
                    <a:pt x="2892" y="5646"/>
                  </a:lnTo>
                  <a:lnTo>
                    <a:pt x="2868" y="5664"/>
                  </a:lnTo>
                  <a:lnTo>
                    <a:pt x="2843" y="5682"/>
                  </a:lnTo>
                  <a:lnTo>
                    <a:pt x="2818" y="5701"/>
                  </a:lnTo>
                  <a:lnTo>
                    <a:pt x="2794" y="5719"/>
                  </a:lnTo>
                  <a:lnTo>
                    <a:pt x="2769" y="5737"/>
                  </a:lnTo>
                  <a:lnTo>
                    <a:pt x="2744" y="5755"/>
                  </a:lnTo>
                  <a:lnTo>
                    <a:pt x="2719" y="5773"/>
                  </a:lnTo>
                  <a:lnTo>
                    <a:pt x="2694" y="5792"/>
                  </a:lnTo>
                  <a:lnTo>
                    <a:pt x="2669" y="5810"/>
                  </a:lnTo>
                  <a:lnTo>
                    <a:pt x="2644" y="5828"/>
                  </a:lnTo>
                  <a:lnTo>
                    <a:pt x="2619" y="5845"/>
                  </a:lnTo>
                  <a:lnTo>
                    <a:pt x="2593" y="5862"/>
                  </a:lnTo>
                  <a:lnTo>
                    <a:pt x="2568" y="5878"/>
                  </a:lnTo>
                  <a:lnTo>
                    <a:pt x="2542" y="5893"/>
                  </a:lnTo>
                  <a:lnTo>
                    <a:pt x="2516" y="5909"/>
                  </a:lnTo>
                  <a:lnTo>
                    <a:pt x="1621" y="5870"/>
                  </a:lnTo>
                  <a:lnTo>
                    <a:pt x="1592" y="5870"/>
                  </a:lnTo>
                  <a:lnTo>
                    <a:pt x="1563" y="5870"/>
                  </a:lnTo>
                  <a:lnTo>
                    <a:pt x="1533" y="5871"/>
                  </a:lnTo>
                  <a:lnTo>
                    <a:pt x="1505" y="5871"/>
                  </a:lnTo>
                  <a:lnTo>
                    <a:pt x="1475" y="5871"/>
                  </a:lnTo>
                  <a:lnTo>
                    <a:pt x="1447" y="5872"/>
                  </a:lnTo>
                  <a:lnTo>
                    <a:pt x="1418" y="5872"/>
                  </a:lnTo>
                  <a:lnTo>
                    <a:pt x="1390" y="5874"/>
                  </a:lnTo>
                  <a:lnTo>
                    <a:pt x="1361" y="5875"/>
                  </a:lnTo>
                  <a:lnTo>
                    <a:pt x="1332" y="5875"/>
                  </a:lnTo>
                  <a:lnTo>
                    <a:pt x="1304" y="5876"/>
                  </a:lnTo>
                  <a:lnTo>
                    <a:pt x="1275" y="5878"/>
                  </a:lnTo>
                  <a:lnTo>
                    <a:pt x="1247" y="5879"/>
                  </a:lnTo>
                  <a:lnTo>
                    <a:pt x="1219" y="5879"/>
                  </a:lnTo>
                  <a:lnTo>
                    <a:pt x="1191" y="5880"/>
                  </a:lnTo>
                  <a:lnTo>
                    <a:pt x="1162" y="5882"/>
                  </a:lnTo>
                  <a:lnTo>
                    <a:pt x="1134" y="5882"/>
                  </a:lnTo>
                  <a:lnTo>
                    <a:pt x="1107" y="5883"/>
                  </a:lnTo>
                  <a:lnTo>
                    <a:pt x="1078" y="5883"/>
                  </a:lnTo>
                  <a:lnTo>
                    <a:pt x="1051" y="5884"/>
                  </a:lnTo>
                  <a:lnTo>
                    <a:pt x="1022" y="5884"/>
                  </a:lnTo>
                  <a:lnTo>
                    <a:pt x="994" y="5884"/>
                  </a:lnTo>
                  <a:lnTo>
                    <a:pt x="966" y="5884"/>
                  </a:lnTo>
                  <a:lnTo>
                    <a:pt x="938" y="5884"/>
                  </a:lnTo>
                  <a:lnTo>
                    <a:pt x="909" y="5884"/>
                  </a:lnTo>
                  <a:lnTo>
                    <a:pt x="882" y="5884"/>
                  </a:lnTo>
                  <a:lnTo>
                    <a:pt x="853" y="5884"/>
                  </a:lnTo>
                  <a:lnTo>
                    <a:pt x="825" y="5883"/>
                  </a:lnTo>
                  <a:lnTo>
                    <a:pt x="797" y="5882"/>
                  </a:lnTo>
                  <a:lnTo>
                    <a:pt x="769" y="5880"/>
                  </a:lnTo>
                  <a:lnTo>
                    <a:pt x="740" y="5879"/>
                  </a:lnTo>
                  <a:lnTo>
                    <a:pt x="712" y="5878"/>
                  </a:lnTo>
                  <a:lnTo>
                    <a:pt x="700" y="5869"/>
                  </a:lnTo>
                  <a:lnTo>
                    <a:pt x="691" y="5857"/>
                  </a:lnTo>
                  <a:lnTo>
                    <a:pt x="684" y="5845"/>
                  </a:lnTo>
                  <a:lnTo>
                    <a:pt x="680" y="5832"/>
                  </a:lnTo>
                  <a:lnTo>
                    <a:pt x="677" y="5819"/>
                  </a:lnTo>
                  <a:lnTo>
                    <a:pt x="675" y="5805"/>
                  </a:lnTo>
                  <a:lnTo>
                    <a:pt x="675" y="5790"/>
                  </a:lnTo>
                  <a:lnTo>
                    <a:pt x="676" y="5775"/>
                  </a:lnTo>
                  <a:lnTo>
                    <a:pt x="677" y="5758"/>
                  </a:lnTo>
                  <a:lnTo>
                    <a:pt x="678" y="5742"/>
                  </a:lnTo>
                  <a:lnTo>
                    <a:pt x="681" y="5725"/>
                  </a:lnTo>
                  <a:lnTo>
                    <a:pt x="682" y="5710"/>
                  </a:lnTo>
                  <a:lnTo>
                    <a:pt x="683" y="5693"/>
                  </a:lnTo>
                  <a:lnTo>
                    <a:pt x="683" y="5677"/>
                  </a:lnTo>
                  <a:lnTo>
                    <a:pt x="683" y="5660"/>
                  </a:lnTo>
                  <a:lnTo>
                    <a:pt x="681" y="5645"/>
                  </a:lnTo>
                  <a:lnTo>
                    <a:pt x="696" y="5044"/>
                  </a:lnTo>
                  <a:lnTo>
                    <a:pt x="693" y="4329"/>
                  </a:lnTo>
                  <a:lnTo>
                    <a:pt x="694" y="4291"/>
                  </a:lnTo>
                  <a:lnTo>
                    <a:pt x="694" y="4254"/>
                  </a:lnTo>
                  <a:lnTo>
                    <a:pt x="694" y="4217"/>
                  </a:lnTo>
                  <a:lnTo>
                    <a:pt x="694" y="4181"/>
                  </a:lnTo>
                  <a:lnTo>
                    <a:pt x="693" y="4143"/>
                  </a:lnTo>
                  <a:lnTo>
                    <a:pt x="691" y="4106"/>
                  </a:lnTo>
                  <a:lnTo>
                    <a:pt x="690" y="4070"/>
                  </a:lnTo>
                  <a:lnTo>
                    <a:pt x="690" y="4034"/>
                  </a:lnTo>
                  <a:lnTo>
                    <a:pt x="688" y="3997"/>
                  </a:lnTo>
                  <a:lnTo>
                    <a:pt x="687" y="3959"/>
                  </a:lnTo>
                  <a:lnTo>
                    <a:pt x="686" y="3922"/>
                  </a:lnTo>
                  <a:lnTo>
                    <a:pt x="686" y="3884"/>
                  </a:lnTo>
                  <a:lnTo>
                    <a:pt x="684" y="3846"/>
                  </a:lnTo>
                  <a:lnTo>
                    <a:pt x="683" y="3808"/>
                  </a:lnTo>
                  <a:lnTo>
                    <a:pt x="683" y="3769"/>
                  </a:lnTo>
                  <a:lnTo>
                    <a:pt x="683" y="3729"/>
                  </a:lnTo>
                  <a:lnTo>
                    <a:pt x="664" y="2887"/>
                  </a:lnTo>
                  <a:lnTo>
                    <a:pt x="663" y="2860"/>
                  </a:lnTo>
                  <a:lnTo>
                    <a:pt x="662" y="2831"/>
                  </a:lnTo>
                  <a:lnTo>
                    <a:pt x="661" y="2804"/>
                  </a:lnTo>
                  <a:lnTo>
                    <a:pt x="659" y="2777"/>
                  </a:lnTo>
                  <a:lnTo>
                    <a:pt x="658" y="2751"/>
                  </a:lnTo>
                  <a:lnTo>
                    <a:pt x="656" y="2723"/>
                  </a:lnTo>
                  <a:lnTo>
                    <a:pt x="655" y="2696"/>
                  </a:lnTo>
                  <a:lnTo>
                    <a:pt x="652" y="2669"/>
                  </a:lnTo>
                  <a:lnTo>
                    <a:pt x="651" y="2643"/>
                  </a:lnTo>
                  <a:lnTo>
                    <a:pt x="649" y="2615"/>
                  </a:lnTo>
                  <a:lnTo>
                    <a:pt x="647" y="2589"/>
                  </a:lnTo>
                  <a:lnTo>
                    <a:pt x="645" y="2562"/>
                  </a:lnTo>
                  <a:lnTo>
                    <a:pt x="643" y="2536"/>
                  </a:lnTo>
                  <a:lnTo>
                    <a:pt x="641" y="2509"/>
                  </a:lnTo>
                  <a:lnTo>
                    <a:pt x="639" y="2482"/>
                  </a:lnTo>
                  <a:lnTo>
                    <a:pt x="638" y="2455"/>
                  </a:lnTo>
                  <a:lnTo>
                    <a:pt x="636" y="2428"/>
                  </a:lnTo>
                  <a:lnTo>
                    <a:pt x="634" y="2402"/>
                  </a:lnTo>
                  <a:lnTo>
                    <a:pt x="632" y="2374"/>
                  </a:lnTo>
                  <a:lnTo>
                    <a:pt x="631" y="2348"/>
                  </a:lnTo>
                  <a:lnTo>
                    <a:pt x="628" y="2321"/>
                  </a:lnTo>
                  <a:lnTo>
                    <a:pt x="627" y="2294"/>
                  </a:lnTo>
                  <a:lnTo>
                    <a:pt x="626" y="2266"/>
                  </a:lnTo>
                  <a:lnTo>
                    <a:pt x="625" y="2239"/>
                  </a:lnTo>
                  <a:lnTo>
                    <a:pt x="624" y="2212"/>
                  </a:lnTo>
                  <a:lnTo>
                    <a:pt x="622" y="2184"/>
                  </a:lnTo>
                  <a:lnTo>
                    <a:pt x="621" y="2157"/>
                  </a:lnTo>
                  <a:lnTo>
                    <a:pt x="620" y="2128"/>
                  </a:lnTo>
                  <a:lnTo>
                    <a:pt x="620" y="2101"/>
                  </a:lnTo>
                  <a:lnTo>
                    <a:pt x="619" y="2072"/>
                  </a:lnTo>
                  <a:lnTo>
                    <a:pt x="619" y="2044"/>
                  </a:lnTo>
                  <a:lnTo>
                    <a:pt x="619" y="2015"/>
                  </a:lnTo>
                  <a:lnTo>
                    <a:pt x="592" y="2012"/>
                  </a:lnTo>
                  <a:lnTo>
                    <a:pt x="564" y="2011"/>
                  </a:lnTo>
                  <a:lnTo>
                    <a:pt x="537" y="2010"/>
                  </a:lnTo>
                  <a:lnTo>
                    <a:pt x="509" y="2008"/>
                  </a:lnTo>
                  <a:lnTo>
                    <a:pt x="483" y="2008"/>
                  </a:lnTo>
                  <a:lnTo>
                    <a:pt x="457" y="2008"/>
                  </a:lnTo>
                  <a:lnTo>
                    <a:pt x="431" y="2010"/>
                  </a:lnTo>
                  <a:lnTo>
                    <a:pt x="405" y="2011"/>
                  </a:lnTo>
                  <a:lnTo>
                    <a:pt x="379" y="2012"/>
                  </a:lnTo>
                  <a:lnTo>
                    <a:pt x="352" y="2015"/>
                  </a:lnTo>
                  <a:lnTo>
                    <a:pt x="326" y="2016"/>
                  </a:lnTo>
                  <a:lnTo>
                    <a:pt x="300" y="2019"/>
                  </a:lnTo>
                  <a:lnTo>
                    <a:pt x="274" y="2021"/>
                  </a:lnTo>
                  <a:lnTo>
                    <a:pt x="247" y="2024"/>
                  </a:lnTo>
                  <a:lnTo>
                    <a:pt x="219" y="2027"/>
                  </a:lnTo>
                  <a:lnTo>
                    <a:pt x="191" y="2029"/>
                  </a:lnTo>
                  <a:lnTo>
                    <a:pt x="8" y="2038"/>
                  </a:lnTo>
                  <a:lnTo>
                    <a:pt x="0" y="2042"/>
                  </a:lnTo>
                  <a:lnTo>
                    <a:pt x="5" y="2007"/>
                  </a:lnTo>
                  <a:lnTo>
                    <a:pt x="9" y="1971"/>
                  </a:lnTo>
                  <a:lnTo>
                    <a:pt x="11" y="1934"/>
                  </a:lnTo>
                  <a:lnTo>
                    <a:pt x="12" y="1898"/>
                  </a:lnTo>
                  <a:lnTo>
                    <a:pt x="14" y="1861"/>
                  </a:lnTo>
                  <a:lnTo>
                    <a:pt x="14" y="1825"/>
                  </a:lnTo>
                  <a:lnTo>
                    <a:pt x="14" y="1787"/>
                  </a:lnTo>
                  <a:lnTo>
                    <a:pt x="12" y="1751"/>
                  </a:lnTo>
                  <a:lnTo>
                    <a:pt x="12" y="1713"/>
                  </a:lnTo>
                  <a:lnTo>
                    <a:pt x="11" y="1676"/>
                  </a:lnTo>
                  <a:lnTo>
                    <a:pt x="10" y="1640"/>
                  </a:lnTo>
                  <a:lnTo>
                    <a:pt x="9" y="1602"/>
                  </a:lnTo>
                  <a:lnTo>
                    <a:pt x="9" y="1567"/>
                  </a:lnTo>
                  <a:lnTo>
                    <a:pt x="9" y="1530"/>
                  </a:lnTo>
                  <a:lnTo>
                    <a:pt x="9" y="1495"/>
                  </a:lnTo>
                  <a:lnTo>
                    <a:pt x="10" y="1460"/>
                  </a:lnTo>
                  <a:lnTo>
                    <a:pt x="15" y="735"/>
                  </a:lnTo>
                  <a:lnTo>
                    <a:pt x="23" y="724"/>
                  </a:lnTo>
                  <a:lnTo>
                    <a:pt x="58" y="723"/>
                  </a:lnTo>
                  <a:lnTo>
                    <a:pt x="92" y="722"/>
                  </a:lnTo>
                  <a:lnTo>
                    <a:pt x="128" y="722"/>
                  </a:lnTo>
                  <a:lnTo>
                    <a:pt x="162" y="723"/>
                  </a:lnTo>
                  <a:lnTo>
                    <a:pt x="198" y="723"/>
                  </a:lnTo>
                  <a:lnTo>
                    <a:pt x="234" y="724"/>
                  </a:lnTo>
                  <a:lnTo>
                    <a:pt x="268" y="726"/>
                  </a:lnTo>
                  <a:lnTo>
                    <a:pt x="304" y="727"/>
                  </a:lnTo>
                  <a:lnTo>
                    <a:pt x="339" y="728"/>
                  </a:lnTo>
                  <a:lnTo>
                    <a:pt x="374" y="728"/>
                  </a:lnTo>
                  <a:lnTo>
                    <a:pt x="410" y="727"/>
                  </a:lnTo>
                  <a:lnTo>
                    <a:pt x="444" y="726"/>
                  </a:lnTo>
                  <a:lnTo>
                    <a:pt x="479" y="723"/>
                  </a:lnTo>
                  <a:lnTo>
                    <a:pt x="513" y="719"/>
                  </a:lnTo>
                  <a:lnTo>
                    <a:pt x="548" y="714"/>
                  </a:lnTo>
                  <a:lnTo>
                    <a:pt x="581" y="707"/>
                  </a:lnTo>
                  <a:lnTo>
                    <a:pt x="578" y="683"/>
                  </a:lnTo>
                  <a:lnTo>
                    <a:pt x="575" y="658"/>
                  </a:lnTo>
                  <a:lnTo>
                    <a:pt x="570" y="634"/>
                  </a:lnTo>
                  <a:lnTo>
                    <a:pt x="567" y="610"/>
                  </a:lnTo>
                  <a:lnTo>
                    <a:pt x="563" y="585"/>
                  </a:lnTo>
                  <a:lnTo>
                    <a:pt x="562" y="560"/>
                  </a:lnTo>
                  <a:lnTo>
                    <a:pt x="562" y="537"/>
                  </a:lnTo>
                  <a:lnTo>
                    <a:pt x="565" y="512"/>
                  </a:lnTo>
                  <a:lnTo>
                    <a:pt x="588" y="491"/>
                  </a:lnTo>
                  <a:lnTo>
                    <a:pt x="613" y="496"/>
                  </a:lnTo>
                  <a:lnTo>
                    <a:pt x="638" y="503"/>
                  </a:lnTo>
                  <a:lnTo>
                    <a:pt x="663" y="508"/>
                  </a:lnTo>
                  <a:lnTo>
                    <a:pt x="687" y="515"/>
                  </a:lnTo>
                  <a:lnTo>
                    <a:pt x="710" y="521"/>
                  </a:lnTo>
                  <a:lnTo>
                    <a:pt x="734" y="526"/>
                  </a:lnTo>
                  <a:lnTo>
                    <a:pt x="758" y="533"/>
                  </a:lnTo>
                  <a:lnTo>
                    <a:pt x="782" y="538"/>
                  </a:lnTo>
                  <a:lnTo>
                    <a:pt x="806" y="543"/>
                  </a:lnTo>
                  <a:lnTo>
                    <a:pt x="829" y="547"/>
                  </a:lnTo>
                  <a:lnTo>
                    <a:pt x="854" y="551"/>
                  </a:lnTo>
                  <a:lnTo>
                    <a:pt x="879" y="555"/>
                  </a:lnTo>
                  <a:lnTo>
                    <a:pt x="904" y="556"/>
                  </a:lnTo>
                  <a:lnTo>
                    <a:pt x="930" y="558"/>
                  </a:lnTo>
                  <a:lnTo>
                    <a:pt x="957" y="558"/>
                  </a:lnTo>
                  <a:lnTo>
                    <a:pt x="984" y="556"/>
                  </a:lnTo>
                  <a:lnTo>
                    <a:pt x="985" y="543"/>
                  </a:lnTo>
                  <a:lnTo>
                    <a:pt x="983" y="529"/>
                  </a:lnTo>
                  <a:lnTo>
                    <a:pt x="980" y="513"/>
                  </a:lnTo>
                  <a:lnTo>
                    <a:pt x="978" y="496"/>
                  </a:lnTo>
                  <a:lnTo>
                    <a:pt x="978" y="482"/>
                  </a:lnTo>
                  <a:lnTo>
                    <a:pt x="980" y="468"/>
                  </a:lnTo>
                  <a:lnTo>
                    <a:pt x="988" y="457"/>
                  </a:lnTo>
                  <a:lnTo>
                    <a:pt x="1001" y="450"/>
                  </a:lnTo>
                  <a:lnTo>
                    <a:pt x="1064" y="457"/>
                  </a:lnTo>
                  <a:lnTo>
                    <a:pt x="1066" y="448"/>
                  </a:lnTo>
                  <a:lnTo>
                    <a:pt x="1070" y="438"/>
                  </a:lnTo>
                  <a:lnTo>
                    <a:pt x="1072" y="429"/>
                  </a:lnTo>
                  <a:lnTo>
                    <a:pt x="1076" y="418"/>
                  </a:lnTo>
                  <a:lnTo>
                    <a:pt x="1079" y="409"/>
                  </a:lnTo>
                  <a:lnTo>
                    <a:pt x="1084" y="401"/>
                  </a:lnTo>
                  <a:lnTo>
                    <a:pt x="1090" y="395"/>
                  </a:lnTo>
                  <a:lnTo>
                    <a:pt x="1098" y="390"/>
                  </a:lnTo>
                  <a:lnTo>
                    <a:pt x="1104" y="391"/>
                  </a:lnTo>
                  <a:lnTo>
                    <a:pt x="1109" y="392"/>
                  </a:lnTo>
                  <a:lnTo>
                    <a:pt x="1115" y="392"/>
                  </a:lnTo>
                  <a:lnTo>
                    <a:pt x="1121" y="394"/>
                  </a:lnTo>
                  <a:lnTo>
                    <a:pt x="1127" y="394"/>
                  </a:lnTo>
                  <a:lnTo>
                    <a:pt x="1133" y="394"/>
                  </a:lnTo>
                  <a:lnTo>
                    <a:pt x="1137" y="392"/>
                  </a:lnTo>
                  <a:lnTo>
                    <a:pt x="1143" y="390"/>
                  </a:lnTo>
                  <a:lnTo>
                    <a:pt x="1061" y="296"/>
                  </a:lnTo>
                  <a:lnTo>
                    <a:pt x="1060" y="285"/>
                  </a:lnTo>
                  <a:lnTo>
                    <a:pt x="1063" y="274"/>
                  </a:lnTo>
                  <a:lnTo>
                    <a:pt x="1067" y="265"/>
                  </a:lnTo>
                  <a:lnTo>
                    <a:pt x="1077" y="258"/>
                  </a:lnTo>
                  <a:lnTo>
                    <a:pt x="1140" y="272"/>
                  </a:lnTo>
                  <a:lnTo>
                    <a:pt x="1135" y="265"/>
                  </a:lnTo>
                  <a:lnTo>
                    <a:pt x="1128" y="257"/>
                  </a:lnTo>
                  <a:lnTo>
                    <a:pt x="1118" y="250"/>
                  </a:lnTo>
                  <a:lnTo>
                    <a:pt x="1109" y="242"/>
                  </a:lnTo>
                  <a:lnTo>
                    <a:pt x="1101" y="233"/>
                  </a:lnTo>
                  <a:lnTo>
                    <a:pt x="1096" y="224"/>
                  </a:lnTo>
                  <a:lnTo>
                    <a:pt x="1096" y="213"/>
                  </a:lnTo>
                  <a:lnTo>
                    <a:pt x="1102" y="199"/>
                  </a:lnTo>
                  <a:lnTo>
                    <a:pt x="1108" y="196"/>
                  </a:lnTo>
                  <a:lnTo>
                    <a:pt x="1115" y="193"/>
                  </a:lnTo>
                  <a:lnTo>
                    <a:pt x="1123" y="193"/>
                  </a:lnTo>
                  <a:lnTo>
                    <a:pt x="1133" y="194"/>
                  </a:lnTo>
                  <a:lnTo>
                    <a:pt x="1142" y="196"/>
                  </a:lnTo>
                  <a:lnTo>
                    <a:pt x="1152" y="197"/>
                  </a:lnTo>
                  <a:lnTo>
                    <a:pt x="1160" y="198"/>
                  </a:lnTo>
                  <a:lnTo>
                    <a:pt x="1168" y="197"/>
                  </a:lnTo>
                  <a:lnTo>
                    <a:pt x="1161" y="190"/>
                  </a:lnTo>
                  <a:lnTo>
                    <a:pt x="1153" y="186"/>
                  </a:lnTo>
                  <a:lnTo>
                    <a:pt x="1145" y="183"/>
                  </a:lnTo>
                  <a:lnTo>
                    <a:pt x="1136" y="179"/>
                  </a:lnTo>
                  <a:lnTo>
                    <a:pt x="1128" y="175"/>
                  </a:lnTo>
                  <a:lnTo>
                    <a:pt x="1121" y="170"/>
                  </a:lnTo>
                  <a:lnTo>
                    <a:pt x="1115" y="163"/>
                  </a:lnTo>
                  <a:lnTo>
                    <a:pt x="1111" y="154"/>
                  </a:lnTo>
                  <a:lnTo>
                    <a:pt x="1117" y="138"/>
                  </a:lnTo>
                  <a:lnTo>
                    <a:pt x="1127" y="129"/>
                  </a:lnTo>
                  <a:lnTo>
                    <a:pt x="1139" y="125"/>
                  </a:lnTo>
                  <a:lnTo>
                    <a:pt x="1152" y="125"/>
                  </a:lnTo>
                  <a:lnTo>
                    <a:pt x="1165" y="128"/>
                  </a:lnTo>
                  <a:lnTo>
                    <a:pt x="1179" y="129"/>
                  </a:lnTo>
                  <a:lnTo>
                    <a:pt x="1193" y="129"/>
                  </a:lnTo>
                  <a:lnTo>
                    <a:pt x="1206" y="127"/>
                  </a:lnTo>
                  <a:lnTo>
                    <a:pt x="1202" y="120"/>
                  </a:lnTo>
                  <a:lnTo>
                    <a:pt x="1196" y="115"/>
                  </a:lnTo>
                  <a:lnTo>
                    <a:pt x="1190" y="107"/>
                  </a:lnTo>
                  <a:lnTo>
                    <a:pt x="1183" y="101"/>
                  </a:lnTo>
                  <a:lnTo>
                    <a:pt x="1177" y="93"/>
                  </a:lnTo>
                  <a:lnTo>
                    <a:pt x="1171" y="84"/>
                  </a:lnTo>
                  <a:lnTo>
                    <a:pt x="1166" y="74"/>
                  </a:lnTo>
                  <a:lnTo>
                    <a:pt x="1161" y="64"/>
                  </a:lnTo>
                  <a:lnTo>
                    <a:pt x="1168" y="35"/>
                  </a:lnTo>
                  <a:lnTo>
                    <a:pt x="1187" y="37"/>
                  </a:lnTo>
                  <a:lnTo>
                    <a:pt x="1206" y="38"/>
                  </a:lnTo>
                  <a:lnTo>
                    <a:pt x="1227" y="39"/>
                  </a:lnTo>
                  <a:lnTo>
                    <a:pt x="1246" y="41"/>
                  </a:lnTo>
                  <a:lnTo>
                    <a:pt x="1265" y="42"/>
                  </a:lnTo>
                  <a:lnTo>
                    <a:pt x="1285" y="43"/>
                  </a:lnTo>
                  <a:lnTo>
                    <a:pt x="1304" y="45"/>
                  </a:lnTo>
                  <a:lnTo>
                    <a:pt x="1323" y="46"/>
                  </a:lnTo>
                  <a:lnTo>
                    <a:pt x="1343" y="48"/>
                  </a:lnTo>
                  <a:lnTo>
                    <a:pt x="1362" y="50"/>
                  </a:lnTo>
                  <a:lnTo>
                    <a:pt x="1381" y="51"/>
                  </a:lnTo>
                  <a:lnTo>
                    <a:pt x="1400" y="52"/>
                  </a:lnTo>
                  <a:lnTo>
                    <a:pt x="1419" y="54"/>
                  </a:lnTo>
                  <a:lnTo>
                    <a:pt x="1438" y="55"/>
                  </a:lnTo>
                  <a:lnTo>
                    <a:pt x="1457" y="56"/>
                  </a:lnTo>
                  <a:lnTo>
                    <a:pt x="1476" y="58"/>
                  </a:lnTo>
                  <a:lnTo>
                    <a:pt x="1480" y="51"/>
                  </a:lnTo>
                  <a:lnTo>
                    <a:pt x="1484" y="42"/>
                  </a:lnTo>
                  <a:lnTo>
                    <a:pt x="1487" y="33"/>
                  </a:lnTo>
                  <a:lnTo>
                    <a:pt x="1493" y="24"/>
                  </a:lnTo>
                  <a:lnTo>
                    <a:pt x="1499" y="17"/>
                  </a:lnTo>
                  <a:lnTo>
                    <a:pt x="1506" y="13"/>
                  </a:lnTo>
                  <a:lnTo>
                    <a:pt x="1514" y="13"/>
                  </a:lnTo>
                  <a:lnTo>
                    <a:pt x="1524" y="18"/>
                  </a:lnTo>
                  <a:lnTo>
                    <a:pt x="1553" y="31"/>
                  </a:lnTo>
                  <a:lnTo>
                    <a:pt x="1582" y="42"/>
                  </a:lnTo>
                  <a:lnTo>
                    <a:pt x="1612" y="51"/>
                  </a:lnTo>
                  <a:lnTo>
                    <a:pt x="1643" y="58"/>
                  </a:lnTo>
                  <a:lnTo>
                    <a:pt x="1675" y="63"/>
                  </a:lnTo>
                  <a:lnTo>
                    <a:pt x="1707" y="65"/>
                  </a:lnTo>
                  <a:lnTo>
                    <a:pt x="1739" y="68"/>
                  </a:lnTo>
                  <a:lnTo>
                    <a:pt x="1771" y="68"/>
                  </a:lnTo>
                  <a:lnTo>
                    <a:pt x="1805" y="68"/>
                  </a:lnTo>
                  <a:lnTo>
                    <a:pt x="1838" y="68"/>
                  </a:lnTo>
                  <a:lnTo>
                    <a:pt x="1871" y="67"/>
                  </a:lnTo>
                  <a:lnTo>
                    <a:pt x="1903" y="65"/>
                  </a:lnTo>
                  <a:lnTo>
                    <a:pt x="1937" y="63"/>
                  </a:lnTo>
                  <a:lnTo>
                    <a:pt x="1969" y="61"/>
                  </a:lnTo>
                  <a:lnTo>
                    <a:pt x="2001" y="60"/>
                  </a:lnTo>
                  <a:lnTo>
                    <a:pt x="2033" y="60"/>
                  </a:lnTo>
                  <a:lnTo>
                    <a:pt x="2062" y="56"/>
                  </a:lnTo>
                  <a:lnTo>
                    <a:pt x="2091" y="52"/>
                  </a:lnTo>
                  <a:lnTo>
                    <a:pt x="2121" y="48"/>
                  </a:lnTo>
                  <a:lnTo>
                    <a:pt x="2151" y="46"/>
                  </a:lnTo>
                  <a:lnTo>
                    <a:pt x="2180" y="43"/>
                  </a:lnTo>
                  <a:lnTo>
                    <a:pt x="2210" y="42"/>
                  </a:lnTo>
                  <a:lnTo>
                    <a:pt x="2240" y="39"/>
                  </a:lnTo>
                  <a:lnTo>
                    <a:pt x="2270" y="37"/>
                  </a:lnTo>
                  <a:lnTo>
                    <a:pt x="2299" y="34"/>
                  </a:lnTo>
                  <a:lnTo>
                    <a:pt x="2328" y="31"/>
                  </a:lnTo>
                  <a:lnTo>
                    <a:pt x="2358" y="28"/>
                  </a:lnTo>
                  <a:lnTo>
                    <a:pt x="2387" y="24"/>
                  </a:lnTo>
                  <a:lnTo>
                    <a:pt x="2416" y="20"/>
                  </a:lnTo>
                  <a:lnTo>
                    <a:pt x="2444" y="15"/>
                  </a:lnTo>
                  <a:lnTo>
                    <a:pt x="2473" y="8"/>
                  </a:lnTo>
                  <a:lnTo>
                    <a:pt x="2500" y="2"/>
                  </a:lnTo>
                  <a:lnTo>
                    <a:pt x="2517" y="0"/>
                  </a:lnTo>
                  <a:lnTo>
                    <a:pt x="2532" y="2"/>
                  </a:lnTo>
                  <a:lnTo>
                    <a:pt x="2546" y="7"/>
                  </a:lnTo>
                  <a:lnTo>
                    <a:pt x="2559" y="15"/>
                  </a:lnTo>
                  <a:lnTo>
                    <a:pt x="2569" y="25"/>
                  </a:lnTo>
                  <a:lnTo>
                    <a:pt x="2580" y="38"/>
                  </a:lnTo>
                  <a:lnTo>
                    <a:pt x="2590" y="51"/>
                  </a:lnTo>
                  <a:lnTo>
                    <a:pt x="2599" y="64"/>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1" name="Google Shape;61;p2"/>
            <p:cNvSpPr/>
            <p:nvPr/>
          </p:nvSpPr>
          <p:spPr>
            <a:xfrm>
              <a:off x="4942" y="2477"/>
              <a:ext cx="276" cy="47"/>
            </a:xfrm>
            <a:custGeom>
              <a:rect b="b" l="l" r="r" t="t"/>
              <a:pathLst>
                <a:path extrusionOk="0" h="188" w="827">
                  <a:moveTo>
                    <a:pt x="729" y="86"/>
                  </a:moveTo>
                  <a:lnTo>
                    <a:pt x="827" y="188"/>
                  </a:lnTo>
                  <a:lnTo>
                    <a:pt x="812" y="181"/>
                  </a:lnTo>
                  <a:lnTo>
                    <a:pt x="799" y="175"/>
                  </a:lnTo>
                  <a:lnTo>
                    <a:pt x="786" y="167"/>
                  </a:lnTo>
                  <a:lnTo>
                    <a:pt x="773" y="159"/>
                  </a:lnTo>
                  <a:lnTo>
                    <a:pt x="761" y="151"/>
                  </a:lnTo>
                  <a:lnTo>
                    <a:pt x="749" y="142"/>
                  </a:lnTo>
                  <a:lnTo>
                    <a:pt x="737" y="133"/>
                  </a:lnTo>
                  <a:lnTo>
                    <a:pt x="726" y="124"/>
                  </a:lnTo>
                  <a:lnTo>
                    <a:pt x="709" y="124"/>
                  </a:lnTo>
                  <a:lnTo>
                    <a:pt x="693" y="109"/>
                  </a:lnTo>
                  <a:lnTo>
                    <a:pt x="679" y="94"/>
                  </a:lnTo>
                  <a:lnTo>
                    <a:pt x="665" y="77"/>
                  </a:lnTo>
                  <a:lnTo>
                    <a:pt x="652" y="61"/>
                  </a:lnTo>
                  <a:lnTo>
                    <a:pt x="636" y="48"/>
                  </a:lnTo>
                  <a:lnTo>
                    <a:pt x="620" y="38"/>
                  </a:lnTo>
                  <a:lnTo>
                    <a:pt x="601" y="33"/>
                  </a:lnTo>
                  <a:lnTo>
                    <a:pt x="579" y="34"/>
                  </a:lnTo>
                  <a:lnTo>
                    <a:pt x="563" y="36"/>
                  </a:lnTo>
                  <a:lnTo>
                    <a:pt x="547" y="39"/>
                  </a:lnTo>
                  <a:lnTo>
                    <a:pt x="530" y="42"/>
                  </a:lnTo>
                  <a:lnTo>
                    <a:pt x="515" y="44"/>
                  </a:lnTo>
                  <a:lnTo>
                    <a:pt x="498" y="47"/>
                  </a:lnTo>
                  <a:lnTo>
                    <a:pt x="483" y="51"/>
                  </a:lnTo>
                  <a:lnTo>
                    <a:pt x="467" y="53"/>
                  </a:lnTo>
                  <a:lnTo>
                    <a:pt x="451" y="57"/>
                  </a:lnTo>
                  <a:lnTo>
                    <a:pt x="435" y="60"/>
                  </a:lnTo>
                  <a:lnTo>
                    <a:pt x="420" y="64"/>
                  </a:lnTo>
                  <a:lnTo>
                    <a:pt x="403" y="66"/>
                  </a:lnTo>
                  <a:lnTo>
                    <a:pt x="388" y="69"/>
                  </a:lnTo>
                  <a:lnTo>
                    <a:pt x="371" y="72"/>
                  </a:lnTo>
                  <a:lnTo>
                    <a:pt x="356" y="74"/>
                  </a:lnTo>
                  <a:lnTo>
                    <a:pt x="339" y="77"/>
                  </a:lnTo>
                  <a:lnTo>
                    <a:pt x="322" y="78"/>
                  </a:lnTo>
                  <a:lnTo>
                    <a:pt x="301" y="77"/>
                  </a:lnTo>
                  <a:lnTo>
                    <a:pt x="280" y="77"/>
                  </a:lnTo>
                  <a:lnTo>
                    <a:pt x="259" y="77"/>
                  </a:lnTo>
                  <a:lnTo>
                    <a:pt x="238" y="79"/>
                  </a:lnTo>
                  <a:lnTo>
                    <a:pt x="218" y="81"/>
                  </a:lnTo>
                  <a:lnTo>
                    <a:pt x="197" y="83"/>
                  </a:lnTo>
                  <a:lnTo>
                    <a:pt x="178" y="87"/>
                  </a:lnTo>
                  <a:lnTo>
                    <a:pt x="158" y="89"/>
                  </a:lnTo>
                  <a:lnTo>
                    <a:pt x="138" y="91"/>
                  </a:lnTo>
                  <a:lnTo>
                    <a:pt x="119" y="92"/>
                  </a:lnTo>
                  <a:lnTo>
                    <a:pt x="99" y="92"/>
                  </a:lnTo>
                  <a:lnTo>
                    <a:pt x="80" y="91"/>
                  </a:lnTo>
                  <a:lnTo>
                    <a:pt x="60" y="89"/>
                  </a:lnTo>
                  <a:lnTo>
                    <a:pt x="40" y="85"/>
                  </a:lnTo>
                  <a:lnTo>
                    <a:pt x="20" y="78"/>
                  </a:lnTo>
                  <a:lnTo>
                    <a:pt x="0" y="69"/>
                  </a:lnTo>
                  <a:lnTo>
                    <a:pt x="37" y="65"/>
                  </a:lnTo>
                  <a:lnTo>
                    <a:pt x="74" y="63"/>
                  </a:lnTo>
                  <a:lnTo>
                    <a:pt x="112" y="59"/>
                  </a:lnTo>
                  <a:lnTo>
                    <a:pt x="150" y="56"/>
                  </a:lnTo>
                  <a:lnTo>
                    <a:pt x="188" y="52"/>
                  </a:lnTo>
                  <a:lnTo>
                    <a:pt x="227" y="48"/>
                  </a:lnTo>
                  <a:lnTo>
                    <a:pt x="266" y="46"/>
                  </a:lnTo>
                  <a:lnTo>
                    <a:pt x="306" y="42"/>
                  </a:lnTo>
                  <a:lnTo>
                    <a:pt x="345" y="38"/>
                  </a:lnTo>
                  <a:lnTo>
                    <a:pt x="384" y="33"/>
                  </a:lnTo>
                  <a:lnTo>
                    <a:pt x="425" y="29"/>
                  </a:lnTo>
                  <a:lnTo>
                    <a:pt x="464" y="25"/>
                  </a:lnTo>
                  <a:lnTo>
                    <a:pt x="503" y="20"/>
                  </a:lnTo>
                  <a:lnTo>
                    <a:pt x="541" y="14"/>
                  </a:lnTo>
                  <a:lnTo>
                    <a:pt x="580" y="9"/>
                  </a:lnTo>
                  <a:lnTo>
                    <a:pt x="618" y="3"/>
                  </a:lnTo>
                  <a:lnTo>
                    <a:pt x="639" y="0"/>
                  </a:lnTo>
                  <a:lnTo>
                    <a:pt x="655" y="5"/>
                  </a:lnTo>
                  <a:lnTo>
                    <a:pt x="668" y="16"/>
                  </a:lnTo>
                  <a:lnTo>
                    <a:pt x="680" y="30"/>
                  </a:lnTo>
                  <a:lnTo>
                    <a:pt x="691" y="46"/>
                  </a:lnTo>
                  <a:lnTo>
                    <a:pt x="702" y="61"/>
                  </a:lnTo>
                  <a:lnTo>
                    <a:pt x="715" y="76"/>
                  </a:lnTo>
                  <a:lnTo>
                    <a:pt x="729" y="86"/>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2" name="Google Shape;62;p2"/>
            <p:cNvSpPr/>
            <p:nvPr/>
          </p:nvSpPr>
          <p:spPr>
            <a:xfrm>
              <a:off x="4816" y="2481"/>
              <a:ext cx="106" cy="22"/>
            </a:xfrm>
            <a:custGeom>
              <a:rect b="b" l="l" r="r" t="t"/>
              <a:pathLst>
                <a:path extrusionOk="0" h="85" w="317">
                  <a:moveTo>
                    <a:pt x="317" y="83"/>
                  </a:moveTo>
                  <a:lnTo>
                    <a:pt x="298" y="85"/>
                  </a:lnTo>
                  <a:lnTo>
                    <a:pt x="278" y="85"/>
                  </a:lnTo>
                  <a:lnTo>
                    <a:pt x="259" y="85"/>
                  </a:lnTo>
                  <a:lnTo>
                    <a:pt x="239" y="83"/>
                  </a:lnTo>
                  <a:lnTo>
                    <a:pt x="219" y="83"/>
                  </a:lnTo>
                  <a:lnTo>
                    <a:pt x="198" y="82"/>
                  </a:lnTo>
                  <a:lnTo>
                    <a:pt x="178" y="79"/>
                  </a:lnTo>
                  <a:lnTo>
                    <a:pt x="159" y="78"/>
                  </a:lnTo>
                  <a:lnTo>
                    <a:pt x="139" y="75"/>
                  </a:lnTo>
                  <a:lnTo>
                    <a:pt x="119" y="74"/>
                  </a:lnTo>
                  <a:lnTo>
                    <a:pt x="99" y="72"/>
                  </a:lnTo>
                  <a:lnTo>
                    <a:pt x="78" y="69"/>
                  </a:lnTo>
                  <a:lnTo>
                    <a:pt x="58" y="68"/>
                  </a:lnTo>
                  <a:lnTo>
                    <a:pt x="39" y="65"/>
                  </a:lnTo>
                  <a:lnTo>
                    <a:pt x="19" y="62"/>
                  </a:lnTo>
                  <a:lnTo>
                    <a:pt x="0" y="61"/>
                  </a:lnTo>
                  <a:lnTo>
                    <a:pt x="25" y="0"/>
                  </a:lnTo>
                  <a:lnTo>
                    <a:pt x="44" y="4"/>
                  </a:lnTo>
                  <a:lnTo>
                    <a:pt x="62" y="9"/>
                  </a:lnTo>
                  <a:lnTo>
                    <a:pt x="81" y="13"/>
                  </a:lnTo>
                  <a:lnTo>
                    <a:pt x="99" y="18"/>
                  </a:lnTo>
                  <a:lnTo>
                    <a:pt x="118" y="22"/>
                  </a:lnTo>
                  <a:lnTo>
                    <a:pt x="135" y="27"/>
                  </a:lnTo>
                  <a:lnTo>
                    <a:pt x="154" y="33"/>
                  </a:lnTo>
                  <a:lnTo>
                    <a:pt x="172" y="38"/>
                  </a:lnTo>
                  <a:lnTo>
                    <a:pt x="191" y="43"/>
                  </a:lnTo>
                  <a:lnTo>
                    <a:pt x="209" y="48"/>
                  </a:lnTo>
                  <a:lnTo>
                    <a:pt x="227" y="55"/>
                  </a:lnTo>
                  <a:lnTo>
                    <a:pt x="245" y="60"/>
                  </a:lnTo>
                  <a:lnTo>
                    <a:pt x="264" y="65"/>
                  </a:lnTo>
                  <a:lnTo>
                    <a:pt x="282" y="72"/>
                  </a:lnTo>
                  <a:lnTo>
                    <a:pt x="300" y="77"/>
                  </a:lnTo>
                  <a:lnTo>
                    <a:pt x="317" y="83"/>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3" name="Google Shape;63;p2"/>
            <p:cNvSpPr/>
            <p:nvPr/>
          </p:nvSpPr>
          <p:spPr>
            <a:xfrm>
              <a:off x="4736" y="2488"/>
              <a:ext cx="68" cy="9"/>
            </a:xfrm>
            <a:custGeom>
              <a:rect b="b" l="l" r="r" t="t"/>
              <a:pathLst>
                <a:path extrusionOk="0" h="39" w="205">
                  <a:moveTo>
                    <a:pt x="205" y="17"/>
                  </a:moveTo>
                  <a:lnTo>
                    <a:pt x="195" y="36"/>
                  </a:lnTo>
                  <a:lnTo>
                    <a:pt x="183" y="35"/>
                  </a:lnTo>
                  <a:lnTo>
                    <a:pt x="171" y="34"/>
                  </a:lnTo>
                  <a:lnTo>
                    <a:pt x="158" y="34"/>
                  </a:lnTo>
                  <a:lnTo>
                    <a:pt x="144" y="35"/>
                  </a:lnTo>
                  <a:lnTo>
                    <a:pt x="130" y="36"/>
                  </a:lnTo>
                  <a:lnTo>
                    <a:pt x="116" y="37"/>
                  </a:lnTo>
                  <a:lnTo>
                    <a:pt x="102" y="39"/>
                  </a:lnTo>
                  <a:lnTo>
                    <a:pt x="89" y="39"/>
                  </a:lnTo>
                  <a:lnTo>
                    <a:pt x="76" y="39"/>
                  </a:lnTo>
                  <a:lnTo>
                    <a:pt x="63" y="39"/>
                  </a:lnTo>
                  <a:lnTo>
                    <a:pt x="50" y="36"/>
                  </a:lnTo>
                  <a:lnTo>
                    <a:pt x="38" y="32"/>
                  </a:lnTo>
                  <a:lnTo>
                    <a:pt x="27" y="27"/>
                  </a:lnTo>
                  <a:lnTo>
                    <a:pt x="16" y="21"/>
                  </a:lnTo>
                  <a:lnTo>
                    <a:pt x="8" y="11"/>
                  </a:lnTo>
                  <a:lnTo>
                    <a:pt x="0" y="0"/>
                  </a:lnTo>
                  <a:lnTo>
                    <a:pt x="13" y="0"/>
                  </a:lnTo>
                  <a:lnTo>
                    <a:pt x="26" y="0"/>
                  </a:lnTo>
                  <a:lnTo>
                    <a:pt x="40" y="1"/>
                  </a:lnTo>
                  <a:lnTo>
                    <a:pt x="53" y="1"/>
                  </a:lnTo>
                  <a:lnTo>
                    <a:pt x="66" y="2"/>
                  </a:lnTo>
                  <a:lnTo>
                    <a:pt x="80" y="4"/>
                  </a:lnTo>
                  <a:lnTo>
                    <a:pt x="94" y="5"/>
                  </a:lnTo>
                  <a:lnTo>
                    <a:pt x="107" y="6"/>
                  </a:lnTo>
                  <a:lnTo>
                    <a:pt x="120" y="8"/>
                  </a:lnTo>
                  <a:lnTo>
                    <a:pt x="133" y="9"/>
                  </a:lnTo>
                  <a:lnTo>
                    <a:pt x="146" y="10"/>
                  </a:lnTo>
                  <a:lnTo>
                    <a:pt x="159" y="11"/>
                  </a:lnTo>
                  <a:lnTo>
                    <a:pt x="171" y="13"/>
                  </a:lnTo>
                  <a:lnTo>
                    <a:pt x="183" y="14"/>
                  </a:lnTo>
                  <a:lnTo>
                    <a:pt x="195" y="15"/>
                  </a:lnTo>
                  <a:lnTo>
                    <a:pt x="205" y="1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4" name="Google Shape;64;p2"/>
            <p:cNvSpPr/>
            <p:nvPr/>
          </p:nvSpPr>
          <p:spPr>
            <a:xfrm>
              <a:off x="4739" y="2498"/>
              <a:ext cx="621" cy="119"/>
            </a:xfrm>
            <a:custGeom>
              <a:rect b="b" l="l" r="r" t="t"/>
              <a:pathLst>
                <a:path extrusionOk="0" h="476" w="1865">
                  <a:moveTo>
                    <a:pt x="1221" y="13"/>
                  </a:moveTo>
                  <a:lnTo>
                    <a:pt x="1257" y="51"/>
                  </a:lnTo>
                  <a:lnTo>
                    <a:pt x="1293" y="89"/>
                  </a:lnTo>
                  <a:lnTo>
                    <a:pt x="1330" y="123"/>
                  </a:lnTo>
                  <a:lnTo>
                    <a:pt x="1368" y="157"/>
                  </a:lnTo>
                  <a:lnTo>
                    <a:pt x="1406" y="188"/>
                  </a:lnTo>
                  <a:lnTo>
                    <a:pt x="1445" y="219"/>
                  </a:lnTo>
                  <a:lnTo>
                    <a:pt x="1484" y="248"/>
                  </a:lnTo>
                  <a:lnTo>
                    <a:pt x="1525" y="275"/>
                  </a:lnTo>
                  <a:lnTo>
                    <a:pt x="1565" y="303"/>
                  </a:lnTo>
                  <a:lnTo>
                    <a:pt x="1607" y="327"/>
                  </a:lnTo>
                  <a:lnTo>
                    <a:pt x="1648" y="352"/>
                  </a:lnTo>
                  <a:lnTo>
                    <a:pt x="1691" y="375"/>
                  </a:lnTo>
                  <a:lnTo>
                    <a:pt x="1734" y="398"/>
                  </a:lnTo>
                  <a:lnTo>
                    <a:pt x="1777" y="420"/>
                  </a:lnTo>
                  <a:lnTo>
                    <a:pt x="1821" y="441"/>
                  </a:lnTo>
                  <a:lnTo>
                    <a:pt x="1865" y="461"/>
                  </a:lnTo>
                  <a:lnTo>
                    <a:pt x="1859" y="465"/>
                  </a:lnTo>
                  <a:lnTo>
                    <a:pt x="1853" y="469"/>
                  </a:lnTo>
                  <a:lnTo>
                    <a:pt x="1846" y="473"/>
                  </a:lnTo>
                  <a:lnTo>
                    <a:pt x="1837" y="474"/>
                  </a:lnTo>
                  <a:lnTo>
                    <a:pt x="1829" y="476"/>
                  </a:lnTo>
                  <a:lnTo>
                    <a:pt x="1821" y="476"/>
                  </a:lnTo>
                  <a:lnTo>
                    <a:pt x="1812" y="474"/>
                  </a:lnTo>
                  <a:lnTo>
                    <a:pt x="1804" y="472"/>
                  </a:lnTo>
                  <a:lnTo>
                    <a:pt x="1772" y="459"/>
                  </a:lnTo>
                  <a:lnTo>
                    <a:pt x="1741" y="444"/>
                  </a:lnTo>
                  <a:lnTo>
                    <a:pt x="1710" y="429"/>
                  </a:lnTo>
                  <a:lnTo>
                    <a:pt x="1679" y="412"/>
                  </a:lnTo>
                  <a:lnTo>
                    <a:pt x="1648" y="395"/>
                  </a:lnTo>
                  <a:lnTo>
                    <a:pt x="1619" y="377"/>
                  </a:lnTo>
                  <a:lnTo>
                    <a:pt x="1588" y="359"/>
                  </a:lnTo>
                  <a:lnTo>
                    <a:pt x="1558" y="338"/>
                  </a:lnTo>
                  <a:lnTo>
                    <a:pt x="1528" y="318"/>
                  </a:lnTo>
                  <a:lnTo>
                    <a:pt x="1500" y="297"/>
                  </a:lnTo>
                  <a:lnTo>
                    <a:pt x="1470" y="276"/>
                  </a:lnTo>
                  <a:lnTo>
                    <a:pt x="1441" y="254"/>
                  </a:lnTo>
                  <a:lnTo>
                    <a:pt x="1413" y="231"/>
                  </a:lnTo>
                  <a:lnTo>
                    <a:pt x="1384" y="209"/>
                  </a:lnTo>
                  <a:lnTo>
                    <a:pt x="1357" y="185"/>
                  </a:lnTo>
                  <a:lnTo>
                    <a:pt x="1328" y="162"/>
                  </a:lnTo>
                  <a:lnTo>
                    <a:pt x="1314" y="148"/>
                  </a:lnTo>
                  <a:lnTo>
                    <a:pt x="1301" y="133"/>
                  </a:lnTo>
                  <a:lnTo>
                    <a:pt x="1289" y="118"/>
                  </a:lnTo>
                  <a:lnTo>
                    <a:pt x="1278" y="102"/>
                  </a:lnTo>
                  <a:lnTo>
                    <a:pt x="1267" y="88"/>
                  </a:lnTo>
                  <a:lnTo>
                    <a:pt x="1255" y="72"/>
                  </a:lnTo>
                  <a:lnTo>
                    <a:pt x="1242" y="58"/>
                  </a:lnTo>
                  <a:lnTo>
                    <a:pt x="1228" y="45"/>
                  </a:lnTo>
                  <a:lnTo>
                    <a:pt x="1202" y="50"/>
                  </a:lnTo>
                  <a:lnTo>
                    <a:pt x="1175" y="54"/>
                  </a:lnTo>
                  <a:lnTo>
                    <a:pt x="1149" y="56"/>
                  </a:lnTo>
                  <a:lnTo>
                    <a:pt x="1121" y="59"/>
                  </a:lnTo>
                  <a:lnTo>
                    <a:pt x="1095" y="62"/>
                  </a:lnTo>
                  <a:lnTo>
                    <a:pt x="1068" y="63"/>
                  </a:lnTo>
                  <a:lnTo>
                    <a:pt x="1042" y="64"/>
                  </a:lnTo>
                  <a:lnTo>
                    <a:pt x="1014" y="65"/>
                  </a:lnTo>
                  <a:lnTo>
                    <a:pt x="987" y="65"/>
                  </a:lnTo>
                  <a:lnTo>
                    <a:pt x="961" y="67"/>
                  </a:lnTo>
                  <a:lnTo>
                    <a:pt x="934" y="68"/>
                  </a:lnTo>
                  <a:lnTo>
                    <a:pt x="907" y="71"/>
                  </a:lnTo>
                  <a:lnTo>
                    <a:pt x="881" y="72"/>
                  </a:lnTo>
                  <a:lnTo>
                    <a:pt x="855" y="75"/>
                  </a:lnTo>
                  <a:lnTo>
                    <a:pt x="829" y="79"/>
                  </a:lnTo>
                  <a:lnTo>
                    <a:pt x="803" y="82"/>
                  </a:lnTo>
                  <a:lnTo>
                    <a:pt x="755" y="85"/>
                  </a:lnTo>
                  <a:lnTo>
                    <a:pt x="709" y="88"/>
                  </a:lnTo>
                  <a:lnTo>
                    <a:pt x="661" y="90"/>
                  </a:lnTo>
                  <a:lnTo>
                    <a:pt x="615" y="93"/>
                  </a:lnTo>
                  <a:lnTo>
                    <a:pt x="568" y="95"/>
                  </a:lnTo>
                  <a:lnTo>
                    <a:pt x="521" y="97"/>
                  </a:lnTo>
                  <a:lnTo>
                    <a:pt x="474" y="98"/>
                  </a:lnTo>
                  <a:lnTo>
                    <a:pt x="428" y="99"/>
                  </a:lnTo>
                  <a:lnTo>
                    <a:pt x="381" y="99"/>
                  </a:lnTo>
                  <a:lnTo>
                    <a:pt x="334" y="98"/>
                  </a:lnTo>
                  <a:lnTo>
                    <a:pt x="287" y="95"/>
                  </a:lnTo>
                  <a:lnTo>
                    <a:pt x="239" y="93"/>
                  </a:lnTo>
                  <a:lnTo>
                    <a:pt x="191" y="89"/>
                  </a:lnTo>
                  <a:lnTo>
                    <a:pt x="144" y="84"/>
                  </a:lnTo>
                  <a:lnTo>
                    <a:pt x="96" y="77"/>
                  </a:lnTo>
                  <a:lnTo>
                    <a:pt x="48" y="69"/>
                  </a:lnTo>
                  <a:lnTo>
                    <a:pt x="43" y="64"/>
                  </a:lnTo>
                  <a:lnTo>
                    <a:pt x="37" y="60"/>
                  </a:lnTo>
                  <a:lnTo>
                    <a:pt x="31" y="59"/>
                  </a:lnTo>
                  <a:lnTo>
                    <a:pt x="25" y="56"/>
                  </a:lnTo>
                  <a:lnTo>
                    <a:pt x="18" y="55"/>
                  </a:lnTo>
                  <a:lnTo>
                    <a:pt x="12" y="54"/>
                  </a:lnTo>
                  <a:lnTo>
                    <a:pt x="6" y="51"/>
                  </a:lnTo>
                  <a:lnTo>
                    <a:pt x="0" y="47"/>
                  </a:lnTo>
                  <a:lnTo>
                    <a:pt x="28" y="46"/>
                  </a:lnTo>
                  <a:lnTo>
                    <a:pt x="56" y="46"/>
                  </a:lnTo>
                  <a:lnTo>
                    <a:pt x="84" y="46"/>
                  </a:lnTo>
                  <a:lnTo>
                    <a:pt x="113" y="46"/>
                  </a:lnTo>
                  <a:lnTo>
                    <a:pt x="140" y="47"/>
                  </a:lnTo>
                  <a:lnTo>
                    <a:pt x="169" y="49"/>
                  </a:lnTo>
                  <a:lnTo>
                    <a:pt x="196" y="50"/>
                  </a:lnTo>
                  <a:lnTo>
                    <a:pt x="225" y="51"/>
                  </a:lnTo>
                  <a:lnTo>
                    <a:pt x="252" y="52"/>
                  </a:lnTo>
                  <a:lnTo>
                    <a:pt x="281" y="54"/>
                  </a:lnTo>
                  <a:lnTo>
                    <a:pt x="308" y="55"/>
                  </a:lnTo>
                  <a:lnTo>
                    <a:pt x="337" y="58"/>
                  </a:lnTo>
                  <a:lnTo>
                    <a:pt x="364" y="59"/>
                  </a:lnTo>
                  <a:lnTo>
                    <a:pt x="392" y="60"/>
                  </a:lnTo>
                  <a:lnTo>
                    <a:pt x="420" y="63"/>
                  </a:lnTo>
                  <a:lnTo>
                    <a:pt x="448" y="64"/>
                  </a:lnTo>
                  <a:lnTo>
                    <a:pt x="477" y="65"/>
                  </a:lnTo>
                  <a:lnTo>
                    <a:pt x="504" y="67"/>
                  </a:lnTo>
                  <a:lnTo>
                    <a:pt x="533" y="68"/>
                  </a:lnTo>
                  <a:lnTo>
                    <a:pt x="560" y="68"/>
                  </a:lnTo>
                  <a:lnTo>
                    <a:pt x="589" y="69"/>
                  </a:lnTo>
                  <a:lnTo>
                    <a:pt x="617" y="69"/>
                  </a:lnTo>
                  <a:lnTo>
                    <a:pt x="645" y="69"/>
                  </a:lnTo>
                  <a:lnTo>
                    <a:pt x="673" y="68"/>
                  </a:lnTo>
                  <a:lnTo>
                    <a:pt x="702" y="67"/>
                  </a:lnTo>
                  <a:lnTo>
                    <a:pt x="729" y="65"/>
                  </a:lnTo>
                  <a:lnTo>
                    <a:pt x="758" y="64"/>
                  </a:lnTo>
                  <a:lnTo>
                    <a:pt x="786" y="62"/>
                  </a:lnTo>
                  <a:lnTo>
                    <a:pt x="815" y="58"/>
                  </a:lnTo>
                  <a:lnTo>
                    <a:pt x="843" y="54"/>
                  </a:lnTo>
                  <a:lnTo>
                    <a:pt x="872" y="50"/>
                  </a:lnTo>
                  <a:lnTo>
                    <a:pt x="900" y="45"/>
                  </a:lnTo>
                  <a:lnTo>
                    <a:pt x="919" y="46"/>
                  </a:lnTo>
                  <a:lnTo>
                    <a:pt x="937" y="45"/>
                  </a:lnTo>
                  <a:lnTo>
                    <a:pt x="956" y="43"/>
                  </a:lnTo>
                  <a:lnTo>
                    <a:pt x="974" y="42"/>
                  </a:lnTo>
                  <a:lnTo>
                    <a:pt x="993" y="39"/>
                  </a:lnTo>
                  <a:lnTo>
                    <a:pt x="1011" y="36"/>
                  </a:lnTo>
                  <a:lnTo>
                    <a:pt x="1030" y="32"/>
                  </a:lnTo>
                  <a:lnTo>
                    <a:pt x="1048" y="28"/>
                  </a:lnTo>
                  <a:lnTo>
                    <a:pt x="1067" y="24"/>
                  </a:lnTo>
                  <a:lnTo>
                    <a:pt x="1085" y="20"/>
                  </a:lnTo>
                  <a:lnTo>
                    <a:pt x="1104" y="16"/>
                  </a:lnTo>
                  <a:lnTo>
                    <a:pt x="1121" y="12"/>
                  </a:lnTo>
                  <a:lnTo>
                    <a:pt x="1140" y="8"/>
                  </a:lnTo>
                  <a:lnTo>
                    <a:pt x="1160" y="4"/>
                  </a:lnTo>
                  <a:lnTo>
                    <a:pt x="1177" y="2"/>
                  </a:lnTo>
                  <a:lnTo>
                    <a:pt x="1196" y="0"/>
                  </a:lnTo>
                  <a:lnTo>
                    <a:pt x="1221" y="13"/>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5" name="Google Shape;65;p2"/>
            <p:cNvSpPr/>
            <p:nvPr/>
          </p:nvSpPr>
          <p:spPr>
            <a:xfrm>
              <a:off x="5028" y="2523"/>
              <a:ext cx="323" cy="114"/>
            </a:xfrm>
            <a:custGeom>
              <a:rect b="b" l="l" r="r" t="t"/>
              <a:pathLst>
                <a:path extrusionOk="0" h="456" w="968">
                  <a:moveTo>
                    <a:pt x="338" y="0"/>
                  </a:moveTo>
                  <a:lnTo>
                    <a:pt x="363" y="29"/>
                  </a:lnTo>
                  <a:lnTo>
                    <a:pt x="388" y="56"/>
                  </a:lnTo>
                  <a:lnTo>
                    <a:pt x="415" y="84"/>
                  </a:lnTo>
                  <a:lnTo>
                    <a:pt x="443" y="111"/>
                  </a:lnTo>
                  <a:lnTo>
                    <a:pt x="470" y="137"/>
                  </a:lnTo>
                  <a:lnTo>
                    <a:pt x="500" y="163"/>
                  </a:lnTo>
                  <a:lnTo>
                    <a:pt x="528" y="188"/>
                  </a:lnTo>
                  <a:lnTo>
                    <a:pt x="559" y="213"/>
                  </a:lnTo>
                  <a:lnTo>
                    <a:pt x="589" y="236"/>
                  </a:lnTo>
                  <a:lnTo>
                    <a:pt x="621" y="258"/>
                  </a:lnTo>
                  <a:lnTo>
                    <a:pt x="652" y="279"/>
                  </a:lnTo>
                  <a:lnTo>
                    <a:pt x="684" y="300"/>
                  </a:lnTo>
                  <a:lnTo>
                    <a:pt x="717" y="319"/>
                  </a:lnTo>
                  <a:lnTo>
                    <a:pt x="749" y="338"/>
                  </a:lnTo>
                  <a:lnTo>
                    <a:pt x="783" y="355"/>
                  </a:lnTo>
                  <a:lnTo>
                    <a:pt x="816" y="370"/>
                  </a:lnTo>
                  <a:lnTo>
                    <a:pt x="835" y="378"/>
                  </a:lnTo>
                  <a:lnTo>
                    <a:pt x="855" y="388"/>
                  </a:lnTo>
                  <a:lnTo>
                    <a:pt x="874" y="399"/>
                  </a:lnTo>
                  <a:lnTo>
                    <a:pt x="893" y="409"/>
                  </a:lnTo>
                  <a:lnTo>
                    <a:pt x="912" y="421"/>
                  </a:lnTo>
                  <a:lnTo>
                    <a:pt x="931" y="433"/>
                  </a:lnTo>
                  <a:lnTo>
                    <a:pt x="950" y="444"/>
                  </a:lnTo>
                  <a:lnTo>
                    <a:pt x="968" y="456"/>
                  </a:lnTo>
                  <a:lnTo>
                    <a:pt x="867" y="450"/>
                  </a:lnTo>
                  <a:lnTo>
                    <a:pt x="833" y="426"/>
                  </a:lnTo>
                  <a:lnTo>
                    <a:pt x="797" y="404"/>
                  </a:lnTo>
                  <a:lnTo>
                    <a:pt x="762" y="382"/>
                  </a:lnTo>
                  <a:lnTo>
                    <a:pt x="727" y="360"/>
                  </a:lnTo>
                  <a:lnTo>
                    <a:pt x="691" y="338"/>
                  </a:lnTo>
                  <a:lnTo>
                    <a:pt x="655" y="314"/>
                  </a:lnTo>
                  <a:lnTo>
                    <a:pt x="621" y="292"/>
                  </a:lnTo>
                  <a:lnTo>
                    <a:pt x="585" y="269"/>
                  </a:lnTo>
                  <a:lnTo>
                    <a:pt x="551" y="245"/>
                  </a:lnTo>
                  <a:lnTo>
                    <a:pt x="516" y="220"/>
                  </a:lnTo>
                  <a:lnTo>
                    <a:pt x="483" y="194"/>
                  </a:lnTo>
                  <a:lnTo>
                    <a:pt x="450" y="168"/>
                  </a:lnTo>
                  <a:lnTo>
                    <a:pt x="418" y="141"/>
                  </a:lnTo>
                  <a:lnTo>
                    <a:pt x="385" y="112"/>
                  </a:lnTo>
                  <a:lnTo>
                    <a:pt x="355" y="81"/>
                  </a:lnTo>
                  <a:lnTo>
                    <a:pt x="325" y="50"/>
                  </a:lnTo>
                  <a:lnTo>
                    <a:pt x="309" y="42"/>
                  </a:lnTo>
                  <a:lnTo>
                    <a:pt x="294" y="36"/>
                  </a:lnTo>
                  <a:lnTo>
                    <a:pt x="278" y="30"/>
                  </a:lnTo>
                  <a:lnTo>
                    <a:pt x="262" y="26"/>
                  </a:lnTo>
                  <a:lnTo>
                    <a:pt x="246" y="24"/>
                  </a:lnTo>
                  <a:lnTo>
                    <a:pt x="230" y="22"/>
                  </a:lnTo>
                  <a:lnTo>
                    <a:pt x="213" y="21"/>
                  </a:lnTo>
                  <a:lnTo>
                    <a:pt x="196" y="21"/>
                  </a:lnTo>
                  <a:lnTo>
                    <a:pt x="180" y="21"/>
                  </a:lnTo>
                  <a:lnTo>
                    <a:pt x="163" y="21"/>
                  </a:lnTo>
                  <a:lnTo>
                    <a:pt x="146" y="22"/>
                  </a:lnTo>
                  <a:lnTo>
                    <a:pt x="129" y="22"/>
                  </a:lnTo>
                  <a:lnTo>
                    <a:pt x="111" y="24"/>
                  </a:lnTo>
                  <a:lnTo>
                    <a:pt x="94" y="25"/>
                  </a:lnTo>
                  <a:lnTo>
                    <a:pt x="76" y="25"/>
                  </a:lnTo>
                  <a:lnTo>
                    <a:pt x="58" y="25"/>
                  </a:lnTo>
                  <a:lnTo>
                    <a:pt x="0" y="25"/>
                  </a:lnTo>
                  <a:lnTo>
                    <a:pt x="22" y="24"/>
                  </a:lnTo>
                  <a:lnTo>
                    <a:pt x="43" y="22"/>
                  </a:lnTo>
                  <a:lnTo>
                    <a:pt x="63" y="21"/>
                  </a:lnTo>
                  <a:lnTo>
                    <a:pt x="85" y="20"/>
                  </a:lnTo>
                  <a:lnTo>
                    <a:pt x="106" y="19"/>
                  </a:lnTo>
                  <a:lnTo>
                    <a:pt x="127" y="17"/>
                  </a:lnTo>
                  <a:lnTo>
                    <a:pt x="149" y="16"/>
                  </a:lnTo>
                  <a:lnTo>
                    <a:pt x="169" y="15"/>
                  </a:lnTo>
                  <a:lnTo>
                    <a:pt x="190" y="13"/>
                  </a:lnTo>
                  <a:lnTo>
                    <a:pt x="212" y="12"/>
                  </a:lnTo>
                  <a:lnTo>
                    <a:pt x="233" y="11"/>
                  </a:lnTo>
                  <a:lnTo>
                    <a:pt x="253" y="8"/>
                  </a:lnTo>
                  <a:lnTo>
                    <a:pt x="275" y="7"/>
                  </a:lnTo>
                  <a:lnTo>
                    <a:pt x="296" y="4"/>
                  </a:lnTo>
                  <a:lnTo>
                    <a:pt x="316" y="3"/>
                  </a:lnTo>
                  <a:lnTo>
                    <a:pt x="338"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6" name="Google Shape;66;p2"/>
            <p:cNvSpPr/>
            <p:nvPr/>
          </p:nvSpPr>
          <p:spPr>
            <a:xfrm>
              <a:off x="4718" y="2527"/>
              <a:ext cx="203" cy="14"/>
            </a:xfrm>
            <a:custGeom>
              <a:rect b="b" l="l" r="r" t="t"/>
              <a:pathLst>
                <a:path extrusionOk="0" h="56" w="609">
                  <a:moveTo>
                    <a:pt x="609" y="27"/>
                  </a:moveTo>
                  <a:lnTo>
                    <a:pt x="576" y="30"/>
                  </a:lnTo>
                  <a:lnTo>
                    <a:pt x="541" y="33"/>
                  </a:lnTo>
                  <a:lnTo>
                    <a:pt x="505" y="37"/>
                  </a:lnTo>
                  <a:lnTo>
                    <a:pt x="470" y="40"/>
                  </a:lnTo>
                  <a:lnTo>
                    <a:pt x="434" y="44"/>
                  </a:lnTo>
                  <a:lnTo>
                    <a:pt x="398" y="46"/>
                  </a:lnTo>
                  <a:lnTo>
                    <a:pt x="361" y="49"/>
                  </a:lnTo>
                  <a:lnTo>
                    <a:pt x="326" y="52"/>
                  </a:lnTo>
                  <a:lnTo>
                    <a:pt x="289" y="53"/>
                  </a:lnTo>
                  <a:lnTo>
                    <a:pt x="253" y="54"/>
                  </a:lnTo>
                  <a:lnTo>
                    <a:pt x="216" y="56"/>
                  </a:lnTo>
                  <a:lnTo>
                    <a:pt x="181" y="54"/>
                  </a:lnTo>
                  <a:lnTo>
                    <a:pt x="145" y="53"/>
                  </a:lnTo>
                  <a:lnTo>
                    <a:pt x="111" y="50"/>
                  </a:lnTo>
                  <a:lnTo>
                    <a:pt x="76" y="46"/>
                  </a:lnTo>
                  <a:lnTo>
                    <a:pt x="42" y="41"/>
                  </a:lnTo>
                  <a:lnTo>
                    <a:pt x="0" y="0"/>
                  </a:lnTo>
                  <a:lnTo>
                    <a:pt x="38" y="1"/>
                  </a:lnTo>
                  <a:lnTo>
                    <a:pt x="76" y="3"/>
                  </a:lnTo>
                  <a:lnTo>
                    <a:pt x="114" y="6"/>
                  </a:lnTo>
                  <a:lnTo>
                    <a:pt x="152" y="9"/>
                  </a:lnTo>
                  <a:lnTo>
                    <a:pt x="190" y="13"/>
                  </a:lnTo>
                  <a:lnTo>
                    <a:pt x="228" y="17"/>
                  </a:lnTo>
                  <a:lnTo>
                    <a:pt x="266" y="20"/>
                  </a:lnTo>
                  <a:lnTo>
                    <a:pt x="304" y="23"/>
                  </a:lnTo>
                  <a:lnTo>
                    <a:pt x="341" y="27"/>
                  </a:lnTo>
                  <a:lnTo>
                    <a:pt x="379" y="30"/>
                  </a:lnTo>
                  <a:lnTo>
                    <a:pt x="417" y="32"/>
                  </a:lnTo>
                  <a:lnTo>
                    <a:pt x="455" y="33"/>
                  </a:lnTo>
                  <a:lnTo>
                    <a:pt x="493" y="33"/>
                  </a:lnTo>
                  <a:lnTo>
                    <a:pt x="532" y="32"/>
                  </a:lnTo>
                  <a:lnTo>
                    <a:pt x="571" y="31"/>
                  </a:lnTo>
                  <a:lnTo>
                    <a:pt x="609" y="2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7" name="Google Shape;67;p2"/>
            <p:cNvSpPr/>
            <p:nvPr/>
          </p:nvSpPr>
          <p:spPr>
            <a:xfrm>
              <a:off x="4701" y="2543"/>
              <a:ext cx="329" cy="19"/>
            </a:xfrm>
            <a:custGeom>
              <a:rect b="b" l="l" r="r" t="t"/>
              <a:pathLst>
                <a:path extrusionOk="0" h="77" w="989">
                  <a:moveTo>
                    <a:pt x="346" y="53"/>
                  </a:moveTo>
                  <a:lnTo>
                    <a:pt x="108" y="77"/>
                  </a:lnTo>
                  <a:lnTo>
                    <a:pt x="0" y="12"/>
                  </a:lnTo>
                  <a:lnTo>
                    <a:pt x="28" y="19"/>
                  </a:lnTo>
                  <a:lnTo>
                    <a:pt x="57" y="26"/>
                  </a:lnTo>
                  <a:lnTo>
                    <a:pt x="87" y="32"/>
                  </a:lnTo>
                  <a:lnTo>
                    <a:pt x="116" y="36"/>
                  </a:lnTo>
                  <a:lnTo>
                    <a:pt x="146" y="40"/>
                  </a:lnTo>
                  <a:lnTo>
                    <a:pt x="176" y="43"/>
                  </a:lnTo>
                  <a:lnTo>
                    <a:pt x="206" y="45"/>
                  </a:lnTo>
                  <a:lnTo>
                    <a:pt x="236" y="47"/>
                  </a:lnTo>
                  <a:lnTo>
                    <a:pt x="266" y="47"/>
                  </a:lnTo>
                  <a:lnTo>
                    <a:pt x="297" y="47"/>
                  </a:lnTo>
                  <a:lnTo>
                    <a:pt x="328" y="45"/>
                  </a:lnTo>
                  <a:lnTo>
                    <a:pt x="359" y="44"/>
                  </a:lnTo>
                  <a:lnTo>
                    <a:pt x="390" y="43"/>
                  </a:lnTo>
                  <a:lnTo>
                    <a:pt x="422" y="40"/>
                  </a:lnTo>
                  <a:lnTo>
                    <a:pt x="453" y="39"/>
                  </a:lnTo>
                  <a:lnTo>
                    <a:pt x="484" y="35"/>
                  </a:lnTo>
                  <a:lnTo>
                    <a:pt x="516" y="32"/>
                  </a:lnTo>
                  <a:lnTo>
                    <a:pt x="547" y="30"/>
                  </a:lnTo>
                  <a:lnTo>
                    <a:pt x="579" y="26"/>
                  </a:lnTo>
                  <a:lnTo>
                    <a:pt x="611" y="23"/>
                  </a:lnTo>
                  <a:lnTo>
                    <a:pt x="642" y="19"/>
                  </a:lnTo>
                  <a:lnTo>
                    <a:pt x="674" y="17"/>
                  </a:lnTo>
                  <a:lnTo>
                    <a:pt x="706" y="13"/>
                  </a:lnTo>
                  <a:lnTo>
                    <a:pt x="737" y="10"/>
                  </a:lnTo>
                  <a:lnTo>
                    <a:pt x="769" y="8"/>
                  </a:lnTo>
                  <a:lnTo>
                    <a:pt x="801" y="5"/>
                  </a:lnTo>
                  <a:lnTo>
                    <a:pt x="832" y="4"/>
                  </a:lnTo>
                  <a:lnTo>
                    <a:pt x="864" y="2"/>
                  </a:lnTo>
                  <a:lnTo>
                    <a:pt x="895" y="1"/>
                  </a:lnTo>
                  <a:lnTo>
                    <a:pt x="926" y="0"/>
                  </a:lnTo>
                  <a:lnTo>
                    <a:pt x="958" y="0"/>
                  </a:lnTo>
                  <a:lnTo>
                    <a:pt x="989" y="1"/>
                  </a:lnTo>
                  <a:lnTo>
                    <a:pt x="346" y="5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8" name="Google Shape;68;p2"/>
            <p:cNvSpPr/>
            <p:nvPr/>
          </p:nvSpPr>
          <p:spPr>
            <a:xfrm>
              <a:off x="5233" y="2543"/>
              <a:ext cx="79" cy="27"/>
            </a:xfrm>
            <a:custGeom>
              <a:rect b="b" l="l" r="r" t="t"/>
              <a:pathLst>
                <a:path extrusionOk="0" h="108" w="238">
                  <a:moveTo>
                    <a:pt x="238" y="76"/>
                  </a:moveTo>
                  <a:lnTo>
                    <a:pt x="164" y="108"/>
                  </a:lnTo>
                  <a:lnTo>
                    <a:pt x="143" y="96"/>
                  </a:lnTo>
                  <a:lnTo>
                    <a:pt x="121" y="85"/>
                  </a:lnTo>
                  <a:lnTo>
                    <a:pt x="100" y="73"/>
                  </a:lnTo>
                  <a:lnTo>
                    <a:pt x="79" y="60"/>
                  </a:lnTo>
                  <a:lnTo>
                    <a:pt x="58" y="47"/>
                  </a:lnTo>
                  <a:lnTo>
                    <a:pt x="39" y="31"/>
                  </a:lnTo>
                  <a:lnTo>
                    <a:pt x="19" y="17"/>
                  </a:lnTo>
                  <a:lnTo>
                    <a:pt x="0" y="0"/>
                  </a:lnTo>
                  <a:lnTo>
                    <a:pt x="15" y="4"/>
                  </a:lnTo>
                  <a:lnTo>
                    <a:pt x="30" y="8"/>
                  </a:lnTo>
                  <a:lnTo>
                    <a:pt x="45" y="12"/>
                  </a:lnTo>
                  <a:lnTo>
                    <a:pt x="60" y="16"/>
                  </a:lnTo>
                  <a:lnTo>
                    <a:pt x="75" y="21"/>
                  </a:lnTo>
                  <a:lnTo>
                    <a:pt x="89" y="25"/>
                  </a:lnTo>
                  <a:lnTo>
                    <a:pt x="104" y="30"/>
                  </a:lnTo>
                  <a:lnTo>
                    <a:pt x="119" y="35"/>
                  </a:lnTo>
                  <a:lnTo>
                    <a:pt x="134" y="40"/>
                  </a:lnTo>
                  <a:lnTo>
                    <a:pt x="148" y="44"/>
                  </a:lnTo>
                  <a:lnTo>
                    <a:pt x="164" y="50"/>
                  </a:lnTo>
                  <a:lnTo>
                    <a:pt x="178" y="55"/>
                  </a:lnTo>
                  <a:lnTo>
                    <a:pt x="192" y="60"/>
                  </a:lnTo>
                  <a:lnTo>
                    <a:pt x="208" y="65"/>
                  </a:lnTo>
                  <a:lnTo>
                    <a:pt x="222" y="70"/>
                  </a:lnTo>
                  <a:lnTo>
                    <a:pt x="238" y="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69" name="Google Shape;69;p2"/>
            <p:cNvSpPr/>
            <p:nvPr/>
          </p:nvSpPr>
          <p:spPr>
            <a:xfrm>
              <a:off x="5040" y="2541"/>
              <a:ext cx="314" cy="127"/>
            </a:xfrm>
            <a:custGeom>
              <a:rect b="b" l="l" r="r" t="t"/>
              <a:pathLst>
                <a:path extrusionOk="0" h="509" w="943">
                  <a:moveTo>
                    <a:pt x="272" y="25"/>
                  </a:moveTo>
                  <a:lnTo>
                    <a:pt x="297" y="55"/>
                  </a:lnTo>
                  <a:lnTo>
                    <a:pt x="324" y="82"/>
                  </a:lnTo>
                  <a:lnTo>
                    <a:pt x="353" y="108"/>
                  </a:lnTo>
                  <a:lnTo>
                    <a:pt x="382" y="133"/>
                  </a:lnTo>
                  <a:lnTo>
                    <a:pt x="411" y="158"/>
                  </a:lnTo>
                  <a:lnTo>
                    <a:pt x="442" y="180"/>
                  </a:lnTo>
                  <a:lnTo>
                    <a:pt x="474" y="202"/>
                  </a:lnTo>
                  <a:lnTo>
                    <a:pt x="506" y="224"/>
                  </a:lnTo>
                  <a:lnTo>
                    <a:pt x="539" y="245"/>
                  </a:lnTo>
                  <a:lnTo>
                    <a:pt x="572" y="266"/>
                  </a:lnTo>
                  <a:lnTo>
                    <a:pt x="604" y="287"/>
                  </a:lnTo>
                  <a:lnTo>
                    <a:pt x="637" y="308"/>
                  </a:lnTo>
                  <a:lnTo>
                    <a:pt x="669" y="328"/>
                  </a:lnTo>
                  <a:lnTo>
                    <a:pt x="701" y="349"/>
                  </a:lnTo>
                  <a:lnTo>
                    <a:pt x="734" y="371"/>
                  </a:lnTo>
                  <a:lnTo>
                    <a:pt x="765" y="394"/>
                  </a:lnTo>
                  <a:lnTo>
                    <a:pt x="787" y="405"/>
                  </a:lnTo>
                  <a:lnTo>
                    <a:pt x="810" y="417"/>
                  </a:lnTo>
                  <a:lnTo>
                    <a:pt x="832" y="429"/>
                  </a:lnTo>
                  <a:lnTo>
                    <a:pt x="855" y="442"/>
                  </a:lnTo>
                  <a:lnTo>
                    <a:pt x="878" y="455"/>
                  </a:lnTo>
                  <a:lnTo>
                    <a:pt x="899" y="468"/>
                  </a:lnTo>
                  <a:lnTo>
                    <a:pt x="922" y="482"/>
                  </a:lnTo>
                  <a:lnTo>
                    <a:pt x="943" y="498"/>
                  </a:lnTo>
                  <a:lnTo>
                    <a:pt x="922" y="506"/>
                  </a:lnTo>
                  <a:lnTo>
                    <a:pt x="900" y="509"/>
                  </a:lnTo>
                  <a:lnTo>
                    <a:pt x="881" y="509"/>
                  </a:lnTo>
                  <a:lnTo>
                    <a:pt x="862" y="506"/>
                  </a:lnTo>
                  <a:lnTo>
                    <a:pt x="843" y="500"/>
                  </a:lnTo>
                  <a:lnTo>
                    <a:pt x="826" y="493"/>
                  </a:lnTo>
                  <a:lnTo>
                    <a:pt x="809" y="482"/>
                  </a:lnTo>
                  <a:lnTo>
                    <a:pt x="792" y="470"/>
                  </a:lnTo>
                  <a:lnTo>
                    <a:pt x="775" y="457"/>
                  </a:lnTo>
                  <a:lnTo>
                    <a:pt x="760" y="444"/>
                  </a:lnTo>
                  <a:lnTo>
                    <a:pt x="743" y="431"/>
                  </a:lnTo>
                  <a:lnTo>
                    <a:pt x="726" y="417"/>
                  </a:lnTo>
                  <a:lnTo>
                    <a:pt x="711" y="404"/>
                  </a:lnTo>
                  <a:lnTo>
                    <a:pt x="694" y="392"/>
                  </a:lnTo>
                  <a:lnTo>
                    <a:pt x="678" y="382"/>
                  </a:lnTo>
                  <a:lnTo>
                    <a:pt x="660" y="373"/>
                  </a:lnTo>
                  <a:lnTo>
                    <a:pt x="641" y="358"/>
                  </a:lnTo>
                  <a:lnTo>
                    <a:pt x="621" y="344"/>
                  </a:lnTo>
                  <a:lnTo>
                    <a:pt x="602" y="331"/>
                  </a:lnTo>
                  <a:lnTo>
                    <a:pt x="581" y="317"/>
                  </a:lnTo>
                  <a:lnTo>
                    <a:pt x="562" y="302"/>
                  </a:lnTo>
                  <a:lnTo>
                    <a:pt x="543" y="288"/>
                  </a:lnTo>
                  <a:lnTo>
                    <a:pt x="524" y="272"/>
                  </a:lnTo>
                  <a:lnTo>
                    <a:pt x="505" y="258"/>
                  </a:lnTo>
                  <a:lnTo>
                    <a:pt x="485" y="244"/>
                  </a:lnTo>
                  <a:lnTo>
                    <a:pt x="466" y="229"/>
                  </a:lnTo>
                  <a:lnTo>
                    <a:pt x="447" y="215"/>
                  </a:lnTo>
                  <a:lnTo>
                    <a:pt x="428" y="201"/>
                  </a:lnTo>
                  <a:lnTo>
                    <a:pt x="408" y="187"/>
                  </a:lnTo>
                  <a:lnTo>
                    <a:pt x="389" y="172"/>
                  </a:lnTo>
                  <a:lnTo>
                    <a:pt x="368" y="158"/>
                  </a:lnTo>
                  <a:lnTo>
                    <a:pt x="349" y="144"/>
                  </a:lnTo>
                  <a:lnTo>
                    <a:pt x="345" y="136"/>
                  </a:lnTo>
                  <a:lnTo>
                    <a:pt x="340" y="128"/>
                  </a:lnTo>
                  <a:lnTo>
                    <a:pt x="334" y="124"/>
                  </a:lnTo>
                  <a:lnTo>
                    <a:pt x="324" y="123"/>
                  </a:lnTo>
                  <a:lnTo>
                    <a:pt x="159" y="141"/>
                  </a:lnTo>
                  <a:lnTo>
                    <a:pt x="154" y="67"/>
                  </a:lnTo>
                  <a:lnTo>
                    <a:pt x="153" y="61"/>
                  </a:lnTo>
                  <a:lnTo>
                    <a:pt x="151" y="55"/>
                  </a:lnTo>
                  <a:lnTo>
                    <a:pt x="150" y="48"/>
                  </a:lnTo>
                  <a:lnTo>
                    <a:pt x="147" y="41"/>
                  </a:lnTo>
                  <a:lnTo>
                    <a:pt x="144" y="34"/>
                  </a:lnTo>
                  <a:lnTo>
                    <a:pt x="140" y="29"/>
                  </a:lnTo>
                  <a:lnTo>
                    <a:pt x="135" y="22"/>
                  </a:lnTo>
                  <a:lnTo>
                    <a:pt x="129" y="19"/>
                  </a:lnTo>
                  <a:lnTo>
                    <a:pt x="0" y="8"/>
                  </a:lnTo>
                  <a:lnTo>
                    <a:pt x="14" y="5"/>
                  </a:lnTo>
                  <a:lnTo>
                    <a:pt x="28" y="4"/>
                  </a:lnTo>
                  <a:lnTo>
                    <a:pt x="43" y="3"/>
                  </a:lnTo>
                  <a:lnTo>
                    <a:pt x="57" y="2"/>
                  </a:lnTo>
                  <a:lnTo>
                    <a:pt x="72" y="2"/>
                  </a:lnTo>
                  <a:lnTo>
                    <a:pt x="87" y="0"/>
                  </a:lnTo>
                  <a:lnTo>
                    <a:pt x="102" y="0"/>
                  </a:lnTo>
                  <a:lnTo>
                    <a:pt x="116" y="0"/>
                  </a:lnTo>
                  <a:lnTo>
                    <a:pt x="132" y="0"/>
                  </a:lnTo>
                  <a:lnTo>
                    <a:pt x="146" y="0"/>
                  </a:lnTo>
                  <a:lnTo>
                    <a:pt x="162" y="2"/>
                  </a:lnTo>
                  <a:lnTo>
                    <a:pt x="176" y="2"/>
                  </a:lnTo>
                  <a:lnTo>
                    <a:pt x="190" y="2"/>
                  </a:lnTo>
                  <a:lnTo>
                    <a:pt x="204" y="3"/>
                  </a:lnTo>
                  <a:lnTo>
                    <a:pt x="219" y="3"/>
                  </a:lnTo>
                  <a:lnTo>
                    <a:pt x="232" y="4"/>
                  </a:lnTo>
                  <a:lnTo>
                    <a:pt x="272" y="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0" name="Google Shape;70;p2"/>
            <p:cNvSpPr/>
            <p:nvPr/>
          </p:nvSpPr>
          <p:spPr>
            <a:xfrm>
              <a:off x="4686" y="2555"/>
              <a:ext cx="396" cy="27"/>
            </a:xfrm>
            <a:custGeom>
              <a:rect b="b" l="l" r="r" t="t"/>
              <a:pathLst>
                <a:path extrusionOk="0" h="108" w="1189">
                  <a:moveTo>
                    <a:pt x="1180" y="11"/>
                  </a:moveTo>
                  <a:lnTo>
                    <a:pt x="1183" y="20"/>
                  </a:lnTo>
                  <a:lnTo>
                    <a:pt x="1184" y="30"/>
                  </a:lnTo>
                  <a:lnTo>
                    <a:pt x="1185" y="39"/>
                  </a:lnTo>
                  <a:lnTo>
                    <a:pt x="1185" y="48"/>
                  </a:lnTo>
                  <a:lnTo>
                    <a:pt x="1185" y="58"/>
                  </a:lnTo>
                  <a:lnTo>
                    <a:pt x="1185" y="68"/>
                  </a:lnTo>
                  <a:lnTo>
                    <a:pt x="1187" y="77"/>
                  </a:lnTo>
                  <a:lnTo>
                    <a:pt x="1189" y="88"/>
                  </a:lnTo>
                  <a:lnTo>
                    <a:pt x="1153" y="88"/>
                  </a:lnTo>
                  <a:lnTo>
                    <a:pt x="1157" y="82"/>
                  </a:lnTo>
                  <a:lnTo>
                    <a:pt x="1157" y="77"/>
                  </a:lnTo>
                  <a:lnTo>
                    <a:pt x="1156" y="72"/>
                  </a:lnTo>
                  <a:lnTo>
                    <a:pt x="1155" y="67"/>
                  </a:lnTo>
                  <a:lnTo>
                    <a:pt x="1152" y="61"/>
                  </a:lnTo>
                  <a:lnTo>
                    <a:pt x="1150" y="56"/>
                  </a:lnTo>
                  <a:lnTo>
                    <a:pt x="1149" y="51"/>
                  </a:lnTo>
                  <a:lnTo>
                    <a:pt x="1149" y="46"/>
                  </a:lnTo>
                  <a:lnTo>
                    <a:pt x="1132" y="41"/>
                  </a:lnTo>
                  <a:lnTo>
                    <a:pt x="1114" y="37"/>
                  </a:lnTo>
                  <a:lnTo>
                    <a:pt x="1097" y="34"/>
                  </a:lnTo>
                  <a:lnTo>
                    <a:pt x="1080" y="33"/>
                  </a:lnTo>
                  <a:lnTo>
                    <a:pt x="1062" y="32"/>
                  </a:lnTo>
                  <a:lnTo>
                    <a:pt x="1045" y="33"/>
                  </a:lnTo>
                  <a:lnTo>
                    <a:pt x="1027" y="34"/>
                  </a:lnTo>
                  <a:lnTo>
                    <a:pt x="1011" y="35"/>
                  </a:lnTo>
                  <a:lnTo>
                    <a:pt x="993" y="38"/>
                  </a:lnTo>
                  <a:lnTo>
                    <a:pt x="975" y="41"/>
                  </a:lnTo>
                  <a:lnTo>
                    <a:pt x="958" y="43"/>
                  </a:lnTo>
                  <a:lnTo>
                    <a:pt x="940" y="46"/>
                  </a:lnTo>
                  <a:lnTo>
                    <a:pt x="923" y="48"/>
                  </a:lnTo>
                  <a:lnTo>
                    <a:pt x="906" y="50"/>
                  </a:lnTo>
                  <a:lnTo>
                    <a:pt x="888" y="51"/>
                  </a:lnTo>
                  <a:lnTo>
                    <a:pt x="872" y="52"/>
                  </a:lnTo>
                  <a:lnTo>
                    <a:pt x="822" y="52"/>
                  </a:lnTo>
                  <a:lnTo>
                    <a:pt x="773" y="55"/>
                  </a:lnTo>
                  <a:lnTo>
                    <a:pt x="724" y="58"/>
                  </a:lnTo>
                  <a:lnTo>
                    <a:pt x="675" y="63"/>
                  </a:lnTo>
                  <a:lnTo>
                    <a:pt x="627" y="68"/>
                  </a:lnTo>
                  <a:lnTo>
                    <a:pt x="579" y="75"/>
                  </a:lnTo>
                  <a:lnTo>
                    <a:pt x="531" y="81"/>
                  </a:lnTo>
                  <a:lnTo>
                    <a:pt x="485" y="86"/>
                  </a:lnTo>
                  <a:lnTo>
                    <a:pt x="437" y="93"/>
                  </a:lnTo>
                  <a:lnTo>
                    <a:pt x="390" y="98"/>
                  </a:lnTo>
                  <a:lnTo>
                    <a:pt x="342" y="103"/>
                  </a:lnTo>
                  <a:lnTo>
                    <a:pt x="296" y="106"/>
                  </a:lnTo>
                  <a:lnTo>
                    <a:pt x="248" y="108"/>
                  </a:lnTo>
                  <a:lnTo>
                    <a:pt x="201" y="108"/>
                  </a:lnTo>
                  <a:lnTo>
                    <a:pt x="153" y="106"/>
                  </a:lnTo>
                  <a:lnTo>
                    <a:pt x="104" y="102"/>
                  </a:lnTo>
                  <a:lnTo>
                    <a:pt x="0" y="95"/>
                  </a:lnTo>
                  <a:lnTo>
                    <a:pt x="2" y="91"/>
                  </a:lnTo>
                  <a:lnTo>
                    <a:pt x="3" y="88"/>
                  </a:lnTo>
                  <a:lnTo>
                    <a:pt x="2" y="84"/>
                  </a:lnTo>
                  <a:lnTo>
                    <a:pt x="2" y="80"/>
                  </a:lnTo>
                  <a:lnTo>
                    <a:pt x="34" y="78"/>
                  </a:lnTo>
                  <a:lnTo>
                    <a:pt x="68" y="77"/>
                  </a:lnTo>
                  <a:lnTo>
                    <a:pt x="100" y="76"/>
                  </a:lnTo>
                  <a:lnTo>
                    <a:pt x="132" y="75"/>
                  </a:lnTo>
                  <a:lnTo>
                    <a:pt x="165" y="73"/>
                  </a:lnTo>
                  <a:lnTo>
                    <a:pt x="197" y="72"/>
                  </a:lnTo>
                  <a:lnTo>
                    <a:pt x="229" y="69"/>
                  </a:lnTo>
                  <a:lnTo>
                    <a:pt x="261" y="68"/>
                  </a:lnTo>
                  <a:lnTo>
                    <a:pt x="294" y="65"/>
                  </a:lnTo>
                  <a:lnTo>
                    <a:pt x="326" y="63"/>
                  </a:lnTo>
                  <a:lnTo>
                    <a:pt x="358" y="61"/>
                  </a:lnTo>
                  <a:lnTo>
                    <a:pt x="390" y="59"/>
                  </a:lnTo>
                  <a:lnTo>
                    <a:pt x="422" y="56"/>
                  </a:lnTo>
                  <a:lnTo>
                    <a:pt x="454" y="54"/>
                  </a:lnTo>
                  <a:lnTo>
                    <a:pt x="486" y="51"/>
                  </a:lnTo>
                  <a:lnTo>
                    <a:pt x="518" y="47"/>
                  </a:lnTo>
                  <a:lnTo>
                    <a:pt x="550" y="45"/>
                  </a:lnTo>
                  <a:lnTo>
                    <a:pt x="583" y="42"/>
                  </a:lnTo>
                  <a:lnTo>
                    <a:pt x="615" y="39"/>
                  </a:lnTo>
                  <a:lnTo>
                    <a:pt x="647" y="37"/>
                  </a:lnTo>
                  <a:lnTo>
                    <a:pt x="679" y="33"/>
                  </a:lnTo>
                  <a:lnTo>
                    <a:pt x="712" y="30"/>
                  </a:lnTo>
                  <a:lnTo>
                    <a:pt x="744" y="28"/>
                  </a:lnTo>
                  <a:lnTo>
                    <a:pt x="776" y="24"/>
                  </a:lnTo>
                  <a:lnTo>
                    <a:pt x="808" y="21"/>
                  </a:lnTo>
                  <a:lnTo>
                    <a:pt x="841" y="19"/>
                  </a:lnTo>
                  <a:lnTo>
                    <a:pt x="874" y="15"/>
                  </a:lnTo>
                  <a:lnTo>
                    <a:pt x="906" y="12"/>
                  </a:lnTo>
                  <a:lnTo>
                    <a:pt x="938" y="9"/>
                  </a:lnTo>
                  <a:lnTo>
                    <a:pt x="971" y="5"/>
                  </a:lnTo>
                  <a:lnTo>
                    <a:pt x="1004" y="3"/>
                  </a:lnTo>
                  <a:lnTo>
                    <a:pt x="1037" y="0"/>
                  </a:lnTo>
                  <a:lnTo>
                    <a:pt x="1180" y="1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1" name="Google Shape;71;p2"/>
            <p:cNvSpPr/>
            <p:nvPr/>
          </p:nvSpPr>
          <p:spPr>
            <a:xfrm>
              <a:off x="5304" y="2573"/>
              <a:ext cx="67" cy="25"/>
            </a:xfrm>
            <a:custGeom>
              <a:rect b="b" l="l" r="r" t="t"/>
              <a:pathLst>
                <a:path extrusionOk="0" h="98" w="200">
                  <a:moveTo>
                    <a:pt x="200" y="84"/>
                  </a:moveTo>
                  <a:lnTo>
                    <a:pt x="158" y="98"/>
                  </a:lnTo>
                  <a:lnTo>
                    <a:pt x="0" y="17"/>
                  </a:lnTo>
                  <a:lnTo>
                    <a:pt x="35" y="0"/>
                  </a:lnTo>
                  <a:lnTo>
                    <a:pt x="55" y="11"/>
                  </a:lnTo>
                  <a:lnTo>
                    <a:pt x="76" y="21"/>
                  </a:lnTo>
                  <a:lnTo>
                    <a:pt x="96" y="31"/>
                  </a:lnTo>
                  <a:lnTo>
                    <a:pt x="118" y="42"/>
                  </a:lnTo>
                  <a:lnTo>
                    <a:pt x="138" y="51"/>
                  </a:lnTo>
                  <a:lnTo>
                    <a:pt x="158" y="61"/>
                  </a:lnTo>
                  <a:lnTo>
                    <a:pt x="180" y="73"/>
                  </a:lnTo>
                  <a:lnTo>
                    <a:pt x="200" y="8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2" name="Google Shape;72;p2"/>
            <p:cNvSpPr/>
            <p:nvPr/>
          </p:nvSpPr>
          <p:spPr>
            <a:xfrm>
              <a:off x="4657" y="2575"/>
              <a:ext cx="400" cy="29"/>
            </a:xfrm>
            <a:custGeom>
              <a:rect b="b" l="l" r="r" t="t"/>
              <a:pathLst>
                <a:path extrusionOk="0" h="114" w="1199">
                  <a:moveTo>
                    <a:pt x="1199" y="5"/>
                  </a:moveTo>
                  <a:lnTo>
                    <a:pt x="1188" y="10"/>
                  </a:lnTo>
                  <a:lnTo>
                    <a:pt x="1176" y="14"/>
                  </a:lnTo>
                  <a:lnTo>
                    <a:pt x="1164" y="18"/>
                  </a:lnTo>
                  <a:lnTo>
                    <a:pt x="1153" y="22"/>
                  </a:lnTo>
                  <a:lnTo>
                    <a:pt x="1141" y="24"/>
                  </a:lnTo>
                  <a:lnTo>
                    <a:pt x="1128" y="27"/>
                  </a:lnTo>
                  <a:lnTo>
                    <a:pt x="1116" y="30"/>
                  </a:lnTo>
                  <a:lnTo>
                    <a:pt x="1103" y="31"/>
                  </a:lnTo>
                  <a:lnTo>
                    <a:pt x="1090" y="34"/>
                  </a:lnTo>
                  <a:lnTo>
                    <a:pt x="1076" y="35"/>
                  </a:lnTo>
                  <a:lnTo>
                    <a:pt x="1063" y="36"/>
                  </a:lnTo>
                  <a:lnTo>
                    <a:pt x="1050" y="39"/>
                  </a:lnTo>
                  <a:lnTo>
                    <a:pt x="1037" y="40"/>
                  </a:lnTo>
                  <a:lnTo>
                    <a:pt x="1025" y="41"/>
                  </a:lnTo>
                  <a:lnTo>
                    <a:pt x="1012" y="44"/>
                  </a:lnTo>
                  <a:lnTo>
                    <a:pt x="999" y="45"/>
                  </a:lnTo>
                  <a:lnTo>
                    <a:pt x="969" y="52"/>
                  </a:lnTo>
                  <a:lnTo>
                    <a:pt x="938" y="57"/>
                  </a:lnTo>
                  <a:lnTo>
                    <a:pt x="909" y="61"/>
                  </a:lnTo>
                  <a:lnTo>
                    <a:pt x="878" y="66"/>
                  </a:lnTo>
                  <a:lnTo>
                    <a:pt x="848" y="70"/>
                  </a:lnTo>
                  <a:lnTo>
                    <a:pt x="817" y="74"/>
                  </a:lnTo>
                  <a:lnTo>
                    <a:pt x="787" y="78"/>
                  </a:lnTo>
                  <a:lnTo>
                    <a:pt x="758" y="80"/>
                  </a:lnTo>
                  <a:lnTo>
                    <a:pt x="727" y="83"/>
                  </a:lnTo>
                  <a:lnTo>
                    <a:pt x="697" y="86"/>
                  </a:lnTo>
                  <a:lnTo>
                    <a:pt x="666" y="88"/>
                  </a:lnTo>
                  <a:lnTo>
                    <a:pt x="635" y="91"/>
                  </a:lnTo>
                  <a:lnTo>
                    <a:pt x="605" y="92"/>
                  </a:lnTo>
                  <a:lnTo>
                    <a:pt x="575" y="93"/>
                  </a:lnTo>
                  <a:lnTo>
                    <a:pt x="545" y="95"/>
                  </a:lnTo>
                  <a:lnTo>
                    <a:pt x="514" y="96"/>
                  </a:lnTo>
                  <a:lnTo>
                    <a:pt x="483" y="97"/>
                  </a:lnTo>
                  <a:lnTo>
                    <a:pt x="453" y="99"/>
                  </a:lnTo>
                  <a:lnTo>
                    <a:pt x="422" y="100"/>
                  </a:lnTo>
                  <a:lnTo>
                    <a:pt x="391" y="100"/>
                  </a:lnTo>
                  <a:lnTo>
                    <a:pt x="360" y="101"/>
                  </a:lnTo>
                  <a:lnTo>
                    <a:pt x="330" y="103"/>
                  </a:lnTo>
                  <a:lnTo>
                    <a:pt x="299" y="103"/>
                  </a:lnTo>
                  <a:lnTo>
                    <a:pt x="268" y="104"/>
                  </a:lnTo>
                  <a:lnTo>
                    <a:pt x="237" y="105"/>
                  </a:lnTo>
                  <a:lnTo>
                    <a:pt x="206" y="105"/>
                  </a:lnTo>
                  <a:lnTo>
                    <a:pt x="175" y="107"/>
                  </a:lnTo>
                  <a:lnTo>
                    <a:pt x="144" y="108"/>
                  </a:lnTo>
                  <a:lnTo>
                    <a:pt x="112" y="109"/>
                  </a:lnTo>
                  <a:lnTo>
                    <a:pt x="81" y="110"/>
                  </a:lnTo>
                  <a:lnTo>
                    <a:pt x="49" y="113"/>
                  </a:lnTo>
                  <a:lnTo>
                    <a:pt x="18" y="114"/>
                  </a:lnTo>
                  <a:lnTo>
                    <a:pt x="17" y="108"/>
                  </a:lnTo>
                  <a:lnTo>
                    <a:pt x="14" y="101"/>
                  </a:lnTo>
                  <a:lnTo>
                    <a:pt x="11" y="95"/>
                  </a:lnTo>
                  <a:lnTo>
                    <a:pt x="7" y="88"/>
                  </a:lnTo>
                  <a:lnTo>
                    <a:pt x="5" y="82"/>
                  </a:lnTo>
                  <a:lnTo>
                    <a:pt x="1" y="75"/>
                  </a:lnTo>
                  <a:lnTo>
                    <a:pt x="0" y="67"/>
                  </a:lnTo>
                  <a:lnTo>
                    <a:pt x="0" y="60"/>
                  </a:lnTo>
                  <a:lnTo>
                    <a:pt x="42" y="65"/>
                  </a:lnTo>
                  <a:lnTo>
                    <a:pt x="85" y="69"/>
                  </a:lnTo>
                  <a:lnTo>
                    <a:pt x="127" y="73"/>
                  </a:lnTo>
                  <a:lnTo>
                    <a:pt x="171" y="74"/>
                  </a:lnTo>
                  <a:lnTo>
                    <a:pt x="214" y="77"/>
                  </a:lnTo>
                  <a:lnTo>
                    <a:pt x="258" y="77"/>
                  </a:lnTo>
                  <a:lnTo>
                    <a:pt x="302" y="77"/>
                  </a:lnTo>
                  <a:lnTo>
                    <a:pt x="346" y="75"/>
                  </a:lnTo>
                  <a:lnTo>
                    <a:pt x="389" y="74"/>
                  </a:lnTo>
                  <a:lnTo>
                    <a:pt x="433" y="73"/>
                  </a:lnTo>
                  <a:lnTo>
                    <a:pt x="477" y="69"/>
                  </a:lnTo>
                  <a:lnTo>
                    <a:pt x="520" y="65"/>
                  </a:lnTo>
                  <a:lnTo>
                    <a:pt x="563" y="61"/>
                  </a:lnTo>
                  <a:lnTo>
                    <a:pt x="605" y="57"/>
                  </a:lnTo>
                  <a:lnTo>
                    <a:pt x="647" y="51"/>
                  </a:lnTo>
                  <a:lnTo>
                    <a:pt x="689" y="45"/>
                  </a:lnTo>
                  <a:lnTo>
                    <a:pt x="715" y="43"/>
                  </a:lnTo>
                  <a:lnTo>
                    <a:pt x="741" y="40"/>
                  </a:lnTo>
                  <a:lnTo>
                    <a:pt x="767" y="39"/>
                  </a:lnTo>
                  <a:lnTo>
                    <a:pt x="795" y="37"/>
                  </a:lnTo>
                  <a:lnTo>
                    <a:pt x="822" y="36"/>
                  </a:lnTo>
                  <a:lnTo>
                    <a:pt x="849" y="34"/>
                  </a:lnTo>
                  <a:lnTo>
                    <a:pt x="878" y="32"/>
                  </a:lnTo>
                  <a:lnTo>
                    <a:pt x="905" y="31"/>
                  </a:lnTo>
                  <a:lnTo>
                    <a:pt x="934" y="28"/>
                  </a:lnTo>
                  <a:lnTo>
                    <a:pt x="961" y="26"/>
                  </a:lnTo>
                  <a:lnTo>
                    <a:pt x="988" y="23"/>
                  </a:lnTo>
                  <a:lnTo>
                    <a:pt x="1016" y="21"/>
                  </a:lnTo>
                  <a:lnTo>
                    <a:pt x="1043" y="17"/>
                  </a:lnTo>
                  <a:lnTo>
                    <a:pt x="1070" y="11"/>
                  </a:lnTo>
                  <a:lnTo>
                    <a:pt x="1097" y="6"/>
                  </a:lnTo>
                  <a:lnTo>
                    <a:pt x="1123" y="0"/>
                  </a:lnTo>
                  <a:lnTo>
                    <a:pt x="1132" y="0"/>
                  </a:lnTo>
                  <a:lnTo>
                    <a:pt x="1142" y="1"/>
                  </a:lnTo>
                  <a:lnTo>
                    <a:pt x="1151" y="1"/>
                  </a:lnTo>
                  <a:lnTo>
                    <a:pt x="1161" y="0"/>
                  </a:lnTo>
                  <a:lnTo>
                    <a:pt x="1170" y="1"/>
                  </a:lnTo>
                  <a:lnTo>
                    <a:pt x="1181" y="1"/>
                  </a:lnTo>
                  <a:lnTo>
                    <a:pt x="1189" y="2"/>
                  </a:lnTo>
                  <a:lnTo>
                    <a:pt x="1199" y="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3" name="Google Shape;73;p2"/>
            <p:cNvSpPr/>
            <p:nvPr/>
          </p:nvSpPr>
          <p:spPr>
            <a:xfrm>
              <a:off x="4519" y="2583"/>
              <a:ext cx="626" cy="1204"/>
            </a:xfrm>
            <a:custGeom>
              <a:rect b="b" l="l" r="r" t="t"/>
              <a:pathLst>
                <a:path extrusionOk="0" h="4816" w="1876">
                  <a:moveTo>
                    <a:pt x="1876" y="0"/>
                  </a:moveTo>
                  <a:lnTo>
                    <a:pt x="1867" y="43"/>
                  </a:lnTo>
                  <a:lnTo>
                    <a:pt x="1862" y="86"/>
                  </a:lnTo>
                  <a:lnTo>
                    <a:pt x="1856" y="129"/>
                  </a:lnTo>
                  <a:lnTo>
                    <a:pt x="1852" y="173"/>
                  </a:lnTo>
                  <a:lnTo>
                    <a:pt x="1848" y="219"/>
                  </a:lnTo>
                  <a:lnTo>
                    <a:pt x="1846" y="265"/>
                  </a:lnTo>
                  <a:lnTo>
                    <a:pt x="1845" y="309"/>
                  </a:lnTo>
                  <a:lnTo>
                    <a:pt x="1844" y="356"/>
                  </a:lnTo>
                  <a:lnTo>
                    <a:pt x="1842" y="401"/>
                  </a:lnTo>
                  <a:lnTo>
                    <a:pt x="1842" y="447"/>
                  </a:lnTo>
                  <a:lnTo>
                    <a:pt x="1841" y="493"/>
                  </a:lnTo>
                  <a:lnTo>
                    <a:pt x="1840" y="539"/>
                  </a:lnTo>
                  <a:lnTo>
                    <a:pt x="1840" y="585"/>
                  </a:lnTo>
                  <a:lnTo>
                    <a:pt x="1839" y="629"/>
                  </a:lnTo>
                  <a:lnTo>
                    <a:pt x="1837" y="675"/>
                  </a:lnTo>
                  <a:lnTo>
                    <a:pt x="1834" y="719"/>
                  </a:lnTo>
                  <a:lnTo>
                    <a:pt x="1844" y="1316"/>
                  </a:lnTo>
                  <a:lnTo>
                    <a:pt x="1832" y="2136"/>
                  </a:lnTo>
                  <a:lnTo>
                    <a:pt x="1832" y="2176"/>
                  </a:lnTo>
                  <a:lnTo>
                    <a:pt x="1832" y="2217"/>
                  </a:lnTo>
                  <a:lnTo>
                    <a:pt x="1832" y="2256"/>
                  </a:lnTo>
                  <a:lnTo>
                    <a:pt x="1832" y="2295"/>
                  </a:lnTo>
                  <a:lnTo>
                    <a:pt x="1832" y="2334"/>
                  </a:lnTo>
                  <a:lnTo>
                    <a:pt x="1832" y="2373"/>
                  </a:lnTo>
                  <a:lnTo>
                    <a:pt x="1832" y="2412"/>
                  </a:lnTo>
                  <a:lnTo>
                    <a:pt x="1832" y="2450"/>
                  </a:lnTo>
                  <a:lnTo>
                    <a:pt x="1832" y="2489"/>
                  </a:lnTo>
                  <a:lnTo>
                    <a:pt x="1832" y="2527"/>
                  </a:lnTo>
                  <a:lnTo>
                    <a:pt x="1832" y="2565"/>
                  </a:lnTo>
                  <a:lnTo>
                    <a:pt x="1831" y="2602"/>
                  </a:lnTo>
                  <a:lnTo>
                    <a:pt x="1831" y="2640"/>
                  </a:lnTo>
                  <a:lnTo>
                    <a:pt x="1831" y="2678"/>
                  </a:lnTo>
                  <a:lnTo>
                    <a:pt x="1831" y="2716"/>
                  </a:lnTo>
                  <a:lnTo>
                    <a:pt x="1831" y="2753"/>
                  </a:lnTo>
                  <a:lnTo>
                    <a:pt x="1829" y="2791"/>
                  </a:lnTo>
                  <a:lnTo>
                    <a:pt x="1829" y="2829"/>
                  </a:lnTo>
                  <a:lnTo>
                    <a:pt x="1829" y="2865"/>
                  </a:lnTo>
                  <a:lnTo>
                    <a:pt x="1829" y="2903"/>
                  </a:lnTo>
                  <a:lnTo>
                    <a:pt x="1828" y="2941"/>
                  </a:lnTo>
                  <a:lnTo>
                    <a:pt x="1828" y="2979"/>
                  </a:lnTo>
                  <a:lnTo>
                    <a:pt x="1828" y="3015"/>
                  </a:lnTo>
                  <a:lnTo>
                    <a:pt x="1828" y="3053"/>
                  </a:lnTo>
                  <a:lnTo>
                    <a:pt x="1828" y="3091"/>
                  </a:lnTo>
                  <a:lnTo>
                    <a:pt x="1828" y="3128"/>
                  </a:lnTo>
                  <a:lnTo>
                    <a:pt x="1828" y="3166"/>
                  </a:lnTo>
                  <a:lnTo>
                    <a:pt x="1828" y="3205"/>
                  </a:lnTo>
                  <a:lnTo>
                    <a:pt x="1828" y="3243"/>
                  </a:lnTo>
                  <a:lnTo>
                    <a:pt x="1828" y="3282"/>
                  </a:lnTo>
                  <a:lnTo>
                    <a:pt x="1828" y="3320"/>
                  </a:lnTo>
                  <a:lnTo>
                    <a:pt x="1828" y="3359"/>
                  </a:lnTo>
                  <a:lnTo>
                    <a:pt x="1822" y="4568"/>
                  </a:lnTo>
                  <a:lnTo>
                    <a:pt x="1832" y="4812"/>
                  </a:lnTo>
                  <a:lnTo>
                    <a:pt x="1806" y="4812"/>
                  </a:lnTo>
                  <a:lnTo>
                    <a:pt x="1779" y="4814"/>
                  </a:lnTo>
                  <a:lnTo>
                    <a:pt x="1753" y="4814"/>
                  </a:lnTo>
                  <a:lnTo>
                    <a:pt x="1727" y="4814"/>
                  </a:lnTo>
                  <a:lnTo>
                    <a:pt x="1700" y="4814"/>
                  </a:lnTo>
                  <a:lnTo>
                    <a:pt x="1674" y="4814"/>
                  </a:lnTo>
                  <a:lnTo>
                    <a:pt x="1647" y="4814"/>
                  </a:lnTo>
                  <a:lnTo>
                    <a:pt x="1621" y="4814"/>
                  </a:lnTo>
                  <a:lnTo>
                    <a:pt x="1594" y="4814"/>
                  </a:lnTo>
                  <a:lnTo>
                    <a:pt x="1568" y="4814"/>
                  </a:lnTo>
                  <a:lnTo>
                    <a:pt x="1542" y="4812"/>
                  </a:lnTo>
                  <a:lnTo>
                    <a:pt x="1514" y="4812"/>
                  </a:lnTo>
                  <a:lnTo>
                    <a:pt x="1488" y="4812"/>
                  </a:lnTo>
                  <a:lnTo>
                    <a:pt x="1462" y="4811"/>
                  </a:lnTo>
                  <a:lnTo>
                    <a:pt x="1435" y="4811"/>
                  </a:lnTo>
                  <a:lnTo>
                    <a:pt x="1408" y="4810"/>
                  </a:lnTo>
                  <a:lnTo>
                    <a:pt x="1381" y="4810"/>
                  </a:lnTo>
                  <a:lnTo>
                    <a:pt x="1355" y="4808"/>
                  </a:lnTo>
                  <a:lnTo>
                    <a:pt x="1329" y="4808"/>
                  </a:lnTo>
                  <a:lnTo>
                    <a:pt x="1301" y="4807"/>
                  </a:lnTo>
                  <a:lnTo>
                    <a:pt x="1275" y="4807"/>
                  </a:lnTo>
                  <a:lnTo>
                    <a:pt x="1248" y="4806"/>
                  </a:lnTo>
                  <a:lnTo>
                    <a:pt x="1222" y="4806"/>
                  </a:lnTo>
                  <a:lnTo>
                    <a:pt x="1195" y="4805"/>
                  </a:lnTo>
                  <a:lnTo>
                    <a:pt x="1168" y="4803"/>
                  </a:lnTo>
                  <a:lnTo>
                    <a:pt x="1142" y="4803"/>
                  </a:lnTo>
                  <a:lnTo>
                    <a:pt x="1115" y="4802"/>
                  </a:lnTo>
                  <a:lnTo>
                    <a:pt x="1088" y="4802"/>
                  </a:lnTo>
                  <a:lnTo>
                    <a:pt x="1062" y="4801"/>
                  </a:lnTo>
                  <a:lnTo>
                    <a:pt x="1035" y="4801"/>
                  </a:lnTo>
                  <a:lnTo>
                    <a:pt x="1009" y="4799"/>
                  </a:lnTo>
                  <a:lnTo>
                    <a:pt x="983" y="4799"/>
                  </a:lnTo>
                  <a:lnTo>
                    <a:pt x="955" y="4799"/>
                  </a:lnTo>
                  <a:lnTo>
                    <a:pt x="928" y="4798"/>
                  </a:lnTo>
                  <a:lnTo>
                    <a:pt x="901" y="4798"/>
                  </a:lnTo>
                  <a:lnTo>
                    <a:pt x="874" y="4798"/>
                  </a:lnTo>
                  <a:lnTo>
                    <a:pt x="847" y="4797"/>
                  </a:lnTo>
                  <a:lnTo>
                    <a:pt x="820" y="4797"/>
                  </a:lnTo>
                  <a:lnTo>
                    <a:pt x="792" y="4797"/>
                  </a:lnTo>
                  <a:lnTo>
                    <a:pt x="766" y="4797"/>
                  </a:lnTo>
                  <a:lnTo>
                    <a:pt x="739" y="4795"/>
                  </a:lnTo>
                  <a:lnTo>
                    <a:pt x="711" y="4795"/>
                  </a:lnTo>
                  <a:lnTo>
                    <a:pt x="684" y="4795"/>
                  </a:lnTo>
                  <a:lnTo>
                    <a:pt x="658" y="4795"/>
                  </a:lnTo>
                  <a:lnTo>
                    <a:pt x="631" y="4795"/>
                  </a:lnTo>
                  <a:lnTo>
                    <a:pt x="604" y="4795"/>
                  </a:lnTo>
                  <a:lnTo>
                    <a:pt x="577" y="4795"/>
                  </a:lnTo>
                  <a:lnTo>
                    <a:pt x="551" y="4795"/>
                  </a:lnTo>
                  <a:lnTo>
                    <a:pt x="524" y="4797"/>
                  </a:lnTo>
                  <a:lnTo>
                    <a:pt x="497" y="4797"/>
                  </a:lnTo>
                  <a:lnTo>
                    <a:pt x="470" y="4798"/>
                  </a:lnTo>
                  <a:lnTo>
                    <a:pt x="444" y="4798"/>
                  </a:lnTo>
                  <a:lnTo>
                    <a:pt x="417" y="4799"/>
                  </a:lnTo>
                  <a:lnTo>
                    <a:pt x="390" y="4799"/>
                  </a:lnTo>
                  <a:lnTo>
                    <a:pt x="364" y="4801"/>
                  </a:lnTo>
                  <a:lnTo>
                    <a:pt x="338" y="4802"/>
                  </a:lnTo>
                  <a:lnTo>
                    <a:pt x="312" y="4803"/>
                  </a:lnTo>
                  <a:lnTo>
                    <a:pt x="286" y="4805"/>
                  </a:lnTo>
                  <a:lnTo>
                    <a:pt x="258" y="4806"/>
                  </a:lnTo>
                  <a:lnTo>
                    <a:pt x="232" y="4808"/>
                  </a:lnTo>
                  <a:lnTo>
                    <a:pt x="207" y="4810"/>
                  </a:lnTo>
                  <a:lnTo>
                    <a:pt x="181" y="4812"/>
                  </a:lnTo>
                  <a:lnTo>
                    <a:pt x="155" y="4814"/>
                  </a:lnTo>
                  <a:lnTo>
                    <a:pt x="129" y="4816"/>
                  </a:lnTo>
                  <a:lnTo>
                    <a:pt x="131" y="4765"/>
                  </a:lnTo>
                  <a:lnTo>
                    <a:pt x="132" y="4713"/>
                  </a:lnTo>
                  <a:lnTo>
                    <a:pt x="133" y="4663"/>
                  </a:lnTo>
                  <a:lnTo>
                    <a:pt x="135" y="4611"/>
                  </a:lnTo>
                  <a:lnTo>
                    <a:pt x="135" y="4560"/>
                  </a:lnTo>
                  <a:lnTo>
                    <a:pt x="135" y="4508"/>
                  </a:lnTo>
                  <a:lnTo>
                    <a:pt x="136" y="4456"/>
                  </a:lnTo>
                  <a:lnTo>
                    <a:pt x="136" y="4403"/>
                  </a:lnTo>
                  <a:lnTo>
                    <a:pt x="135" y="4351"/>
                  </a:lnTo>
                  <a:lnTo>
                    <a:pt x="135" y="4301"/>
                  </a:lnTo>
                  <a:lnTo>
                    <a:pt x="135" y="4248"/>
                  </a:lnTo>
                  <a:lnTo>
                    <a:pt x="133" y="4196"/>
                  </a:lnTo>
                  <a:lnTo>
                    <a:pt x="133" y="4144"/>
                  </a:lnTo>
                  <a:lnTo>
                    <a:pt x="132" y="4092"/>
                  </a:lnTo>
                  <a:lnTo>
                    <a:pt x="132" y="4041"/>
                  </a:lnTo>
                  <a:lnTo>
                    <a:pt x="131" y="3989"/>
                  </a:lnTo>
                  <a:lnTo>
                    <a:pt x="126" y="3389"/>
                  </a:lnTo>
                  <a:lnTo>
                    <a:pt x="110" y="2615"/>
                  </a:lnTo>
                  <a:lnTo>
                    <a:pt x="108" y="2585"/>
                  </a:lnTo>
                  <a:lnTo>
                    <a:pt x="107" y="2555"/>
                  </a:lnTo>
                  <a:lnTo>
                    <a:pt x="106" y="2525"/>
                  </a:lnTo>
                  <a:lnTo>
                    <a:pt x="105" y="2496"/>
                  </a:lnTo>
                  <a:lnTo>
                    <a:pt x="104" y="2464"/>
                  </a:lnTo>
                  <a:lnTo>
                    <a:pt x="103" y="2434"/>
                  </a:lnTo>
                  <a:lnTo>
                    <a:pt x="101" y="2404"/>
                  </a:lnTo>
                  <a:lnTo>
                    <a:pt x="100" y="2374"/>
                  </a:lnTo>
                  <a:lnTo>
                    <a:pt x="99" y="2344"/>
                  </a:lnTo>
                  <a:lnTo>
                    <a:pt x="98" y="2315"/>
                  </a:lnTo>
                  <a:lnTo>
                    <a:pt x="95" y="2285"/>
                  </a:lnTo>
                  <a:lnTo>
                    <a:pt x="94" y="2255"/>
                  </a:lnTo>
                  <a:lnTo>
                    <a:pt x="93" y="2225"/>
                  </a:lnTo>
                  <a:lnTo>
                    <a:pt x="92" y="2195"/>
                  </a:lnTo>
                  <a:lnTo>
                    <a:pt x="91" y="2165"/>
                  </a:lnTo>
                  <a:lnTo>
                    <a:pt x="89" y="2135"/>
                  </a:lnTo>
                  <a:lnTo>
                    <a:pt x="87" y="2105"/>
                  </a:lnTo>
                  <a:lnTo>
                    <a:pt x="86" y="2075"/>
                  </a:lnTo>
                  <a:lnTo>
                    <a:pt x="85" y="2045"/>
                  </a:lnTo>
                  <a:lnTo>
                    <a:pt x="82" y="2015"/>
                  </a:lnTo>
                  <a:lnTo>
                    <a:pt x="81" y="1985"/>
                  </a:lnTo>
                  <a:lnTo>
                    <a:pt x="80" y="1956"/>
                  </a:lnTo>
                  <a:lnTo>
                    <a:pt x="78" y="1926"/>
                  </a:lnTo>
                  <a:lnTo>
                    <a:pt x="75" y="1896"/>
                  </a:lnTo>
                  <a:lnTo>
                    <a:pt x="74" y="1867"/>
                  </a:lnTo>
                  <a:lnTo>
                    <a:pt x="72" y="1837"/>
                  </a:lnTo>
                  <a:lnTo>
                    <a:pt x="69" y="1807"/>
                  </a:lnTo>
                  <a:lnTo>
                    <a:pt x="68" y="1777"/>
                  </a:lnTo>
                  <a:lnTo>
                    <a:pt x="66" y="1747"/>
                  </a:lnTo>
                  <a:lnTo>
                    <a:pt x="63" y="1717"/>
                  </a:lnTo>
                  <a:lnTo>
                    <a:pt x="61" y="1687"/>
                  </a:lnTo>
                  <a:lnTo>
                    <a:pt x="59" y="1657"/>
                  </a:lnTo>
                  <a:lnTo>
                    <a:pt x="59" y="1546"/>
                  </a:lnTo>
                  <a:lnTo>
                    <a:pt x="233" y="1559"/>
                  </a:lnTo>
                  <a:lnTo>
                    <a:pt x="233" y="1588"/>
                  </a:lnTo>
                  <a:lnTo>
                    <a:pt x="233" y="1615"/>
                  </a:lnTo>
                  <a:lnTo>
                    <a:pt x="235" y="1644"/>
                  </a:lnTo>
                  <a:lnTo>
                    <a:pt x="235" y="1672"/>
                  </a:lnTo>
                  <a:lnTo>
                    <a:pt x="236" y="1700"/>
                  </a:lnTo>
                  <a:lnTo>
                    <a:pt x="236" y="1728"/>
                  </a:lnTo>
                  <a:lnTo>
                    <a:pt x="237" y="1757"/>
                  </a:lnTo>
                  <a:lnTo>
                    <a:pt x="237" y="1784"/>
                  </a:lnTo>
                  <a:lnTo>
                    <a:pt x="238" y="1813"/>
                  </a:lnTo>
                  <a:lnTo>
                    <a:pt x="239" y="1840"/>
                  </a:lnTo>
                  <a:lnTo>
                    <a:pt x="239" y="1869"/>
                  </a:lnTo>
                  <a:lnTo>
                    <a:pt x="240" y="1898"/>
                  </a:lnTo>
                  <a:lnTo>
                    <a:pt x="242" y="1925"/>
                  </a:lnTo>
                  <a:lnTo>
                    <a:pt x="243" y="1954"/>
                  </a:lnTo>
                  <a:lnTo>
                    <a:pt x="243" y="1981"/>
                  </a:lnTo>
                  <a:lnTo>
                    <a:pt x="244" y="2010"/>
                  </a:lnTo>
                  <a:lnTo>
                    <a:pt x="245" y="2037"/>
                  </a:lnTo>
                  <a:lnTo>
                    <a:pt x="246" y="2066"/>
                  </a:lnTo>
                  <a:lnTo>
                    <a:pt x="246" y="2093"/>
                  </a:lnTo>
                  <a:lnTo>
                    <a:pt x="248" y="2122"/>
                  </a:lnTo>
                  <a:lnTo>
                    <a:pt x="249" y="2149"/>
                  </a:lnTo>
                  <a:lnTo>
                    <a:pt x="249" y="2178"/>
                  </a:lnTo>
                  <a:lnTo>
                    <a:pt x="250" y="2205"/>
                  </a:lnTo>
                  <a:lnTo>
                    <a:pt x="250" y="2234"/>
                  </a:lnTo>
                  <a:lnTo>
                    <a:pt x="251" y="2261"/>
                  </a:lnTo>
                  <a:lnTo>
                    <a:pt x="251" y="2288"/>
                  </a:lnTo>
                  <a:lnTo>
                    <a:pt x="252" y="2317"/>
                  </a:lnTo>
                  <a:lnTo>
                    <a:pt x="252" y="2344"/>
                  </a:lnTo>
                  <a:lnTo>
                    <a:pt x="252" y="2372"/>
                  </a:lnTo>
                  <a:lnTo>
                    <a:pt x="252" y="2400"/>
                  </a:lnTo>
                  <a:lnTo>
                    <a:pt x="252" y="2428"/>
                  </a:lnTo>
                  <a:lnTo>
                    <a:pt x="252" y="2455"/>
                  </a:lnTo>
                  <a:lnTo>
                    <a:pt x="251" y="2476"/>
                  </a:lnTo>
                  <a:lnTo>
                    <a:pt x="251" y="2497"/>
                  </a:lnTo>
                  <a:lnTo>
                    <a:pt x="250" y="2518"/>
                  </a:lnTo>
                  <a:lnTo>
                    <a:pt x="250" y="2540"/>
                  </a:lnTo>
                  <a:lnTo>
                    <a:pt x="250" y="2563"/>
                  </a:lnTo>
                  <a:lnTo>
                    <a:pt x="249" y="2585"/>
                  </a:lnTo>
                  <a:lnTo>
                    <a:pt x="250" y="2609"/>
                  </a:lnTo>
                  <a:lnTo>
                    <a:pt x="250" y="2632"/>
                  </a:lnTo>
                  <a:lnTo>
                    <a:pt x="250" y="2656"/>
                  </a:lnTo>
                  <a:lnTo>
                    <a:pt x="251" y="2678"/>
                  </a:lnTo>
                  <a:lnTo>
                    <a:pt x="252" y="2701"/>
                  </a:lnTo>
                  <a:lnTo>
                    <a:pt x="255" y="2725"/>
                  </a:lnTo>
                  <a:lnTo>
                    <a:pt x="256" y="2747"/>
                  </a:lnTo>
                  <a:lnTo>
                    <a:pt x="258" y="2770"/>
                  </a:lnTo>
                  <a:lnTo>
                    <a:pt x="261" y="2791"/>
                  </a:lnTo>
                  <a:lnTo>
                    <a:pt x="264" y="2813"/>
                  </a:lnTo>
                  <a:lnTo>
                    <a:pt x="276" y="2819"/>
                  </a:lnTo>
                  <a:lnTo>
                    <a:pt x="296" y="2822"/>
                  </a:lnTo>
                  <a:lnTo>
                    <a:pt x="325" y="2825"/>
                  </a:lnTo>
                  <a:lnTo>
                    <a:pt x="359" y="2826"/>
                  </a:lnTo>
                  <a:lnTo>
                    <a:pt x="401" y="2828"/>
                  </a:lnTo>
                  <a:lnTo>
                    <a:pt x="446" y="2828"/>
                  </a:lnTo>
                  <a:lnTo>
                    <a:pt x="496" y="2828"/>
                  </a:lnTo>
                  <a:lnTo>
                    <a:pt x="547" y="2828"/>
                  </a:lnTo>
                  <a:lnTo>
                    <a:pt x="602" y="2826"/>
                  </a:lnTo>
                  <a:lnTo>
                    <a:pt x="656" y="2826"/>
                  </a:lnTo>
                  <a:lnTo>
                    <a:pt x="710" y="2826"/>
                  </a:lnTo>
                  <a:lnTo>
                    <a:pt x="763" y="2825"/>
                  </a:lnTo>
                  <a:lnTo>
                    <a:pt x="813" y="2825"/>
                  </a:lnTo>
                  <a:lnTo>
                    <a:pt x="859" y="2826"/>
                  </a:lnTo>
                  <a:lnTo>
                    <a:pt x="901" y="2828"/>
                  </a:lnTo>
                  <a:lnTo>
                    <a:pt x="937" y="2830"/>
                  </a:lnTo>
                  <a:lnTo>
                    <a:pt x="975" y="2832"/>
                  </a:lnTo>
                  <a:lnTo>
                    <a:pt x="1019" y="2833"/>
                  </a:lnTo>
                  <a:lnTo>
                    <a:pt x="1068" y="2834"/>
                  </a:lnTo>
                  <a:lnTo>
                    <a:pt x="1121" y="2834"/>
                  </a:lnTo>
                  <a:lnTo>
                    <a:pt x="1176" y="2835"/>
                  </a:lnTo>
                  <a:lnTo>
                    <a:pt x="1234" y="2837"/>
                  </a:lnTo>
                  <a:lnTo>
                    <a:pt x="1291" y="2837"/>
                  </a:lnTo>
                  <a:lnTo>
                    <a:pt x="1348" y="2838"/>
                  </a:lnTo>
                  <a:lnTo>
                    <a:pt x="1404" y="2838"/>
                  </a:lnTo>
                  <a:lnTo>
                    <a:pt x="1457" y="2839"/>
                  </a:lnTo>
                  <a:lnTo>
                    <a:pt x="1507" y="2841"/>
                  </a:lnTo>
                  <a:lnTo>
                    <a:pt x="1552" y="2841"/>
                  </a:lnTo>
                  <a:lnTo>
                    <a:pt x="1593" y="2842"/>
                  </a:lnTo>
                  <a:lnTo>
                    <a:pt x="1626" y="2843"/>
                  </a:lnTo>
                  <a:lnTo>
                    <a:pt x="1651" y="2843"/>
                  </a:lnTo>
                  <a:lnTo>
                    <a:pt x="1669" y="2845"/>
                  </a:lnTo>
                  <a:lnTo>
                    <a:pt x="1680" y="2820"/>
                  </a:lnTo>
                  <a:lnTo>
                    <a:pt x="1682" y="2779"/>
                  </a:lnTo>
                  <a:lnTo>
                    <a:pt x="1683" y="2738"/>
                  </a:lnTo>
                  <a:lnTo>
                    <a:pt x="1684" y="2697"/>
                  </a:lnTo>
                  <a:lnTo>
                    <a:pt x="1684" y="2657"/>
                  </a:lnTo>
                  <a:lnTo>
                    <a:pt x="1684" y="2618"/>
                  </a:lnTo>
                  <a:lnTo>
                    <a:pt x="1683" y="2578"/>
                  </a:lnTo>
                  <a:lnTo>
                    <a:pt x="1682" y="2537"/>
                  </a:lnTo>
                  <a:lnTo>
                    <a:pt x="1681" y="2498"/>
                  </a:lnTo>
                  <a:lnTo>
                    <a:pt x="1680" y="2458"/>
                  </a:lnTo>
                  <a:lnTo>
                    <a:pt x="1677" y="2419"/>
                  </a:lnTo>
                  <a:lnTo>
                    <a:pt x="1675" y="2380"/>
                  </a:lnTo>
                  <a:lnTo>
                    <a:pt x="1672" y="2341"/>
                  </a:lnTo>
                  <a:lnTo>
                    <a:pt x="1670" y="2300"/>
                  </a:lnTo>
                  <a:lnTo>
                    <a:pt x="1666" y="2261"/>
                  </a:lnTo>
                  <a:lnTo>
                    <a:pt x="1664" y="2222"/>
                  </a:lnTo>
                  <a:lnTo>
                    <a:pt x="1661" y="2183"/>
                  </a:lnTo>
                  <a:lnTo>
                    <a:pt x="1657" y="2144"/>
                  </a:lnTo>
                  <a:lnTo>
                    <a:pt x="1655" y="2105"/>
                  </a:lnTo>
                  <a:lnTo>
                    <a:pt x="1651" y="2066"/>
                  </a:lnTo>
                  <a:lnTo>
                    <a:pt x="1649" y="2027"/>
                  </a:lnTo>
                  <a:lnTo>
                    <a:pt x="1645" y="1988"/>
                  </a:lnTo>
                  <a:lnTo>
                    <a:pt x="1643" y="1949"/>
                  </a:lnTo>
                  <a:lnTo>
                    <a:pt x="1639" y="1909"/>
                  </a:lnTo>
                  <a:lnTo>
                    <a:pt x="1637" y="1870"/>
                  </a:lnTo>
                  <a:lnTo>
                    <a:pt x="1634" y="1831"/>
                  </a:lnTo>
                  <a:lnTo>
                    <a:pt x="1633" y="1792"/>
                  </a:lnTo>
                  <a:lnTo>
                    <a:pt x="1631" y="1753"/>
                  </a:lnTo>
                  <a:lnTo>
                    <a:pt x="1630" y="1714"/>
                  </a:lnTo>
                  <a:lnTo>
                    <a:pt x="1628" y="1674"/>
                  </a:lnTo>
                  <a:lnTo>
                    <a:pt x="1628" y="1635"/>
                  </a:lnTo>
                  <a:lnTo>
                    <a:pt x="1628" y="1596"/>
                  </a:lnTo>
                  <a:lnTo>
                    <a:pt x="1628" y="1555"/>
                  </a:lnTo>
                  <a:lnTo>
                    <a:pt x="1621" y="1533"/>
                  </a:lnTo>
                  <a:lnTo>
                    <a:pt x="1608" y="1520"/>
                  </a:lnTo>
                  <a:lnTo>
                    <a:pt x="1592" y="1516"/>
                  </a:lnTo>
                  <a:lnTo>
                    <a:pt x="1573" y="1517"/>
                  </a:lnTo>
                  <a:lnTo>
                    <a:pt x="1552" y="1523"/>
                  </a:lnTo>
                  <a:lnTo>
                    <a:pt x="1531" y="1528"/>
                  </a:lnTo>
                  <a:lnTo>
                    <a:pt x="1511" y="1531"/>
                  </a:lnTo>
                  <a:lnTo>
                    <a:pt x="1493" y="1528"/>
                  </a:lnTo>
                  <a:lnTo>
                    <a:pt x="1452" y="1531"/>
                  </a:lnTo>
                  <a:lnTo>
                    <a:pt x="1412" y="1532"/>
                  </a:lnTo>
                  <a:lnTo>
                    <a:pt x="1373" y="1532"/>
                  </a:lnTo>
                  <a:lnTo>
                    <a:pt x="1333" y="1532"/>
                  </a:lnTo>
                  <a:lnTo>
                    <a:pt x="1295" y="1532"/>
                  </a:lnTo>
                  <a:lnTo>
                    <a:pt x="1259" y="1531"/>
                  </a:lnTo>
                  <a:lnTo>
                    <a:pt x="1220" y="1529"/>
                  </a:lnTo>
                  <a:lnTo>
                    <a:pt x="1184" y="1527"/>
                  </a:lnTo>
                  <a:lnTo>
                    <a:pt x="1147" y="1525"/>
                  </a:lnTo>
                  <a:lnTo>
                    <a:pt x="1110" y="1523"/>
                  </a:lnTo>
                  <a:lnTo>
                    <a:pt x="1073" y="1520"/>
                  </a:lnTo>
                  <a:lnTo>
                    <a:pt x="1036" y="1519"/>
                  </a:lnTo>
                  <a:lnTo>
                    <a:pt x="998" y="1517"/>
                  </a:lnTo>
                  <a:lnTo>
                    <a:pt x="960" y="1516"/>
                  </a:lnTo>
                  <a:lnTo>
                    <a:pt x="922" y="1515"/>
                  </a:lnTo>
                  <a:lnTo>
                    <a:pt x="883" y="1515"/>
                  </a:lnTo>
                  <a:lnTo>
                    <a:pt x="923" y="1508"/>
                  </a:lnTo>
                  <a:lnTo>
                    <a:pt x="964" y="1502"/>
                  </a:lnTo>
                  <a:lnTo>
                    <a:pt x="1004" y="1495"/>
                  </a:lnTo>
                  <a:lnTo>
                    <a:pt x="1044" y="1489"/>
                  </a:lnTo>
                  <a:lnTo>
                    <a:pt x="1086" y="1482"/>
                  </a:lnTo>
                  <a:lnTo>
                    <a:pt x="1127" y="1475"/>
                  </a:lnTo>
                  <a:lnTo>
                    <a:pt x="1168" y="1468"/>
                  </a:lnTo>
                  <a:lnTo>
                    <a:pt x="1210" y="1461"/>
                  </a:lnTo>
                  <a:lnTo>
                    <a:pt x="1251" y="1455"/>
                  </a:lnTo>
                  <a:lnTo>
                    <a:pt x="1293" y="1448"/>
                  </a:lnTo>
                  <a:lnTo>
                    <a:pt x="1335" y="1443"/>
                  </a:lnTo>
                  <a:lnTo>
                    <a:pt x="1376" y="1438"/>
                  </a:lnTo>
                  <a:lnTo>
                    <a:pt x="1417" y="1433"/>
                  </a:lnTo>
                  <a:lnTo>
                    <a:pt x="1458" y="1429"/>
                  </a:lnTo>
                  <a:lnTo>
                    <a:pt x="1500" y="1426"/>
                  </a:lnTo>
                  <a:lnTo>
                    <a:pt x="1540" y="1424"/>
                  </a:lnTo>
                  <a:lnTo>
                    <a:pt x="1553" y="1420"/>
                  </a:lnTo>
                  <a:lnTo>
                    <a:pt x="1567" y="1416"/>
                  </a:lnTo>
                  <a:lnTo>
                    <a:pt x="1581" y="1412"/>
                  </a:lnTo>
                  <a:lnTo>
                    <a:pt x="1594" y="1408"/>
                  </a:lnTo>
                  <a:lnTo>
                    <a:pt x="1607" y="1404"/>
                  </a:lnTo>
                  <a:lnTo>
                    <a:pt x="1619" y="1400"/>
                  </a:lnTo>
                  <a:lnTo>
                    <a:pt x="1632" y="1398"/>
                  </a:lnTo>
                  <a:lnTo>
                    <a:pt x="1644" y="1396"/>
                  </a:lnTo>
                  <a:lnTo>
                    <a:pt x="1652" y="1390"/>
                  </a:lnTo>
                  <a:lnTo>
                    <a:pt x="1657" y="1383"/>
                  </a:lnTo>
                  <a:lnTo>
                    <a:pt x="1657" y="1374"/>
                  </a:lnTo>
                  <a:lnTo>
                    <a:pt x="1655" y="1366"/>
                  </a:lnTo>
                  <a:lnTo>
                    <a:pt x="1652" y="1357"/>
                  </a:lnTo>
                  <a:lnTo>
                    <a:pt x="1650" y="1347"/>
                  </a:lnTo>
                  <a:lnTo>
                    <a:pt x="1649" y="1338"/>
                  </a:lnTo>
                  <a:lnTo>
                    <a:pt x="1651" y="1327"/>
                  </a:lnTo>
                  <a:lnTo>
                    <a:pt x="1650" y="1297"/>
                  </a:lnTo>
                  <a:lnTo>
                    <a:pt x="1649" y="1266"/>
                  </a:lnTo>
                  <a:lnTo>
                    <a:pt x="1647" y="1236"/>
                  </a:lnTo>
                  <a:lnTo>
                    <a:pt x="1647" y="1206"/>
                  </a:lnTo>
                  <a:lnTo>
                    <a:pt x="1646" y="1175"/>
                  </a:lnTo>
                  <a:lnTo>
                    <a:pt x="1646" y="1145"/>
                  </a:lnTo>
                  <a:lnTo>
                    <a:pt x="1645" y="1115"/>
                  </a:lnTo>
                  <a:lnTo>
                    <a:pt x="1645" y="1085"/>
                  </a:lnTo>
                  <a:lnTo>
                    <a:pt x="1645" y="1056"/>
                  </a:lnTo>
                  <a:lnTo>
                    <a:pt x="1645" y="1027"/>
                  </a:lnTo>
                  <a:lnTo>
                    <a:pt x="1645" y="997"/>
                  </a:lnTo>
                  <a:lnTo>
                    <a:pt x="1645" y="967"/>
                  </a:lnTo>
                  <a:lnTo>
                    <a:pt x="1646" y="938"/>
                  </a:lnTo>
                  <a:lnTo>
                    <a:pt x="1646" y="908"/>
                  </a:lnTo>
                  <a:lnTo>
                    <a:pt x="1647" y="879"/>
                  </a:lnTo>
                  <a:lnTo>
                    <a:pt x="1649" y="849"/>
                  </a:lnTo>
                  <a:lnTo>
                    <a:pt x="1650" y="821"/>
                  </a:lnTo>
                  <a:lnTo>
                    <a:pt x="1651" y="791"/>
                  </a:lnTo>
                  <a:lnTo>
                    <a:pt x="1653" y="762"/>
                  </a:lnTo>
                  <a:lnTo>
                    <a:pt x="1655" y="732"/>
                  </a:lnTo>
                  <a:lnTo>
                    <a:pt x="1657" y="704"/>
                  </a:lnTo>
                  <a:lnTo>
                    <a:pt x="1659" y="675"/>
                  </a:lnTo>
                  <a:lnTo>
                    <a:pt x="1662" y="646"/>
                  </a:lnTo>
                  <a:lnTo>
                    <a:pt x="1665" y="616"/>
                  </a:lnTo>
                  <a:lnTo>
                    <a:pt x="1668" y="588"/>
                  </a:lnTo>
                  <a:lnTo>
                    <a:pt x="1671" y="559"/>
                  </a:lnTo>
                  <a:lnTo>
                    <a:pt x="1675" y="529"/>
                  </a:lnTo>
                  <a:lnTo>
                    <a:pt x="1678" y="500"/>
                  </a:lnTo>
                  <a:lnTo>
                    <a:pt x="1682" y="472"/>
                  </a:lnTo>
                  <a:lnTo>
                    <a:pt x="1687" y="443"/>
                  </a:lnTo>
                  <a:lnTo>
                    <a:pt x="1691" y="413"/>
                  </a:lnTo>
                  <a:lnTo>
                    <a:pt x="1696" y="384"/>
                  </a:lnTo>
                  <a:lnTo>
                    <a:pt x="1685" y="369"/>
                  </a:lnTo>
                  <a:lnTo>
                    <a:pt x="1674" y="361"/>
                  </a:lnTo>
                  <a:lnTo>
                    <a:pt x="1662" y="357"/>
                  </a:lnTo>
                  <a:lnTo>
                    <a:pt x="1647" y="356"/>
                  </a:lnTo>
                  <a:lnTo>
                    <a:pt x="1634" y="357"/>
                  </a:lnTo>
                  <a:lnTo>
                    <a:pt x="1619" y="358"/>
                  </a:lnTo>
                  <a:lnTo>
                    <a:pt x="1603" y="358"/>
                  </a:lnTo>
                  <a:lnTo>
                    <a:pt x="1588" y="357"/>
                  </a:lnTo>
                  <a:lnTo>
                    <a:pt x="1544" y="353"/>
                  </a:lnTo>
                  <a:lnTo>
                    <a:pt x="1500" y="348"/>
                  </a:lnTo>
                  <a:lnTo>
                    <a:pt x="1456" y="341"/>
                  </a:lnTo>
                  <a:lnTo>
                    <a:pt x="1413" y="336"/>
                  </a:lnTo>
                  <a:lnTo>
                    <a:pt x="1370" y="330"/>
                  </a:lnTo>
                  <a:lnTo>
                    <a:pt x="1328" y="322"/>
                  </a:lnTo>
                  <a:lnTo>
                    <a:pt x="1286" y="314"/>
                  </a:lnTo>
                  <a:lnTo>
                    <a:pt x="1243" y="305"/>
                  </a:lnTo>
                  <a:lnTo>
                    <a:pt x="1201" y="296"/>
                  </a:lnTo>
                  <a:lnTo>
                    <a:pt x="1160" y="285"/>
                  </a:lnTo>
                  <a:lnTo>
                    <a:pt x="1119" y="274"/>
                  </a:lnTo>
                  <a:lnTo>
                    <a:pt x="1078" y="263"/>
                  </a:lnTo>
                  <a:lnTo>
                    <a:pt x="1037" y="250"/>
                  </a:lnTo>
                  <a:lnTo>
                    <a:pt x="996" y="237"/>
                  </a:lnTo>
                  <a:lnTo>
                    <a:pt x="955" y="223"/>
                  </a:lnTo>
                  <a:lnTo>
                    <a:pt x="915" y="209"/>
                  </a:lnTo>
                  <a:lnTo>
                    <a:pt x="597" y="142"/>
                  </a:lnTo>
                  <a:lnTo>
                    <a:pt x="563" y="153"/>
                  </a:lnTo>
                  <a:lnTo>
                    <a:pt x="528" y="163"/>
                  </a:lnTo>
                  <a:lnTo>
                    <a:pt x="494" y="172"/>
                  </a:lnTo>
                  <a:lnTo>
                    <a:pt x="458" y="179"/>
                  </a:lnTo>
                  <a:lnTo>
                    <a:pt x="422" y="185"/>
                  </a:lnTo>
                  <a:lnTo>
                    <a:pt x="386" y="192"/>
                  </a:lnTo>
                  <a:lnTo>
                    <a:pt x="350" y="197"/>
                  </a:lnTo>
                  <a:lnTo>
                    <a:pt x="313" y="201"/>
                  </a:lnTo>
                  <a:lnTo>
                    <a:pt x="276" y="206"/>
                  </a:lnTo>
                  <a:lnTo>
                    <a:pt x="239" y="210"/>
                  </a:lnTo>
                  <a:lnTo>
                    <a:pt x="202" y="214"/>
                  </a:lnTo>
                  <a:lnTo>
                    <a:pt x="164" y="216"/>
                  </a:lnTo>
                  <a:lnTo>
                    <a:pt x="128" y="220"/>
                  </a:lnTo>
                  <a:lnTo>
                    <a:pt x="91" y="224"/>
                  </a:lnTo>
                  <a:lnTo>
                    <a:pt x="54" y="228"/>
                  </a:lnTo>
                  <a:lnTo>
                    <a:pt x="17" y="233"/>
                  </a:lnTo>
                  <a:lnTo>
                    <a:pt x="13" y="214"/>
                  </a:lnTo>
                  <a:lnTo>
                    <a:pt x="10" y="194"/>
                  </a:lnTo>
                  <a:lnTo>
                    <a:pt x="7" y="175"/>
                  </a:lnTo>
                  <a:lnTo>
                    <a:pt x="4" y="155"/>
                  </a:lnTo>
                  <a:lnTo>
                    <a:pt x="3" y="134"/>
                  </a:lnTo>
                  <a:lnTo>
                    <a:pt x="1" y="115"/>
                  </a:lnTo>
                  <a:lnTo>
                    <a:pt x="0" y="94"/>
                  </a:lnTo>
                  <a:lnTo>
                    <a:pt x="1" y="72"/>
                  </a:lnTo>
                  <a:lnTo>
                    <a:pt x="30" y="81"/>
                  </a:lnTo>
                  <a:lnTo>
                    <a:pt x="59" y="89"/>
                  </a:lnTo>
                  <a:lnTo>
                    <a:pt x="87" y="95"/>
                  </a:lnTo>
                  <a:lnTo>
                    <a:pt x="116" y="102"/>
                  </a:lnTo>
                  <a:lnTo>
                    <a:pt x="145" y="107"/>
                  </a:lnTo>
                  <a:lnTo>
                    <a:pt x="174" y="112"/>
                  </a:lnTo>
                  <a:lnTo>
                    <a:pt x="204" y="116"/>
                  </a:lnTo>
                  <a:lnTo>
                    <a:pt x="232" y="120"/>
                  </a:lnTo>
                  <a:lnTo>
                    <a:pt x="262" y="123"/>
                  </a:lnTo>
                  <a:lnTo>
                    <a:pt x="290" y="125"/>
                  </a:lnTo>
                  <a:lnTo>
                    <a:pt x="320" y="128"/>
                  </a:lnTo>
                  <a:lnTo>
                    <a:pt x="350" y="129"/>
                  </a:lnTo>
                  <a:lnTo>
                    <a:pt x="380" y="129"/>
                  </a:lnTo>
                  <a:lnTo>
                    <a:pt x="409" y="131"/>
                  </a:lnTo>
                  <a:lnTo>
                    <a:pt x="439" y="131"/>
                  </a:lnTo>
                  <a:lnTo>
                    <a:pt x="469" y="131"/>
                  </a:lnTo>
                  <a:lnTo>
                    <a:pt x="499" y="129"/>
                  </a:lnTo>
                  <a:lnTo>
                    <a:pt x="529" y="129"/>
                  </a:lnTo>
                  <a:lnTo>
                    <a:pt x="559" y="128"/>
                  </a:lnTo>
                  <a:lnTo>
                    <a:pt x="589" y="127"/>
                  </a:lnTo>
                  <a:lnTo>
                    <a:pt x="620" y="125"/>
                  </a:lnTo>
                  <a:lnTo>
                    <a:pt x="650" y="124"/>
                  </a:lnTo>
                  <a:lnTo>
                    <a:pt x="681" y="123"/>
                  </a:lnTo>
                  <a:lnTo>
                    <a:pt x="710" y="121"/>
                  </a:lnTo>
                  <a:lnTo>
                    <a:pt x="741" y="120"/>
                  </a:lnTo>
                  <a:lnTo>
                    <a:pt x="771" y="119"/>
                  </a:lnTo>
                  <a:lnTo>
                    <a:pt x="802" y="117"/>
                  </a:lnTo>
                  <a:lnTo>
                    <a:pt x="833" y="116"/>
                  </a:lnTo>
                  <a:lnTo>
                    <a:pt x="864" y="116"/>
                  </a:lnTo>
                  <a:lnTo>
                    <a:pt x="893" y="115"/>
                  </a:lnTo>
                  <a:lnTo>
                    <a:pt x="924" y="115"/>
                  </a:lnTo>
                  <a:lnTo>
                    <a:pt x="955" y="115"/>
                  </a:lnTo>
                  <a:lnTo>
                    <a:pt x="983" y="114"/>
                  </a:lnTo>
                  <a:lnTo>
                    <a:pt x="1010" y="111"/>
                  </a:lnTo>
                  <a:lnTo>
                    <a:pt x="1036" y="110"/>
                  </a:lnTo>
                  <a:lnTo>
                    <a:pt x="1063" y="107"/>
                  </a:lnTo>
                  <a:lnTo>
                    <a:pt x="1091" y="104"/>
                  </a:lnTo>
                  <a:lnTo>
                    <a:pt x="1117" y="102"/>
                  </a:lnTo>
                  <a:lnTo>
                    <a:pt x="1144" y="99"/>
                  </a:lnTo>
                  <a:lnTo>
                    <a:pt x="1172" y="97"/>
                  </a:lnTo>
                  <a:lnTo>
                    <a:pt x="1198" y="93"/>
                  </a:lnTo>
                  <a:lnTo>
                    <a:pt x="1225" y="89"/>
                  </a:lnTo>
                  <a:lnTo>
                    <a:pt x="1251" y="86"/>
                  </a:lnTo>
                  <a:lnTo>
                    <a:pt x="1279" y="82"/>
                  </a:lnTo>
                  <a:lnTo>
                    <a:pt x="1306" y="78"/>
                  </a:lnTo>
                  <a:lnTo>
                    <a:pt x="1332" y="75"/>
                  </a:lnTo>
                  <a:lnTo>
                    <a:pt x="1360" y="71"/>
                  </a:lnTo>
                  <a:lnTo>
                    <a:pt x="1386" y="67"/>
                  </a:lnTo>
                  <a:lnTo>
                    <a:pt x="1413" y="63"/>
                  </a:lnTo>
                  <a:lnTo>
                    <a:pt x="1439" y="59"/>
                  </a:lnTo>
                  <a:lnTo>
                    <a:pt x="1467" y="55"/>
                  </a:lnTo>
                  <a:lnTo>
                    <a:pt x="1494" y="51"/>
                  </a:lnTo>
                  <a:lnTo>
                    <a:pt x="1521" y="47"/>
                  </a:lnTo>
                  <a:lnTo>
                    <a:pt x="1548" y="43"/>
                  </a:lnTo>
                  <a:lnTo>
                    <a:pt x="1575" y="39"/>
                  </a:lnTo>
                  <a:lnTo>
                    <a:pt x="1602" y="35"/>
                  </a:lnTo>
                  <a:lnTo>
                    <a:pt x="1630" y="32"/>
                  </a:lnTo>
                  <a:lnTo>
                    <a:pt x="1657" y="28"/>
                  </a:lnTo>
                  <a:lnTo>
                    <a:pt x="1684" y="25"/>
                  </a:lnTo>
                  <a:lnTo>
                    <a:pt x="1712" y="21"/>
                  </a:lnTo>
                  <a:lnTo>
                    <a:pt x="1739" y="19"/>
                  </a:lnTo>
                  <a:lnTo>
                    <a:pt x="1766" y="16"/>
                  </a:lnTo>
                  <a:lnTo>
                    <a:pt x="1795" y="13"/>
                  </a:lnTo>
                  <a:lnTo>
                    <a:pt x="1822" y="11"/>
                  </a:lnTo>
                  <a:lnTo>
                    <a:pt x="1829" y="9"/>
                  </a:lnTo>
                  <a:lnTo>
                    <a:pt x="1835" y="8"/>
                  </a:lnTo>
                  <a:lnTo>
                    <a:pt x="1842" y="7"/>
                  </a:lnTo>
                  <a:lnTo>
                    <a:pt x="1850" y="5"/>
                  </a:lnTo>
                  <a:lnTo>
                    <a:pt x="1856" y="4"/>
                  </a:lnTo>
                  <a:lnTo>
                    <a:pt x="1863" y="3"/>
                  </a:lnTo>
                  <a:lnTo>
                    <a:pt x="1869" y="2"/>
                  </a:lnTo>
                  <a:lnTo>
                    <a:pt x="1876"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4" name="Google Shape;74;p2"/>
            <p:cNvSpPr/>
            <p:nvPr/>
          </p:nvSpPr>
          <p:spPr>
            <a:xfrm>
              <a:off x="5141" y="2593"/>
              <a:ext cx="274" cy="1189"/>
            </a:xfrm>
            <a:custGeom>
              <a:rect b="b" l="l" r="r" t="t"/>
              <a:pathLst>
                <a:path extrusionOk="0" h="4757" w="824">
                  <a:moveTo>
                    <a:pt x="503" y="330"/>
                  </a:moveTo>
                  <a:lnTo>
                    <a:pt x="504" y="335"/>
                  </a:lnTo>
                  <a:lnTo>
                    <a:pt x="505" y="341"/>
                  </a:lnTo>
                  <a:lnTo>
                    <a:pt x="507" y="349"/>
                  </a:lnTo>
                  <a:lnTo>
                    <a:pt x="509" y="356"/>
                  </a:lnTo>
                  <a:lnTo>
                    <a:pt x="511" y="362"/>
                  </a:lnTo>
                  <a:lnTo>
                    <a:pt x="515" y="366"/>
                  </a:lnTo>
                  <a:lnTo>
                    <a:pt x="520" y="370"/>
                  </a:lnTo>
                  <a:lnTo>
                    <a:pt x="526" y="371"/>
                  </a:lnTo>
                  <a:lnTo>
                    <a:pt x="533" y="369"/>
                  </a:lnTo>
                  <a:lnTo>
                    <a:pt x="539" y="365"/>
                  </a:lnTo>
                  <a:lnTo>
                    <a:pt x="543" y="363"/>
                  </a:lnTo>
                  <a:lnTo>
                    <a:pt x="548" y="361"/>
                  </a:lnTo>
                  <a:lnTo>
                    <a:pt x="553" y="361"/>
                  </a:lnTo>
                  <a:lnTo>
                    <a:pt x="558" y="362"/>
                  </a:lnTo>
                  <a:lnTo>
                    <a:pt x="564" y="366"/>
                  </a:lnTo>
                  <a:lnTo>
                    <a:pt x="571" y="371"/>
                  </a:lnTo>
                  <a:lnTo>
                    <a:pt x="573" y="391"/>
                  </a:lnTo>
                  <a:lnTo>
                    <a:pt x="572" y="410"/>
                  </a:lnTo>
                  <a:lnTo>
                    <a:pt x="570" y="429"/>
                  </a:lnTo>
                  <a:lnTo>
                    <a:pt x="567" y="447"/>
                  </a:lnTo>
                  <a:lnTo>
                    <a:pt x="565" y="465"/>
                  </a:lnTo>
                  <a:lnTo>
                    <a:pt x="564" y="483"/>
                  </a:lnTo>
                  <a:lnTo>
                    <a:pt x="566" y="500"/>
                  </a:lnTo>
                  <a:lnTo>
                    <a:pt x="573" y="518"/>
                  </a:lnTo>
                  <a:lnTo>
                    <a:pt x="581" y="518"/>
                  </a:lnTo>
                  <a:lnTo>
                    <a:pt x="589" y="517"/>
                  </a:lnTo>
                  <a:lnTo>
                    <a:pt x="593" y="513"/>
                  </a:lnTo>
                  <a:lnTo>
                    <a:pt x="598" y="507"/>
                  </a:lnTo>
                  <a:lnTo>
                    <a:pt x="600" y="500"/>
                  </a:lnTo>
                  <a:lnTo>
                    <a:pt x="603" y="491"/>
                  </a:lnTo>
                  <a:lnTo>
                    <a:pt x="604" y="483"/>
                  </a:lnTo>
                  <a:lnTo>
                    <a:pt x="605" y="475"/>
                  </a:lnTo>
                  <a:lnTo>
                    <a:pt x="606" y="466"/>
                  </a:lnTo>
                  <a:lnTo>
                    <a:pt x="608" y="457"/>
                  </a:lnTo>
                  <a:lnTo>
                    <a:pt x="609" y="448"/>
                  </a:lnTo>
                  <a:lnTo>
                    <a:pt x="610" y="439"/>
                  </a:lnTo>
                  <a:lnTo>
                    <a:pt x="610" y="431"/>
                  </a:lnTo>
                  <a:lnTo>
                    <a:pt x="611" y="422"/>
                  </a:lnTo>
                  <a:lnTo>
                    <a:pt x="611" y="413"/>
                  </a:lnTo>
                  <a:lnTo>
                    <a:pt x="611" y="404"/>
                  </a:lnTo>
                  <a:lnTo>
                    <a:pt x="614" y="604"/>
                  </a:lnTo>
                  <a:lnTo>
                    <a:pt x="636" y="615"/>
                  </a:lnTo>
                  <a:lnTo>
                    <a:pt x="649" y="587"/>
                  </a:lnTo>
                  <a:lnTo>
                    <a:pt x="650" y="568"/>
                  </a:lnTo>
                  <a:lnTo>
                    <a:pt x="652" y="548"/>
                  </a:lnTo>
                  <a:lnTo>
                    <a:pt x="653" y="529"/>
                  </a:lnTo>
                  <a:lnTo>
                    <a:pt x="655" y="509"/>
                  </a:lnTo>
                  <a:lnTo>
                    <a:pt x="656" y="490"/>
                  </a:lnTo>
                  <a:lnTo>
                    <a:pt x="656" y="470"/>
                  </a:lnTo>
                  <a:lnTo>
                    <a:pt x="656" y="451"/>
                  </a:lnTo>
                  <a:lnTo>
                    <a:pt x="656" y="431"/>
                  </a:lnTo>
                  <a:lnTo>
                    <a:pt x="675" y="436"/>
                  </a:lnTo>
                  <a:lnTo>
                    <a:pt x="686" y="445"/>
                  </a:lnTo>
                  <a:lnTo>
                    <a:pt x="690" y="457"/>
                  </a:lnTo>
                  <a:lnTo>
                    <a:pt x="688" y="473"/>
                  </a:lnTo>
                  <a:lnTo>
                    <a:pt x="685" y="490"/>
                  </a:lnTo>
                  <a:lnTo>
                    <a:pt x="681" y="507"/>
                  </a:lnTo>
                  <a:lnTo>
                    <a:pt x="680" y="525"/>
                  </a:lnTo>
                  <a:lnTo>
                    <a:pt x="684" y="542"/>
                  </a:lnTo>
                  <a:lnTo>
                    <a:pt x="684" y="555"/>
                  </a:lnTo>
                  <a:lnTo>
                    <a:pt x="684" y="569"/>
                  </a:lnTo>
                  <a:lnTo>
                    <a:pt x="683" y="582"/>
                  </a:lnTo>
                  <a:lnTo>
                    <a:pt x="681" y="597"/>
                  </a:lnTo>
                  <a:lnTo>
                    <a:pt x="681" y="610"/>
                  </a:lnTo>
                  <a:lnTo>
                    <a:pt x="680" y="623"/>
                  </a:lnTo>
                  <a:lnTo>
                    <a:pt x="679" y="637"/>
                  </a:lnTo>
                  <a:lnTo>
                    <a:pt x="679" y="650"/>
                  </a:lnTo>
                  <a:lnTo>
                    <a:pt x="678" y="664"/>
                  </a:lnTo>
                  <a:lnTo>
                    <a:pt x="678" y="677"/>
                  </a:lnTo>
                  <a:lnTo>
                    <a:pt x="678" y="690"/>
                  </a:lnTo>
                  <a:lnTo>
                    <a:pt x="678" y="705"/>
                  </a:lnTo>
                  <a:lnTo>
                    <a:pt x="679" y="718"/>
                  </a:lnTo>
                  <a:lnTo>
                    <a:pt x="680" y="731"/>
                  </a:lnTo>
                  <a:lnTo>
                    <a:pt x="681" y="744"/>
                  </a:lnTo>
                  <a:lnTo>
                    <a:pt x="684" y="757"/>
                  </a:lnTo>
                  <a:lnTo>
                    <a:pt x="697" y="763"/>
                  </a:lnTo>
                  <a:lnTo>
                    <a:pt x="703" y="751"/>
                  </a:lnTo>
                  <a:lnTo>
                    <a:pt x="708" y="738"/>
                  </a:lnTo>
                  <a:lnTo>
                    <a:pt x="710" y="725"/>
                  </a:lnTo>
                  <a:lnTo>
                    <a:pt x="711" y="711"/>
                  </a:lnTo>
                  <a:lnTo>
                    <a:pt x="712" y="697"/>
                  </a:lnTo>
                  <a:lnTo>
                    <a:pt x="712" y="682"/>
                  </a:lnTo>
                  <a:lnTo>
                    <a:pt x="713" y="669"/>
                  </a:lnTo>
                  <a:lnTo>
                    <a:pt x="716" y="656"/>
                  </a:lnTo>
                  <a:lnTo>
                    <a:pt x="725" y="479"/>
                  </a:lnTo>
                  <a:lnTo>
                    <a:pt x="761" y="496"/>
                  </a:lnTo>
                  <a:lnTo>
                    <a:pt x="760" y="522"/>
                  </a:lnTo>
                  <a:lnTo>
                    <a:pt x="760" y="547"/>
                  </a:lnTo>
                  <a:lnTo>
                    <a:pt x="759" y="572"/>
                  </a:lnTo>
                  <a:lnTo>
                    <a:pt x="756" y="597"/>
                  </a:lnTo>
                  <a:lnTo>
                    <a:pt x="755" y="621"/>
                  </a:lnTo>
                  <a:lnTo>
                    <a:pt x="754" y="646"/>
                  </a:lnTo>
                  <a:lnTo>
                    <a:pt x="752" y="669"/>
                  </a:lnTo>
                  <a:lnTo>
                    <a:pt x="750" y="694"/>
                  </a:lnTo>
                  <a:lnTo>
                    <a:pt x="749" y="719"/>
                  </a:lnTo>
                  <a:lnTo>
                    <a:pt x="748" y="744"/>
                  </a:lnTo>
                  <a:lnTo>
                    <a:pt x="748" y="768"/>
                  </a:lnTo>
                  <a:lnTo>
                    <a:pt x="748" y="793"/>
                  </a:lnTo>
                  <a:lnTo>
                    <a:pt x="748" y="818"/>
                  </a:lnTo>
                  <a:lnTo>
                    <a:pt x="749" y="844"/>
                  </a:lnTo>
                  <a:lnTo>
                    <a:pt x="752" y="870"/>
                  </a:lnTo>
                  <a:lnTo>
                    <a:pt x="754" y="896"/>
                  </a:lnTo>
                  <a:lnTo>
                    <a:pt x="771" y="906"/>
                  </a:lnTo>
                  <a:lnTo>
                    <a:pt x="776" y="887"/>
                  </a:lnTo>
                  <a:lnTo>
                    <a:pt x="781" y="866"/>
                  </a:lnTo>
                  <a:lnTo>
                    <a:pt x="784" y="844"/>
                  </a:lnTo>
                  <a:lnTo>
                    <a:pt x="786" y="822"/>
                  </a:lnTo>
                  <a:lnTo>
                    <a:pt x="786" y="800"/>
                  </a:lnTo>
                  <a:lnTo>
                    <a:pt x="786" y="778"/>
                  </a:lnTo>
                  <a:lnTo>
                    <a:pt x="786" y="755"/>
                  </a:lnTo>
                  <a:lnTo>
                    <a:pt x="786" y="736"/>
                  </a:lnTo>
                  <a:lnTo>
                    <a:pt x="799" y="525"/>
                  </a:lnTo>
                  <a:lnTo>
                    <a:pt x="806" y="527"/>
                  </a:lnTo>
                  <a:lnTo>
                    <a:pt x="813" y="529"/>
                  </a:lnTo>
                  <a:lnTo>
                    <a:pt x="821" y="534"/>
                  </a:lnTo>
                  <a:lnTo>
                    <a:pt x="824" y="542"/>
                  </a:lnTo>
                  <a:lnTo>
                    <a:pt x="821" y="583"/>
                  </a:lnTo>
                  <a:lnTo>
                    <a:pt x="818" y="624"/>
                  </a:lnTo>
                  <a:lnTo>
                    <a:pt x="816" y="666"/>
                  </a:lnTo>
                  <a:lnTo>
                    <a:pt x="813" y="706"/>
                  </a:lnTo>
                  <a:lnTo>
                    <a:pt x="811" y="748"/>
                  </a:lnTo>
                  <a:lnTo>
                    <a:pt x="810" y="788"/>
                  </a:lnTo>
                  <a:lnTo>
                    <a:pt x="809" y="830"/>
                  </a:lnTo>
                  <a:lnTo>
                    <a:pt x="807" y="870"/>
                  </a:lnTo>
                  <a:lnTo>
                    <a:pt x="806" y="912"/>
                  </a:lnTo>
                  <a:lnTo>
                    <a:pt x="805" y="952"/>
                  </a:lnTo>
                  <a:lnTo>
                    <a:pt x="804" y="994"/>
                  </a:lnTo>
                  <a:lnTo>
                    <a:pt x="803" y="1034"/>
                  </a:lnTo>
                  <a:lnTo>
                    <a:pt x="801" y="1076"/>
                  </a:lnTo>
                  <a:lnTo>
                    <a:pt x="800" y="1116"/>
                  </a:lnTo>
                  <a:lnTo>
                    <a:pt x="798" y="1158"/>
                  </a:lnTo>
                  <a:lnTo>
                    <a:pt x="796" y="1198"/>
                  </a:lnTo>
                  <a:lnTo>
                    <a:pt x="779" y="1456"/>
                  </a:lnTo>
                  <a:lnTo>
                    <a:pt x="771" y="2282"/>
                  </a:lnTo>
                  <a:lnTo>
                    <a:pt x="771" y="2316"/>
                  </a:lnTo>
                  <a:lnTo>
                    <a:pt x="771" y="2348"/>
                  </a:lnTo>
                  <a:lnTo>
                    <a:pt x="772" y="2382"/>
                  </a:lnTo>
                  <a:lnTo>
                    <a:pt x="772" y="2416"/>
                  </a:lnTo>
                  <a:lnTo>
                    <a:pt x="772" y="2448"/>
                  </a:lnTo>
                  <a:lnTo>
                    <a:pt x="772" y="2482"/>
                  </a:lnTo>
                  <a:lnTo>
                    <a:pt x="772" y="2516"/>
                  </a:lnTo>
                  <a:lnTo>
                    <a:pt x="773" y="2550"/>
                  </a:lnTo>
                  <a:lnTo>
                    <a:pt x="773" y="2584"/>
                  </a:lnTo>
                  <a:lnTo>
                    <a:pt x="773" y="2618"/>
                  </a:lnTo>
                  <a:lnTo>
                    <a:pt x="774" y="2652"/>
                  </a:lnTo>
                  <a:lnTo>
                    <a:pt x="774" y="2687"/>
                  </a:lnTo>
                  <a:lnTo>
                    <a:pt x="774" y="2721"/>
                  </a:lnTo>
                  <a:lnTo>
                    <a:pt x="775" y="2754"/>
                  </a:lnTo>
                  <a:lnTo>
                    <a:pt x="775" y="2788"/>
                  </a:lnTo>
                  <a:lnTo>
                    <a:pt x="776" y="2822"/>
                  </a:lnTo>
                  <a:lnTo>
                    <a:pt x="776" y="2856"/>
                  </a:lnTo>
                  <a:lnTo>
                    <a:pt x="778" y="2891"/>
                  </a:lnTo>
                  <a:lnTo>
                    <a:pt x="778" y="2925"/>
                  </a:lnTo>
                  <a:lnTo>
                    <a:pt x="779" y="2959"/>
                  </a:lnTo>
                  <a:lnTo>
                    <a:pt x="779" y="2993"/>
                  </a:lnTo>
                  <a:lnTo>
                    <a:pt x="780" y="3027"/>
                  </a:lnTo>
                  <a:lnTo>
                    <a:pt x="781" y="3062"/>
                  </a:lnTo>
                  <a:lnTo>
                    <a:pt x="782" y="3096"/>
                  </a:lnTo>
                  <a:lnTo>
                    <a:pt x="782" y="3130"/>
                  </a:lnTo>
                  <a:lnTo>
                    <a:pt x="784" y="3163"/>
                  </a:lnTo>
                  <a:lnTo>
                    <a:pt x="785" y="3197"/>
                  </a:lnTo>
                  <a:lnTo>
                    <a:pt x="786" y="3231"/>
                  </a:lnTo>
                  <a:lnTo>
                    <a:pt x="787" y="3265"/>
                  </a:lnTo>
                  <a:lnTo>
                    <a:pt x="790" y="3298"/>
                  </a:lnTo>
                  <a:lnTo>
                    <a:pt x="791" y="3331"/>
                  </a:lnTo>
                  <a:lnTo>
                    <a:pt x="792" y="3365"/>
                  </a:lnTo>
                  <a:lnTo>
                    <a:pt x="809" y="4074"/>
                  </a:lnTo>
                  <a:lnTo>
                    <a:pt x="811" y="4178"/>
                  </a:lnTo>
                  <a:lnTo>
                    <a:pt x="806" y="4181"/>
                  </a:lnTo>
                  <a:lnTo>
                    <a:pt x="801" y="4183"/>
                  </a:lnTo>
                  <a:lnTo>
                    <a:pt x="797" y="4187"/>
                  </a:lnTo>
                  <a:lnTo>
                    <a:pt x="792" y="4192"/>
                  </a:lnTo>
                  <a:lnTo>
                    <a:pt x="776" y="3828"/>
                  </a:lnTo>
                  <a:lnTo>
                    <a:pt x="763" y="3813"/>
                  </a:lnTo>
                  <a:lnTo>
                    <a:pt x="757" y="3825"/>
                  </a:lnTo>
                  <a:lnTo>
                    <a:pt x="753" y="3837"/>
                  </a:lnTo>
                  <a:lnTo>
                    <a:pt x="748" y="3850"/>
                  </a:lnTo>
                  <a:lnTo>
                    <a:pt x="746" y="3863"/>
                  </a:lnTo>
                  <a:lnTo>
                    <a:pt x="743" y="3877"/>
                  </a:lnTo>
                  <a:lnTo>
                    <a:pt x="741" y="3890"/>
                  </a:lnTo>
                  <a:lnTo>
                    <a:pt x="741" y="3904"/>
                  </a:lnTo>
                  <a:lnTo>
                    <a:pt x="740" y="3919"/>
                  </a:lnTo>
                  <a:lnTo>
                    <a:pt x="740" y="3933"/>
                  </a:lnTo>
                  <a:lnTo>
                    <a:pt x="741" y="3947"/>
                  </a:lnTo>
                  <a:lnTo>
                    <a:pt x="741" y="3962"/>
                  </a:lnTo>
                  <a:lnTo>
                    <a:pt x="742" y="3976"/>
                  </a:lnTo>
                  <a:lnTo>
                    <a:pt x="743" y="3990"/>
                  </a:lnTo>
                  <a:lnTo>
                    <a:pt x="743" y="4005"/>
                  </a:lnTo>
                  <a:lnTo>
                    <a:pt x="744" y="4019"/>
                  </a:lnTo>
                  <a:lnTo>
                    <a:pt x="744" y="4032"/>
                  </a:lnTo>
                  <a:lnTo>
                    <a:pt x="747" y="4055"/>
                  </a:lnTo>
                  <a:lnTo>
                    <a:pt x="748" y="4080"/>
                  </a:lnTo>
                  <a:lnTo>
                    <a:pt x="748" y="4106"/>
                  </a:lnTo>
                  <a:lnTo>
                    <a:pt x="748" y="4131"/>
                  </a:lnTo>
                  <a:lnTo>
                    <a:pt x="747" y="4157"/>
                  </a:lnTo>
                  <a:lnTo>
                    <a:pt x="748" y="4181"/>
                  </a:lnTo>
                  <a:lnTo>
                    <a:pt x="750" y="4204"/>
                  </a:lnTo>
                  <a:lnTo>
                    <a:pt x="754" y="4226"/>
                  </a:lnTo>
                  <a:lnTo>
                    <a:pt x="738" y="4237"/>
                  </a:lnTo>
                  <a:lnTo>
                    <a:pt x="725" y="4045"/>
                  </a:lnTo>
                  <a:lnTo>
                    <a:pt x="713" y="4032"/>
                  </a:lnTo>
                  <a:lnTo>
                    <a:pt x="706" y="4036"/>
                  </a:lnTo>
                  <a:lnTo>
                    <a:pt x="702" y="4040"/>
                  </a:lnTo>
                  <a:lnTo>
                    <a:pt x="698" y="4046"/>
                  </a:lnTo>
                  <a:lnTo>
                    <a:pt x="696" y="4054"/>
                  </a:lnTo>
                  <a:lnTo>
                    <a:pt x="694" y="4062"/>
                  </a:lnTo>
                  <a:lnTo>
                    <a:pt x="693" y="4071"/>
                  </a:lnTo>
                  <a:lnTo>
                    <a:pt x="693" y="4079"/>
                  </a:lnTo>
                  <a:lnTo>
                    <a:pt x="693" y="4088"/>
                  </a:lnTo>
                  <a:lnTo>
                    <a:pt x="693" y="4113"/>
                  </a:lnTo>
                  <a:lnTo>
                    <a:pt x="693" y="4138"/>
                  </a:lnTo>
                  <a:lnTo>
                    <a:pt x="694" y="4162"/>
                  </a:lnTo>
                  <a:lnTo>
                    <a:pt x="696" y="4184"/>
                  </a:lnTo>
                  <a:lnTo>
                    <a:pt x="697" y="4208"/>
                  </a:lnTo>
                  <a:lnTo>
                    <a:pt x="697" y="4231"/>
                  </a:lnTo>
                  <a:lnTo>
                    <a:pt x="696" y="4255"/>
                  </a:lnTo>
                  <a:lnTo>
                    <a:pt x="693" y="4278"/>
                  </a:lnTo>
                  <a:lnTo>
                    <a:pt x="675" y="4293"/>
                  </a:lnTo>
                  <a:lnTo>
                    <a:pt x="674" y="4276"/>
                  </a:lnTo>
                  <a:lnTo>
                    <a:pt x="674" y="4259"/>
                  </a:lnTo>
                  <a:lnTo>
                    <a:pt x="675" y="4240"/>
                  </a:lnTo>
                  <a:lnTo>
                    <a:pt x="674" y="4223"/>
                  </a:lnTo>
                  <a:lnTo>
                    <a:pt x="673" y="4208"/>
                  </a:lnTo>
                  <a:lnTo>
                    <a:pt x="669" y="4192"/>
                  </a:lnTo>
                  <a:lnTo>
                    <a:pt x="662" y="4179"/>
                  </a:lnTo>
                  <a:lnTo>
                    <a:pt x="653" y="4167"/>
                  </a:lnTo>
                  <a:lnTo>
                    <a:pt x="643" y="4183"/>
                  </a:lnTo>
                  <a:lnTo>
                    <a:pt x="639" y="4201"/>
                  </a:lnTo>
                  <a:lnTo>
                    <a:pt x="636" y="4222"/>
                  </a:lnTo>
                  <a:lnTo>
                    <a:pt x="636" y="4244"/>
                  </a:lnTo>
                  <a:lnTo>
                    <a:pt x="636" y="4268"/>
                  </a:lnTo>
                  <a:lnTo>
                    <a:pt x="636" y="4289"/>
                  </a:lnTo>
                  <a:lnTo>
                    <a:pt x="635" y="4309"/>
                  </a:lnTo>
                  <a:lnTo>
                    <a:pt x="630" y="4328"/>
                  </a:lnTo>
                  <a:lnTo>
                    <a:pt x="596" y="4351"/>
                  </a:lnTo>
                  <a:lnTo>
                    <a:pt x="596" y="4346"/>
                  </a:lnTo>
                  <a:lnTo>
                    <a:pt x="595" y="4339"/>
                  </a:lnTo>
                  <a:lnTo>
                    <a:pt x="593" y="4334"/>
                  </a:lnTo>
                  <a:lnTo>
                    <a:pt x="592" y="4329"/>
                  </a:lnTo>
                  <a:lnTo>
                    <a:pt x="589" y="4325"/>
                  </a:lnTo>
                  <a:lnTo>
                    <a:pt x="586" y="4320"/>
                  </a:lnTo>
                  <a:lnTo>
                    <a:pt x="584" y="4315"/>
                  </a:lnTo>
                  <a:lnTo>
                    <a:pt x="580" y="4311"/>
                  </a:lnTo>
                  <a:lnTo>
                    <a:pt x="572" y="4315"/>
                  </a:lnTo>
                  <a:lnTo>
                    <a:pt x="566" y="4320"/>
                  </a:lnTo>
                  <a:lnTo>
                    <a:pt x="561" y="4329"/>
                  </a:lnTo>
                  <a:lnTo>
                    <a:pt x="559" y="4338"/>
                  </a:lnTo>
                  <a:lnTo>
                    <a:pt x="558" y="4349"/>
                  </a:lnTo>
                  <a:lnTo>
                    <a:pt x="556" y="4359"/>
                  </a:lnTo>
                  <a:lnTo>
                    <a:pt x="555" y="4369"/>
                  </a:lnTo>
                  <a:lnTo>
                    <a:pt x="554" y="4380"/>
                  </a:lnTo>
                  <a:lnTo>
                    <a:pt x="522" y="4405"/>
                  </a:lnTo>
                  <a:lnTo>
                    <a:pt x="490" y="4429"/>
                  </a:lnTo>
                  <a:lnTo>
                    <a:pt x="457" y="4454"/>
                  </a:lnTo>
                  <a:lnTo>
                    <a:pt x="424" y="4479"/>
                  </a:lnTo>
                  <a:lnTo>
                    <a:pt x="391" y="4503"/>
                  </a:lnTo>
                  <a:lnTo>
                    <a:pt x="358" y="4528"/>
                  </a:lnTo>
                  <a:lnTo>
                    <a:pt x="323" y="4552"/>
                  </a:lnTo>
                  <a:lnTo>
                    <a:pt x="290" y="4576"/>
                  </a:lnTo>
                  <a:lnTo>
                    <a:pt x="256" y="4600"/>
                  </a:lnTo>
                  <a:lnTo>
                    <a:pt x="221" y="4625"/>
                  </a:lnTo>
                  <a:lnTo>
                    <a:pt x="187" y="4648"/>
                  </a:lnTo>
                  <a:lnTo>
                    <a:pt x="152" y="4670"/>
                  </a:lnTo>
                  <a:lnTo>
                    <a:pt x="116" y="4694"/>
                  </a:lnTo>
                  <a:lnTo>
                    <a:pt x="82" y="4716"/>
                  </a:lnTo>
                  <a:lnTo>
                    <a:pt x="47" y="4737"/>
                  </a:lnTo>
                  <a:lnTo>
                    <a:pt x="12" y="4757"/>
                  </a:lnTo>
                  <a:lnTo>
                    <a:pt x="11" y="4743"/>
                  </a:lnTo>
                  <a:lnTo>
                    <a:pt x="9" y="4729"/>
                  </a:lnTo>
                  <a:lnTo>
                    <a:pt x="8" y="4714"/>
                  </a:lnTo>
                  <a:lnTo>
                    <a:pt x="7" y="4699"/>
                  </a:lnTo>
                  <a:lnTo>
                    <a:pt x="6" y="4685"/>
                  </a:lnTo>
                  <a:lnTo>
                    <a:pt x="6" y="4670"/>
                  </a:lnTo>
                  <a:lnTo>
                    <a:pt x="5" y="4655"/>
                  </a:lnTo>
                  <a:lnTo>
                    <a:pt x="5" y="4640"/>
                  </a:lnTo>
                  <a:lnTo>
                    <a:pt x="3" y="4625"/>
                  </a:lnTo>
                  <a:lnTo>
                    <a:pt x="3" y="4609"/>
                  </a:lnTo>
                  <a:lnTo>
                    <a:pt x="2" y="4593"/>
                  </a:lnTo>
                  <a:lnTo>
                    <a:pt x="2" y="4578"/>
                  </a:lnTo>
                  <a:lnTo>
                    <a:pt x="1" y="4561"/>
                  </a:lnTo>
                  <a:lnTo>
                    <a:pt x="1" y="4545"/>
                  </a:lnTo>
                  <a:lnTo>
                    <a:pt x="1" y="4528"/>
                  </a:lnTo>
                  <a:lnTo>
                    <a:pt x="0" y="4511"/>
                  </a:lnTo>
                  <a:lnTo>
                    <a:pt x="2" y="3299"/>
                  </a:lnTo>
                  <a:lnTo>
                    <a:pt x="6" y="2501"/>
                  </a:lnTo>
                  <a:lnTo>
                    <a:pt x="9" y="1711"/>
                  </a:lnTo>
                  <a:lnTo>
                    <a:pt x="13" y="1661"/>
                  </a:lnTo>
                  <a:lnTo>
                    <a:pt x="17" y="1608"/>
                  </a:lnTo>
                  <a:lnTo>
                    <a:pt x="19" y="1556"/>
                  </a:lnTo>
                  <a:lnTo>
                    <a:pt x="21" y="1504"/>
                  </a:lnTo>
                  <a:lnTo>
                    <a:pt x="22" y="1451"/>
                  </a:lnTo>
                  <a:lnTo>
                    <a:pt x="24" y="1399"/>
                  </a:lnTo>
                  <a:lnTo>
                    <a:pt x="24" y="1345"/>
                  </a:lnTo>
                  <a:lnTo>
                    <a:pt x="24" y="1292"/>
                  </a:lnTo>
                  <a:lnTo>
                    <a:pt x="24" y="1239"/>
                  </a:lnTo>
                  <a:lnTo>
                    <a:pt x="22" y="1185"/>
                  </a:lnTo>
                  <a:lnTo>
                    <a:pt x="22" y="1132"/>
                  </a:lnTo>
                  <a:lnTo>
                    <a:pt x="21" y="1078"/>
                  </a:lnTo>
                  <a:lnTo>
                    <a:pt x="20" y="1024"/>
                  </a:lnTo>
                  <a:lnTo>
                    <a:pt x="19" y="970"/>
                  </a:lnTo>
                  <a:lnTo>
                    <a:pt x="17" y="916"/>
                  </a:lnTo>
                  <a:lnTo>
                    <a:pt x="15" y="862"/>
                  </a:lnTo>
                  <a:lnTo>
                    <a:pt x="14" y="807"/>
                  </a:lnTo>
                  <a:lnTo>
                    <a:pt x="14" y="754"/>
                  </a:lnTo>
                  <a:lnTo>
                    <a:pt x="13" y="699"/>
                  </a:lnTo>
                  <a:lnTo>
                    <a:pt x="13" y="645"/>
                  </a:lnTo>
                  <a:lnTo>
                    <a:pt x="12" y="591"/>
                  </a:lnTo>
                  <a:lnTo>
                    <a:pt x="13" y="537"/>
                  </a:lnTo>
                  <a:lnTo>
                    <a:pt x="13" y="482"/>
                  </a:lnTo>
                  <a:lnTo>
                    <a:pt x="14" y="429"/>
                  </a:lnTo>
                  <a:lnTo>
                    <a:pt x="17" y="374"/>
                  </a:lnTo>
                  <a:lnTo>
                    <a:pt x="19" y="320"/>
                  </a:lnTo>
                  <a:lnTo>
                    <a:pt x="22" y="267"/>
                  </a:lnTo>
                  <a:lnTo>
                    <a:pt x="26" y="214"/>
                  </a:lnTo>
                  <a:lnTo>
                    <a:pt x="31" y="159"/>
                  </a:lnTo>
                  <a:lnTo>
                    <a:pt x="36" y="106"/>
                  </a:lnTo>
                  <a:lnTo>
                    <a:pt x="43" y="53"/>
                  </a:lnTo>
                  <a:lnTo>
                    <a:pt x="50" y="0"/>
                  </a:lnTo>
                  <a:lnTo>
                    <a:pt x="503" y="330"/>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5" name="Google Shape;75;p2"/>
            <p:cNvSpPr/>
            <p:nvPr/>
          </p:nvSpPr>
          <p:spPr>
            <a:xfrm>
              <a:off x="4732" y="2634"/>
              <a:ext cx="338" cy="323"/>
            </a:xfrm>
            <a:custGeom>
              <a:rect b="b" l="l" r="r" t="t"/>
              <a:pathLst>
                <a:path extrusionOk="0" h="1289" w="1014">
                  <a:moveTo>
                    <a:pt x="757" y="173"/>
                  </a:moveTo>
                  <a:lnTo>
                    <a:pt x="757" y="179"/>
                  </a:lnTo>
                  <a:lnTo>
                    <a:pt x="757" y="187"/>
                  </a:lnTo>
                  <a:lnTo>
                    <a:pt x="757" y="195"/>
                  </a:lnTo>
                  <a:lnTo>
                    <a:pt x="757" y="202"/>
                  </a:lnTo>
                  <a:lnTo>
                    <a:pt x="758" y="208"/>
                  </a:lnTo>
                  <a:lnTo>
                    <a:pt x="762" y="215"/>
                  </a:lnTo>
                  <a:lnTo>
                    <a:pt x="767" y="220"/>
                  </a:lnTo>
                  <a:lnTo>
                    <a:pt x="774" y="222"/>
                  </a:lnTo>
                  <a:lnTo>
                    <a:pt x="784" y="222"/>
                  </a:lnTo>
                  <a:lnTo>
                    <a:pt x="790" y="217"/>
                  </a:lnTo>
                  <a:lnTo>
                    <a:pt x="793" y="209"/>
                  </a:lnTo>
                  <a:lnTo>
                    <a:pt x="794" y="200"/>
                  </a:lnTo>
                  <a:lnTo>
                    <a:pt x="794" y="191"/>
                  </a:lnTo>
                  <a:lnTo>
                    <a:pt x="798" y="183"/>
                  </a:lnTo>
                  <a:lnTo>
                    <a:pt x="803" y="178"/>
                  </a:lnTo>
                  <a:lnTo>
                    <a:pt x="814" y="179"/>
                  </a:lnTo>
                  <a:lnTo>
                    <a:pt x="818" y="198"/>
                  </a:lnTo>
                  <a:lnTo>
                    <a:pt x="818" y="217"/>
                  </a:lnTo>
                  <a:lnTo>
                    <a:pt x="817" y="238"/>
                  </a:lnTo>
                  <a:lnTo>
                    <a:pt x="815" y="259"/>
                  </a:lnTo>
                  <a:lnTo>
                    <a:pt x="815" y="277"/>
                  </a:lnTo>
                  <a:lnTo>
                    <a:pt x="820" y="294"/>
                  </a:lnTo>
                  <a:lnTo>
                    <a:pt x="830" y="306"/>
                  </a:lnTo>
                  <a:lnTo>
                    <a:pt x="846" y="312"/>
                  </a:lnTo>
                  <a:lnTo>
                    <a:pt x="850" y="298"/>
                  </a:lnTo>
                  <a:lnTo>
                    <a:pt x="851" y="284"/>
                  </a:lnTo>
                  <a:lnTo>
                    <a:pt x="853" y="267"/>
                  </a:lnTo>
                  <a:lnTo>
                    <a:pt x="855" y="251"/>
                  </a:lnTo>
                  <a:lnTo>
                    <a:pt x="855" y="234"/>
                  </a:lnTo>
                  <a:lnTo>
                    <a:pt x="856" y="217"/>
                  </a:lnTo>
                  <a:lnTo>
                    <a:pt x="857" y="202"/>
                  </a:lnTo>
                  <a:lnTo>
                    <a:pt x="858" y="187"/>
                  </a:lnTo>
                  <a:lnTo>
                    <a:pt x="889" y="190"/>
                  </a:lnTo>
                  <a:lnTo>
                    <a:pt x="889" y="204"/>
                  </a:lnTo>
                  <a:lnTo>
                    <a:pt x="889" y="219"/>
                  </a:lnTo>
                  <a:lnTo>
                    <a:pt x="888" y="233"/>
                  </a:lnTo>
                  <a:lnTo>
                    <a:pt x="888" y="248"/>
                  </a:lnTo>
                  <a:lnTo>
                    <a:pt x="887" y="263"/>
                  </a:lnTo>
                  <a:lnTo>
                    <a:pt x="887" y="277"/>
                  </a:lnTo>
                  <a:lnTo>
                    <a:pt x="886" y="291"/>
                  </a:lnTo>
                  <a:lnTo>
                    <a:pt x="886" y="307"/>
                  </a:lnTo>
                  <a:lnTo>
                    <a:pt x="884" y="321"/>
                  </a:lnTo>
                  <a:lnTo>
                    <a:pt x="884" y="336"/>
                  </a:lnTo>
                  <a:lnTo>
                    <a:pt x="884" y="350"/>
                  </a:lnTo>
                  <a:lnTo>
                    <a:pt x="884" y="364"/>
                  </a:lnTo>
                  <a:lnTo>
                    <a:pt x="884" y="379"/>
                  </a:lnTo>
                  <a:lnTo>
                    <a:pt x="884" y="393"/>
                  </a:lnTo>
                  <a:lnTo>
                    <a:pt x="886" y="406"/>
                  </a:lnTo>
                  <a:lnTo>
                    <a:pt x="887" y="420"/>
                  </a:lnTo>
                  <a:lnTo>
                    <a:pt x="903" y="427"/>
                  </a:lnTo>
                  <a:lnTo>
                    <a:pt x="907" y="414"/>
                  </a:lnTo>
                  <a:lnTo>
                    <a:pt x="911" y="400"/>
                  </a:lnTo>
                  <a:lnTo>
                    <a:pt x="914" y="385"/>
                  </a:lnTo>
                  <a:lnTo>
                    <a:pt x="916" y="371"/>
                  </a:lnTo>
                  <a:lnTo>
                    <a:pt x="919" y="357"/>
                  </a:lnTo>
                  <a:lnTo>
                    <a:pt x="920" y="342"/>
                  </a:lnTo>
                  <a:lnTo>
                    <a:pt x="921" y="327"/>
                  </a:lnTo>
                  <a:lnTo>
                    <a:pt x="922" y="312"/>
                  </a:lnTo>
                  <a:lnTo>
                    <a:pt x="924" y="298"/>
                  </a:lnTo>
                  <a:lnTo>
                    <a:pt x="925" y="282"/>
                  </a:lnTo>
                  <a:lnTo>
                    <a:pt x="925" y="268"/>
                  </a:lnTo>
                  <a:lnTo>
                    <a:pt x="926" y="254"/>
                  </a:lnTo>
                  <a:lnTo>
                    <a:pt x="927" y="238"/>
                  </a:lnTo>
                  <a:lnTo>
                    <a:pt x="928" y="224"/>
                  </a:lnTo>
                  <a:lnTo>
                    <a:pt x="930" y="209"/>
                  </a:lnTo>
                  <a:lnTo>
                    <a:pt x="932" y="195"/>
                  </a:lnTo>
                  <a:lnTo>
                    <a:pt x="953" y="198"/>
                  </a:lnTo>
                  <a:lnTo>
                    <a:pt x="951" y="217"/>
                  </a:lnTo>
                  <a:lnTo>
                    <a:pt x="950" y="237"/>
                  </a:lnTo>
                  <a:lnTo>
                    <a:pt x="949" y="256"/>
                  </a:lnTo>
                  <a:lnTo>
                    <a:pt x="946" y="277"/>
                  </a:lnTo>
                  <a:lnTo>
                    <a:pt x="945" y="297"/>
                  </a:lnTo>
                  <a:lnTo>
                    <a:pt x="944" y="316"/>
                  </a:lnTo>
                  <a:lnTo>
                    <a:pt x="944" y="337"/>
                  </a:lnTo>
                  <a:lnTo>
                    <a:pt x="943" y="357"/>
                  </a:lnTo>
                  <a:lnTo>
                    <a:pt x="941" y="377"/>
                  </a:lnTo>
                  <a:lnTo>
                    <a:pt x="941" y="398"/>
                  </a:lnTo>
                  <a:lnTo>
                    <a:pt x="941" y="419"/>
                  </a:lnTo>
                  <a:lnTo>
                    <a:pt x="940" y="440"/>
                  </a:lnTo>
                  <a:lnTo>
                    <a:pt x="940" y="461"/>
                  </a:lnTo>
                  <a:lnTo>
                    <a:pt x="940" y="482"/>
                  </a:lnTo>
                  <a:lnTo>
                    <a:pt x="941" y="504"/>
                  </a:lnTo>
                  <a:lnTo>
                    <a:pt x="941" y="525"/>
                  </a:lnTo>
                  <a:lnTo>
                    <a:pt x="946" y="531"/>
                  </a:lnTo>
                  <a:lnTo>
                    <a:pt x="952" y="531"/>
                  </a:lnTo>
                  <a:lnTo>
                    <a:pt x="958" y="530"/>
                  </a:lnTo>
                  <a:lnTo>
                    <a:pt x="964" y="531"/>
                  </a:lnTo>
                  <a:lnTo>
                    <a:pt x="964" y="521"/>
                  </a:lnTo>
                  <a:lnTo>
                    <a:pt x="966" y="525"/>
                  </a:lnTo>
                  <a:lnTo>
                    <a:pt x="980" y="510"/>
                  </a:lnTo>
                  <a:lnTo>
                    <a:pt x="978" y="489"/>
                  </a:lnTo>
                  <a:lnTo>
                    <a:pt x="978" y="469"/>
                  </a:lnTo>
                  <a:lnTo>
                    <a:pt x="978" y="449"/>
                  </a:lnTo>
                  <a:lnTo>
                    <a:pt x="978" y="428"/>
                  </a:lnTo>
                  <a:lnTo>
                    <a:pt x="980" y="409"/>
                  </a:lnTo>
                  <a:lnTo>
                    <a:pt x="981" y="388"/>
                  </a:lnTo>
                  <a:lnTo>
                    <a:pt x="981" y="368"/>
                  </a:lnTo>
                  <a:lnTo>
                    <a:pt x="982" y="349"/>
                  </a:lnTo>
                  <a:lnTo>
                    <a:pt x="983" y="329"/>
                  </a:lnTo>
                  <a:lnTo>
                    <a:pt x="984" y="310"/>
                  </a:lnTo>
                  <a:lnTo>
                    <a:pt x="987" y="290"/>
                  </a:lnTo>
                  <a:lnTo>
                    <a:pt x="988" y="271"/>
                  </a:lnTo>
                  <a:lnTo>
                    <a:pt x="989" y="252"/>
                  </a:lnTo>
                  <a:lnTo>
                    <a:pt x="990" y="233"/>
                  </a:lnTo>
                  <a:lnTo>
                    <a:pt x="990" y="213"/>
                  </a:lnTo>
                  <a:lnTo>
                    <a:pt x="991" y="195"/>
                  </a:lnTo>
                  <a:lnTo>
                    <a:pt x="997" y="194"/>
                  </a:lnTo>
                  <a:lnTo>
                    <a:pt x="1003" y="194"/>
                  </a:lnTo>
                  <a:lnTo>
                    <a:pt x="1009" y="194"/>
                  </a:lnTo>
                  <a:lnTo>
                    <a:pt x="1014" y="190"/>
                  </a:lnTo>
                  <a:lnTo>
                    <a:pt x="1009" y="219"/>
                  </a:lnTo>
                  <a:lnTo>
                    <a:pt x="1006" y="247"/>
                  </a:lnTo>
                  <a:lnTo>
                    <a:pt x="1001" y="276"/>
                  </a:lnTo>
                  <a:lnTo>
                    <a:pt x="997" y="304"/>
                  </a:lnTo>
                  <a:lnTo>
                    <a:pt x="994" y="334"/>
                  </a:lnTo>
                  <a:lnTo>
                    <a:pt x="991" y="363"/>
                  </a:lnTo>
                  <a:lnTo>
                    <a:pt x="988" y="393"/>
                  </a:lnTo>
                  <a:lnTo>
                    <a:pt x="985" y="422"/>
                  </a:lnTo>
                  <a:lnTo>
                    <a:pt x="983" y="452"/>
                  </a:lnTo>
                  <a:lnTo>
                    <a:pt x="981" y="482"/>
                  </a:lnTo>
                  <a:lnTo>
                    <a:pt x="978" y="512"/>
                  </a:lnTo>
                  <a:lnTo>
                    <a:pt x="977" y="542"/>
                  </a:lnTo>
                  <a:lnTo>
                    <a:pt x="975" y="571"/>
                  </a:lnTo>
                  <a:lnTo>
                    <a:pt x="974" y="603"/>
                  </a:lnTo>
                  <a:lnTo>
                    <a:pt x="972" y="633"/>
                  </a:lnTo>
                  <a:lnTo>
                    <a:pt x="972" y="663"/>
                  </a:lnTo>
                  <a:lnTo>
                    <a:pt x="971" y="694"/>
                  </a:lnTo>
                  <a:lnTo>
                    <a:pt x="970" y="724"/>
                  </a:lnTo>
                  <a:lnTo>
                    <a:pt x="970" y="754"/>
                  </a:lnTo>
                  <a:lnTo>
                    <a:pt x="970" y="785"/>
                  </a:lnTo>
                  <a:lnTo>
                    <a:pt x="970" y="815"/>
                  </a:lnTo>
                  <a:lnTo>
                    <a:pt x="970" y="846"/>
                  </a:lnTo>
                  <a:lnTo>
                    <a:pt x="970" y="876"/>
                  </a:lnTo>
                  <a:lnTo>
                    <a:pt x="971" y="907"/>
                  </a:lnTo>
                  <a:lnTo>
                    <a:pt x="971" y="937"/>
                  </a:lnTo>
                  <a:lnTo>
                    <a:pt x="972" y="969"/>
                  </a:lnTo>
                  <a:lnTo>
                    <a:pt x="974" y="999"/>
                  </a:lnTo>
                  <a:lnTo>
                    <a:pt x="975" y="1029"/>
                  </a:lnTo>
                  <a:lnTo>
                    <a:pt x="975" y="1060"/>
                  </a:lnTo>
                  <a:lnTo>
                    <a:pt x="977" y="1090"/>
                  </a:lnTo>
                  <a:lnTo>
                    <a:pt x="978" y="1120"/>
                  </a:lnTo>
                  <a:lnTo>
                    <a:pt x="980" y="1150"/>
                  </a:lnTo>
                  <a:lnTo>
                    <a:pt x="950" y="1152"/>
                  </a:lnTo>
                  <a:lnTo>
                    <a:pt x="920" y="1155"/>
                  </a:lnTo>
                  <a:lnTo>
                    <a:pt x="890" y="1158"/>
                  </a:lnTo>
                  <a:lnTo>
                    <a:pt x="861" y="1161"/>
                  </a:lnTo>
                  <a:lnTo>
                    <a:pt x="831" y="1164"/>
                  </a:lnTo>
                  <a:lnTo>
                    <a:pt x="801" y="1167"/>
                  </a:lnTo>
                  <a:lnTo>
                    <a:pt x="771" y="1169"/>
                  </a:lnTo>
                  <a:lnTo>
                    <a:pt x="742" y="1172"/>
                  </a:lnTo>
                  <a:lnTo>
                    <a:pt x="713" y="1176"/>
                  </a:lnTo>
                  <a:lnTo>
                    <a:pt x="683" y="1178"/>
                  </a:lnTo>
                  <a:lnTo>
                    <a:pt x="654" y="1182"/>
                  </a:lnTo>
                  <a:lnTo>
                    <a:pt x="625" y="1185"/>
                  </a:lnTo>
                  <a:lnTo>
                    <a:pt x="595" y="1189"/>
                  </a:lnTo>
                  <a:lnTo>
                    <a:pt x="567" y="1191"/>
                  </a:lnTo>
                  <a:lnTo>
                    <a:pt x="537" y="1195"/>
                  </a:lnTo>
                  <a:lnTo>
                    <a:pt x="509" y="1199"/>
                  </a:lnTo>
                  <a:lnTo>
                    <a:pt x="480" y="1203"/>
                  </a:lnTo>
                  <a:lnTo>
                    <a:pt x="450" y="1207"/>
                  </a:lnTo>
                  <a:lnTo>
                    <a:pt x="422" y="1212"/>
                  </a:lnTo>
                  <a:lnTo>
                    <a:pt x="393" y="1216"/>
                  </a:lnTo>
                  <a:lnTo>
                    <a:pt x="365" y="1221"/>
                  </a:lnTo>
                  <a:lnTo>
                    <a:pt x="336" y="1225"/>
                  </a:lnTo>
                  <a:lnTo>
                    <a:pt x="308" y="1230"/>
                  </a:lnTo>
                  <a:lnTo>
                    <a:pt x="279" y="1237"/>
                  </a:lnTo>
                  <a:lnTo>
                    <a:pt x="252" y="1242"/>
                  </a:lnTo>
                  <a:lnTo>
                    <a:pt x="223" y="1247"/>
                  </a:lnTo>
                  <a:lnTo>
                    <a:pt x="195" y="1254"/>
                  </a:lnTo>
                  <a:lnTo>
                    <a:pt x="167" y="1260"/>
                  </a:lnTo>
                  <a:lnTo>
                    <a:pt x="139" y="1267"/>
                  </a:lnTo>
                  <a:lnTo>
                    <a:pt x="111" y="1275"/>
                  </a:lnTo>
                  <a:lnTo>
                    <a:pt x="83" y="1281"/>
                  </a:lnTo>
                  <a:lnTo>
                    <a:pt x="55" y="1289"/>
                  </a:lnTo>
                  <a:lnTo>
                    <a:pt x="48" y="1283"/>
                  </a:lnTo>
                  <a:lnTo>
                    <a:pt x="40" y="1281"/>
                  </a:lnTo>
                  <a:lnTo>
                    <a:pt x="30" y="1281"/>
                  </a:lnTo>
                  <a:lnTo>
                    <a:pt x="21" y="1281"/>
                  </a:lnTo>
                  <a:lnTo>
                    <a:pt x="22" y="1259"/>
                  </a:lnTo>
                  <a:lnTo>
                    <a:pt x="22" y="1237"/>
                  </a:lnTo>
                  <a:lnTo>
                    <a:pt x="21" y="1215"/>
                  </a:lnTo>
                  <a:lnTo>
                    <a:pt x="20" y="1193"/>
                  </a:lnTo>
                  <a:lnTo>
                    <a:pt x="19" y="1172"/>
                  </a:lnTo>
                  <a:lnTo>
                    <a:pt x="16" y="1150"/>
                  </a:lnTo>
                  <a:lnTo>
                    <a:pt x="14" y="1129"/>
                  </a:lnTo>
                  <a:lnTo>
                    <a:pt x="11" y="1107"/>
                  </a:lnTo>
                  <a:lnTo>
                    <a:pt x="9" y="1086"/>
                  </a:lnTo>
                  <a:lnTo>
                    <a:pt x="7" y="1065"/>
                  </a:lnTo>
                  <a:lnTo>
                    <a:pt x="4" y="1043"/>
                  </a:lnTo>
                  <a:lnTo>
                    <a:pt x="2" y="1022"/>
                  </a:lnTo>
                  <a:lnTo>
                    <a:pt x="1" y="1000"/>
                  </a:lnTo>
                  <a:lnTo>
                    <a:pt x="0" y="978"/>
                  </a:lnTo>
                  <a:lnTo>
                    <a:pt x="0" y="956"/>
                  </a:lnTo>
                  <a:lnTo>
                    <a:pt x="0" y="934"/>
                  </a:lnTo>
                  <a:lnTo>
                    <a:pt x="2" y="56"/>
                  </a:lnTo>
                  <a:lnTo>
                    <a:pt x="8" y="0"/>
                  </a:lnTo>
                  <a:lnTo>
                    <a:pt x="57" y="6"/>
                  </a:lnTo>
                  <a:lnTo>
                    <a:pt x="104" y="15"/>
                  </a:lnTo>
                  <a:lnTo>
                    <a:pt x="151" y="26"/>
                  </a:lnTo>
                  <a:lnTo>
                    <a:pt x="197" y="38"/>
                  </a:lnTo>
                  <a:lnTo>
                    <a:pt x="243" y="51"/>
                  </a:lnTo>
                  <a:lnTo>
                    <a:pt x="290" y="64"/>
                  </a:lnTo>
                  <a:lnTo>
                    <a:pt x="335" y="78"/>
                  </a:lnTo>
                  <a:lnTo>
                    <a:pt x="381" y="92"/>
                  </a:lnTo>
                  <a:lnTo>
                    <a:pt x="426" y="107"/>
                  </a:lnTo>
                  <a:lnTo>
                    <a:pt x="472" y="120"/>
                  </a:lnTo>
                  <a:lnTo>
                    <a:pt x="518" y="133"/>
                  </a:lnTo>
                  <a:lnTo>
                    <a:pt x="564" y="144"/>
                  </a:lnTo>
                  <a:lnTo>
                    <a:pt x="612" y="153"/>
                  </a:lnTo>
                  <a:lnTo>
                    <a:pt x="660" y="163"/>
                  </a:lnTo>
                  <a:lnTo>
                    <a:pt x="708" y="169"/>
                  </a:lnTo>
                  <a:lnTo>
                    <a:pt x="757" y="17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6" name="Google Shape;76;p2"/>
            <p:cNvSpPr/>
            <p:nvPr/>
          </p:nvSpPr>
          <p:spPr>
            <a:xfrm>
              <a:off x="4334" y="2640"/>
              <a:ext cx="382" cy="323"/>
            </a:xfrm>
            <a:custGeom>
              <a:rect b="b" l="l" r="r" t="t"/>
              <a:pathLst>
                <a:path extrusionOk="0" h="1293" w="1147">
                  <a:moveTo>
                    <a:pt x="1138" y="0"/>
                  </a:moveTo>
                  <a:lnTo>
                    <a:pt x="1139" y="42"/>
                  </a:lnTo>
                  <a:lnTo>
                    <a:pt x="1140" y="84"/>
                  </a:lnTo>
                  <a:lnTo>
                    <a:pt x="1140" y="125"/>
                  </a:lnTo>
                  <a:lnTo>
                    <a:pt x="1140" y="167"/>
                  </a:lnTo>
                  <a:lnTo>
                    <a:pt x="1140" y="209"/>
                  </a:lnTo>
                  <a:lnTo>
                    <a:pt x="1140" y="250"/>
                  </a:lnTo>
                  <a:lnTo>
                    <a:pt x="1140" y="291"/>
                  </a:lnTo>
                  <a:lnTo>
                    <a:pt x="1140" y="332"/>
                  </a:lnTo>
                  <a:lnTo>
                    <a:pt x="1139" y="373"/>
                  </a:lnTo>
                  <a:lnTo>
                    <a:pt x="1139" y="414"/>
                  </a:lnTo>
                  <a:lnTo>
                    <a:pt x="1138" y="455"/>
                  </a:lnTo>
                  <a:lnTo>
                    <a:pt x="1137" y="495"/>
                  </a:lnTo>
                  <a:lnTo>
                    <a:pt x="1137" y="535"/>
                  </a:lnTo>
                  <a:lnTo>
                    <a:pt x="1135" y="576"/>
                  </a:lnTo>
                  <a:lnTo>
                    <a:pt x="1134" y="616"/>
                  </a:lnTo>
                  <a:lnTo>
                    <a:pt x="1134" y="657"/>
                  </a:lnTo>
                  <a:lnTo>
                    <a:pt x="1133" y="696"/>
                  </a:lnTo>
                  <a:lnTo>
                    <a:pt x="1133" y="736"/>
                  </a:lnTo>
                  <a:lnTo>
                    <a:pt x="1132" y="776"/>
                  </a:lnTo>
                  <a:lnTo>
                    <a:pt x="1132" y="817"/>
                  </a:lnTo>
                  <a:lnTo>
                    <a:pt x="1132" y="856"/>
                  </a:lnTo>
                  <a:lnTo>
                    <a:pt x="1132" y="896"/>
                  </a:lnTo>
                  <a:lnTo>
                    <a:pt x="1132" y="935"/>
                  </a:lnTo>
                  <a:lnTo>
                    <a:pt x="1133" y="976"/>
                  </a:lnTo>
                  <a:lnTo>
                    <a:pt x="1133" y="1015"/>
                  </a:lnTo>
                  <a:lnTo>
                    <a:pt x="1134" y="1055"/>
                  </a:lnTo>
                  <a:lnTo>
                    <a:pt x="1135" y="1094"/>
                  </a:lnTo>
                  <a:lnTo>
                    <a:pt x="1137" y="1135"/>
                  </a:lnTo>
                  <a:lnTo>
                    <a:pt x="1139" y="1174"/>
                  </a:lnTo>
                  <a:lnTo>
                    <a:pt x="1141" y="1214"/>
                  </a:lnTo>
                  <a:lnTo>
                    <a:pt x="1144" y="1253"/>
                  </a:lnTo>
                  <a:lnTo>
                    <a:pt x="1147" y="1293"/>
                  </a:lnTo>
                  <a:lnTo>
                    <a:pt x="1110" y="1292"/>
                  </a:lnTo>
                  <a:lnTo>
                    <a:pt x="1075" y="1291"/>
                  </a:lnTo>
                  <a:lnTo>
                    <a:pt x="1038" y="1289"/>
                  </a:lnTo>
                  <a:lnTo>
                    <a:pt x="1002" y="1288"/>
                  </a:lnTo>
                  <a:lnTo>
                    <a:pt x="965" y="1287"/>
                  </a:lnTo>
                  <a:lnTo>
                    <a:pt x="930" y="1284"/>
                  </a:lnTo>
                  <a:lnTo>
                    <a:pt x="893" y="1283"/>
                  </a:lnTo>
                  <a:lnTo>
                    <a:pt x="857" y="1280"/>
                  </a:lnTo>
                  <a:lnTo>
                    <a:pt x="820" y="1279"/>
                  </a:lnTo>
                  <a:lnTo>
                    <a:pt x="785" y="1276"/>
                  </a:lnTo>
                  <a:lnTo>
                    <a:pt x="749" y="1274"/>
                  </a:lnTo>
                  <a:lnTo>
                    <a:pt x="713" y="1273"/>
                  </a:lnTo>
                  <a:lnTo>
                    <a:pt x="676" y="1270"/>
                  </a:lnTo>
                  <a:lnTo>
                    <a:pt x="641" y="1269"/>
                  </a:lnTo>
                  <a:lnTo>
                    <a:pt x="605" y="1267"/>
                  </a:lnTo>
                  <a:lnTo>
                    <a:pt x="569" y="1266"/>
                  </a:lnTo>
                  <a:lnTo>
                    <a:pt x="534" y="1265"/>
                  </a:lnTo>
                  <a:lnTo>
                    <a:pt x="498" y="1263"/>
                  </a:lnTo>
                  <a:lnTo>
                    <a:pt x="461" y="1262"/>
                  </a:lnTo>
                  <a:lnTo>
                    <a:pt x="425" y="1262"/>
                  </a:lnTo>
                  <a:lnTo>
                    <a:pt x="390" y="1261"/>
                  </a:lnTo>
                  <a:lnTo>
                    <a:pt x="354" y="1261"/>
                  </a:lnTo>
                  <a:lnTo>
                    <a:pt x="318" y="1262"/>
                  </a:lnTo>
                  <a:lnTo>
                    <a:pt x="284" y="1262"/>
                  </a:lnTo>
                  <a:lnTo>
                    <a:pt x="248" y="1263"/>
                  </a:lnTo>
                  <a:lnTo>
                    <a:pt x="213" y="1265"/>
                  </a:lnTo>
                  <a:lnTo>
                    <a:pt x="177" y="1267"/>
                  </a:lnTo>
                  <a:lnTo>
                    <a:pt x="141" y="1270"/>
                  </a:lnTo>
                  <a:lnTo>
                    <a:pt x="106" y="1273"/>
                  </a:lnTo>
                  <a:lnTo>
                    <a:pt x="70" y="1276"/>
                  </a:lnTo>
                  <a:lnTo>
                    <a:pt x="35" y="1280"/>
                  </a:lnTo>
                  <a:lnTo>
                    <a:pt x="0" y="1286"/>
                  </a:lnTo>
                  <a:lnTo>
                    <a:pt x="6" y="1094"/>
                  </a:lnTo>
                  <a:lnTo>
                    <a:pt x="9" y="296"/>
                  </a:lnTo>
                  <a:lnTo>
                    <a:pt x="9" y="91"/>
                  </a:lnTo>
                  <a:lnTo>
                    <a:pt x="47" y="93"/>
                  </a:lnTo>
                  <a:lnTo>
                    <a:pt x="85" y="94"/>
                  </a:lnTo>
                  <a:lnTo>
                    <a:pt x="125" y="95"/>
                  </a:lnTo>
                  <a:lnTo>
                    <a:pt x="164" y="95"/>
                  </a:lnTo>
                  <a:lnTo>
                    <a:pt x="203" y="95"/>
                  </a:lnTo>
                  <a:lnTo>
                    <a:pt x="243" y="94"/>
                  </a:lnTo>
                  <a:lnTo>
                    <a:pt x="284" y="94"/>
                  </a:lnTo>
                  <a:lnTo>
                    <a:pt x="323" y="93"/>
                  </a:lnTo>
                  <a:lnTo>
                    <a:pt x="364" y="93"/>
                  </a:lnTo>
                  <a:lnTo>
                    <a:pt x="403" y="91"/>
                  </a:lnTo>
                  <a:lnTo>
                    <a:pt x="442" y="91"/>
                  </a:lnTo>
                  <a:lnTo>
                    <a:pt x="481" y="90"/>
                  </a:lnTo>
                  <a:lnTo>
                    <a:pt x="519" y="90"/>
                  </a:lnTo>
                  <a:lnTo>
                    <a:pt x="557" y="90"/>
                  </a:lnTo>
                  <a:lnTo>
                    <a:pt x="594" y="90"/>
                  </a:lnTo>
                  <a:lnTo>
                    <a:pt x="630" y="91"/>
                  </a:lnTo>
                  <a:lnTo>
                    <a:pt x="662" y="89"/>
                  </a:lnTo>
                  <a:lnTo>
                    <a:pt x="695" y="86"/>
                  </a:lnTo>
                  <a:lnTo>
                    <a:pt x="728" y="84"/>
                  </a:lnTo>
                  <a:lnTo>
                    <a:pt x="760" y="80"/>
                  </a:lnTo>
                  <a:lnTo>
                    <a:pt x="792" y="76"/>
                  </a:lnTo>
                  <a:lnTo>
                    <a:pt x="824" y="71"/>
                  </a:lnTo>
                  <a:lnTo>
                    <a:pt x="856" y="65"/>
                  </a:lnTo>
                  <a:lnTo>
                    <a:pt x="888" y="60"/>
                  </a:lnTo>
                  <a:lnTo>
                    <a:pt x="920" y="54"/>
                  </a:lnTo>
                  <a:lnTo>
                    <a:pt x="951" y="47"/>
                  </a:lnTo>
                  <a:lnTo>
                    <a:pt x="983" y="41"/>
                  </a:lnTo>
                  <a:lnTo>
                    <a:pt x="1014" y="33"/>
                  </a:lnTo>
                  <a:lnTo>
                    <a:pt x="1045" y="26"/>
                  </a:lnTo>
                  <a:lnTo>
                    <a:pt x="1076" y="17"/>
                  </a:lnTo>
                  <a:lnTo>
                    <a:pt x="1107" y="9"/>
                  </a:lnTo>
                  <a:lnTo>
                    <a:pt x="1138" y="0"/>
                  </a:lnTo>
                  <a:close/>
                </a:path>
              </a:pathLst>
            </a:custGeom>
            <a:solidFill>
              <a:srgbClr val="118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7" name="Google Shape;77;p2"/>
            <p:cNvSpPr/>
            <p:nvPr/>
          </p:nvSpPr>
          <p:spPr>
            <a:xfrm>
              <a:off x="4427" y="2712"/>
              <a:ext cx="165" cy="60"/>
            </a:xfrm>
            <a:custGeom>
              <a:rect b="b" l="l" r="r" t="t"/>
              <a:pathLst>
                <a:path extrusionOk="0" h="237" w="495">
                  <a:moveTo>
                    <a:pt x="488" y="205"/>
                  </a:moveTo>
                  <a:lnTo>
                    <a:pt x="482" y="214"/>
                  </a:lnTo>
                  <a:lnTo>
                    <a:pt x="465" y="220"/>
                  </a:lnTo>
                  <a:lnTo>
                    <a:pt x="441" y="227"/>
                  </a:lnTo>
                  <a:lnTo>
                    <a:pt x="410" y="231"/>
                  </a:lnTo>
                  <a:lnTo>
                    <a:pt x="375" y="235"/>
                  </a:lnTo>
                  <a:lnTo>
                    <a:pt x="334" y="236"/>
                  </a:lnTo>
                  <a:lnTo>
                    <a:pt x="292" y="237"/>
                  </a:lnTo>
                  <a:lnTo>
                    <a:pt x="248" y="237"/>
                  </a:lnTo>
                  <a:lnTo>
                    <a:pt x="202" y="237"/>
                  </a:lnTo>
                  <a:lnTo>
                    <a:pt x="161" y="237"/>
                  </a:lnTo>
                  <a:lnTo>
                    <a:pt x="120" y="236"/>
                  </a:lnTo>
                  <a:lnTo>
                    <a:pt x="85" y="235"/>
                  </a:lnTo>
                  <a:lnTo>
                    <a:pt x="55" y="233"/>
                  </a:lnTo>
                  <a:lnTo>
                    <a:pt x="31" y="233"/>
                  </a:lnTo>
                  <a:lnTo>
                    <a:pt x="16" y="232"/>
                  </a:lnTo>
                  <a:lnTo>
                    <a:pt x="11" y="232"/>
                  </a:lnTo>
                  <a:lnTo>
                    <a:pt x="5" y="211"/>
                  </a:lnTo>
                  <a:lnTo>
                    <a:pt x="3" y="183"/>
                  </a:lnTo>
                  <a:lnTo>
                    <a:pt x="0" y="149"/>
                  </a:lnTo>
                  <a:lnTo>
                    <a:pt x="1" y="115"/>
                  </a:lnTo>
                  <a:lnTo>
                    <a:pt x="3" y="82"/>
                  </a:lnTo>
                  <a:lnTo>
                    <a:pt x="5" y="55"/>
                  </a:lnTo>
                  <a:lnTo>
                    <a:pt x="8" y="35"/>
                  </a:lnTo>
                  <a:lnTo>
                    <a:pt x="12" y="28"/>
                  </a:lnTo>
                  <a:lnTo>
                    <a:pt x="41" y="28"/>
                  </a:lnTo>
                  <a:lnTo>
                    <a:pt x="70" y="28"/>
                  </a:lnTo>
                  <a:lnTo>
                    <a:pt x="99" y="28"/>
                  </a:lnTo>
                  <a:lnTo>
                    <a:pt x="127" y="28"/>
                  </a:lnTo>
                  <a:lnTo>
                    <a:pt x="157" y="28"/>
                  </a:lnTo>
                  <a:lnTo>
                    <a:pt x="186" y="28"/>
                  </a:lnTo>
                  <a:lnTo>
                    <a:pt x="215" y="26"/>
                  </a:lnTo>
                  <a:lnTo>
                    <a:pt x="244" y="25"/>
                  </a:lnTo>
                  <a:lnTo>
                    <a:pt x="272" y="24"/>
                  </a:lnTo>
                  <a:lnTo>
                    <a:pt x="302" y="22"/>
                  </a:lnTo>
                  <a:lnTo>
                    <a:pt x="331" y="20"/>
                  </a:lnTo>
                  <a:lnTo>
                    <a:pt x="361" y="17"/>
                  </a:lnTo>
                  <a:lnTo>
                    <a:pt x="389" y="15"/>
                  </a:lnTo>
                  <a:lnTo>
                    <a:pt x="418" y="11"/>
                  </a:lnTo>
                  <a:lnTo>
                    <a:pt x="447" y="6"/>
                  </a:lnTo>
                  <a:lnTo>
                    <a:pt x="476" y="0"/>
                  </a:lnTo>
                  <a:lnTo>
                    <a:pt x="487" y="9"/>
                  </a:lnTo>
                  <a:lnTo>
                    <a:pt x="493" y="33"/>
                  </a:lnTo>
                  <a:lnTo>
                    <a:pt x="495" y="67"/>
                  </a:lnTo>
                  <a:lnTo>
                    <a:pt x="495" y="103"/>
                  </a:lnTo>
                  <a:lnTo>
                    <a:pt x="494" y="141"/>
                  </a:lnTo>
                  <a:lnTo>
                    <a:pt x="491" y="174"/>
                  </a:lnTo>
                  <a:lnTo>
                    <a:pt x="489" y="196"/>
                  </a:lnTo>
                  <a:lnTo>
                    <a:pt x="488" y="205"/>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8" name="Google Shape;78;p2"/>
            <p:cNvSpPr/>
            <p:nvPr/>
          </p:nvSpPr>
          <p:spPr>
            <a:xfrm>
              <a:off x="4478" y="2724"/>
              <a:ext cx="98" cy="33"/>
            </a:xfrm>
            <a:custGeom>
              <a:rect b="b" l="l" r="r" t="t"/>
              <a:pathLst>
                <a:path extrusionOk="0" h="132" w="292">
                  <a:moveTo>
                    <a:pt x="292" y="132"/>
                  </a:moveTo>
                  <a:lnTo>
                    <a:pt x="4" y="126"/>
                  </a:lnTo>
                  <a:lnTo>
                    <a:pt x="6" y="114"/>
                  </a:lnTo>
                  <a:lnTo>
                    <a:pt x="4" y="101"/>
                  </a:lnTo>
                  <a:lnTo>
                    <a:pt x="4" y="90"/>
                  </a:lnTo>
                  <a:lnTo>
                    <a:pt x="3" y="79"/>
                  </a:lnTo>
                  <a:lnTo>
                    <a:pt x="1" y="68"/>
                  </a:lnTo>
                  <a:lnTo>
                    <a:pt x="1" y="56"/>
                  </a:lnTo>
                  <a:lnTo>
                    <a:pt x="0" y="45"/>
                  </a:lnTo>
                  <a:lnTo>
                    <a:pt x="1" y="33"/>
                  </a:lnTo>
                  <a:lnTo>
                    <a:pt x="9" y="34"/>
                  </a:lnTo>
                  <a:lnTo>
                    <a:pt x="10" y="42"/>
                  </a:lnTo>
                  <a:lnTo>
                    <a:pt x="10" y="53"/>
                  </a:lnTo>
                  <a:lnTo>
                    <a:pt x="14" y="60"/>
                  </a:lnTo>
                  <a:lnTo>
                    <a:pt x="11" y="66"/>
                  </a:lnTo>
                  <a:lnTo>
                    <a:pt x="10" y="71"/>
                  </a:lnTo>
                  <a:lnTo>
                    <a:pt x="11" y="79"/>
                  </a:lnTo>
                  <a:lnTo>
                    <a:pt x="11" y="85"/>
                  </a:lnTo>
                  <a:lnTo>
                    <a:pt x="14" y="88"/>
                  </a:lnTo>
                  <a:lnTo>
                    <a:pt x="16" y="86"/>
                  </a:lnTo>
                  <a:lnTo>
                    <a:pt x="16" y="83"/>
                  </a:lnTo>
                  <a:lnTo>
                    <a:pt x="16" y="80"/>
                  </a:lnTo>
                  <a:lnTo>
                    <a:pt x="16" y="77"/>
                  </a:lnTo>
                  <a:lnTo>
                    <a:pt x="20" y="83"/>
                  </a:lnTo>
                  <a:lnTo>
                    <a:pt x="20" y="89"/>
                  </a:lnTo>
                  <a:lnTo>
                    <a:pt x="20" y="94"/>
                  </a:lnTo>
                  <a:lnTo>
                    <a:pt x="19" y="99"/>
                  </a:lnTo>
                  <a:lnTo>
                    <a:pt x="19" y="106"/>
                  </a:lnTo>
                  <a:lnTo>
                    <a:pt x="20" y="111"/>
                  </a:lnTo>
                  <a:lnTo>
                    <a:pt x="22" y="115"/>
                  </a:lnTo>
                  <a:lnTo>
                    <a:pt x="29" y="119"/>
                  </a:lnTo>
                  <a:lnTo>
                    <a:pt x="40" y="112"/>
                  </a:lnTo>
                  <a:lnTo>
                    <a:pt x="46" y="105"/>
                  </a:lnTo>
                  <a:lnTo>
                    <a:pt x="50" y="94"/>
                  </a:lnTo>
                  <a:lnTo>
                    <a:pt x="50" y="81"/>
                  </a:lnTo>
                  <a:lnTo>
                    <a:pt x="48" y="68"/>
                  </a:lnTo>
                  <a:lnTo>
                    <a:pt x="47" y="55"/>
                  </a:lnTo>
                  <a:lnTo>
                    <a:pt x="47" y="41"/>
                  </a:lnTo>
                  <a:lnTo>
                    <a:pt x="48" y="28"/>
                  </a:lnTo>
                  <a:lnTo>
                    <a:pt x="64" y="28"/>
                  </a:lnTo>
                  <a:lnTo>
                    <a:pt x="64" y="33"/>
                  </a:lnTo>
                  <a:lnTo>
                    <a:pt x="64" y="38"/>
                  </a:lnTo>
                  <a:lnTo>
                    <a:pt x="64" y="45"/>
                  </a:lnTo>
                  <a:lnTo>
                    <a:pt x="64" y="50"/>
                  </a:lnTo>
                  <a:lnTo>
                    <a:pt x="64" y="55"/>
                  </a:lnTo>
                  <a:lnTo>
                    <a:pt x="66" y="60"/>
                  </a:lnTo>
                  <a:lnTo>
                    <a:pt x="69" y="64"/>
                  </a:lnTo>
                  <a:lnTo>
                    <a:pt x="74" y="67"/>
                  </a:lnTo>
                  <a:lnTo>
                    <a:pt x="82" y="67"/>
                  </a:lnTo>
                  <a:lnTo>
                    <a:pt x="88" y="66"/>
                  </a:lnTo>
                  <a:lnTo>
                    <a:pt x="94" y="63"/>
                  </a:lnTo>
                  <a:lnTo>
                    <a:pt x="99" y="56"/>
                  </a:lnTo>
                  <a:lnTo>
                    <a:pt x="99" y="51"/>
                  </a:lnTo>
                  <a:lnTo>
                    <a:pt x="99" y="46"/>
                  </a:lnTo>
                  <a:lnTo>
                    <a:pt x="98" y="40"/>
                  </a:lnTo>
                  <a:lnTo>
                    <a:pt x="98" y="33"/>
                  </a:lnTo>
                  <a:lnTo>
                    <a:pt x="98" y="28"/>
                  </a:lnTo>
                  <a:lnTo>
                    <a:pt x="101" y="24"/>
                  </a:lnTo>
                  <a:lnTo>
                    <a:pt x="103" y="21"/>
                  </a:lnTo>
                  <a:lnTo>
                    <a:pt x="109" y="21"/>
                  </a:lnTo>
                  <a:lnTo>
                    <a:pt x="122" y="21"/>
                  </a:lnTo>
                  <a:lnTo>
                    <a:pt x="115" y="28"/>
                  </a:lnTo>
                  <a:lnTo>
                    <a:pt x="121" y="37"/>
                  </a:lnTo>
                  <a:lnTo>
                    <a:pt x="129" y="42"/>
                  </a:lnTo>
                  <a:lnTo>
                    <a:pt x="139" y="42"/>
                  </a:lnTo>
                  <a:lnTo>
                    <a:pt x="147" y="38"/>
                  </a:lnTo>
                  <a:lnTo>
                    <a:pt x="149" y="34"/>
                  </a:lnTo>
                  <a:lnTo>
                    <a:pt x="149" y="29"/>
                  </a:lnTo>
                  <a:lnTo>
                    <a:pt x="149" y="24"/>
                  </a:lnTo>
                  <a:lnTo>
                    <a:pt x="149" y="19"/>
                  </a:lnTo>
                  <a:lnTo>
                    <a:pt x="168" y="19"/>
                  </a:lnTo>
                  <a:lnTo>
                    <a:pt x="186" y="17"/>
                  </a:lnTo>
                  <a:lnTo>
                    <a:pt x="204" y="15"/>
                  </a:lnTo>
                  <a:lnTo>
                    <a:pt x="222" y="12"/>
                  </a:lnTo>
                  <a:lnTo>
                    <a:pt x="240" y="10"/>
                  </a:lnTo>
                  <a:lnTo>
                    <a:pt x="256" y="6"/>
                  </a:lnTo>
                  <a:lnTo>
                    <a:pt x="274" y="3"/>
                  </a:lnTo>
                  <a:lnTo>
                    <a:pt x="292" y="0"/>
                  </a:lnTo>
                  <a:lnTo>
                    <a:pt x="292" y="132"/>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79" name="Google Shape;79;p2"/>
            <p:cNvSpPr/>
            <p:nvPr/>
          </p:nvSpPr>
          <p:spPr>
            <a:xfrm>
              <a:off x="4458" y="2733"/>
              <a:ext cx="12" cy="24"/>
            </a:xfrm>
            <a:custGeom>
              <a:rect b="b" l="l" r="r" t="t"/>
              <a:pathLst>
                <a:path extrusionOk="0" h="95" w="36">
                  <a:moveTo>
                    <a:pt x="32" y="41"/>
                  </a:moveTo>
                  <a:lnTo>
                    <a:pt x="30" y="47"/>
                  </a:lnTo>
                  <a:lnTo>
                    <a:pt x="29" y="53"/>
                  </a:lnTo>
                  <a:lnTo>
                    <a:pt x="30" y="58"/>
                  </a:lnTo>
                  <a:lnTo>
                    <a:pt x="31" y="65"/>
                  </a:lnTo>
                  <a:lnTo>
                    <a:pt x="33" y="73"/>
                  </a:lnTo>
                  <a:lnTo>
                    <a:pt x="36" y="78"/>
                  </a:lnTo>
                  <a:lnTo>
                    <a:pt x="36" y="84"/>
                  </a:lnTo>
                  <a:lnTo>
                    <a:pt x="36" y="90"/>
                  </a:lnTo>
                  <a:lnTo>
                    <a:pt x="26" y="93"/>
                  </a:lnTo>
                  <a:lnTo>
                    <a:pt x="19" y="95"/>
                  </a:lnTo>
                  <a:lnTo>
                    <a:pt x="14" y="92"/>
                  </a:lnTo>
                  <a:lnTo>
                    <a:pt x="11" y="87"/>
                  </a:lnTo>
                  <a:lnTo>
                    <a:pt x="7" y="80"/>
                  </a:lnTo>
                  <a:lnTo>
                    <a:pt x="5" y="74"/>
                  </a:lnTo>
                  <a:lnTo>
                    <a:pt x="4" y="66"/>
                  </a:lnTo>
                  <a:lnTo>
                    <a:pt x="1" y="60"/>
                  </a:lnTo>
                  <a:lnTo>
                    <a:pt x="2" y="50"/>
                  </a:lnTo>
                  <a:lnTo>
                    <a:pt x="1" y="41"/>
                  </a:lnTo>
                  <a:lnTo>
                    <a:pt x="0" y="32"/>
                  </a:lnTo>
                  <a:lnTo>
                    <a:pt x="0" y="22"/>
                  </a:lnTo>
                  <a:lnTo>
                    <a:pt x="0" y="14"/>
                  </a:lnTo>
                  <a:lnTo>
                    <a:pt x="2" y="6"/>
                  </a:lnTo>
                  <a:lnTo>
                    <a:pt x="6" y="2"/>
                  </a:lnTo>
                  <a:lnTo>
                    <a:pt x="13" y="0"/>
                  </a:lnTo>
                  <a:lnTo>
                    <a:pt x="19" y="2"/>
                  </a:lnTo>
                  <a:lnTo>
                    <a:pt x="22" y="7"/>
                  </a:lnTo>
                  <a:lnTo>
                    <a:pt x="23" y="13"/>
                  </a:lnTo>
                  <a:lnTo>
                    <a:pt x="24" y="20"/>
                  </a:lnTo>
                  <a:lnTo>
                    <a:pt x="25" y="27"/>
                  </a:lnTo>
                  <a:lnTo>
                    <a:pt x="26" y="34"/>
                  </a:lnTo>
                  <a:lnTo>
                    <a:pt x="27" y="39"/>
                  </a:lnTo>
                  <a:lnTo>
                    <a:pt x="32" y="41"/>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0" name="Google Shape;80;p2"/>
            <p:cNvSpPr/>
            <p:nvPr/>
          </p:nvSpPr>
          <p:spPr>
            <a:xfrm>
              <a:off x="4611" y="2974"/>
              <a:ext cx="452" cy="306"/>
            </a:xfrm>
            <a:custGeom>
              <a:rect b="b" l="l" r="r" t="t"/>
              <a:pathLst>
                <a:path extrusionOk="0" h="1223" w="1356">
                  <a:moveTo>
                    <a:pt x="321" y="32"/>
                  </a:moveTo>
                  <a:lnTo>
                    <a:pt x="337" y="30"/>
                  </a:lnTo>
                  <a:lnTo>
                    <a:pt x="352" y="28"/>
                  </a:lnTo>
                  <a:lnTo>
                    <a:pt x="369" y="28"/>
                  </a:lnTo>
                  <a:lnTo>
                    <a:pt x="386" y="28"/>
                  </a:lnTo>
                  <a:lnTo>
                    <a:pt x="403" y="28"/>
                  </a:lnTo>
                  <a:lnTo>
                    <a:pt x="420" y="28"/>
                  </a:lnTo>
                  <a:lnTo>
                    <a:pt x="438" y="30"/>
                  </a:lnTo>
                  <a:lnTo>
                    <a:pt x="456" y="30"/>
                  </a:lnTo>
                  <a:lnTo>
                    <a:pt x="474" y="31"/>
                  </a:lnTo>
                  <a:lnTo>
                    <a:pt x="491" y="32"/>
                  </a:lnTo>
                  <a:lnTo>
                    <a:pt x="510" y="34"/>
                  </a:lnTo>
                  <a:lnTo>
                    <a:pt x="528" y="34"/>
                  </a:lnTo>
                  <a:lnTo>
                    <a:pt x="546" y="34"/>
                  </a:lnTo>
                  <a:lnTo>
                    <a:pt x="564" y="34"/>
                  </a:lnTo>
                  <a:lnTo>
                    <a:pt x="581" y="34"/>
                  </a:lnTo>
                  <a:lnTo>
                    <a:pt x="598" y="32"/>
                  </a:lnTo>
                  <a:lnTo>
                    <a:pt x="642" y="32"/>
                  </a:lnTo>
                  <a:lnTo>
                    <a:pt x="686" y="32"/>
                  </a:lnTo>
                  <a:lnTo>
                    <a:pt x="730" y="32"/>
                  </a:lnTo>
                  <a:lnTo>
                    <a:pt x="776" y="34"/>
                  </a:lnTo>
                  <a:lnTo>
                    <a:pt x="820" y="35"/>
                  </a:lnTo>
                  <a:lnTo>
                    <a:pt x="865" y="36"/>
                  </a:lnTo>
                  <a:lnTo>
                    <a:pt x="909" y="37"/>
                  </a:lnTo>
                  <a:lnTo>
                    <a:pt x="954" y="39"/>
                  </a:lnTo>
                  <a:lnTo>
                    <a:pt x="998" y="40"/>
                  </a:lnTo>
                  <a:lnTo>
                    <a:pt x="1042" y="41"/>
                  </a:lnTo>
                  <a:lnTo>
                    <a:pt x="1087" y="43"/>
                  </a:lnTo>
                  <a:lnTo>
                    <a:pt x="1131" y="43"/>
                  </a:lnTo>
                  <a:lnTo>
                    <a:pt x="1176" y="43"/>
                  </a:lnTo>
                  <a:lnTo>
                    <a:pt x="1220" y="43"/>
                  </a:lnTo>
                  <a:lnTo>
                    <a:pt x="1264" y="41"/>
                  </a:lnTo>
                  <a:lnTo>
                    <a:pt x="1308" y="39"/>
                  </a:lnTo>
                  <a:lnTo>
                    <a:pt x="1307" y="66"/>
                  </a:lnTo>
                  <a:lnTo>
                    <a:pt x="1307" y="93"/>
                  </a:lnTo>
                  <a:lnTo>
                    <a:pt x="1307" y="121"/>
                  </a:lnTo>
                  <a:lnTo>
                    <a:pt x="1307" y="148"/>
                  </a:lnTo>
                  <a:lnTo>
                    <a:pt x="1308" y="174"/>
                  </a:lnTo>
                  <a:lnTo>
                    <a:pt x="1308" y="202"/>
                  </a:lnTo>
                  <a:lnTo>
                    <a:pt x="1310" y="228"/>
                  </a:lnTo>
                  <a:lnTo>
                    <a:pt x="1311" y="255"/>
                  </a:lnTo>
                  <a:lnTo>
                    <a:pt x="1312" y="281"/>
                  </a:lnTo>
                  <a:lnTo>
                    <a:pt x="1313" y="307"/>
                  </a:lnTo>
                  <a:lnTo>
                    <a:pt x="1316" y="334"/>
                  </a:lnTo>
                  <a:lnTo>
                    <a:pt x="1317" y="360"/>
                  </a:lnTo>
                  <a:lnTo>
                    <a:pt x="1319" y="386"/>
                  </a:lnTo>
                  <a:lnTo>
                    <a:pt x="1320" y="413"/>
                  </a:lnTo>
                  <a:lnTo>
                    <a:pt x="1323" y="439"/>
                  </a:lnTo>
                  <a:lnTo>
                    <a:pt x="1325" y="465"/>
                  </a:lnTo>
                  <a:lnTo>
                    <a:pt x="1327" y="491"/>
                  </a:lnTo>
                  <a:lnTo>
                    <a:pt x="1330" y="517"/>
                  </a:lnTo>
                  <a:lnTo>
                    <a:pt x="1332" y="543"/>
                  </a:lnTo>
                  <a:lnTo>
                    <a:pt x="1335" y="569"/>
                  </a:lnTo>
                  <a:lnTo>
                    <a:pt x="1336" y="595"/>
                  </a:lnTo>
                  <a:lnTo>
                    <a:pt x="1338" y="622"/>
                  </a:lnTo>
                  <a:lnTo>
                    <a:pt x="1341" y="648"/>
                  </a:lnTo>
                  <a:lnTo>
                    <a:pt x="1343" y="674"/>
                  </a:lnTo>
                  <a:lnTo>
                    <a:pt x="1345" y="700"/>
                  </a:lnTo>
                  <a:lnTo>
                    <a:pt x="1346" y="726"/>
                  </a:lnTo>
                  <a:lnTo>
                    <a:pt x="1349" y="752"/>
                  </a:lnTo>
                  <a:lnTo>
                    <a:pt x="1350" y="778"/>
                  </a:lnTo>
                  <a:lnTo>
                    <a:pt x="1352" y="806"/>
                  </a:lnTo>
                  <a:lnTo>
                    <a:pt x="1354" y="832"/>
                  </a:lnTo>
                  <a:lnTo>
                    <a:pt x="1355" y="859"/>
                  </a:lnTo>
                  <a:lnTo>
                    <a:pt x="1356" y="885"/>
                  </a:lnTo>
                  <a:lnTo>
                    <a:pt x="1356" y="1223"/>
                  </a:lnTo>
                  <a:lnTo>
                    <a:pt x="1346" y="1223"/>
                  </a:lnTo>
                  <a:lnTo>
                    <a:pt x="1331" y="1223"/>
                  </a:lnTo>
                  <a:lnTo>
                    <a:pt x="1308" y="1223"/>
                  </a:lnTo>
                  <a:lnTo>
                    <a:pt x="1281" y="1223"/>
                  </a:lnTo>
                  <a:lnTo>
                    <a:pt x="1248" y="1223"/>
                  </a:lnTo>
                  <a:lnTo>
                    <a:pt x="1210" y="1223"/>
                  </a:lnTo>
                  <a:lnTo>
                    <a:pt x="1168" y="1221"/>
                  </a:lnTo>
                  <a:lnTo>
                    <a:pt x="1122" y="1221"/>
                  </a:lnTo>
                  <a:lnTo>
                    <a:pt x="1072" y="1220"/>
                  </a:lnTo>
                  <a:lnTo>
                    <a:pt x="1019" y="1220"/>
                  </a:lnTo>
                  <a:lnTo>
                    <a:pt x="965" y="1219"/>
                  </a:lnTo>
                  <a:lnTo>
                    <a:pt x="908" y="1219"/>
                  </a:lnTo>
                  <a:lnTo>
                    <a:pt x="849" y="1217"/>
                  </a:lnTo>
                  <a:lnTo>
                    <a:pt x="790" y="1217"/>
                  </a:lnTo>
                  <a:lnTo>
                    <a:pt x="729" y="1216"/>
                  </a:lnTo>
                  <a:lnTo>
                    <a:pt x="669" y="1215"/>
                  </a:lnTo>
                  <a:lnTo>
                    <a:pt x="608" y="1215"/>
                  </a:lnTo>
                  <a:lnTo>
                    <a:pt x="548" y="1213"/>
                  </a:lnTo>
                  <a:lnTo>
                    <a:pt x="490" y="1212"/>
                  </a:lnTo>
                  <a:lnTo>
                    <a:pt x="433" y="1212"/>
                  </a:lnTo>
                  <a:lnTo>
                    <a:pt x="377" y="1211"/>
                  </a:lnTo>
                  <a:lnTo>
                    <a:pt x="325" y="1210"/>
                  </a:lnTo>
                  <a:lnTo>
                    <a:pt x="275" y="1210"/>
                  </a:lnTo>
                  <a:lnTo>
                    <a:pt x="229" y="1208"/>
                  </a:lnTo>
                  <a:lnTo>
                    <a:pt x="186" y="1208"/>
                  </a:lnTo>
                  <a:lnTo>
                    <a:pt x="146" y="1207"/>
                  </a:lnTo>
                  <a:lnTo>
                    <a:pt x="113" y="1207"/>
                  </a:lnTo>
                  <a:lnTo>
                    <a:pt x="85" y="1207"/>
                  </a:lnTo>
                  <a:lnTo>
                    <a:pt x="61" y="1206"/>
                  </a:lnTo>
                  <a:lnTo>
                    <a:pt x="44" y="1206"/>
                  </a:lnTo>
                  <a:lnTo>
                    <a:pt x="33" y="1206"/>
                  </a:lnTo>
                  <a:lnTo>
                    <a:pt x="30" y="1206"/>
                  </a:lnTo>
                  <a:lnTo>
                    <a:pt x="25" y="1174"/>
                  </a:lnTo>
                  <a:lnTo>
                    <a:pt x="22" y="1143"/>
                  </a:lnTo>
                  <a:lnTo>
                    <a:pt x="19" y="1111"/>
                  </a:lnTo>
                  <a:lnTo>
                    <a:pt x="18" y="1079"/>
                  </a:lnTo>
                  <a:lnTo>
                    <a:pt x="18" y="1047"/>
                  </a:lnTo>
                  <a:lnTo>
                    <a:pt x="18" y="1014"/>
                  </a:lnTo>
                  <a:lnTo>
                    <a:pt x="19" y="982"/>
                  </a:lnTo>
                  <a:lnTo>
                    <a:pt x="20" y="950"/>
                  </a:lnTo>
                  <a:lnTo>
                    <a:pt x="22" y="918"/>
                  </a:lnTo>
                  <a:lnTo>
                    <a:pt x="23" y="885"/>
                  </a:lnTo>
                  <a:lnTo>
                    <a:pt x="24" y="854"/>
                  </a:lnTo>
                  <a:lnTo>
                    <a:pt x="25" y="821"/>
                  </a:lnTo>
                  <a:lnTo>
                    <a:pt x="25" y="790"/>
                  </a:lnTo>
                  <a:lnTo>
                    <a:pt x="24" y="760"/>
                  </a:lnTo>
                  <a:lnTo>
                    <a:pt x="22" y="729"/>
                  </a:lnTo>
                  <a:lnTo>
                    <a:pt x="18" y="699"/>
                  </a:lnTo>
                  <a:lnTo>
                    <a:pt x="20" y="655"/>
                  </a:lnTo>
                  <a:lnTo>
                    <a:pt x="20" y="610"/>
                  </a:lnTo>
                  <a:lnTo>
                    <a:pt x="20" y="567"/>
                  </a:lnTo>
                  <a:lnTo>
                    <a:pt x="19" y="523"/>
                  </a:lnTo>
                  <a:lnTo>
                    <a:pt x="18" y="480"/>
                  </a:lnTo>
                  <a:lnTo>
                    <a:pt x="17" y="436"/>
                  </a:lnTo>
                  <a:lnTo>
                    <a:pt x="14" y="393"/>
                  </a:lnTo>
                  <a:lnTo>
                    <a:pt x="12" y="350"/>
                  </a:lnTo>
                  <a:lnTo>
                    <a:pt x="8" y="307"/>
                  </a:lnTo>
                  <a:lnTo>
                    <a:pt x="6" y="263"/>
                  </a:lnTo>
                  <a:lnTo>
                    <a:pt x="4" y="220"/>
                  </a:lnTo>
                  <a:lnTo>
                    <a:pt x="3" y="177"/>
                  </a:lnTo>
                  <a:lnTo>
                    <a:pt x="1" y="133"/>
                  </a:lnTo>
                  <a:lnTo>
                    <a:pt x="0" y="88"/>
                  </a:lnTo>
                  <a:lnTo>
                    <a:pt x="0" y="44"/>
                  </a:lnTo>
                  <a:lnTo>
                    <a:pt x="1" y="0"/>
                  </a:lnTo>
                  <a:lnTo>
                    <a:pt x="22" y="2"/>
                  </a:lnTo>
                  <a:lnTo>
                    <a:pt x="41" y="5"/>
                  </a:lnTo>
                  <a:lnTo>
                    <a:pt x="61" y="6"/>
                  </a:lnTo>
                  <a:lnTo>
                    <a:pt x="81" y="9"/>
                  </a:lnTo>
                  <a:lnTo>
                    <a:pt x="102" y="10"/>
                  </a:lnTo>
                  <a:lnTo>
                    <a:pt x="123" y="11"/>
                  </a:lnTo>
                  <a:lnTo>
                    <a:pt x="143" y="13"/>
                  </a:lnTo>
                  <a:lnTo>
                    <a:pt x="163" y="14"/>
                  </a:lnTo>
                  <a:lnTo>
                    <a:pt x="185" y="15"/>
                  </a:lnTo>
                  <a:lnTo>
                    <a:pt x="205" y="17"/>
                  </a:lnTo>
                  <a:lnTo>
                    <a:pt x="225" y="18"/>
                  </a:lnTo>
                  <a:lnTo>
                    <a:pt x="244" y="21"/>
                  </a:lnTo>
                  <a:lnTo>
                    <a:pt x="264" y="22"/>
                  </a:lnTo>
                  <a:lnTo>
                    <a:pt x="283" y="26"/>
                  </a:lnTo>
                  <a:lnTo>
                    <a:pt x="302" y="28"/>
                  </a:lnTo>
                  <a:lnTo>
                    <a:pt x="321" y="32"/>
                  </a:lnTo>
                  <a:close/>
                </a:path>
              </a:pathLst>
            </a:custGeom>
            <a:solidFill>
              <a:srgbClr val="C664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1" name="Google Shape;81;p2"/>
            <p:cNvSpPr/>
            <p:nvPr/>
          </p:nvSpPr>
          <p:spPr>
            <a:xfrm>
              <a:off x="4734" y="3011"/>
              <a:ext cx="177" cy="53"/>
            </a:xfrm>
            <a:custGeom>
              <a:rect b="b" l="l" r="r" t="t"/>
              <a:pathLst>
                <a:path extrusionOk="0" h="212" w="529">
                  <a:moveTo>
                    <a:pt x="515" y="0"/>
                  </a:moveTo>
                  <a:lnTo>
                    <a:pt x="522" y="22"/>
                  </a:lnTo>
                  <a:lnTo>
                    <a:pt x="526" y="48"/>
                  </a:lnTo>
                  <a:lnTo>
                    <a:pt x="529" y="74"/>
                  </a:lnTo>
                  <a:lnTo>
                    <a:pt x="529" y="101"/>
                  </a:lnTo>
                  <a:lnTo>
                    <a:pt x="527" y="128"/>
                  </a:lnTo>
                  <a:lnTo>
                    <a:pt x="523" y="155"/>
                  </a:lnTo>
                  <a:lnTo>
                    <a:pt x="517" y="179"/>
                  </a:lnTo>
                  <a:lnTo>
                    <a:pt x="508" y="200"/>
                  </a:lnTo>
                  <a:lnTo>
                    <a:pt x="474" y="200"/>
                  </a:lnTo>
                  <a:lnTo>
                    <a:pt x="442" y="200"/>
                  </a:lnTo>
                  <a:lnTo>
                    <a:pt x="411" y="201"/>
                  </a:lnTo>
                  <a:lnTo>
                    <a:pt x="380" y="203"/>
                  </a:lnTo>
                  <a:lnTo>
                    <a:pt x="350" y="204"/>
                  </a:lnTo>
                  <a:lnTo>
                    <a:pt x="320" y="205"/>
                  </a:lnTo>
                  <a:lnTo>
                    <a:pt x="290" y="207"/>
                  </a:lnTo>
                  <a:lnTo>
                    <a:pt x="260" y="209"/>
                  </a:lnTo>
                  <a:lnTo>
                    <a:pt x="231" y="211"/>
                  </a:lnTo>
                  <a:lnTo>
                    <a:pt x="201" y="212"/>
                  </a:lnTo>
                  <a:lnTo>
                    <a:pt x="171" y="212"/>
                  </a:lnTo>
                  <a:lnTo>
                    <a:pt x="141" y="212"/>
                  </a:lnTo>
                  <a:lnTo>
                    <a:pt x="112" y="212"/>
                  </a:lnTo>
                  <a:lnTo>
                    <a:pt x="81" y="211"/>
                  </a:lnTo>
                  <a:lnTo>
                    <a:pt x="50" y="208"/>
                  </a:lnTo>
                  <a:lnTo>
                    <a:pt x="18" y="204"/>
                  </a:lnTo>
                  <a:lnTo>
                    <a:pt x="7" y="187"/>
                  </a:lnTo>
                  <a:lnTo>
                    <a:pt x="1" y="161"/>
                  </a:lnTo>
                  <a:lnTo>
                    <a:pt x="0" y="131"/>
                  </a:lnTo>
                  <a:lnTo>
                    <a:pt x="1" y="97"/>
                  </a:lnTo>
                  <a:lnTo>
                    <a:pt x="3" y="66"/>
                  </a:lnTo>
                  <a:lnTo>
                    <a:pt x="7" y="40"/>
                  </a:lnTo>
                  <a:lnTo>
                    <a:pt x="9" y="20"/>
                  </a:lnTo>
                  <a:lnTo>
                    <a:pt x="11" y="14"/>
                  </a:lnTo>
                  <a:lnTo>
                    <a:pt x="41" y="14"/>
                  </a:lnTo>
                  <a:lnTo>
                    <a:pt x="72" y="15"/>
                  </a:lnTo>
                  <a:lnTo>
                    <a:pt x="105" y="14"/>
                  </a:lnTo>
                  <a:lnTo>
                    <a:pt x="135" y="14"/>
                  </a:lnTo>
                  <a:lnTo>
                    <a:pt x="166" y="13"/>
                  </a:lnTo>
                  <a:lnTo>
                    <a:pt x="197" y="13"/>
                  </a:lnTo>
                  <a:lnTo>
                    <a:pt x="228" y="11"/>
                  </a:lnTo>
                  <a:lnTo>
                    <a:pt x="260" y="10"/>
                  </a:lnTo>
                  <a:lnTo>
                    <a:pt x="291" y="9"/>
                  </a:lnTo>
                  <a:lnTo>
                    <a:pt x="323" y="7"/>
                  </a:lnTo>
                  <a:lnTo>
                    <a:pt x="354" y="5"/>
                  </a:lnTo>
                  <a:lnTo>
                    <a:pt x="386" y="3"/>
                  </a:lnTo>
                  <a:lnTo>
                    <a:pt x="418" y="2"/>
                  </a:lnTo>
                  <a:lnTo>
                    <a:pt x="451" y="1"/>
                  </a:lnTo>
                  <a:lnTo>
                    <a:pt x="483" y="1"/>
                  </a:lnTo>
                  <a:lnTo>
                    <a:pt x="51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2" name="Google Shape;82;p2"/>
            <p:cNvSpPr/>
            <p:nvPr/>
          </p:nvSpPr>
          <p:spPr>
            <a:xfrm>
              <a:off x="4768" y="3022"/>
              <a:ext cx="10" cy="22"/>
            </a:xfrm>
            <a:custGeom>
              <a:rect b="b" l="l" r="r" t="t"/>
              <a:pathLst>
                <a:path extrusionOk="0" h="89" w="29">
                  <a:moveTo>
                    <a:pt x="29" y="89"/>
                  </a:moveTo>
                  <a:lnTo>
                    <a:pt x="17" y="89"/>
                  </a:lnTo>
                  <a:lnTo>
                    <a:pt x="10" y="82"/>
                  </a:lnTo>
                  <a:lnTo>
                    <a:pt x="5" y="70"/>
                  </a:lnTo>
                  <a:lnTo>
                    <a:pt x="4" y="56"/>
                  </a:lnTo>
                  <a:lnTo>
                    <a:pt x="4" y="39"/>
                  </a:lnTo>
                  <a:lnTo>
                    <a:pt x="4" y="24"/>
                  </a:lnTo>
                  <a:lnTo>
                    <a:pt x="3" y="11"/>
                  </a:lnTo>
                  <a:lnTo>
                    <a:pt x="0" y="0"/>
                  </a:lnTo>
                  <a:lnTo>
                    <a:pt x="23" y="0"/>
                  </a:lnTo>
                  <a:lnTo>
                    <a:pt x="29" y="89"/>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3" name="Google Shape;83;p2"/>
            <p:cNvSpPr/>
            <p:nvPr/>
          </p:nvSpPr>
          <p:spPr>
            <a:xfrm>
              <a:off x="4789" y="3023"/>
              <a:ext cx="9" cy="22"/>
            </a:xfrm>
            <a:custGeom>
              <a:rect b="b" l="l" r="r" t="t"/>
              <a:pathLst>
                <a:path extrusionOk="0" h="87" w="28">
                  <a:moveTo>
                    <a:pt x="21" y="0"/>
                  </a:moveTo>
                  <a:lnTo>
                    <a:pt x="22" y="8"/>
                  </a:lnTo>
                  <a:lnTo>
                    <a:pt x="24" y="18"/>
                  </a:lnTo>
                  <a:lnTo>
                    <a:pt x="25" y="30"/>
                  </a:lnTo>
                  <a:lnTo>
                    <a:pt x="26" y="43"/>
                  </a:lnTo>
                  <a:lnTo>
                    <a:pt x="27" y="55"/>
                  </a:lnTo>
                  <a:lnTo>
                    <a:pt x="28" y="66"/>
                  </a:lnTo>
                  <a:lnTo>
                    <a:pt x="28" y="78"/>
                  </a:lnTo>
                  <a:lnTo>
                    <a:pt x="27" y="87"/>
                  </a:lnTo>
                  <a:lnTo>
                    <a:pt x="5" y="87"/>
                  </a:lnTo>
                  <a:lnTo>
                    <a:pt x="0" y="0"/>
                  </a:lnTo>
                  <a:lnTo>
                    <a:pt x="21" y="0"/>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4" name="Google Shape;84;p2"/>
            <p:cNvSpPr/>
            <p:nvPr/>
          </p:nvSpPr>
          <p:spPr>
            <a:xfrm>
              <a:off x="4810" y="3023"/>
              <a:ext cx="88" cy="27"/>
            </a:xfrm>
            <a:custGeom>
              <a:rect b="b" l="l" r="r" t="t"/>
              <a:pathLst>
                <a:path extrusionOk="0" h="106" w="266">
                  <a:moveTo>
                    <a:pt x="19" y="3"/>
                  </a:moveTo>
                  <a:lnTo>
                    <a:pt x="21" y="9"/>
                  </a:lnTo>
                  <a:lnTo>
                    <a:pt x="22" y="17"/>
                  </a:lnTo>
                  <a:lnTo>
                    <a:pt x="21" y="23"/>
                  </a:lnTo>
                  <a:lnTo>
                    <a:pt x="21" y="30"/>
                  </a:lnTo>
                  <a:lnTo>
                    <a:pt x="21" y="36"/>
                  </a:lnTo>
                  <a:lnTo>
                    <a:pt x="24" y="42"/>
                  </a:lnTo>
                  <a:lnTo>
                    <a:pt x="27" y="44"/>
                  </a:lnTo>
                  <a:lnTo>
                    <a:pt x="34" y="46"/>
                  </a:lnTo>
                  <a:lnTo>
                    <a:pt x="44" y="44"/>
                  </a:lnTo>
                  <a:lnTo>
                    <a:pt x="50" y="38"/>
                  </a:lnTo>
                  <a:lnTo>
                    <a:pt x="53" y="29"/>
                  </a:lnTo>
                  <a:lnTo>
                    <a:pt x="57" y="21"/>
                  </a:lnTo>
                  <a:lnTo>
                    <a:pt x="57" y="3"/>
                  </a:lnTo>
                  <a:lnTo>
                    <a:pt x="58" y="13"/>
                  </a:lnTo>
                  <a:lnTo>
                    <a:pt x="64" y="23"/>
                  </a:lnTo>
                  <a:lnTo>
                    <a:pt x="72" y="29"/>
                  </a:lnTo>
                  <a:lnTo>
                    <a:pt x="84" y="27"/>
                  </a:lnTo>
                  <a:lnTo>
                    <a:pt x="89" y="23"/>
                  </a:lnTo>
                  <a:lnTo>
                    <a:pt x="91" y="18"/>
                  </a:lnTo>
                  <a:lnTo>
                    <a:pt x="91" y="13"/>
                  </a:lnTo>
                  <a:lnTo>
                    <a:pt x="91" y="7"/>
                  </a:lnTo>
                  <a:lnTo>
                    <a:pt x="89" y="3"/>
                  </a:lnTo>
                  <a:lnTo>
                    <a:pt x="259" y="3"/>
                  </a:lnTo>
                  <a:lnTo>
                    <a:pt x="264" y="12"/>
                  </a:lnTo>
                  <a:lnTo>
                    <a:pt x="265" y="23"/>
                  </a:lnTo>
                  <a:lnTo>
                    <a:pt x="266" y="36"/>
                  </a:lnTo>
                  <a:lnTo>
                    <a:pt x="265" y="51"/>
                  </a:lnTo>
                  <a:lnTo>
                    <a:pt x="264" y="65"/>
                  </a:lnTo>
                  <a:lnTo>
                    <a:pt x="263" y="78"/>
                  </a:lnTo>
                  <a:lnTo>
                    <a:pt x="261" y="91"/>
                  </a:lnTo>
                  <a:lnTo>
                    <a:pt x="263" y="102"/>
                  </a:lnTo>
                  <a:lnTo>
                    <a:pt x="246" y="103"/>
                  </a:lnTo>
                  <a:lnTo>
                    <a:pt x="229" y="104"/>
                  </a:lnTo>
                  <a:lnTo>
                    <a:pt x="214" y="104"/>
                  </a:lnTo>
                  <a:lnTo>
                    <a:pt x="197" y="106"/>
                  </a:lnTo>
                  <a:lnTo>
                    <a:pt x="182" y="104"/>
                  </a:lnTo>
                  <a:lnTo>
                    <a:pt x="165" y="104"/>
                  </a:lnTo>
                  <a:lnTo>
                    <a:pt x="150" y="103"/>
                  </a:lnTo>
                  <a:lnTo>
                    <a:pt x="133" y="102"/>
                  </a:lnTo>
                  <a:lnTo>
                    <a:pt x="118" y="100"/>
                  </a:lnTo>
                  <a:lnTo>
                    <a:pt x="101" y="99"/>
                  </a:lnTo>
                  <a:lnTo>
                    <a:pt x="85" y="98"/>
                  </a:lnTo>
                  <a:lnTo>
                    <a:pt x="69" y="96"/>
                  </a:lnTo>
                  <a:lnTo>
                    <a:pt x="53" y="95"/>
                  </a:lnTo>
                  <a:lnTo>
                    <a:pt x="37" y="94"/>
                  </a:lnTo>
                  <a:lnTo>
                    <a:pt x="20" y="92"/>
                  </a:lnTo>
                  <a:lnTo>
                    <a:pt x="3" y="91"/>
                  </a:lnTo>
                  <a:lnTo>
                    <a:pt x="5" y="81"/>
                  </a:lnTo>
                  <a:lnTo>
                    <a:pt x="3" y="69"/>
                  </a:lnTo>
                  <a:lnTo>
                    <a:pt x="2" y="55"/>
                  </a:lnTo>
                  <a:lnTo>
                    <a:pt x="1" y="40"/>
                  </a:lnTo>
                  <a:lnTo>
                    <a:pt x="0" y="27"/>
                  </a:lnTo>
                  <a:lnTo>
                    <a:pt x="0" y="16"/>
                  </a:lnTo>
                  <a:lnTo>
                    <a:pt x="3" y="7"/>
                  </a:lnTo>
                  <a:lnTo>
                    <a:pt x="9" y="0"/>
                  </a:lnTo>
                  <a:lnTo>
                    <a:pt x="11" y="3"/>
                  </a:lnTo>
                  <a:lnTo>
                    <a:pt x="13" y="3"/>
                  </a:lnTo>
                  <a:lnTo>
                    <a:pt x="16" y="3"/>
                  </a:lnTo>
                  <a:lnTo>
                    <a:pt x="19" y="3"/>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5" name="Google Shape;85;p2"/>
            <p:cNvSpPr/>
            <p:nvPr/>
          </p:nvSpPr>
          <p:spPr>
            <a:xfrm>
              <a:off x="4613" y="3333"/>
              <a:ext cx="463" cy="354"/>
            </a:xfrm>
            <a:custGeom>
              <a:rect b="b" l="l" r="r" t="t"/>
              <a:pathLst>
                <a:path extrusionOk="0" h="1420" w="1388">
                  <a:moveTo>
                    <a:pt x="1360" y="16"/>
                  </a:moveTo>
                  <a:lnTo>
                    <a:pt x="1370" y="30"/>
                  </a:lnTo>
                  <a:lnTo>
                    <a:pt x="1370" y="73"/>
                  </a:lnTo>
                  <a:lnTo>
                    <a:pt x="1370" y="116"/>
                  </a:lnTo>
                  <a:lnTo>
                    <a:pt x="1370" y="159"/>
                  </a:lnTo>
                  <a:lnTo>
                    <a:pt x="1370" y="202"/>
                  </a:lnTo>
                  <a:lnTo>
                    <a:pt x="1370" y="245"/>
                  </a:lnTo>
                  <a:lnTo>
                    <a:pt x="1370" y="287"/>
                  </a:lnTo>
                  <a:lnTo>
                    <a:pt x="1371" y="330"/>
                  </a:lnTo>
                  <a:lnTo>
                    <a:pt x="1371" y="371"/>
                  </a:lnTo>
                  <a:lnTo>
                    <a:pt x="1372" y="414"/>
                  </a:lnTo>
                  <a:lnTo>
                    <a:pt x="1372" y="456"/>
                  </a:lnTo>
                  <a:lnTo>
                    <a:pt x="1374" y="498"/>
                  </a:lnTo>
                  <a:lnTo>
                    <a:pt x="1374" y="541"/>
                  </a:lnTo>
                  <a:lnTo>
                    <a:pt x="1375" y="582"/>
                  </a:lnTo>
                  <a:lnTo>
                    <a:pt x="1376" y="624"/>
                  </a:lnTo>
                  <a:lnTo>
                    <a:pt x="1376" y="667"/>
                  </a:lnTo>
                  <a:lnTo>
                    <a:pt x="1377" y="709"/>
                  </a:lnTo>
                  <a:lnTo>
                    <a:pt x="1378" y="750"/>
                  </a:lnTo>
                  <a:lnTo>
                    <a:pt x="1378" y="792"/>
                  </a:lnTo>
                  <a:lnTo>
                    <a:pt x="1380" y="835"/>
                  </a:lnTo>
                  <a:lnTo>
                    <a:pt x="1381" y="877"/>
                  </a:lnTo>
                  <a:lnTo>
                    <a:pt x="1382" y="918"/>
                  </a:lnTo>
                  <a:lnTo>
                    <a:pt x="1382" y="961"/>
                  </a:lnTo>
                  <a:lnTo>
                    <a:pt x="1383" y="1003"/>
                  </a:lnTo>
                  <a:lnTo>
                    <a:pt x="1384" y="1046"/>
                  </a:lnTo>
                  <a:lnTo>
                    <a:pt x="1384" y="1088"/>
                  </a:lnTo>
                  <a:lnTo>
                    <a:pt x="1385" y="1131"/>
                  </a:lnTo>
                  <a:lnTo>
                    <a:pt x="1385" y="1174"/>
                  </a:lnTo>
                  <a:lnTo>
                    <a:pt x="1387" y="1215"/>
                  </a:lnTo>
                  <a:lnTo>
                    <a:pt x="1387" y="1258"/>
                  </a:lnTo>
                  <a:lnTo>
                    <a:pt x="1387" y="1303"/>
                  </a:lnTo>
                  <a:lnTo>
                    <a:pt x="1388" y="1346"/>
                  </a:lnTo>
                  <a:lnTo>
                    <a:pt x="1388" y="1389"/>
                  </a:lnTo>
                  <a:lnTo>
                    <a:pt x="1374" y="1408"/>
                  </a:lnTo>
                  <a:lnTo>
                    <a:pt x="1357" y="1417"/>
                  </a:lnTo>
                  <a:lnTo>
                    <a:pt x="1338" y="1420"/>
                  </a:lnTo>
                  <a:lnTo>
                    <a:pt x="1318" y="1416"/>
                  </a:lnTo>
                  <a:lnTo>
                    <a:pt x="1297" y="1411"/>
                  </a:lnTo>
                  <a:lnTo>
                    <a:pt x="1275" y="1405"/>
                  </a:lnTo>
                  <a:lnTo>
                    <a:pt x="1252" y="1403"/>
                  </a:lnTo>
                  <a:lnTo>
                    <a:pt x="1230" y="1405"/>
                  </a:lnTo>
                  <a:lnTo>
                    <a:pt x="1199" y="1404"/>
                  </a:lnTo>
                  <a:lnTo>
                    <a:pt x="1165" y="1403"/>
                  </a:lnTo>
                  <a:lnTo>
                    <a:pt x="1130" y="1403"/>
                  </a:lnTo>
                  <a:lnTo>
                    <a:pt x="1092" y="1402"/>
                  </a:lnTo>
                  <a:lnTo>
                    <a:pt x="1051" y="1402"/>
                  </a:lnTo>
                  <a:lnTo>
                    <a:pt x="1010" y="1402"/>
                  </a:lnTo>
                  <a:lnTo>
                    <a:pt x="966" y="1402"/>
                  </a:lnTo>
                  <a:lnTo>
                    <a:pt x="920" y="1402"/>
                  </a:lnTo>
                  <a:lnTo>
                    <a:pt x="874" y="1402"/>
                  </a:lnTo>
                  <a:lnTo>
                    <a:pt x="828" y="1402"/>
                  </a:lnTo>
                  <a:lnTo>
                    <a:pt x="780" y="1403"/>
                  </a:lnTo>
                  <a:lnTo>
                    <a:pt x="731" y="1403"/>
                  </a:lnTo>
                  <a:lnTo>
                    <a:pt x="684" y="1403"/>
                  </a:lnTo>
                  <a:lnTo>
                    <a:pt x="635" y="1404"/>
                  </a:lnTo>
                  <a:lnTo>
                    <a:pt x="587" y="1404"/>
                  </a:lnTo>
                  <a:lnTo>
                    <a:pt x="540" y="1404"/>
                  </a:lnTo>
                  <a:lnTo>
                    <a:pt x="492" y="1405"/>
                  </a:lnTo>
                  <a:lnTo>
                    <a:pt x="447" y="1405"/>
                  </a:lnTo>
                  <a:lnTo>
                    <a:pt x="403" y="1405"/>
                  </a:lnTo>
                  <a:lnTo>
                    <a:pt x="359" y="1405"/>
                  </a:lnTo>
                  <a:lnTo>
                    <a:pt x="319" y="1405"/>
                  </a:lnTo>
                  <a:lnTo>
                    <a:pt x="278" y="1404"/>
                  </a:lnTo>
                  <a:lnTo>
                    <a:pt x="241" y="1404"/>
                  </a:lnTo>
                  <a:lnTo>
                    <a:pt x="207" y="1403"/>
                  </a:lnTo>
                  <a:lnTo>
                    <a:pt x="174" y="1402"/>
                  </a:lnTo>
                  <a:lnTo>
                    <a:pt x="145" y="1400"/>
                  </a:lnTo>
                  <a:lnTo>
                    <a:pt x="118" y="1399"/>
                  </a:lnTo>
                  <a:lnTo>
                    <a:pt x="95" y="1396"/>
                  </a:lnTo>
                  <a:lnTo>
                    <a:pt x="76" y="1395"/>
                  </a:lnTo>
                  <a:lnTo>
                    <a:pt x="59" y="1391"/>
                  </a:lnTo>
                  <a:lnTo>
                    <a:pt x="47" y="1389"/>
                  </a:lnTo>
                  <a:lnTo>
                    <a:pt x="40" y="1385"/>
                  </a:lnTo>
                  <a:lnTo>
                    <a:pt x="42" y="1343"/>
                  </a:lnTo>
                  <a:lnTo>
                    <a:pt x="43" y="1303"/>
                  </a:lnTo>
                  <a:lnTo>
                    <a:pt x="44" y="1261"/>
                  </a:lnTo>
                  <a:lnTo>
                    <a:pt x="44" y="1219"/>
                  </a:lnTo>
                  <a:lnTo>
                    <a:pt x="45" y="1178"/>
                  </a:lnTo>
                  <a:lnTo>
                    <a:pt x="45" y="1136"/>
                  </a:lnTo>
                  <a:lnTo>
                    <a:pt x="45" y="1094"/>
                  </a:lnTo>
                  <a:lnTo>
                    <a:pt x="45" y="1053"/>
                  </a:lnTo>
                  <a:lnTo>
                    <a:pt x="45" y="1011"/>
                  </a:lnTo>
                  <a:lnTo>
                    <a:pt x="44" y="969"/>
                  </a:lnTo>
                  <a:lnTo>
                    <a:pt x="44" y="927"/>
                  </a:lnTo>
                  <a:lnTo>
                    <a:pt x="43" y="887"/>
                  </a:lnTo>
                  <a:lnTo>
                    <a:pt x="42" y="845"/>
                  </a:lnTo>
                  <a:lnTo>
                    <a:pt x="40" y="804"/>
                  </a:lnTo>
                  <a:lnTo>
                    <a:pt x="39" y="762"/>
                  </a:lnTo>
                  <a:lnTo>
                    <a:pt x="38" y="720"/>
                  </a:lnTo>
                  <a:lnTo>
                    <a:pt x="37" y="679"/>
                  </a:lnTo>
                  <a:lnTo>
                    <a:pt x="34" y="637"/>
                  </a:lnTo>
                  <a:lnTo>
                    <a:pt x="33" y="595"/>
                  </a:lnTo>
                  <a:lnTo>
                    <a:pt x="31" y="554"/>
                  </a:lnTo>
                  <a:lnTo>
                    <a:pt x="28" y="512"/>
                  </a:lnTo>
                  <a:lnTo>
                    <a:pt x="26" y="472"/>
                  </a:lnTo>
                  <a:lnTo>
                    <a:pt x="25" y="430"/>
                  </a:lnTo>
                  <a:lnTo>
                    <a:pt x="23" y="388"/>
                  </a:lnTo>
                  <a:lnTo>
                    <a:pt x="19" y="348"/>
                  </a:lnTo>
                  <a:lnTo>
                    <a:pt x="17" y="306"/>
                  </a:lnTo>
                  <a:lnTo>
                    <a:pt x="14" y="266"/>
                  </a:lnTo>
                  <a:lnTo>
                    <a:pt x="12" y="224"/>
                  </a:lnTo>
                  <a:lnTo>
                    <a:pt x="8" y="184"/>
                  </a:lnTo>
                  <a:lnTo>
                    <a:pt x="6" y="142"/>
                  </a:lnTo>
                  <a:lnTo>
                    <a:pt x="3" y="102"/>
                  </a:lnTo>
                  <a:lnTo>
                    <a:pt x="0" y="61"/>
                  </a:lnTo>
                  <a:lnTo>
                    <a:pt x="5" y="34"/>
                  </a:lnTo>
                  <a:lnTo>
                    <a:pt x="18" y="18"/>
                  </a:lnTo>
                  <a:lnTo>
                    <a:pt x="36" y="13"/>
                  </a:lnTo>
                  <a:lnTo>
                    <a:pt x="58" y="13"/>
                  </a:lnTo>
                  <a:lnTo>
                    <a:pt x="83" y="18"/>
                  </a:lnTo>
                  <a:lnTo>
                    <a:pt x="109" y="24"/>
                  </a:lnTo>
                  <a:lnTo>
                    <a:pt x="134" y="26"/>
                  </a:lnTo>
                  <a:lnTo>
                    <a:pt x="156" y="24"/>
                  </a:lnTo>
                  <a:lnTo>
                    <a:pt x="185" y="25"/>
                  </a:lnTo>
                  <a:lnTo>
                    <a:pt x="216" y="26"/>
                  </a:lnTo>
                  <a:lnTo>
                    <a:pt x="246" y="26"/>
                  </a:lnTo>
                  <a:lnTo>
                    <a:pt x="276" y="28"/>
                  </a:lnTo>
                  <a:lnTo>
                    <a:pt x="306" y="29"/>
                  </a:lnTo>
                  <a:lnTo>
                    <a:pt x="335" y="30"/>
                  </a:lnTo>
                  <a:lnTo>
                    <a:pt x="365" y="30"/>
                  </a:lnTo>
                  <a:lnTo>
                    <a:pt x="394" y="31"/>
                  </a:lnTo>
                  <a:lnTo>
                    <a:pt x="423" y="33"/>
                  </a:lnTo>
                  <a:lnTo>
                    <a:pt x="452" y="34"/>
                  </a:lnTo>
                  <a:lnTo>
                    <a:pt x="482" y="34"/>
                  </a:lnTo>
                  <a:lnTo>
                    <a:pt x="510" y="35"/>
                  </a:lnTo>
                  <a:lnTo>
                    <a:pt x="540" y="37"/>
                  </a:lnTo>
                  <a:lnTo>
                    <a:pt x="568" y="37"/>
                  </a:lnTo>
                  <a:lnTo>
                    <a:pt x="598" y="38"/>
                  </a:lnTo>
                  <a:lnTo>
                    <a:pt x="627" y="38"/>
                  </a:lnTo>
                  <a:lnTo>
                    <a:pt x="655" y="39"/>
                  </a:lnTo>
                  <a:lnTo>
                    <a:pt x="685" y="39"/>
                  </a:lnTo>
                  <a:lnTo>
                    <a:pt x="714" y="41"/>
                  </a:lnTo>
                  <a:lnTo>
                    <a:pt x="743" y="41"/>
                  </a:lnTo>
                  <a:lnTo>
                    <a:pt x="772" y="41"/>
                  </a:lnTo>
                  <a:lnTo>
                    <a:pt x="802" y="41"/>
                  </a:lnTo>
                  <a:lnTo>
                    <a:pt x="830" y="41"/>
                  </a:lnTo>
                  <a:lnTo>
                    <a:pt x="860" y="41"/>
                  </a:lnTo>
                  <a:lnTo>
                    <a:pt x="888" y="41"/>
                  </a:lnTo>
                  <a:lnTo>
                    <a:pt x="918" y="41"/>
                  </a:lnTo>
                  <a:lnTo>
                    <a:pt x="948" y="41"/>
                  </a:lnTo>
                  <a:lnTo>
                    <a:pt x="978" y="39"/>
                  </a:lnTo>
                  <a:lnTo>
                    <a:pt x="1007" y="39"/>
                  </a:lnTo>
                  <a:lnTo>
                    <a:pt x="1037" y="38"/>
                  </a:lnTo>
                  <a:lnTo>
                    <a:pt x="1068" y="38"/>
                  </a:lnTo>
                  <a:lnTo>
                    <a:pt x="1098" y="37"/>
                  </a:lnTo>
                  <a:lnTo>
                    <a:pt x="1111" y="34"/>
                  </a:lnTo>
                  <a:lnTo>
                    <a:pt x="1124" y="31"/>
                  </a:lnTo>
                  <a:lnTo>
                    <a:pt x="1137" y="30"/>
                  </a:lnTo>
                  <a:lnTo>
                    <a:pt x="1151" y="29"/>
                  </a:lnTo>
                  <a:lnTo>
                    <a:pt x="1164" y="28"/>
                  </a:lnTo>
                  <a:lnTo>
                    <a:pt x="1177" y="26"/>
                  </a:lnTo>
                  <a:lnTo>
                    <a:pt x="1192" y="25"/>
                  </a:lnTo>
                  <a:lnTo>
                    <a:pt x="1205" y="24"/>
                  </a:lnTo>
                  <a:lnTo>
                    <a:pt x="1218" y="22"/>
                  </a:lnTo>
                  <a:lnTo>
                    <a:pt x="1232" y="21"/>
                  </a:lnTo>
                  <a:lnTo>
                    <a:pt x="1245" y="18"/>
                  </a:lnTo>
                  <a:lnTo>
                    <a:pt x="1258" y="16"/>
                  </a:lnTo>
                  <a:lnTo>
                    <a:pt x="1271" y="13"/>
                  </a:lnTo>
                  <a:lnTo>
                    <a:pt x="1284" y="11"/>
                  </a:lnTo>
                  <a:lnTo>
                    <a:pt x="1297" y="7"/>
                  </a:lnTo>
                  <a:lnTo>
                    <a:pt x="1309" y="2"/>
                  </a:lnTo>
                  <a:lnTo>
                    <a:pt x="1318" y="0"/>
                  </a:lnTo>
                  <a:lnTo>
                    <a:pt x="1325" y="0"/>
                  </a:lnTo>
                  <a:lnTo>
                    <a:pt x="1331" y="3"/>
                  </a:lnTo>
                  <a:lnTo>
                    <a:pt x="1336" y="7"/>
                  </a:lnTo>
                  <a:lnTo>
                    <a:pt x="1341" y="9"/>
                  </a:lnTo>
                  <a:lnTo>
                    <a:pt x="1346" y="13"/>
                  </a:lnTo>
                  <a:lnTo>
                    <a:pt x="1353" y="16"/>
                  </a:lnTo>
                  <a:lnTo>
                    <a:pt x="1360" y="16"/>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6" name="Google Shape;86;p2"/>
            <p:cNvSpPr/>
            <p:nvPr/>
          </p:nvSpPr>
          <p:spPr>
            <a:xfrm>
              <a:off x="4628" y="3355"/>
              <a:ext cx="432" cy="319"/>
            </a:xfrm>
            <a:custGeom>
              <a:rect b="b" l="l" r="r" t="t"/>
              <a:pathLst>
                <a:path extrusionOk="0" h="1279" w="1297">
                  <a:moveTo>
                    <a:pt x="558" y="27"/>
                  </a:moveTo>
                  <a:lnTo>
                    <a:pt x="603" y="27"/>
                  </a:lnTo>
                  <a:lnTo>
                    <a:pt x="647" y="26"/>
                  </a:lnTo>
                  <a:lnTo>
                    <a:pt x="692" y="26"/>
                  </a:lnTo>
                  <a:lnTo>
                    <a:pt x="737" y="25"/>
                  </a:lnTo>
                  <a:lnTo>
                    <a:pt x="782" y="25"/>
                  </a:lnTo>
                  <a:lnTo>
                    <a:pt x="829" y="23"/>
                  </a:lnTo>
                  <a:lnTo>
                    <a:pt x="874" y="22"/>
                  </a:lnTo>
                  <a:lnTo>
                    <a:pt x="919" y="21"/>
                  </a:lnTo>
                  <a:lnTo>
                    <a:pt x="966" y="19"/>
                  </a:lnTo>
                  <a:lnTo>
                    <a:pt x="1011" y="18"/>
                  </a:lnTo>
                  <a:lnTo>
                    <a:pt x="1057" y="15"/>
                  </a:lnTo>
                  <a:lnTo>
                    <a:pt x="1102" y="14"/>
                  </a:lnTo>
                  <a:lnTo>
                    <a:pt x="1148" y="13"/>
                  </a:lnTo>
                  <a:lnTo>
                    <a:pt x="1194" y="10"/>
                  </a:lnTo>
                  <a:lnTo>
                    <a:pt x="1239" y="9"/>
                  </a:lnTo>
                  <a:lnTo>
                    <a:pt x="1284" y="6"/>
                  </a:lnTo>
                  <a:lnTo>
                    <a:pt x="1283" y="45"/>
                  </a:lnTo>
                  <a:lnTo>
                    <a:pt x="1283" y="83"/>
                  </a:lnTo>
                  <a:lnTo>
                    <a:pt x="1283" y="122"/>
                  </a:lnTo>
                  <a:lnTo>
                    <a:pt x="1282" y="161"/>
                  </a:lnTo>
                  <a:lnTo>
                    <a:pt x="1282" y="200"/>
                  </a:lnTo>
                  <a:lnTo>
                    <a:pt x="1282" y="239"/>
                  </a:lnTo>
                  <a:lnTo>
                    <a:pt x="1283" y="280"/>
                  </a:lnTo>
                  <a:lnTo>
                    <a:pt x="1283" y="319"/>
                  </a:lnTo>
                  <a:lnTo>
                    <a:pt x="1283" y="358"/>
                  </a:lnTo>
                  <a:lnTo>
                    <a:pt x="1284" y="398"/>
                  </a:lnTo>
                  <a:lnTo>
                    <a:pt x="1284" y="437"/>
                  </a:lnTo>
                  <a:lnTo>
                    <a:pt x="1286" y="478"/>
                  </a:lnTo>
                  <a:lnTo>
                    <a:pt x="1287" y="518"/>
                  </a:lnTo>
                  <a:lnTo>
                    <a:pt x="1287" y="557"/>
                  </a:lnTo>
                  <a:lnTo>
                    <a:pt x="1288" y="598"/>
                  </a:lnTo>
                  <a:lnTo>
                    <a:pt x="1289" y="638"/>
                  </a:lnTo>
                  <a:lnTo>
                    <a:pt x="1290" y="678"/>
                  </a:lnTo>
                  <a:lnTo>
                    <a:pt x="1290" y="717"/>
                  </a:lnTo>
                  <a:lnTo>
                    <a:pt x="1292" y="758"/>
                  </a:lnTo>
                  <a:lnTo>
                    <a:pt x="1293" y="798"/>
                  </a:lnTo>
                  <a:lnTo>
                    <a:pt x="1294" y="838"/>
                  </a:lnTo>
                  <a:lnTo>
                    <a:pt x="1294" y="879"/>
                  </a:lnTo>
                  <a:lnTo>
                    <a:pt x="1295" y="919"/>
                  </a:lnTo>
                  <a:lnTo>
                    <a:pt x="1295" y="960"/>
                  </a:lnTo>
                  <a:lnTo>
                    <a:pt x="1296" y="999"/>
                  </a:lnTo>
                  <a:lnTo>
                    <a:pt x="1296" y="1039"/>
                  </a:lnTo>
                  <a:lnTo>
                    <a:pt x="1297" y="1079"/>
                  </a:lnTo>
                  <a:lnTo>
                    <a:pt x="1297" y="1120"/>
                  </a:lnTo>
                  <a:lnTo>
                    <a:pt x="1297" y="1159"/>
                  </a:lnTo>
                  <a:lnTo>
                    <a:pt x="1297" y="1199"/>
                  </a:lnTo>
                  <a:lnTo>
                    <a:pt x="1296" y="1238"/>
                  </a:lnTo>
                  <a:lnTo>
                    <a:pt x="1296" y="1279"/>
                  </a:lnTo>
                  <a:lnTo>
                    <a:pt x="1264" y="1276"/>
                  </a:lnTo>
                  <a:lnTo>
                    <a:pt x="1231" y="1273"/>
                  </a:lnTo>
                  <a:lnTo>
                    <a:pt x="1199" y="1272"/>
                  </a:lnTo>
                  <a:lnTo>
                    <a:pt x="1167" y="1270"/>
                  </a:lnTo>
                  <a:lnTo>
                    <a:pt x="1135" y="1268"/>
                  </a:lnTo>
                  <a:lnTo>
                    <a:pt x="1102" y="1267"/>
                  </a:lnTo>
                  <a:lnTo>
                    <a:pt x="1071" y="1266"/>
                  </a:lnTo>
                  <a:lnTo>
                    <a:pt x="1039" y="1264"/>
                  </a:lnTo>
                  <a:lnTo>
                    <a:pt x="1007" y="1263"/>
                  </a:lnTo>
                  <a:lnTo>
                    <a:pt x="976" y="1262"/>
                  </a:lnTo>
                  <a:lnTo>
                    <a:pt x="944" y="1260"/>
                  </a:lnTo>
                  <a:lnTo>
                    <a:pt x="913" y="1260"/>
                  </a:lnTo>
                  <a:lnTo>
                    <a:pt x="881" y="1259"/>
                  </a:lnTo>
                  <a:lnTo>
                    <a:pt x="850" y="1259"/>
                  </a:lnTo>
                  <a:lnTo>
                    <a:pt x="818" y="1259"/>
                  </a:lnTo>
                  <a:lnTo>
                    <a:pt x="787" y="1259"/>
                  </a:lnTo>
                  <a:lnTo>
                    <a:pt x="756" y="1259"/>
                  </a:lnTo>
                  <a:lnTo>
                    <a:pt x="724" y="1259"/>
                  </a:lnTo>
                  <a:lnTo>
                    <a:pt x="693" y="1259"/>
                  </a:lnTo>
                  <a:lnTo>
                    <a:pt x="662" y="1260"/>
                  </a:lnTo>
                  <a:lnTo>
                    <a:pt x="630" y="1260"/>
                  </a:lnTo>
                  <a:lnTo>
                    <a:pt x="599" y="1262"/>
                  </a:lnTo>
                  <a:lnTo>
                    <a:pt x="567" y="1262"/>
                  </a:lnTo>
                  <a:lnTo>
                    <a:pt x="536" y="1263"/>
                  </a:lnTo>
                  <a:lnTo>
                    <a:pt x="504" y="1264"/>
                  </a:lnTo>
                  <a:lnTo>
                    <a:pt x="472" y="1266"/>
                  </a:lnTo>
                  <a:lnTo>
                    <a:pt x="440" y="1267"/>
                  </a:lnTo>
                  <a:lnTo>
                    <a:pt x="409" y="1268"/>
                  </a:lnTo>
                  <a:lnTo>
                    <a:pt x="377" y="1270"/>
                  </a:lnTo>
                  <a:lnTo>
                    <a:pt x="345" y="1271"/>
                  </a:lnTo>
                  <a:lnTo>
                    <a:pt x="312" y="1273"/>
                  </a:lnTo>
                  <a:lnTo>
                    <a:pt x="279" y="1275"/>
                  </a:lnTo>
                  <a:lnTo>
                    <a:pt x="265" y="1275"/>
                  </a:lnTo>
                  <a:lnTo>
                    <a:pt x="250" y="1275"/>
                  </a:lnTo>
                  <a:lnTo>
                    <a:pt x="235" y="1273"/>
                  </a:lnTo>
                  <a:lnTo>
                    <a:pt x="220" y="1273"/>
                  </a:lnTo>
                  <a:lnTo>
                    <a:pt x="204" y="1272"/>
                  </a:lnTo>
                  <a:lnTo>
                    <a:pt x="189" y="1271"/>
                  </a:lnTo>
                  <a:lnTo>
                    <a:pt x="174" y="1268"/>
                  </a:lnTo>
                  <a:lnTo>
                    <a:pt x="158" y="1267"/>
                  </a:lnTo>
                  <a:lnTo>
                    <a:pt x="143" y="1264"/>
                  </a:lnTo>
                  <a:lnTo>
                    <a:pt x="127" y="1263"/>
                  </a:lnTo>
                  <a:lnTo>
                    <a:pt x="113" y="1260"/>
                  </a:lnTo>
                  <a:lnTo>
                    <a:pt x="97" y="1258"/>
                  </a:lnTo>
                  <a:lnTo>
                    <a:pt x="82" y="1255"/>
                  </a:lnTo>
                  <a:lnTo>
                    <a:pt x="68" y="1253"/>
                  </a:lnTo>
                  <a:lnTo>
                    <a:pt x="53" y="1250"/>
                  </a:lnTo>
                  <a:lnTo>
                    <a:pt x="39" y="1247"/>
                  </a:lnTo>
                  <a:lnTo>
                    <a:pt x="40" y="1207"/>
                  </a:lnTo>
                  <a:lnTo>
                    <a:pt x="40" y="1167"/>
                  </a:lnTo>
                  <a:lnTo>
                    <a:pt x="42" y="1128"/>
                  </a:lnTo>
                  <a:lnTo>
                    <a:pt x="42" y="1087"/>
                  </a:lnTo>
                  <a:lnTo>
                    <a:pt x="43" y="1048"/>
                  </a:lnTo>
                  <a:lnTo>
                    <a:pt x="43" y="1008"/>
                  </a:lnTo>
                  <a:lnTo>
                    <a:pt x="43" y="969"/>
                  </a:lnTo>
                  <a:lnTo>
                    <a:pt x="43" y="930"/>
                  </a:lnTo>
                  <a:lnTo>
                    <a:pt x="43" y="891"/>
                  </a:lnTo>
                  <a:lnTo>
                    <a:pt x="42" y="852"/>
                  </a:lnTo>
                  <a:lnTo>
                    <a:pt x="42" y="812"/>
                  </a:lnTo>
                  <a:lnTo>
                    <a:pt x="40" y="773"/>
                  </a:lnTo>
                  <a:lnTo>
                    <a:pt x="40" y="734"/>
                  </a:lnTo>
                  <a:lnTo>
                    <a:pt x="39" y="697"/>
                  </a:lnTo>
                  <a:lnTo>
                    <a:pt x="38" y="657"/>
                  </a:lnTo>
                  <a:lnTo>
                    <a:pt x="37" y="618"/>
                  </a:lnTo>
                  <a:lnTo>
                    <a:pt x="36" y="581"/>
                  </a:lnTo>
                  <a:lnTo>
                    <a:pt x="34" y="542"/>
                  </a:lnTo>
                  <a:lnTo>
                    <a:pt x="32" y="502"/>
                  </a:lnTo>
                  <a:lnTo>
                    <a:pt x="31" y="465"/>
                  </a:lnTo>
                  <a:lnTo>
                    <a:pt x="28" y="426"/>
                  </a:lnTo>
                  <a:lnTo>
                    <a:pt x="27" y="388"/>
                  </a:lnTo>
                  <a:lnTo>
                    <a:pt x="25" y="349"/>
                  </a:lnTo>
                  <a:lnTo>
                    <a:pt x="23" y="311"/>
                  </a:lnTo>
                  <a:lnTo>
                    <a:pt x="20" y="272"/>
                  </a:lnTo>
                  <a:lnTo>
                    <a:pt x="18" y="233"/>
                  </a:lnTo>
                  <a:lnTo>
                    <a:pt x="15" y="195"/>
                  </a:lnTo>
                  <a:lnTo>
                    <a:pt x="12" y="156"/>
                  </a:lnTo>
                  <a:lnTo>
                    <a:pt x="9" y="117"/>
                  </a:lnTo>
                  <a:lnTo>
                    <a:pt x="6" y="78"/>
                  </a:lnTo>
                  <a:lnTo>
                    <a:pt x="3" y="39"/>
                  </a:lnTo>
                  <a:lnTo>
                    <a:pt x="0" y="0"/>
                  </a:lnTo>
                  <a:lnTo>
                    <a:pt x="34" y="4"/>
                  </a:lnTo>
                  <a:lnTo>
                    <a:pt x="69" y="8"/>
                  </a:lnTo>
                  <a:lnTo>
                    <a:pt x="103" y="10"/>
                  </a:lnTo>
                  <a:lnTo>
                    <a:pt x="139" y="12"/>
                  </a:lnTo>
                  <a:lnTo>
                    <a:pt x="174" y="13"/>
                  </a:lnTo>
                  <a:lnTo>
                    <a:pt x="208" y="14"/>
                  </a:lnTo>
                  <a:lnTo>
                    <a:pt x="244" y="15"/>
                  </a:lnTo>
                  <a:lnTo>
                    <a:pt x="279" y="15"/>
                  </a:lnTo>
                  <a:lnTo>
                    <a:pt x="314" y="17"/>
                  </a:lnTo>
                  <a:lnTo>
                    <a:pt x="350" y="17"/>
                  </a:lnTo>
                  <a:lnTo>
                    <a:pt x="384" y="18"/>
                  </a:lnTo>
                  <a:lnTo>
                    <a:pt x="419" y="18"/>
                  </a:lnTo>
                  <a:lnTo>
                    <a:pt x="454" y="19"/>
                  </a:lnTo>
                  <a:lnTo>
                    <a:pt x="489" y="22"/>
                  </a:lnTo>
                  <a:lnTo>
                    <a:pt x="523" y="25"/>
                  </a:lnTo>
                  <a:lnTo>
                    <a:pt x="558" y="27"/>
                  </a:lnTo>
                  <a:close/>
                </a:path>
              </a:pathLst>
            </a:custGeom>
            <a:solidFill>
              <a:srgbClr val="FFC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7" name="Google Shape;87;p2"/>
            <p:cNvSpPr/>
            <p:nvPr/>
          </p:nvSpPr>
          <p:spPr>
            <a:xfrm>
              <a:off x="5146" y="3650"/>
              <a:ext cx="272" cy="278"/>
            </a:xfrm>
            <a:custGeom>
              <a:rect b="b" l="l" r="r" t="t"/>
              <a:pathLst>
                <a:path extrusionOk="0" h="1111" w="816">
                  <a:moveTo>
                    <a:pt x="809" y="417"/>
                  </a:moveTo>
                  <a:lnTo>
                    <a:pt x="813" y="426"/>
                  </a:lnTo>
                  <a:lnTo>
                    <a:pt x="815" y="436"/>
                  </a:lnTo>
                  <a:lnTo>
                    <a:pt x="816" y="449"/>
                  </a:lnTo>
                  <a:lnTo>
                    <a:pt x="816" y="462"/>
                  </a:lnTo>
                  <a:lnTo>
                    <a:pt x="816" y="475"/>
                  </a:lnTo>
                  <a:lnTo>
                    <a:pt x="815" y="487"/>
                  </a:lnTo>
                  <a:lnTo>
                    <a:pt x="813" y="499"/>
                  </a:lnTo>
                  <a:lnTo>
                    <a:pt x="809" y="508"/>
                  </a:lnTo>
                  <a:lnTo>
                    <a:pt x="804" y="479"/>
                  </a:lnTo>
                  <a:lnTo>
                    <a:pt x="801" y="452"/>
                  </a:lnTo>
                  <a:lnTo>
                    <a:pt x="798" y="425"/>
                  </a:lnTo>
                  <a:lnTo>
                    <a:pt x="796" y="397"/>
                  </a:lnTo>
                  <a:lnTo>
                    <a:pt x="794" y="370"/>
                  </a:lnTo>
                  <a:lnTo>
                    <a:pt x="792" y="344"/>
                  </a:lnTo>
                  <a:lnTo>
                    <a:pt x="790" y="318"/>
                  </a:lnTo>
                  <a:lnTo>
                    <a:pt x="790" y="290"/>
                  </a:lnTo>
                  <a:lnTo>
                    <a:pt x="789" y="264"/>
                  </a:lnTo>
                  <a:lnTo>
                    <a:pt x="788" y="238"/>
                  </a:lnTo>
                  <a:lnTo>
                    <a:pt x="786" y="212"/>
                  </a:lnTo>
                  <a:lnTo>
                    <a:pt x="784" y="186"/>
                  </a:lnTo>
                  <a:lnTo>
                    <a:pt x="783" y="160"/>
                  </a:lnTo>
                  <a:lnTo>
                    <a:pt x="781" y="134"/>
                  </a:lnTo>
                  <a:lnTo>
                    <a:pt x="777" y="107"/>
                  </a:lnTo>
                  <a:lnTo>
                    <a:pt x="773" y="81"/>
                  </a:lnTo>
                  <a:lnTo>
                    <a:pt x="769" y="85"/>
                  </a:lnTo>
                  <a:lnTo>
                    <a:pt x="761" y="89"/>
                  </a:lnTo>
                  <a:lnTo>
                    <a:pt x="756" y="92"/>
                  </a:lnTo>
                  <a:lnTo>
                    <a:pt x="752" y="100"/>
                  </a:lnTo>
                  <a:lnTo>
                    <a:pt x="752" y="126"/>
                  </a:lnTo>
                  <a:lnTo>
                    <a:pt x="752" y="154"/>
                  </a:lnTo>
                  <a:lnTo>
                    <a:pt x="752" y="181"/>
                  </a:lnTo>
                  <a:lnTo>
                    <a:pt x="752" y="208"/>
                  </a:lnTo>
                  <a:lnTo>
                    <a:pt x="752" y="236"/>
                  </a:lnTo>
                  <a:lnTo>
                    <a:pt x="752" y="263"/>
                  </a:lnTo>
                  <a:lnTo>
                    <a:pt x="752" y="292"/>
                  </a:lnTo>
                  <a:lnTo>
                    <a:pt x="753" y="319"/>
                  </a:lnTo>
                  <a:lnTo>
                    <a:pt x="753" y="346"/>
                  </a:lnTo>
                  <a:lnTo>
                    <a:pt x="754" y="375"/>
                  </a:lnTo>
                  <a:lnTo>
                    <a:pt x="756" y="402"/>
                  </a:lnTo>
                  <a:lnTo>
                    <a:pt x="758" y="430"/>
                  </a:lnTo>
                  <a:lnTo>
                    <a:pt x="759" y="457"/>
                  </a:lnTo>
                  <a:lnTo>
                    <a:pt x="763" y="484"/>
                  </a:lnTo>
                  <a:lnTo>
                    <a:pt x="765" y="512"/>
                  </a:lnTo>
                  <a:lnTo>
                    <a:pt x="769" y="538"/>
                  </a:lnTo>
                  <a:lnTo>
                    <a:pt x="741" y="560"/>
                  </a:lnTo>
                  <a:lnTo>
                    <a:pt x="740" y="540"/>
                  </a:lnTo>
                  <a:lnTo>
                    <a:pt x="739" y="520"/>
                  </a:lnTo>
                  <a:lnTo>
                    <a:pt x="738" y="500"/>
                  </a:lnTo>
                  <a:lnTo>
                    <a:pt x="737" y="479"/>
                  </a:lnTo>
                  <a:lnTo>
                    <a:pt x="737" y="457"/>
                  </a:lnTo>
                  <a:lnTo>
                    <a:pt x="735" y="436"/>
                  </a:lnTo>
                  <a:lnTo>
                    <a:pt x="734" y="415"/>
                  </a:lnTo>
                  <a:lnTo>
                    <a:pt x="733" y="393"/>
                  </a:lnTo>
                  <a:lnTo>
                    <a:pt x="732" y="372"/>
                  </a:lnTo>
                  <a:lnTo>
                    <a:pt x="731" y="352"/>
                  </a:lnTo>
                  <a:lnTo>
                    <a:pt x="729" y="331"/>
                  </a:lnTo>
                  <a:lnTo>
                    <a:pt x="727" y="310"/>
                  </a:lnTo>
                  <a:lnTo>
                    <a:pt x="725" y="290"/>
                  </a:lnTo>
                  <a:lnTo>
                    <a:pt x="721" y="270"/>
                  </a:lnTo>
                  <a:lnTo>
                    <a:pt x="717" y="250"/>
                  </a:lnTo>
                  <a:lnTo>
                    <a:pt x="714" y="232"/>
                  </a:lnTo>
                  <a:lnTo>
                    <a:pt x="708" y="232"/>
                  </a:lnTo>
                  <a:lnTo>
                    <a:pt x="703" y="234"/>
                  </a:lnTo>
                  <a:lnTo>
                    <a:pt x="698" y="238"/>
                  </a:lnTo>
                  <a:lnTo>
                    <a:pt x="694" y="242"/>
                  </a:lnTo>
                  <a:lnTo>
                    <a:pt x="694" y="264"/>
                  </a:lnTo>
                  <a:lnTo>
                    <a:pt x="695" y="285"/>
                  </a:lnTo>
                  <a:lnTo>
                    <a:pt x="695" y="307"/>
                  </a:lnTo>
                  <a:lnTo>
                    <a:pt x="695" y="329"/>
                  </a:lnTo>
                  <a:lnTo>
                    <a:pt x="695" y="350"/>
                  </a:lnTo>
                  <a:lnTo>
                    <a:pt x="695" y="372"/>
                  </a:lnTo>
                  <a:lnTo>
                    <a:pt x="695" y="395"/>
                  </a:lnTo>
                  <a:lnTo>
                    <a:pt x="695" y="415"/>
                  </a:lnTo>
                  <a:lnTo>
                    <a:pt x="695" y="438"/>
                  </a:lnTo>
                  <a:lnTo>
                    <a:pt x="695" y="458"/>
                  </a:lnTo>
                  <a:lnTo>
                    <a:pt x="695" y="481"/>
                  </a:lnTo>
                  <a:lnTo>
                    <a:pt x="695" y="501"/>
                  </a:lnTo>
                  <a:lnTo>
                    <a:pt x="696" y="524"/>
                  </a:lnTo>
                  <a:lnTo>
                    <a:pt x="696" y="544"/>
                  </a:lnTo>
                  <a:lnTo>
                    <a:pt x="697" y="567"/>
                  </a:lnTo>
                  <a:lnTo>
                    <a:pt x="698" y="587"/>
                  </a:lnTo>
                  <a:lnTo>
                    <a:pt x="694" y="595"/>
                  </a:lnTo>
                  <a:lnTo>
                    <a:pt x="688" y="603"/>
                  </a:lnTo>
                  <a:lnTo>
                    <a:pt x="681" y="608"/>
                  </a:lnTo>
                  <a:lnTo>
                    <a:pt x="673" y="615"/>
                  </a:lnTo>
                  <a:lnTo>
                    <a:pt x="675" y="593"/>
                  </a:lnTo>
                  <a:lnTo>
                    <a:pt x="673" y="570"/>
                  </a:lnTo>
                  <a:lnTo>
                    <a:pt x="672" y="548"/>
                  </a:lnTo>
                  <a:lnTo>
                    <a:pt x="670" y="527"/>
                  </a:lnTo>
                  <a:lnTo>
                    <a:pt x="668" y="507"/>
                  </a:lnTo>
                  <a:lnTo>
                    <a:pt x="664" y="486"/>
                  </a:lnTo>
                  <a:lnTo>
                    <a:pt x="660" y="465"/>
                  </a:lnTo>
                  <a:lnTo>
                    <a:pt x="657" y="445"/>
                  </a:lnTo>
                  <a:lnTo>
                    <a:pt x="649" y="447"/>
                  </a:lnTo>
                  <a:lnTo>
                    <a:pt x="641" y="447"/>
                  </a:lnTo>
                  <a:lnTo>
                    <a:pt x="635" y="451"/>
                  </a:lnTo>
                  <a:lnTo>
                    <a:pt x="631" y="458"/>
                  </a:lnTo>
                  <a:lnTo>
                    <a:pt x="631" y="484"/>
                  </a:lnTo>
                  <a:lnTo>
                    <a:pt x="631" y="509"/>
                  </a:lnTo>
                  <a:lnTo>
                    <a:pt x="632" y="534"/>
                  </a:lnTo>
                  <a:lnTo>
                    <a:pt x="632" y="557"/>
                  </a:lnTo>
                  <a:lnTo>
                    <a:pt x="632" y="582"/>
                  </a:lnTo>
                  <a:lnTo>
                    <a:pt x="629" y="606"/>
                  </a:lnTo>
                  <a:lnTo>
                    <a:pt x="627" y="630"/>
                  </a:lnTo>
                  <a:lnTo>
                    <a:pt x="621" y="654"/>
                  </a:lnTo>
                  <a:lnTo>
                    <a:pt x="628" y="521"/>
                  </a:lnTo>
                  <a:lnTo>
                    <a:pt x="609" y="503"/>
                  </a:lnTo>
                  <a:lnTo>
                    <a:pt x="590" y="527"/>
                  </a:lnTo>
                  <a:lnTo>
                    <a:pt x="589" y="548"/>
                  </a:lnTo>
                  <a:lnTo>
                    <a:pt x="588" y="570"/>
                  </a:lnTo>
                  <a:lnTo>
                    <a:pt x="587" y="591"/>
                  </a:lnTo>
                  <a:lnTo>
                    <a:pt x="585" y="612"/>
                  </a:lnTo>
                  <a:lnTo>
                    <a:pt x="583" y="633"/>
                  </a:lnTo>
                  <a:lnTo>
                    <a:pt x="581" y="654"/>
                  </a:lnTo>
                  <a:lnTo>
                    <a:pt x="577" y="675"/>
                  </a:lnTo>
                  <a:lnTo>
                    <a:pt x="574" y="694"/>
                  </a:lnTo>
                  <a:lnTo>
                    <a:pt x="571" y="689"/>
                  </a:lnTo>
                  <a:lnTo>
                    <a:pt x="570" y="682"/>
                  </a:lnTo>
                  <a:lnTo>
                    <a:pt x="571" y="675"/>
                  </a:lnTo>
                  <a:lnTo>
                    <a:pt x="571" y="665"/>
                  </a:lnTo>
                  <a:lnTo>
                    <a:pt x="571" y="659"/>
                  </a:lnTo>
                  <a:lnTo>
                    <a:pt x="569" y="652"/>
                  </a:lnTo>
                  <a:lnTo>
                    <a:pt x="564" y="647"/>
                  </a:lnTo>
                  <a:lnTo>
                    <a:pt x="556" y="646"/>
                  </a:lnTo>
                  <a:lnTo>
                    <a:pt x="546" y="652"/>
                  </a:lnTo>
                  <a:lnTo>
                    <a:pt x="540" y="659"/>
                  </a:lnTo>
                  <a:lnTo>
                    <a:pt x="537" y="668"/>
                  </a:lnTo>
                  <a:lnTo>
                    <a:pt x="534" y="677"/>
                  </a:lnTo>
                  <a:lnTo>
                    <a:pt x="533" y="686"/>
                  </a:lnTo>
                  <a:lnTo>
                    <a:pt x="533" y="697"/>
                  </a:lnTo>
                  <a:lnTo>
                    <a:pt x="532" y="707"/>
                  </a:lnTo>
                  <a:lnTo>
                    <a:pt x="531" y="716"/>
                  </a:lnTo>
                  <a:lnTo>
                    <a:pt x="536" y="725"/>
                  </a:lnTo>
                  <a:lnTo>
                    <a:pt x="509" y="754"/>
                  </a:lnTo>
                  <a:lnTo>
                    <a:pt x="482" y="781"/>
                  </a:lnTo>
                  <a:lnTo>
                    <a:pt x="455" y="807"/>
                  </a:lnTo>
                  <a:lnTo>
                    <a:pt x="425" y="833"/>
                  </a:lnTo>
                  <a:lnTo>
                    <a:pt x="396" y="858"/>
                  </a:lnTo>
                  <a:lnTo>
                    <a:pt x="365" y="882"/>
                  </a:lnTo>
                  <a:lnTo>
                    <a:pt x="335" y="905"/>
                  </a:lnTo>
                  <a:lnTo>
                    <a:pt x="304" y="929"/>
                  </a:lnTo>
                  <a:lnTo>
                    <a:pt x="273" y="952"/>
                  </a:lnTo>
                  <a:lnTo>
                    <a:pt x="241" y="974"/>
                  </a:lnTo>
                  <a:lnTo>
                    <a:pt x="210" y="996"/>
                  </a:lnTo>
                  <a:lnTo>
                    <a:pt x="178" y="1020"/>
                  </a:lnTo>
                  <a:lnTo>
                    <a:pt x="147" y="1042"/>
                  </a:lnTo>
                  <a:lnTo>
                    <a:pt x="116" y="1064"/>
                  </a:lnTo>
                  <a:lnTo>
                    <a:pt x="85" y="1087"/>
                  </a:lnTo>
                  <a:lnTo>
                    <a:pt x="55" y="1111"/>
                  </a:lnTo>
                  <a:lnTo>
                    <a:pt x="48" y="1080"/>
                  </a:lnTo>
                  <a:lnTo>
                    <a:pt x="42" y="1048"/>
                  </a:lnTo>
                  <a:lnTo>
                    <a:pt x="37" y="1016"/>
                  </a:lnTo>
                  <a:lnTo>
                    <a:pt x="32" y="983"/>
                  </a:lnTo>
                  <a:lnTo>
                    <a:pt x="28" y="949"/>
                  </a:lnTo>
                  <a:lnTo>
                    <a:pt x="24" y="917"/>
                  </a:lnTo>
                  <a:lnTo>
                    <a:pt x="22" y="883"/>
                  </a:lnTo>
                  <a:lnTo>
                    <a:pt x="19" y="849"/>
                  </a:lnTo>
                  <a:lnTo>
                    <a:pt x="16" y="814"/>
                  </a:lnTo>
                  <a:lnTo>
                    <a:pt x="15" y="780"/>
                  </a:lnTo>
                  <a:lnTo>
                    <a:pt x="12" y="746"/>
                  </a:lnTo>
                  <a:lnTo>
                    <a:pt x="10" y="712"/>
                  </a:lnTo>
                  <a:lnTo>
                    <a:pt x="7" y="679"/>
                  </a:lnTo>
                  <a:lnTo>
                    <a:pt x="5" y="646"/>
                  </a:lnTo>
                  <a:lnTo>
                    <a:pt x="3" y="612"/>
                  </a:lnTo>
                  <a:lnTo>
                    <a:pt x="0" y="580"/>
                  </a:lnTo>
                  <a:lnTo>
                    <a:pt x="38" y="557"/>
                  </a:lnTo>
                  <a:lnTo>
                    <a:pt x="76" y="534"/>
                  </a:lnTo>
                  <a:lnTo>
                    <a:pt x="115" y="511"/>
                  </a:lnTo>
                  <a:lnTo>
                    <a:pt x="153" y="486"/>
                  </a:lnTo>
                  <a:lnTo>
                    <a:pt x="191" y="460"/>
                  </a:lnTo>
                  <a:lnTo>
                    <a:pt x="228" y="434"/>
                  </a:lnTo>
                  <a:lnTo>
                    <a:pt x="264" y="406"/>
                  </a:lnTo>
                  <a:lnTo>
                    <a:pt x="301" y="379"/>
                  </a:lnTo>
                  <a:lnTo>
                    <a:pt x="338" y="352"/>
                  </a:lnTo>
                  <a:lnTo>
                    <a:pt x="375" y="324"/>
                  </a:lnTo>
                  <a:lnTo>
                    <a:pt x="411" y="297"/>
                  </a:lnTo>
                  <a:lnTo>
                    <a:pt x="448" y="270"/>
                  </a:lnTo>
                  <a:lnTo>
                    <a:pt x="483" y="244"/>
                  </a:lnTo>
                  <a:lnTo>
                    <a:pt x="519" y="216"/>
                  </a:lnTo>
                  <a:lnTo>
                    <a:pt x="555" y="191"/>
                  </a:lnTo>
                  <a:lnTo>
                    <a:pt x="590" y="167"/>
                  </a:lnTo>
                  <a:lnTo>
                    <a:pt x="605" y="154"/>
                  </a:lnTo>
                  <a:lnTo>
                    <a:pt x="619" y="141"/>
                  </a:lnTo>
                  <a:lnTo>
                    <a:pt x="633" y="128"/>
                  </a:lnTo>
                  <a:lnTo>
                    <a:pt x="649" y="116"/>
                  </a:lnTo>
                  <a:lnTo>
                    <a:pt x="664" y="104"/>
                  </a:lnTo>
                  <a:lnTo>
                    <a:pt x="679" y="94"/>
                  </a:lnTo>
                  <a:lnTo>
                    <a:pt x="695" y="83"/>
                  </a:lnTo>
                  <a:lnTo>
                    <a:pt x="710" y="76"/>
                  </a:lnTo>
                  <a:lnTo>
                    <a:pt x="717" y="66"/>
                  </a:lnTo>
                  <a:lnTo>
                    <a:pt x="726" y="59"/>
                  </a:lnTo>
                  <a:lnTo>
                    <a:pt x="735" y="49"/>
                  </a:lnTo>
                  <a:lnTo>
                    <a:pt x="745" y="40"/>
                  </a:lnTo>
                  <a:lnTo>
                    <a:pt x="754" y="31"/>
                  </a:lnTo>
                  <a:lnTo>
                    <a:pt x="765" y="22"/>
                  </a:lnTo>
                  <a:lnTo>
                    <a:pt x="776" y="14"/>
                  </a:lnTo>
                  <a:lnTo>
                    <a:pt x="786" y="7"/>
                  </a:lnTo>
                  <a:lnTo>
                    <a:pt x="796" y="0"/>
                  </a:lnTo>
                  <a:lnTo>
                    <a:pt x="809" y="417"/>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8" name="Google Shape;88;p2"/>
            <p:cNvSpPr/>
            <p:nvPr/>
          </p:nvSpPr>
          <p:spPr>
            <a:xfrm>
              <a:off x="4558" y="3795"/>
              <a:ext cx="589" cy="137"/>
            </a:xfrm>
            <a:custGeom>
              <a:rect b="b" l="l" r="r" t="t"/>
              <a:pathLst>
                <a:path extrusionOk="0" h="548" w="1766">
                  <a:moveTo>
                    <a:pt x="1718" y="7"/>
                  </a:moveTo>
                  <a:lnTo>
                    <a:pt x="1722" y="40"/>
                  </a:lnTo>
                  <a:lnTo>
                    <a:pt x="1725" y="72"/>
                  </a:lnTo>
                  <a:lnTo>
                    <a:pt x="1728" y="106"/>
                  </a:lnTo>
                  <a:lnTo>
                    <a:pt x="1731" y="140"/>
                  </a:lnTo>
                  <a:lnTo>
                    <a:pt x="1734" y="174"/>
                  </a:lnTo>
                  <a:lnTo>
                    <a:pt x="1736" y="208"/>
                  </a:lnTo>
                  <a:lnTo>
                    <a:pt x="1738" y="242"/>
                  </a:lnTo>
                  <a:lnTo>
                    <a:pt x="1741" y="277"/>
                  </a:lnTo>
                  <a:lnTo>
                    <a:pt x="1743" y="311"/>
                  </a:lnTo>
                  <a:lnTo>
                    <a:pt x="1746" y="345"/>
                  </a:lnTo>
                  <a:lnTo>
                    <a:pt x="1748" y="380"/>
                  </a:lnTo>
                  <a:lnTo>
                    <a:pt x="1751" y="414"/>
                  </a:lnTo>
                  <a:lnTo>
                    <a:pt x="1754" y="448"/>
                  </a:lnTo>
                  <a:lnTo>
                    <a:pt x="1757" y="481"/>
                  </a:lnTo>
                  <a:lnTo>
                    <a:pt x="1761" y="515"/>
                  </a:lnTo>
                  <a:lnTo>
                    <a:pt x="1766" y="548"/>
                  </a:lnTo>
                  <a:lnTo>
                    <a:pt x="1713" y="543"/>
                  </a:lnTo>
                  <a:lnTo>
                    <a:pt x="1661" y="539"/>
                  </a:lnTo>
                  <a:lnTo>
                    <a:pt x="1609" y="535"/>
                  </a:lnTo>
                  <a:lnTo>
                    <a:pt x="1555" y="531"/>
                  </a:lnTo>
                  <a:lnTo>
                    <a:pt x="1503" y="528"/>
                  </a:lnTo>
                  <a:lnTo>
                    <a:pt x="1451" y="524"/>
                  </a:lnTo>
                  <a:lnTo>
                    <a:pt x="1398" y="522"/>
                  </a:lnTo>
                  <a:lnTo>
                    <a:pt x="1346" y="519"/>
                  </a:lnTo>
                  <a:lnTo>
                    <a:pt x="1294" y="517"/>
                  </a:lnTo>
                  <a:lnTo>
                    <a:pt x="1241" y="515"/>
                  </a:lnTo>
                  <a:lnTo>
                    <a:pt x="1189" y="514"/>
                  </a:lnTo>
                  <a:lnTo>
                    <a:pt x="1137" y="511"/>
                  </a:lnTo>
                  <a:lnTo>
                    <a:pt x="1084" y="510"/>
                  </a:lnTo>
                  <a:lnTo>
                    <a:pt x="1032" y="510"/>
                  </a:lnTo>
                  <a:lnTo>
                    <a:pt x="980" y="509"/>
                  </a:lnTo>
                  <a:lnTo>
                    <a:pt x="927" y="507"/>
                  </a:lnTo>
                  <a:lnTo>
                    <a:pt x="875" y="507"/>
                  </a:lnTo>
                  <a:lnTo>
                    <a:pt x="823" y="507"/>
                  </a:lnTo>
                  <a:lnTo>
                    <a:pt x="771" y="507"/>
                  </a:lnTo>
                  <a:lnTo>
                    <a:pt x="719" y="507"/>
                  </a:lnTo>
                  <a:lnTo>
                    <a:pt x="667" y="507"/>
                  </a:lnTo>
                  <a:lnTo>
                    <a:pt x="614" y="507"/>
                  </a:lnTo>
                  <a:lnTo>
                    <a:pt x="562" y="507"/>
                  </a:lnTo>
                  <a:lnTo>
                    <a:pt x="510" y="507"/>
                  </a:lnTo>
                  <a:lnTo>
                    <a:pt x="459" y="509"/>
                  </a:lnTo>
                  <a:lnTo>
                    <a:pt x="406" y="509"/>
                  </a:lnTo>
                  <a:lnTo>
                    <a:pt x="354" y="510"/>
                  </a:lnTo>
                  <a:lnTo>
                    <a:pt x="303" y="510"/>
                  </a:lnTo>
                  <a:lnTo>
                    <a:pt x="251" y="511"/>
                  </a:lnTo>
                  <a:lnTo>
                    <a:pt x="198" y="513"/>
                  </a:lnTo>
                  <a:lnTo>
                    <a:pt x="147" y="513"/>
                  </a:lnTo>
                  <a:lnTo>
                    <a:pt x="95" y="514"/>
                  </a:lnTo>
                  <a:lnTo>
                    <a:pt x="0" y="504"/>
                  </a:lnTo>
                  <a:lnTo>
                    <a:pt x="13" y="20"/>
                  </a:lnTo>
                  <a:lnTo>
                    <a:pt x="56" y="16"/>
                  </a:lnTo>
                  <a:lnTo>
                    <a:pt x="100" y="14"/>
                  </a:lnTo>
                  <a:lnTo>
                    <a:pt x="142" y="11"/>
                  </a:lnTo>
                  <a:lnTo>
                    <a:pt x="186" y="9"/>
                  </a:lnTo>
                  <a:lnTo>
                    <a:pt x="230" y="7"/>
                  </a:lnTo>
                  <a:lnTo>
                    <a:pt x="274" y="6"/>
                  </a:lnTo>
                  <a:lnTo>
                    <a:pt x="318" y="5"/>
                  </a:lnTo>
                  <a:lnTo>
                    <a:pt x="362" y="3"/>
                  </a:lnTo>
                  <a:lnTo>
                    <a:pt x="406" y="3"/>
                  </a:lnTo>
                  <a:lnTo>
                    <a:pt x="452" y="3"/>
                  </a:lnTo>
                  <a:lnTo>
                    <a:pt x="497" y="3"/>
                  </a:lnTo>
                  <a:lnTo>
                    <a:pt x="542" y="2"/>
                  </a:lnTo>
                  <a:lnTo>
                    <a:pt x="587" y="2"/>
                  </a:lnTo>
                  <a:lnTo>
                    <a:pt x="632" y="1"/>
                  </a:lnTo>
                  <a:lnTo>
                    <a:pt x="678" y="1"/>
                  </a:lnTo>
                  <a:lnTo>
                    <a:pt x="724" y="0"/>
                  </a:lnTo>
                  <a:lnTo>
                    <a:pt x="754" y="0"/>
                  </a:lnTo>
                  <a:lnTo>
                    <a:pt x="783" y="0"/>
                  </a:lnTo>
                  <a:lnTo>
                    <a:pt x="813" y="0"/>
                  </a:lnTo>
                  <a:lnTo>
                    <a:pt x="843" y="0"/>
                  </a:lnTo>
                  <a:lnTo>
                    <a:pt x="873" y="0"/>
                  </a:lnTo>
                  <a:lnTo>
                    <a:pt x="902" y="1"/>
                  </a:lnTo>
                  <a:lnTo>
                    <a:pt x="932" y="2"/>
                  </a:lnTo>
                  <a:lnTo>
                    <a:pt x="963" y="2"/>
                  </a:lnTo>
                  <a:lnTo>
                    <a:pt x="994" y="3"/>
                  </a:lnTo>
                  <a:lnTo>
                    <a:pt x="1024" y="5"/>
                  </a:lnTo>
                  <a:lnTo>
                    <a:pt x="1055" y="6"/>
                  </a:lnTo>
                  <a:lnTo>
                    <a:pt x="1085" y="7"/>
                  </a:lnTo>
                  <a:lnTo>
                    <a:pt x="1116" y="9"/>
                  </a:lnTo>
                  <a:lnTo>
                    <a:pt x="1147" y="10"/>
                  </a:lnTo>
                  <a:lnTo>
                    <a:pt x="1178" y="11"/>
                  </a:lnTo>
                  <a:lnTo>
                    <a:pt x="1209" y="13"/>
                  </a:lnTo>
                  <a:lnTo>
                    <a:pt x="1241" y="14"/>
                  </a:lnTo>
                  <a:lnTo>
                    <a:pt x="1272" y="15"/>
                  </a:lnTo>
                  <a:lnTo>
                    <a:pt x="1303" y="16"/>
                  </a:lnTo>
                  <a:lnTo>
                    <a:pt x="1335" y="16"/>
                  </a:lnTo>
                  <a:lnTo>
                    <a:pt x="1366" y="18"/>
                  </a:lnTo>
                  <a:lnTo>
                    <a:pt x="1398" y="18"/>
                  </a:lnTo>
                  <a:lnTo>
                    <a:pt x="1430" y="18"/>
                  </a:lnTo>
                  <a:lnTo>
                    <a:pt x="1461" y="18"/>
                  </a:lnTo>
                  <a:lnTo>
                    <a:pt x="1493" y="18"/>
                  </a:lnTo>
                  <a:lnTo>
                    <a:pt x="1525" y="18"/>
                  </a:lnTo>
                  <a:lnTo>
                    <a:pt x="1558" y="16"/>
                  </a:lnTo>
                  <a:lnTo>
                    <a:pt x="1590" y="15"/>
                  </a:lnTo>
                  <a:lnTo>
                    <a:pt x="1622" y="14"/>
                  </a:lnTo>
                  <a:lnTo>
                    <a:pt x="1654" y="13"/>
                  </a:lnTo>
                  <a:lnTo>
                    <a:pt x="1686" y="10"/>
                  </a:lnTo>
                  <a:lnTo>
                    <a:pt x="1718" y="7"/>
                  </a:ln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89" name="Google Shape;89;p2"/>
            <p:cNvSpPr/>
            <p:nvPr/>
          </p:nvSpPr>
          <p:spPr>
            <a:xfrm>
              <a:off x="4739" y="3414"/>
              <a:ext cx="176" cy="53"/>
            </a:xfrm>
            <a:custGeom>
              <a:rect b="b" l="l" r="r" t="t"/>
              <a:pathLst>
                <a:path extrusionOk="0" h="211" w="529">
                  <a:moveTo>
                    <a:pt x="515" y="0"/>
                  </a:moveTo>
                  <a:lnTo>
                    <a:pt x="522" y="22"/>
                  </a:lnTo>
                  <a:lnTo>
                    <a:pt x="526" y="47"/>
                  </a:lnTo>
                  <a:lnTo>
                    <a:pt x="529" y="73"/>
                  </a:lnTo>
                  <a:lnTo>
                    <a:pt x="529" y="100"/>
                  </a:lnTo>
                  <a:lnTo>
                    <a:pt x="527" y="128"/>
                  </a:lnTo>
                  <a:lnTo>
                    <a:pt x="523" y="154"/>
                  </a:lnTo>
                  <a:lnTo>
                    <a:pt x="517" y="179"/>
                  </a:lnTo>
                  <a:lnTo>
                    <a:pt x="508" y="199"/>
                  </a:lnTo>
                  <a:lnTo>
                    <a:pt x="474" y="199"/>
                  </a:lnTo>
                  <a:lnTo>
                    <a:pt x="442" y="199"/>
                  </a:lnTo>
                  <a:lnTo>
                    <a:pt x="411" y="201"/>
                  </a:lnTo>
                  <a:lnTo>
                    <a:pt x="381" y="202"/>
                  </a:lnTo>
                  <a:lnTo>
                    <a:pt x="350" y="203"/>
                  </a:lnTo>
                  <a:lnTo>
                    <a:pt x="320" y="206"/>
                  </a:lnTo>
                  <a:lnTo>
                    <a:pt x="290" y="207"/>
                  </a:lnTo>
                  <a:lnTo>
                    <a:pt x="260" y="208"/>
                  </a:lnTo>
                  <a:lnTo>
                    <a:pt x="231" y="210"/>
                  </a:lnTo>
                  <a:lnTo>
                    <a:pt x="201" y="211"/>
                  </a:lnTo>
                  <a:lnTo>
                    <a:pt x="171" y="211"/>
                  </a:lnTo>
                  <a:lnTo>
                    <a:pt x="141" y="211"/>
                  </a:lnTo>
                  <a:lnTo>
                    <a:pt x="112" y="211"/>
                  </a:lnTo>
                  <a:lnTo>
                    <a:pt x="81" y="210"/>
                  </a:lnTo>
                  <a:lnTo>
                    <a:pt x="50" y="207"/>
                  </a:lnTo>
                  <a:lnTo>
                    <a:pt x="18" y="203"/>
                  </a:lnTo>
                  <a:lnTo>
                    <a:pt x="7" y="186"/>
                  </a:lnTo>
                  <a:lnTo>
                    <a:pt x="1" y="162"/>
                  </a:lnTo>
                  <a:lnTo>
                    <a:pt x="0" y="130"/>
                  </a:lnTo>
                  <a:lnTo>
                    <a:pt x="1" y="98"/>
                  </a:lnTo>
                  <a:lnTo>
                    <a:pt x="4" y="67"/>
                  </a:lnTo>
                  <a:lnTo>
                    <a:pt x="7" y="39"/>
                  </a:lnTo>
                  <a:lnTo>
                    <a:pt x="9" y="21"/>
                  </a:lnTo>
                  <a:lnTo>
                    <a:pt x="11" y="14"/>
                  </a:lnTo>
                  <a:lnTo>
                    <a:pt x="42" y="14"/>
                  </a:lnTo>
                  <a:lnTo>
                    <a:pt x="72" y="14"/>
                  </a:lnTo>
                  <a:lnTo>
                    <a:pt x="105" y="14"/>
                  </a:lnTo>
                  <a:lnTo>
                    <a:pt x="136" y="13"/>
                  </a:lnTo>
                  <a:lnTo>
                    <a:pt x="166" y="13"/>
                  </a:lnTo>
                  <a:lnTo>
                    <a:pt x="197" y="12"/>
                  </a:lnTo>
                  <a:lnTo>
                    <a:pt x="228" y="11"/>
                  </a:lnTo>
                  <a:lnTo>
                    <a:pt x="260" y="9"/>
                  </a:lnTo>
                  <a:lnTo>
                    <a:pt x="291" y="8"/>
                  </a:lnTo>
                  <a:lnTo>
                    <a:pt x="323" y="7"/>
                  </a:lnTo>
                  <a:lnTo>
                    <a:pt x="354" y="5"/>
                  </a:lnTo>
                  <a:lnTo>
                    <a:pt x="386" y="4"/>
                  </a:lnTo>
                  <a:lnTo>
                    <a:pt x="419" y="3"/>
                  </a:lnTo>
                  <a:lnTo>
                    <a:pt x="451" y="1"/>
                  </a:lnTo>
                  <a:lnTo>
                    <a:pt x="483" y="0"/>
                  </a:lnTo>
                  <a:lnTo>
                    <a:pt x="51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0" name="Google Shape;90;p2"/>
            <p:cNvSpPr/>
            <p:nvPr/>
          </p:nvSpPr>
          <p:spPr>
            <a:xfrm>
              <a:off x="4773" y="3425"/>
              <a:ext cx="9" cy="22"/>
            </a:xfrm>
            <a:custGeom>
              <a:rect b="b" l="l" r="r" t="t"/>
              <a:pathLst>
                <a:path extrusionOk="0" h="89" w="29">
                  <a:moveTo>
                    <a:pt x="29" y="89"/>
                  </a:moveTo>
                  <a:lnTo>
                    <a:pt x="17" y="89"/>
                  </a:lnTo>
                  <a:lnTo>
                    <a:pt x="10" y="82"/>
                  </a:lnTo>
                  <a:lnTo>
                    <a:pt x="5" y="72"/>
                  </a:lnTo>
                  <a:lnTo>
                    <a:pt x="4" y="56"/>
                  </a:lnTo>
                  <a:lnTo>
                    <a:pt x="4" y="41"/>
                  </a:lnTo>
                  <a:lnTo>
                    <a:pt x="4" y="25"/>
                  </a:lnTo>
                  <a:lnTo>
                    <a:pt x="3" y="11"/>
                  </a:lnTo>
                  <a:lnTo>
                    <a:pt x="0" y="0"/>
                  </a:lnTo>
                  <a:lnTo>
                    <a:pt x="23" y="0"/>
                  </a:lnTo>
                  <a:lnTo>
                    <a:pt x="29" y="89"/>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1" name="Google Shape;91;p2"/>
            <p:cNvSpPr/>
            <p:nvPr/>
          </p:nvSpPr>
          <p:spPr>
            <a:xfrm>
              <a:off x="4793" y="3426"/>
              <a:ext cx="9" cy="22"/>
            </a:xfrm>
            <a:custGeom>
              <a:rect b="b" l="l" r="r" t="t"/>
              <a:pathLst>
                <a:path extrusionOk="0" h="88" w="28">
                  <a:moveTo>
                    <a:pt x="21" y="0"/>
                  </a:moveTo>
                  <a:lnTo>
                    <a:pt x="22" y="8"/>
                  </a:lnTo>
                  <a:lnTo>
                    <a:pt x="24" y="19"/>
                  </a:lnTo>
                  <a:lnTo>
                    <a:pt x="25" y="30"/>
                  </a:lnTo>
                  <a:lnTo>
                    <a:pt x="26" y="43"/>
                  </a:lnTo>
                  <a:lnTo>
                    <a:pt x="27" y="55"/>
                  </a:lnTo>
                  <a:lnTo>
                    <a:pt x="28" y="67"/>
                  </a:lnTo>
                  <a:lnTo>
                    <a:pt x="28" y="78"/>
                  </a:lnTo>
                  <a:lnTo>
                    <a:pt x="27" y="88"/>
                  </a:lnTo>
                  <a:lnTo>
                    <a:pt x="6" y="88"/>
                  </a:lnTo>
                  <a:lnTo>
                    <a:pt x="0" y="0"/>
                  </a:lnTo>
                  <a:lnTo>
                    <a:pt x="21" y="0"/>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92" name="Google Shape;92;p2"/>
            <p:cNvSpPr/>
            <p:nvPr/>
          </p:nvSpPr>
          <p:spPr>
            <a:xfrm>
              <a:off x="4814" y="3426"/>
              <a:ext cx="89" cy="27"/>
            </a:xfrm>
            <a:custGeom>
              <a:rect b="b" l="l" r="r" t="t"/>
              <a:pathLst>
                <a:path extrusionOk="0" h="106" w="266">
                  <a:moveTo>
                    <a:pt x="19" y="4"/>
                  </a:moveTo>
                  <a:lnTo>
                    <a:pt x="21" y="11"/>
                  </a:lnTo>
                  <a:lnTo>
                    <a:pt x="22" y="17"/>
                  </a:lnTo>
                  <a:lnTo>
                    <a:pt x="21" y="24"/>
                  </a:lnTo>
                  <a:lnTo>
                    <a:pt x="21" y="30"/>
                  </a:lnTo>
                  <a:lnTo>
                    <a:pt x="21" y="37"/>
                  </a:lnTo>
                  <a:lnTo>
                    <a:pt x="24" y="42"/>
                  </a:lnTo>
                  <a:lnTo>
                    <a:pt x="27" y="45"/>
                  </a:lnTo>
                  <a:lnTo>
                    <a:pt x="34" y="46"/>
                  </a:lnTo>
                  <a:lnTo>
                    <a:pt x="44" y="45"/>
                  </a:lnTo>
                  <a:lnTo>
                    <a:pt x="50" y="39"/>
                  </a:lnTo>
                  <a:lnTo>
                    <a:pt x="55" y="30"/>
                  </a:lnTo>
                  <a:lnTo>
                    <a:pt x="57" y="21"/>
                  </a:lnTo>
                  <a:lnTo>
                    <a:pt x="57" y="4"/>
                  </a:lnTo>
                  <a:lnTo>
                    <a:pt x="58" y="15"/>
                  </a:lnTo>
                  <a:lnTo>
                    <a:pt x="64" y="24"/>
                  </a:lnTo>
                  <a:lnTo>
                    <a:pt x="72" y="30"/>
                  </a:lnTo>
                  <a:lnTo>
                    <a:pt x="86" y="29"/>
                  </a:lnTo>
                  <a:lnTo>
                    <a:pt x="89" y="25"/>
                  </a:lnTo>
                  <a:lnTo>
                    <a:pt x="91" y="20"/>
                  </a:lnTo>
                  <a:lnTo>
                    <a:pt x="91" y="13"/>
                  </a:lnTo>
                  <a:lnTo>
                    <a:pt x="91" y="7"/>
                  </a:lnTo>
                  <a:lnTo>
                    <a:pt x="89" y="4"/>
                  </a:lnTo>
                  <a:lnTo>
                    <a:pt x="259" y="4"/>
                  </a:lnTo>
                  <a:lnTo>
                    <a:pt x="264" y="13"/>
                  </a:lnTo>
                  <a:lnTo>
                    <a:pt x="266" y="24"/>
                  </a:lnTo>
                  <a:lnTo>
                    <a:pt x="266" y="37"/>
                  </a:lnTo>
                  <a:lnTo>
                    <a:pt x="265" y="51"/>
                  </a:lnTo>
                  <a:lnTo>
                    <a:pt x="264" y="65"/>
                  </a:lnTo>
                  <a:lnTo>
                    <a:pt x="263" y="78"/>
                  </a:lnTo>
                  <a:lnTo>
                    <a:pt x="263" y="91"/>
                  </a:lnTo>
                  <a:lnTo>
                    <a:pt x="264" y="102"/>
                  </a:lnTo>
                  <a:lnTo>
                    <a:pt x="247" y="103"/>
                  </a:lnTo>
                  <a:lnTo>
                    <a:pt x="231" y="104"/>
                  </a:lnTo>
                  <a:lnTo>
                    <a:pt x="214" y="106"/>
                  </a:lnTo>
                  <a:lnTo>
                    <a:pt x="199" y="106"/>
                  </a:lnTo>
                  <a:lnTo>
                    <a:pt x="182" y="104"/>
                  </a:lnTo>
                  <a:lnTo>
                    <a:pt x="166" y="104"/>
                  </a:lnTo>
                  <a:lnTo>
                    <a:pt x="150" y="103"/>
                  </a:lnTo>
                  <a:lnTo>
                    <a:pt x="134" y="102"/>
                  </a:lnTo>
                  <a:lnTo>
                    <a:pt x="118" y="101"/>
                  </a:lnTo>
                  <a:lnTo>
                    <a:pt x="101" y="99"/>
                  </a:lnTo>
                  <a:lnTo>
                    <a:pt x="86" y="98"/>
                  </a:lnTo>
                  <a:lnTo>
                    <a:pt x="69" y="97"/>
                  </a:lnTo>
                  <a:lnTo>
                    <a:pt x="53" y="95"/>
                  </a:lnTo>
                  <a:lnTo>
                    <a:pt x="37" y="94"/>
                  </a:lnTo>
                  <a:lnTo>
                    <a:pt x="20" y="93"/>
                  </a:lnTo>
                  <a:lnTo>
                    <a:pt x="3" y="91"/>
                  </a:lnTo>
                  <a:lnTo>
                    <a:pt x="5" y="81"/>
                  </a:lnTo>
                  <a:lnTo>
                    <a:pt x="3" y="69"/>
                  </a:lnTo>
                  <a:lnTo>
                    <a:pt x="2" y="55"/>
                  </a:lnTo>
                  <a:lnTo>
                    <a:pt x="1" y="42"/>
                  </a:lnTo>
                  <a:lnTo>
                    <a:pt x="0" y="28"/>
                  </a:lnTo>
                  <a:lnTo>
                    <a:pt x="0" y="16"/>
                  </a:lnTo>
                  <a:lnTo>
                    <a:pt x="3" y="7"/>
                  </a:lnTo>
                  <a:lnTo>
                    <a:pt x="9" y="0"/>
                  </a:lnTo>
                  <a:lnTo>
                    <a:pt x="11" y="3"/>
                  </a:lnTo>
                  <a:lnTo>
                    <a:pt x="13" y="4"/>
                  </a:lnTo>
                  <a:lnTo>
                    <a:pt x="17" y="4"/>
                  </a:lnTo>
                  <a:lnTo>
                    <a:pt x="19" y="4"/>
                  </a:lnTo>
                  <a:close/>
                </a:path>
              </a:pathLst>
            </a:custGeom>
            <a:solidFill>
              <a:srgbClr val="8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3"/>
          <p:cNvSpPr txBox="1"/>
          <p:nvPr>
            <p:ph idx="1" type="body"/>
          </p:nvPr>
        </p:nvSpPr>
        <p:spPr>
          <a:xfrm>
            <a:off x="414000" y="1544760"/>
            <a:ext cx="5580000" cy="4546800"/>
          </a:xfrm>
          <a:prstGeom prst="rect">
            <a:avLst/>
          </a:prstGeom>
          <a:noFill/>
          <a:ln>
            <a:noFill/>
          </a:ln>
        </p:spPr>
        <p:txBody>
          <a:bodyPr anchorCtr="0" anchor="t" bIns="45700" lIns="91425" spcFirstLastPara="1" rIns="91425" wrap="square" tIns="45700">
            <a:normAutofit/>
          </a:bodyPr>
          <a:lstStyle/>
          <a:p>
            <a:pPr indent="-185738" lvl="0" marL="185738" marR="0" rtl="0" algn="l">
              <a:lnSpc>
                <a:spcPct val="90000"/>
              </a:lnSpc>
              <a:spcBef>
                <a:spcPts val="0"/>
              </a:spcBef>
              <a:spcAft>
                <a:spcPts val="0"/>
              </a:spcAft>
              <a:buClr>
                <a:srgbClr val="008FD0"/>
              </a:buClr>
              <a:buSzPts val="1665"/>
              <a:buFont typeface="Arial"/>
              <a:buChar char="›"/>
            </a:pPr>
            <a:r>
              <a:rPr lang="en-GB" sz="1665"/>
              <a:t>Filenames can contain any ASCII characters except </a:t>
            </a:r>
            <a:r>
              <a:rPr b="1" lang="en-GB" sz="2220">
                <a:solidFill>
                  <a:srgbClr val="0000C8"/>
                </a:solidFill>
              </a:rPr>
              <a:t>/</a:t>
            </a:r>
            <a:endParaRPr b="1" sz="1665">
              <a:solidFill>
                <a:srgbClr val="0000C8"/>
              </a:solidFill>
            </a:endParaRPr>
          </a:p>
          <a:p>
            <a:pPr indent="-165100" lvl="1" marL="622300" rtl="0" algn="l">
              <a:lnSpc>
                <a:spcPct val="90000"/>
              </a:lnSpc>
              <a:spcBef>
                <a:spcPts val="2000"/>
              </a:spcBef>
              <a:spcAft>
                <a:spcPts val="0"/>
              </a:spcAft>
              <a:buSzPts val="1665"/>
              <a:buChar char="›"/>
            </a:pPr>
            <a:r>
              <a:rPr lang="en-GB" sz="1665"/>
              <a:t>However, many characters can create difficulties</a:t>
            </a:r>
            <a:endParaRPr/>
          </a:p>
          <a:p>
            <a:pPr indent="-165100" lvl="1" marL="622300" rtl="0" algn="l">
              <a:lnSpc>
                <a:spcPct val="90000"/>
              </a:lnSpc>
              <a:spcBef>
                <a:spcPts val="2000"/>
              </a:spcBef>
              <a:spcAft>
                <a:spcPts val="0"/>
              </a:spcAft>
              <a:buSzPts val="1665"/>
              <a:buChar char="›"/>
            </a:pPr>
            <a:r>
              <a:rPr lang="en-GB" sz="1665"/>
              <a:t>Recommended characters are alphanumerics, dots and dashes </a:t>
            </a:r>
            <a:endParaRPr/>
          </a:p>
          <a:p>
            <a:pPr indent="-185738" lvl="0" marL="185738" marR="0" rtl="0" algn="l">
              <a:lnSpc>
                <a:spcPct val="90000"/>
              </a:lnSpc>
              <a:spcBef>
                <a:spcPts val="2000"/>
              </a:spcBef>
              <a:spcAft>
                <a:spcPts val="0"/>
              </a:spcAft>
              <a:buClr>
                <a:srgbClr val="008FD0"/>
              </a:buClr>
              <a:buSzPts val="1665"/>
              <a:buFont typeface="Arial"/>
              <a:buChar char="›"/>
            </a:pPr>
            <a:r>
              <a:rPr lang="en-GB" sz="1665"/>
              <a:t>UNIX filenames do not have a name and extension part</a:t>
            </a:r>
            <a:endParaRPr/>
          </a:p>
          <a:p>
            <a:pPr indent="-165100" lvl="1" marL="622300" rtl="0" algn="l">
              <a:lnSpc>
                <a:spcPct val="90000"/>
              </a:lnSpc>
              <a:spcBef>
                <a:spcPts val="2000"/>
              </a:spcBef>
              <a:spcAft>
                <a:spcPts val="0"/>
              </a:spcAft>
              <a:buSzPts val="1665"/>
              <a:buChar char="›"/>
            </a:pPr>
            <a:r>
              <a:rPr lang="en-GB" sz="1665"/>
              <a:t>Unlike in DOS, Windows (or older operating systems such as VMS) </a:t>
            </a:r>
            <a:endParaRPr/>
          </a:p>
          <a:p>
            <a:pPr indent="-165100" lvl="1" marL="622300" rtl="0" algn="l">
              <a:lnSpc>
                <a:spcPct val="90000"/>
              </a:lnSpc>
              <a:spcBef>
                <a:spcPts val="2000"/>
              </a:spcBef>
              <a:spcAft>
                <a:spcPts val="0"/>
              </a:spcAft>
              <a:buSzPts val="1665"/>
              <a:buChar char="›"/>
            </a:pPr>
            <a:r>
              <a:rPr lang="en-GB" sz="1665"/>
              <a:t>However, naming conventions do exist (often using ‘extensions’)‏</a:t>
            </a:r>
            <a:endParaRPr sz="1665"/>
          </a:p>
          <a:p>
            <a:pPr indent="-165100" lvl="1" marL="622300" rtl="0" algn="l">
              <a:lnSpc>
                <a:spcPct val="90000"/>
              </a:lnSpc>
              <a:spcBef>
                <a:spcPts val="2000"/>
              </a:spcBef>
              <a:spcAft>
                <a:spcPts val="0"/>
              </a:spcAft>
              <a:buSzPts val="1665"/>
              <a:buChar char="›"/>
            </a:pPr>
            <a:r>
              <a:rPr lang="en-GB" sz="1665"/>
              <a:t>Dots are treated as literal characters</a:t>
            </a:r>
            <a:endParaRPr/>
          </a:p>
          <a:p>
            <a:pPr indent="-165100" lvl="1" marL="622300" rtl="0" algn="l">
              <a:lnSpc>
                <a:spcPct val="90000"/>
              </a:lnSpc>
              <a:spcBef>
                <a:spcPts val="2000"/>
              </a:spcBef>
              <a:spcAft>
                <a:spcPts val="0"/>
              </a:spcAft>
              <a:buSzPts val="1665"/>
              <a:buNone/>
            </a:pPr>
            <a:r>
              <a:t/>
            </a:r>
            <a:endParaRPr sz="1665"/>
          </a:p>
        </p:txBody>
      </p:sp>
      <p:sp>
        <p:nvSpPr>
          <p:cNvPr id="98" name="Google Shape;98;p3"/>
          <p:cNvSpPr txBox="1"/>
          <p:nvPr>
            <p:ph idx="2" type="body"/>
          </p:nvPr>
        </p:nvSpPr>
        <p:spPr>
          <a:xfrm>
            <a:off x="6206400" y="1544760"/>
            <a:ext cx="55800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Filenames beginning with a dot (for example,</a:t>
            </a:r>
            <a:r>
              <a:rPr lang="en-GB">
                <a:solidFill>
                  <a:srgbClr val="0000C8"/>
                </a:solidFill>
              </a:rPr>
              <a:t> </a:t>
            </a:r>
            <a:r>
              <a:rPr b="1" lang="en-GB" sz="2400">
                <a:solidFill>
                  <a:srgbClr val="0000C8"/>
                </a:solidFill>
              </a:rPr>
              <a:t>.</a:t>
            </a:r>
            <a:r>
              <a:rPr b="1" lang="en-GB">
                <a:solidFill>
                  <a:srgbClr val="0000C8"/>
                </a:solidFill>
              </a:rPr>
              <a:t>profile</a:t>
            </a:r>
            <a:r>
              <a:rPr lang="en-GB"/>
              <a:t>) are special</a:t>
            </a:r>
            <a:endParaRPr/>
          </a:p>
          <a:p>
            <a:pPr indent="-165100" lvl="1" marL="622300" rtl="0" algn="l">
              <a:lnSpc>
                <a:spcPct val="100000"/>
              </a:lnSpc>
              <a:spcBef>
                <a:spcPts val="2000"/>
              </a:spcBef>
              <a:spcAft>
                <a:spcPts val="0"/>
              </a:spcAft>
              <a:buSzPts val="1800"/>
              <a:buChar char="›"/>
            </a:pPr>
            <a:r>
              <a:rPr lang="en-GB"/>
              <a:t>Not displayed in directory listings by default</a:t>
            </a:r>
            <a:endParaRPr/>
          </a:p>
          <a:p>
            <a:pPr indent="-71438" lvl="0" marL="185738" marR="0" rtl="0" algn="l">
              <a:lnSpc>
                <a:spcPct val="100000"/>
              </a:lnSpc>
              <a:spcBef>
                <a:spcPts val="2000"/>
              </a:spcBef>
              <a:spcAft>
                <a:spcPts val="0"/>
              </a:spcAft>
              <a:buClr>
                <a:srgbClr val="008FD0"/>
              </a:buClr>
              <a:buSzPts val="1800"/>
              <a:buFont typeface="Arial"/>
              <a:buNone/>
            </a:pPr>
            <a:r>
              <a:t/>
            </a:r>
            <a:endParaRPr/>
          </a:p>
        </p:txBody>
      </p:sp>
      <p:sp>
        <p:nvSpPr>
          <p:cNvPr id="99" name="Google Shape;99;p3"/>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Filenames</a:t>
            </a:r>
            <a:endParaRPr/>
          </a:p>
        </p:txBody>
      </p:sp>
      <p:sp>
        <p:nvSpPr>
          <p:cNvPr id="100" name="Google Shape;100;p3"/>
          <p:cNvSpPr/>
          <p:nvPr/>
        </p:nvSpPr>
        <p:spPr>
          <a:xfrm>
            <a:off x="6343650" y="3635376"/>
            <a:ext cx="5442750" cy="430887"/>
          </a:xfrm>
          <a:prstGeom prst="rect">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0" lIns="0" spcFirstLastPara="1" rIns="0" wrap="square" tIns="0">
            <a:spAutoFit/>
          </a:bodyPr>
          <a:lstStyle/>
          <a:p>
            <a:pPr indent="-538163" lvl="1" marL="538163" marR="0" rtl="0" algn="ctr">
              <a:spcBef>
                <a:spcPts val="0"/>
              </a:spcBef>
              <a:spcAft>
                <a:spcPts val="0"/>
              </a:spcAft>
              <a:buClr>
                <a:srgbClr val="3333CC"/>
              </a:buClr>
              <a:buSzPts val="2800"/>
              <a:buFont typeface="Arial"/>
              <a:buNone/>
            </a:pPr>
            <a:r>
              <a:rPr b="0" i="0" lang="en-GB" sz="2800" u="none" cap="none" strike="noStrike">
                <a:solidFill>
                  <a:schemeClr val="dk1"/>
                </a:solidFill>
                <a:latin typeface="Quattrocento Sans"/>
                <a:ea typeface="Quattrocento Sans"/>
                <a:cs typeface="Quattrocento Sans"/>
                <a:sym typeface="Quattrocento Sans"/>
              </a:rPr>
              <a:t>very.very.long.names</a:t>
            </a:r>
            <a:endParaRPr b="0" i="0" sz="2800" u="none" cap="none" strike="noStrike">
              <a:solidFill>
                <a:schemeClr val="dk1"/>
              </a:solidFill>
              <a:latin typeface="Quattrocento Sans"/>
              <a:ea typeface="Quattrocento Sans"/>
              <a:cs typeface="Quattrocento Sans"/>
              <a:sym typeface="Quattrocento Sans"/>
            </a:endParaRPr>
          </a:p>
        </p:txBody>
      </p:sp>
      <p:cxnSp>
        <p:nvCxnSpPr>
          <p:cNvPr id="101" name="Google Shape;101;p3"/>
          <p:cNvCxnSpPr/>
          <p:nvPr/>
        </p:nvCxnSpPr>
        <p:spPr>
          <a:xfrm>
            <a:off x="6349035" y="3476625"/>
            <a:ext cx="5349441" cy="0"/>
          </a:xfrm>
          <a:prstGeom prst="straightConnector1">
            <a:avLst/>
          </a:prstGeom>
          <a:noFill/>
          <a:ln cap="flat" cmpd="sng" w="15875">
            <a:solidFill>
              <a:srgbClr val="092D42"/>
            </a:solidFill>
            <a:prstDash val="solid"/>
            <a:miter lim="800000"/>
            <a:headEnd len="med" w="med" type="stealth"/>
            <a:tailEnd len="med" w="med" type="stealth"/>
          </a:ln>
        </p:spPr>
      </p:cxnSp>
      <p:sp>
        <p:nvSpPr>
          <p:cNvPr id="102" name="Google Shape;102;p3"/>
          <p:cNvSpPr/>
          <p:nvPr/>
        </p:nvSpPr>
        <p:spPr>
          <a:xfrm>
            <a:off x="7652504" y="3259141"/>
            <a:ext cx="1918235" cy="354013"/>
          </a:xfrm>
          <a:prstGeom prst="rect">
            <a:avLst/>
          </a:prstGeom>
          <a:solidFill>
            <a:schemeClr val="lt1"/>
          </a:solidFill>
          <a:ln>
            <a:noFill/>
          </a:ln>
        </p:spPr>
        <p:txBody>
          <a:bodyPr anchorCtr="0" anchor="ctr" bIns="45700" lIns="91425" spcFirstLastPara="1" rIns="91425" wrap="square" tIns="45700">
            <a:noAutofit/>
          </a:bodyPr>
          <a:lstStyle/>
          <a:p>
            <a:pPr indent="0" lvl="1" marL="0" marR="0" rtl="0" algn="ctr">
              <a:spcBef>
                <a:spcPts val="0"/>
              </a:spcBef>
              <a:spcAft>
                <a:spcPts val="0"/>
              </a:spcAft>
              <a:buClr>
                <a:srgbClr val="3333CC"/>
              </a:buClr>
              <a:buSzPts val="2400"/>
              <a:buFont typeface="Arial"/>
              <a:buNone/>
            </a:pPr>
            <a:r>
              <a:rPr b="1" i="0" lang="en-GB" sz="2400" u="none" cap="none" strike="noStrike">
                <a:solidFill>
                  <a:srgbClr val="3333CC"/>
                </a:solidFill>
                <a:latin typeface="Droid Sans Mono"/>
                <a:ea typeface="Droid Sans Mono"/>
                <a:cs typeface="Droid Sans Mono"/>
                <a:sym typeface="Droid Sans Mono"/>
              </a:rPr>
              <a:t>255 chars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cxnSp>
        <p:nvCxnSpPr>
          <p:cNvPr id="109" name="Google Shape;109;p4"/>
          <p:cNvCxnSpPr/>
          <p:nvPr/>
        </p:nvCxnSpPr>
        <p:spPr>
          <a:xfrm flipH="1">
            <a:off x="8595944" y="2895601"/>
            <a:ext cx="1" cy="2671763"/>
          </a:xfrm>
          <a:prstGeom prst="straightConnector1">
            <a:avLst/>
          </a:prstGeom>
          <a:noFill/>
          <a:ln cap="flat" cmpd="sng" w="12550">
            <a:solidFill>
              <a:srgbClr val="0000C8"/>
            </a:solidFill>
            <a:prstDash val="solid"/>
            <a:round/>
            <a:headEnd len="med" w="med" type="none"/>
            <a:tailEnd len="med" w="med" type="none"/>
          </a:ln>
        </p:spPr>
      </p:cxnSp>
      <p:sp>
        <p:nvSpPr>
          <p:cNvPr id="110" name="Google Shape;110;p4"/>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Interesting Linux directories</a:t>
            </a:r>
            <a:endParaRPr/>
          </a:p>
        </p:txBody>
      </p:sp>
      <p:sp>
        <p:nvSpPr>
          <p:cNvPr id="111" name="Google Shape;111;p4"/>
          <p:cNvSpPr/>
          <p:nvPr/>
        </p:nvSpPr>
        <p:spPr>
          <a:xfrm>
            <a:off x="609600" y="2564704"/>
            <a:ext cx="730743" cy="320675"/>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rgbClr val="0000C8"/>
                </a:solidFill>
                <a:latin typeface="Quattrocento Sans"/>
                <a:ea typeface="Quattrocento Sans"/>
                <a:cs typeface="Quattrocento Sans"/>
                <a:sym typeface="Quattrocento Sans"/>
              </a:rPr>
              <a:t>bin</a:t>
            </a:r>
            <a:endParaRPr b="1" sz="1800">
              <a:solidFill>
                <a:srgbClr val="0000C8"/>
              </a:solidFill>
              <a:latin typeface="Quattrocento Sans"/>
              <a:ea typeface="Quattrocento Sans"/>
              <a:cs typeface="Quattrocento Sans"/>
              <a:sym typeface="Quattrocento Sans"/>
            </a:endParaRPr>
          </a:p>
        </p:txBody>
      </p:sp>
      <p:sp>
        <p:nvSpPr>
          <p:cNvPr id="112" name="Google Shape;112;p4"/>
          <p:cNvSpPr/>
          <p:nvPr/>
        </p:nvSpPr>
        <p:spPr>
          <a:xfrm>
            <a:off x="1441451" y="255993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13" name="Google Shape;113;p4"/>
          <p:cNvSpPr/>
          <p:nvPr/>
        </p:nvSpPr>
        <p:spPr>
          <a:xfrm>
            <a:off x="1447802" y="2564702"/>
            <a:ext cx="867834"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etc</a:t>
            </a:r>
            <a:endParaRPr/>
          </a:p>
        </p:txBody>
      </p:sp>
      <p:sp>
        <p:nvSpPr>
          <p:cNvPr id="114" name="Google Shape;114;p4"/>
          <p:cNvSpPr/>
          <p:nvPr/>
        </p:nvSpPr>
        <p:spPr>
          <a:xfrm>
            <a:off x="1744132" y="3015553"/>
            <a:ext cx="1256243" cy="318198"/>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default</a:t>
            </a:r>
            <a:endParaRPr b="1" sz="2000">
              <a:solidFill>
                <a:srgbClr val="0000C8"/>
              </a:solidFill>
              <a:latin typeface="Quattrocento Sans"/>
              <a:ea typeface="Quattrocento Sans"/>
              <a:cs typeface="Quattrocento Sans"/>
              <a:sym typeface="Quattrocento Sans"/>
            </a:endParaRPr>
          </a:p>
        </p:txBody>
      </p:sp>
      <p:sp>
        <p:nvSpPr>
          <p:cNvPr id="115" name="Google Shape;115;p4"/>
          <p:cNvSpPr/>
          <p:nvPr/>
        </p:nvSpPr>
        <p:spPr>
          <a:xfrm>
            <a:off x="1737784" y="3475927"/>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16" name="Google Shape;116;p4"/>
          <p:cNvSpPr/>
          <p:nvPr/>
        </p:nvSpPr>
        <p:spPr>
          <a:xfrm>
            <a:off x="1744133" y="3385440"/>
            <a:ext cx="1256242" cy="30073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cron.d</a:t>
            </a:r>
            <a:endParaRPr b="1" sz="1800">
              <a:solidFill>
                <a:srgbClr val="0000C8"/>
              </a:solidFill>
              <a:latin typeface="Quattrocento Sans"/>
              <a:ea typeface="Quattrocento Sans"/>
              <a:cs typeface="Quattrocento Sans"/>
              <a:sym typeface="Quattrocento Sans"/>
            </a:endParaRPr>
          </a:p>
        </p:txBody>
      </p:sp>
      <p:sp>
        <p:nvSpPr>
          <p:cNvPr id="117" name="Google Shape;117;p4"/>
          <p:cNvSpPr/>
          <p:nvPr/>
        </p:nvSpPr>
        <p:spPr>
          <a:xfrm>
            <a:off x="1753657" y="3752850"/>
            <a:ext cx="1256243" cy="29527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init</a:t>
            </a:r>
            <a:endParaRPr b="1" sz="2000">
              <a:solidFill>
                <a:srgbClr val="0000C8"/>
              </a:solidFill>
              <a:latin typeface="Quattrocento Sans"/>
              <a:ea typeface="Quattrocento Sans"/>
              <a:cs typeface="Quattrocento Sans"/>
              <a:sym typeface="Quattrocento Sans"/>
            </a:endParaRPr>
          </a:p>
        </p:txBody>
      </p:sp>
      <p:sp>
        <p:nvSpPr>
          <p:cNvPr id="118" name="Google Shape;118;p4"/>
          <p:cNvSpPr/>
          <p:nvPr/>
        </p:nvSpPr>
        <p:spPr>
          <a:xfrm>
            <a:off x="1744134" y="4112515"/>
            <a:ext cx="1255508" cy="354710"/>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network</a:t>
            </a:r>
            <a:endParaRPr b="1" sz="2000">
              <a:solidFill>
                <a:srgbClr val="0000C8"/>
              </a:solidFill>
              <a:latin typeface="Quattrocento Sans"/>
              <a:ea typeface="Quattrocento Sans"/>
              <a:cs typeface="Quattrocento Sans"/>
              <a:sym typeface="Quattrocento Sans"/>
            </a:endParaRPr>
          </a:p>
        </p:txBody>
      </p:sp>
      <p:sp>
        <p:nvSpPr>
          <p:cNvPr id="119" name="Google Shape;119;p4"/>
          <p:cNvSpPr/>
          <p:nvPr/>
        </p:nvSpPr>
        <p:spPr>
          <a:xfrm>
            <a:off x="1744135" y="4514850"/>
            <a:ext cx="1246715" cy="333375"/>
          </a:xfrm>
          <a:prstGeom prst="rect">
            <a:avLst/>
          </a:prstGeom>
          <a:noFill/>
          <a:ln cap="flat" cmpd="sng" w="11150">
            <a:solidFill>
              <a:srgbClr val="000000"/>
            </a:solidFill>
            <a:prstDash val="solid"/>
            <a:miter lim="800000"/>
            <a:headEnd len="sm" w="sm" type="none"/>
            <a:tailEnd len="sm" w="sm" type="none"/>
          </a:ln>
        </p:spPr>
        <p:txBody>
          <a:bodyPr anchorCtr="0" anchor="ctr" bIns="720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systemd</a:t>
            </a:r>
            <a:endParaRPr b="1" sz="2000">
              <a:solidFill>
                <a:srgbClr val="0000C8"/>
              </a:solidFill>
              <a:latin typeface="Quattrocento Sans"/>
              <a:ea typeface="Quattrocento Sans"/>
              <a:cs typeface="Quattrocento Sans"/>
              <a:sym typeface="Quattrocento Sans"/>
            </a:endParaRPr>
          </a:p>
        </p:txBody>
      </p:sp>
      <p:sp>
        <p:nvSpPr>
          <p:cNvPr id="120" name="Google Shape;120;p4"/>
          <p:cNvSpPr/>
          <p:nvPr/>
        </p:nvSpPr>
        <p:spPr>
          <a:xfrm>
            <a:off x="2451101" y="2559939"/>
            <a:ext cx="882650"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1" name="Google Shape;121;p4"/>
          <p:cNvSpPr/>
          <p:nvPr/>
        </p:nvSpPr>
        <p:spPr>
          <a:xfrm>
            <a:off x="2457451" y="2564702"/>
            <a:ext cx="869951"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tmp</a:t>
            </a:r>
            <a:endParaRPr b="1" sz="2000">
              <a:solidFill>
                <a:srgbClr val="0000C8"/>
              </a:solidFill>
              <a:latin typeface="Quattrocento Sans"/>
              <a:ea typeface="Quattrocento Sans"/>
              <a:cs typeface="Quattrocento Sans"/>
              <a:sym typeface="Quattrocento Sans"/>
            </a:endParaRPr>
          </a:p>
        </p:txBody>
      </p:sp>
      <p:sp>
        <p:nvSpPr>
          <p:cNvPr id="122" name="Google Shape;122;p4"/>
          <p:cNvSpPr/>
          <p:nvPr/>
        </p:nvSpPr>
        <p:spPr>
          <a:xfrm>
            <a:off x="3691468" y="3134614"/>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3" name="Google Shape;123;p4"/>
          <p:cNvSpPr/>
          <p:nvPr/>
        </p:nvSpPr>
        <p:spPr>
          <a:xfrm>
            <a:off x="3697818" y="3139377"/>
            <a:ext cx="740832" cy="315912"/>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fred</a:t>
            </a:r>
            <a:endParaRPr b="1" sz="2000">
              <a:solidFill>
                <a:srgbClr val="0000C8"/>
              </a:solidFill>
              <a:latin typeface="Quattrocento Sans"/>
              <a:ea typeface="Quattrocento Sans"/>
              <a:cs typeface="Quattrocento Sans"/>
              <a:sym typeface="Quattrocento Sans"/>
            </a:endParaRPr>
          </a:p>
        </p:txBody>
      </p:sp>
      <p:sp>
        <p:nvSpPr>
          <p:cNvPr id="124" name="Google Shape;124;p4"/>
          <p:cNvSpPr/>
          <p:nvPr/>
        </p:nvSpPr>
        <p:spPr>
          <a:xfrm>
            <a:off x="3691468" y="3542602"/>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5" name="Google Shape;125;p4"/>
          <p:cNvSpPr/>
          <p:nvPr/>
        </p:nvSpPr>
        <p:spPr>
          <a:xfrm>
            <a:off x="3697818" y="3547366"/>
            <a:ext cx="750357"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laura</a:t>
            </a:r>
            <a:endParaRPr b="1" sz="2000">
              <a:solidFill>
                <a:srgbClr val="0000C8"/>
              </a:solidFill>
              <a:latin typeface="Quattrocento Sans"/>
              <a:ea typeface="Quattrocento Sans"/>
              <a:cs typeface="Quattrocento Sans"/>
              <a:sym typeface="Quattrocento Sans"/>
            </a:endParaRPr>
          </a:p>
        </p:txBody>
      </p:sp>
      <p:sp>
        <p:nvSpPr>
          <p:cNvPr id="126" name="Google Shape;126;p4"/>
          <p:cNvSpPr/>
          <p:nvPr/>
        </p:nvSpPr>
        <p:spPr>
          <a:xfrm>
            <a:off x="3424768" y="255993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7" name="Google Shape;127;p4"/>
          <p:cNvSpPr/>
          <p:nvPr/>
        </p:nvSpPr>
        <p:spPr>
          <a:xfrm>
            <a:off x="3431117" y="2564702"/>
            <a:ext cx="867834"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home</a:t>
            </a:r>
            <a:endParaRPr/>
          </a:p>
        </p:txBody>
      </p:sp>
      <p:sp>
        <p:nvSpPr>
          <p:cNvPr id="128" name="Google Shape;128;p4"/>
          <p:cNvSpPr/>
          <p:nvPr/>
        </p:nvSpPr>
        <p:spPr>
          <a:xfrm>
            <a:off x="4532843" y="2559939"/>
            <a:ext cx="878417"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29" name="Google Shape;129;p4"/>
          <p:cNvSpPr/>
          <p:nvPr/>
        </p:nvSpPr>
        <p:spPr>
          <a:xfrm>
            <a:off x="4539194" y="2564702"/>
            <a:ext cx="865716"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var</a:t>
            </a:r>
            <a:endParaRPr b="1" sz="2000">
              <a:solidFill>
                <a:srgbClr val="0000C8"/>
              </a:solidFill>
              <a:latin typeface="Quattrocento Sans"/>
              <a:ea typeface="Quattrocento Sans"/>
              <a:cs typeface="Quattrocento Sans"/>
              <a:sym typeface="Quattrocento Sans"/>
            </a:endParaRPr>
          </a:p>
        </p:txBody>
      </p:sp>
      <p:sp>
        <p:nvSpPr>
          <p:cNvPr id="130" name="Google Shape;130;p4"/>
          <p:cNvSpPr/>
          <p:nvPr/>
        </p:nvSpPr>
        <p:spPr>
          <a:xfrm>
            <a:off x="4805893" y="3058414"/>
            <a:ext cx="788430"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31" name="Google Shape;131;p4"/>
          <p:cNvSpPr/>
          <p:nvPr/>
        </p:nvSpPr>
        <p:spPr>
          <a:xfrm>
            <a:off x="4812243" y="3063177"/>
            <a:ext cx="778932" cy="315912"/>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cash</a:t>
            </a:r>
            <a:endParaRPr b="1" sz="1600">
              <a:solidFill>
                <a:srgbClr val="0000C8"/>
              </a:solidFill>
              <a:latin typeface="Quattrocento Sans"/>
              <a:ea typeface="Quattrocento Sans"/>
              <a:cs typeface="Quattrocento Sans"/>
              <a:sym typeface="Quattrocento Sans"/>
            </a:endParaRPr>
          </a:p>
        </p:txBody>
      </p:sp>
      <p:sp>
        <p:nvSpPr>
          <p:cNvPr id="132" name="Google Shape;132;p4"/>
          <p:cNvSpPr/>
          <p:nvPr/>
        </p:nvSpPr>
        <p:spPr>
          <a:xfrm>
            <a:off x="4805893" y="3466402"/>
            <a:ext cx="788430"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33" name="Google Shape;133;p4"/>
          <p:cNvSpPr/>
          <p:nvPr/>
        </p:nvSpPr>
        <p:spPr>
          <a:xfrm>
            <a:off x="4812243" y="3471166"/>
            <a:ext cx="778932"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local</a:t>
            </a:r>
            <a:endParaRPr/>
          </a:p>
        </p:txBody>
      </p:sp>
      <p:sp>
        <p:nvSpPr>
          <p:cNvPr id="134" name="Google Shape;134;p4"/>
          <p:cNvSpPr/>
          <p:nvPr/>
        </p:nvSpPr>
        <p:spPr>
          <a:xfrm>
            <a:off x="4805893" y="3872802"/>
            <a:ext cx="788430"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35" name="Google Shape;135;p4"/>
          <p:cNvSpPr/>
          <p:nvPr/>
        </p:nvSpPr>
        <p:spPr>
          <a:xfrm>
            <a:off x="4812243" y="3877566"/>
            <a:ext cx="778932"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log</a:t>
            </a:r>
            <a:endParaRPr/>
          </a:p>
        </p:txBody>
      </p:sp>
      <p:sp>
        <p:nvSpPr>
          <p:cNvPr id="136" name="Google Shape;136;p4"/>
          <p:cNvSpPr/>
          <p:nvPr/>
        </p:nvSpPr>
        <p:spPr>
          <a:xfrm>
            <a:off x="4805893" y="4279204"/>
            <a:ext cx="788430" cy="3254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37" name="Google Shape;137;p4"/>
          <p:cNvSpPr/>
          <p:nvPr/>
        </p:nvSpPr>
        <p:spPr>
          <a:xfrm>
            <a:off x="4812243" y="4283966"/>
            <a:ext cx="778932" cy="315913"/>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mail</a:t>
            </a:r>
            <a:endParaRPr/>
          </a:p>
        </p:txBody>
      </p:sp>
      <p:sp>
        <p:nvSpPr>
          <p:cNvPr id="138" name="Google Shape;138;p4"/>
          <p:cNvSpPr/>
          <p:nvPr/>
        </p:nvSpPr>
        <p:spPr>
          <a:xfrm>
            <a:off x="4805893" y="4687189"/>
            <a:ext cx="788430"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39" name="Google Shape;139;p4"/>
          <p:cNvSpPr/>
          <p:nvPr/>
        </p:nvSpPr>
        <p:spPr>
          <a:xfrm>
            <a:off x="4812243" y="4691954"/>
            <a:ext cx="778932"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spool</a:t>
            </a:r>
            <a:endParaRPr b="1" sz="1400">
              <a:solidFill>
                <a:srgbClr val="0000C8"/>
              </a:solidFill>
              <a:latin typeface="Quattrocento Sans"/>
              <a:ea typeface="Quattrocento Sans"/>
              <a:cs typeface="Quattrocento Sans"/>
              <a:sym typeface="Quattrocento Sans"/>
            </a:endParaRPr>
          </a:p>
        </p:txBody>
      </p:sp>
      <p:sp>
        <p:nvSpPr>
          <p:cNvPr id="140" name="Google Shape;140;p4"/>
          <p:cNvSpPr/>
          <p:nvPr/>
        </p:nvSpPr>
        <p:spPr>
          <a:xfrm>
            <a:off x="4805893" y="5093589"/>
            <a:ext cx="788430"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41" name="Google Shape;141;p4"/>
          <p:cNvSpPr/>
          <p:nvPr/>
        </p:nvSpPr>
        <p:spPr>
          <a:xfrm>
            <a:off x="4812243" y="5098354"/>
            <a:ext cx="778932"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tmp</a:t>
            </a:r>
            <a:endParaRPr b="1" sz="2000">
              <a:solidFill>
                <a:srgbClr val="0000C8"/>
              </a:solidFill>
              <a:latin typeface="Quattrocento Sans"/>
              <a:ea typeface="Quattrocento Sans"/>
              <a:cs typeface="Quattrocento Sans"/>
              <a:sym typeface="Quattrocento Sans"/>
            </a:endParaRPr>
          </a:p>
        </p:txBody>
      </p:sp>
      <p:sp>
        <p:nvSpPr>
          <p:cNvPr id="142" name="Google Shape;142;p4"/>
          <p:cNvSpPr/>
          <p:nvPr/>
        </p:nvSpPr>
        <p:spPr>
          <a:xfrm>
            <a:off x="5571067" y="2572639"/>
            <a:ext cx="850900" cy="5603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43" name="Google Shape;143;p4"/>
          <p:cNvSpPr/>
          <p:nvPr/>
        </p:nvSpPr>
        <p:spPr>
          <a:xfrm>
            <a:off x="5562601" y="2564702"/>
            <a:ext cx="867834"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sbin</a:t>
            </a:r>
            <a:endParaRPr b="1" sz="2000">
              <a:solidFill>
                <a:srgbClr val="0000C8"/>
              </a:solidFill>
              <a:latin typeface="Quattrocento Sans"/>
              <a:ea typeface="Quattrocento Sans"/>
              <a:cs typeface="Quattrocento Sans"/>
              <a:sym typeface="Quattrocento Sans"/>
            </a:endParaRPr>
          </a:p>
        </p:txBody>
      </p:sp>
      <p:sp>
        <p:nvSpPr>
          <p:cNvPr id="144" name="Google Shape;144;p4"/>
          <p:cNvSpPr/>
          <p:nvPr/>
        </p:nvSpPr>
        <p:spPr>
          <a:xfrm>
            <a:off x="6540500" y="255993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45" name="Google Shape;145;p4"/>
          <p:cNvSpPr/>
          <p:nvPr/>
        </p:nvSpPr>
        <p:spPr>
          <a:xfrm>
            <a:off x="6546852" y="2564702"/>
            <a:ext cx="867834"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dev</a:t>
            </a:r>
            <a:endParaRPr/>
          </a:p>
        </p:txBody>
      </p:sp>
      <p:sp>
        <p:nvSpPr>
          <p:cNvPr id="146" name="Google Shape;146;p4"/>
          <p:cNvSpPr/>
          <p:nvPr/>
        </p:nvSpPr>
        <p:spPr>
          <a:xfrm>
            <a:off x="6881284" y="301078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47" name="Google Shape;147;p4"/>
          <p:cNvSpPr/>
          <p:nvPr/>
        </p:nvSpPr>
        <p:spPr>
          <a:xfrm>
            <a:off x="6887633" y="3015552"/>
            <a:ext cx="875241" cy="318198"/>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block</a:t>
            </a:r>
            <a:endParaRPr/>
          </a:p>
        </p:txBody>
      </p:sp>
      <p:sp>
        <p:nvSpPr>
          <p:cNvPr id="148" name="Google Shape;148;p4"/>
          <p:cNvSpPr/>
          <p:nvPr/>
        </p:nvSpPr>
        <p:spPr>
          <a:xfrm>
            <a:off x="6881284" y="3390202"/>
            <a:ext cx="881591"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49" name="Google Shape;149;p4"/>
          <p:cNvSpPr/>
          <p:nvPr/>
        </p:nvSpPr>
        <p:spPr>
          <a:xfrm>
            <a:off x="6887634" y="3394965"/>
            <a:ext cx="894291" cy="310260"/>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cpu</a:t>
            </a:r>
            <a:endParaRPr b="1" sz="2000">
              <a:solidFill>
                <a:srgbClr val="0000C8"/>
              </a:solidFill>
              <a:latin typeface="Quattrocento Sans"/>
              <a:ea typeface="Quattrocento Sans"/>
              <a:cs typeface="Quattrocento Sans"/>
              <a:sym typeface="Quattrocento Sans"/>
            </a:endParaRPr>
          </a:p>
        </p:txBody>
      </p:sp>
      <p:sp>
        <p:nvSpPr>
          <p:cNvPr id="150" name="Google Shape;150;p4"/>
          <p:cNvSpPr/>
          <p:nvPr/>
        </p:nvSpPr>
        <p:spPr>
          <a:xfrm>
            <a:off x="6862234" y="3768027"/>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51" name="Google Shape;151;p4"/>
          <p:cNvSpPr/>
          <p:nvPr/>
        </p:nvSpPr>
        <p:spPr>
          <a:xfrm>
            <a:off x="6892030" y="3753741"/>
            <a:ext cx="867834"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disk</a:t>
            </a:r>
            <a:endParaRPr/>
          </a:p>
        </p:txBody>
      </p:sp>
      <p:sp>
        <p:nvSpPr>
          <p:cNvPr id="152" name="Google Shape;152;p4"/>
          <p:cNvSpPr/>
          <p:nvPr/>
        </p:nvSpPr>
        <p:spPr>
          <a:xfrm>
            <a:off x="6881284" y="4117279"/>
            <a:ext cx="880533" cy="3254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53" name="Google Shape;153;p4"/>
          <p:cNvSpPr/>
          <p:nvPr/>
        </p:nvSpPr>
        <p:spPr>
          <a:xfrm>
            <a:off x="6887634" y="4122041"/>
            <a:ext cx="867834" cy="315913"/>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pts</a:t>
            </a:r>
            <a:endParaRPr/>
          </a:p>
        </p:txBody>
      </p:sp>
      <p:sp>
        <p:nvSpPr>
          <p:cNvPr id="154" name="Google Shape;154;p4"/>
          <p:cNvSpPr/>
          <p:nvPr/>
        </p:nvSpPr>
        <p:spPr>
          <a:xfrm>
            <a:off x="6881284" y="4477639"/>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55" name="Google Shape;155;p4"/>
          <p:cNvSpPr/>
          <p:nvPr/>
        </p:nvSpPr>
        <p:spPr>
          <a:xfrm>
            <a:off x="6887634" y="4482404"/>
            <a:ext cx="867834"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usb</a:t>
            </a:r>
            <a:endParaRPr b="1" sz="2000">
              <a:solidFill>
                <a:srgbClr val="0000C8"/>
              </a:solidFill>
              <a:latin typeface="Quattrocento Sans"/>
              <a:ea typeface="Quattrocento Sans"/>
              <a:cs typeface="Quattrocento Sans"/>
              <a:sym typeface="Quattrocento Sans"/>
            </a:endParaRPr>
          </a:p>
        </p:txBody>
      </p:sp>
      <p:sp>
        <p:nvSpPr>
          <p:cNvPr id="156" name="Google Shape;156;p4"/>
          <p:cNvSpPr/>
          <p:nvPr/>
        </p:nvSpPr>
        <p:spPr>
          <a:xfrm>
            <a:off x="7560734" y="2572639"/>
            <a:ext cx="848784" cy="5603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57" name="Google Shape;157;p4"/>
          <p:cNvSpPr/>
          <p:nvPr/>
        </p:nvSpPr>
        <p:spPr>
          <a:xfrm>
            <a:off x="7550151" y="2564702"/>
            <a:ext cx="869950" cy="298450"/>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boot</a:t>
            </a:r>
            <a:endParaRPr/>
          </a:p>
        </p:txBody>
      </p:sp>
      <p:sp>
        <p:nvSpPr>
          <p:cNvPr id="158" name="Google Shape;158;p4"/>
          <p:cNvSpPr/>
          <p:nvPr/>
        </p:nvSpPr>
        <p:spPr>
          <a:xfrm>
            <a:off x="8788401" y="314413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59" name="Google Shape;159;p4"/>
          <p:cNvSpPr/>
          <p:nvPr/>
        </p:nvSpPr>
        <p:spPr>
          <a:xfrm>
            <a:off x="8794752" y="3148902"/>
            <a:ext cx="867834" cy="315912"/>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bin</a:t>
            </a:r>
            <a:endParaRPr/>
          </a:p>
        </p:txBody>
      </p:sp>
      <p:sp>
        <p:nvSpPr>
          <p:cNvPr id="160" name="Google Shape;160;p4"/>
          <p:cNvSpPr/>
          <p:nvPr/>
        </p:nvSpPr>
        <p:spPr>
          <a:xfrm>
            <a:off x="8788401" y="3552127"/>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61" name="Google Shape;161;p4"/>
          <p:cNvSpPr/>
          <p:nvPr/>
        </p:nvSpPr>
        <p:spPr>
          <a:xfrm>
            <a:off x="8794752" y="3556891"/>
            <a:ext cx="867834"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lib64</a:t>
            </a:r>
            <a:endParaRPr/>
          </a:p>
        </p:txBody>
      </p:sp>
      <p:sp>
        <p:nvSpPr>
          <p:cNvPr id="162" name="Google Shape;162;p4"/>
          <p:cNvSpPr/>
          <p:nvPr/>
        </p:nvSpPr>
        <p:spPr>
          <a:xfrm>
            <a:off x="8788401" y="3958527"/>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63" name="Google Shape;163;p4"/>
          <p:cNvSpPr/>
          <p:nvPr/>
        </p:nvSpPr>
        <p:spPr>
          <a:xfrm>
            <a:off x="8794752" y="3963291"/>
            <a:ext cx="867834"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sbin</a:t>
            </a:r>
            <a:endParaRPr/>
          </a:p>
        </p:txBody>
      </p:sp>
      <p:sp>
        <p:nvSpPr>
          <p:cNvPr id="164" name="Google Shape;164;p4"/>
          <p:cNvSpPr/>
          <p:nvPr/>
        </p:nvSpPr>
        <p:spPr>
          <a:xfrm>
            <a:off x="8788401" y="4364929"/>
            <a:ext cx="880533" cy="3254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65" name="Google Shape;165;p4"/>
          <p:cNvSpPr/>
          <p:nvPr/>
        </p:nvSpPr>
        <p:spPr>
          <a:xfrm>
            <a:off x="8794752" y="4369691"/>
            <a:ext cx="867834" cy="315913"/>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share</a:t>
            </a:r>
            <a:endParaRPr/>
          </a:p>
        </p:txBody>
      </p:sp>
      <p:sp>
        <p:nvSpPr>
          <p:cNvPr id="166" name="Google Shape;166;p4"/>
          <p:cNvSpPr/>
          <p:nvPr/>
        </p:nvSpPr>
        <p:spPr>
          <a:xfrm>
            <a:off x="8788401" y="4772914"/>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67" name="Google Shape;167;p4"/>
          <p:cNvSpPr/>
          <p:nvPr/>
        </p:nvSpPr>
        <p:spPr>
          <a:xfrm>
            <a:off x="8794752" y="4777679"/>
            <a:ext cx="854074" cy="314325"/>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2000">
                <a:solidFill>
                  <a:srgbClr val="0000C8"/>
                </a:solidFill>
                <a:latin typeface="Quattrocento Sans"/>
                <a:ea typeface="Quattrocento Sans"/>
                <a:cs typeface="Quattrocento Sans"/>
                <a:sym typeface="Quattrocento Sans"/>
              </a:rPr>
              <a:t>src</a:t>
            </a:r>
            <a:endParaRPr/>
          </a:p>
        </p:txBody>
      </p:sp>
      <p:sp>
        <p:nvSpPr>
          <p:cNvPr id="168" name="Google Shape;168;p4"/>
          <p:cNvSpPr/>
          <p:nvPr/>
        </p:nvSpPr>
        <p:spPr>
          <a:xfrm>
            <a:off x="8788401" y="5179314"/>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69" name="Google Shape;169;p4"/>
          <p:cNvSpPr/>
          <p:nvPr/>
        </p:nvSpPr>
        <p:spPr>
          <a:xfrm>
            <a:off x="8794752" y="5190413"/>
            <a:ext cx="867834" cy="315912"/>
          </a:xfrm>
          <a:prstGeom prst="rect">
            <a:avLst/>
          </a:prstGeom>
          <a:noFill/>
          <a:ln cap="flat" cmpd="sng" w="11150">
            <a:solidFill>
              <a:srgbClr val="000000"/>
            </a:solidFill>
            <a:prstDash val="solid"/>
            <a:miter lim="800000"/>
            <a:headEnd len="sm" w="sm" type="none"/>
            <a:tailEnd len="sm" w="sm" type="none"/>
          </a:ln>
        </p:spPr>
        <p:txBody>
          <a:bodyPr anchorCtr="0" anchor="ctr" bIns="252000" lIns="91425" spcFirstLastPara="1" rIns="91425" wrap="square" tIns="45700">
            <a:noAutofit/>
          </a:bodyPr>
          <a:lstStyle/>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a:t>
            </a:r>
            <a:endParaRPr b="1" sz="3200">
              <a:solidFill>
                <a:schemeClr val="dk1"/>
              </a:solidFill>
              <a:latin typeface="Quattrocento Sans"/>
              <a:ea typeface="Quattrocento Sans"/>
              <a:cs typeface="Quattrocento Sans"/>
              <a:sym typeface="Quattrocento Sans"/>
            </a:endParaRPr>
          </a:p>
        </p:txBody>
      </p:sp>
      <p:sp>
        <p:nvSpPr>
          <p:cNvPr id="170" name="Google Shape;170;p4"/>
          <p:cNvSpPr/>
          <p:nvPr/>
        </p:nvSpPr>
        <p:spPr>
          <a:xfrm>
            <a:off x="8515351" y="2559939"/>
            <a:ext cx="880533" cy="3254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71" name="Google Shape;171;p4"/>
          <p:cNvSpPr/>
          <p:nvPr/>
        </p:nvSpPr>
        <p:spPr>
          <a:xfrm>
            <a:off x="9542993" y="2572639"/>
            <a:ext cx="848784" cy="5603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172" name="Google Shape;172;p4"/>
          <p:cNvSpPr/>
          <p:nvPr/>
        </p:nvSpPr>
        <p:spPr>
          <a:xfrm>
            <a:off x="9494309" y="2564702"/>
            <a:ext cx="869950" cy="298450"/>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proc</a:t>
            </a:r>
            <a:endParaRPr/>
          </a:p>
        </p:txBody>
      </p:sp>
      <p:sp>
        <p:nvSpPr>
          <p:cNvPr id="173" name="Google Shape;173;p4"/>
          <p:cNvSpPr/>
          <p:nvPr/>
        </p:nvSpPr>
        <p:spPr>
          <a:xfrm>
            <a:off x="5190069" y="1724914"/>
            <a:ext cx="922866" cy="336550"/>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228600" marR="0" rtl="0" algn="l">
              <a:spcBef>
                <a:spcPts val="0"/>
              </a:spcBef>
              <a:spcAft>
                <a:spcPts val="0"/>
              </a:spcAft>
              <a:buNone/>
            </a:pPr>
            <a:r>
              <a:rPr b="1" i="0" lang="en-GB" sz="2000" u="none" cap="none" strike="noStrike">
                <a:solidFill>
                  <a:srgbClr val="3333CC"/>
                </a:solidFill>
                <a:latin typeface="Droid Sans Mono"/>
                <a:ea typeface="Droid Sans Mono"/>
                <a:cs typeface="Droid Sans Mono"/>
                <a:sym typeface="Droid Sans Mono"/>
              </a:rPr>
              <a:t>/</a:t>
            </a:r>
            <a:endParaRPr/>
          </a:p>
        </p:txBody>
      </p:sp>
      <p:sp>
        <p:nvSpPr>
          <p:cNvPr id="174" name="Google Shape;174;p4"/>
          <p:cNvSpPr/>
          <p:nvPr/>
        </p:nvSpPr>
        <p:spPr>
          <a:xfrm>
            <a:off x="1754555" y="4914901"/>
            <a:ext cx="1245820" cy="304800"/>
          </a:xfrm>
          <a:prstGeom prst="rect">
            <a:avLst/>
          </a:prstGeom>
          <a:no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sz="1800">
                <a:solidFill>
                  <a:srgbClr val="0000C8"/>
                </a:solidFill>
                <a:latin typeface="Quattrocento Sans"/>
                <a:ea typeface="Quattrocento Sans"/>
                <a:cs typeface="Quattrocento Sans"/>
                <a:sym typeface="Quattrocento Sans"/>
              </a:rPr>
              <a:t>udev</a:t>
            </a:r>
            <a:endParaRPr/>
          </a:p>
        </p:txBody>
      </p:sp>
      <p:sp>
        <p:nvSpPr>
          <p:cNvPr id="175" name="Google Shape;175;p4"/>
          <p:cNvSpPr txBox="1"/>
          <p:nvPr/>
        </p:nvSpPr>
        <p:spPr>
          <a:xfrm>
            <a:off x="4483913" y="5662014"/>
            <a:ext cx="1354911" cy="586787"/>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spool and </a:t>
            </a:r>
            <a:br>
              <a:rPr i="1" lang="en-GB" sz="1800">
                <a:solidFill>
                  <a:schemeClr val="dk1"/>
                </a:solidFill>
                <a:latin typeface="Quattrocento Sans"/>
                <a:ea typeface="Quattrocento Sans"/>
                <a:cs typeface="Quattrocento Sans"/>
                <a:sym typeface="Quattrocento Sans"/>
              </a:rPr>
            </a:br>
            <a:r>
              <a:rPr i="1" lang="en-GB" sz="1800">
                <a:solidFill>
                  <a:schemeClr val="dk1"/>
                </a:solidFill>
                <a:latin typeface="Quattrocento Sans"/>
                <a:ea typeface="Quattrocento Sans"/>
                <a:cs typeface="Quattrocento Sans"/>
                <a:sym typeface="Quattrocento Sans"/>
              </a:rPr>
              <a:t>log files</a:t>
            </a:r>
            <a:endParaRPr/>
          </a:p>
        </p:txBody>
      </p:sp>
      <p:cxnSp>
        <p:nvCxnSpPr>
          <p:cNvPr id="176" name="Google Shape;176;p4"/>
          <p:cNvCxnSpPr/>
          <p:nvPr/>
        </p:nvCxnSpPr>
        <p:spPr>
          <a:xfrm flipH="1">
            <a:off x="5634566" y="2076450"/>
            <a:ext cx="4234" cy="235841"/>
          </a:xfrm>
          <a:prstGeom prst="straightConnector1">
            <a:avLst/>
          </a:prstGeom>
          <a:noFill/>
          <a:ln cap="flat" cmpd="sng" w="12550">
            <a:solidFill>
              <a:srgbClr val="0000C8"/>
            </a:solidFill>
            <a:prstDash val="solid"/>
            <a:round/>
            <a:headEnd len="med" w="med" type="none"/>
            <a:tailEnd len="med" w="med" type="none"/>
          </a:ln>
        </p:spPr>
      </p:cxnSp>
      <p:cxnSp>
        <p:nvCxnSpPr>
          <p:cNvPr id="177" name="Google Shape;177;p4"/>
          <p:cNvCxnSpPr/>
          <p:nvPr/>
        </p:nvCxnSpPr>
        <p:spPr>
          <a:xfrm>
            <a:off x="959257" y="2312289"/>
            <a:ext cx="0" cy="260350"/>
          </a:xfrm>
          <a:prstGeom prst="straightConnector1">
            <a:avLst/>
          </a:prstGeom>
          <a:noFill/>
          <a:ln cap="flat" cmpd="sng" w="12550">
            <a:solidFill>
              <a:srgbClr val="0000C8"/>
            </a:solidFill>
            <a:prstDash val="solid"/>
            <a:round/>
            <a:headEnd len="med" w="med" type="none"/>
            <a:tailEnd len="med" w="med" type="none"/>
          </a:ln>
        </p:spPr>
      </p:cxnSp>
      <p:cxnSp>
        <p:nvCxnSpPr>
          <p:cNvPr id="178" name="Google Shape;178;p4"/>
          <p:cNvCxnSpPr/>
          <p:nvPr/>
        </p:nvCxnSpPr>
        <p:spPr>
          <a:xfrm>
            <a:off x="1919817" y="2312289"/>
            <a:ext cx="0" cy="260350"/>
          </a:xfrm>
          <a:prstGeom prst="straightConnector1">
            <a:avLst/>
          </a:prstGeom>
          <a:noFill/>
          <a:ln cap="flat" cmpd="sng" w="12550">
            <a:solidFill>
              <a:srgbClr val="0000C8"/>
            </a:solidFill>
            <a:prstDash val="solid"/>
            <a:round/>
            <a:headEnd len="med" w="med" type="none"/>
            <a:tailEnd len="med" w="med" type="none"/>
          </a:ln>
        </p:spPr>
      </p:cxnSp>
      <p:cxnSp>
        <p:nvCxnSpPr>
          <p:cNvPr id="179" name="Google Shape;179;p4"/>
          <p:cNvCxnSpPr/>
          <p:nvPr/>
        </p:nvCxnSpPr>
        <p:spPr>
          <a:xfrm>
            <a:off x="2925234" y="2312290"/>
            <a:ext cx="0" cy="252413"/>
          </a:xfrm>
          <a:prstGeom prst="straightConnector1">
            <a:avLst/>
          </a:prstGeom>
          <a:noFill/>
          <a:ln cap="flat" cmpd="sng" w="12550">
            <a:solidFill>
              <a:srgbClr val="0000C8"/>
            </a:solidFill>
            <a:prstDash val="solid"/>
            <a:round/>
            <a:headEnd len="med" w="med" type="none"/>
            <a:tailEnd len="med" w="med" type="none"/>
          </a:ln>
        </p:spPr>
      </p:cxnSp>
      <p:cxnSp>
        <p:nvCxnSpPr>
          <p:cNvPr id="180" name="Google Shape;180;p4"/>
          <p:cNvCxnSpPr/>
          <p:nvPr/>
        </p:nvCxnSpPr>
        <p:spPr>
          <a:xfrm>
            <a:off x="3913716" y="2312290"/>
            <a:ext cx="0" cy="252413"/>
          </a:xfrm>
          <a:prstGeom prst="straightConnector1">
            <a:avLst/>
          </a:prstGeom>
          <a:noFill/>
          <a:ln cap="flat" cmpd="sng" w="12550">
            <a:solidFill>
              <a:srgbClr val="0000C8"/>
            </a:solidFill>
            <a:prstDash val="solid"/>
            <a:round/>
            <a:headEnd len="med" w="med" type="none"/>
            <a:tailEnd len="med" w="med" type="none"/>
          </a:ln>
        </p:spPr>
      </p:cxnSp>
      <p:cxnSp>
        <p:nvCxnSpPr>
          <p:cNvPr id="181" name="Google Shape;181;p4"/>
          <p:cNvCxnSpPr/>
          <p:nvPr/>
        </p:nvCxnSpPr>
        <p:spPr>
          <a:xfrm>
            <a:off x="4979460" y="2312289"/>
            <a:ext cx="0" cy="247650"/>
          </a:xfrm>
          <a:prstGeom prst="straightConnector1">
            <a:avLst/>
          </a:prstGeom>
          <a:noFill/>
          <a:ln cap="flat" cmpd="sng" w="12550">
            <a:solidFill>
              <a:srgbClr val="0000C8"/>
            </a:solidFill>
            <a:prstDash val="solid"/>
            <a:round/>
            <a:headEnd len="med" w="med" type="none"/>
            <a:tailEnd len="med" w="med" type="none"/>
          </a:ln>
        </p:spPr>
      </p:cxnSp>
      <p:cxnSp>
        <p:nvCxnSpPr>
          <p:cNvPr id="182" name="Google Shape;182;p4"/>
          <p:cNvCxnSpPr/>
          <p:nvPr/>
        </p:nvCxnSpPr>
        <p:spPr>
          <a:xfrm>
            <a:off x="5998634" y="2312289"/>
            <a:ext cx="0" cy="247650"/>
          </a:xfrm>
          <a:prstGeom prst="straightConnector1">
            <a:avLst/>
          </a:prstGeom>
          <a:noFill/>
          <a:ln cap="flat" cmpd="sng" w="12550">
            <a:solidFill>
              <a:srgbClr val="0000C8"/>
            </a:solidFill>
            <a:prstDash val="solid"/>
            <a:round/>
            <a:headEnd len="med" w="med" type="none"/>
            <a:tailEnd len="med" w="med" type="none"/>
          </a:ln>
        </p:spPr>
      </p:cxnSp>
      <p:cxnSp>
        <p:nvCxnSpPr>
          <p:cNvPr id="183" name="Google Shape;183;p4"/>
          <p:cNvCxnSpPr/>
          <p:nvPr/>
        </p:nvCxnSpPr>
        <p:spPr>
          <a:xfrm>
            <a:off x="6944784" y="2312289"/>
            <a:ext cx="0" cy="260350"/>
          </a:xfrm>
          <a:prstGeom prst="straightConnector1">
            <a:avLst/>
          </a:prstGeom>
          <a:noFill/>
          <a:ln cap="flat" cmpd="sng" w="12550">
            <a:solidFill>
              <a:srgbClr val="0000C8"/>
            </a:solidFill>
            <a:prstDash val="solid"/>
            <a:round/>
            <a:headEnd len="med" w="med" type="none"/>
            <a:tailEnd len="med" w="med" type="none"/>
          </a:ln>
        </p:spPr>
      </p:cxnSp>
      <p:cxnSp>
        <p:nvCxnSpPr>
          <p:cNvPr id="184" name="Google Shape;184;p4"/>
          <p:cNvCxnSpPr/>
          <p:nvPr/>
        </p:nvCxnSpPr>
        <p:spPr>
          <a:xfrm>
            <a:off x="8013701" y="2312289"/>
            <a:ext cx="0" cy="247650"/>
          </a:xfrm>
          <a:prstGeom prst="straightConnector1">
            <a:avLst/>
          </a:prstGeom>
          <a:noFill/>
          <a:ln cap="flat" cmpd="sng" w="12550">
            <a:solidFill>
              <a:srgbClr val="0000C8"/>
            </a:solidFill>
            <a:prstDash val="solid"/>
            <a:round/>
            <a:headEnd len="med" w="med" type="none"/>
            <a:tailEnd len="med" w="med" type="none"/>
          </a:ln>
        </p:spPr>
      </p:cxnSp>
      <p:cxnSp>
        <p:nvCxnSpPr>
          <p:cNvPr id="185" name="Google Shape;185;p4"/>
          <p:cNvCxnSpPr/>
          <p:nvPr/>
        </p:nvCxnSpPr>
        <p:spPr>
          <a:xfrm>
            <a:off x="8993717" y="2312289"/>
            <a:ext cx="0" cy="247650"/>
          </a:xfrm>
          <a:prstGeom prst="straightConnector1">
            <a:avLst/>
          </a:prstGeom>
          <a:noFill/>
          <a:ln cap="flat" cmpd="sng" w="12550">
            <a:solidFill>
              <a:srgbClr val="0000C8"/>
            </a:solidFill>
            <a:prstDash val="solid"/>
            <a:round/>
            <a:headEnd len="med" w="med" type="none"/>
            <a:tailEnd len="med" w="med" type="none"/>
          </a:ln>
        </p:spPr>
      </p:cxnSp>
      <p:cxnSp>
        <p:nvCxnSpPr>
          <p:cNvPr id="186" name="Google Shape;186;p4"/>
          <p:cNvCxnSpPr/>
          <p:nvPr/>
        </p:nvCxnSpPr>
        <p:spPr>
          <a:xfrm>
            <a:off x="9940926" y="2312290"/>
            <a:ext cx="0" cy="252413"/>
          </a:xfrm>
          <a:prstGeom prst="straightConnector1">
            <a:avLst/>
          </a:prstGeom>
          <a:noFill/>
          <a:ln cap="flat" cmpd="sng" w="12550">
            <a:solidFill>
              <a:srgbClr val="0000C8"/>
            </a:solidFill>
            <a:prstDash val="solid"/>
            <a:round/>
            <a:headEnd len="med" w="med" type="none"/>
            <a:tailEnd len="med" w="med" type="none"/>
          </a:ln>
        </p:spPr>
      </p:cxnSp>
      <p:cxnSp>
        <p:nvCxnSpPr>
          <p:cNvPr id="187" name="Google Shape;187;p4"/>
          <p:cNvCxnSpPr/>
          <p:nvPr/>
        </p:nvCxnSpPr>
        <p:spPr>
          <a:xfrm flipH="1">
            <a:off x="1600200" y="2880616"/>
            <a:ext cx="1" cy="2872484"/>
          </a:xfrm>
          <a:prstGeom prst="straightConnector1">
            <a:avLst/>
          </a:prstGeom>
          <a:noFill/>
          <a:ln cap="flat" cmpd="sng" w="12550">
            <a:solidFill>
              <a:srgbClr val="0000C8"/>
            </a:solidFill>
            <a:prstDash val="solid"/>
            <a:round/>
            <a:headEnd len="med" w="med" type="none"/>
            <a:tailEnd len="med" w="med" type="none"/>
          </a:ln>
        </p:spPr>
      </p:cxnSp>
      <p:cxnSp>
        <p:nvCxnSpPr>
          <p:cNvPr id="188" name="Google Shape;188;p4"/>
          <p:cNvCxnSpPr/>
          <p:nvPr/>
        </p:nvCxnSpPr>
        <p:spPr>
          <a:xfrm>
            <a:off x="3579283" y="2871089"/>
            <a:ext cx="0" cy="800100"/>
          </a:xfrm>
          <a:prstGeom prst="straightConnector1">
            <a:avLst/>
          </a:prstGeom>
          <a:noFill/>
          <a:ln cap="flat" cmpd="sng" w="12550">
            <a:solidFill>
              <a:srgbClr val="0000C8"/>
            </a:solidFill>
            <a:prstDash val="solid"/>
            <a:round/>
            <a:headEnd len="med" w="med" type="none"/>
            <a:tailEnd len="med" w="med" type="none"/>
          </a:ln>
        </p:spPr>
      </p:cxnSp>
      <p:cxnSp>
        <p:nvCxnSpPr>
          <p:cNvPr id="189" name="Google Shape;189;p4"/>
          <p:cNvCxnSpPr/>
          <p:nvPr/>
        </p:nvCxnSpPr>
        <p:spPr>
          <a:xfrm>
            <a:off x="4647142" y="2809179"/>
            <a:ext cx="0" cy="2441575"/>
          </a:xfrm>
          <a:prstGeom prst="straightConnector1">
            <a:avLst/>
          </a:prstGeom>
          <a:noFill/>
          <a:ln cap="flat" cmpd="sng" w="12550">
            <a:solidFill>
              <a:srgbClr val="0000C8"/>
            </a:solidFill>
            <a:prstDash val="solid"/>
            <a:round/>
            <a:headEnd len="med" w="med" type="none"/>
            <a:tailEnd len="med" w="med" type="none"/>
          </a:ln>
        </p:spPr>
      </p:cxnSp>
      <p:cxnSp>
        <p:nvCxnSpPr>
          <p:cNvPr id="190" name="Google Shape;190;p4"/>
          <p:cNvCxnSpPr/>
          <p:nvPr/>
        </p:nvCxnSpPr>
        <p:spPr>
          <a:xfrm>
            <a:off x="8610600" y="3320352"/>
            <a:ext cx="177801" cy="0"/>
          </a:xfrm>
          <a:prstGeom prst="straightConnector1">
            <a:avLst/>
          </a:prstGeom>
          <a:noFill/>
          <a:ln cap="flat" cmpd="sng" w="12550">
            <a:solidFill>
              <a:srgbClr val="0000C8"/>
            </a:solidFill>
            <a:prstDash val="solid"/>
            <a:round/>
            <a:headEnd len="med" w="med" type="none"/>
            <a:tailEnd len="med" w="med" type="none"/>
          </a:ln>
        </p:spPr>
      </p:cxnSp>
      <p:cxnSp>
        <p:nvCxnSpPr>
          <p:cNvPr id="191" name="Google Shape;191;p4"/>
          <p:cNvCxnSpPr/>
          <p:nvPr/>
        </p:nvCxnSpPr>
        <p:spPr>
          <a:xfrm>
            <a:off x="8610600" y="3680714"/>
            <a:ext cx="177801" cy="0"/>
          </a:xfrm>
          <a:prstGeom prst="straightConnector1">
            <a:avLst/>
          </a:prstGeom>
          <a:noFill/>
          <a:ln cap="flat" cmpd="sng" w="12550">
            <a:solidFill>
              <a:srgbClr val="0000C8"/>
            </a:solidFill>
            <a:prstDash val="solid"/>
            <a:round/>
            <a:headEnd len="med" w="med" type="none"/>
            <a:tailEnd len="med" w="med" type="none"/>
          </a:ln>
        </p:spPr>
      </p:cxnSp>
      <p:cxnSp>
        <p:nvCxnSpPr>
          <p:cNvPr id="192" name="Google Shape;192;p4"/>
          <p:cNvCxnSpPr/>
          <p:nvPr/>
        </p:nvCxnSpPr>
        <p:spPr>
          <a:xfrm>
            <a:off x="8610601" y="4112514"/>
            <a:ext cx="192618" cy="0"/>
          </a:xfrm>
          <a:prstGeom prst="straightConnector1">
            <a:avLst/>
          </a:prstGeom>
          <a:noFill/>
          <a:ln cap="flat" cmpd="sng" w="12550">
            <a:solidFill>
              <a:srgbClr val="0000C8"/>
            </a:solidFill>
            <a:prstDash val="solid"/>
            <a:round/>
            <a:headEnd len="med" w="med" type="none"/>
            <a:tailEnd len="med" w="med" type="none"/>
          </a:ln>
        </p:spPr>
      </p:cxnSp>
      <p:cxnSp>
        <p:nvCxnSpPr>
          <p:cNvPr id="193" name="Google Shape;193;p4"/>
          <p:cNvCxnSpPr/>
          <p:nvPr/>
        </p:nvCxnSpPr>
        <p:spPr>
          <a:xfrm>
            <a:off x="8610601" y="4544314"/>
            <a:ext cx="184150" cy="0"/>
          </a:xfrm>
          <a:prstGeom prst="straightConnector1">
            <a:avLst/>
          </a:prstGeom>
          <a:noFill/>
          <a:ln cap="flat" cmpd="sng" w="12550">
            <a:solidFill>
              <a:srgbClr val="0000C8"/>
            </a:solidFill>
            <a:prstDash val="solid"/>
            <a:round/>
            <a:headEnd len="med" w="med" type="none"/>
            <a:tailEnd len="med" w="med" type="none"/>
          </a:ln>
        </p:spPr>
      </p:cxnSp>
      <p:cxnSp>
        <p:nvCxnSpPr>
          <p:cNvPr id="194" name="Google Shape;194;p4"/>
          <p:cNvCxnSpPr/>
          <p:nvPr/>
        </p:nvCxnSpPr>
        <p:spPr>
          <a:xfrm>
            <a:off x="8610600" y="4904677"/>
            <a:ext cx="177801" cy="0"/>
          </a:xfrm>
          <a:prstGeom prst="straightConnector1">
            <a:avLst/>
          </a:prstGeom>
          <a:noFill/>
          <a:ln cap="flat" cmpd="sng" w="12550">
            <a:solidFill>
              <a:srgbClr val="0000C8"/>
            </a:solidFill>
            <a:prstDash val="solid"/>
            <a:round/>
            <a:headEnd len="med" w="med" type="none"/>
            <a:tailEnd len="med" w="med" type="none"/>
          </a:ln>
        </p:spPr>
      </p:cxnSp>
      <p:cxnSp>
        <p:nvCxnSpPr>
          <p:cNvPr id="195" name="Google Shape;195;p4"/>
          <p:cNvCxnSpPr/>
          <p:nvPr/>
        </p:nvCxnSpPr>
        <p:spPr>
          <a:xfrm>
            <a:off x="8610600" y="5336477"/>
            <a:ext cx="177801" cy="0"/>
          </a:xfrm>
          <a:prstGeom prst="straightConnector1">
            <a:avLst/>
          </a:prstGeom>
          <a:noFill/>
          <a:ln cap="flat" cmpd="sng" w="12550">
            <a:solidFill>
              <a:srgbClr val="0000C8"/>
            </a:solidFill>
            <a:prstDash val="solid"/>
            <a:round/>
            <a:headEnd len="med" w="med" type="none"/>
            <a:tailEnd len="med" w="med" type="none"/>
          </a:ln>
        </p:spPr>
      </p:cxnSp>
      <p:cxnSp>
        <p:nvCxnSpPr>
          <p:cNvPr id="196" name="Google Shape;196;p4"/>
          <p:cNvCxnSpPr/>
          <p:nvPr/>
        </p:nvCxnSpPr>
        <p:spPr>
          <a:xfrm>
            <a:off x="6705602" y="3187002"/>
            <a:ext cx="175684" cy="0"/>
          </a:xfrm>
          <a:prstGeom prst="straightConnector1">
            <a:avLst/>
          </a:prstGeom>
          <a:noFill/>
          <a:ln cap="flat" cmpd="sng" w="12550">
            <a:solidFill>
              <a:srgbClr val="0000C8"/>
            </a:solidFill>
            <a:prstDash val="solid"/>
            <a:round/>
            <a:headEnd len="med" w="med" type="none"/>
            <a:tailEnd len="med" w="med" type="none"/>
          </a:ln>
        </p:spPr>
      </p:cxnSp>
      <p:cxnSp>
        <p:nvCxnSpPr>
          <p:cNvPr id="197" name="Google Shape;197;p4"/>
          <p:cNvCxnSpPr/>
          <p:nvPr/>
        </p:nvCxnSpPr>
        <p:spPr>
          <a:xfrm>
            <a:off x="6705601" y="3518789"/>
            <a:ext cx="182033" cy="0"/>
          </a:xfrm>
          <a:prstGeom prst="straightConnector1">
            <a:avLst/>
          </a:prstGeom>
          <a:noFill/>
          <a:ln cap="flat" cmpd="sng" w="12550">
            <a:solidFill>
              <a:srgbClr val="0000C8"/>
            </a:solidFill>
            <a:prstDash val="solid"/>
            <a:round/>
            <a:headEnd len="med" w="med" type="none"/>
            <a:tailEnd len="med" w="med" type="none"/>
          </a:ln>
        </p:spPr>
      </p:cxnSp>
      <p:cxnSp>
        <p:nvCxnSpPr>
          <p:cNvPr id="198" name="Google Shape;198;p4"/>
          <p:cNvCxnSpPr/>
          <p:nvPr/>
        </p:nvCxnSpPr>
        <p:spPr>
          <a:xfrm>
            <a:off x="6705602" y="3922014"/>
            <a:ext cx="175684" cy="0"/>
          </a:xfrm>
          <a:prstGeom prst="straightConnector1">
            <a:avLst/>
          </a:prstGeom>
          <a:noFill/>
          <a:ln cap="flat" cmpd="sng" w="12550">
            <a:solidFill>
              <a:srgbClr val="0000C8"/>
            </a:solidFill>
            <a:prstDash val="solid"/>
            <a:round/>
            <a:headEnd len="med" w="med" type="none"/>
            <a:tailEnd len="med" w="med" type="none"/>
          </a:ln>
        </p:spPr>
      </p:cxnSp>
      <p:cxnSp>
        <p:nvCxnSpPr>
          <p:cNvPr id="199" name="Google Shape;199;p4"/>
          <p:cNvCxnSpPr/>
          <p:nvPr/>
        </p:nvCxnSpPr>
        <p:spPr>
          <a:xfrm>
            <a:off x="6705602" y="4296664"/>
            <a:ext cx="175684" cy="0"/>
          </a:xfrm>
          <a:prstGeom prst="straightConnector1">
            <a:avLst/>
          </a:prstGeom>
          <a:noFill/>
          <a:ln cap="flat" cmpd="sng" w="12550">
            <a:solidFill>
              <a:srgbClr val="0000C8"/>
            </a:solidFill>
            <a:prstDash val="solid"/>
            <a:round/>
            <a:headEnd len="med" w="med" type="none"/>
            <a:tailEnd len="med" w="med" type="none"/>
          </a:ln>
        </p:spPr>
      </p:cxnSp>
      <p:cxnSp>
        <p:nvCxnSpPr>
          <p:cNvPr id="200" name="Google Shape;200;p4"/>
          <p:cNvCxnSpPr/>
          <p:nvPr/>
        </p:nvCxnSpPr>
        <p:spPr>
          <a:xfrm>
            <a:off x="6705601" y="4609402"/>
            <a:ext cx="182033" cy="0"/>
          </a:xfrm>
          <a:prstGeom prst="straightConnector1">
            <a:avLst/>
          </a:prstGeom>
          <a:noFill/>
          <a:ln cap="flat" cmpd="sng" w="12550">
            <a:solidFill>
              <a:srgbClr val="0000C8"/>
            </a:solidFill>
            <a:prstDash val="solid"/>
            <a:round/>
            <a:headEnd len="med" w="med" type="none"/>
            <a:tailEnd len="med" w="med" type="none"/>
          </a:ln>
        </p:spPr>
      </p:cxnSp>
      <p:sp>
        <p:nvSpPr>
          <p:cNvPr id="201" name="Google Shape;201;p4"/>
          <p:cNvSpPr/>
          <p:nvPr/>
        </p:nvSpPr>
        <p:spPr>
          <a:xfrm>
            <a:off x="6874935" y="5238052"/>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202" name="Google Shape;202;p4"/>
          <p:cNvSpPr/>
          <p:nvPr/>
        </p:nvSpPr>
        <p:spPr>
          <a:xfrm>
            <a:off x="6881285" y="5242816"/>
            <a:ext cx="867834" cy="314325"/>
          </a:xfrm>
          <a:prstGeom prst="rect">
            <a:avLst/>
          </a:prstGeom>
          <a:noFill/>
          <a:ln cap="flat" cmpd="sng" w="11150">
            <a:solidFill>
              <a:srgbClr val="000000"/>
            </a:solidFill>
            <a:prstDash val="solid"/>
            <a:miter lim="800000"/>
            <a:headEnd len="sm" w="sm" type="none"/>
            <a:tailEnd len="sm" w="sm" type="none"/>
          </a:ln>
        </p:spPr>
        <p:txBody>
          <a:bodyPr anchorCtr="0" anchor="ctr" bIns="252000" lIns="91425" spcFirstLastPara="1" rIns="91425" wrap="square" tIns="45700">
            <a:noAutofit/>
          </a:bodyPr>
          <a:lstStyle/>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a:t>
            </a:r>
            <a:endParaRPr b="1" sz="1000">
              <a:solidFill>
                <a:schemeClr val="dk1"/>
              </a:solidFill>
              <a:latin typeface="Quattrocento Sans"/>
              <a:ea typeface="Quattrocento Sans"/>
              <a:cs typeface="Quattrocento Sans"/>
              <a:sym typeface="Quattrocento Sans"/>
            </a:endParaRPr>
          </a:p>
        </p:txBody>
      </p:sp>
      <p:cxnSp>
        <p:nvCxnSpPr>
          <p:cNvPr id="203" name="Google Shape;203;p4"/>
          <p:cNvCxnSpPr/>
          <p:nvPr/>
        </p:nvCxnSpPr>
        <p:spPr>
          <a:xfrm>
            <a:off x="6699252" y="5369814"/>
            <a:ext cx="182033" cy="0"/>
          </a:xfrm>
          <a:prstGeom prst="straightConnector1">
            <a:avLst/>
          </a:prstGeom>
          <a:noFill/>
          <a:ln cap="flat" cmpd="sng" w="12550">
            <a:solidFill>
              <a:srgbClr val="0000C8"/>
            </a:solidFill>
            <a:prstDash val="solid"/>
            <a:round/>
            <a:headEnd len="med" w="med" type="none"/>
            <a:tailEnd len="med" w="med" type="none"/>
          </a:ln>
        </p:spPr>
      </p:cxnSp>
      <p:cxnSp>
        <p:nvCxnSpPr>
          <p:cNvPr id="204" name="Google Shape;204;p4"/>
          <p:cNvCxnSpPr/>
          <p:nvPr/>
        </p:nvCxnSpPr>
        <p:spPr>
          <a:xfrm>
            <a:off x="6699250" y="2880614"/>
            <a:ext cx="0" cy="2489200"/>
          </a:xfrm>
          <a:prstGeom prst="straightConnector1">
            <a:avLst/>
          </a:prstGeom>
          <a:noFill/>
          <a:ln cap="flat" cmpd="sng" w="12550">
            <a:solidFill>
              <a:srgbClr val="0000C8"/>
            </a:solidFill>
            <a:prstDash val="solid"/>
            <a:round/>
            <a:headEnd len="med" w="med" type="none"/>
            <a:tailEnd len="med" w="med" type="none"/>
          </a:ln>
        </p:spPr>
      </p:cxnSp>
      <p:cxnSp>
        <p:nvCxnSpPr>
          <p:cNvPr id="205" name="Google Shape;205;p4"/>
          <p:cNvCxnSpPr/>
          <p:nvPr/>
        </p:nvCxnSpPr>
        <p:spPr>
          <a:xfrm>
            <a:off x="4647143" y="3234627"/>
            <a:ext cx="158751" cy="0"/>
          </a:xfrm>
          <a:prstGeom prst="straightConnector1">
            <a:avLst/>
          </a:prstGeom>
          <a:noFill/>
          <a:ln cap="flat" cmpd="sng" w="12550">
            <a:solidFill>
              <a:srgbClr val="0000C8"/>
            </a:solidFill>
            <a:prstDash val="solid"/>
            <a:round/>
            <a:headEnd len="med" w="med" type="none"/>
            <a:tailEnd len="med" w="med" type="none"/>
          </a:ln>
        </p:spPr>
      </p:cxnSp>
      <p:cxnSp>
        <p:nvCxnSpPr>
          <p:cNvPr id="206" name="Google Shape;206;p4"/>
          <p:cNvCxnSpPr/>
          <p:nvPr/>
        </p:nvCxnSpPr>
        <p:spPr>
          <a:xfrm>
            <a:off x="4647143" y="3594989"/>
            <a:ext cx="173567" cy="0"/>
          </a:xfrm>
          <a:prstGeom prst="straightConnector1">
            <a:avLst/>
          </a:prstGeom>
          <a:noFill/>
          <a:ln cap="flat" cmpd="sng" w="12550">
            <a:solidFill>
              <a:srgbClr val="0000C8"/>
            </a:solidFill>
            <a:prstDash val="solid"/>
            <a:round/>
            <a:headEnd len="med" w="med" type="none"/>
            <a:tailEnd len="med" w="med" type="none"/>
          </a:ln>
        </p:spPr>
      </p:cxnSp>
      <p:cxnSp>
        <p:nvCxnSpPr>
          <p:cNvPr id="207" name="Google Shape;207;p4"/>
          <p:cNvCxnSpPr/>
          <p:nvPr/>
        </p:nvCxnSpPr>
        <p:spPr>
          <a:xfrm>
            <a:off x="4647143" y="4026789"/>
            <a:ext cx="158751" cy="0"/>
          </a:xfrm>
          <a:prstGeom prst="straightConnector1">
            <a:avLst/>
          </a:prstGeom>
          <a:noFill/>
          <a:ln cap="flat" cmpd="sng" w="12550">
            <a:solidFill>
              <a:srgbClr val="0000C8"/>
            </a:solidFill>
            <a:prstDash val="solid"/>
            <a:round/>
            <a:headEnd len="med" w="med" type="none"/>
            <a:tailEnd len="med" w="med" type="none"/>
          </a:ln>
        </p:spPr>
      </p:cxnSp>
      <p:cxnSp>
        <p:nvCxnSpPr>
          <p:cNvPr id="208" name="Google Shape;208;p4"/>
          <p:cNvCxnSpPr/>
          <p:nvPr/>
        </p:nvCxnSpPr>
        <p:spPr>
          <a:xfrm>
            <a:off x="4647143" y="4458589"/>
            <a:ext cx="158751" cy="0"/>
          </a:xfrm>
          <a:prstGeom prst="straightConnector1">
            <a:avLst/>
          </a:prstGeom>
          <a:noFill/>
          <a:ln cap="flat" cmpd="sng" w="12550">
            <a:solidFill>
              <a:srgbClr val="0000C8"/>
            </a:solidFill>
            <a:prstDash val="solid"/>
            <a:round/>
            <a:headEnd len="med" w="med" type="none"/>
            <a:tailEnd len="med" w="med" type="none"/>
          </a:ln>
        </p:spPr>
      </p:cxnSp>
      <p:cxnSp>
        <p:nvCxnSpPr>
          <p:cNvPr id="209" name="Google Shape;209;p4"/>
          <p:cNvCxnSpPr/>
          <p:nvPr/>
        </p:nvCxnSpPr>
        <p:spPr>
          <a:xfrm>
            <a:off x="4647143" y="4818952"/>
            <a:ext cx="158751" cy="0"/>
          </a:xfrm>
          <a:prstGeom prst="straightConnector1">
            <a:avLst/>
          </a:prstGeom>
          <a:noFill/>
          <a:ln cap="flat" cmpd="sng" w="12550">
            <a:solidFill>
              <a:srgbClr val="0000C8"/>
            </a:solidFill>
            <a:prstDash val="solid"/>
            <a:round/>
            <a:headEnd len="med" w="med" type="none"/>
            <a:tailEnd len="med" w="med" type="none"/>
          </a:ln>
        </p:spPr>
      </p:cxnSp>
      <p:cxnSp>
        <p:nvCxnSpPr>
          <p:cNvPr id="210" name="Google Shape;210;p4"/>
          <p:cNvCxnSpPr/>
          <p:nvPr/>
        </p:nvCxnSpPr>
        <p:spPr>
          <a:xfrm>
            <a:off x="4647143" y="5250752"/>
            <a:ext cx="158751" cy="0"/>
          </a:xfrm>
          <a:prstGeom prst="straightConnector1">
            <a:avLst/>
          </a:prstGeom>
          <a:noFill/>
          <a:ln cap="flat" cmpd="sng" w="12550">
            <a:solidFill>
              <a:srgbClr val="0000C8"/>
            </a:solidFill>
            <a:prstDash val="solid"/>
            <a:round/>
            <a:headEnd len="med" w="med" type="none"/>
            <a:tailEnd len="med" w="med" type="none"/>
          </a:ln>
        </p:spPr>
      </p:cxnSp>
      <p:cxnSp>
        <p:nvCxnSpPr>
          <p:cNvPr id="211" name="Google Shape;211;p4"/>
          <p:cNvCxnSpPr/>
          <p:nvPr/>
        </p:nvCxnSpPr>
        <p:spPr>
          <a:xfrm>
            <a:off x="3579283" y="3310827"/>
            <a:ext cx="112185" cy="0"/>
          </a:xfrm>
          <a:prstGeom prst="straightConnector1">
            <a:avLst/>
          </a:prstGeom>
          <a:noFill/>
          <a:ln cap="flat" cmpd="sng" w="12550">
            <a:solidFill>
              <a:srgbClr val="0000C8"/>
            </a:solidFill>
            <a:prstDash val="solid"/>
            <a:round/>
            <a:headEnd len="med" w="med" type="none"/>
            <a:tailEnd len="med" w="med" type="none"/>
          </a:ln>
        </p:spPr>
      </p:cxnSp>
      <p:cxnSp>
        <p:nvCxnSpPr>
          <p:cNvPr id="212" name="Google Shape;212;p4"/>
          <p:cNvCxnSpPr/>
          <p:nvPr/>
        </p:nvCxnSpPr>
        <p:spPr>
          <a:xfrm>
            <a:off x="3579283" y="3671189"/>
            <a:ext cx="112185" cy="0"/>
          </a:xfrm>
          <a:prstGeom prst="straightConnector1">
            <a:avLst/>
          </a:prstGeom>
          <a:noFill/>
          <a:ln cap="flat" cmpd="sng" w="12550">
            <a:solidFill>
              <a:srgbClr val="0000C8"/>
            </a:solidFill>
            <a:prstDash val="solid"/>
            <a:round/>
            <a:headEnd len="med" w="med" type="none"/>
            <a:tailEnd len="med" w="med" type="none"/>
          </a:ln>
        </p:spPr>
      </p:cxnSp>
      <p:cxnSp>
        <p:nvCxnSpPr>
          <p:cNvPr id="213" name="Google Shape;213;p4"/>
          <p:cNvCxnSpPr/>
          <p:nvPr/>
        </p:nvCxnSpPr>
        <p:spPr>
          <a:xfrm>
            <a:off x="1600202" y="3206052"/>
            <a:ext cx="131233" cy="0"/>
          </a:xfrm>
          <a:prstGeom prst="straightConnector1">
            <a:avLst/>
          </a:prstGeom>
          <a:noFill/>
          <a:ln cap="flat" cmpd="sng" w="12550">
            <a:solidFill>
              <a:srgbClr val="0000C8"/>
            </a:solidFill>
            <a:prstDash val="solid"/>
            <a:round/>
            <a:headEnd len="med" w="med" type="none"/>
            <a:tailEnd len="med" w="med" type="none"/>
          </a:ln>
        </p:spPr>
      </p:cxnSp>
      <p:cxnSp>
        <p:nvCxnSpPr>
          <p:cNvPr id="214" name="Google Shape;214;p4"/>
          <p:cNvCxnSpPr/>
          <p:nvPr/>
        </p:nvCxnSpPr>
        <p:spPr>
          <a:xfrm>
            <a:off x="1600202" y="3537839"/>
            <a:ext cx="131233" cy="0"/>
          </a:xfrm>
          <a:prstGeom prst="straightConnector1">
            <a:avLst/>
          </a:prstGeom>
          <a:noFill/>
          <a:ln cap="flat" cmpd="sng" w="12550">
            <a:solidFill>
              <a:srgbClr val="0000C8"/>
            </a:solidFill>
            <a:prstDash val="solid"/>
            <a:round/>
            <a:headEnd len="med" w="med" type="none"/>
            <a:tailEnd len="med" w="med" type="none"/>
          </a:ln>
        </p:spPr>
      </p:cxnSp>
      <p:cxnSp>
        <p:nvCxnSpPr>
          <p:cNvPr id="215" name="Google Shape;215;p4"/>
          <p:cNvCxnSpPr/>
          <p:nvPr/>
        </p:nvCxnSpPr>
        <p:spPr>
          <a:xfrm>
            <a:off x="1600202" y="3893439"/>
            <a:ext cx="131233" cy="0"/>
          </a:xfrm>
          <a:prstGeom prst="straightConnector1">
            <a:avLst/>
          </a:prstGeom>
          <a:noFill/>
          <a:ln cap="flat" cmpd="sng" w="12550">
            <a:solidFill>
              <a:srgbClr val="0000C8"/>
            </a:solidFill>
            <a:prstDash val="solid"/>
            <a:round/>
            <a:headEnd len="med" w="med" type="none"/>
            <a:tailEnd len="med" w="med" type="none"/>
          </a:ln>
        </p:spPr>
      </p:cxnSp>
      <p:cxnSp>
        <p:nvCxnSpPr>
          <p:cNvPr id="216" name="Google Shape;216;p4"/>
          <p:cNvCxnSpPr/>
          <p:nvPr/>
        </p:nvCxnSpPr>
        <p:spPr>
          <a:xfrm>
            <a:off x="1600202" y="4287139"/>
            <a:ext cx="152400" cy="0"/>
          </a:xfrm>
          <a:prstGeom prst="straightConnector1">
            <a:avLst/>
          </a:prstGeom>
          <a:noFill/>
          <a:ln cap="flat" cmpd="sng" w="12550">
            <a:solidFill>
              <a:srgbClr val="0000C8"/>
            </a:solidFill>
            <a:prstDash val="solid"/>
            <a:round/>
            <a:headEnd len="med" w="med" type="none"/>
            <a:tailEnd len="med" w="med" type="none"/>
          </a:ln>
        </p:spPr>
      </p:cxnSp>
      <p:cxnSp>
        <p:nvCxnSpPr>
          <p:cNvPr id="217" name="Google Shape;217;p4"/>
          <p:cNvCxnSpPr/>
          <p:nvPr/>
        </p:nvCxnSpPr>
        <p:spPr>
          <a:xfrm>
            <a:off x="1600202" y="4676077"/>
            <a:ext cx="131233" cy="0"/>
          </a:xfrm>
          <a:prstGeom prst="straightConnector1">
            <a:avLst/>
          </a:prstGeom>
          <a:noFill/>
          <a:ln cap="flat" cmpd="sng" w="12550">
            <a:solidFill>
              <a:srgbClr val="0000C8"/>
            </a:solidFill>
            <a:prstDash val="solid"/>
            <a:round/>
            <a:headEnd len="med" w="med" type="none"/>
            <a:tailEnd len="med" w="med" type="none"/>
          </a:ln>
        </p:spPr>
      </p:cxnSp>
      <p:cxnSp>
        <p:nvCxnSpPr>
          <p:cNvPr id="218" name="Google Shape;218;p4"/>
          <p:cNvCxnSpPr/>
          <p:nvPr/>
        </p:nvCxnSpPr>
        <p:spPr>
          <a:xfrm>
            <a:off x="1600202" y="5045964"/>
            <a:ext cx="152400" cy="0"/>
          </a:xfrm>
          <a:prstGeom prst="straightConnector1">
            <a:avLst/>
          </a:prstGeom>
          <a:noFill/>
          <a:ln cap="flat" cmpd="sng" w="12550">
            <a:solidFill>
              <a:srgbClr val="0000C8"/>
            </a:solidFill>
            <a:prstDash val="solid"/>
            <a:round/>
            <a:headEnd len="med" w="med" type="none"/>
            <a:tailEnd len="med" w="med" type="none"/>
          </a:ln>
        </p:spPr>
      </p:cxnSp>
      <p:sp>
        <p:nvSpPr>
          <p:cNvPr id="219" name="Google Shape;219;p4"/>
          <p:cNvSpPr txBox="1"/>
          <p:nvPr/>
        </p:nvSpPr>
        <p:spPr>
          <a:xfrm>
            <a:off x="1314450" y="1717076"/>
            <a:ext cx="3469299" cy="365188"/>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Clr>
                <a:srgbClr val="0000C8"/>
              </a:buClr>
              <a:buSzPts val="1800"/>
              <a:buFont typeface="Arial"/>
              <a:buNone/>
            </a:pPr>
            <a:r>
              <a:rPr i="1" lang="en-GB" sz="1800">
                <a:solidFill>
                  <a:schemeClr val="dk1"/>
                </a:solidFill>
                <a:latin typeface="Quattrocento Sans"/>
                <a:ea typeface="Quattrocento Sans"/>
                <a:cs typeface="Quattrocento Sans"/>
                <a:sym typeface="Quattrocento Sans"/>
              </a:rPr>
              <a:t>the root of the entire filesystem</a:t>
            </a:r>
            <a:endParaRPr/>
          </a:p>
        </p:txBody>
      </p:sp>
      <p:cxnSp>
        <p:nvCxnSpPr>
          <p:cNvPr id="220" name="Google Shape;220;p4"/>
          <p:cNvCxnSpPr/>
          <p:nvPr/>
        </p:nvCxnSpPr>
        <p:spPr>
          <a:xfrm flipH="1" rot="10800000">
            <a:off x="4606924" y="1914525"/>
            <a:ext cx="460375" cy="889"/>
          </a:xfrm>
          <a:prstGeom prst="straightConnector1">
            <a:avLst/>
          </a:prstGeom>
          <a:noFill/>
          <a:ln cap="flat" cmpd="sng" w="25400">
            <a:solidFill>
              <a:srgbClr val="0000C8"/>
            </a:solidFill>
            <a:prstDash val="solid"/>
            <a:round/>
            <a:headEnd len="med" w="med" type="none"/>
            <a:tailEnd len="med" w="med" type="triangle"/>
          </a:ln>
        </p:spPr>
      </p:cxnSp>
      <p:cxnSp>
        <p:nvCxnSpPr>
          <p:cNvPr id="221" name="Google Shape;221;p4"/>
          <p:cNvCxnSpPr/>
          <p:nvPr/>
        </p:nvCxnSpPr>
        <p:spPr>
          <a:xfrm flipH="1" rot="10800000">
            <a:off x="581025" y="2312289"/>
            <a:ext cx="10709276" cy="2286"/>
          </a:xfrm>
          <a:prstGeom prst="straightConnector1">
            <a:avLst/>
          </a:prstGeom>
          <a:noFill/>
          <a:ln cap="flat" cmpd="sng" w="12550">
            <a:solidFill>
              <a:srgbClr val="0000C8"/>
            </a:solidFill>
            <a:prstDash val="solid"/>
            <a:round/>
            <a:headEnd len="med" w="med" type="none"/>
            <a:tailEnd len="med" w="med" type="none"/>
          </a:ln>
        </p:spPr>
      </p:cxnSp>
      <p:sp>
        <p:nvSpPr>
          <p:cNvPr id="222" name="Google Shape;222;p4"/>
          <p:cNvSpPr/>
          <p:nvPr/>
        </p:nvSpPr>
        <p:spPr>
          <a:xfrm>
            <a:off x="10532534" y="2569464"/>
            <a:ext cx="848784" cy="5603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223" name="Google Shape;223;p4"/>
          <p:cNvSpPr/>
          <p:nvPr/>
        </p:nvSpPr>
        <p:spPr>
          <a:xfrm>
            <a:off x="10483851" y="2561527"/>
            <a:ext cx="869950" cy="298450"/>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root</a:t>
            </a:r>
            <a:endParaRPr b="1" sz="1800">
              <a:solidFill>
                <a:srgbClr val="0000C8"/>
              </a:solidFill>
              <a:latin typeface="Quattrocento Sans"/>
              <a:ea typeface="Quattrocento Sans"/>
              <a:cs typeface="Quattrocento Sans"/>
              <a:sym typeface="Quattrocento Sans"/>
            </a:endParaRPr>
          </a:p>
        </p:txBody>
      </p:sp>
      <p:cxnSp>
        <p:nvCxnSpPr>
          <p:cNvPr id="224" name="Google Shape;224;p4"/>
          <p:cNvCxnSpPr/>
          <p:nvPr/>
        </p:nvCxnSpPr>
        <p:spPr>
          <a:xfrm>
            <a:off x="10930467" y="2309116"/>
            <a:ext cx="2117" cy="252413"/>
          </a:xfrm>
          <a:prstGeom prst="straightConnector1">
            <a:avLst/>
          </a:prstGeom>
          <a:noFill/>
          <a:ln cap="flat" cmpd="sng" w="12550">
            <a:solidFill>
              <a:srgbClr val="0000C8"/>
            </a:solidFill>
            <a:prstDash val="solid"/>
            <a:round/>
            <a:headEnd len="med" w="med" type="none"/>
            <a:tailEnd len="med" w="med" type="none"/>
          </a:ln>
        </p:spPr>
      </p:cxnSp>
      <p:sp>
        <p:nvSpPr>
          <p:cNvPr id="225" name="Google Shape;225;p4"/>
          <p:cNvSpPr txBox="1"/>
          <p:nvPr/>
        </p:nvSpPr>
        <p:spPr>
          <a:xfrm rot="-5400000">
            <a:off x="199001" y="4183894"/>
            <a:ext cx="1524001" cy="414262"/>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user binaries</a:t>
            </a:r>
            <a:endParaRPr/>
          </a:p>
        </p:txBody>
      </p:sp>
      <p:cxnSp>
        <p:nvCxnSpPr>
          <p:cNvPr id="226" name="Google Shape;226;p4"/>
          <p:cNvCxnSpPr/>
          <p:nvPr/>
        </p:nvCxnSpPr>
        <p:spPr>
          <a:xfrm rot="10800000">
            <a:off x="959909" y="3028254"/>
            <a:ext cx="0" cy="523875"/>
          </a:xfrm>
          <a:prstGeom prst="straightConnector1">
            <a:avLst/>
          </a:prstGeom>
          <a:noFill/>
          <a:ln cap="flat" cmpd="sng" w="25400">
            <a:solidFill>
              <a:srgbClr val="0000C8"/>
            </a:solidFill>
            <a:prstDash val="solid"/>
            <a:round/>
            <a:headEnd len="med" w="med" type="none"/>
            <a:tailEnd len="med" w="med" type="triangle"/>
          </a:ln>
        </p:spPr>
      </p:cxnSp>
      <p:cxnSp>
        <p:nvCxnSpPr>
          <p:cNvPr id="227" name="Google Shape;227;p4"/>
          <p:cNvCxnSpPr/>
          <p:nvPr/>
        </p:nvCxnSpPr>
        <p:spPr>
          <a:xfrm flipH="1" rot="10800000">
            <a:off x="2305050" y="5638799"/>
            <a:ext cx="9525" cy="276224"/>
          </a:xfrm>
          <a:prstGeom prst="straightConnector1">
            <a:avLst/>
          </a:prstGeom>
          <a:noFill/>
          <a:ln cap="flat" cmpd="sng" w="25400">
            <a:solidFill>
              <a:srgbClr val="0000C8"/>
            </a:solidFill>
            <a:prstDash val="solid"/>
            <a:round/>
            <a:headEnd len="med" w="med" type="none"/>
            <a:tailEnd len="med" w="med" type="triangle"/>
          </a:ln>
        </p:spPr>
      </p:cxnSp>
      <p:cxnSp>
        <p:nvCxnSpPr>
          <p:cNvPr id="228" name="Google Shape;228;p4"/>
          <p:cNvCxnSpPr/>
          <p:nvPr/>
        </p:nvCxnSpPr>
        <p:spPr>
          <a:xfrm rot="10800000">
            <a:off x="4025900" y="3902966"/>
            <a:ext cx="0" cy="485775"/>
          </a:xfrm>
          <a:prstGeom prst="straightConnector1">
            <a:avLst/>
          </a:prstGeom>
          <a:noFill/>
          <a:ln cap="flat" cmpd="sng" w="25400">
            <a:solidFill>
              <a:srgbClr val="0000C8"/>
            </a:solidFill>
            <a:prstDash val="solid"/>
            <a:round/>
            <a:headEnd len="med" w="med" type="none"/>
            <a:tailEnd len="med" w="med" type="triangle"/>
          </a:ln>
        </p:spPr>
      </p:cxnSp>
      <p:cxnSp>
        <p:nvCxnSpPr>
          <p:cNvPr id="229" name="Google Shape;229;p4"/>
          <p:cNvCxnSpPr/>
          <p:nvPr/>
        </p:nvCxnSpPr>
        <p:spPr>
          <a:xfrm rot="10800000">
            <a:off x="5165725" y="5422203"/>
            <a:ext cx="0" cy="242887"/>
          </a:xfrm>
          <a:prstGeom prst="straightConnector1">
            <a:avLst/>
          </a:prstGeom>
          <a:noFill/>
          <a:ln cap="flat" cmpd="sng" w="25400">
            <a:solidFill>
              <a:srgbClr val="0000C8"/>
            </a:solidFill>
            <a:prstDash val="solid"/>
            <a:round/>
            <a:headEnd len="med" w="med" type="none"/>
            <a:tailEnd len="med" w="med" type="triangle"/>
          </a:ln>
        </p:spPr>
      </p:cxnSp>
      <p:cxnSp>
        <p:nvCxnSpPr>
          <p:cNvPr id="230" name="Google Shape;230;p4"/>
          <p:cNvCxnSpPr/>
          <p:nvPr/>
        </p:nvCxnSpPr>
        <p:spPr>
          <a:xfrm rot="10800000">
            <a:off x="5998634" y="2971104"/>
            <a:ext cx="0" cy="581025"/>
          </a:xfrm>
          <a:prstGeom prst="straightConnector1">
            <a:avLst/>
          </a:prstGeom>
          <a:noFill/>
          <a:ln cap="flat" cmpd="sng" w="25400">
            <a:solidFill>
              <a:srgbClr val="0000C8"/>
            </a:solidFill>
            <a:prstDash val="solid"/>
            <a:round/>
            <a:headEnd len="med" w="med" type="none"/>
            <a:tailEnd len="med" w="med" type="triangle"/>
          </a:ln>
        </p:spPr>
      </p:cxnSp>
      <p:cxnSp>
        <p:nvCxnSpPr>
          <p:cNvPr id="231" name="Google Shape;231;p4"/>
          <p:cNvCxnSpPr/>
          <p:nvPr/>
        </p:nvCxnSpPr>
        <p:spPr>
          <a:xfrm rot="10800000">
            <a:off x="8027213" y="2971102"/>
            <a:ext cx="2361" cy="2629598"/>
          </a:xfrm>
          <a:prstGeom prst="straightConnector1">
            <a:avLst/>
          </a:prstGeom>
          <a:noFill/>
          <a:ln cap="flat" cmpd="sng" w="25400">
            <a:solidFill>
              <a:srgbClr val="0000C8"/>
            </a:solidFill>
            <a:prstDash val="solid"/>
            <a:round/>
            <a:headEnd len="med" w="med" type="none"/>
            <a:tailEnd len="med" w="med" type="triangle"/>
          </a:ln>
        </p:spPr>
      </p:cxnSp>
      <p:cxnSp>
        <p:nvCxnSpPr>
          <p:cNvPr id="232" name="Google Shape;232;p4"/>
          <p:cNvCxnSpPr/>
          <p:nvPr/>
        </p:nvCxnSpPr>
        <p:spPr>
          <a:xfrm rot="10800000">
            <a:off x="10947400" y="2971104"/>
            <a:ext cx="0" cy="581025"/>
          </a:xfrm>
          <a:prstGeom prst="straightConnector1">
            <a:avLst/>
          </a:prstGeom>
          <a:noFill/>
          <a:ln cap="flat" cmpd="sng" w="25400">
            <a:solidFill>
              <a:srgbClr val="0000C8"/>
            </a:solidFill>
            <a:prstDash val="solid"/>
            <a:round/>
            <a:headEnd len="med" w="med" type="none"/>
            <a:tailEnd len="med" w="med" type="triangle"/>
          </a:ln>
        </p:spPr>
      </p:cxnSp>
      <p:sp>
        <p:nvSpPr>
          <p:cNvPr id="233" name="Google Shape;233;p4"/>
          <p:cNvSpPr/>
          <p:nvPr/>
        </p:nvSpPr>
        <p:spPr>
          <a:xfrm>
            <a:off x="8519584" y="2564702"/>
            <a:ext cx="869950" cy="315912"/>
          </a:xfrm>
          <a:prstGeom prst="rect">
            <a:avLst/>
          </a:prstGeom>
          <a:solidFill>
            <a:srgbClr val="B4E0F6"/>
          </a:solidFill>
          <a:ln cap="flat" cmpd="sng" w="111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rgbClr val="0000C8"/>
                </a:solidFill>
                <a:latin typeface="Quattrocento Sans"/>
                <a:ea typeface="Quattrocento Sans"/>
                <a:cs typeface="Quattrocento Sans"/>
                <a:sym typeface="Quattrocento Sans"/>
              </a:rPr>
              <a:t>usr</a:t>
            </a:r>
            <a:endParaRPr b="1" sz="2000">
              <a:solidFill>
                <a:srgbClr val="0000C8"/>
              </a:solidFill>
              <a:latin typeface="Quattrocento Sans"/>
              <a:ea typeface="Quattrocento Sans"/>
              <a:cs typeface="Quattrocento Sans"/>
              <a:sym typeface="Quattrocento Sans"/>
            </a:endParaRPr>
          </a:p>
        </p:txBody>
      </p:sp>
      <p:sp>
        <p:nvSpPr>
          <p:cNvPr id="234" name="Google Shape;234;p4"/>
          <p:cNvSpPr txBox="1"/>
          <p:nvPr/>
        </p:nvSpPr>
        <p:spPr>
          <a:xfrm rot="-5400000">
            <a:off x="3432459" y="4476765"/>
            <a:ext cx="1259587" cy="635862"/>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home directories</a:t>
            </a:r>
            <a:endParaRPr/>
          </a:p>
        </p:txBody>
      </p:sp>
      <p:sp>
        <p:nvSpPr>
          <p:cNvPr id="235" name="Google Shape;235;p4"/>
          <p:cNvSpPr txBox="1"/>
          <p:nvPr/>
        </p:nvSpPr>
        <p:spPr>
          <a:xfrm rot="-5400000">
            <a:off x="9916378" y="4234777"/>
            <a:ext cx="2134085" cy="635862"/>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home directory for </a:t>
            </a:r>
            <a:br>
              <a:rPr i="1" lang="en-GB" sz="1800">
                <a:solidFill>
                  <a:schemeClr val="dk1"/>
                </a:solidFill>
                <a:latin typeface="Quattrocento Sans"/>
                <a:ea typeface="Quattrocento Sans"/>
                <a:cs typeface="Quattrocento Sans"/>
                <a:sym typeface="Quattrocento Sans"/>
              </a:rPr>
            </a:br>
            <a:r>
              <a:rPr i="1" lang="en-GB" sz="1800">
                <a:solidFill>
                  <a:schemeClr val="dk1"/>
                </a:solidFill>
                <a:latin typeface="Quattrocento Sans"/>
                <a:ea typeface="Quattrocento Sans"/>
                <a:cs typeface="Quattrocento Sans"/>
                <a:sym typeface="Quattrocento Sans"/>
              </a:rPr>
              <a:t>user ‘root’</a:t>
            </a:r>
            <a:endParaRPr/>
          </a:p>
        </p:txBody>
      </p:sp>
      <p:cxnSp>
        <p:nvCxnSpPr>
          <p:cNvPr id="236" name="Google Shape;236;p4"/>
          <p:cNvCxnSpPr/>
          <p:nvPr/>
        </p:nvCxnSpPr>
        <p:spPr>
          <a:xfrm rot="10800000">
            <a:off x="9986799" y="2966336"/>
            <a:ext cx="0" cy="581025"/>
          </a:xfrm>
          <a:prstGeom prst="straightConnector1">
            <a:avLst/>
          </a:prstGeom>
          <a:noFill/>
          <a:ln cap="flat" cmpd="sng" w="25400">
            <a:solidFill>
              <a:srgbClr val="0000C8"/>
            </a:solidFill>
            <a:prstDash val="solid"/>
            <a:round/>
            <a:headEnd len="med" w="med" type="none"/>
            <a:tailEnd len="med" w="med" type="triangle"/>
          </a:ln>
        </p:spPr>
      </p:cxnSp>
      <p:sp>
        <p:nvSpPr>
          <p:cNvPr id="237" name="Google Shape;237;p4"/>
          <p:cNvSpPr txBox="1"/>
          <p:nvPr/>
        </p:nvSpPr>
        <p:spPr>
          <a:xfrm rot="-5400000">
            <a:off x="9092755" y="4259927"/>
            <a:ext cx="1897666" cy="635862"/>
          </a:xfrm>
          <a:prstGeom prst="rect">
            <a:avLst/>
          </a:prstGeom>
          <a:solidFill>
            <a:schemeClr val="lt1"/>
          </a:solid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system snapshot</a:t>
            </a:r>
            <a:br>
              <a:rPr i="1" lang="en-GB" sz="1800">
                <a:solidFill>
                  <a:schemeClr val="dk1"/>
                </a:solidFill>
                <a:latin typeface="Quattrocento Sans"/>
                <a:ea typeface="Quattrocento Sans"/>
                <a:cs typeface="Quattrocento Sans"/>
                <a:sym typeface="Quattrocento Sans"/>
              </a:rPr>
            </a:br>
            <a:r>
              <a:rPr i="1" lang="en-GB" sz="1800">
                <a:solidFill>
                  <a:schemeClr val="dk1"/>
                </a:solidFill>
                <a:latin typeface="Quattrocento Sans"/>
                <a:ea typeface="Quattrocento Sans"/>
                <a:cs typeface="Quattrocento Sans"/>
                <a:sym typeface="Quattrocento Sans"/>
              </a:rPr>
              <a:t> in memory</a:t>
            </a:r>
            <a:endParaRPr/>
          </a:p>
        </p:txBody>
      </p:sp>
      <p:sp>
        <p:nvSpPr>
          <p:cNvPr id="238" name="Google Shape;238;p4"/>
          <p:cNvSpPr txBox="1"/>
          <p:nvPr/>
        </p:nvSpPr>
        <p:spPr>
          <a:xfrm rot="-5400000">
            <a:off x="5029330" y="4284828"/>
            <a:ext cx="1954468" cy="414262"/>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admin binaries</a:t>
            </a:r>
            <a:endParaRPr/>
          </a:p>
        </p:txBody>
      </p:sp>
      <p:sp>
        <p:nvSpPr>
          <p:cNvPr id="239" name="Google Shape;239;p4"/>
          <p:cNvSpPr txBox="1"/>
          <p:nvPr/>
        </p:nvSpPr>
        <p:spPr>
          <a:xfrm>
            <a:off x="7229637" y="5625501"/>
            <a:ext cx="1655233" cy="586787"/>
          </a:xfrm>
          <a:prstGeom prst="rect">
            <a:avLst/>
          </a:prstGeom>
          <a:no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kernels &amp; </a:t>
            </a:r>
            <a:br>
              <a:rPr i="1" lang="en-GB" sz="1800">
                <a:solidFill>
                  <a:schemeClr val="dk1"/>
                </a:solidFill>
                <a:latin typeface="Quattrocento Sans"/>
                <a:ea typeface="Quattrocento Sans"/>
                <a:cs typeface="Quattrocento Sans"/>
                <a:sym typeface="Quattrocento Sans"/>
              </a:rPr>
            </a:br>
            <a:r>
              <a:rPr i="1" lang="en-GB" sz="1800">
                <a:solidFill>
                  <a:schemeClr val="dk1"/>
                </a:solidFill>
                <a:latin typeface="Quattrocento Sans"/>
                <a:ea typeface="Quattrocento Sans"/>
                <a:cs typeface="Quattrocento Sans"/>
                <a:sym typeface="Quattrocento Sans"/>
              </a:rPr>
              <a:t>boot files</a:t>
            </a:r>
            <a:endParaRPr/>
          </a:p>
        </p:txBody>
      </p:sp>
      <p:sp>
        <p:nvSpPr>
          <p:cNvPr id="240" name="Google Shape;240;p4"/>
          <p:cNvSpPr txBox="1"/>
          <p:nvPr/>
        </p:nvSpPr>
        <p:spPr>
          <a:xfrm>
            <a:off x="1065742" y="5876001"/>
            <a:ext cx="2732618" cy="365188"/>
          </a:xfrm>
          <a:prstGeom prst="rect">
            <a:avLst/>
          </a:prstGeom>
          <a:solidFill>
            <a:schemeClr val="lt1"/>
          </a:solidFill>
          <a:ln>
            <a:noFill/>
          </a:ln>
        </p:spPr>
        <p:txBody>
          <a:bodyPr anchorCtr="0" anchor="ctr" bIns="50750" lIns="95400" spcFirstLastPara="1" rIns="95400" wrap="square" tIns="91425">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system configuration files</a:t>
            </a:r>
            <a:endParaRPr/>
          </a:p>
        </p:txBody>
      </p:sp>
      <p:sp>
        <p:nvSpPr>
          <p:cNvPr id="241" name="Google Shape;241;p4"/>
          <p:cNvSpPr/>
          <p:nvPr/>
        </p:nvSpPr>
        <p:spPr>
          <a:xfrm>
            <a:off x="6880566" y="1133474"/>
            <a:ext cx="4797084" cy="692468"/>
          </a:xfrm>
          <a:prstGeom prst="ellipse">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0" lIns="0" spcFirstLastPara="1" rIns="0" wrap="square" tIns="0">
            <a:spAutoFit/>
          </a:bodyPr>
          <a:lstStyle/>
          <a:p>
            <a:pPr indent="0" lvl="0" marL="0" marR="0" rtl="0" algn="ctr">
              <a:spcBef>
                <a:spcPts val="0"/>
              </a:spcBef>
              <a:spcAft>
                <a:spcPts val="0"/>
              </a:spcAft>
              <a:buNone/>
            </a:pPr>
            <a:r>
              <a:rPr lang="en-GB" sz="1600">
                <a:solidFill>
                  <a:schemeClr val="dk1"/>
                </a:solidFill>
                <a:latin typeface="Quattrocento Sans"/>
                <a:ea typeface="Quattrocento Sans"/>
                <a:cs typeface="Quattrocento Sans"/>
                <a:sym typeface="Quattrocento Sans"/>
              </a:rPr>
              <a:t>Adheres to </a:t>
            </a:r>
            <a:br>
              <a:rPr lang="en-GB" sz="1600">
                <a:solidFill>
                  <a:schemeClr val="dk1"/>
                </a:solidFill>
                <a:latin typeface="Quattrocento Sans"/>
                <a:ea typeface="Quattrocento Sans"/>
                <a:cs typeface="Quattrocento Sans"/>
                <a:sym typeface="Quattrocento Sans"/>
              </a:rPr>
            </a:br>
            <a:r>
              <a:rPr b="1" lang="en-GB" sz="1600">
                <a:solidFill>
                  <a:srgbClr val="971611"/>
                </a:solidFill>
                <a:latin typeface="Quattrocento Sans"/>
                <a:ea typeface="Quattrocento Sans"/>
                <a:cs typeface="Quattrocento Sans"/>
                <a:sym typeface="Quattrocento Sans"/>
              </a:rPr>
              <a:t>Filesystem Hierarchy Standard</a:t>
            </a:r>
            <a:endParaRPr b="1" sz="1600">
              <a:solidFill>
                <a:srgbClr val="971611"/>
              </a:solidFill>
              <a:latin typeface="Quattrocento Sans"/>
              <a:ea typeface="Quattrocento Sans"/>
              <a:cs typeface="Quattrocento Sans"/>
              <a:sym typeface="Quattrocento Sans"/>
            </a:endParaRPr>
          </a:p>
        </p:txBody>
      </p:sp>
      <p:sp>
        <p:nvSpPr>
          <p:cNvPr id="242" name="Google Shape;242;p4"/>
          <p:cNvSpPr/>
          <p:nvPr/>
        </p:nvSpPr>
        <p:spPr>
          <a:xfrm>
            <a:off x="1768476" y="5484114"/>
            <a:ext cx="880533" cy="3238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243" name="Google Shape;243;p4"/>
          <p:cNvSpPr/>
          <p:nvPr/>
        </p:nvSpPr>
        <p:spPr>
          <a:xfrm>
            <a:off x="1774827" y="5561888"/>
            <a:ext cx="482598" cy="315912"/>
          </a:xfrm>
          <a:prstGeom prst="rect">
            <a:avLst/>
          </a:prstGeom>
          <a:noFill/>
          <a:ln>
            <a:noFill/>
          </a:ln>
        </p:spPr>
        <p:txBody>
          <a:bodyPr anchorCtr="0" anchor="ctr" bIns="252000" lIns="91425" spcFirstLastPara="1" rIns="91425" wrap="square" tIns="45700">
            <a:noAutofit/>
          </a:bodyPr>
          <a:lstStyle/>
          <a:p>
            <a:pPr indent="0" lvl="0" marL="0" marR="0" rtl="0" algn="l">
              <a:spcBef>
                <a:spcPts val="0"/>
              </a:spcBef>
              <a:spcAft>
                <a:spcPts val="0"/>
              </a:spcAft>
              <a:buNone/>
            </a:pPr>
            <a:r>
              <a:rPr b="1" lang="en-GB" sz="2800">
                <a:solidFill>
                  <a:schemeClr val="dk1"/>
                </a:solidFill>
                <a:latin typeface="Quattrocento Sans"/>
                <a:ea typeface="Quattrocento Sans"/>
                <a:cs typeface="Quattrocento Sans"/>
                <a:sym typeface="Quattrocento Sans"/>
              </a:rPr>
              <a:t>…</a:t>
            </a:r>
            <a:endParaRPr b="1" sz="3200">
              <a:solidFill>
                <a:schemeClr val="dk1"/>
              </a:solidFill>
              <a:latin typeface="Quattrocento Sans"/>
              <a:ea typeface="Quattrocento Sans"/>
              <a:cs typeface="Quattrocento Sans"/>
              <a:sym typeface="Quattrocento Sans"/>
            </a:endParaRPr>
          </a:p>
        </p:txBody>
      </p:sp>
      <p:cxnSp>
        <p:nvCxnSpPr>
          <p:cNvPr id="244" name="Google Shape;244;p4"/>
          <p:cNvCxnSpPr/>
          <p:nvPr/>
        </p:nvCxnSpPr>
        <p:spPr>
          <a:xfrm>
            <a:off x="1590675" y="5707952"/>
            <a:ext cx="177801" cy="0"/>
          </a:xfrm>
          <a:prstGeom prst="straightConnector1">
            <a:avLst/>
          </a:prstGeom>
          <a:noFill/>
          <a:ln cap="flat" cmpd="sng" w="12550">
            <a:solidFill>
              <a:srgbClr val="0000C8"/>
            </a:solidFill>
            <a:prstDash val="solid"/>
            <a:round/>
            <a:headEnd len="med" w="med" type="none"/>
            <a:tailEnd len="med" w="med" type="none"/>
          </a:ln>
        </p:spPr>
      </p:cxnSp>
      <p:sp>
        <p:nvSpPr>
          <p:cNvPr id="245" name="Google Shape;245;p4"/>
          <p:cNvSpPr/>
          <p:nvPr/>
        </p:nvSpPr>
        <p:spPr>
          <a:xfrm>
            <a:off x="6886575" y="4848225"/>
            <a:ext cx="838200" cy="314325"/>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C8"/>
                </a:solidFill>
                <a:latin typeface="Quattrocento Sans"/>
                <a:ea typeface="Quattrocento Sans"/>
                <a:cs typeface="Quattrocento Sans"/>
                <a:sym typeface="Quattrocento Sans"/>
              </a:rPr>
              <a:t>null</a:t>
            </a:r>
            <a:endParaRPr sz="2000">
              <a:solidFill>
                <a:srgbClr val="0000C8"/>
              </a:solidFill>
              <a:latin typeface="Quattrocento Sans"/>
              <a:ea typeface="Quattrocento Sans"/>
              <a:cs typeface="Quattrocento Sans"/>
              <a:sym typeface="Quattrocento Sans"/>
            </a:endParaRPr>
          </a:p>
        </p:txBody>
      </p:sp>
      <p:cxnSp>
        <p:nvCxnSpPr>
          <p:cNvPr id="246" name="Google Shape;246;p4"/>
          <p:cNvCxnSpPr/>
          <p:nvPr/>
        </p:nvCxnSpPr>
        <p:spPr>
          <a:xfrm>
            <a:off x="6705601" y="4999927"/>
            <a:ext cx="182033" cy="0"/>
          </a:xfrm>
          <a:prstGeom prst="straightConnector1">
            <a:avLst/>
          </a:prstGeom>
          <a:noFill/>
          <a:ln cap="flat" cmpd="sng" w="12550">
            <a:solidFill>
              <a:srgbClr val="0000C8"/>
            </a:solidFill>
            <a:prstDash val="solid"/>
            <a:round/>
            <a:headEnd len="med" w="med" type="none"/>
            <a:tailEnd len="med" w="med" type="none"/>
          </a:ln>
        </p:spPr>
      </p:cxnSp>
      <p:sp>
        <p:nvSpPr>
          <p:cNvPr id="247" name="Google Shape;247;p4"/>
          <p:cNvSpPr/>
          <p:nvPr/>
        </p:nvSpPr>
        <p:spPr>
          <a:xfrm>
            <a:off x="1847849" y="5267325"/>
            <a:ext cx="1323976" cy="314325"/>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C8"/>
                </a:solidFill>
                <a:latin typeface="Quattrocento Sans"/>
                <a:ea typeface="Quattrocento Sans"/>
                <a:cs typeface="Quattrocento Sans"/>
                <a:sym typeface="Quattrocento Sans"/>
              </a:rPr>
              <a:t>passwd</a:t>
            </a:r>
            <a:endParaRPr sz="2000">
              <a:solidFill>
                <a:srgbClr val="0000C8"/>
              </a:solidFill>
              <a:latin typeface="Quattrocento Sans"/>
              <a:ea typeface="Quattrocento Sans"/>
              <a:cs typeface="Quattrocento Sans"/>
              <a:sym typeface="Quattrocento Sans"/>
            </a:endParaRPr>
          </a:p>
        </p:txBody>
      </p:sp>
      <p:cxnSp>
        <p:nvCxnSpPr>
          <p:cNvPr id="248" name="Google Shape;248;p4"/>
          <p:cNvCxnSpPr/>
          <p:nvPr/>
        </p:nvCxnSpPr>
        <p:spPr>
          <a:xfrm>
            <a:off x="1609726" y="5419027"/>
            <a:ext cx="266844" cy="0"/>
          </a:xfrm>
          <a:prstGeom prst="straightConnector1">
            <a:avLst/>
          </a:prstGeom>
          <a:noFill/>
          <a:ln cap="flat" cmpd="sng" w="12550">
            <a:solidFill>
              <a:srgbClr val="0000C8"/>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5"/>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rtl="0" algn="l">
              <a:lnSpc>
                <a:spcPct val="100000"/>
              </a:lnSpc>
              <a:spcBef>
                <a:spcPts val="0"/>
              </a:spcBef>
              <a:spcAft>
                <a:spcPts val="0"/>
              </a:spcAft>
              <a:buSzPts val="1800"/>
              <a:buChar char="›"/>
            </a:pPr>
            <a:r>
              <a:rPr lang="en-GB"/>
              <a:t>Where am I?</a:t>
            </a:r>
            <a:endParaRPr/>
          </a:p>
          <a:p>
            <a:pPr indent="-165100" lvl="1" marL="622300" rtl="0" algn="l">
              <a:lnSpc>
                <a:spcPct val="100000"/>
              </a:lnSpc>
              <a:spcBef>
                <a:spcPts val="1200"/>
              </a:spcBef>
              <a:spcAft>
                <a:spcPts val="0"/>
              </a:spcAft>
              <a:buSzPts val="1800"/>
              <a:buChar char="›"/>
            </a:pPr>
            <a:r>
              <a:rPr lang="en-GB"/>
              <a:t>Use the </a:t>
            </a:r>
            <a:r>
              <a:rPr b="1" lang="en-GB">
                <a:solidFill>
                  <a:srgbClr val="0000C8"/>
                </a:solidFill>
              </a:rPr>
              <a:t>pwd</a:t>
            </a:r>
            <a:r>
              <a:rPr lang="en-GB"/>
              <a:t> command to find out</a:t>
            </a:r>
            <a:endParaRPr/>
          </a:p>
          <a:p>
            <a:pPr indent="-165100" lvl="1" marL="622300" rtl="0" algn="l">
              <a:lnSpc>
                <a:spcPct val="100000"/>
              </a:lnSpc>
              <a:spcBef>
                <a:spcPts val="1200"/>
              </a:spcBef>
              <a:spcAft>
                <a:spcPts val="0"/>
              </a:spcAft>
              <a:buSzPts val="1800"/>
              <a:buChar char="›"/>
            </a:pPr>
            <a:r>
              <a:rPr lang="en-GB"/>
              <a:t>Displays current working directory</a:t>
            </a:r>
            <a:endParaRPr/>
          </a:p>
          <a:p>
            <a:pPr indent="-185738" lvl="0" marL="185738" rtl="0" algn="l">
              <a:lnSpc>
                <a:spcPct val="100000"/>
              </a:lnSpc>
              <a:spcBef>
                <a:spcPts val="1200"/>
              </a:spcBef>
              <a:spcAft>
                <a:spcPts val="0"/>
              </a:spcAft>
              <a:buSzPts val="1800"/>
              <a:buChar char="›"/>
            </a:pPr>
            <a:r>
              <a:rPr lang="en-GB"/>
              <a:t>To change the current working directory, use the shell command: </a:t>
            </a:r>
            <a:r>
              <a:rPr b="1" lang="en-GB">
                <a:solidFill>
                  <a:srgbClr val="0000C8"/>
                </a:solidFill>
              </a:rPr>
              <a:t>cd</a:t>
            </a:r>
            <a:endParaRPr/>
          </a:p>
          <a:p>
            <a:pPr indent="-71438" lvl="0" marL="185738" rtl="0" algn="l">
              <a:lnSpc>
                <a:spcPct val="100000"/>
              </a:lnSpc>
              <a:spcBef>
                <a:spcPts val="1200"/>
              </a:spcBef>
              <a:spcAft>
                <a:spcPts val="0"/>
              </a:spcAft>
              <a:buSzPts val="1800"/>
              <a:buNone/>
            </a:pPr>
            <a:r>
              <a:t/>
            </a:r>
            <a:endParaRPr/>
          </a:p>
          <a:p>
            <a:pPr indent="0" lvl="1" marL="457200" rtl="0" algn="l">
              <a:lnSpc>
                <a:spcPct val="100000"/>
              </a:lnSpc>
              <a:spcBef>
                <a:spcPts val="1200"/>
              </a:spcBef>
              <a:spcAft>
                <a:spcPts val="0"/>
              </a:spcAft>
              <a:buSzPts val="1800"/>
              <a:buNone/>
            </a:pPr>
            <a:r>
              <a:t/>
            </a:r>
            <a:endParaRPr/>
          </a:p>
          <a:p>
            <a:pPr indent="-185738" lvl="0" marL="185738" rtl="0" algn="l">
              <a:lnSpc>
                <a:spcPct val="100000"/>
              </a:lnSpc>
              <a:spcBef>
                <a:spcPts val="1200"/>
              </a:spcBef>
              <a:spcAft>
                <a:spcPts val="0"/>
              </a:spcAft>
              <a:buSzPts val="1800"/>
              <a:buChar char="›"/>
            </a:pPr>
            <a:r>
              <a:rPr lang="en-GB"/>
              <a:t>Every user on the system has a home directory</a:t>
            </a:r>
            <a:endParaRPr/>
          </a:p>
          <a:p>
            <a:pPr indent="-165100" lvl="1" marL="622300" rtl="0" algn="l">
              <a:lnSpc>
                <a:spcPct val="100000"/>
              </a:lnSpc>
              <a:spcBef>
                <a:spcPts val="1200"/>
              </a:spcBef>
              <a:spcAft>
                <a:spcPts val="0"/>
              </a:spcAft>
              <a:buSzPts val="1800"/>
              <a:buChar char="›"/>
            </a:pPr>
            <a:r>
              <a:rPr lang="en-GB"/>
              <a:t>It is the shell's working (current) directory on login</a:t>
            </a:r>
            <a:endParaRPr/>
          </a:p>
          <a:p>
            <a:pPr indent="-165100" lvl="1" marL="622300" rtl="0" algn="l">
              <a:lnSpc>
                <a:spcPct val="100000"/>
              </a:lnSpc>
              <a:spcBef>
                <a:spcPts val="1200"/>
              </a:spcBef>
              <a:spcAft>
                <a:spcPts val="0"/>
              </a:spcAft>
              <a:buSzPts val="1800"/>
              <a:buChar char="›"/>
            </a:pPr>
            <a:r>
              <a:rPr lang="en-GB"/>
              <a:t>Home directory contains user’s own files</a:t>
            </a:r>
            <a:endParaRPr/>
          </a:p>
          <a:p>
            <a:pPr indent="-165100" lvl="1" marL="622300" rtl="0" algn="l">
              <a:lnSpc>
                <a:spcPct val="100000"/>
              </a:lnSpc>
              <a:spcBef>
                <a:spcPts val="1200"/>
              </a:spcBef>
              <a:spcAft>
                <a:spcPts val="0"/>
              </a:spcAft>
              <a:buSzPts val="1800"/>
              <a:buChar char="›"/>
            </a:pPr>
            <a:r>
              <a:rPr lang="en-GB"/>
              <a:t>User can freely create or remove files and directories here</a:t>
            </a:r>
            <a:endParaRPr/>
          </a:p>
          <a:p>
            <a:pPr indent="-165100" lvl="1" marL="622300" rtl="0" algn="l">
              <a:lnSpc>
                <a:spcPct val="100000"/>
              </a:lnSpc>
              <a:spcBef>
                <a:spcPts val="1200"/>
              </a:spcBef>
              <a:spcAft>
                <a:spcPts val="0"/>
              </a:spcAft>
              <a:buSzPts val="1800"/>
              <a:buChar char="›"/>
            </a:pPr>
            <a:r>
              <a:rPr lang="en-GB"/>
              <a:t>Also holds user configuration files; file names are prefixed with a</a:t>
            </a:r>
            <a:r>
              <a:rPr b="1" lang="en-GB">
                <a:solidFill>
                  <a:srgbClr val="0000C8"/>
                </a:solidFill>
              </a:rPr>
              <a:t> . </a:t>
            </a:r>
            <a:r>
              <a:rPr lang="en-GB"/>
              <a:t>(dot)‏</a:t>
            </a:r>
            <a:endParaRPr/>
          </a:p>
        </p:txBody>
      </p:sp>
      <p:sp>
        <p:nvSpPr>
          <p:cNvPr id="254" name="Google Shape;254;p5"/>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So I'm logged on - but where am I ?</a:t>
            </a:r>
            <a:endParaRPr/>
          </a:p>
        </p:txBody>
      </p:sp>
      <p:sp>
        <p:nvSpPr>
          <p:cNvPr id="255" name="Google Shape;255;p5"/>
          <p:cNvSpPr/>
          <p:nvPr/>
        </p:nvSpPr>
        <p:spPr>
          <a:xfrm>
            <a:off x="844073" y="3139054"/>
            <a:ext cx="9285765" cy="975119"/>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228600" marR="0" rtl="0" algn="l">
              <a:spcBef>
                <a:spcPts val="0"/>
              </a:spcBef>
              <a:spcAft>
                <a:spcPts val="0"/>
              </a:spcAft>
              <a:buClr>
                <a:srgbClr val="3333CC"/>
              </a:buClr>
              <a:buSzPts val="2000"/>
              <a:buFont typeface="Droid Sans Mono"/>
              <a:buNone/>
            </a:pPr>
            <a:r>
              <a:rPr b="1" i="0" lang="en-GB" sz="2000" u="none" cap="none" strike="noStrike">
                <a:solidFill>
                  <a:srgbClr val="3333CC"/>
                </a:solidFill>
                <a:latin typeface="Droid Sans Mono"/>
                <a:ea typeface="Droid Sans Mono"/>
                <a:cs typeface="Droid Sans Mono"/>
                <a:sym typeface="Droid Sans Mono"/>
              </a:rPr>
              <a:t>cd </a:t>
            </a:r>
            <a:r>
              <a:rPr b="0" i="1" lang="en-GB" sz="2000" u="none" cap="none" strike="noStrike">
                <a:solidFill>
                  <a:srgbClr val="3333CC"/>
                </a:solidFill>
                <a:latin typeface="Droid Sans Mono"/>
                <a:ea typeface="Droid Sans Mono"/>
                <a:cs typeface="Droid Sans Mono"/>
                <a:sym typeface="Droid Sans Mono"/>
              </a:rPr>
              <a:t>directory-name</a:t>
            </a:r>
            <a:r>
              <a:rPr b="0" i="0" lang="en-GB" sz="2000" u="none" cap="none" strike="noStrike">
                <a:solidFill>
                  <a:schemeClr val="dk1"/>
                </a:solidFill>
                <a:latin typeface="Arial"/>
                <a:ea typeface="Arial"/>
                <a:cs typeface="Arial"/>
                <a:sym typeface="Arial"/>
              </a:rPr>
              <a:t>	move to directory-name</a:t>
            </a:r>
            <a:endParaRPr b="0" i="0" sz="1800" u="none" cap="none" strike="noStrike">
              <a:solidFill>
                <a:schemeClr val="dk1"/>
              </a:solidFill>
              <a:latin typeface="Arial"/>
              <a:ea typeface="Arial"/>
              <a:cs typeface="Arial"/>
              <a:sym typeface="Arial"/>
            </a:endParaRPr>
          </a:p>
          <a:p>
            <a:pPr indent="0" lvl="1" marL="228600" marR="0" rtl="0" algn="l">
              <a:spcBef>
                <a:spcPts val="0"/>
              </a:spcBef>
              <a:spcAft>
                <a:spcPts val="0"/>
              </a:spcAft>
              <a:buClr>
                <a:srgbClr val="3333CC"/>
              </a:buClr>
              <a:buSzPts val="2000"/>
              <a:buFont typeface="Droid Sans Mono"/>
              <a:buNone/>
            </a:pPr>
            <a:r>
              <a:rPr b="1" i="0" lang="en-GB" sz="2000" u="none" cap="none" strike="noStrike">
                <a:solidFill>
                  <a:srgbClr val="3333CC"/>
                </a:solidFill>
                <a:latin typeface="Droid Sans Mono"/>
                <a:ea typeface="Droid Sans Mono"/>
                <a:cs typeface="Droid Sans Mono"/>
                <a:sym typeface="Droid Sans Mono"/>
              </a:rPr>
              <a:t>cd ..			</a:t>
            </a:r>
            <a:r>
              <a:rPr b="0" i="0" lang="en-GB" sz="2000" u="none" cap="none" strike="noStrike">
                <a:solidFill>
                  <a:schemeClr val="dk1"/>
                </a:solidFill>
                <a:latin typeface="Arial"/>
                <a:ea typeface="Arial"/>
                <a:cs typeface="Arial"/>
                <a:sym typeface="Arial"/>
              </a:rPr>
              <a:t>move to the parent directory</a:t>
            </a:r>
            <a:endParaRPr/>
          </a:p>
          <a:p>
            <a:pPr indent="0" lvl="1" marL="228600" marR="0" rtl="0" algn="l">
              <a:spcBef>
                <a:spcPts val="0"/>
              </a:spcBef>
              <a:spcAft>
                <a:spcPts val="0"/>
              </a:spcAft>
              <a:buClr>
                <a:srgbClr val="3333CC"/>
              </a:buClr>
              <a:buSzPts val="2000"/>
              <a:buFont typeface="Droid Sans Mono"/>
              <a:buNone/>
            </a:pPr>
            <a:r>
              <a:rPr b="1" i="0" lang="en-GB" sz="2000" u="none" cap="none" strike="noStrike">
                <a:solidFill>
                  <a:srgbClr val="3333CC"/>
                </a:solidFill>
                <a:latin typeface="Droid Sans Mono"/>
                <a:ea typeface="Droid Sans Mono"/>
                <a:cs typeface="Droid Sans Mono"/>
                <a:sym typeface="Droid Sans Mono"/>
              </a:rPr>
              <a:t>cd			</a:t>
            </a:r>
            <a:r>
              <a:rPr b="0" i="0" lang="en-GB" sz="2000" u="none" cap="none" strike="noStrike">
                <a:solidFill>
                  <a:schemeClr val="dk1"/>
                </a:solidFill>
                <a:latin typeface="Arial"/>
                <a:ea typeface="Arial"/>
                <a:cs typeface="Arial"/>
                <a:sym typeface="Arial"/>
              </a:rPr>
              <a:t>move to the user's home directory</a:t>
            </a:r>
            <a:endParaRPr/>
          </a:p>
        </p:txBody>
      </p:sp>
      <p:sp>
        <p:nvSpPr>
          <p:cNvPr id="256" name="Google Shape;256;p5"/>
          <p:cNvSpPr txBox="1"/>
          <p:nvPr/>
        </p:nvSpPr>
        <p:spPr>
          <a:xfrm>
            <a:off x="6081557" y="1735578"/>
            <a:ext cx="5243668" cy="651178"/>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pwd</a:t>
            </a:r>
            <a:endParaRPr b="1" sz="2000">
              <a:solidFill>
                <a:srgbClr val="000066"/>
              </a:solidFill>
              <a:latin typeface="Courier New"/>
              <a:ea typeface="Courier New"/>
              <a:cs typeface="Courier New"/>
              <a:sym typeface="Courier New"/>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/home/user1</a:t>
            </a:r>
            <a:endParaRPr/>
          </a:p>
        </p:txBody>
      </p:sp>
      <p:grpSp>
        <p:nvGrpSpPr>
          <p:cNvPr id="257" name="Google Shape;257;p5"/>
          <p:cNvGrpSpPr/>
          <p:nvPr/>
        </p:nvGrpSpPr>
        <p:grpSpPr>
          <a:xfrm>
            <a:off x="8719397" y="1609539"/>
            <a:ext cx="2611559" cy="784318"/>
            <a:chOff x="3207" y="3637"/>
            <a:chExt cx="1958" cy="689"/>
          </a:xfrm>
        </p:grpSpPr>
        <p:graphicFrame>
          <p:nvGraphicFramePr>
            <p:cNvPr id="258" name="Google Shape;258;p5"/>
            <p:cNvGraphicFramePr/>
            <p:nvPr/>
          </p:nvGraphicFramePr>
          <p:xfrm>
            <a:off x="3207" y="3637"/>
            <a:ext cx="1958" cy="689"/>
          </p:xfrm>
          <a:graphic>
            <a:graphicData uri="http://schemas.openxmlformats.org/presentationml/2006/ole">
              <mc:AlternateContent>
                <mc:Choice Requires="v">
                  <p:oleObj r:id="rId4" imgH="689" imgW="1958" progId="" spid="_x0000_s1">
                    <p:embed/>
                  </p:oleObj>
                </mc:Choice>
                <mc:Fallback>
                  <p:oleObj r:id="rId5" imgH="689" imgW="1958" progId="">
                    <p:embed/>
                    <p:pic>
                      <p:nvPicPr>
                        <p:cNvPr id="258" name="Google Shape;258;p5"/>
                        <p:cNvPicPr preferRelativeResize="0"/>
                        <p:nvPr/>
                      </p:nvPicPr>
                      <p:blipFill rotWithShape="1">
                        <a:blip r:embed="rId6">
                          <a:alphaModFix/>
                        </a:blip>
                        <a:srcRect b="0" l="0" r="0" t="0"/>
                        <a:stretch/>
                      </p:blipFill>
                      <p:spPr>
                        <a:xfrm>
                          <a:off x="3207" y="3637"/>
                          <a:ext cx="1958" cy="689"/>
                        </a:xfrm>
                        <a:prstGeom prst="rect">
                          <a:avLst/>
                        </a:prstGeom>
                        <a:noFill/>
                        <a:ln>
                          <a:noFill/>
                        </a:ln>
                      </p:spPr>
                    </p:pic>
                  </p:oleObj>
                </mc:Fallback>
              </mc:AlternateContent>
            </a:graphicData>
          </a:graphic>
        </p:graphicFrame>
        <p:graphicFrame>
          <p:nvGraphicFramePr>
            <p:cNvPr id="259" name="Google Shape;259;p5"/>
            <p:cNvGraphicFramePr/>
            <p:nvPr/>
          </p:nvGraphicFramePr>
          <p:xfrm>
            <a:off x="4386" y="3845"/>
            <a:ext cx="437" cy="170"/>
          </p:xfrm>
          <a:graphic>
            <a:graphicData uri="http://schemas.openxmlformats.org/presentationml/2006/ole">
              <mc:AlternateContent>
                <mc:Choice Requires="v">
                  <p:oleObj r:id="rId7" imgH="170" imgW="437" progId="" spid="_x0000_s2">
                    <p:embed/>
                  </p:oleObj>
                </mc:Choice>
                <mc:Fallback>
                  <p:oleObj r:id="rId8" imgH="170" imgW="437" progId="">
                    <p:embed/>
                    <p:pic>
                      <p:nvPicPr>
                        <p:cNvPr id="259" name="Google Shape;259;p5"/>
                        <p:cNvPicPr preferRelativeResize="0"/>
                        <p:nvPr/>
                      </p:nvPicPr>
                      <p:blipFill rotWithShape="1">
                        <a:blip r:embed="rId9">
                          <a:alphaModFix/>
                        </a:blip>
                        <a:srcRect b="0" l="0" r="0" t="0"/>
                        <a:stretch/>
                      </p:blipFill>
                      <p:spPr>
                        <a:xfrm>
                          <a:off x="4386" y="3845"/>
                          <a:ext cx="437" cy="170"/>
                        </a:xfrm>
                        <a:prstGeom prst="rect">
                          <a:avLst/>
                        </a:prstGeom>
                        <a:noFill/>
                        <a:ln>
                          <a:noFill/>
                        </a:ln>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6"/>
          <p:cNvSpPr/>
          <p:nvPr/>
        </p:nvSpPr>
        <p:spPr>
          <a:xfrm>
            <a:off x="896084" y="1543050"/>
            <a:ext cx="8546123" cy="2852739"/>
          </a:xfrm>
          <a:prstGeom prst="rect">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1" marL="538163" marR="0" rtl="0" algn="l">
              <a:spcBef>
                <a:spcPts val="0"/>
              </a:spcBef>
              <a:spcAft>
                <a:spcPts val="0"/>
              </a:spcAft>
              <a:buNone/>
            </a:pPr>
            <a:r>
              <a:t/>
            </a:r>
            <a:endParaRPr b="1" i="0" sz="2400" u="none" cap="none" strike="noStrike">
              <a:solidFill>
                <a:srgbClr val="3333CC"/>
              </a:solidFill>
              <a:latin typeface="Droid Sans Mono"/>
              <a:ea typeface="Droid Sans Mono"/>
              <a:cs typeface="Droid Sans Mono"/>
              <a:sym typeface="Droid Sans Mono"/>
            </a:endParaRPr>
          </a:p>
        </p:txBody>
      </p:sp>
      <p:sp>
        <p:nvSpPr>
          <p:cNvPr id="265" name="Google Shape;265;p6"/>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rmAutofit/>
          </a:bodyPr>
          <a:lstStyle/>
          <a:p>
            <a:pPr indent="-165100" lvl="1" marL="622300" rtl="0" algn="l">
              <a:lnSpc>
                <a:spcPct val="100000"/>
              </a:lnSpc>
              <a:spcBef>
                <a:spcPts val="0"/>
              </a:spcBef>
              <a:spcAft>
                <a:spcPts val="0"/>
              </a:spcAft>
              <a:buSzPts val="1800"/>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71438" lvl="0" marL="185738" marR="0" rtl="0" algn="l">
              <a:lnSpc>
                <a:spcPct val="100000"/>
              </a:lnSpc>
              <a:spcBef>
                <a:spcPts val="2000"/>
              </a:spcBef>
              <a:spcAft>
                <a:spcPts val="0"/>
              </a:spcAft>
              <a:buClr>
                <a:srgbClr val="008FD0"/>
              </a:buClr>
              <a:buSzPts val="1800"/>
              <a:buFont typeface="Arial"/>
              <a:buNone/>
            </a:pPr>
            <a:r>
              <a:t/>
            </a:r>
            <a:endParaRPr/>
          </a:p>
          <a:p>
            <a:pPr indent="-50800" lvl="1" marL="622300" rtl="0" algn="l">
              <a:lnSpc>
                <a:spcPct val="100000"/>
              </a:lnSpc>
              <a:spcBef>
                <a:spcPts val="2000"/>
              </a:spcBef>
              <a:spcAft>
                <a:spcPts val="0"/>
              </a:spcAft>
              <a:buSzPts val="1800"/>
              <a:buNone/>
            </a:pPr>
            <a:r>
              <a:t/>
            </a:r>
            <a:endParaRPr/>
          </a:p>
          <a:p>
            <a:pPr indent="-50800" lvl="1" marL="622300" rtl="0" algn="l">
              <a:lnSpc>
                <a:spcPct val="100000"/>
              </a:lnSpc>
              <a:spcBef>
                <a:spcPts val="2000"/>
              </a:spcBef>
              <a:spcAft>
                <a:spcPts val="0"/>
              </a:spcAft>
              <a:buSzPts val="1800"/>
              <a:buNone/>
            </a:pPr>
            <a:r>
              <a:t/>
            </a:r>
            <a:endParaRPr/>
          </a:p>
          <a:p>
            <a:pPr indent="-185738" lvl="0" marL="185738" rtl="0" algn="l">
              <a:lnSpc>
                <a:spcPct val="100000"/>
              </a:lnSpc>
              <a:spcBef>
                <a:spcPts val="2000"/>
              </a:spcBef>
              <a:spcAft>
                <a:spcPts val="0"/>
              </a:spcAft>
              <a:buSzPts val="2800"/>
              <a:buNone/>
            </a:pPr>
            <a:r>
              <a:t/>
            </a:r>
            <a:endParaRPr sz="2800"/>
          </a:p>
          <a:p>
            <a:pPr indent="-185738" lvl="0" marL="185738" marR="0" rtl="0" algn="l">
              <a:lnSpc>
                <a:spcPct val="100000"/>
              </a:lnSpc>
              <a:spcBef>
                <a:spcPts val="2000"/>
              </a:spcBef>
              <a:spcAft>
                <a:spcPts val="0"/>
              </a:spcAft>
              <a:buClr>
                <a:srgbClr val="008FD0"/>
              </a:buClr>
              <a:buSzPts val="1800"/>
              <a:buFont typeface="Arial"/>
              <a:buChar char="›"/>
            </a:pPr>
            <a:r>
              <a:rPr lang="en-GB"/>
              <a:t>Pathnames to: </a:t>
            </a:r>
            <a:r>
              <a:rPr b="1" lang="en-GB">
                <a:solidFill>
                  <a:srgbClr val="0000C8"/>
                </a:solidFill>
              </a:rPr>
              <a:t>myfile</a:t>
            </a:r>
            <a:r>
              <a:rPr lang="en-GB"/>
              <a:t>, </a:t>
            </a:r>
            <a:r>
              <a:rPr b="1" lang="en-GB">
                <a:solidFill>
                  <a:srgbClr val="0000C8"/>
                </a:solidFill>
              </a:rPr>
              <a:t>hisfile</a:t>
            </a:r>
            <a:r>
              <a:rPr lang="en-GB"/>
              <a:t> and </a:t>
            </a:r>
            <a:r>
              <a:rPr b="1" lang="en-GB">
                <a:solidFill>
                  <a:srgbClr val="0000C8"/>
                </a:solidFill>
              </a:rPr>
              <a:t>tty</a:t>
            </a:r>
            <a:r>
              <a:rPr lang="en-GB"/>
              <a:t>:</a:t>
            </a:r>
            <a:endParaRPr/>
          </a:p>
        </p:txBody>
      </p:sp>
      <p:sp>
        <p:nvSpPr>
          <p:cNvPr id="266" name="Google Shape;266;p6"/>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Pathnames: locating a filename</a:t>
            </a:r>
            <a:endParaRPr/>
          </a:p>
        </p:txBody>
      </p:sp>
      <p:sp>
        <p:nvSpPr>
          <p:cNvPr id="267" name="Google Shape;267;p6"/>
          <p:cNvSpPr/>
          <p:nvPr/>
        </p:nvSpPr>
        <p:spPr>
          <a:xfrm>
            <a:off x="885715" y="5359802"/>
            <a:ext cx="10439510" cy="958954"/>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Clr>
                <a:srgbClr val="000066"/>
              </a:buClr>
              <a:buSzPts val="2000"/>
              <a:buFont typeface="Courier New"/>
              <a:buNone/>
            </a:pPr>
            <a:r>
              <a:rPr lang="en-GB" sz="2000">
                <a:solidFill>
                  <a:srgbClr val="000066"/>
                </a:solidFill>
                <a:latin typeface="Courier New"/>
                <a:ea typeface="Courier New"/>
                <a:cs typeface="Courier New"/>
                <a:sym typeface="Courier New"/>
              </a:rPr>
              <a:t>/home/laura/myfile		</a:t>
            </a:r>
            <a:r>
              <a:rPr b="1" lang="en-GB" sz="2000">
                <a:solidFill>
                  <a:srgbClr val="3333CC"/>
                </a:solidFill>
                <a:latin typeface="Quattrocento Sans"/>
                <a:ea typeface="Quattrocento Sans"/>
                <a:cs typeface="Quattrocento Sans"/>
                <a:sym typeface="Quattrocento Sans"/>
              </a:rPr>
              <a:t>OR</a:t>
            </a:r>
            <a:r>
              <a:rPr lang="en-GB" sz="2000">
                <a:solidFill>
                  <a:srgbClr val="000066"/>
                </a:solidFill>
                <a:latin typeface="Courier New"/>
                <a:ea typeface="Courier New"/>
                <a:cs typeface="Courier New"/>
                <a:sym typeface="Courier New"/>
              </a:rPr>
              <a:t>   	myfile   		</a:t>
            </a:r>
            <a:r>
              <a:rPr b="1" lang="en-GB" sz="2000">
                <a:solidFill>
                  <a:srgbClr val="3333CC"/>
                </a:solidFill>
                <a:latin typeface="Quattrocento Sans"/>
                <a:ea typeface="Quattrocento Sans"/>
                <a:cs typeface="Quattrocento Sans"/>
                <a:sym typeface="Quattrocento Sans"/>
              </a:rPr>
              <a:t>OR</a:t>
            </a:r>
            <a:r>
              <a:rPr lang="en-GB" sz="2000">
                <a:solidFill>
                  <a:srgbClr val="000066"/>
                </a:solidFill>
                <a:latin typeface="Courier New"/>
                <a:ea typeface="Courier New"/>
                <a:cs typeface="Courier New"/>
                <a:sym typeface="Courier New"/>
              </a:rPr>
              <a:t>  ./myfile</a:t>
            </a:r>
            <a:endParaRPr sz="2000">
              <a:solidFill>
                <a:srgbClr val="000066"/>
              </a:solidFill>
              <a:latin typeface="Courier New"/>
              <a:ea typeface="Courier New"/>
              <a:cs typeface="Courier New"/>
              <a:sym typeface="Courier New"/>
            </a:endParaRPr>
          </a:p>
          <a:p>
            <a:pPr indent="-360363" lvl="0" marL="360363" marR="0" rtl="0" algn="l">
              <a:spcBef>
                <a:spcPts val="0"/>
              </a:spcBef>
              <a:spcAft>
                <a:spcPts val="0"/>
              </a:spcAft>
              <a:buClr>
                <a:srgbClr val="000066"/>
              </a:buClr>
              <a:buSzPts val="2000"/>
              <a:buFont typeface="Courier New"/>
              <a:buNone/>
            </a:pPr>
            <a:r>
              <a:rPr lang="en-GB" sz="2000">
                <a:solidFill>
                  <a:srgbClr val="000066"/>
                </a:solidFill>
                <a:latin typeface="Courier New"/>
                <a:ea typeface="Courier New"/>
                <a:cs typeface="Courier New"/>
                <a:sym typeface="Courier New"/>
              </a:rPr>
              <a:t>/home/dale/hisfile		</a:t>
            </a:r>
            <a:r>
              <a:rPr b="1" lang="en-GB" sz="2000">
                <a:solidFill>
                  <a:srgbClr val="3333CC"/>
                </a:solidFill>
                <a:latin typeface="Quattrocento Sans"/>
                <a:ea typeface="Quattrocento Sans"/>
                <a:cs typeface="Quattrocento Sans"/>
                <a:sym typeface="Quattrocento Sans"/>
              </a:rPr>
              <a:t>OR</a:t>
            </a:r>
            <a:r>
              <a:rPr b="1" lang="en-GB" sz="2000">
                <a:solidFill>
                  <a:srgbClr val="000066"/>
                </a:solidFill>
                <a:latin typeface="Quattrocento Sans"/>
                <a:ea typeface="Quattrocento Sans"/>
                <a:cs typeface="Quattrocento Sans"/>
                <a:sym typeface="Quattrocento Sans"/>
              </a:rPr>
              <a:t>      </a:t>
            </a:r>
            <a:r>
              <a:rPr lang="en-GB" sz="2000">
                <a:solidFill>
                  <a:srgbClr val="000066"/>
                </a:solidFill>
                <a:latin typeface="Courier New"/>
                <a:ea typeface="Courier New"/>
                <a:cs typeface="Courier New"/>
                <a:sym typeface="Courier New"/>
              </a:rPr>
              <a:t>../dale/hisfile</a:t>
            </a:r>
            <a:endParaRPr sz="2000">
              <a:solidFill>
                <a:srgbClr val="000066"/>
              </a:solidFill>
              <a:latin typeface="Courier New"/>
              <a:ea typeface="Courier New"/>
              <a:cs typeface="Courier New"/>
              <a:sym typeface="Courier New"/>
            </a:endParaRPr>
          </a:p>
          <a:p>
            <a:pPr indent="-360363" lvl="0" marL="360363" marR="0" rtl="0" algn="l">
              <a:spcBef>
                <a:spcPts val="0"/>
              </a:spcBef>
              <a:spcAft>
                <a:spcPts val="0"/>
              </a:spcAft>
              <a:buClr>
                <a:srgbClr val="000066"/>
              </a:buClr>
              <a:buSzPts val="2000"/>
              <a:buFont typeface="Courier New"/>
              <a:buNone/>
            </a:pPr>
            <a:r>
              <a:rPr lang="en-GB" sz="2000">
                <a:solidFill>
                  <a:srgbClr val="000066"/>
                </a:solidFill>
                <a:latin typeface="Courier New"/>
                <a:ea typeface="Courier New"/>
                <a:cs typeface="Courier New"/>
                <a:sym typeface="Courier New"/>
              </a:rPr>
              <a:t>/usr/bin/tty			</a:t>
            </a:r>
            <a:r>
              <a:rPr b="1" lang="en-GB" sz="2000">
                <a:solidFill>
                  <a:srgbClr val="3333CC"/>
                </a:solidFill>
                <a:latin typeface="Quattrocento Sans"/>
                <a:ea typeface="Quattrocento Sans"/>
                <a:cs typeface="Quattrocento Sans"/>
                <a:sym typeface="Quattrocento Sans"/>
              </a:rPr>
              <a:t>OR</a:t>
            </a:r>
            <a:r>
              <a:rPr b="1" lang="en-GB" sz="2000">
                <a:solidFill>
                  <a:srgbClr val="000066"/>
                </a:solidFill>
                <a:latin typeface="Quattrocento Sans"/>
                <a:ea typeface="Quattrocento Sans"/>
                <a:cs typeface="Quattrocento Sans"/>
                <a:sym typeface="Quattrocento Sans"/>
              </a:rPr>
              <a:t>      </a:t>
            </a:r>
            <a:r>
              <a:rPr lang="en-GB" sz="2000">
                <a:solidFill>
                  <a:srgbClr val="000066"/>
                </a:solidFill>
                <a:latin typeface="Courier New"/>
                <a:ea typeface="Courier New"/>
                <a:cs typeface="Courier New"/>
                <a:sym typeface="Courier New"/>
              </a:rPr>
              <a:t>../../usr/bin/tty</a:t>
            </a:r>
            <a:endParaRPr sz="2000">
              <a:solidFill>
                <a:srgbClr val="000066"/>
              </a:solidFill>
              <a:latin typeface="Courier New"/>
              <a:ea typeface="Courier New"/>
              <a:cs typeface="Courier New"/>
              <a:sym typeface="Courier New"/>
            </a:endParaRPr>
          </a:p>
        </p:txBody>
      </p:sp>
      <p:cxnSp>
        <p:nvCxnSpPr>
          <p:cNvPr id="268" name="Google Shape;268;p6"/>
          <p:cNvCxnSpPr/>
          <p:nvPr/>
        </p:nvCxnSpPr>
        <p:spPr>
          <a:xfrm rot="10800000">
            <a:off x="2928679" y="2464168"/>
            <a:ext cx="1208617" cy="415925"/>
          </a:xfrm>
          <a:prstGeom prst="straightConnector1">
            <a:avLst/>
          </a:prstGeom>
          <a:noFill/>
          <a:ln cap="flat" cmpd="sng" w="12600">
            <a:solidFill>
              <a:srgbClr val="C80000"/>
            </a:solidFill>
            <a:prstDash val="solid"/>
            <a:miter lim="800000"/>
            <a:headEnd len="med" w="med" type="none"/>
            <a:tailEnd len="med" w="med" type="triangle"/>
          </a:ln>
        </p:spPr>
      </p:cxnSp>
      <p:sp>
        <p:nvSpPr>
          <p:cNvPr id="269" name="Google Shape;269;p6"/>
          <p:cNvSpPr/>
          <p:nvPr/>
        </p:nvSpPr>
        <p:spPr>
          <a:xfrm>
            <a:off x="5009362" y="1719633"/>
            <a:ext cx="195652"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b="1" lang="en-GB" sz="1800">
                <a:solidFill>
                  <a:srgbClr val="0000C8"/>
                </a:solidFill>
                <a:latin typeface="Quattrocento Sans"/>
                <a:ea typeface="Quattrocento Sans"/>
                <a:cs typeface="Quattrocento Sans"/>
                <a:sym typeface="Quattrocento Sans"/>
              </a:rPr>
              <a:t>/</a:t>
            </a:r>
            <a:endParaRPr/>
          </a:p>
        </p:txBody>
      </p:sp>
      <p:sp>
        <p:nvSpPr>
          <p:cNvPr id="270" name="Google Shape;270;p6"/>
          <p:cNvSpPr/>
          <p:nvPr/>
        </p:nvSpPr>
        <p:spPr>
          <a:xfrm>
            <a:off x="2096829" y="2308593"/>
            <a:ext cx="676553"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home</a:t>
            </a:r>
            <a:endParaRPr/>
          </a:p>
        </p:txBody>
      </p:sp>
      <p:sp>
        <p:nvSpPr>
          <p:cNvPr id="271" name="Google Shape;271;p6"/>
          <p:cNvSpPr/>
          <p:nvPr/>
        </p:nvSpPr>
        <p:spPr>
          <a:xfrm>
            <a:off x="7502797" y="2368918"/>
            <a:ext cx="400837"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usr</a:t>
            </a:r>
            <a:endParaRPr/>
          </a:p>
        </p:txBody>
      </p:sp>
      <p:sp>
        <p:nvSpPr>
          <p:cNvPr id="272" name="Google Shape;272;p6"/>
          <p:cNvSpPr/>
          <p:nvPr/>
        </p:nvSpPr>
        <p:spPr>
          <a:xfrm>
            <a:off x="7492213" y="3240455"/>
            <a:ext cx="415264"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bin</a:t>
            </a:r>
            <a:endParaRPr/>
          </a:p>
        </p:txBody>
      </p:sp>
      <p:sp>
        <p:nvSpPr>
          <p:cNvPr id="273" name="Google Shape;273;p6"/>
          <p:cNvSpPr/>
          <p:nvPr/>
        </p:nvSpPr>
        <p:spPr>
          <a:xfrm>
            <a:off x="6772546" y="3240455"/>
            <a:ext cx="341526"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lib</a:t>
            </a:r>
            <a:endParaRPr/>
          </a:p>
        </p:txBody>
      </p:sp>
      <p:sp>
        <p:nvSpPr>
          <p:cNvPr id="274" name="Google Shape;274;p6"/>
          <p:cNvSpPr/>
          <p:nvPr/>
        </p:nvSpPr>
        <p:spPr>
          <a:xfrm>
            <a:off x="7280546" y="3981818"/>
            <a:ext cx="246948"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ls</a:t>
            </a:r>
            <a:endParaRPr/>
          </a:p>
        </p:txBody>
      </p:sp>
      <p:sp>
        <p:nvSpPr>
          <p:cNvPr id="275" name="Google Shape;275;p6"/>
          <p:cNvSpPr/>
          <p:nvPr/>
        </p:nvSpPr>
        <p:spPr>
          <a:xfrm>
            <a:off x="7733512" y="3981818"/>
            <a:ext cx="362364"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tty</a:t>
            </a:r>
            <a:endParaRPr/>
          </a:p>
        </p:txBody>
      </p:sp>
      <p:sp>
        <p:nvSpPr>
          <p:cNvPr id="276" name="Google Shape;276;p6"/>
          <p:cNvSpPr/>
          <p:nvPr/>
        </p:nvSpPr>
        <p:spPr>
          <a:xfrm>
            <a:off x="1601529" y="3161080"/>
            <a:ext cx="522665"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dale</a:t>
            </a:r>
            <a:endParaRPr/>
          </a:p>
        </p:txBody>
      </p:sp>
      <p:cxnSp>
        <p:nvCxnSpPr>
          <p:cNvPr id="277" name="Google Shape;277;p6"/>
          <p:cNvCxnSpPr/>
          <p:nvPr/>
        </p:nvCxnSpPr>
        <p:spPr>
          <a:xfrm flipH="1">
            <a:off x="2847973" y="2095499"/>
            <a:ext cx="2250832" cy="257175"/>
          </a:xfrm>
          <a:prstGeom prst="straightConnector1">
            <a:avLst/>
          </a:prstGeom>
          <a:noFill/>
          <a:ln cap="flat" cmpd="sng" w="12600">
            <a:solidFill>
              <a:srgbClr val="000066"/>
            </a:solidFill>
            <a:prstDash val="solid"/>
            <a:miter lim="800000"/>
            <a:headEnd len="med" w="med" type="none"/>
            <a:tailEnd len="med" w="med" type="none"/>
          </a:ln>
        </p:spPr>
      </p:cxnSp>
      <p:cxnSp>
        <p:nvCxnSpPr>
          <p:cNvPr id="278" name="Google Shape;278;p6"/>
          <p:cNvCxnSpPr/>
          <p:nvPr/>
        </p:nvCxnSpPr>
        <p:spPr>
          <a:xfrm flipH="1">
            <a:off x="2168795" y="2678481"/>
            <a:ext cx="357717" cy="522287"/>
          </a:xfrm>
          <a:prstGeom prst="straightConnector1">
            <a:avLst/>
          </a:prstGeom>
          <a:noFill/>
          <a:ln cap="flat" cmpd="sng" w="12600">
            <a:solidFill>
              <a:srgbClr val="000066"/>
            </a:solidFill>
            <a:prstDash val="solid"/>
            <a:miter lim="800000"/>
            <a:headEnd len="med" w="med" type="none"/>
            <a:tailEnd len="med" w="med" type="none"/>
          </a:ln>
        </p:spPr>
      </p:cxnSp>
      <p:cxnSp>
        <p:nvCxnSpPr>
          <p:cNvPr id="279" name="Google Shape;279;p6"/>
          <p:cNvCxnSpPr/>
          <p:nvPr/>
        </p:nvCxnSpPr>
        <p:spPr>
          <a:xfrm flipH="1">
            <a:off x="6914362" y="2678481"/>
            <a:ext cx="783167" cy="522287"/>
          </a:xfrm>
          <a:prstGeom prst="straightConnector1">
            <a:avLst/>
          </a:prstGeom>
          <a:noFill/>
          <a:ln cap="flat" cmpd="sng" w="12600">
            <a:solidFill>
              <a:srgbClr val="000066"/>
            </a:solidFill>
            <a:prstDash val="solid"/>
            <a:miter lim="800000"/>
            <a:headEnd len="med" w="med" type="none"/>
            <a:tailEnd len="med" w="med" type="none"/>
          </a:ln>
        </p:spPr>
      </p:cxnSp>
      <p:sp>
        <p:nvSpPr>
          <p:cNvPr id="280" name="Google Shape;280;p6"/>
          <p:cNvSpPr/>
          <p:nvPr/>
        </p:nvSpPr>
        <p:spPr>
          <a:xfrm>
            <a:off x="2414330" y="3145206"/>
            <a:ext cx="593197"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C00000"/>
                </a:solidFill>
                <a:latin typeface="Quattrocento Sans"/>
                <a:ea typeface="Quattrocento Sans"/>
                <a:cs typeface="Quattrocento Sans"/>
                <a:sym typeface="Quattrocento Sans"/>
              </a:rPr>
              <a:t>laura</a:t>
            </a:r>
            <a:endParaRPr/>
          </a:p>
        </p:txBody>
      </p:sp>
      <p:cxnSp>
        <p:nvCxnSpPr>
          <p:cNvPr id="281" name="Google Shape;281;p6"/>
          <p:cNvCxnSpPr/>
          <p:nvPr/>
        </p:nvCxnSpPr>
        <p:spPr>
          <a:xfrm>
            <a:off x="2524395" y="2678481"/>
            <a:ext cx="239184" cy="522287"/>
          </a:xfrm>
          <a:prstGeom prst="straightConnector1">
            <a:avLst/>
          </a:prstGeom>
          <a:noFill/>
          <a:ln cap="flat" cmpd="sng" w="12600">
            <a:solidFill>
              <a:srgbClr val="000066"/>
            </a:solidFill>
            <a:prstDash val="solid"/>
            <a:miter lim="800000"/>
            <a:headEnd len="med" w="med" type="none"/>
            <a:tailEnd len="med" w="med" type="none"/>
          </a:ln>
        </p:spPr>
      </p:cxnSp>
      <p:sp>
        <p:nvSpPr>
          <p:cNvPr id="282" name="Google Shape;282;p6"/>
          <p:cNvSpPr/>
          <p:nvPr/>
        </p:nvSpPr>
        <p:spPr>
          <a:xfrm>
            <a:off x="8340996" y="3240455"/>
            <a:ext cx="513047"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sbin</a:t>
            </a:r>
            <a:endParaRPr/>
          </a:p>
        </p:txBody>
      </p:sp>
      <p:cxnSp>
        <p:nvCxnSpPr>
          <p:cNvPr id="283" name="Google Shape;283;p6"/>
          <p:cNvCxnSpPr/>
          <p:nvPr/>
        </p:nvCxnSpPr>
        <p:spPr>
          <a:xfrm>
            <a:off x="7686947" y="2684831"/>
            <a:ext cx="2116" cy="509587"/>
          </a:xfrm>
          <a:prstGeom prst="straightConnector1">
            <a:avLst/>
          </a:prstGeom>
          <a:noFill/>
          <a:ln cap="flat" cmpd="sng" w="12600">
            <a:solidFill>
              <a:srgbClr val="000066"/>
            </a:solidFill>
            <a:prstDash val="solid"/>
            <a:miter lim="800000"/>
            <a:headEnd len="med" w="med" type="none"/>
            <a:tailEnd len="med" w="med" type="none"/>
          </a:ln>
        </p:spPr>
      </p:cxnSp>
      <p:cxnSp>
        <p:nvCxnSpPr>
          <p:cNvPr id="284" name="Google Shape;284;p6"/>
          <p:cNvCxnSpPr/>
          <p:nvPr/>
        </p:nvCxnSpPr>
        <p:spPr>
          <a:xfrm>
            <a:off x="7695413" y="2678481"/>
            <a:ext cx="742949" cy="522287"/>
          </a:xfrm>
          <a:prstGeom prst="straightConnector1">
            <a:avLst/>
          </a:prstGeom>
          <a:noFill/>
          <a:ln cap="flat" cmpd="sng" w="12600">
            <a:solidFill>
              <a:srgbClr val="000066"/>
            </a:solidFill>
            <a:prstDash val="solid"/>
            <a:miter lim="800000"/>
            <a:headEnd len="med" w="med" type="none"/>
            <a:tailEnd len="med" w="med" type="none"/>
          </a:ln>
        </p:spPr>
      </p:cxnSp>
      <p:sp>
        <p:nvSpPr>
          <p:cNvPr id="285" name="Google Shape;285;p6"/>
          <p:cNvSpPr/>
          <p:nvPr/>
        </p:nvSpPr>
        <p:spPr>
          <a:xfrm>
            <a:off x="6772547" y="3981818"/>
            <a:ext cx="396028"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cat</a:t>
            </a:r>
            <a:endParaRPr/>
          </a:p>
        </p:txBody>
      </p:sp>
      <p:sp>
        <p:nvSpPr>
          <p:cNvPr id="286" name="Google Shape;286;p6"/>
          <p:cNvSpPr/>
          <p:nvPr/>
        </p:nvSpPr>
        <p:spPr>
          <a:xfrm>
            <a:off x="8211880" y="3981818"/>
            <a:ext cx="524268"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who</a:t>
            </a:r>
            <a:endParaRPr/>
          </a:p>
        </p:txBody>
      </p:sp>
      <p:cxnSp>
        <p:nvCxnSpPr>
          <p:cNvPr id="287" name="Google Shape;287;p6"/>
          <p:cNvCxnSpPr/>
          <p:nvPr/>
        </p:nvCxnSpPr>
        <p:spPr>
          <a:xfrm flipH="1">
            <a:off x="1825895" y="3480167"/>
            <a:ext cx="275167" cy="455613"/>
          </a:xfrm>
          <a:prstGeom prst="straightConnector1">
            <a:avLst/>
          </a:prstGeom>
          <a:noFill/>
          <a:ln cap="flat" cmpd="sng" w="12600">
            <a:solidFill>
              <a:srgbClr val="000066"/>
            </a:solidFill>
            <a:prstDash val="solid"/>
            <a:miter lim="800000"/>
            <a:headEnd len="med" w="med" type="none"/>
            <a:tailEnd len="med" w="med" type="none"/>
          </a:ln>
        </p:spPr>
      </p:cxnSp>
      <p:cxnSp>
        <p:nvCxnSpPr>
          <p:cNvPr id="288" name="Google Shape;288;p6"/>
          <p:cNvCxnSpPr/>
          <p:nvPr/>
        </p:nvCxnSpPr>
        <p:spPr>
          <a:xfrm>
            <a:off x="2863062" y="3480167"/>
            <a:ext cx="154517" cy="455613"/>
          </a:xfrm>
          <a:prstGeom prst="straightConnector1">
            <a:avLst/>
          </a:prstGeom>
          <a:noFill/>
          <a:ln cap="flat" cmpd="sng" w="12600">
            <a:solidFill>
              <a:srgbClr val="000066"/>
            </a:solidFill>
            <a:prstDash val="solid"/>
            <a:miter lim="800000"/>
            <a:headEnd len="med" w="med" type="none"/>
            <a:tailEnd len="med" w="med" type="none"/>
          </a:ln>
        </p:spPr>
      </p:cxnSp>
      <p:sp>
        <p:nvSpPr>
          <p:cNvPr id="289" name="Google Shape;289;p6"/>
          <p:cNvSpPr/>
          <p:nvPr/>
        </p:nvSpPr>
        <p:spPr>
          <a:xfrm>
            <a:off x="1461829" y="3981818"/>
            <a:ext cx="681363"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hisfile</a:t>
            </a:r>
            <a:endParaRPr/>
          </a:p>
        </p:txBody>
      </p:sp>
      <p:sp>
        <p:nvSpPr>
          <p:cNvPr id="290" name="Google Shape;290;p6"/>
          <p:cNvSpPr/>
          <p:nvPr/>
        </p:nvSpPr>
        <p:spPr>
          <a:xfrm>
            <a:off x="2736062" y="3981818"/>
            <a:ext cx="709062" cy="312623"/>
          </a:xfrm>
          <a:prstGeom prst="rect">
            <a:avLst/>
          </a:prstGeom>
          <a:noFill/>
          <a:ln>
            <a:noFill/>
          </a:ln>
        </p:spPr>
        <p:txBody>
          <a:bodyPr anchorCtr="0" anchor="t" bIns="17625" lIns="46075" spcFirstLastPara="1" rIns="46075" wrap="square" tIns="17625">
            <a:spAutoFit/>
          </a:bodyPr>
          <a:lstStyle/>
          <a:p>
            <a:pPr indent="0" lvl="0" marL="0" marR="0" rtl="0" algn="l">
              <a:spcBef>
                <a:spcPts val="0"/>
              </a:spcBef>
              <a:spcAft>
                <a:spcPts val="0"/>
              </a:spcAft>
              <a:buClr>
                <a:srgbClr val="CC0099"/>
              </a:buClr>
              <a:buSzPts val="1800"/>
              <a:buFont typeface="Arial"/>
              <a:buNone/>
            </a:pPr>
            <a:r>
              <a:rPr lang="en-GB" sz="1800">
                <a:solidFill>
                  <a:srgbClr val="0000C8"/>
                </a:solidFill>
                <a:latin typeface="Quattrocento Sans"/>
                <a:ea typeface="Quattrocento Sans"/>
                <a:cs typeface="Quattrocento Sans"/>
                <a:sym typeface="Quattrocento Sans"/>
              </a:rPr>
              <a:t>myfile</a:t>
            </a:r>
            <a:endParaRPr/>
          </a:p>
        </p:txBody>
      </p:sp>
      <p:cxnSp>
        <p:nvCxnSpPr>
          <p:cNvPr id="291" name="Google Shape;291;p6"/>
          <p:cNvCxnSpPr/>
          <p:nvPr/>
        </p:nvCxnSpPr>
        <p:spPr>
          <a:xfrm flipH="1">
            <a:off x="7081579" y="3480167"/>
            <a:ext cx="615950" cy="455613"/>
          </a:xfrm>
          <a:prstGeom prst="straightConnector1">
            <a:avLst/>
          </a:prstGeom>
          <a:noFill/>
          <a:ln cap="flat" cmpd="sng" w="12600">
            <a:solidFill>
              <a:srgbClr val="000066"/>
            </a:solidFill>
            <a:prstDash val="solid"/>
            <a:miter lim="800000"/>
            <a:headEnd len="med" w="med" type="none"/>
            <a:tailEnd len="med" w="med" type="none"/>
          </a:ln>
        </p:spPr>
      </p:cxnSp>
      <p:cxnSp>
        <p:nvCxnSpPr>
          <p:cNvPr id="292" name="Google Shape;292;p6"/>
          <p:cNvCxnSpPr/>
          <p:nvPr/>
        </p:nvCxnSpPr>
        <p:spPr>
          <a:xfrm flipH="1">
            <a:off x="7422362" y="3480167"/>
            <a:ext cx="275167" cy="455613"/>
          </a:xfrm>
          <a:prstGeom prst="straightConnector1">
            <a:avLst/>
          </a:prstGeom>
          <a:noFill/>
          <a:ln cap="flat" cmpd="sng" w="12600">
            <a:solidFill>
              <a:srgbClr val="000066"/>
            </a:solidFill>
            <a:prstDash val="solid"/>
            <a:miter lim="800000"/>
            <a:headEnd len="med" w="med" type="none"/>
            <a:tailEnd len="med" w="med" type="none"/>
          </a:ln>
        </p:spPr>
      </p:cxnSp>
      <p:cxnSp>
        <p:nvCxnSpPr>
          <p:cNvPr id="293" name="Google Shape;293;p6"/>
          <p:cNvCxnSpPr/>
          <p:nvPr/>
        </p:nvCxnSpPr>
        <p:spPr>
          <a:xfrm>
            <a:off x="7703879" y="3486517"/>
            <a:ext cx="133349" cy="442913"/>
          </a:xfrm>
          <a:prstGeom prst="straightConnector1">
            <a:avLst/>
          </a:prstGeom>
          <a:noFill/>
          <a:ln cap="flat" cmpd="sng" w="12600">
            <a:solidFill>
              <a:srgbClr val="000066"/>
            </a:solidFill>
            <a:prstDash val="solid"/>
            <a:miter lim="800000"/>
            <a:headEnd len="med" w="med" type="none"/>
            <a:tailEnd len="med" w="med" type="none"/>
          </a:ln>
        </p:spPr>
      </p:cxnSp>
      <p:cxnSp>
        <p:nvCxnSpPr>
          <p:cNvPr id="294" name="Google Shape;294;p6"/>
          <p:cNvCxnSpPr/>
          <p:nvPr/>
        </p:nvCxnSpPr>
        <p:spPr>
          <a:xfrm>
            <a:off x="7695413" y="3480167"/>
            <a:ext cx="488949" cy="455613"/>
          </a:xfrm>
          <a:prstGeom prst="straightConnector1">
            <a:avLst/>
          </a:prstGeom>
          <a:noFill/>
          <a:ln cap="flat" cmpd="sng" w="12600">
            <a:solidFill>
              <a:srgbClr val="000066"/>
            </a:solidFill>
            <a:prstDash val="solid"/>
            <a:miter lim="800000"/>
            <a:headEnd len="med" w="med" type="none"/>
            <a:tailEnd len="med" w="med" type="none"/>
          </a:ln>
        </p:spPr>
      </p:cxnSp>
      <p:pic>
        <p:nvPicPr>
          <p:cNvPr id="295" name="Google Shape;295;p6"/>
          <p:cNvPicPr preferRelativeResize="0"/>
          <p:nvPr/>
        </p:nvPicPr>
        <p:blipFill rotWithShape="1">
          <a:blip r:embed="rId3">
            <a:alphaModFix/>
          </a:blip>
          <a:srcRect b="0" l="0" r="0" t="0"/>
          <a:stretch/>
        </p:blipFill>
        <p:spPr>
          <a:xfrm>
            <a:off x="4448175" y="2867010"/>
            <a:ext cx="409575" cy="708406"/>
          </a:xfrm>
          <a:prstGeom prst="rect">
            <a:avLst/>
          </a:prstGeom>
          <a:noFill/>
          <a:ln>
            <a:noFill/>
          </a:ln>
        </p:spPr>
      </p:pic>
      <p:sp>
        <p:nvSpPr>
          <p:cNvPr id="296" name="Google Shape;296;p6"/>
          <p:cNvSpPr/>
          <p:nvPr/>
        </p:nvSpPr>
        <p:spPr>
          <a:xfrm>
            <a:off x="4080146" y="2600692"/>
            <a:ext cx="365823" cy="463373"/>
          </a:xfrm>
          <a:prstGeom prst="rect">
            <a:avLst/>
          </a:prstGeom>
          <a:noFill/>
          <a:ln>
            <a:noFill/>
          </a:ln>
        </p:spPr>
        <p:txBody>
          <a:bodyPr anchorCtr="0" anchor="t" bIns="44275" lIns="87475" spcFirstLastPara="1" rIns="87475" wrap="square" tIns="44275">
            <a:spAutoFit/>
          </a:bodyPr>
          <a:lstStyle/>
          <a:p>
            <a:pPr indent="0" lvl="0" marL="0" marR="0" rtl="0" algn="l">
              <a:lnSpc>
                <a:spcPct val="90000"/>
              </a:lnSpc>
              <a:spcBef>
                <a:spcPts val="0"/>
              </a:spcBef>
              <a:spcAft>
                <a:spcPts val="0"/>
              </a:spcAft>
              <a:buClr>
                <a:srgbClr val="CC0099"/>
              </a:buClr>
              <a:buSzPts val="2700"/>
              <a:buFont typeface="Arial"/>
              <a:buNone/>
            </a:pPr>
            <a:r>
              <a:rPr b="1" lang="en-GB" sz="2700">
                <a:solidFill>
                  <a:srgbClr val="CC0099"/>
                </a:solidFill>
                <a:latin typeface="Quattrocento Sans"/>
                <a:ea typeface="Quattrocento Sans"/>
                <a:cs typeface="Quattrocento Sans"/>
                <a:sym typeface="Quattrocento Sans"/>
              </a:rPr>
              <a:t>..</a:t>
            </a:r>
            <a:endParaRPr/>
          </a:p>
        </p:txBody>
      </p:sp>
      <p:cxnSp>
        <p:nvCxnSpPr>
          <p:cNvPr id="297" name="Google Shape;297;p6"/>
          <p:cNvCxnSpPr/>
          <p:nvPr/>
        </p:nvCxnSpPr>
        <p:spPr>
          <a:xfrm flipH="1">
            <a:off x="3182679" y="3340466"/>
            <a:ext cx="954617" cy="1588"/>
          </a:xfrm>
          <a:prstGeom prst="straightConnector1">
            <a:avLst/>
          </a:prstGeom>
          <a:noFill/>
          <a:ln cap="flat" cmpd="sng" w="12600">
            <a:solidFill>
              <a:srgbClr val="C80000"/>
            </a:solidFill>
            <a:prstDash val="solid"/>
            <a:miter lim="800000"/>
            <a:headEnd len="med" w="med" type="none"/>
            <a:tailEnd len="med" w="med" type="triangle"/>
          </a:ln>
        </p:spPr>
      </p:cxnSp>
      <p:cxnSp>
        <p:nvCxnSpPr>
          <p:cNvPr id="298" name="Google Shape;298;p6"/>
          <p:cNvCxnSpPr/>
          <p:nvPr/>
        </p:nvCxnSpPr>
        <p:spPr>
          <a:xfrm>
            <a:off x="5098807" y="2100263"/>
            <a:ext cx="2497015" cy="328612"/>
          </a:xfrm>
          <a:prstGeom prst="straightConnector1">
            <a:avLst/>
          </a:prstGeom>
          <a:noFill/>
          <a:ln cap="flat" cmpd="sng" w="12600">
            <a:solidFill>
              <a:srgbClr val="000066"/>
            </a:solidFill>
            <a:prstDash val="solid"/>
            <a:miter lim="800000"/>
            <a:headEnd len="med" w="med" type="none"/>
            <a:tailEnd len="med" w="med" type="none"/>
          </a:ln>
        </p:spPr>
      </p:cxnSp>
      <p:sp>
        <p:nvSpPr>
          <p:cNvPr id="299" name="Google Shape;299;p6"/>
          <p:cNvSpPr/>
          <p:nvPr/>
        </p:nvSpPr>
        <p:spPr>
          <a:xfrm>
            <a:off x="4082262" y="3030905"/>
            <a:ext cx="271246" cy="463373"/>
          </a:xfrm>
          <a:prstGeom prst="rect">
            <a:avLst/>
          </a:prstGeom>
          <a:noFill/>
          <a:ln>
            <a:noFill/>
          </a:ln>
        </p:spPr>
        <p:txBody>
          <a:bodyPr anchorCtr="0" anchor="t" bIns="44275" lIns="87475" spcFirstLastPara="1" rIns="87475" wrap="square" tIns="44275">
            <a:spAutoFit/>
          </a:bodyPr>
          <a:lstStyle/>
          <a:p>
            <a:pPr indent="0" lvl="0" marL="0" marR="0" rtl="0" algn="l">
              <a:lnSpc>
                <a:spcPct val="90000"/>
              </a:lnSpc>
              <a:spcBef>
                <a:spcPts val="0"/>
              </a:spcBef>
              <a:spcAft>
                <a:spcPts val="0"/>
              </a:spcAft>
              <a:buClr>
                <a:srgbClr val="CC0099"/>
              </a:buClr>
              <a:buSzPts val="2700"/>
              <a:buFont typeface="Arial"/>
              <a:buNone/>
            </a:pPr>
            <a:r>
              <a:rPr b="1" lang="en-GB" sz="2700">
                <a:solidFill>
                  <a:srgbClr val="CC0099"/>
                </a:solidFill>
                <a:latin typeface="Quattrocento Sans"/>
                <a:ea typeface="Quattrocento Sans"/>
                <a:cs typeface="Quattrocento Sans"/>
                <a:sym typeface="Quattrocento Sans"/>
              </a:rPr>
              <a:t>.</a:t>
            </a:r>
            <a:endParaRPr/>
          </a:p>
        </p:txBody>
      </p:sp>
      <p:sp>
        <p:nvSpPr>
          <p:cNvPr id="300" name="Google Shape;300;p6"/>
          <p:cNvSpPr/>
          <p:nvPr/>
        </p:nvSpPr>
        <p:spPr>
          <a:xfrm>
            <a:off x="7686675" y="1409699"/>
            <a:ext cx="3629025" cy="612934"/>
          </a:xfrm>
          <a:prstGeom prst="flowChartAlternateProcess">
            <a:avLst/>
          </a:prstGeom>
          <a:gradFill>
            <a:gsLst>
              <a:gs pos="0">
                <a:srgbClr val="FFEFD1"/>
              </a:gs>
              <a:gs pos="64999">
                <a:srgbClr val="F0EBD5"/>
              </a:gs>
              <a:gs pos="100000">
                <a:srgbClr val="D1C39F"/>
              </a:gs>
            </a:gsLst>
            <a:lin ang="4200000" scaled="0"/>
          </a:gradFill>
          <a:ln cap="flat" cmpd="sng" w="12700">
            <a:solidFill>
              <a:srgbClr val="000000"/>
            </a:solidFill>
            <a:prstDash val="solid"/>
            <a:miter lim="800000"/>
            <a:headEnd len="sm" w="sm" type="none"/>
            <a:tailEnd len="sm" w="sm" type="none"/>
          </a:ln>
          <a:effectLst>
            <a:outerShdw blurRad="127000" sx="101000" rotWithShape="0" algn="tl" sy="101000">
              <a:srgbClr val="6D6D6D">
                <a:alpha val="64705"/>
              </a:srgbClr>
            </a:outerShdw>
          </a:effectLst>
        </p:spPr>
        <p:txBody>
          <a:bodyPr anchorCtr="0" anchor="t" bIns="0" lIns="0" spcFirstLastPara="1" rIns="0" wrap="square" tIns="0">
            <a:spAutoFit/>
          </a:bodyPr>
          <a:lstStyle/>
          <a:p>
            <a:pPr indent="0" lvl="0" marL="180975" marR="0" rtl="0" algn="l">
              <a:spcBef>
                <a:spcPts val="0"/>
              </a:spcBef>
              <a:spcAft>
                <a:spcPts val="0"/>
              </a:spcAft>
              <a:buNone/>
            </a:pPr>
            <a:r>
              <a:rPr b="1" lang="en-GB" sz="1800">
                <a:solidFill>
                  <a:schemeClr val="dk1"/>
                </a:solidFill>
                <a:latin typeface="Quattrocento Sans"/>
                <a:ea typeface="Quattrocento Sans"/>
                <a:cs typeface="Quattrocento Sans"/>
                <a:sym typeface="Quattrocento Sans"/>
              </a:rPr>
              <a:t>.</a:t>
            </a:r>
            <a:r>
              <a:rPr lang="en-GB" sz="1600">
                <a:solidFill>
                  <a:schemeClr val="dk1"/>
                </a:solidFill>
                <a:latin typeface="Quattrocento Sans"/>
                <a:ea typeface="Quattrocento Sans"/>
                <a:cs typeface="Quattrocento Sans"/>
                <a:sym typeface="Quattrocento Sans"/>
              </a:rPr>
              <a:t> 	means "this directory"</a:t>
            </a:r>
            <a:br>
              <a:rPr lang="en-GB" sz="1600">
                <a:solidFill>
                  <a:schemeClr val="dk1"/>
                </a:solidFill>
                <a:latin typeface="Quattrocento Sans"/>
                <a:ea typeface="Quattrocento Sans"/>
                <a:cs typeface="Quattrocento Sans"/>
                <a:sym typeface="Quattrocento Sans"/>
              </a:rPr>
            </a:br>
            <a:r>
              <a:rPr b="1" lang="en-GB" sz="1800">
                <a:solidFill>
                  <a:schemeClr val="dk1"/>
                </a:solidFill>
                <a:latin typeface="Quattrocento Sans"/>
                <a:ea typeface="Quattrocento Sans"/>
                <a:cs typeface="Quattrocento Sans"/>
                <a:sym typeface="Quattrocento Sans"/>
              </a:rPr>
              <a:t>..</a:t>
            </a:r>
            <a:r>
              <a:rPr lang="en-GB" sz="1600">
                <a:solidFill>
                  <a:schemeClr val="dk1"/>
                </a:solidFill>
                <a:latin typeface="Quattrocento Sans"/>
                <a:ea typeface="Quattrocento Sans"/>
                <a:cs typeface="Quattrocento Sans"/>
                <a:sym typeface="Quattrocento Sans"/>
              </a:rPr>
              <a:t>	means "my parent directory"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7"/>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71438" lvl="0" marL="185738" marR="0" rtl="0" algn="l">
              <a:lnSpc>
                <a:spcPct val="100000"/>
              </a:lnSpc>
              <a:spcBef>
                <a:spcPts val="0"/>
              </a:spcBef>
              <a:spcAft>
                <a:spcPts val="0"/>
              </a:spcAft>
              <a:buClr>
                <a:srgbClr val="008FD0"/>
              </a:buClr>
              <a:buSzPts val="1800"/>
              <a:buFont typeface="Arial"/>
              <a:buNone/>
            </a:pPr>
            <a:r>
              <a:t/>
            </a:r>
            <a:endParaRPr/>
          </a:p>
        </p:txBody>
      </p:sp>
      <p:sp>
        <p:nvSpPr>
          <p:cNvPr id="306" name="Google Shape;306;p7"/>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Listing directories - checking attributes</a:t>
            </a:r>
            <a:endParaRPr/>
          </a:p>
        </p:txBody>
      </p:sp>
      <p:sp>
        <p:nvSpPr>
          <p:cNvPr id="307" name="Google Shape;307;p7"/>
          <p:cNvSpPr/>
          <p:nvPr/>
        </p:nvSpPr>
        <p:spPr>
          <a:xfrm>
            <a:off x="561974" y="1790686"/>
            <a:ext cx="10810876" cy="1665750"/>
          </a:xfrm>
          <a:prstGeom prst="rect">
            <a:avLst/>
          </a:prstGeom>
          <a:solidFill>
            <a:srgbClr val="B4E0F6"/>
          </a:solidFill>
          <a:ln cap="flat" cmpd="sng" w="12600">
            <a:solidFill>
              <a:srgbClr val="000066"/>
            </a:solidFill>
            <a:prstDash val="solid"/>
            <a:miter lim="800000"/>
            <a:headEnd len="sm" w="sm" type="none"/>
            <a:tailEnd len="sm" w="sm" type="none"/>
          </a:ln>
        </p:spPr>
        <p:txBody>
          <a:bodyPr anchorCtr="0" anchor="t" bIns="108000"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ls -l</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drwxr-xr-x   5  hal9000 cyber    168  2017-01-28 12:10  Documents</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-rw-rw-r--   1  hal9000 cyber    677  2017-01-29 10:21  file1</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drwxr-xr-x   2  hal9000 cyber     80  2017-01-28 12:10  public_html</a:t>
            </a:r>
            <a:endParaRPr sz="2000">
              <a:solidFill>
                <a:srgbClr val="000066"/>
              </a:solidFill>
              <a:latin typeface="Courier New"/>
              <a:ea typeface="Courier New"/>
              <a:cs typeface="Courier New"/>
              <a:sym typeface="Courier New"/>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-rw-r--r--   1  hal9000 cyber    237  2017-01-30 13:22  script1.sh</a:t>
            </a:r>
            <a:endParaRPr/>
          </a:p>
        </p:txBody>
      </p:sp>
      <p:sp>
        <p:nvSpPr>
          <p:cNvPr id="308" name="Google Shape;308;p7"/>
          <p:cNvSpPr/>
          <p:nvPr/>
        </p:nvSpPr>
        <p:spPr>
          <a:xfrm>
            <a:off x="846430" y="3546463"/>
            <a:ext cx="1496720" cy="324111"/>
          </a:xfrm>
          <a:prstGeom prst="rect">
            <a:avLst/>
          </a:prstGeom>
          <a:noFill/>
          <a:ln>
            <a:noFill/>
          </a:ln>
        </p:spPr>
        <p:txBody>
          <a:bodyPr anchorCtr="0" anchor="t" bIns="50750" lIns="95400" spcFirstLastPara="1" rIns="95400" wrap="square" tIns="50750">
            <a:spAutoFit/>
          </a:bodyPr>
          <a:lstStyle/>
          <a:p>
            <a:pPr indent="0" lvl="0" marL="0" marR="0" rtl="0" algn="l">
              <a:lnSpc>
                <a:spcPct val="80000"/>
              </a:lnSpc>
              <a:spcBef>
                <a:spcPts val="0"/>
              </a:spcBef>
              <a:spcAft>
                <a:spcPts val="0"/>
              </a:spcAft>
              <a:buClr>
                <a:srgbClr val="0000C8"/>
              </a:buClr>
              <a:buSzPts val="1800"/>
              <a:buFont typeface="Arial"/>
              <a:buNone/>
            </a:pPr>
            <a:r>
              <a:rPr i="1" lang="en-GB" sz="1800">
                <a:solidFill>
                  <a:schemeClr val="dk1"/>
                </a:solidFill>
                <a:latin typeface="Quattrocento Sans"/>
                <a:ea typeface="Quattrocento Sans"/>
                <a:cs typeface="Quattrocento Sans"/>
                <a:sym typeface="Quattrocento Sans"/>
              </a:rPr>
              <a:t>Permissions</a:t>
            </a:r>
            <a:endParaRPr/>
          </a:p>
        </p:txBody>
      </p:sp>
      <p:sp>
        <p:nvSpPr>
          <p:cNvPr id="309" name="Google Shape;309;p7"/>
          <p:cNvSpPr/>
          <p:nvPr/>
        </p:nvSpPr>
        <p:spPr>
          <a:xfrm>
            <a:off x="5280025" y="3529000"/>
            <a:ext cx="1297518" cy="545710"/>
          </a:xfrm>
          <a:prstGeom prst="rect">
            <a:avLst/>
          </a:prstGeom>
          <a:noFill/>
          <a:ln>
            <a:noFill/>
          </a:ln>
        </p:spPr>
        <p:txBody>
          <a:bodyPr anchorCtr="0" anchor="t" bIns="50750" lIns="95400" spcFirstLastPara="1" rIns="95400" wrap="square" tIns="50750">
            <a:spAutoFit/>
          </a:bodyPr>
          <a:lstStyle/>
          <a:p>
            <a:pPr indent="0" lvl="0" marL="0" marR="0" rtl="0" algn="ctr">
              <a:lnSpc>
                <a:spcPct val="80000"/>
              </a:lnSpc>
              <a:spcBef>
                <a:spcPts val="0"/>
              </a:spcBef>
              <a:spcAft>
                <a:spcPts val="0"/>
              </a:spcAft>
              <a:buClr>
                <a:srgbClr val="0000C8"/>
              </a:buClr>
              <a:buSzPts val="1800"/>
              <a:buFont typeface="Arial"/>
              <a:buNone/>
            </a:pPr>
            <a:r>
              <a:rPr i="1" lang="en-GB" sz="1800">
                <a:solidFill>
                  <a:schemeClr val="dk1"/>
                </a:solidFill>
                <a:latin typeface="Quattrocento Sans"/>
                <a:ea typeface="Quattrocento Sans"/>
                <a:cs typeface="Quattrocento Sans"/>
                <a:sym typeface="Quattrocento Sans"/>
              </a:rPr>
              <a:t> Size in bytes</a:t>
            </a:r>
            <a:endParaRPr/>
          </a:p>
        </p:txBody>
      </p:sp>
      <p:sp>
        <p:nvSpPr>
          <p:cNvPr id="310" name="Google Shape;310;p7"/>
          <p:cNvSpPr/>
          <p:nvPr/>
        </p:nvSpPr>
        <p:spPr>
          <a:xfrm>
            <a:off x="3281163" y="3575038"/>
            <a:ext cx="1652787" cy="324111"/>
          </a:xfrm>
          <a:prstGeom prst="rect">
            <a:avLst/>
          </a:prstGeom>
          <a:noFill/>
          <a:ln>
            <a:noFill/>
          </a:ln>
        </p:spPr>
        <p:txBody>
          <a:bodyPr anchorCtr="0" anchor="t" bIns="50750" lIns="95400" spcFirstLastPara="1" rIns="95400" wrap="square" tIns="50750">
            <a:spAutoFit/>
          </a:bodyPr>
          <a:lstStyle/>
          <a:p>
            <a:pPr indent="0" lvl="0" marL="0" marR="0" rtl="0" algn="l">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File ownership</a:t>
            </a:r>
            <a:endParaRPr/>
          </a:p>
        </p:txBody>
      </p:sp>
      <p:sp>
        <p:nvSpPr>
          <p:cNvPr id="311" name="Google Shape;311;p7"/>
          <p:cNvSpPr/>
          <p:nvPr/>
        </p:nvSpPr>
        <p:spPr>
          <a:xfrm>
            <a:off x="2135718" y="3625838"/>
            <a:ext cx="1178982" cy="545710"/>
          </a:xfrm>
          <a:prstGeom prst="rect">
            <a:avLst/>
          </a:prstGeom>
          <a:noFill/>
          <a:ln>
            <a:noFill/>
          </a:ln>
        </p:spPr>
        <p:txBody>
          <a:bodyPr anchorCtr="0" anchor="t" bIns="50750" lIns="95400" spcFirstLastPara="1" rIns="95400" wrap="square" tIns="50750">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Hard </a:t>
            </a:r>
            <a:br>
              <a:rPr i="1" lang="en-GB" sz="1800">
                <a:solidFill>
                  <a:schemeClr val="dk1"/>
                </a:solidFill>
                <a:latin typeface="Quattrocento Sans"/>
                <a:ea typeface="Quattrocento Sans"/>
                <a:cs typeface="Quattrocento Sans"/>
                <a:sym typeface="Quattrocento Sans"/>
              </a:rPr>
            </a:br>
            <a:r>
              <a:rPr i="1" lang="en-GB" sz="1800">
                <a:solidFill>
                  <a:schemeClr val="dk1"/>
                </a:solidFill>
                <a:latin typeface="Quattrocento Sans"/>
                <a:ea typeface="Quattrocento Sans"/>
                <a:cs typeface="Quattrocento Sans"/>
                <a:sym typeface="Quattrocento Sans"/>
              </a:rPr>
              <a:t>link count</a:t>
            </a:r>
            <a:endParaRPr/>
          </a:p>
        </p:txBody>
      </p:sp>
      <p:sp>
        <p:nvSpPr>
          <p:cNvPr id="312" name="Google Shape;312;p7"/>
          <p:cNvSpPr/>
          <p:nvPr/>
        </p:nvSpPr>
        <p:spPr>
          <a:xfrm>
            <a:off x="6509809" y="3532182"/>
            <a:ext cx="2273300" cy="545710"/>
          </a:xfrm>
          <a:prstGeom prst="rect">
            <a:avLst/>
          </a:prstGeom>
          <a:noFill/>
          <a:ln>
            <a:noFill/>
          </a:ln>
        </p:spPr>
        <p:txBody>
          <a:bodyPr anchorCtr="0" anchor="t" bIns="50750" lIns="95400" spcFirstLastPara="1" rIns="95400" wrap="square" tIns="50750">
            <a:spAutoFit/>
          </a:bodyPr>
          <a:lstStyle/>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Date and time </a:t>
            </a:r>
            <a:endParaRPr/>
          </a:p>
          <a:p>
            <a:pPr indent="0" lvl="0" marL="0" marR="0" rtl="0" algn="ctr">
              <a:lnSpc>
                <a:spcPct val="80000"/>
              </a:lnSpc>
              <a:spcBef>
                <a:spcPts val="0"/>
              </a:spcBef>
              <a:spcAft>
                <a:spcPts val="0"/>
              </a:spcAft>
              <a:buNone/>
            </a:pPr>
            <a:r>
              <a:rPr i="1" lang="en-GB" sz="1800">
                <a:solidFill>
                  <a:schemeClr val="dk1"/>
                </a:solidFill>
                <a:latin typeface="Quattrocento Sans"/>
                <a:ea typeface="Quattrocento Sans"/>
                <a:cs typeface="Quattrocento Sans"/>
                <a:sym typeface="Quattrocento Sans"/>
              </a:rPr>
              <a:t>of last modification</a:t>
            </a:r>
            <a:endParaRPr/>
          </a:p>
        </p:txBody>
      </p:sp>
      <p:sp>
        <p:nvSpPr>
          <p:cNvPr id="313" name="Google Shape;313;p7"/>
          <p:cNvSpPr/>
          <p:nvPr/>
        </p:nvSpPr>
        <p:spPr>
          <a:xfrm>
            <a:off x="9123342" y="3613143"/>
            <a:ext cx="1917700" cy="324111"/>
          </a:xfrm>
          <a:prstGeom prst="rect">
            <a:avLst/>
          </a:prstGeom>
          <a:noFill/>
          <a:ln>
            <a:noFill/>
          </a:ln>
        </p:spPr>
        <p:txBody>
          <a:bodyPr anchorCtr="0" anchor="t" bIns="50750" lIns="95400" spcFirstLastPara="1" rIns="95400" wrap="square" tIns="50750">
            <a:spAutoFit/>
          </a:bodyPr>
          <a:lstStyle/>
          <a:p>
            <a:pPr indent="0" lvl="0" marL="0" marR="0" rtl="0" algn="l">
              <a:lnSpc>
                <a:spcPct val="80000"/>
              </a:lnSpc>
              <a:spcBef>
                <a:spcPts val="0"/>
              </a:spcBef>
              <a:spcAft>
                <a:spcPts val="0"/>
              </a:spcAft>
              <a:buClr>
                <a:srgbClr val="0000C8"/>
              </a:buClr>
              <a:buSzPts val="1800"/>
              <a:buFont typeface="Arial"/>
              <a:buNone/>
            </a:pPr>
            <a:r>
              <a:rPr lang="en-GB" sz="1800">
                <a:solidFill>
                  <a:schemeClr val="dk1"/>
                </a:solidFill>
                <a:latin typeface="Quattrocento Sans"/>
                <a:ea typeface="Quattrocento Sans"/>
                <a:cs typeface="Quattrocento Sans"/>
                <a:sym typeface="Quattrocento Sans"/>
              </a:rPr>
              <a:t>  </a:t>
            </a:r>
            <a:r>
              <a:rPr i="1" lang="en-GB" sz="1800">
                <a:solidFill>
                  <a:schemeClr val="dk1"/>
                </a:solidFill>
                <a:latin typeface="Quattrocento Sans"/>
                <a:ea typeface="Quattrocento Sans"/>
                <a:cs typeface="Quattrocento Sans"/>
                <a:sym typeface="Quattrocento Sans"/>
              </a:rPr>
              <a:t>File</a:t>
            </a:r>
            <a:r>
              <a:rPr lang="en-GB" sz="1800">
                <a:solidFill>
                  <a:schemeClr val="dk1"/>
                </a:solidFill>
                <a:latin typeface="Quattrocento Sans"/>
                <a:ea typeface="Quattrocento Sans"/>
                <a:cs typeface="Quattrocento Sans"/>
                <a:sym typeface="Quattrocento Sans"/>
              </a:rPr>
              <a:t> </a:t>
            </a:r>
            <a:r>
              <a:rPr i="1" lang="en-GB" sz="1800">
                <a:solidFill>
                  <a:schemeClr val="dk1"/>
                </a:solidFill>
                <a:latin typeface="Quattrocento Sans"/>
                <a:ea typeface="Quattrocento Sans"/>
                <a:cs typeface="Quattrocento Sans"/>
                <a:sym typeface="Quattrocento Sans"/>
              </a:rPr>
              <a:t>name</a:t>
            </a:r>
            <a:endParaRPr/>
          </a:p>
        </p:txBody>
      </p:sp>
      <p:sp>
        <p:nvSpPr>
          <p:cNvPr id="314" name="Google Shape;314;p7"/>
          <p:cNvSpPr/>
          <p:nvPr/>
        </p:nvSpPr>
        <p:spPr>
          <a:xfrm rot="5400000">
            <a:off x="1433439" y="2683479"/>
            <a:ext cx="154666" cy="1359957"/>
          </a:xfrm>
          <a:prstGeom prst="rightBrace">
            <a:avLst>
              <a:gd fmla="val 76440" name="adj1"/>
              <a:gd fmla="val 50000" name="adj2"/>
            </a:avLst>
          </a:prstGeom>
          <a:noFill/>
          <a:ln cap="flat" cmpd="sng" w="19050">
            <a:solidFill>
              <a:srgbClr val="13418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15" name="Google Shape;315;p7"/>
          <p:cNvSpPr/>
          <p:nvPr/>
        </p:nvSpPr>
        <p:spPr>
          <a:xfrm rot="5400000">
            <a:off x="4032442" y="2347197"/>
            <a:ext cx="134027" cy="2030939"/>
          </a:xfrm>
          <a:prstGeom prst="rightBrace">
            <a:avLst>
              <a:gd fmla="val 112297" name="adj1"/>
              <a:gd fmla="val 50000" name="adj2"/>
            </a:avLst>
          </a:prstGeom>
          <a:noFill/>
          <a:ln cap="flat" cmpd="sng" w="19050">
            <a:solidFill>
              <a:srgbClr val="13418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cxnSp>
        <p:nvCxnSpPr>
          <p:cNvPr id="316" name="Google Shape;316;p7"/>
          <p:cNvCxnSpPr/>
          <p:nvPr/>
        </p:nvCxnSpPr>
        <p:spPr>
          <a:xfrm rot="10800000">
            <a:off x="704360" y="3263888"/>
            <a:ext cx="0" cy="2105025"/>
          </a:xfrm>
          <a:prstGeom prst="straightConnector1">
            <a:avLst/>
          </a:prstGeom>
          <a:noFill/>
          <a:ln cap="flat" cmpd="sng" w="15875">
            <a:solidFill>
              <a:srgbClr val="092D42"/>
            </a:solidFill>
            <a:prstDash val="solid"/>
            <a:round/>
            <a:headEnd len="med" w="med" type="none"/>
            <a:tailEnd len="med" w="med" type="triangle"/>
          </a:ln>
        </p:spPr>
      </p:cxnSp>
      <p:cxnSp>
        <p:nvCxnSpPr>
          <p:cNvPr id="317" name="Google Shape;317;p7"/>
          <p:cNvCxnSpPr/>
          <p:nvPr/>
        </p:nvCxnSpPr>
        <p:spPr>
          <a:xfrm rot="10800000">
            <a:off x="2734734" y="3301987"/>
            <a:ext cx="0" cy="393700"/>
          </a:xfrm>
          <a:prstGeom prst="straightConnector1">
            <a:avLst/>
          </a:prstGeom>
          <a:noFill/>
          <a:ln cap="flat" cmpd="sng" w="15875">
            <a:solidFill>
              <a:srgbClr val="092D42"/>
            </a:solidFill>
            <a:prstDash val="solid"/>
            <a:round/>
            <a:headEnd len="med" w="med" type="none"/>
            <a:tailEnd len="med" w="med" type="triangle"/>
          </a:ln>
        </p:spPr>
      </p:cxnSp>
      <p:cxnSp>
        <p:nvCxnSpPr>
          <p:cNvPr id="318" name="Google Shape;318;p7"/>
          <p:cNvCxnSpPr/>
          <p:nvPr/>
        </p:nvCxnSpPr>
        <p:spPr>
          <a:xfrm rot="10800000">
            <a:off x="5922435" y="3276589"/>
            <a:ext cx="0" cy="328613"/>
          </a:xfrm>
          <a:prstGeom prst="straightConnector1">
            <a:avLst/>
          </a:prstGeom>
          <a:noFill/>
          <a:ln cap="flat" cmpd="sng" w="15875">
            <a:solidFill>
              <a:srgbClr val="092D42"/>
            </a:solidFill>
            <a:prstDash val="solid"/>
            <a:round/>
            <a:headEnd len="med" w="med" type="none"/>
            <a:tailEnd len="med" w="med" type="triangle"/>
          </a:ln>
        </p:spPr>
      </p:cxnSp>
      <p:cxnSp>
        <p:nvCxnSpPr>
          <p:cNvPr id="319" name="Google Shape;319;p7"/>
          <p:cNvCxnSpPr/>
          <p:nvPr/>
        </p:nvCxnSpPr>
        <p:spPr>
          <a:xfrm rot="10800000">
            <a:off x="9937199" y="3300402"/>
            <a:ext cx="0" cy="322263"/>
          </a:xfrm>
          <a:prstGeom prst="straightConnector1">
            <a:avLst/>
          </a:prstGeom>
          <a:noFill/>
          <a:ln cap="flat" cmpd="sng" w="15875">
            <a:solidFill>
              <a:srgbClr val="092D42"/>
            </a:solidFill>
            <a:prstDash val="solid"/>
            <a:round/>
            <a:headEnd len="med" w="med" type="none"/>
            <a:tailEnd len="med" w="med" type="triangle"/>
          </a:ln>
        </p:spPr>
      </p:cxnSp>
      <p:sp>
        <p:nvSpPr>
          <p:cNvPr id="320" name="Google Shape;320;p7"/>
          <p:cNvSpPr/>
          <p:nvPr/>
        </p:nvSpPr>
        <p:spPr>
          <a:xfrm rot="5400000">
            <a:off x="7556941" y="2108643"/>
            <a:ext cx="126316" cy="2514403"/>
          </a:xfrm>
          <a:prstGeom prst="rightBrace">
            <a:avLst>
              <a:gd fmla="val 112297" name="adj1"/>
              <a:gd fmla="val 50000" name="adj2"/>
            </a:avLst>
          </a:prstGeom>
          <a:noFill/>
          <a:ln cap="flat" cmpd="sng" w="19050">
            <a:solidFill>
              <a:srgbClr val="13418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00">
              <a:solidFill>
                <a:schemeClr val="dk1"/>
              </a:solidFill>
              <a:latin typeface="Quattrocento Sans"/>
              <a:ea typeface="Quattrocento Sans"/>
              <a:cs typeface="Quattrocento Sans"/>
              <a:sym typeface="Quattrocento Sans"/>
            </a:endParaRPr>
          </a:p>
        </p:txBody>
      </p:sp>
      <p:sp>
        <p:nvSpPr>
          <p:cNvPr id="321" name="Google Shape;321;p7"/>
          <p:cNvSpPr/>
          <p:nvPr/>
        </p:nvSpPr>
        <p:spPr>
          <a:xfrm>
            <a:off x="570604" y="5028158"/>
            <a:ext cx="8300866" cy="867817"/>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lang="en-GB" sz="2000">
                <a:solidFill>
                  <a:schemeClr val="dk1"/>
                </a:solidFill>
                <a:latin typeface="Quattrocento Sans"/>
                <a:ea typeface="Quattrocento Sans"/>
                <a:cs typeface="Quattrocento Sans"/>
                <a:sym typeface="Quattrocento Sans"/>
              </a:rPr>
              <a:t>Type of file:</a:t>
            </a:r>
            <a:r>
              <a:rPr b="1" lang="en-GB" sz="2000">
                <a:solidFill>
                  <a:srgbClr val="0000C8"/>
                </a:solidFill>
                <a:latin typeface="Courier New"/>
                <a:ea typeface="Courier New"/>
                <a:cs typeface="Courier New"/>
                <a:sym typeface="Courier New"/>
              </a:rPr>
              <a:t>	-</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means a plain file</a:t>
            </a:r>
            <a:br>
              <a:rPr lang="en-GB" sz="2000">
                <a:solidFill>
                  <a:srgbClr val="C80000"/>
                </a:solidFill>
                <a:latin typeface="Quattrocento Sans"/>
                <a:ea typeface="Quattrocento Sans"/>
                <a:cs typeface="Quattrocento Sans"/>
                <a:sym typeface="Quattrocento Sans"/>
              </a:rPr>
            </a:b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d</a:t>
            </a:r>
            <a:r>
              <a:rPr lang="en-GB" sz="2000">
                <a:solidFill>
                  <a:srgbClr val="C80000"/>
                </a:solidFill>
                <a:latin typeface="Quattrocento Sans"/>
                <a:ea typeface="Quattrocento Sans"/>
                <a:cs typeface="Quattrocento Sans"/>
                <a:sym typeface="Quattrocento Sans"/>
              </a:rPr>
              <a:t>    </a:t>
            </a:r>
            <a:r>
              <a:rPr lang="en-GB" sz="2000">
                <a:solidFill>
                  <a:schemeClr val="dk1"/>
                </a:solidFill>
                <a:latin typeface="Quattrocento Sans"/>
                <a:ea typeface="Quattrocento Sans"/>
                <a:cs typeface="Quattrocento Sans"/>
                <a:sym typeface="Quattrocento Sans"/>
              </a:rPr>
              <a:t>means a directory</a:t>
            </a:r>
            <a:br>
              <a:rPr lang="en-GB" sz="2000">
                <a:solidFill>
                  <a:srgbClr val="C80000"/>
                </a:solidFill>
                <a:latin typeface="Quattrocento Sans"/>
                <a:ea typeface="Quattrocento Sans"/>
                <a:cs typeface="Quattrocento Sans"/>
                <a:sym typeface="Quattrocento Sans"/>
              </a:rPr>
            </a:br>
            <a:r>
              <a:rPr lang="en-GB" sz="2000">
                <a:solidFill>
                  <a:srgbClr val="C80000"/>
                </a:solidFill>
                <a:latin typeface="Quattrocento Sans"/>
                <a:ea typeface="Quattrocento Sans"/>
                <a:cs typeface="Quattrocento Sans"/>
                <a:sym typeface="Quattrocento Sans"/>
              </a:rPr>
              <a:t>		</a:t>
            </a:r>
            <a:r>
              <a:rPr b="1" lang="en-GB" sz="2000">
                <a:solidFill>
                  <a:srgbClr val="0000C8"/>
                </a:solidFill>
                <a:latin typeface="Droid Sans Mono"/>
                <a:ea typeface="Droid Sans Mono"/>
                <a:cs typeface="Droid Sans Mono"/>
                <a:sym typeface="Droid Sans Mono"/>
              </a:rPr>
              <a:t>l</a:t>
            </a:r>
            <a:r>
              <a:rPr b="1" lang="en-GB" sz="2000">
                <a:solidFill>
                  <a:srgbClr val="0000C8"/>
                </a:solidFill>
                <a:latin typeface="Courier New"/>
                <a:ea typeface="Courier New"/>
                <a:cs typeface="Courier New"/>
                <a:sym typeface="Courier New"/>
              </a:rPr>
              <a:t>  </a:t>
            </a:r>
            <a:r>
              <a:rPr lang="en-GB" sz="2000">
                <a:solidFill>
                  <a:schemeClr val="dk1"/>
                </a:solidFill>
                <a:latin typeface="Quattrocento Sans"/>
                <a:ea typeface="Quattrocento Sans"/>
                <a:cs typeface="Quattrocento Sans"/>
                <a:sym typeface="Quattrocento Sans"/>
              </a:rPr>
              <a:t>means a symbolic link file</a:t>
            </a:r>
            <a:endParaRPr/>
          </a:p>
        </p:txBody>
      </p:sp>
      <p:cxnSp>
        <p:nvCxnSpPr>
          <p:cNvPr id="322" name="Google Shape;322;p7"/>
          <p:cNvCxnSpPr/>
          <p:nvPr/>
        </p:nvCxnSpPr>
        <p:spPr>
          <a:xfrm rot="10800000">
            <a:off x="1496483" y="3825862"/>
            <a:ext cx="398991" cy="688988"/>
          </a:xfrm>
          <a:prstGeom prst="straightConnector1">
            <a:avLst/>
          </a:prstGeom>
          <a:noFill/>
          <a:ln cap="flat" cmpd="sng" w="15875">
            <a:solidFill>
              <a:srgbClr val="092D42"/>
            </a:solidFill>
            <a:prstDash val="solid"/>
            <a:round/>
            <a:headEnd len="med" w="med" type="none"/>
            <a:tailEnd len="med" w="med" type="triangle"/>
          </a:ln>
        </p:spPr>
      </p:cxnSp>
      <p:cxnSp>
        <p:nvCxnSpPr>
          <p:cNvPr id="323" name="Google Shape;323;p7"/>
          <p:cNvCxnSpPr/>
          <p:nvPr/>
        </p:nvCxnSpPr>
        <p:spPr>
          <a:xfrm flipH="1" rot="10800000">
            <a:off x="3724274" y="3854437"/>
            <a:ext cx="391583" cy="660413"/>
          </a:xfrm>
          <a:prstGeom prst="straightConnector1">
            <a:avLst/>
          </a:prstGeom>
          <a:noFill/>
          <a:ln cap="flat" cmpd="sng" w="15875">
            <a:solidFill>
              <a:srgbClr val="092D42"/>
            </a:solidFill>
            <a:prstDash val="solid"/>
            <a:round/>
            <a:headEnd len="med" w="med" type="none"/>
            <a:tailEnd len="med" w="med" type="triangle"/>
          </a:ln>
        </p:spPr>
      </p:cxnSp>
      <p:sp>
        <p:nvSpPr>
          <p:cNvPr id="324" name="Google Shape;324;p7"/>
          <p:cNvSpPr/>
          <p:nvPr/>
        </p:nvSpPr>
        <p:spPr>
          <a:xfrm>
            <a:off x="1019175" y="4307571"/>
            <a:ext cx="3848100" cy="362579"/>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91425">
            <a:noAutofit/>
          </a:bodyPr>
          <a:lstStyle/>
          <a:p>
            <a:pPr indent="0" lvl="0" marL="0" marR="0" rtl="0" algn="ctr">
              <a:lnSpc>
                <a:spcPct val="80000"/>
              </a:lnSpc>
              <a:spcBef>
                <a:spcPts val="0"/>
              </a:spcBef>
              <a:spcAft>
                <a:spcPts val="0"/>
              </a:spcAft>
              <a:buNone/>
            </a:pPr>
            <a:r>
              <a:rPr lang="en-GB" sz="1800">
                <a:solidFill>
                  <a:schemeClr val="dk1"/>
                </a:solidFill>
                <a:latin typeface="Quattrocento Sans"/>
                <a:ea typeface="Quattrocento Sans"/>
                <a:cs typeface="Quattrocento Sans"/>
                <a:sym typeface="Quattrocento Sans"/>
              </a:rPr>
              <a:t>together, they determine file 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8"/>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 the </a:t>
            </a:r>
            <a:r>
              <a:rPr b="1" lang="en-GB">
                <a:solidFill>
                  <a:srgbClr val="0000C8"/>
                </a:solidFill>
              </a:rPr>
              <a:t>cp</a:t>
            </a:r>
            <a:r>
              <a:rPr lang="en-GB"/>
              <a:t> to copy file(s) to target file or directory</a:t>
            </a:r>
            <a:endParaRPr/>
          </a:p>
          <a:p>
            <a:pPr indent="-158750" lvl="2" marL="1073150" rtl="0" algn="l">
              <a:lnSpc>
                <a:spcPct val="100000"/>
              </a:lnSpc>
              <a:spcBef>
                <a:spcPts val="2000"/>
              </a:spcBef>
              <a:spcAft>
                <a:spcPts val="0"/>
              </a:spcAft>
              <a:buSzPts val="1800"/>
              <a:buNone/>
            </a:pPr>
            <a:r>
              <a:rPr b="1" lang="en-GB">
                <a:solidFill>
                  <a:srgbClr val="0000C8"/>
                </a:solidFill>
              </a:rPr>
              <a:t>-i	</a:t>
            </a:r>
            <a:r>
              <a:rPr lang="en-GB"/>
              <a:t>	interactive checking (prompts only if target exists)</a:t>
            </a:r>
            <a:endParaRPr/>
          </a:p>
          <a:p>
            <a:pPr indent="-158750" lvl="2" marL="1073150" rtl="0" algn="l">
              <a:lnSpc>
                <a:spcPct val="100000"/>
              </a:lnSpc>
              <a:spcBef>
                <a:spcPts val="1000"/>
              </a:spcBef>
              <a:spcAft>
                <a:spcPts val="0"/>
              </a:spcAft>
              <a:buSzPts val="1800"/>
              <a:buNone/>
            </a:pPr>
            <a:r>
              <a:rPr b="1" lang="en-GB">
                <a:solidFill>
                  <a:srgbClr val="0000C8"/>
                </a:solidFill>
              </a:rPr>
              <a:t>-r	</a:t>
            </a:r>
            <a:r>
              <a:rPr lang="en-GB"/>
              <a:t>copy directories recursively</a:t>
            </a:r>
            <a:endParaRPr/>
          </a:p>
          <a:p>
            <a:pPr indent="-158750" lvl="2" marL="1073150" rtl="0" algn="l">
              <a:lnSpc>
                <a:spcPct val="100000"/>
              </a:lnSpc>
              <a:spcBef>
                <a:spcPts val="1000"/>
              </a:spcBef>
              <a:spcAft>
                <a:spcPts val="0"/>
              </a:spcAft>
              <a:buSzPts val="1800"/>
              <a:buNone/>
            </a:pPr>
            <a:r>
              <a:rPr b="1" lang="en-GB">
                <a:solidFill>
                  <a:srgbClr val="0000C8"/>
                </a:solidFill>
              </a:rPr>
              <a:t>-f	</a:t>
            </a:r>
            <a:r>
              <a:rPr lang="en-GB"/>
              <a:t>	forced, no prompt or interaction</a:t>
            </a:r>
            <a:endParaRPr/>
          </a:p>
          <a:p>
            <a:pPr indent="-71438" lvl="0" marL="185738" marR="0" rtl="0" algn="l">
              <a:lnSpc>
                <a:spcPct val="100000"/>
              </a:lnSpc>
              <a:spcBef>
                <a:spcPts val="1000"/>
              </a:spcBef>
              <a:spcAft>
                <a:spcPts val="0"/>
              </a:spcAft>
              <a:buClr>
                <a:srgbClr val="008FD0"/>
              </a:buClr>
              <a:buSzPts val="1800"/>
              <a:buFont typeface="Arial"/>
              <a:buNone/>
            </a:pPr>
            <a:r>
              <a:t/>
            </a:r>
            <a:endParaRPr/>
          </a:p>
          <a:p>
            <a:pPr indent="-185738" lvl="0" marL="185738" rtl="0" algn="l">
              <a:lnSpc>
                <a:spcPct val="100000"/>
              </a:lnSpc>
              <a:spcBef>
                <a:spcPts val="2000"/>
              </a:spcBef>
              <a:spcAft>
                <a:spcPts val="0"/>
              </a:spcAft>
              <a:buSzPts val="1200"/>
              <a:buNone/>
            </a:pPr>
            <a:r>
              <a:t/>
            </a:r>
            <a:endParaRPr sz="1200"/>
          </a:p>
          <a:p>
            <a:pPr indent="-185738" lvl="0" marL="185738" marR="0" rtl="0" algn="l">
              <a:lnSpc>
                <a:spcPct val="100000"/>
              </a:lnSpc>
              <a:spcBef>
                <a:spcPts val="2000"/>
              </a:spcBef>
              <a:spcAft>
                <a:spcPts val="0"/>
              </a:spcAft>
              <a:buClr>
                <a:srgbClr val="008FD0"/>
              </a:buClr>
              <a:buSzPts val="1800"/>
              <a:buFont typeface="Arial"/>
              <a:buChar char="›"/>
            </a:pPr>
            <a:r>
              <a:rPr lang="en-GB"/>
              <a:t>If more than one source file is specified, then target must be a directory </a:t>
            </a:r>
            <a:endParaRPr/>
          </a:p>
          <a:p>
            <a:pPr indent="-185738" lvl="0" marL="185738" marR="0" rtl="0" algn="l">
              <a:lnSpc>
                <a:spcPct val="100000"/>
              </a:lnSpc>
              <a:spcBef>
                <a:spcPts val="2000"/>
              </a:spcBef>
              <a:spcAft>
                <a:spcPts val="0"/>
              </a:spcAft>
              <a:buClr>
                <a:srgbClr val="008FD0"/>
              </a:buClr>
              <a:buSzPts val="1800"/>
              <a:buFont typeface="Arial"/>
              <a:buChar char="›"/>
            </a:pPr>
            <a:r>
              <a:rPr lang="en-GB" sz="1800"/>
              <a:t>Need</a:t>
            </a:r>
            <a:r>
              <a:rPr lang="en-GB"/>
              <a:t> write permission on the target file</a:t>
            </a:r>
            <a:endParaRPr/>
          </a:p>
        </p:txBody>
      </p:sp>
      <p:sp>
        <p:nvSpPr>
          <p:cNvPr id="330" name="Google Shape;330;p8"/>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Copying files</a:t>
            </a:r>
            <a:endParaRPr/>
          </a:p>
        </p:txBody>
      </p:sp>
      <p:sp>
        <p:nvSpPr>
          <p:cNvPr id="331" name="Google Shape;331;p8"/>
          <p:cNvSpPr/>
          <p:nvPr/>
        </p:nvSpPr>
        <p:spPr>
          <a:xfrm>
            <a:off x="1167004" y="3406140"/>
            <a:ext cx="10428523" cy="684467"/>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138112" lvl="1" marL="538163" marR="0" rtl="0" algn="l">
              <a:spcBef>
                <a:spcPts val="0"/>
              </a:spcBef>
              <a:spcAft>
                <a:spcPts val="0"/>
              </a:spcAft>
              <a:buClr>
                <a:srgbClr val="3333CC"/>
              </a:buClr>
              <a:buSzPts val="2000"/>
              <a:buFont typeface="Arial"/>
              <a:buNone/>
            </a:pPr>
            <a:r>
              <a:rPr b="1" i="0" lang="en-GB" sz="2000" u="none" cap="none" strike="noStrike">
                <a:solidFill>
                  <a:srgbClr val="3333CC"/>
                </a:solidFill>
                <a:latin typeface="Droid Sans Mono"/>
                <a:ea typeface="Droid Sans Mono"/>
                <a:cs typeface="Droid Sans Mono"/>
                <a:sym typeface="Droid Sans Mono"/>
              </a:rPr>
              <a:t>cp  [options]  source  target</a:t>
            </a:r>
            <a:endParaRPr/>
          </a:p>
          <a:p>
            <a:pPr indent="-138112" lvl="1" marL="538163" marR="0" rtl="0" algn="l">
              <a:spcBef>
                <a:spcPts val="0"/>
              </a:spcBef>
              <a:spcAft>
                <a:spcPts val="0"/>
              </a:spcAft>
              <a:buClr>
                <a:srgbClr val="3333CC"/>
              </a:buClr>
              <a:buSzPts val="2000"/>
              <a:buFont typeface="Arial"/>
              <a:buNone/>
            </a:pPr>
            <a:r>
              <a:rPr b="1" i="0" lang="en-GB" sz="2000" u="none" cap="none" strike="noStrike">
                <a:solidFill>
                  <a:srgbClr val="3333CC"/>
                </a:solidFill>
                <a:latin typeface="Droid Sans Mono"/>
                <a:ea typeface="Droid Sans Mono"/>
                <a:cs typeface="Droid Sans Mono"/>
                <a:sym typeface="Droid Sans Mono"/>
              </a:rPr>
              <a:t>cp  [options]  source  ...  directory</a:t>
            </a:r>
            <a:endParaRPr/>
          </a:p>
        </p:txBody>
      </p:sp>
      <p:sp>
        <p:nvSpPr>
          <p:cNvPr id="332" name="Google Shape;332;p8"/>
          <p:cNvSpPr/>
          <p:nvPr/>
        </p:nvSpPr>
        <p:spPr>
          <a:xfrm>
            <a:off x="863326" y="5327825"/>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333" name="Google Shape;333;p8"/>
          <p:cNvSpPr/>
          <p:nvPr/>
        </p:nvSpPr>
        <p:spPr>
          <a:xfrm>
            <a:off x="857465" y="5651674"/>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334" name="Google Shape;334;p8"/>
          <p:cNvSpPr/>
          <p:nvPr/>
        </p:nvSpPr>
        <p:spPr>
          <a:xfrm>
            <a:off x="857466" y="5966001"/>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3</a:t>
            </a:r>
            <a:endParaRPr/>
          </a:p>
        </p:txBody>
      </p:sp>
      <p:sp>
        <p:nvSpPr>
          <p:cNvPr id="335" name="Google Shape;335;p8"/>
          <p:cNvSpPr/>
          <p:nvPr/>
        </p:nvSpPr>
        <p:spPr>
          <a:xfrm>
            <a:off x="1451597" y="5306236"/>
            <a:ext cx="9859339" cy="958954"/>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cp /etc/passwd passwd</a:t>
            </a:r>
            <a:endParaRPr b="1" sz="2000">
              <a:solidFill>
                <a:srgbClr val="000066"/>
              </a:solidFill>
              <a:latin typeface="Courier New"/>
              <a:ea typeface="Courier New"/>
              <a:cs typeface="Courier New"/>
              <a:sym typeface="Courier New"/>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cp -i /etc/p* .</a:t>
            </a:r>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cp -r . /tmp/myhome</a:t>
            </a:r>
            <a:endParaRPr b="1" sz="2000">
              <a:solidFill>
                <a:srgbClr val="000066"/>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9"/>
          <p:cNvSpPr txBox="1"/>
          <p:nvPr>
            <p:ph idx="1" type="body"/>
          </p:nvPr>
        </p:nvSpPr>
        <p:spPr>
          <a:xfrm>
            <a:off x="414000" y="1544760"/>
            <a:ext cx="11404800" cy="4546800"/>
          </a:xfrm>
          <a:prstGeom prst="rect">
            <a:avLst/>
          </a:prstGeom>
          <a:noFill/>
          <a:ln>
            <a:noFill/>
          </a:ln>
        </p:spPr>
        <p:txBody>
          <a:bodyPr anchorCtr="0" anchor="t" bIns="45700" lIns="91425" spcFirstLastPara="1" rIns="91425" wrap="square" tIns="45700">
            <a:noAutofit/>
          </a:bodyPr>
          <a:lstStyle/>
          <a:p>
            <a:pPr indent="-185738" lvl="0" marL="185738" marR="0" rtl="0" algn="l">
              <a:lnSpc>
                <a:spcPct val="100000"/>
              </a:lnSpc>
              <a:spcBef>
                <a:spcPts val="0"/>
              </a:spcBef>
              <a:spcAft>
                <a:spcPts val="0"/>
              </a:spcAft>
              <a:buClr>
                <a:srgbClr val="008FD0"/>
              </a:buClr>
              <a:buSzPts val="1800"/>
              <a:buFont typeface="Arial"/>
              <a:buChar char="›"/>
            </a:pPr>
            <a:r>
              <a:rPr lang="en-GB"/>
              <a:t>Use the </a:t>
            </a:r>
            <a:r>
              <a:rPr b="1" lang="en-GB">
                <a:solidFill>
                  <a:srgbClr val="0000C8"/>
                </a:solidFill>
              </a:rPr>
              <a:t>mv</a:t>
            </a:r>
            <a:r>
              <a:rPr lang="en-GB"/>
              <a:t> to rename/move files to a target location</a:t>
            </a:r>
            <a:endParaRPr/>
          </a:p>
          <a:p>
            <a:pPr indent="-158750" lvl="2" marL="1073150" rtl="0" algn="l">
              <a:lnSpc>
                <a:spcPct val="100000"/>
              </a:lnSpc>
              <a:spcBef>
                <a:spcPts val="2000"/>
              </a:spcBef>
              <a:spcAft>
                <a:spcPts val="0"/>
              </a:spcAft>
              <a:buSzPts val="1800"/>
              <a:buNone/>
            </a:pPr>
            <a:r>
              <a:rPr b="1" lang="en-GB">
                <a:solidFill>
                  <a:srgbClr val="0000C8"/>
                </a:solidFill>
              </a:rPr>
              <a:t>-i</a:t>
            </a:r>
            <a:r>
              <a:rPr lang="en-GB"/>
              <a:t>	 interactive checking (prompts only if target exists)</a:t>
            </a:r>
            <a:endParaRPr/>
          </a:p>
          <a:p>
            <a:pPr indent="-158750" lvl="2" marL="1073150" rtl="0" algn="l">
              <a:lnSpc>
                <a:spcPct val="100000"/>
              </a:lnSpc>
              <a:spcBef>
                <a:spcPts val="2000"/>
              </a:spcBef>
              <a:spcAft>
                <a:spcPts val="0"/>
              </a:spcAft>
              <a:buSzPts val="1800"/>
              <a:buNone/>
            </a:pPr>
            <a:r>
              <a:rPr b="1" lang="en-GB">
                <a:solidFill>
                  <a:srgbClr val="0000C8"/>
                </a:solidFill>
              </a:rPr>
              <a:t>-f</a:t>
            </a:r>
            <a:r>
              <a:rPr lang="en-GB"/>
              <a:t>	 forced, no prompt or interaction</a:t>
            </a:r>
            <a:endParaRPr/>
          </a:p>
          <a:p>
            <a:pPr indent="0" lvl="1" marL="457200" rtl="0" algn="l">
              <a:lnSpc>
                <a:spcPct val="100000"/>
              </a:lnSpc>
              <a:spcBef>
                <a:spcPts val="2000"/>
              </a:spcBef>
              <a:spcAft>
                <a:spcPts val="0"/>
              </a:spcAft>
              <a:buSzPts val="1800"/>
              <a:buNone/>
            </a:pPr>
            <a:r>
              <a:t/>
            </a:r>
            <a:endParaRPr/>
          </a:p>
          <a:p>
            <a:pPr indent="-185738" lvl="0" marL="185738" marR="0" rtl="0" algn="l">
              <a:lnSpc>
                <a:spcPct val="100000"/>
              </a:lnSpc>
              <a:spcBef>
                <a:spcPts val="2000"/>
              </a:spcBef>
              <a:spcAft>
                <a:spcPts val="0"/>
              </a:spcAft>
              <a:buClr>
                <a:srgbClr val="008FD0"/>
              </a:buClr>
              <a:buSzPts val="1800"/>
              <a:buFont typeface="Arial"/>
              <a:buChar char="›"/>
            </a:pPr>
            <a:r>
              <a:rPr lang="en-GB"/>
              <a:t>If more than one source file is specified, </a:t>
            </a:r>
            <a:endParaRPr/>
          </a:p>
          <a:p>
            <a:pPr indent="-165100" lvl="1" marL="622300" rtl="0" algn="l">
              <a:lnSpc>
                <a:spcPct val="100000"/>
              </a:lnSpc>
              <a:spcBef>
                <a:spcPts val="2000"/>
              </a:spcBef>
              <a:spcAft>
                <a:spcPts val="0"/>
              </a:spcAft>
              <a:buSzPts val="1800"/>
              <a:buChar char="›"/>
            </a:pPr>
            <a:r>
              <a:rPr lang="en-GB"/>
              <a:t>... then target must be a directory</a:t>
            </a:r>
            <a:endParaRPr/>
          </a:p>
          <a:p>
            <a:pPr indent="-165100" lvl="1" marL="622300" rtl="0" algn="l">
              <a:lnSpc>
                <a:spcPct val="100000"/>
              </a:lnSpc>
              <a:spcBef>
                <a:spcPts val="2000"/>
              </a:spcBef>
              <a:spcAft>
                <a:spcPts val="0"/>
              </a:spcAft>
              <a:buSzPts val="1800"/>
              <a:buChar char="›"/>
            </a:pPr>
            <a:r>
              <a:rPr lang="en-GB"/>
              <a:t>The </a:t>
            </a:r>
            <a:r>
              <a:rPr b="1" lang="en-GB">
                <a:solidFill>
                  <a:srgbClr val="0000C8"/>
                </a:solidFill>
              </a:rPr>
              <a:t>mv</a:t>
            </a:r>
            <a:r>
              <a:rPr lang="en-GB"/>
              <a:t> command is automatically recursive</a:t>
            </a:r>
            <a:endParaRPr/>
          </a:p>
        </p:txBody>
      </p:sp>
      <p:sp>
        <p:nvSpPr>
          <p:cNvPr id="341" name="Google Shape;341;p9"/>
          <p:cNvSpPr txBox="1"/>
          <p:nvPr>
            <p:ph type="title"/>
          </p:nvPr>
        </p:nvSpPr>
        <p:spPr>
          <a:xfrm>
            <a:off x="414000" y="124742"/>
            <a:ext cx="9126000" cy="11536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lang="en-GB"/>
              <a:t>Renaming or moving files</a:t>
            </a:r>
            <a:endParaRPr/>
          </a:p>
        </p:txBody>
      </p:sp>
      <p:sp>
        <p:nvSpPr>
          <p:cNvPr id="342" name="Google Shape;342;p9"/>
          <p:cNvSpPr/>
          <p:nvPr/>
        </p:nvSpPr>
        <p:spPr>
          <a:xfrm>
            <a:off x="842442" y="2989411"/>
            <a:ext cx="10466101" cy="685006"/>
          </a:xfrm>
          <a:prstGeom prst="flowChartAlternateProcess">
            <a:avLst/>
          </a:prstGeom>
          <a:gradFill>
            <a:gsLst>
              <a:gs pos="0">
                <a:srgbClr val="FFFFFF"/>
              </a:gs>
              <a:gs pos="100000">
                <a:srgbClr val="EEEFD7"/>
              </a:gs>
            </a:gsLst>
            <a:path path="circle">
              <a:fillToRect b="50%" l="50%" r="50%" t="50%"/>
            </a:path>
            <a:tileRect/>
          </a:gradFill>
          <a:ln cap="flat" cmpd="sng" w="9525">
            <a:solidFill>
              <a:srgbClr val="808080"/>
            </a:solidFill>
            <a:prstDash val="solid"/>
            <a:round/>
            <a:headEnd len="sm" w="sm" type="none"/>
            <a:tailEnd len="sm" w="sm" type="none"/>
          </a:ln>
          <a:effectLst>
            <a:outerShdw rotWithShape="0" algn="ctr" dir="2700000" dist="35921">
              <a:srgbClr val="ADADAD"/>
            </a:outerShdw>
          </a:effectLst>
        </p:spPr>
        <p:txBody>
          <a:bodyPr anchorCtr="0" anchor="ctr" bIns="45700" lIns="91425" spcFirstLastPara="1" rIns="91425" wrap="square" tIns="45700">
            <a:noAutofit/>
          </a:bodyPr>
          <a:lstStyle/>
          <a:p>
            <a:pPr indent="-138112" lvl="1" marL="538163" marR="0" rtl="0" algn="l">
              <a:spcBef>
                <a:spcPts val="0"/>
              </a:spcBef>
              <a:spcAft>
                <a:spcPts val="0"/>
              </a:spcAft>
              <a:buClr>
                <a:srgbClr val="3333CC"/>
              </a:buClr>
              <a:buSzPts val="2000"/>
              <a:buFont typeface="Arial"/>
              <a:buNone/>
            </a:pPr>
            <a:r>
              <a:rPr b="1" i="0" lang="en-GB" sz="2000" u="none" cap="none" strike="noStrike">
                <a:solidFill>
                  <a:srgbClr val="3333CC"/>
                </a:solidFill>
                <a:latin typeface="Droid Sans Mono"/>
                <a:ea typeface="Droid Sans Mono"/>
                <a:cs typeface="Droid Sans Mono"/>
                <a:sym typeface="Droid Sans Mono"/>
              </a:rPr>
              <a:t>mv  [options]  source   target</a:t>
            </a:r>
            <a:endParaRPr/>
          </a:p>
          <a:p>
            <a:pPr indent="-138112" lvl="1" marL="538163" marR="0" rtl="0" algn="l">
              <a:spcBef>
                <a:spcPts val="0"/>
              </a:spcBef>
              <a:spcAft>
                <a:spcPts val="0"/>
              </a:spcAft>
              <a:buClr>
                <a:srgbClr val="3333CC"/>
              </a:buClr>
              <a:buSzPts val="2000"/>
              <a:buFont typeface="Arial"/>
              <a:buNone/>
            </a:pPr>
            <a:r>
              <a:rPr b="1" i="0" lang="en-GB" sz="2000" u="none" cap="none" strike="noStrike">
                <a:solidFill>
                  <a:srgbClr val="3333CC"/>
                </a:solidFill>
                <a:latin typeface="Droid Sans Mono"/>
                <a:ea typeface="Droid Sans Mono"/>
                <a:cs typeface="Droid Sans Mono"/>
                <a:sym typeface="Droid Sans Mono"/>
              </a:rPr>
              <a:t>mv  [options]  source  ...  directory</a:t>
            </a:r>
            <a:endParaRPr/>
          </a:p>
        </p:txBody>
      </p:sp>
      <p:sp>
        <p:nvSpPr>
          <p:cNvPr id="343" name="Google Shape;343;p9"/>
          <p:cNvSpPr/>
          <p:nvPr/>
        </p:nvSpPr>
        <p:spPr>
          <a:xfrm>
            <a:off x="848302" y="5175410"/>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1</a:t>
            </a:r>
            <a:endParaRPr/>
          </a:p>
        </p:txBody>
      </p:sp>
      <p:sp>
        <p:nvSpPr>
          <p:cNvPr id="344" name="Google Shape;344;p9"/>
          <p:cNvSpPr/>
          <p:nvPr/>
        </p:nvSpPr>
        <p:spPr>
          <a:xfrm>
            <a:off x="842442" y="5499259"/>
            <a:ext cx="399819" cy="300790"/>
          </a:xfrm>
          <a:prstGeom prst="heptagon">
            <a:avLst>
              <a:gd fmla="val 102572" name="hf"/>
              <a:gd fmla="val 105210" name="vf"/>
            </a:avLst>
          </a:prstGeom>
          <a:noFill/>
          <a:ln cap="flat" cmpd="sng" w="12700">
            <a:solidFill>
              <a:srgbClr val="073B63"/>
            </a:solidFill>
            <a:prstDash val="solid"/>
            <a:miter lim="800000"/>
            <a:headEnd len="sm" w="sm" type="none"/>
            <a:tailEnd len="sm" w="sm" type="none"/>
          </a:ln>
        </p:spPr>
        <p:txBody>
          <a:bodyPr anchorCtr="0" anchor="ctr" bIns="45700" lIns="91425" spcFirstLastPara="1" rIns="91425" wrap="square" tIns="72000">
            <a:noAutofit/>
          </a:bodyPr>
          <a:lstStyle/>
          <a:p>
            <a:pPr indent="0" lvl="0" marL="0" marR="0" rtl="0" algn="ctr">
              <a:spcBef>
                <a:spcPts val="0"/>
              </a:spcBef>
              <a:spcAft>
                <a:spcPts val="0"/>
              </a:spcAft>
              <a:buNone/>
            </a:pPr>
            <a:r>
              <a:rPr lang="en-GB" sz="1800">
                <a:solidFill>
                  <a:schemeClr val="dk1"/>
                </a:solidFill>
                <a:latin typeface="Arial"/>
                <a:ea typeface="Arial"/>
                <a:cs typeface="Arial"/>
                <a:sym typeface="Arial"/>
              </a:rPr>
              <a:t>2</a:t>
            </a:r>
            <a:endParaRPr/>
          </a:p>
        </p:txBody>
      </p:sp>
      <p:sp>
        <p:nvSpPr>
          <p:cNvPr id="345" name="Google Shape;345;p9"/>
          <p:cNvSpPr/>
          <p:nvPr/>
        </p:nvSpPr>
        <p:spPr>
          <a:xfrm>
            <a:off x="1386259" y="5147239"/>
            <a:ext cx="9938965" cy="1035898"/>
          </a:xfrm>
          <a:prstGeom prst="rect">
            <a:avLst/>
          </a:prstGeom>
          <a:solidFill>
            <a:srgbClr val="B4E0F6"/>
          </a:solidFill>
          <a:ln cap="flat" cmpd="sng" w="12600">
            <a:solidFill>
              <a:srgbClr val="000066"/>
            </a:solidFill>
            <a:prstDash val="solid"/>
            <a:miter lim="800000"/>
            <a:headEnd len="sm" w="sm" type="none"/>
            <a:tailEnd len="sm" w="sm" type="none"/>
          </a:ln>
          <a:effectLst>
            <a:outerShdw rotWithShape="0" algn="ctr" dir="2700000" dist="107933">
              <a:srgbClr val="AAAAAA"/>
            </a:outerShdw>
          </a:effectLst>
        </p:spPr>
        <p:txBody>
          <a:bodyPr anchorCtr="0" anchor="t" bIns="17625" lIns="108000" spcFirstLastPara="1" rIns="108000" wrap="square" tIns="17625">
            <a:spAutoFit/>
          </a:bodyPr>
          <a:lstStyle/>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mv passwd /tmp/mypass</a:t>
            </a:r>
            <a:endParaRPr b="1" sz="2000">
              <a:solidFill>
                <a:srgbClr val="000066"/>
              </a:solidFill>
              <a:latin typeface="Courier New"/>
              <a:ea typeface="Courier New"/>
              <a:cs typeface="Courier New"/>
              <a:sym typeface="Courier New"/>
            </a:endParaRPr>
          </a:p>
          <a:p>
            <a:pPr indent="-360363" lvl="0" marL="360363" marR="0" rtl="0" algn="l">
              <a:spcBef>
                <a:spcPts val="600"/>
              </a:spcBef>
              <a:spcAft>
                <a:spcPts val="0"/>
              </a:spcAft>
              <a:buNone/>
            </a:pPr>
            <a:r>
              <a:rPr lang="en-GB" sz="2000">
                <a:solidFill>
                  <a:srgbClr val="000066"/>
                </a:solidFill>
                <a:latin typeface="Courier New"/>
                <a:ea typeface="Courier New"/>
                <a:cs typeface="Courier New"/>
                <a:sym typeface="Courier New"/>
              </a:rPr>
              <a:t>$ </a:t>
            </a:r>
            <a:r>
              <a:rPr b="1" lang="en-GB" sz="2000">
                <a:solidFill>
                  <a:srgbClr val="000066"/>
                </a:solidFill>
                <a:latin typeface="Courier New"/>
                <a:ea typeface="Courier New"/>
                <a:cs typeface="Courier New"/>
                <a:sym typeface="Courier New"/>
              </a:rPr>
              <a:t>mv -i file1 /tmp/mypass</a:t>
            </a:r>
            <a:endParaRPr b="1" sz="2000">
              <a:solidFill>
                <a:srgbClr val="000066"/>
              </a:solidFill>
              <a:latin typeface="Courier New"/>
              <a:ea typeface="Courier New"/>
              <a:cs typeface="Courier New"/>
              <a:sym typeface="Courier New"/>
            </a:endParaRPr>
          </a:p>
          <a:p>
            <a:pPr indent="-360363" lvl="0" marL="360363" marR="0" rtl="0" algn="l">
              <a:spcBef>
                <a:spcPts val="0"/>
              </a:spcBef>
              <a:spcAft>
                <a:spcPts val="0"/>
              </a:spcAft>
              <a:buNone/>
            </a:pPr>
            <a:r>
              <a:rPr lang="en-GB" sz="2000">
                <a:solidFill>
                  <a:srgbClr val="000066"/>
                </a:solidFill>
                <a:latin typeface="Courier New"/>
                <a:ea typeface="Courier New"/>
                <a:cs typeface="Courier New"/>
                <a:sym typeface="Courier New"/>
              </a:rPr>
              <a:t>mv: replace ‘/tmp/mypass’?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2018-03-29T10:05:59Z</dcterms:created>
  <dc:creator>Rente, Hugo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