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6858000" cx="12192000"/>
  <p:notesSz cx="6794500" cy="9921875"/>
  <p:embeddedFontLst>
    <p:embeddedFont>
      <p:font typeface="Quattrocento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2D200454-40CA-4A62-9FC3-DE9A4176ACB9}">
      <p15:notesGuideLst>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DF24B72-4720-434E-8931-DD8650E0B5EF}">
  <a:tblStyle styleId="{6DF24B72-4720-434E-8931-DD8650E0B5EF}"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3125" orient="horz"/>
        <p:guide pos="214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QuattrocentoSans-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QuattrocentoSans-italic.fntdata"/><Relationship Id="rId25" Type="http://schemas.openxmlformats.org/officeDocument/2006/relationships/font" Target="fonts/QuattrocentoSans-bold.fntdata"/><Relationship Id="rId27" Type="http://schemas.openxmlformats.org/officeDocument/2006/relationships/font" Target="fonts/QuattrocentoSans-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570998" y="581025"/>
            <a:ext cx="5716003" cy="3216039"/>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4" name="Google Shape;4;n"/>
          <p:cNvSpPr txBox="1"/>
          <p:nvPr/>
        </p:nvSpPr>
        <p:spPr>
          <a:xfrm>
            <a:off x="576264" y="179388"/>
            <a:ext cx="5400675" cy="246221"/>
          </a:xfrm>
          <a:prstGeom prst="rect">
            <a:avLst/>
          </a:prstGeom>
          <a:noFill/>
          <a:ln>
            <a:noFill/>
          </a:ln>
        </p:spPr>
        <p:txBody>
          <a:bodyPr anchorCtr="0" anchor="t" bIns="45700" lIns="0" spcFirstLastPara="1" rIns="0" wrap="square" tIns="45700">
            <a:noAutofit/>
          </a:bodyPr>
          <a:lstStyle/>
          <a:p>
            <a:pPr indent="0" lvl="0" marL="0" marR="0" rtl="0" algn="l">
              <a:spcBef>
                <a:spcPts val="0"/>
              </a:spcBef>
              <a:spcAft>
                <a:spcPts val="0"/>
              </a:spcAft>
              <a:buNone/>
            </a:pPr>
            <a:r>
              <a:rPr b="0" i="0" lang="en-GB" sz="1000" u="none" cap="none" strike="noStrike">
                <a:solidFill>
                  <a:schemeClr val="accent4"/>
                </a:solidFill>
                <a:latin typeface="Quattrocento Sans"/>
                <a:ea typeface="Quattrocento Sans"/>
                <a:cs typeface="Quattrocento Sans"/>
                <a:sym typeface="Quattrocento Sans"/>
              </a:rPr>
              <a:t>EDIT COURSE TITLE HERE</a:t>
            </a:r>
            <a:r>
              <a:rPr b="0" i="0" lang="en-GB" sz="1000" u="none" cap="none" strike="noStrike">
                <a:solidFill>
                  <a:schemeClr val="accent1"/>
                </a:solidFill>
                <a:latin typeface="Quattrocento Sans"/>
                <a:ea typeface="Quattrocento Sans"/>
                <a:cs typeface="Quattrocento Sans"/>
                <a:sym typeface="Quattrocento Sans"/>
              </a:rPr>
              <a:t>	</a:t>
            </a:r>
            <a:endParaRPr/>
          </a:p>
        </p:txBody>
      </p:sp>
      <p:sp>
        <p:nvSpPr>
          <p:cNvPr id="5" name="Google Shape;5;n"/>
          <p:cNvSpPr txBox="1"/>
          <p:nvPr/>
        </p:nvSpPr>
        <p:spPr>
          <a:xfrm>
            <a:off x="892785" y="9590088"/>
            <a:ext cx="5400675" cy="246221"/>
          </a:xfrm>
          <a:prstGeom prst="rect">
            <a:avLst/>
          </a:prstGeom>
          <a:noFill/>
          <a:ln>
            <a:noFill/>
          </a:ln>
        </p:spPr>
        <p:txBody>
          <a:bodyPr anchorCtr="0" anchor="t" bIns="45700" lIns="0" spcFirstLastPara="1" rIns="0" wrap="square" tIns="45700">
            <a:noAutofit/>
          </a:bodyPr>
          <a:lstStyle/>
          <a:p>
            <a:pPr indent="0" lvl="0" marL="0" marR="0" rtl="0" algn="r">
              <a:spcBef>
                <a:spcPts val="0"/>
              </a:spcBef>
              <a:spcAft>
                <a:spcPts val="0"/>
              </a:spcAft>
              <a:buNone/>
            </a:pPr>
            <a:fld id="{00000000-1234-1234-1234-123412341234}" type="slidenum">
              <a:rPr b="0" i="0" lang="en-GB" sz="1000" u="none" cap="none" strike="noStrike">
                <a:solidFill>
                  <a:schemeClr val="accent4"/>
                </a:solidFill>
                <a:latin typeface="Quattrocento Sans"/>
                <a:ea typeface="Quattrocento Sans"/>
                <a:cs typeface="Quattrocento Sans"/>
                <a:sym typeface="Quattrocento Sans"/>
              </a:rPr>
              <a:t>‹#›</a:t>
            </a:fld>
            <a:endParaRPr b="0" i="0" sz="1000" u="none" cap="none" strike="noStrike">
              <a:solidFill>
                <a:schemeClr val="accent4"/>
              </a:solidFill>
              <a:latin typeface="Quattrocento Sans"/>
              <a:ea typeface="Quattrocento Sans"/>
              <a:cs typeface="Quattrocento Sans"/>
              <a:sym typeface="Quattrocento Sans"/>
            </a:endParaRPr>
          </a:p>
        </p:txBody>
      </p:sp>
      <p:sp>
        <p:nvSpPr>
          <p:cNvPr id="6" name="Google Shape;6;n"/>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lvl1pPr indent="-228600" lvl="0" marL="457200" marR="0" rtl="0" algn="l">
              <a:spcBef>
                <a:spcPts val="300"/>
              </a:spcBef>
              <a:spcAft>
                <a:spcPts val="0"/>
              </a:spcAft>
              <a:buSzPts val="1400"/>
              <a:buNone/>
              <a:defRPr b="0" i="0" sz="1000" u="none" cap="none" strike="noStrike">
                <a:solidFill>
                  <a:srgbClr val="555454"/>
                </a:solidFill>
                <a:latin typeface="Quattrocento Sans"/>
                <a:ea typeface="Quattrocento Sans"/>
                <a:cs typeface="Quattrocento Sans"/>
                <a:sym typeface="Quattrocento Sans"/>
              </a:defRPr>
            </a:lvl1pPr>
            <a:lvl2pPr indent="-228600" lvl="1" marL="914400" marR="0" rtl="0" algn="l">
              <a:spcBef>
                <a:spcPts val="300"/>
              </a:spcBef>
              <a:spcAft>
                <a:spcPts val="0"/>
              </a:spcAft>
              <a:buSzPts val="1400"/>
              <a:buNone/>
              <a:defRPr b="0" i="0" sz="1000" u="none" cap="none" strike="noStrike">
                <a:solidFill>
                  <a:srgbClr val="555454"/>
                </a:solidFill>
                <a:latin typeface="Quattrocento Sans"/>
                <a:ea typeface="Quattrocento Sans"/>
                <a:cs typeface="Quattrocento Sans"/>
                <a:sym typeface="Quattrocento Sans"/>
              </a:defRPr>
            </a:lvl2pPr>
            <a:lvl3pPr indent="-228600" lvl="2" marL="1371600" marR="0" rtl="0" algn="l">
              <a:spcBef>
                <a:spcPts val="300"/>
              </a:spcBef>
              <a:spcAft>
                <a:spcPts val="0"/>
              </a:spcAft>
              <a:buSzPts val="1400"/>
              <a:buNone/>
              <a:defRPr b="0" i="0" sz="1000" u="none" cap="none" strike="noStrike">
                <a:solidFill>
                  <a:srgbClr val="555454"/>
                </a:solidFill>
                <a:latin typeface="Quattrocento Sans"/>
                <a:ea typeface="Quattrocento Sans"/>
                <a:cs typeface="Quattrocento Sans"/>
                <a:sym typeface="Quattrocento Sans"/>
              </a:defRPr>
            </a:lvl3pPr>
            <a:lvl4pPr indent="-228600" lvl="3" marL="1828800" marR="0" rtl="0" algn="l">
              <a:spcBef>
                <a:spcPts val="300"/>
              </a:spcBef>
              <a:spcAft>
                <a:spcPts val="0"/>
              </a:spcAft>
              <a:buSzPts val="1400"/>
              <a:buNone/>
              <a:defRPr b="0" i="0" sz="1000" u="none" cap="none" strike="noStrike">
                <a:solidFill>
                  <a:srgbClr val="555454"/>
                </a:solidFill>
                <a:latin typeface="Quattrocento Sans"/>
                <a:ea typeface="Quattrocento Sans"/>
                <a:cs typeface="Quattrocento Sans"/>
                <a:sym typeface="Quattrocento Sans"/>
              </a:defRPr>
            </a:lvl4pPr>
            <a:lvl5pPr indent="-228600" lvl="4" marL="2286000" marR="0" rtl="0" algn="l">
              <a:spcBef>
                <a:spcPts val="300"/>
              </a:spcBef>
              <a:spcAft>
                <a:spcPts val="0"/>
              </a:spcAft>
              <a:buSzPts val="1400"/>
              <a:buNone/>
              <a:defRPr b="0" i="0" sz="1000" u="none" cap="none" strike="noStrike">
                <a:solidFill>
                  <a:srgbClr val="555454"/>
                </a:solidFill>
                <a:latin typeface="Quattrocento Sans"/>
                <a:ea typeface="Quattrocento Sans"/>
                <a:cs typeface="Quattrocento Sans"/>
                <a:sym typeface="Quattrocento Sans"/>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2" type="sldNum"/>
          </p:nvPr>
        </p:nvSpPr>
        <p:spPr>
          <a:xfrm>
            <a:off x="3440999" y="9570802"/>
            <a:ext cx="2944813" cy="265271"/>
          </a:xfrm>
          <a:prstGeom prst="rect">
            <a:avLst/>
          </a:prstGeom>
          <a:solidFill>
            <a:schemeClr val="lt1"/>
          </a:solidFill>
          <a:ln>
            <a:noFill/>
          </a:ln>
        </p:spPr>
        <p:txBody>
          <a:bodyPr anchorCtr="0" anchor="b" bIns="45700" lIns="91425" spcFirstLastPara="1" rIns="91425" wrap="square" tIns="45700">
            <a:noAutofit/>
          </a:bodyPr>
          <a:lstStyle/>
          <a:p>
            <a:pPr indent="0" lvl="0" marL="0" marR="0" rtl="0" algn="r">
              <a:spcBef>
                <a:spcPts val="0"/>
              </a:spcBef>
              <a:spcAft>
                <a:spcPts val="0"/>
              </a:spcAft>
              <a:buNone/>
            </a:pPr>
            <a:r>
              <a:rPr b="0" i="0" lang="en-GB" sz="1000" u="none" cap="none" strike="noStrike">
                <a:solidFill>
                  <a:schemeClr val="accent4"/>
                </a:solidFill>
                <a:latin typeface="Quattrocento Sans"/>
                <a:ea typeface="Quattrocento Sans"/>
                <a:cs typeface="Quattrocento Sans"/>
                <a:sym typeface="Quattrocento Sans"/>
              </a:rPr>
              <a:t>CONTINUED </a:t>
            </a:r>
            <a:fld id="{00000000-1234-1234-1234-123412341234}" type="slidenum">
              <a:rPr b="0" i="0" lang="en-GB" sz="1000" u="none" cap="none" strike="noStrike">
                <a:solidFill>
                  <a:schemeClr val="accent4"/>
                </a:solidFill>
                <a:latin typeface="Quattrocento Sans"/>
                <a:ea typeface="Quattrocento Sans"/>
                <a:cs typeface="Quattrocento Sans"/>
                <a:sym typeface="Quattrocento Sans"/>
              </a:rPr>
              <a:t>‹#›</a:t>
            </a:fld>
            <a:endParaRPr b="0" i="0" sz="1000" u="none" cap="none" strike="noStrike">
              <a:solidFill>
                <a:schemeClr val="accent4"/>
              </a:solidFill>
              <a:latin typeface="Quattrocento Sans"/>
              <a:ea typeface="Quattrocento Sans"/>
              <a:cs typeface="Quattrocento Sans"/>
              <a:sym typeface="Quattrocento Sans"/>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 name="Shape 44"/>
        <p:cNvGrpSpPr/>
        <p:nvPr/>
      </p:nvGrpSpPr>
      <p:grpSpPr>
        <a:xfrm>
          <a:off x="0" y="0"/>
          <a:ext cx="0" cy="0"/>
          <a:chOff x="0" y="0"/>
          <a:chExt cx="0" cy="0"/>
        </a:xfrm>
      </p:grpSpPr>
      <p:sp>
        <p:nvSpPr>
          <p:cNvPr id="45" name="Google Shape;45;p1: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46" name="Google Shape;46;p1: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10: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One method used for changing protection flags is that of the symbolic operators.</a:t>
            </a:r>
            <a:endParaRPr/>
          </a:p>
          <a:p>
            <a:pPr indent="0" lvl="0" marL="0" rtl="0" algn="l">
              <a:spcBef>
                <a:spcPts val="300"/>
              </a:spcBef>
              <a:spcAft>
                <a:spcPts val="0"/>
              </a:spcAft>
              <a:buNone/>
            </a:pPr>
            <a:r>
              <a:rPr lang="en-GB"/>
              <a:t>The = operator sets protections, + adds protections and - removes protections.</a:t>
            </a:r>
            <a:endParaRPr/>
          </a:p>
          <a:p>
            <a:pPr indent="0" lvl="0" marL="0" rtl="0" algn="l">
              <a:spcBef>
                <a:spcPts val="300"/>
              </a:spcBef>
              <a:spcAft>
                <a:spcPts val="0"/>
              </a:spcAft>
              <a:buNone/>
            </a:pPr>
            <a:r>
              <a:rPr lang="en-GB"/>
              <a:t>u, g and o specify the type of user, and r, w and x specify the access flag.</a:t>
            </a:r>
            <a:endParaRPr/>
          </a:p>
          <a:p>
            <a:pPr indent="0" lvl="0" marL="0" rtl="0" algn="l">
              <a:spcBef>
                <a:spcPts val="300"/>
              </a:spcBef>
              <a:spcAft>
                <a:spcPts val="0"/>
              </a:spcAft>
              <a:buNone/>
            </a:pPr>
            <a:r>
              <a:rPr lang="en-GB"/>
              <a:t>Multiple changes can be applied in one command using a comma to separate the changes.</a:t>
            </a:r>
            <a:endParaRPr/>
          </a:p>
          <a:p>
            <a:pPr indent="0" lvl="0" marL="0" rtl="0" algn="l">
              <a:spcBef>
                <a:spcPts val="300"/>
              </a:spcBef>
              <a:spcAft>
                <a:spcPts val="0"/>
              </a:spcAft>
              <a:buNone/>
            </a:pPr>
            <a:r>
              <a:rPr lang="en-GB"/>
              <a:t>Some examples:</a:t>
            </a:r>
            <a:endParaRPr/>
          </a:p>
          <a:p>
            <a:pPr indent="9525" lvl="1" marL="447675" rtl="0" algn="l">
              <a:spcBef>
                <a:spcPts val="300"/>
              </a:spcBef>
              <a:spcAft>
                <a:spcPts val="0"/>
              </a:spcAft>
              <a:buNone/>
            </a:pPr>
            <a:r>
              <a:rPr lang="en-GB"/>
              <a:t>chmod +x	add execute permission for all	</a:t>
            </a:r>
            <a:endParaRPr/>
          </a:p>
          <a:p>
            <a:pPr indent="9525" lvl="1" marL="447675" rtl="0" algn="l">
              <a:spcBef>
                <a:spcPts val="300"/>
              </a:spcBef>
              <a:spcAft>
                <a:spcPts val="0"/>
              </a:spcAft>
              <a:buNone/>
            </a:pPr>
            <a:r>
              <a:rPr lang="en-GB"/>
              <a:t>chmod g+rw	add read and write permission for group</a:t>
            </a:r>
            <a:endParaRPr/>
          </a:p>
          <a:p>
            <a:pPr indent="9525" lvl="1" marL="447675" rtl="0" algn="l">
              <a:spcBef>
                <a:spcPts val="300"/>
              </a:spcBef>
              <a:spcAft>
                <a:spcPts val="0"/>
              </a:spcAft>
              <a:buNone/>
            </a:pPr>
            <a:r>
              <a:rPr lang="en-GB"/>
              <a:t>chmod ug-w	remove write permission for user and group	</a:t>
            </a:r>
            <a:endParaRPr/>
          </a:p>
          <a:p>
            <a:pPr indent="9525" lvl="1" marL="447675" rtl="0" algn="l">
              <a:spcBef>
                <a:spcPts val="300"/>
              </a:spcBef>
              <a:spcAft>
                <a:spcPts val="0"/>
              </a:spcAft>
              <a:buNone/>
            </a:pPr>
            <a:r>
              <a:rPr lang="en-GB"/>
              <a:t>chmod og=rx	set other and group access to read and execute 			(removing write permission if set)	</a:t>
            </a:r>
            <a:endParaRPr/>
          </a:p>
          <a:p>
            <a:pPr indent="9525" lvl="1" marL="447675" rtl="0" algn="l">
              <a:spcBef>
                <a:spcPts val="300"/>
              </a:spcBef>
              <a:spcAft>
                <a:spcPts val="0"/>
              </a:spcAft>
              <a:buNone/>
            </a:pPr>
            <a:r>
              <a:rPr lang="en-GB"/>
              <a:t>chmod ug+x,o-rwx	add execute permission for user and group.  </a:t>
            </a:r>
            <a:br>
              <a:rPr lang="en-GB"/>
            </a:br>
            <a:r>
              <a:rPr lang="en-GB"/>
              <a:t>		Remove all permissions for others.  </a:t>
            </a:r>
            <a:endParaRPr/>
          </a:p>
          <a:p>
            <a:pPr indent="9525" lvl="1" marL="447675" rtl="0" algn="l">
              <a:spcBef>
                <a:spcPts val="300"/>
              </a:spcBef>
              <a:spcAft>
                <a:spcPts val="0"/>
              </a:spcAft>
              <a:buNone/>
            </a:pPr>
            <a:r>
              <a:rPr lang="en-GB"/>
              <a:t>For the last example, it could be simpler to use chmod 750 to set rwxr-x---; another method of setting permissions, which is discussed later...</a:t>
            </a:r>
            <a:endParaRPr/>
          </a:p>
        </p:txBody>
      </p:sp>
      <p:sp>
        <p:nvSpPr>
          <p:cNvPr id="152" name="Google Shape;152;p10: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11: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170" name="Google Shape;170;p11: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250825" lvl="0" marL="250825" rtl="0" algn="l">
              <a:spcBef>
                <a:spcPts val="0"/>
              </a:spcBef>
              <a:spcAft>
                <a:spcPts val="0"/>
              </a:spcAft>
              <a:buClr>
                <a:srgbClr val="000000"/>
              </a:buClr>
              <a:buSzPts val="1000"/>
              <a:buFont typeface="Book Antiqua"/>
              <a:buNone/>
            </a:pPr>
            <a:r>
              <a:rPr b="1" lang="en-GB">
                <a:solidFill>
                  <a:srgbClr val="000066"/>
                </a:solidFill>
              </a:rPr>
              <a:t>Answers:</a:t>
            </a:r>
            <a:endParaRPr/>
          </a:p>
          <a:p>
            <a:pPr indent="-250825" lvl="0" marL="250825" rtl="0" algn="l">
              <a:spcBef>
                <a:spcPts val="225"/>
              </a:spcBef>
              <a:spcAft>
                <a:spcPts val="0"/>
              </a:spcAft>
              <a:buClr>
                <a:srgbClr val="000000"/>
              </a:buClr>
              <a:buSzPts val="1000"/>
              <a:buFont typeface="Courier New"/>
              <a:buNone/>
            </a:pPr>
            <a:r>
              <a:rPr lang="en-GB">
                <a:solidFill>
                  <a:srgbClr val="000066"/>
                </a:solidFill>
                <a:latin typeface="Courier New"/>
                <a:ea typeface="Courier New"/>
                <a:cs typeface="Courier New"/>
                <a:sym typeface="Courier New"/>
              </a:rPr>
              <a:t>(1)</a:t>
            </a:r>
            <a:r>
              <a:rPr lang="en-GB">
                <a:solidFill>
                  <a:srgbClr val="000066"/>
                </a:solidFill>
              </a:rPr>
              <a:t>add execute permission for user</a:t>
            </a:r>
            <a:endParaRPr/>
          </a:p>
          <a:p>
            <a:pPr indent="-250825" lvl="0" marL="250825" rtl="0" algn="l">
              <a:spcBef>
                <a:spcPts val="225"/>
              </a:spcBef>
              <a:spcAft>
                <a:spcPts val="0"/>
              </a:spcAft>
              <a:buClr>
                <a:srgbClr val="000000"/>
              </a:buClr>
              <a:buSzPts val="1000"/>
              <a:buFont typeface="Courier New"/>
              <a:buNone/>
            </a:pPr>
            <a:r>
              <a:rPr lang="en-GB">
                <a:solidFill>
                  <a:srgbClr val="000066"/>
                </a:solidFill>
                <a:latin typeface="Courier New"/>
                <a:ea typeface="Courier New"/>
                <a:cs typeface="Courier New"/>
                <a:sym typeface="Courier New"/>
              </a:rPr>
              <a:t>(2)</a:t>
            </a:r>
            <a:r>
              <a:rPr lang="en-GB">
                <a:solidFill>
                  <a:srgbClr val="000066"/>
                </a:solidFill>
              </a:rPr>
              <a:t>add read permission to everybody</a:t>
            </a:r>
            <a:endParaRPr/>
          </a:p>
          <a:p>
            <a:pPr indent="-250825" lvl="0" marL="250825" rtl="0" algn="l">
              <a:spcBef>
                <a:spcPts val="225"/>
              </a:spcBef>
              <a:spcAft>
                <a:spcPts val="0"/>
              </a:spcAft>
              <a:buClr>
                <a:srgbClr val="000000"/>
              </a:buClr>
              <a:buSzPts val="1000"/>
              <a:buFont typeface="Courier New"/>
              <a:buNone/>
            </a:pPr>
            <a:r>
              <a:rPr lang="en-GB">
                <a:solidFill>
                  <a:srgbClr val="000066"/>
                </a:solidFill>
                <a:latin typeface="Courier New"/>
                <a:ea typeface="Courier New"/>
                <a:cs typeface="Courier New"/>
                <a:sym typeface="Courier New"/>
              </a:rPr>
              <a:t>(3)</a:t>
            </a:r>
            <a:r>
              <a:rPr lang="en-GB">
                <a:solidFill>
                  <a:srgbClr val="000066"/>
                </a:solidFill>
              </a:rPr>
              <a:t>add read and write permission to group</a:t>
            </a:r>
            <a:endParaRPr/>
          </a:p>
          <a:p>
            <a:pPr indent="-250825" lvl="0" marL="250825" rtl="0" algn="l">
              <a:spcBef>
                <a:spcPts val="225"/>
              </a:spcBef>
              <a:spcAft>
                <a:spcPts val="0"/>
              </a:spcAft>
              <a:buClr>
                <a:srgbClr val="000000"/>
              </a:buClr>
              <a:buSzPts val="1000"/>
              <a:buFont typeface="Courier New"/>
              <a:buNone/>
            </a:pPr>
            <a:r>
              <a:rPr lang="en-GB">
                <a:solidFill>
                  <a:srgbClr val="000066"/>
                </a:solidFill>
                <a:latin typeface="Courier New"/>
                <a:ea typeface="Courier New"/>
                <a:cs typeface="Courier New"/>
                <a:sym typeface="Courier New"/>
              </a:rPr>
              <a:t>(4)</a:t>
            </a:r>
            <a:r>
              <a:rPr lang="en-GB">
                <a:solidFill>
                  <a:srgbClr val="000066"/>
                </a:solidFill>
              </a:rPr>
              <a:t>remove write permission from group and others </a:t>
            </a:r>
            <a:endParaRPr/>
          </a:p>
          <a:p>
            <a:pPr indent="-250825" lvl="0" marL="250825" rtl="0" algn="l">
              <a:spcBef>
                <a:spcPts val="225"/>
              </a:spcBef>
              <a:spcAft>
                <a:spcPts val="0"/>
              </a:spcAft>
              <a:buClr>
                <a:srgbClr val="000000"/>
              </a:buClr>
              <a:buSzPts val="1000"/>
              <a:buFont typeface="Courier New"/>
              <a:buNone/>
            </a:pPr>
            <a:r>
              <a:rPr lang="en-GB">
                <a:solidFill>
                  <a:srgbClr val="000066"/>
                </a:solidFill>
                <a:latin typeface="Courier New"/>
                <a:ea typeface="Courier New"/>
                <a:cs typeface="Courier New"/>
                <a:sym typeface="Courier New"/>
              </a:rPr>
              <a:t>(5)</a:t>
            </a:r>
            <a:r>
              <a:rPr lang="en-GB">
                <a:solidFill>
                  <a:srgbClr val="000066"/>
                </a:solidFill>
              </a:rPr>
              <a:t>remove write and execute from others, recursively </a:t>
            </a:r>
            <a:endParaRPr/>
          </a:p>
          <a:p>
            <a:pPr indent="-250825" lvl="0" marL="250825" rtl="0" algn="l">
              <a:spcBef>
                <a:spcPts val="225"/>
              </a:spcBef>
              <a:spcAft>
                <a:spcPts val="0"/>
              </a:spcAft>
              <a:buClr>
                <a:srgbClr val="000000"/>
              </a:buClr>
              <a:buSzPts val="1000"/>
              <a:buFont typeface="Courier New"/>
              <a:buNone/>
            </a:pPr>
            <a:r>
              <a:rPr lang="en-GB">
                <a:solidFill>
                  <a:srgbClr val="000066"/>
                </a:solidFill>
                <a:latin typeface="Courier New"/>
                <a:ea typeface="Courier New"/>
                <a:cs typeface="Courier New"/>
                <a:sym typeface="Courier New"/>
              </a:rPr>
              <a:t>(6)</a:t>
            </a:r>
            <a:r>
              <a:rPr lang="en-GB">
                <a:solidFill>
                  <a:srgbClr val="000066"/>
                </a:solidFill>
              </a:rPr>
              <a:t>set read / execute permissions for group and others</a:t>
            </a:r>
            <a:endParaRPr/>
          </a:p>
          <a:p>
            <a:pPr indent="-250825" lvl="0" marL="250825" rtl="0" algn="l">
              <a:spcBef>
                <a:spcPts val="225"/>
              </a:spcBef>
              <a:spcAft>
                <a:spcPts val="0"/>
              </a:spcAft>
              <a:buClr>
                <a:srgbClr val="000000"/>
              </a:buClr>
              <a:buSzPts val="1000"/>
              <a:buFont typeface="Courier New"/>
              <a:buNone/>
            </a:pPr>
            <a:r>
              <a:rPr lang="en-GB">
                <a:solidFill>
                  <a:srgbClr val="000066"/>
                </a:solidFill>
                <a:latin typeface="Courier New"/>
                <a:ea typeface="Courier New"/>
                <a:cs typeface="Courier New"/>
                <a:sym typeface="Courier New"/>
              </a:rPr>
              <a:t>(7)</a:t>
            </a:r>
            <a:r>
              <a:rPr lang="en-GB">
                <a:solidFill>
                  <a:srgbClr val="000066"/>
                </a:solidFill>
              </a:rPr>
              <a:t>remove all permissions from group and others</a:t>
            </a:r>
            <a:endParaRPr/>
          </a:p>
          <a:p>
            <a:pPr indent="0" lvl="0" marL="0" rtl="0" algn="l">
              <a:spcBef>
                <a:spcPts val="3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p12: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184" name="Google Shape;184;p12: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This is an alternative method used to change the protection bits of a file or directory.  They are complex, but short, allowing you to specify the new mode as an octal number.  </a:t>
            </a:r>
            <a:endParaRPr/>
          </a:p>
          <a:p>
            <a:pPr indent="0" lvl="0" marL="0" rtl="0" algn="l">
              <a:spcBef>
                <a:spcPts val="300"/>
              </a:spcBef>
              <a:spcAft>
                <a:spcPts val="0"/>
              </a:spcAft>
              <a:buNone/>
            </a:pPr>
            <a:r>
              <a:rPr lang="en-GB"/>
              <a:t>Beware: there are other mode bits besides the protection bits, and entering the wrong octal number can have undesirable side effects (fortunately, most other bits can only be changed by the super user).</a:t>
            </a:r>
            <a:endParaRPr/>
          </a:p>
          <a:p>
            <a:pPr indent="0" lvl="0" marL="0" rtl="0" algn="l">
              <a:spcBef>
                <a:spcPts val="300"/>
              </a:spcBef>
              <a:spcAft>
                <a:spcPts val="0"/>
              </a:spcAft>
              <a:buNone/>
            </a:pPr>
            <a:r>
              <a:rPr lang="en-GB"/>
              <a:t>To specify the protection you require, think separately of three types of users: user, group and other.  </a:t>
            </a:r>
            <a:endParaRPr/>
          </a:p>
          <a:p>
            <a:pPr indent="0" lvl="0" marL="0" rtl="0" algn="l">
              <a:spcBef>
                <a:spcPts val="300"/>
              </a:spcBef>
              <a:spcAft>
                <a:spcPts val="0"/>
              </a:spcAft>
              <a:buNone/>
            </a:pPr>
            <a:r>
              <a:rPr lang="en-GB"/>
              <a:t>For each one, determine the protection you want, and starting at 0, add 4 for read permission, 2 for write permission and 1 for execute permission.  </a:t>
            </a:r>
            <a:endParaRPr/>
          </a:p>
          <a:p>
            <a:pPr indent="0" lvl="0" marL="0" rtl="0" algn="l">
              <a:spcBef>
                <a:spcPts val="300"/>
              </a:spcBef>
              <a:spcAft>
                <a:spcPts val="0"/>
              </a:spcAft>
              <a:buNone/>
            </a:pPr>
            <a:r>
              <a:rPr lang="en-GB"/>
              <a:t>If you don’t want the permission, don’t add the number.</a:t>
            </a:r>
            <a:endParaRPr/>
          </a:p>
          <a:p>
            <a:pPr indent="9525" lvl="1" marL="447675" rtl="0" algn="l">
              <a:spcBef>
                <a:spcPts val="300"/>
              </a:spcBef>
              <a:spcAft>
                <a:spcPts val="0"/>
              </a:spcAft>
              <a:buNone/>
            </a:pPr>
            <a:r>
              <a:rPr lang="en-GB"/>
              <a:t>rwx	   is 7 ;		rw-	 is 6</a:t>
            </a:r>
            <a:endParaRPr/>
          </a:p>
          <a:p>
            <a:pPr indent="9525" lvl="1" marL="447675" rtl="0" algn="l">
              <a:spcBef>
                <a:spcPts val="300"/>
              </a:spcBef>
              <a:spcAft>
                <a:spcPts val="0"/>
              </a:spcAft>
              <a:buNone/>
            </a:pPr>
            <a:r>
              <a:rPr lang="en-GB"/>
              <a:t>r-x	   is 5 ;		r--	 is 4</a:t>
            </a:r>
            <a:endParaRPr/>
          </a:p>
          <a:p>
            <a:pPr indent="9525" lvl="1" marL="447675" rtl="0" algn="l">
              <a:spcBef>
                <a:spcPts val="300"/>
              </a:spcBef>
              <a:spcAft>
                <a:spcPts val="0"/>
              </a:spcAft>
              <a:buNone/>
            </a:pPr>
            <a:r>
              <a:rPr lang="en-GB"/>
              <a:t>-wx	   is 3 ;		-w-	 is 2</a:t>
            </a:r>
            <a:endParaRPr/>
          </a:p>
          <a:p>
            <a:pPr indent="9525" lvl="1" marL="447675" rtl="0" algn="l">
              <a:spcBef>
                <a:spcPts val="300"/>
              </a:spcBef>
              <a:spcAft>
                <a:spcPts val="0"/>
              </a:spcAft>
              <a:buNone/>
            </a:pPr>
            <a:r>
              <a:rPr lang="en-GB"/>
              <a:t>--x	   is 1 ;		---	 is 0</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p13: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210" name="Google Shape;210;p13: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Program is a file on disk.  That file, like any other file, has attributes.  If the x (execute) bit set, the file can be executed.  When it is, it becomes a process in memory.  A process will inherit a lot of the file attributes, but ownership (UID and GID) will be the same as UID and GID of the parent process.</a:t>
            </a:r>
            <a:endParaRPr/>
          </a:p>
          <a:p>
            <a:pPr indent="0" lvl="0" marL="0" rtl="0" algn="l">
              <a:spcBef>
                <a:spcPts val="300"/>
              </a:spcBef>
              <a:spcAft>
                <a:spcPts val="0"/>
              </a:spcAft>
              <a:buNone/>
            </a:pPr>
            <a:r>
              <a:rPr lang="en-GB"/>
              <a:t>If a program has been designed to perform an operation not normally permitted to casual users, like writing into the /etc/shadow file, and yet they are expected to be able to run that program (in this example to change their password, thus update the shadow file), there clearly must be a way to achieve a happy compromise.  The mechanism of SUID and GUID permissions does just that. </a:t>
            </a:r>
            <a:endParaRPr/>
          </a:p>
          <a:p>
            <a:pPr indent="0" lvl="0" marL="0" rtl="0" algn="l">
              <a:spcBef>
                <a:spcPts val="300"/>
              </a:spcBef>
              <a:spcAft>
                <a:spcPts val="0"/>
              </a:spcAft>
              <a:buNone/>
            </a:pPr>
            <a:r>
              <a:rPr lang="en-GB"/>
              <a:t>The setid and guid mechanism gives normal user special privileges, those of the program owner, for the duration of the program execution.</a:t>
            </a:r>
            <a:endParaRPr/>
          </a:p>
          <a:p>
            <a:pPr indent="0" lvl="0" marL="0" rtl="0" algn="l">
              <a:spcBef>
                <a:spcPts val="300"/>
              </a:spcBef>
              <a:spcAft>
                <a:spcPts val="0"/>
              </a:spcAft>
              <a:buNone/>
            </a:pPr>
            <a:r>
              <a:rPr lang="en-GB"/>
              <a:t>This allows normal users, in a controlled manner, to access otherwise restricted files and directories.</a:t>
            </a:r>
            <a:endParaRPr/>
          </a:p>
          <a:p>
            <a:pPr indent="0" lvl="0" marL="0" rtl="0" algn="l">
              <a:spcBef>
                <a:spcPts val="300"/>
              </a:spcBef>
              <a:spcAft>
                <a:spcPts val="0"/>
              </a:spcAft>
              <a:buNone/>
            </a:pPr>
            <a:r>
              <a:rPr lang="en-GB"/>
              <a:t>Note that setuid and setgid programs should be monitored very carefully.  A seemingly harmless program could do its normal task, and provide a backdoor into a shell, thus letting any user allowed to run that program to take on the guise of someone else, usually root.  Only the owner of a program can make it setuid or setgid, and ‘giving away’ the file using chown removes these special permissions.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p14: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222" name="Google Shape;222;p14: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Linux commands are provided to change the owner of a file, its group and a logged-in user's group.</a:t>
            </a:r>
            <a:endParaRPr/>
          </a:p>
          <a:p>
            <a:pPr indent="0" lvl="0" marL="0" rtl="0" algn="l">
              <a:spcBef>
                <a:spcPts val="300"/>
              </a:spcBef>
              <a:spcAft>
                <a:spcPts val="0"/>
              </a:spcAft>
              <a:buNone/>
            </a:pPr>
            <a:r>
              <a:rPr lang="en-GB"/>
              <a:t>These commands enable different sets of protection flags to be used under different circumstances.</a:t>
            </a:r>
            <a:endParaRPr/>
          </a:p>
          <a:p>
            <a:pPr indent="0" lvl="0" marL="0" rtl="0" algn="l">
              <a:spcBef>
                <a:spcPts val="300"/>
              </a:spcBef>
              <a:spcAft>
                <a:spcPts val="0"/>
              </a:spcAft>
              <a:buNone/>
            </a:pPr>
            <a:r>
              <a:rPr lang="en-GB"/>
              <a:t>Changing file ownership is not a normal user operation.  The user must currently own the file.  Once the file has changed owners, the previous user will not be able to get the file back.  Some systems only permit the super user to change file ownership. </a:t>
            </a:r>
            <a:endParaRPr/>
          </a:p>
          <a:p>
            <a:pPr indent="0" lvl="0" marL="0" rtl="0" algn="l">
              <a:spcBef>
                <a:spcPts val="300"/>
              </a:spcBef>
              <a:spcAft>
                <a:spcPts val="0"/>
              </a:spcAft>
              <a:buNone/>
            </a:pPr>
            <a:r>
              <a:rPr lang="en-GB"/>
              <a:t>The use of groups is a common method of permitting several users to modify files that reside in a common project directory.</a:t>
            </a:r>
            <a:endParaRPr/>
          </a:p>
          <a:p>
            <a:pPr indent="0" lvl="0" marL="0" rtl="0" algn="l">
              <a:spcBef>
                <a:spcPts val="300"/>
              </a:spcBef>
              <a:spcAft>
                <a:spcPts val="0"/>
              </a:spcAft>
              <a:buNone/>
            </a:pPr>
            <a:r>
              <a:rPr lang="en-GB"/>
              <a:t>Berkeley UNIX systems allow the chown command to change both file ownership and group in one command using the syntax: chown owner.group and most Linux distributions allow this method.</a:t>
            </a:r>
            <a:endParaRPr/>
          </a:p>
          <a:p>
            <a:pPr indent="0" lvl="0" marL="0" rtl="0" algn="l">
              <a:spcBef>
                <a:spcPts val="30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p15: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234" name="Google Shape;234;p15: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p16: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242" name="Google Shape;242;p16: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p17: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249" name="Google Shape;249;p17: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2: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Every Linux file has a set of file permission attributes applied to them. This set of permissions, together with user and group ownership of the file attributes, determines who can do what to the file. We will work our way through all these attributes, their meaning and usage.</a:t>
            </a:r>
            <a:endParaRPr/>
          </a:p>
          <a:p>
            <a:pPr indent="0" lvl="0" marL="0" rtl="0" algn="l">
              <a:spcBef>
                <a:spcPts val="300"/>
              </a:spcBef>
              <a:spcAft>
                <a:spcPts val="0"/>
              </a:spcAft>
              <a:buNone/>
            </a:pPr>
            <a:r>
              <a:rPr lang="en-GB"/>
              <a:t>In addition, the files may apply an attribute which permits effective user ID to be altered when such file is used. This normally applies to programs and directories, and the purpose of this mechanism will be discussed in this chapter.</a:t>
            </a:r>
            <a:endParaRPr/>
          </a:p>
          <a:p>
            <a:pPr indent="0" lvl="0" marL="0" rtl="0" algn="l">
              <a:spcBef>
                <a:spcPts val="300"/>
              </a:spcBef>
              <a:spcAft>
                <a:spcPts val="0"/>
              </a:spcAft>
              <a:buNone/>
            </a:pPr>
            <a:r>
              <a:rPr lang="en-GB"/>
              <a:t>Finally, we will learn the set of tools that allow changing file access related attributes.</a:t>
            </a:r>
            <a:endParaRPr/>
          </a:p>
        </p:txBody>
      </p:sp>
      <p:sp>
        <p:nvSpPr>
          <p:cNvPr id="52" name="Google Shape;52;p2: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p3: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58" name="Google Shape;58;p3: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UNIX/Linux data is stored in files, without any formatting imposed. Directories are files as well, but unlike ordinary files, directories are formatted. </a:t>
            </a:r>
            <a:endParaRPr/>
          </a:p>
          <a:p>
            <a:pPr indent="0" lvl="0" marL="0" rtl="0" algn="l">
              <a:spcBef>
                <a:spcPts val="300"/>
              </a:spcBef>
              <a:spcAft>
                <a:spcPts val="0"/>
              </a:spcAft>
              <a:buNone/>
            </a:pPr>
            <a:r>
              <a:rPr lang="en-GB"/>
              <a:t>To help administer disks, the disk surface can be split into logically distinct areas called partitions. Each partition normally covers a number of cylinders on the disk, and once they are formatted 'logically', they are referred to as filesystems.</a:t>
            </a:r>
            <a:endParaRPr/>
          </a:p>
          <a:p>
            <a:pPr indent="0" lvl="0" marL="0" rtl="0" algn="l">
              <a:spcBef>
                <a:spcPts val="300"/>
              </a:spcBef>
              <a:spcAft>
                <a:spcPts val="0"/>
              </a:spcAft>
              <a:buNone/>
            </a:pPr>
            <a:r>
              <a:rPr lang="en-GB"/>
              <a:t>All file and device access in a Linux system is through the file system structure. Different disks (fixed and removable) and partitions on the same disk are mapped into the directory hierarchy using the mount command. Filesystems themselves have access permissions, which can be set to read only or read/write either during the mount operation, or later on.</a:t>
            </a:r>
            <a:endParaRPr/>
          </a:p>
          <a:p>
            <a:pPr indent="0" lvl="0" marL="0" rtl="0" algn="l">
              <a:spcBef>
                <a:spcPts val="300"/>
              </a:spcBef>
              <a:spcAft>
                <a:spcPts val="0"/>
              </a:spcAft>
              <a:buNone/>
            </a:pPr>
            <a:r>
              <a:rPr lang="en-GB"/>
              <a:t>The rest of this chapter will look at manipulating access permissions to files and directories. </a:t>
            </a:r>
            <a:endParaRPr/>
          </a:p>
          <a:p>
            <a:pPr indent="0" lvl="0" marL="0" rtl="0" algn="l">
              <a:spcBef>
                <a:spcPts val="300"/>
              </a:spcBef>
              <a:spcAft>
                <a:spcPts val="0"/>
              </a:spcAft>
              <a:buNone/>
            </a:pPr>
            <a:r>
              <a:rPr lang="en-GB"/>
              <a:t>As far as permissions on filesystems are concerned, we mean here the ability to use the mount command to change a filesystem to read-only mode. This is not formally discussed in this course, as the mount command is in the toolbox of  the more experienced administrators (and is covered in the follow-up course). For completeness though, here it is:</a:t>
            </a:r>
            <a:endParaRPr/>
          </a:p>
          <a:p>
            <a:pPr indent="0" lvl="0" marL="0" rtl="0" algn="l">
              <a:spcBef>
                <a:spcPts val="300"/>
              </a:spcBef>
              <a:spcAft>
                <a:spcPts val="0"/>
              </a:spcAft>
              <a:buNone/>
            </a:pPr>
            <a:r>
              <a:rPr lang="en-GB"/>
              <a:t>    # mount -o remount,ro /home</a:t>
            </a:r>
            <a:endParaRPr/>
          </a:p>
          <a:p>
            <a:pPr indent="0" lvl="0" marL="0" rtl="0" algn="l">
              <a:spcBef>
                <a:spcPts val="300"/>
              </a:spcBef>
              <a:spcAft>
                <a:spcPts val="0"/>
              </a:spcAft>
              <a:buNone/>
            </a:pPr>
            <a:r>
              <a:rPr lang="en-GB"/>
              <a:t>This will remount the /home partition (without disturbing any applications or users that might be using the partition) to change the access permission from the default read/write to read only.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4: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64" name="Google Shape;64;p4: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This slides shows an output from the long directory listing.  </a:t>
            </a:r>
            <a:endParaRPr/>
          </a:p>
          <a:p>
            <a:pPr indent="0" lvl="0" marL="0" rtl="0" algn="l">
              <a:spcBef>
                <a:spcPts val="300"/>
              </a:spcBef>
              <a:spcAft>
                <a:spcPts val="0"/>
              </a:spcAft>
              <a:buNone/>
            </a:pPr>
            <a:r>
              <a:rPr lang="en-GB"/>
              <a:t>Quick re-cap of what we already know about this…</a:t>
            </a:r>
            <a:endParaRPr/>
          </a:p>
          <a:p>
            <a:pPr indent="0" lvl="0" marL="0" rtl="0" algn="l">
              <a:spcBef>
                <a:spcPts val="300"/>
              </a:spcBef>
              <a:spcAft>
                <a:spcPts val="0"/>
              </a:spcAft>
              <a:buNone/>
            </a:pPr>
            <a:r>
              <a:rPr lang="en-GB"/>
              <a:t>Files and directories have attributes which are stored in the i-node table. </a:t>
            </a:r>
            <a:endParaRPr/>
          </a:p>
          <a:p>
            <a:pPr indent="0" lvl="0" marL="0" rtl="0" algn="l">
              <a:spcBef>
                <a:spcPts val="300"/>
              </a:spcBef>
              <a:spcAft>
                <a:spcPts val="0"/>
              </a:spcAft>
              <a:buNone/>
            </a:pPr>
            <a:r>
              <a:rPr lang="en-GB"/>
              <a:t>File functionality is described by the very first character in the output of ls -l. </a:t>
            </a:r>
            <a:endParaRPr/>
          </a:p>
          <a:p>
            <a:pPr indent="0" lvl="0" marL="0" rtl="0" algn="l">
              <a:spcBef>
                <a:spcPts val="300"/>
              </a:spcBef>
              <a:spcAft>
                <a:spcPts val="0"/>
              </a:spcAft>
              <a:buNone/>
            </a:pPr>
            <a:r>
              <a:rPr lang="en-GB"/>
              <a:t>The second field is the "link count“, which reflects the hard link count only. </a:t>
            </a:r>
            <a:endParaRPr/>
          </a:p>
          <a:p>
            <a:pPr indent="0" lvl="0" marL="0" rtl="0" algn="l">
              <a:spcBef>
                <a:spcPts val="300"/>
              </a:spcBef>
              <a:spcAft>
                <a:spcPts val="0"/>
              </a:spcAft>
              <a:buNone/>
            </a:pPr>
            <a:r>
              <a:rPr lang="en-GB"/>
              <a:t>File size shows the precise number of characters in a file (ordinary Linux files do not have any formatting characters).</a:t>
            </a:r>
            <a:endParaRPr/>
          </a:p>
          <a:p>
            <a:pPr indent="0" lvl="0" marL="0" rtl="0" algn="l">
              <a:spcBef>
                <a:spcPts val="300"/>
              </a:spcBef>
              <a:spcAft>
                <a:spcPts val="0"/>
              </a:spcAft>
              <a:buNone/>
            </a:pPr>
            <a:r>
              <a:rPr lang="en-GB"/>
              <a:t>Date stamp records the last modification (change of file or directory content).</a:t>
            </a:r>
            <a:endParaRPr/>
          </a:p>
          <a:p>
            <a:pPr indent="0" lvl="0" marL="0" rtl="0" algn="l">
              <a:spcBef>
                <a:spcPts val="300"/>
              </a:spcBef>
              <a:spcAft>
                <a:spcPts val="0"/>
              </a:spcAft>
              <a:buNone/>
            </a:pPr>
            <a:r>
              <a:rPr lang="en-GB"/>
              <a:t>Now to the subject matter in hand: permission attributes and file ownership attributes, which between them provide a sophisticated file access mechanism. </a:t>
            </a:r>
            <a:endParaRPr/>
          </a:p>
          <a:p>
            <a:pPr indent="0" lvl="0" marL="0" rtl="0" algn="l">
              <a:spcBef>
                <a:spcPts val="300"/>
              </a:spcBef>
              <a:spcAft>
                <a:spcPts val="0"/>
              </a:spcAft>
              <a:buNone/>
            </a:pPr>
            <a:r>
              <a:rPr lang="en-GB"/>
              <a:t>All files are protected for the three types of user.  There are three types of protection: read, write and execute.  To access a file, the relevant protection for the type of user must be provided. </a:t>
            </a:r>
            <a:endParaRPr/>
          </a:p>
          <a:p>
            <a:pPr indent="0" lvl="0" marL="0" rtl="0" algn="l">
              <a:spcBef>
                <a:spcPts val="300"/>
              </a:spcBef>
              <a:spcAft>
                <a:spcPts val="0"/>
              </a:spcAft>
              <a:buNone/>
            </a:pPr>
            <a:r>
              <a:rPr lang="en-GB"/>
              <a:t>Using the file ownership and group attributes, as well as the user’s login name and group, a set of three protection flags can be determined.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p5: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87" name="Google Shape;87;p5: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The effective file protection flags are established in a very simple sequence of checks. Ultimately, only one set of protection flags is used, according to the result of the tests shown.  </a:t>
            </a:r>
            <a:endParaRPr/>
          </a:p>
          <a:p>
            <a:pPr indent="0" lvl="0" marL="0" rtl="0" algn="l">
              <a:spcBef>
                <a:spcPts val="300"/>
              </a:spcBef>
              <a:spcAft>
                <a:spcPts val="0"/>
              </a:spcAft>
              <a:buNone/>
            </a:pPr>
            <a:r>
              <a:rPr lang="en-GB"/>
              <a:t>The super user (user with numeric UID of 0) is unrestricted, and allowed all operations. </a:t>
            </a:r>
            <a:endParaRPr/>
          </a:p>
          <a:p>
            <a:pPr indent="0" lvl="0" marL="0" rtl="0" algn="l">
              <a:spcBef>
                <a:spcPts val="300"/>
              </a:spcBef>
              <a:spcAft>
                <a:spcPts val="0"/>
              </a:spcAft>
              <a:buNone/>
            </a:pPr>
            <a:r>
              <a:rPr lang="en-GB"/>
              <a:t>Otherwise, if the user owns the file - the owner (user) flags are used.  </a:t>
            </a:r>
            <a:endParaRPr/>
          </a:p>
          <a:p>
            <a:pPr indent="0" lvl="0" marL="0" rtl="0" algn="l">
              <a:spcBef>
                <a:spcPts val="300"/>
              </a:spcBef>
              <a:spcAft>
                <a:spcPts val="0"/>
              </a:spcAft>
              <a:buNone/>
            </a:pPr>
            <a:r>
              <a:rPr lang="en-GB"/>
              <a:t>The group flags are used if the user does not own the file but is in the same group as the file. </a:t>
            </a:r>
            <a:endParaRPr/>
          </a:p>
          <a:p>
            <a:pPr indent="0" lvl="0" marL="0" rtl="0" algn="l">
              <a:spcBef>
                <a:spcPts val="300"/>
              </a:spcBef>
              <a:spcAft>
                <a:spcPts val="0"/>
              </a:spcAft>
              <a:buNone/>
            </a:pPr>
            <a:r>
              <a:rPr lang="en-GB"/>
              <a:t>The other (world) flags are used if the user is not the owner and not in the same group.</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6: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114" name="Google Shape;114;p6: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Using the appropriate protection bits, the various file operations can be performed if the relevant bit (as shown on the slide) is set.</a:t>
            </a:r>
            <a:endParaRPr/>
          </a:p>
          <a:p>
            <a:pPr indent="0" lvl="0" marL="0" rtl="0" algn="l">
              <a:spcBef>
                <a:spcPts val="300"/>
              </a:spcBef>
              <a:spcAft>
                <a:spcPts val="0"/>
              </a:spcAft>
              <a:buNone/>
            </a:pPr>
            <a:r>
              <a:rPr lang="en-GB"/>
              <a:t>To execute a command, the execute bit must be set.  Look at the files in /usr/bin to see that all the common utility programs have their execute bit set.  Look at the system bin directory /usr/sbin to see that for many of the commands, the owner and maybe the group have execute permission, but normal users do not.  Note that shell scripts require read permission as well as execute permission before they can be invoked.</a:t>
            </a:r>
            <a:endParaRPr/>
          </a:p>
          <a:p>
            <a:pPr indent="0" lvl="0" marL="0" rtl="0" algn="l">
              <a:spcBef>
                <a:spcPts val="300"/>
              </a:spcBef>
              <a:spcAft>
                <a:spcPts val="0"/>
              </a:spcAft>
              <a:buNone/>
            </a:pPr>
            <a:r>
              <a:rPr lang="en-GB"/>
              <a:t>The filename is not part of the file; it is a function of the directory containing the file.  Therefore, to delete or rename a file, write access to the directory is needed, as shown on subsequent pages.</a:t>
            </a:r>
            <a:endParaRPr/>
          </a:p>
          <a:p>
            <a:pPr indent="0" lvl="0" marL="0" rtl="0" algn="l">
              <a:spcBef>
                <a:spcPts val="3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7: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122" name="Google Shape;122;p7: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To access a file, a number of relevant permissions must be set correctly.  When we say 'relevant' we mean permission for your particular user type (owner, group or others) and for the task to be accomplished by the command in question.</a:t>
            </a:r>
            <a:endParaRPr/>
          </a:p>
          <a:p>
            <a:pPr indent="0" lvl="0" marL="0" rtl="0" algn="l">
              <a:spcBef>
                <a:spcPts val="300"/>
              </a:spcBef>
              <a:spcAft>
                <a:spcPts val="0"/>
              </a:spcAft>
              <a:buNone/>
            </a:pPr>
            <a:r>
              <a:rPr lang="en-GB"/>
              <a:t>For example: you are trying to read a file with the cat command.  The cat process will establish (by comparing your identity with the attributes of the file) which user type you are and will read the relevant access permissions. </a:t>
            </a:r>
            <a:endParaRPr/>
          </a:p>
          <a:p>
            <a:pPr indent="0" lvl="0" marL="0" rtl="0" algn="l">
              <a:spcBef>
                <a:spcPts val="300"/>
              </a:spcBef>
              <a:spcAft>
                <a:spcPts val="0"/>
              </a:spcAft>
              <a:buNone/>
            </a:pPr>
            <a:r>
              <a:rPr lang="en-GB"/>
              <a:t>What is often forgotten though, is the fact that in order to access a file (in any  way whatsoever) you must be able to get into the directory in which the file resides. </a:t>
            </a:r>
            <a:endParaRPr/>
          </a:p>
          <a:p>
            <a:pPr indent="0" lvl="0" marL="0" rtl="0" algn="l">
              <a:spcBef>
                <a:spcPts val="300"/>
              </a:spcBef>
              <a:spcAft>
                <a:spcPts val="0"/>
              </a:spcAft>
              <a:buNone/>
            </a:pPr>
            <a:r>
              <a:rPr lang="en-GB"/>
              <a:t>In other words, access to files is determined by permissions on the file itself and its parent directory.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8: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131" name="Google Shape;131;p8: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The filename is not part of the file; it is a function of the directory containing the file.  Therefore, to delete or rename a file, write access to the directory is needed.  Moving a file from one directory to another requires write access to both directories.</a:t>
            </a:r>
            <a:endParaRPr/>
          </a:p>
          <a:p>
            <a:pPr indent="0" lvl="0" marL="0" rtl="0" algn="l">
              <a:spcBef>
                <a:spcPts val="300"/>
              </a:spcBef>
              <a:spcAft>
                <a:spcPts val="0"/>
              </a:spcAft>
              <a:buNone/>
            </a:pPr>
            <a:r>
              <a:rPr lang="en-GB"/>
              <a:t>The execute bit for a directory does not mean execute; it means search.  If this bit is not set, then a user cannot search the directory (i.e. cannot look for files in the directory).  Even if users have the appropriate permissions for a file and know that the file exists, they cannot access the file if they do not have search (execute) permission to the directory.  The read permission for a directory allows the filenames in the directory to be read, but the files cannot be accessed without search permission.</a:t>
            </a:r>
            <a:endParaRPr/>
          </a:p>
          <a:p>
            <a:pPr indent="0" lvl="0" marL="0" rtl="0" algn="l">
              <a:spcBef>
                <a:spcPts val="300"/>
              </a:spcBef>
              <a:spcAft>
                <a:spcPts val="0"/>
              </a:spcAft>
              <a:buNone/>
            </a:pPr>
            <a:r>
              <a:rPr lang="en-GB"/>
              <a:t>rm -f and mv -f are often used within shell scripts just in case the file is not writeable.  This ensures that the operation does not fail, as the user will not be prompted for confirmation in the middle of the script.</a:t>
            </a:r>
            <a:endParaRPr/>
          </a:p>
          <a:p>
            <a:pPr indent="0" lvl="0" marL="0" rtl="0" algn="l">
              <a:spcBef>
                <a:spcPts val="300"/>
              </a:spcBef>
              <a:spcAft>
                <a:spcPts val="0"/>
              </a:spcAft>
              <a:buNone/>
            </a:pPr>
            <a:r>
              <a:rPr lang="en-GB"/>
              <a:t>When deleting directories recursively, normally rm -rf is used to avoid numerous prompts for any non-writeable files.</a:t>
            </a:r>
            <a:endParaRPr/>
          </a:p>
          <a:p>
            <a:pPr indent="0" lvl="0" marL="0" rtl="0" algn="l">
              <a:spcBef>
                <a:spcPts val="300"/>
              </a:spcBef>
              <a:spcAft>
                <a:spcPts val="0"/>
              </a:spcAft>
              <a:buNone/>
            </a:pPr>
            <a:r>
              <a:rPr lang="en-GB"/>
              <a:t>The sticky bit on directories (which appears as a ‘t’ rather than an ‘x’ in the other permissions) means that files in the directory can only be deleted by their owner, irrespective of the other directory permissions. </a:t>
            </a:r>
            <a:endParaRPr/>
          </a:p>
          <a:p>
            <a:pPr indent="0" lvl="0" marL="0" rtl="0" algn="l">
              <a:spcBef>
                <a:spcPts val="300"/>
              </a:spcBef>
              <a:spcAft>
                <a:spcPts val="0"/>
              </a:spcAft>
              <a:buNone/>
            </a:pPr>
            <a:r>
              <a:rPr lang="en-GB"/>
              <a:t>More about sticky bit later...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9: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141" name="Google Shape;141;p9: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The permission bits are set with the chmod command. The first argument it takes is the description of the permissions you want to assign.</a:t>
            </a:r>
            <a:endParaRPr/>
          </a:p>
          <a:p>
            <a:pPr indent="0" lvl="0" marL="0" rtl="0" algn="l">
              <a:spcBef>
                <a:spcPts val="300"/>
              </a:spcBef>
              <a:spcAft>
                <a:spcPts val="0"/>
              </a:spcAft>
              <a:buNone/>
            </a:pPr>
            <a:r>
              <a:rPr lang="en-GB"/>
              <a:t>Two ways of achieving this. One is to combine the symbolic notation of user types, operators and the permission characters.</a:t>
            </a:r>
            <a:endParaRPr/>
          </a:p>
          <a:p>
            <a:pPr indent="0" lvl="0" marL="0" rtl="0" algn="l">
              <a:spcBef>
                <a:spcPts val="300"/>
              </a:spcBef>
              <a:spcAft>
                <a:spcPts val="0"/>
              </a:spcAft>
              <a:buNone/>
            </a:pPr>
            <a:r>
              <a:rPr lang="en-GB"/>
              <a:t>The advantage of this method is that the characters used for the purpose are easy to remember, so the method is easy. The disadvantage is that if you need to assign different permissions to different user types, the command line becomes quite complex (or you run it more that once.</a:t>
            </a:r>
            <a:endParaRPr/>
          </a:p>
          <a:p>
            <a:pPr indent="0" lvl="0" marL="0" rtl="0" algn="l">
              <a:spcBef>
                <a:spcPts val="300"/>
              </a:spcBef>
              <a:spcAft>
                <a:spcPts val="0"/>
              </a:spcAft>
              <a:buNone/>
            </a:pPr>
            <a:r>
              <a:rPr lang="en-GB"/>
              <a:t>The other method for assigning permissions is to use the numeric notation, which we introduced during the umask discussion. The numeric method is simpler, as long as you remember which number represents which permission.</a:t>
            </a:r>
            <a:endParaRPr/>
          </a:p>
          <a:p>
            <a:pPr indent="0" lvl="0" marL="0" rtl="0" algn="l">
              <a:spcBef>
                <a:spcPts val="300"/>
              </a:spcBef>
              <a:spcAft>
                <a:spcPts val="0"/>
              </a:spcAft>
              <a:buNone/>
            </a:pPr>
            <a:r>
              <a:rPr lang="en-GB"/>
              <a:t>We will now look at both methods in turn.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A Template_Title Slide">
  <p:cSld name="QA Template_Title Slide">
    <p:spTree>
      <p:nvGrpSpPr>
        <p:cNvPr id="11" name="Shape 11"/>
        <p:cNvGrpSpPr/>
        <p:nvPr/>
      </p:nvGrpSpPr>
      <p:grpSpPr>
        <a:xfrm>
          <a:off x="0" y="0"/>
          <a:ext cx="0" cy="0"/>
          <a:chOff x="0" y="0"/>
          <a:chExt cx="0" cy="0"/>
        </a:xfrm>
      </p:grpSpPr>
      <p:sp>
        <p:nvSpPr>
          <p:cNvPr id="12" name="Google Shape;12;p2"/>
          <p:cNvSpPr txBox="1"/>
          <p:nvPr>
            <p:ph type="ctrTitle"/>
          </p:nvPr>
        </p:nvSpPr>
        <p:spPr>
          <a:xfrm>
            <a:off x="914400" y="1063566"/>
            <a:ext cx="10364400" cy="25560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dk2"/>
              </a:buClr>
              <a:buSzPts val="6000"/>
              <a:buFont typeface="Arial"/>
              <a:buNone/>
              <a:defRPr b="0" i="0" sz="6000">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914400" y="3886200"/>
            <a:ext cx="10364400" cy="439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2000"/>
              <a:buNone/>
              <a:defRPr b="0" i="0" sz="2000" cap="none">
                <a:solidFill>
                  <a:schemeClr val="accent6"/>
                </a:solidFill>
                <a:latin typeface="Arial"/>
                <a:ea typeface="Arial"/>
                <a:cs typeface="Arial"/>
                <a:sym typeface="Arial"/>
              </a:defRPr>
            </a:lvl1pPr>
            <a:lvl2pPr lvl="1" algn="ctr">
              <a:spcBef>
                <a:spcPts val="1000"/>
              </a:spcBef>
              <a:spcAft>
                <a:spcPts val="0"/>
              </a:spcAft>
              <a:buSzPts val="1800"/>
              <a:buNone/>
              <a:defRPr>
                <a:solidFill>
                  <a:srgbClr val="989899"/>
                </a:solidFill>
              </a:defRPr>
            </a:lvl2pPr>
            <a:lvl3pPr lvl="2" algn="ctr">
              <a:spcBef>
                <a:spcPts val="1000"/>
              </a:spcBef>
              <a:spcAft>
                <a:spcPts val="0"/>
              </a:spcAft>
              <a:buSzPts val="1600"/>
              <a:buNone/>
              <a:defRPr>
                <a:solidFill>
                  <a:srgbClr val="989899"/>
                </a:solidFill>
              </a:defRPr>
            </a:lvl3pPr>
            <a:lvl4pPr lvl="3" algn="ctr">
              <a:spcBef>
                <a:spcPts val="1000"/>
              </a:spcBef>
              <a:spcAft>
                <a:spcPts val="0"/>
              </a:spcAft>
              <a:buSzPts val="1600"/>
              <a:buNone/>
              <a:defRPr>
                <a:solidFill>
                  <a:srgbClr val="989899"/>
                </a:solidFill>
              </a:defRPr>
            </a:lvl4pPr>
            <a:lvl5pPr lvl="4" algn="ctr">
              <a:spcBef>
                <a:spcPts val="1000"/>
              </a:spcBef>
              <a:spcAft>
                <a:spcPts val="0"/>
              </a:spcAft>
              <a:buSzPts val="1400"/>
              <a:buNone/>
              <a:defRPr>
                <a:solidFill>
                  <a:srgbClr val="989899"/>
                </a:solidFill>
              </a:defRPr>
            </a:lvl5pPr>
            <a:lvl6pPr lvl="5" algn="ctr">
              <a:spcBef>
                <a:spcPts val="1000"/>
              </a:spcBef>
              <a:spcAft>
                <a:spcPts val="0"/>
              </a:spcAft>
              <a:buClr>
                <a:srgbClr val="989899"/>
              </a:buClr>
              <a:buSzPts val="2000"/>
              <a:buNone/>
              <a:defRPr>
                <a:solidFill>
                  <a:srgbClr val="989899"/>
                </a:solidFill>
              </a:defRPr>
            </a:lvl6pPr>
            <a:lvl7pPr lvl="6" algn="ctr">
              <a:spcBef>
                <a:spcPts val="400"/>
              </a:spcBef>
              <a:spcAft>
                <a:spcPts val="0"/>
              </a:spcAft>
              <a:buClr>
                <a:srgbClr val="989899"/>
              </a:buClr>
              <a:buSzPts val="2000"/>
              <a:buNone/>
              <a:defRPr>
                <a:solidFill>
                  <a:srgbClr val="989899"/>
                </a:solidFill>
              </a:defRPr>
            </a:lvl7pPr>
            <a:lvl8pPr lvl="7" algn="ctr">
              <a:spcBef>
                <a:spcPts val="400"/>
              </a:spcBef>
              <a:spcAft>
                <a:spcPts val="0"/>
              </a:spcAft>
              <a:buClr>
                <a:srgbClr val="989899"/>
              </a:buClr>
              <a:buSzPts val="2000"/>
              <a:buNone/>
              <a:defRPr>
                <a:solidFill>
                  <a:srgbClr val="989899"/>
                </a:solidFill>
              </a:defRPr>
            </a:lvl8pPr>
            <a:lvl9pPr lvl="8" algn="ctr">
              <a:spcBef>
                <a:spcPts val="400"/>
              </a:spcBef>
              <a:spcAft>
                <a:spcPts val="0"/>
              </a:spcAft>
              <a:buClr>
                <a:srgbClr val="989899"/>
              </a:buClr>
              <a:buSzPts val="2000"/>
              <a:buNone/>
              <a:defRPr>
                <a:solidFill>
                  <a:srgbClr val="989899"/>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A Template_Main Slide">
  <p:cSld name="QA Template_Main Slide">
    <p:spTree>
      <p:nvGrpSpPr>
        <p:cNvPr id="14" name="Shape 14"/>
        <p:cNvGrpSpPr/>
        <p:nvPr/>
      </p:nvGrpSpPr>
      <p:grpSpPr>
        <a:xfrm>
          <a:off x="0" y="0"/>
          <a:ext cx="0" cy="0"/>
          <a:chOff x="0" y="0"/>
          <a:chExt cx="0" cy="0"/>
        </a:xfrm>
      </p:grpSpPr>
      <p:sp>
        <p:nvSpPr>
          <p:cNvPr id="15" name="Google Shape;15;p3"/>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lvl1pPr indent="-342900" lvl="0" marL="457200" marR="0" algn="l">
              <a:lnSpc>
                <a:spcPct val="100000"/>
              </a:lnSpc>
              <a:spcBef>
                <a:spcPts val="1000"/>
              </a:spcBef>
              <a:spcAft>
                <a:spcPts val="0"/>
              </a:spcAft>
              <a:buClr>
                <a:srgbClr val="008FD0"/>
              </a:buClr>
              <a:buSzPts val="1800"/>
              <a:buFont typeface="Arial"/>
              <a:buChar char="›"/>
              <a:defRPr b="0">
                <a:latin typeface="Arial"/>
                <a:ea typeface="Arial"/>
                <a:cs typeface="Arial"/>
                <a:sym typeface="Arial"/>
              </a:defRPr>
            </a:lvl1pPr>
            <a:lvl2pPr indent="-342900" lvl="1" marL="9144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2pPr>
            <a:lvl3pPr indent="-342900" lvl="2" marL="13716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3pPr>
            <a:lvl4pPr indent="-342900" lvl="3" marL="18288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4pPr>
            <a:lvl5pPr indent="-342900" lvl="4" marL="22860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5pPr>
            <a:lvl6pPr indent="-342900" lvl="5" marL="2743200" algn="l">
              <a:spcBef>
                <a:spcPts val="10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 name="Google Shape;16;p3"/>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2"/>
              </a:buClr>
              <a:buSzPts val="3600"/>
              <a:buFont typeface="Arial"/>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nvSpPr>
        <p:spPr>
          <a:xfrm>
            <a:off x="9061491" y="6403370"/>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accent5"/>
              </a:buClr>
              <a:buSzPts val="1000"/>
              <a:buFont typeface="Arial"/>
              <a:buNone/>
            </a:pPr>
            <a:fld id="{00000000-1234-1234-1234-123412341234}" type="slidenum">
              <a:rPr b="0" i="0" lang="en-GB" sz="1000" u="none" cap="none" strike="noStrike">
                <a:solidFill>
                  <a:schemeClr val="accent5"/>
                </a:solidFill>
                <a:latin typeface="Arial"/>
                <a:ea typeface="Arial"/>
                <a:cs typeface="Arial"/>
                <a:sym typeface="Arial"/>
              </a:rPr>
              <a:t>‹#›</a:t>
            </a:fld>
            <a:endParaRPr b="0" i="0" sz="1000" u="none" cap="none" strike="noStrike">
              <a:solidFill>
                <a:schemeClr val="accent5"/>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A Template_2_Picture Page">
  <p:cSld name="QA Template_2_Picture Page">
    <p:spTree>
      <p:nvGrpSpPr>
        <p:cNvPr id="18" name="Shape 18"/>
        <p:cNvGrpSpPr/>
        <p:nvPr/>
      </p:nvGrpSpPr>
      <p:grpSpPr>
        <a:xfrm>
          <a:off x="0" y="0"/>
          <a:ext cx="0" cy="0"/>
          <a:chOff x="0" y="0"/>
          <a:chExt cx="0" cy="0"/>
        </a:xfrm>
      </p:grpSpPr>
      <p:sp>
        <p:nvSpPr>
          <p:cNvPr id="19" name="Google Shape;19;p4"/>
          <p:cNvSpPr txBox="1"/>
          <p:nvPr>
            <p:ph idx="1" type="body"/>
          </p:nvPr>
        </p:nvSpPr>
        <p:spPr>
          <a:xfrm>
            <a:off x="414000" y="1544760"/>
            <a:ext cx="5580000" cy="4546800"/>
          </a:xfrm>
          <a:prstGeom prst="rect">
            <a:avLst/>
          </a:prstGeom>
          <a:noFill/>
          <a:ln>
            <a:noFill/>
          </a:ln>
        </p:spPr>
        <p:txBody>
          <a:bodyPr anchorCtr="0" anchor="t" bIns="45700" lIns="91425" spcFirstLastPara="1" rIns="91425" wrap="square" tIns="45700">
            <a:noAutofit/>
          </a:bodyPr>
          <a:lstStyle>
            <a:lvl1pPr indent="-342900" lvl="0" marL="457200" marR="0" algn="l">
              <a:lnSpc>
                <a:spcPct val="100000"/>
              </a:lnSpc>
              <a:spcBef>
                <a:spcPts val="1000"/>
              </a:spcBef>
              <a:spcAft>
                <a:spcPts val="0"/>
              </a:spcAft>
              <a:buClr>
                <a:srgbClr val="008FD0"/>
              </a:buClr>
              <a:buSzPts val="1800"/>
              <a:buFont typeface="Arial"/>
              <a:buChar char="›"/>
              <a:defRPr b="0">
                <a:solidFill>
                  <a:schemeClr val="dk1"/>
                </a:solidFill>
                <a:latin typeface="Arial"/>
                <a:ea typeface="Arial"/>
                <a:cs typeface="Arial"/>
                <a:sym typeface="Arial"/>
              </a:defRPr>
            </a:lvl1pPr>
            <a:lvl2pPr indent="-342900" lvl="1" marL="9144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2pPr>
            <a:lvl3pPr indent="-342900" lvl="2" marL="13716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3pPr>
            <a:lvl4pPr indent="-342900" lvl="3" marL="18288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4pPr>
            <a:lvl5pPr indent="-342900" lvl="4" marL="22860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5pPr>
            <a:lvl6pPr indent="-342900" lvl="5" marL="2743200" algn="l">
              <a:spcBef>
                <a:spcPts val="10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4"/>
          <p:cNvSpPr txBox="1"/>
          <p:nvPr/>
        </p:nvSpPr>
        <p:spPr>
          <a:xfrm>
            <a:off x="9061491" y="6403370"/>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accent5"/>
              </a:buClr>
              <a:buSzPts val="1000"/>
              <a:buFont typeface="Arial"/>
              <a:buNone/>
            </a:pPr>
            <a:fld id="{00000000-1234-1234-1234-123412341234}" type="slidenum">
              <a:rPr b="0" i="0" lang="en-GB" sz="1000" u="none" cap="none" strike="noStrike">
                <a:solidFill>
                  <a:schemeClr val="accent5"/>
                </a:solidFill>
                <a:latin typeface="Arial"/>
                <a:ea typeface="Arial"/>
                <a:cs typeface="Arial"/>
                <a:sym typeface="Arial"/>
              </a:rPr>
              <a:t>‹#›</a:t>
            </a:fld>
            <a:endParaRPr b="0" i="0" sz="1000" u="none" cap="none" strike="noStrike">
              <a:solidFill>
                <a:schemeClr val="accent5"/>
              </a:solidFill>
              <a:latin typeface="Arial"/>
              <a:ea typeface="Arial"/>
              <a:cs typeface="Arial"/>
              <a:sym typeface="Arial"/>
            </a:endParaRPr>
          </a:p>
        </p:txBody>
      </p:sp>
      <p:sp>
        <p:nvSpPr>
          <p:cNvPr id="21" name="Google Shape;21;p4"/>
          <p:cNvSpPr txBox="1"/>
          <p:nvPr>
            <p:ph idx="2" type="body"/>
          </p:nvPr>
        </p:nvSpPr>
        <p:spPr>
          <a:xfrm>
            <a:off x="6206400" y="1544760"/>
            <a:ext cx="5580000" cy="4546800"/>
          </a:xfrm>
          <a:prstGeom prst="rect">
            <a:avLst/>
          </a:prstGeom>
          <a:noFill/>
          <a:ln>
            <a:noFill/>
          </a:ln>
        </p:spPr>
        <p:txBody>
          <a:bodyPr anchorCtr="0" anchor="t" bIns="45700" lIns="91425" spcFirstLastPara="1" rIns="91425" wrap="square" tIns="45700">
            <a:noAutofit/>
          </a:bodyPr>
          <a:lstStyle>
            <a:lvl1pPr indent="-342900" lvl="0" marL="457200" marR="0" algn="l">
              <a:lnSpc>
                <a:spcPct val="100000"/>
              </a:lnSpc>
              <a:spcBef>
                <a:spcPts val="1000"/>
              </a:spcBef>
              <a:spcAft>
                <a:spcPts val="0"/>
              </a:spcAft>
              <a:buClr>
                <a:srgbClr val="008FD0"/>
              </a:buClr>
              <a:buSzPts val="1800"/>
              <a:buFont typeface="Arial"/>
              <a:buChar char="›"/>
              <a:defRPr b="0">
                <a:solidFill>
                  <a:schemeClr val="dk1"/>
                </a:solidFill>
                <a:latin typeface="Arial"/>
                <a:ea typeface="Arial"/>
                <a:cs typeface="Arial"/>
                <a:sym typeface="Arial"/>
              </a:defRPr>
            </a:lvl1pPr>
            <a:lvl2pPr indent="-342900" lvl="1" marL="9144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2pPr>
            <a:lvl3pPr indent="-342900" lvl="2" marL="13716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3pPr>
            <a:lvl4pPr indent="-342900" lvl="3" marL="18288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4pPr>
            <a:lvl5pPr indent="-342900" lvl="4" marL="22860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5pPr>
            <a:lvl6pPr indent="-342900" lvl="5" marL="2743200" algn="l">
              <a:spcBef>
                <a:spcPts val="10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 name="Google Shape;22;p4"/>
          <p:cNvSpPr/>
          <p:nvPr/>
        </p:nvSpPr>
        <p:spPr>
          <a:xfrm>
            <a:off x="6078034" y="1545562"/>
            <a:ext cx="45719" cy="45450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chemeClr val="lt1"/>
              </a:solidFill>
              <a:latin typeface="Quattrocento Sans"/>
              <a:ea typeface="Quattrocento Sans"/>
              <a:cs typeface="Quattrocento Sans"/>
              <a:sym typeface="Quattrocento Sans"/>
            </a:endParaRPr>
          </a:p>
        </p:txBody>
      </p:sp>
      <p:sp>
        <p:nvSpPr>
          <p:cNvPr id="23" name="Google Shape;23;p4"/>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2"/>
              </a:buClr>
              <a:buSzPts val="3600"/>
              <a:buFont typeface="Arial"/>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QA Template_Picture Page">
  <p:cSld name="1_QA Template_Picture Page">
    <p:spTree>
      <p:nvGrpSpPr>
        <p:cNvPr id="24" name="Shape 24"/>
        <p:cNvGrpSpPr/>
        <p:nvPr/>
      </p:nvGrpSpPr>
      <p:grpSpPr>
        <a:xfrm>
          <a:off x="0" y="0"/>
          <a:ext cx="0" cy="0"/>
          <a:chOff x="0" y="0"/>
          <a:chExt cx="0" cy="0"/>
        </a:xfrm>
      </p:grpSpPr>
      <p:sp>
        <p:nvSpPr>
          <p:cNvPr id="25" name="Google Shape;25;p5"/>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lvl1pPr indent="-342900" lvl="0" marL="457200" marR="0" algn="l">
              <a:lnSpc>
                <a:spcPct val="100000"/>
              </a:lnSpc>
              <a:spcBef>
                <a:spcPts val="1000"/>
              </a:spcBef>
              <a:spcAft>
                <a:spcPts val="0"/>
              </a:spcAft>
              <a:buClr>
                <a:srgbClr val="008FD0"/>
              </a:buClr>
              <a:buSzPts val="1800"/>
              <a:buFont typeface="Arial"/>
              <a:buChar char="›"/>
              <a:defRPr b="0">
                <a:latin typeface="Arial"/>
                <a:ea typeface="Arial"/>
                <a:cs typeface="Arial"/>
                <a:sym typeface="Arial"/>
              </a:defRPr>
            </a:lvl1pPr>
            <a:lvl2pPr indent="-342900" lvl="1" marL="9144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2pPr>
            <a:lvl3pPr indent="-342900" lvl="2" marL="13716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3pPr>
            <a:lvl4pPr indent="-342900" lvl="3" marL="18288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4pPr>
            <a:lvl5pPr indent="-342900" lvl="4" marL="22860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5pPr>
            <a:lvl6pPr indent="-342900" lvl="5" marL="2743200" algn="l">
              <a:spcBef>
                <a:spcPts val="10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6" name="Google Shape;26;p5"/>
          <p:cNvSpPr txBox="1"/>
          <p:nvPr>
            <p:ph type="title"/>
          </p:nvPr>
        </p:nvSpPr>
        <p:spPr>
          <a:xfrm>
            <a:off x="414000" y="0"/>
            <a:ext cx="9126000" cy="127836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2"/>
              </a:buClr>
              <a:buSzPts val="3600"/>
              <a:buFont typeface="Arial"/>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5"/>
          <p:cNvSpPr txBox="1"/>
          <p:nvPr/>
        </p:nvSpPr>
        <p:spPr>
          <a:xfrm>
            <a:off x="9061491" y="6403370"/>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accent5"/>
              </a:buClr>
              <a:buSzPts val="1000"/>
              <a:buFont typeface="Arial"/>
              <a:buNone/>
            </a:pPr>
            <a:fld id="{00000000-1234-1234-1234-123412341234}" type="slidenum">
              <a:rPr b="0" i="0" lang="en-GB" sz="1000" u="none" cap="none" strike="noStrike">
                <a:solidFill>
                  <a:schemeClr val="accent5"/>
                </a:solidFill>
                <a:latin typeface="Arial"/>
                <a:ea typeface="Arial"/>
                <a:cs typeface="Arial"/>
                <a:sym typeface="Arial"/>
              </a:rPr>
              <a:t>‹#›</a:t>
            </a:fld>
            <a:endParaRPr b="0" i="0" sz="1000" u="none" cap="none" strike="noStrike">
              <a:solidFill>
                <a:schemeClr val="accent5"/>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QA Template_2_Picture Page">
  <p:cSld name="2_QA Template_2_Picture Page">
    <p:spTree>
      <p:nvGrpSpPr>
        <p:cNvPr id="28" name="Shape 28"/>
        <p:cNvGrpSpPr/>
        <p:nvPr/>
      </p:nvGrpSpPr>
      <p:grpSpPr>
        <a:xfrm>
          <a:off x="0" y="0"/>
          <a:ext cx="0" cy="0"/>
          <a:chOff x="0" y="0"/>
          <a:chExt cx="0" cy="0"/>
        </a:xfrm>
      </p:grpSpPr>
      <p:sp>
        <p:nvSpPr>
          <p:cNvPr id="29" name="Google Shape;29;p6"/>
          <p:cNvSpPr txBox="1"/>
          <p:nvPr>
            <p:ph idx="1" type="body"/>
          </p:nvPr>
        </p:nvSpPr>
        <p:spPr>
          <a:xfrm>
            <a:off x="414000" y="1557588"/>
            <a:ext cx="5580000" cy="4546800"/>
          </a:xfrm>
          <a:prstGeom prst="rect">
            <a:avLst/>
          </a:prstGeom>
          <a:noFill/>
          <a:ln>
            <a:noFill/>
          </a:ln>
        </p:spPr>
        <p:txBody>
          <a:bodyPr anchorCtr="0" anchor="t" bIns="45700" lIns="91425" spcFirstLastPara="1" rIns="91425" wrap="square" tIns="45700">
            <a:noAutofit/>
          </a:bodyPr>
          <a:lstStyle>
            <a:lvl1pPr indent="-342900" lvl="0" marL="457200" marR="0" algn="l">
              <a:lnSpc>
                <a:spcPct val="100000"/>
              </a:lnSpc>
              <a:spcBef>
                <a:spcPts val="1000"/>
              </a:spcBef>
              <a:spcAft>
                <a:spcPts val="0"/>
              </a:spcAft>
              <a:buClr>
                <a:srgbClr val="008FD0"/>
              </a:buClr>
              <a:buSzPts val="1800"/>
              <a:buFont typeface="Arial"/>
              <a:buChar char="›"/>
              <a:defRPr b="0">
                <a:solidFill>
                  <a:schemeClr val="dk1"/>
                </a:solidFill>
                <a:latin typeface="Arial"/>
                <a:ea typeface="Arial"/>
                <a:cs typeface="Arial"/>
                <a:sym typeface="Arial"/>
              </a:defRPr>
            </a:lvl1pPr>
            <a:lvl2pPr indent="-342900" lvl="1" marL="9144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2pPr>
            <a:lvl3pPr indent="-342900" lvl="2" marL="13716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3pPr>
            <a:lvl4pPr indent="-342900" lvl="3" marL="18288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4pPr>
            <a:lvl5pPr indent="-342900" lvl="4" marL="22860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5pPr>
            <a:lvl6pPr indent="-342900" lvl="5" marL="2743200" algn="l">
              <a:spcBef>
                <a:spcPts val="10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 name="Google Shape;30;p6"/>
          <p:cNvSpPr txBox="1"/>
          <p:nvPr>
            <p:ph idx="2" type="body"/>
          </p:nvPr>
        </p:nvSpPr>
        <p:spPr>
          <a:xfrm>
            <a:off x="6206400" y="1557588"/>
            <a:ext cx="5580000" cy="4546800"/>
          </a:xfrm>
          <a:prstGeom prst="rect">
            <a:avLst/>
          </a:prstGeom>
          <a:noFill/>
          <a:ln>
            <a:noFill/>
          </a:ln>
        </p:spPr>
        <p:txBody>
          <a:bodyPr anchorCtr="0" anchor="t" bIns="45700" lIns="91425" spcFirstLastPara="1" rIns="91425" wrap="square" tIns="45700">
            <a:noAutofit/>
          </a:bodyPr>
          <a:lstStyle>
            <a:lvl1pPr indent="-342900" lvl="0" marL="457200" marR="0" algn="l">
              <a:lnSpc>
                <a:spcPct val="100000"/>
              </a:lnSpc>
              <a:spcBef>
                <a:spcPts val="1000"/>
              </a:spcBef>
              <a:spcAft>
                <a:spcPts val="0"/>
              </a:spcAft>
              <a:buClr>
                <a:srgbClr val="008FD0"/>
              </a:buClr>
              <a:buSzPts val="1800"/>
              <a:buFont typeface="Arial"/>
              <a:buChar char="›"/>
              <a:defRPr b="0">
                <a:solidFill>
                  <a:schemeClr val="dk1"/>
                </a:solidFill>
                <a:latin typeface="Arial"/>
                <a:ea typeface="Arial"/>
                <a:cs typeface="Arial"/>
                <a:sym typeface="Arial"/>
              </a:defRPr>
            </a:lvl1pPr>
            <a:lvl2pPr indent="-342900" lvl="1" marL="9144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2pPr>
            <a:lvl3pPr indent="-342900" lvl="2" marL="13716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3pPr>
            <a:lvl4pPr indent="-342900" lvl="3" marL="18288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4pPr>
            <a:lvl5pPr indent="-342900" lvl="4" marL="22860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5pPr>
            <a:lvl6pPr indent="-342900" lvl="5" marL="2743200" algn="l">
              <a:spcBef>
                <a:spcPts val="10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1" name="Google Shape;31;p6"/>
          <p:cNvSpPr txBox="1"/>
          <p:nvPr>
            <p:ph type="title"/>
          </p:nvPr>
        </p:nvSpPr>
        <p:spPr>
          <a:xfrm>
            <a:off x="414000" y="147423"/>
            <a:ext cx="9126000" cy="114376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2"/>
              </a:buClr>
              <a:buSzPts val="3600"/>
              <a:buFont typeface="Arial"/>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6"/>
          <p:cNvSpPr txBox="1"/>
          <p:nvPr/>
        </p:nvSpPr>
        <p:spPr>
          <a:xfrm>
            <a:off x="9061491" y="6403370"/>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accent5"/>
              </a:buClr>
              <a:buSzPts val="1000"/>
              <a:buFont typeface="Arial"/>
              <a:buNone/>
            </a:pPr>
            <a:fld id="{00000000-1234-1234-1234-123412341234}" type="slidenum">
              <a:rPr b="0" i="0" lang="en-GB" sz="1000" u="none" cap="none" strike="noStrike">
                <a:solidFill>
                  <a:schemeClr val="accent5"/>
                </a:solidFill>
                <a:latin typeface="Arial"/>
                <a:ea typeface="Arial"/>
                <a:cs typeface="Arial"/>
                <a:sym typeface="Arial"/>
              </a:rPr>
              <a:t>‹#›</a:t>
            </a:fld>
            <a:endParaRPr b="0" i="0" sz="1000" u="none" cap="none" strike="noStrike">
              <a:solidFill>
                <a:schemeClr val="accent5"/>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QA Template_2_Picture Page">
  <p:cSld name="1_QA Template_2_Picture Page">
    <p:spTree>
      <p:nvGrpSpPr>
        <p:cNvPr id="33" name="Shape 33"/>
        <p:cNvGrpSpPr/>
        <p:nvPr/>
      </p:nvGrpSpPr>
      <p:grpSpPr>
        <a:xfrm>
          <a:off x="0" y="0"/>
          <a:ext cx="0" cy="0"/>
          <a:chOff x="0" y="0"/>
          <a:chExt cx="0" cy="0"/>
        </a:xfrm>
      </p:grpSpPr>
      <p:sp>
        <p:nvSpPr>
          <p:cNvPr id="34" name="Google Shape;34;p7"/>
          <p:cNvSpPr/>
          <p:nvPr>
            <p:ph idx="2" type="pic"/>
          </p:nvPr>
        </p:nvSpPr>
        <p:spPr>
          <a:xfrm>
            <a:off x="-1" y="0"/>
            <a:ext cx="5447921" cy="6858000"/>
          </a:xfrm>
          <a:prstGeom prst="rect">
            <a:avLst/>
          </a:prstGeom>
          <a:noFill/>
          <a:ln>
            <a:noFill/>
          </a:ln>
        </p:spPr>
        <p:txBody>
          <a:bodyPr anchorCtr="0" anchor="t" bIns="45700" lIns="91425" spcFirstLastPara="1" rIns="91425" wrap="square" tIns="45700">
            <a:noAutofit/>
          </a:bodyPr>
          <a:lstStyle>
            <a:lvl1pPr lvl="0" marR="0" rtl="0" algn="l">
              <a:spcBef>
                <a:spcPts val="1000"/>
              </a:spcBef>
              <a:spcAft>
                <a:spcPts val="0"/>
              </a:spcAft>
              <a:buClr>
                <a:schemeClr val="accent5"/>
              </a:buClr>
              <a:buSzPts val="1800"/>
              <a:buFont typeface="Arial"/>
              <a:buNone/>
              <a:defRPr b="0" i="0" sz="1800" u="none" cap="none" strike="noStrike">
                <a:solidFill>
                  <a:schemeClr val="dk1"/>
                </a:solidFill>
                <a:latin typeface="Arial"/>
                <a:ea typeface="Arial"/>
                <a:cs typeface="Arial"/>
                <a:sym typeface="Arial"/>
              </a:defRPr>
            </a:lvl1pPr>
            <a:lvl2pPr lvl="1" marR="0" rtl="0" algn="l">
              <a:spcBef>
                <a:spcPts val="1000"/>
              </a:spcBef>
              <a:spcAft>
                <a:spcPts val="0"/>
              </a:spcAft>
              <a:buClr>
                <a:schemeClr val="accent5"/>
              </a:buClr>
              <a:buSzPts val="1800"/>
              <a:buFont typeface="Arial"/>
              <a:buChar char="›"/>
              <a:defRPr b="0" i="0" sz="1800" u="none" cap="none" strike="noStrike">
                <a:solidFill>
                  <a:schemeClr val="dk1"/>
                </a:solidFill>
                <a:latin typeface="Arial"/>
                <a:ea typeface="Arial"/>
                <a:cs typeface="Arial"/>
                <a:sym typeface="Arial"/>
              </a:defRPr>
            </a:lvl2pPr>
            <a:lvl3pPr lvl="2" marR="0" rtl="0" algn="l">
              <a:spcBef>
                <a:spcPts val="1000"/>
              </a:spcBef>
              <a:spcAft>
                <a:spcPts val="0"/>
              </a:spcAft>
              <a:buClr>
                <a:schemeClr val="accent5"/>
              </a:buClr>
              <a:buSzPts val="1600"/>
              <a:buFont typeface="Arial"/>
              <a:buChar char="›"/>
              <a:defRPr b="0" i="0" sz="1600" u="none" cap="none" strike="noStrike">
                <a:solidFill>
                  <a:schemeClr val="dk1"/>
                </a:solidFill>
                <a:latin typeface="Arial"/>
                <a:ea typeface="Arial"/>
                <a:cs typeface="Arial"/>
                <a:sym typeface="Arial"/>
              </a:defRPr>
            </a:lvl3pPr>
            <a:lvl4pPr lvl="3" marR="0" rtl="0" algn="l">
              <a:spcBef>
                <a:spcPts val="1000"/>
              </a:spcBef>
              <a:spcAft>
                <a:spcPts val="0"/>
              </a:spcAft>
              <a:buClr>
                <a:schemeClr val="accent5"/>
              </a:buClr>
              <a:buSzPts val="1600"/>
              <a:buFont typeface="Arial"/>
              <a:buChar char="›"/>
              <a:defRPr b="0" i="0" sz="1600" u="none" cap="none" strike="noStrike">
                <a:solidFill>
                  <a:schemeClr val="dk1"/>
                </a:solidFill>
                <a:latin typeface="Arial"/>
                <a:ea typeface="Arial"/>
                <a:cs typeface="Arial"/>
                <a:sym typeface="Arial"/>
              </a:defRPr>
            </a:lvl4pPr>
            <a:lvl5pPr lvl="4" marR="0" rtl="0" algn="l">
              <a:spcBef>
                <a:spcPts val="1000"/>
              </a:spcBef>
              <a:spcAft>
                <a:spcPts val="0"/>
              </a:spcAft>
              <a:buClr>
                <a:schemeClr val="accent5"/>
              </a:buClr>
              <a:buSzPts val="1400"/>
              <a:buFont typeface="Arial"/>
              <a:buChar char="›"/>
              <a:defRPr b="0" i="0" sz="1400" u="none" cap="none" strike="noStrike">
                <a:solidFill>
                  <a:schemeClr val="dk1"/>
                </a:solidFill>
                <a:latin typeface="Arial"/>
                <a:ea typeface="Arial"/>
                <a:cs typeface="Arial"/>
                <a:sym typeface="Arial"/>
              </a:defRPr>
            </a:lvl5pPr>
            <a:lvl6pPr lvl="5" marR="0" rtl="0" algn="l">
              <a:spcBef>
                <a:spcPts val="10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5" name="Google Shape;35;p7"/>
          <p:cNvSpPr/>
          <p:nvPr/>
        </p:nvSpPr>
        <p:spPr>
          <a:xfrm>
            <a:off x="5447921" y="0"/>
            <a:ext cx="6744079" cy="6858000"/>
          </a:xfrm>
          <a:prstGeom prst="rect">
            <a:avLst/>
          </a:prstGeom>
          <a:solidFill>
            <a:schemeClr val="dk2">
              <a:alpha val="94901"/>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chemeClr val="dk2"/>
              </a:solidFill>
              <a:latin typeface="Quattrocento Sans"/>
              <a:ea typeface="Quattrocento Sans"/>
              <a:cs typeface="Quattrocento Sans"/>
              <a:sym typeface="Quattrocento Sans"/>
            </a:endParaRPr>
          </a:p>
        </p:txBody>
      </p:sp>
      <p:sp>
        <p:nvSpPr>
          <p:cNvPr id="36" name="Google Shape;36;p7"/>
          <p:cNvSpPr txBox="1"/>
          <p:nvPr>
            <p:ph idx="1" type="body"/>
          </p:nvPr>
        </p:nvSpPr>
        <p:spPr>
          <a:xfrm>
            <a:off x="5834270" y="2733260"/>
            <a:ext cx="5963478" cy="3743139"/>
          </a:xfrm>
          <a:prstGeom prst="rect">
            <a:avLst/>
          </a:prstGeom>
          <a:noFill/>
          <a:ln>
            <a:noFill/>
          </a:ln>
        </p:spPr>
        <p:txBody>
          <a:bodyPr anchorCtr="0" anchor="t" bIns="45700" lIns="91425" spcFirstLastPara="1" rIns="91425" wrap="square" tIns="45700">
            <a:noAutofit/>
          </a:bodyPr>
          <a:lstStyle>
            <a:lvl1pPr indent="-342900" lvl="0" marL="457200" algn="l">
              <a:spcBef>
                <a:spcPts val="1000"/>
              </a:spcBef>
              <a:spcAft>
                <a:spcPts val="0"/>
              </a:spcAft>
              <a:buClr>
                <a:schemeClr val="accent6"/>
              </a:buClr>
              <a:buSzPts val="1800"/>
              <a:buFont typeface="Arial"/>
              <a:buChar char="›"/>
              <a:defRPr b="0">
                <a:solidFill>
                  <a:schemeClr val="lt1"/>
                </a:solidFill>
                <a:latin typeface="Arial"/>
                <a:ea typeface="Arial"/>
                <a:cs typeface="Arial"/>
                <a:sym typeface="Arial"/>
              </a:defRPr>
            </a:lvl1pPr>
            <a:lvl2pPr indent="-342900" lvl="1" marL="914400" algn="l">
              <a:spcBef>
                <a:spcPts val="1000"/>
              </a:spcBef>
              <a:spcAft>
                <a:spcPts val="0"/>
              </a:spcAft>
              <a:buClr>
                <a:schemeClr val="accent6"/>
              </a:buClr>
              <a:buSzPts val="1800"/>
              <a:buFont typeface="Arial"/>
              <a:buChar char="›"/>
              <a:defRPr b="0" sz="1800">
                <a:solidFill>
                  <a:schemeClr val="lt1"/>
                </a:solidFill>
                <a:latin typeface="Arial"/>
                <a:ea typeface="Arial"/>
                <a:cs typeface="Arial"/>
                <a:sym typeface="Arial"/>
              </a:defRPr>
            </a:lvl2pPr>
            <a:lvl3pPr indent="-342900" lvl="2" marL="1371600" algn="l">
              <a:spcBef>
                <a:spcPts val="1000"/>
              </a:spcBef>
              <a:spcAft>
                <a:spcPts val="0"/>
              </a:spcAft>
              <a:buClr>
                <a:schemeClr val="accent6"/>
              </a:buClr>
              <a:buSzPts val="1800"/>
              <a:buFont typeface="Arial"/>
              <a:buChar char="›"/>
              <a:defRPr b="0" sz="1800">
                <a:solidFill>
                  <a:schemeClr val="lt1"/>
                </a:solidFill>
                <a:latin typeface="Arial"/>
                <a:ea typeface="Arial"/>
                <a:cs typeface="Arial"/>
                <a:sym typeface="Arial"/>
              </a:defRPr>
            </a:lvl3pPr>
            <a:lvl4pPr indent="-342900" lvl="3" marL="1828800" algn="l">
              <a:spcBef>
                <a:spcPts val="1000"/>
              </a:spcBef>
              <a:spcAft>
                <a:spcPts val="0"/>
              </a:spcAft>
              <a:buClr>
                <a:schemeClr val="accent6"/>
              </a:buClr>
              <a:buSzPts val="1800"/>
              <a:buFont typeface="Arial"/>
              <a:buChar char="›"/>
              <a:defRPr b="0" sz="1800">
                <a:solidFill>
                  <a:schemeClr val="lt1"/>
                </a:solidFill>
                <a:latin typeface="Arial"/>
                <a:ea typeface="Arial"/>
                <a:cs typeface="Arial"/>
                <a:sym typeface="Arial"/>
              </a:defRPr>
            </a:lvl4pPr>
            <a:lvl5pPr indent="-342900" lvl="4" marL="2286000" algn="l">
              <a:spcBef>
                <a:spcPts val="1000"/>
              </a:spcBef>
              <a:spcAft>
                <a:spcPts val="0"/>
              </a:spcAft>
              <a:buClr>
                <a:schemeClr val="accent6"/>
              </a:buClr>
              <a:buSzPts val="1800"/>
              <a:buFont typeface="Arial"/>
              <a:buChar char="›"/>
              <a:defRPr b="0" sz="1800">
                <a:solidFill>
                  <a:schemeClr val="lt1"/>
                </a:solidFill>
                <a:latin typeface="Arial"/>
                <a:ea typeface="Arial"/>
                <a:cs typeface="Arial"/>
                <a:sym typeface="Arial"/>
              </a:defRPr>
            </a:lvl5pPr>
            <a:lvl6pPr indent="-342900" lvl="5" marL="2743200" algn="l">
              <a:spcBef>
                <a:spcPts val="8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7" name="Google Shape;37;p7"/>
          <p:cNvSpPr txBox="1"/>
          <p:nvPr>
            <p:ph type="title"/>
          </p:nvPr>
        </p:nvSpPr>
        <p:spPr>
          <a:xfrm>
            <a:off x="5834270" y="1921382"/>
            <a:ext cx="5973417" cy="6264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accent5"/>
              </a:buClr>
              <a:buSzPts val="3600"/>
              <a:buFont typeface="Arial"/>
              <a:buNone/>
              <a:defRPr cap="none">
                <a:solidFill>
                  <a:schemeClr val="accent5"/>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QA Template_Picture Page">
  <p:cSld name="2_QA Template_Picture Page">
    <p:spTree>
      <p:nvGrpSpPr>
        <p:cNvPr id="38" name="Shape 38"/>
        <p:cNvGrpSpPr/>
        <p:nvPr/>
      </p:nvGrpSpPr>
      <p:grpSpPr>
        <a:xfrm>
          <a:off x="0" y="0"/>
          <a:ext cx="0" cy="0"/>
          <a:chOff x="0" y="0"/>
          <a:chExt cx="0" cy="0"/>
        </a:xfrm>
      </p:grpSpPr>
      <p:sp>
        <p:nvSpPr>
          <p:cNvPr id="39" name="Google Shape;39;p8"/>
          <p:cNvSpPr/>
          <p:nvPr/>
        </p:nvSpPr>
        <p:spPr>
          <a:xfrm>
            <a:off x="2" y="2"/>
            <a:ext cx="786063" cy="6880821"/>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chemeClr val="lt1"/>
              </a:solidFill>
              <a:latin typeface="Quattrocento Sans"/>
              <a:ea typeface="Quattrocento Sans"/>
              <a:cs typeface="Quattrocento Sans"/>
              <a:sym typeface="Quattrocento Sans"/>
            </a:endParaRPr>
          </a:p>
        </p:txBody>
      </p:sp>
      <p:sp>
        <p:nvSpPr>
          <p:cNvPr id="40" name="Google Shape;40;p8"/>
          <p:cNvSpPr txBox="1"/>
          <p:nvPr>
            <p:ph idx="1" type="body"/>
          </p:nvPr>
        </p:nvSpPr>
        <p:spPr>
          <a:xfrm>
            <a:off x="1141200" y="349200"/>
            <a:ext cx="8215200" cy="6123600"/>
          </a:xfrm>
          <a:prstGeom prst="rect">
            <a:avLst/>
          </a:prstGeom>
          <a:noFill/>
          <a:ln>
            <a:noFill/>
          </a:ln>
        </p:spPr>
        <p:txBody>
          <a:bodyPr anchorCtr="0" anchor="t" bIns="45700" lIns="91425" spcFirstLastPara="1" rIns="91425" wrap="square" tIns="45700">
            <a:noAutofit/>
          </a:bodyPr>
          <a:lstStyle>
            <a:lvl1pPr indent="-342900" lvl="0" marL="457200" algn="l">
              <a:spcBef>
                <a:spcPts val="1000"/>
              </a:spcBef>
              <a:spcAft>
                <a:spcPts val="0"/>
              </a:spcAft>
              <a:buClr>
                <a:schemeClr val="dk1"/>
              </a:buClr>
              <a:buSzPts val="1800"/>
              <a:buFont typeface="Arial"/>
              <a:buChar char="•"/>
              <a:defRPr b="0">
                <a:latin typeface="Arial"/>
                <a:ea typeface="Arial"/>
                <a:cs typeface="Arial"/>
                <a:sym typeface="Arial"/>
              </a:defRPr>
            </a:lvl1pPr>
            <a:lvl2pPr indent="-342900" lvl="1" marL="914400" algn="l">
              <a:spcBef>
                <a:spcPts val="1000"/>
              </a:spcBef>
              <a:spcAft>
                <a:spcPts val="0"/>
              </a:spcAft>
              <a:buClr>
                <a:schemeClr val="dk1"/>
              </a:buClr>
              <a:buSzPts val="1800"/>
              <a:buFont typeface="Arial"/>
              <a:buChar char="•"/>
              <a:defRPr sz="1800">
                <a:latin typeface="Quattrocento Sans"/>
                <a:ea typeface="Quattrocento Sans"/>
                <a:cs typeface="Quattrocento Sans"/>
                <a:sym typeface="Quattrocento Sans"/>
              </a:defRPr>
            </a:lvl2pPr>
            <a:lvl3pPr indent="-342900" lvl="2" marL="1371600" algn="l">
              <a:spcBef>
                <a:spcPts val="1000"/>
              </a:spcBef>
              <a:spcAft>
                <a:spcPts val="0"/>
              </a:spcAft>
              <a:buClr>
                <a:schemeClr val="dk1"/>
              </a:buClr>
              <a:buSzPts val="1800"/>
              <a:buFont typeface="Arial"/>
              <a:buChar char="•"/>
              <a:defRPr sz="1800">
                <a:latin typeface="Quattrocento Sans"/>
                <a:ea typeface="Quattrocento Sans"/>
                <a:cs typeface="Quattrocento Sans"/>
                <a:sym typeface="Quattrocento Sans"/>
              </a:defRPr>
            </a:lvl3pPr>
            <a:lvl4pPr indent="-342900" lvl="3" marL="1828800" algn="l">
              <a:spcBef>
                <a:spcPts val="1000"/>
              </a:spcBef>
              <a:spcAft>
                <a:spcPts val="0"/>
              </a:spcAft>
              <a:buClr>
                <a:schemeClr val="dk1"/>
              </a:buClr>
              <a:buSzPts val="1800"/>
              <a:buFont typeface="Arial"/>
              <a:buChar char="•"/>
              <a:defRPr sz="1800">
                <a:latin typeface="Quattrocento Sans"/>
                <a:ea typeface="Quattrocento Sans"/>
                <a:cs typeface="Quattrocento Sans"/>
                <a:sym typeface="Quattrocento Sans"/>
              </a:defRPr>
            </a:lvl4pPr>
            <a:lvl5pPr indent="-342900" lvl="4" marL="2286000" algn="l">
              <a:spcBef>
                <a:spcPts val="1000"/>
              </a:spcBef>
              <a:spcAft>
                <a:spcPts val="0"/>
              </a:spcAft>
              <a:buClr>
                <a:schemeClr val="dk1"/>
              </a:buClr>
              <a:buSzPts val="1800"/>
              <a:buFont typeface="Arial"/>
              <a:buChar char="•"/>
              <a:defRPr sz="1800">
                <a:latin typeface="Quattrocento Sans"/>
                <a:ea typeface="Quattrocento Sans"/>
                <a:cs typeface="Quattrocento Sans"/>
                <a:sym typeface="Quattrocento Sans"/>
              </a:defRPr>
            </a:lvl5pPr>
            <a:lvl6pPr indent="-342900" lvl="5" marL="2743200" algn="l">
              <a:spcBef>
                <a:spcPts val="8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1" name="Google Shape;41;p8"/>
          <p:cNvSpPr txBox="1"/>
          <p:nvPr>
            <p:ph type="title"/>
          </p:nvPr>
        </p:nvSpPr>
        <p:spPr>
          <a:xfrm rot="-5400000">
            <a:off x="-3117600" y="3283200"/>
            <a:ext cx="7020000" cy="295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accent5"/>
              </a:buClr>
              <a:buSzPts val="1800"/>
              <a:buFont typeface="Arial"/>
              <a:buNone/>
              <a:defRPr b="1" sz="1800" cap="none">
                <a:solidFill>
                  <a:schemeClr val="accent5"/>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8"/>
          <p:cNvSpPr txBox="1"/>
          <p:nvPr>
            <p:ph idx="2" type="body"/>
          </p:nvPr>
        </p:nvSpPr>
        <p:spPr>
          <a:xfrm>
            <a:off x="9571383" y="1753200"/>
            <a:ext cx="2387817" cy="47196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Clr>
                <a:schemeClr val="dk1"/>
              </a:buClr>
              <a:buSzPts val="1800"/>
              <a:buFont typeface="Arial"/>
              <a:buNone/>
              <a:defRPr b="0" sz="1800">
                <a:solidFill>
                  <a:schemeClr val="dk1"/>
                </a:solidFill>
                <a:latin typeface="Arial"/>
                <a:ea typeface="Arial"/>
                <a:cs typeface="Arial"/>
                <a:sym typeface="Arial"/>
              </a:defRPr>
            </a:lvl1pPr>
            <a:lvl2pPr indent="-228600" lvl="1" marL="914400" algn="l">
              <a:spcBef>
                <a:spcPts val="1000"/>
              </a:spcBef>
              <a:spcAft>
                <a:spcPts val="0"/>
              </a:spcAft>
              <a:buClr>
                <a:schemeClr val="dk1"/>
              </a:buClr>
              <a:buSzPts val="1800"/>
              <a:buFont typeface="Arial"/>
              <a:buNone/>
              <a:defRPr sz="1800">
                <a:latin typeface="Quattrocento Sans"/>
                <a:ea typeface="Quattrocento Sans"/>
                <a:cs typeface="Quattrocento Sans"/>
                <a:sym typeface="Quattrocento Sans"/>
              </a:defRPr>
            </a:lvl2pPr>
            <a:lvl3pPr indent="-228600" lvl="2" marL="1371600" algn="l">
              <a:spcBef>
                <a:spcPts val="1000"/>
              </a:spcBef>
              <a:spcAft>
                <a:spcPts val="0"/>
              </a:spcAft>
              <a:buClr>
                <a:schemeClr val="dk1"/>
              </a:buClr>
              <a:buSzPts val="1800"/>
              <a:buFont typeface="Arial"/>
              <a:buNone/>
              <a:defRPr sz="1800">
                <a:latin typeface="Quattrocento Sans"/>
                <a:ea typeface="Quattrocento Sans"/>
                <a:cs typeface="Quattrocento Sans"/>
                <a:sym typeface="Quattrocento Sans"/>
              </a:defRPr>
            </a:lvl3pPr>
            <a:lvl4pPr indent="-228600" lvl="3" marL="1828800" algn="l">
              <a:spcBef>
                <a:spcPts val="1000"/>
              </a:spcBef>
              <a:spcAft>
                <a:spcPts val="0"/>
              </a:spcAft>
              <a:buClr>
                <a:schemeClr val="dk1"/>
              </a:buClr>
              <a:buSzPts val="1800"/>
              <a:buFont typeface="Arial"/>
              <a:buNone/>
              <a:defRPr sz="1800">
                <a:latin typeface="Quattrocento Sans"/>
                <a:ea typeface="Quattrocento Sans"/>
                <a:cs typeface="Quattrocento Sans"/>
                <a:sym typeface="Quattrocento Sans"/>
              </a:defRPr>
            </a:lvl4pPr>
            <a:lvl5pPr indent="-228600" lvl="4" marL="2286000" algn="l">
              <a:spcBef>
                <a:spcPts val="1000"/>
              </a:spcBef>
              <a:spcAft>
                <a:spcPts val="0"/>
              </a:spcAft>
              <a:buClr>
                <a:schemeClr val="dk1"/>
              </a:buClr>
              <a:buSzPts val="1800"/>
              <a:buFont typeface="Arial"/>
              <a:buNone/>
              <a:defRPr sz="1800">
                <a:latin typeface="Quattrocento Sans"/>
                <a:ea typeface="Quattrocento Sans"/>
                <a:cs typeface="Quattrocento Sans"/>
                <a:sym typeface="Quattrocento Sans"/>
              </a:defRPr>
            </a:lvl5pPr>
            <a:lvl6pPr indent="-342900" lvl="5" marL="2743200" algn="l">
              <a:spcBef>
                <a:spcPts val="8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3" name="Google Shape;43;p8"/>
          <p:cNvSpPr txBox="1"/>
          <p:nvPr/>
        </p:nvSpPr>
        <p:spPr>
          <a:xfrm>
            <a:off x="9061491" y="6492906"/>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accent5"/>
              </a:buClr>
              <a:buSzPts val="1000"/>
              <a:buFont typeface="Arial"/>
              <a:buNone/>
            </a:pPr>
            <a:fld id="{00000000-1234-1234-1234-123412341234}" type="slidenum">
              <a:rPr b="0" i="0" lang="en-GB" sz="1000" u="none" cap="none" strike="noStrike">
                <a:solidFill>
                  <a:schemeClr val="accent5"/>
                </a:solidFill>
                <a:latin typeface="Arial"/>
                <a:ea typeface="Arial"/>
                <a:cs typeface="Arial"/>
                <a:sym typeface="Arial"/>
              </a:rPr>
              <a:t>‹#›</a:t>
            </a:fld>
            <a:endParaRPr b="0" i="0" sz="1000" u="none" cap="none" strike="noStrike">
              <a:solidFill>
                <a:schemeClr val="accent5"/>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 name="Shape 8"/>
        <p:cNvGrpSpPr/>
        <p:nvPr/>
      </p:nvGrpSpPr>
      <p:grpSpPr>
        <a:xfrm>
          <a:off x="0" y="0"/>
          <a:ext cx="0" cy="0"/>
          <a:chOff x="0" y="0"/>
          <a:chExt cx="0" cy="0"/>
        </a:xfrm>
      </p:grpSpPr>
      <p:sp>
        <p:nvSpPr>
          <p:cNvPr id="9" name="Google Shape;9;p1"/>
          <p:cNvSpPr txBox="1"/>
          <p:nvPr>
            <p:ph idx="1" type="body"/>
          </p:nvPr>
        </p:nvSpPr>
        <p:spPr>
          <a:xfrm>
            <a:off x="414000" y="1570416"/>
            <a:ext cx="11404800" cy="4546800"/>
          </a:xfrm>
          <a:prstGeom prst="rect">
            <a:avLst/>
          </a:prstGeom>
          <a:noFill/>
          <a:ln>
            <a:noFill/>
          </a:ln>
        </p:spPr>
        <p:txBody>
          <a:bodyPr anchorCtr="0" anchor="t" bIns="45700" lIns="91425" spcFirstLastPara="1" rIns="91425" wrap="square" tIns="45700">
            <a:noAutofit/>
          </a:bodyPr>
          <a:lstStyle>
            <a:lvl1pPr indent="-342900" lvl="0" marL="457200" marR="0" rtl="0" algn="l">
              <a:spcBef>
                <a:spcPts val="1000"/>
              </a:spcBef>
              <a:spcAft>
                <a:spcPts val="0"/>
              </a:spcAft>
              <a:buClr>
                <a:schemeClr val="accent5"/>
              </a:buClr>
              <a:buSzPts val="1800"/>
              <a:buFont typeface="Arial"/>
              <a:buChar char="›"/>
              <a:defRPr b="0" i="0" sz="1800" u="none" cap="none" strike="noStrike">
                <a:solidFill>
                  <a:schemeClr val="dk1"/>
                </a:solidFill>
                <a:latin typeface="Arial"/>
                <a:ea typeface="Arial"/>
                <a:cs typeface="Arial"/>
                <a:sym typeface="Arial"/>
              </a:defRPr>
            </a:lvl1pPr>
            <a:lvl2pPr indent="-342900" lvl="1" marL="914400" marR="0" rtl="0" algn="l">
              <a:spcBef>
                <a:spcPts val="1000"/>
              </a:spcBef>
              <a:spcAft>
                <a:spcPts val="0"/>
              </a:spcAft>
              <a:buClr>
                <a:schemeClr val="accent5"/>
              </a:buClr>
              <a:buSzPts val="1800"/>
              <a:buFont typeface="Arial"/>
              <a:buChar char="›"/>
              <a:defRPr b="0" i="0" sz="1800" u="none" cap="none" strike="noStrike">
                <a:solidFill>
                  <a:schemeClr val="dk1"/>
                </a:solidFill>
                <a:latin typeface="Arial"/>
                <a:ea typeface="Arial"/>
                <a:cs typeface="Arial"/>
                <a:sym typeface="Arial"/>
              </a:defRPr>
            </a:lvl2pPr>
            <a:lvl3pPr indent="-330200" lvl="2" marL="1371600" marR="0" rtl="0" algn="l">
              <a:spcBef>
                <a:spcPts val="1000"/>
              </a:spcBef>
              <a:spcAft>
                <a:spcPts val="0"/>
              </a:spcAft>
              <a:buClr>
                <a:schemeClr val="accent5"/>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spcBef>
                <a:spcPts val="1000"/>
              </a:spcBef>
              <a:spcAft>
                <a:spcPts val="0"/>
              </a:spcAft>
              <a:buClr>
                <a:schemeClr val="accent5"/>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spcBef>
                <a:spcPts val="1000"/>
              </a:spcBef>
              <a:spcAft>
                <a:spcPts val="0"/>
              </a:spcAft>
              <a:buClr>
                <a:schemeClr val="accent5"/>
              </a:buClr>
              <a:buSzPts val="1400"/>
              <a:buFont typeface="Arial"/>
              <a:buChar char="›"/>
              <a:defRPr b="0" i="0" sz="1400" u="none" cap="none" strike="noStrike">
                <a:solidFill>
                  <a:schemeClr val="dk1"/>
                </a:solidFill>
                <a:latin typeface="Arial"/>
                <a:ea typeface="Arial"/>
                <a:cs typeface="Arial"/>
                <a:sym typeface="Arial"/>
              </a:defRPr>
            </a:lvl5pPr>
            <a:lvl6pPr indent="-355600" lvl="5" marL="2743200" marR="0" rtl="0" algn="l">
              <a:spcBef>
                <a:spcPts val="10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0" name="Google Shape;10;p1"/>
          <p:cNvSpPr txBox="1"/>
          <p:nvPr>
            <p:ph type="title"/>
          </p:nvPr>
        </p:nvSpPr>
        <p:spPr>
          <a:xfrm>
            <a:off x="414000" y="0"/>
            <a:ext cx="9126000" cy="1291188"/>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chemeClr val="accent1"/>
              </a:buClr>
              <a:buSzPts val="3600"/>
              <a:buFont typeface="Arial"/>
              <a:buNone/>
              <a:defRPr b="0" i="0" sz="3600" u="none" cap="none" strike="noStrike">
                <a:solidFill>
                  <a:schemeClr val="accen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 name="Shape 47"/>
        <p:cNvGrpSpPr/>
        <p:nvPr/>
      </p:nvGrpSpPr>
      <p:grpSpPr>
        <a:xfrm>
          <a:off x="0" y="0"/>
          <a:ext cx="0" cy="0"/>
          <a:chOff x="0" y="0"/>
          <a:chExt cx="0" cy="0"/>
        </a:xfrm>
      </p:grpSpPr>
      <p:sp>
        <p:nvSpPr>
          <p:cNvPr id="48" name="Google Shape;48;p9"/>
          <p:cNvSpPr txBox="1"/>
          <p:nvPr>
            <p:ph type="ctrTitle"/>
          </p:nvPr>
        </p:nvSpPr>
        <p:spPr>
          <a:xfrm>
            <a:off x="914400" y="1063566"/>
            <a:ext cx="10364400" cy="2556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6000"/>
              <a:buFont typeface="Arial"/>
              <a:buNone/>
            </a:pPr>
            <a:r>
              <a:rPr lang="en-GB"/>
              <a:t>File system Access</a:t>
            </a:r>
            <a:endParaRPr/>
          </a:p>
        </p:txBody>
      </p:sp>
      <p:sp>
        <p:nvSpPr>
          <p:cNvPr id="49" name="Google Shape;49;p9"/>
          <p:cNvSpPr txBox="1"/>
          <p:nvPr>
            <p:ph idx="1" type="subTitle"/>
          </p:nvPr>
        </p:nvSpPr>
        <p:spPr>
          <a:xfrm>
            <a:off x="1038226" y="3886200"/>
            <a:ext cx="10240574" cy="439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2000"/>
              <a:buNone/>
            </a:pPr>
            <a:r>
              <a:rPr lang="en-GB"/>
              <a:t>FILE AND DIRECTORY PERMISSION BITS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18"/>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Symbolic permissions notation</a:t>
            </a:r>
            <a:endParaRPr/>
          </a:p>
        </p:txBody>
      </p:sp>
      <p:sp>
        <p:nvSpPr>
          <p:cNvPr id="155" name="Google Shape;155;p18"/>
          <p:cNvSpPr/>
          <p:nvPr/>
        </p:nvSpPr>
        <p:spPr>
          <a:xfrm>
            <a:off x="638966" y="3634751"/>
            <a:ext cx="5051813" cy="1058549"/>
          </a:xfrm>
          <a:prstGeom prst="flowChartAlternateProcess">
            <a:avLst/>
          </a:prstGeom>
          <a:gradFill>
            <a:gsLst>
              <a:gs pos="0">
                <a:srgbClr val="FFFFFF">
                  <a:alpha val="0"/>
                </a:srgbClr>
              </a:gs>
              <a:gs pos="100000">
                <a:srgbClr val="EEEFD7"/>
              </a:gs>
            </a:gsLst>
            <a:path path="circle">
              <a:fillToRect b="50%" l="50%" r="50%" t="50%"/>
            </a:path>
            <a:tileRect/>
          </a:gradFill>
          <a:ln cap="flat" cmpd="sng" w="9525">
            <a:solidFill>
              <a:srgbClr val="808080"/>
            </a:solidFill>
            <a:prstDash val="solid"/>
            <a:round/>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1" marL="457200" marR="0" rtl="0" algn="l">
              <a:spcBef>
                <a:spcPts val="0"/>
              </a:spcBef>
              <a:spcAft>
                <a:spcPts val="0"/>
              </a:spcAft>
              <a:buNone/>
            </a:pPr>
            <a:r>
              <a:rPr b="1" i="0" lang="en-GB" sz="2000" u="none" cap="none" strike="noStrike">
                <a:solidFill>
                  <a:srgbClr val="0000C8"/>
                </a:solidFill>
                <a:latin typeface="Quattrocento Sans"/>
                <a:ea typeface="Quattrocento Sans"/>
                <a:cs typeface="Quattrocento Sans"/>
                <a:sym typeface="Quattrocento Sans"/>
              </a:rPr>
              <a:t>=   </a:t>
            </a:r>
            <a:r>
              <a:rPr b="0" i="0" lang="en-GB" sz="2000" u="none" cap="none" strike="noStrike">
                <a:solidFill>
                  <a:schemeClr val="dk1"/>
                </a:solidFill>
                <a:latin typeface="Quattrocento Sans"/>
                <a:ea typeface="Quattrocento Sans"/>
                <a:cs typeface="Quattrocento Sans"/>
                <a:sym typeface="Quattrocento Sans"/>
              </a:rPr>
              <a:t>sets permission</a:t>
            </a:r>
            <a:endParaRPr/>
          </a:p>
          <a:p>
            <a:pPr indent="0" lvl="1" marL="457200" marR="0" rtl="0" algn="l">
              <a:spcBef>
                <a:spcPts val="0"/>
              </a:spcBef>
              <a:spcAft>
                <a:spcPts val="0"/>
              </a:spcAft>
              <a:buNone/>
            </a:pPr>
            <a:r>
              <a:rPr b="1" i="0" lang="en-GB" sz="2000" u="none" cap="none" strike="noStrike">
                <a:solidFill>
                  <a:srgbClr val="0000C8"/>
                </a:solidFill>
                <a:latin typeface="Quattrocento Sans"/>
                <a:ea typeface="Quattrocento Sans"/>
                <a:cs typeface="Quattrocento Sans"/>
                <a:sym typeface="Quattrocento Sans"/>
              </a:rPr>
              <a:t>+   </a:t>
            </a:r>
            <a:r>
              <a:rPr b="0" i="0" lang="en-GB" sz="2000" u="none" cap="none" strike="noStrike">
                <a:solidFill>
                  <a:schemeClr val="dk1"/>
                </a:solidFill>
                <a:latin typeface="Quattrocento Sans"/>
                <a:ea typeface="Quattrocento Sans"/>
                <a:cs typeface="Quattrocento Sans"/>
                <a:sym typeface="Quattrocento Sans"/>
              </a:rPr>
              <a:t>adds permission</a:t>
            </a:r>
            <a:endParaRPr/>
          </a:p>
          <a:p>
            <a:pPr indent="0" lvl="1" marL="457200" marR="0" rtl="0" algn="l">
              <a:spcBef>
                <a:spcPts val="0"/>
              </a:spcBef>
              <a:spcAft>
                <a:spcPts val="0"/>
              </a:spcAft>
              <a:buNone/>
            </a:pPr>
            <a:r>
              <a:rPr b="1" i="0" lang="en-GB" sz="2000" u="none" cap="none" strike="noStrike">
                <a:solidFill>
                  <a:srgbClr val="0000C8"/>
                </a:solidFill>
                <a:latin typeface="Quattrocento Sans"/>
                <a:ea typeface="Quattrocento Sans"/>
                <a:cs typeface="Quattrocento Sans"/>
                <a:sym typeface="Quattrocento Sans"/>
              </a:rPr>
              <a:t>-	</a:t>
            </a:r>
            <a:r>
              <a:rPr b="0" i="0" lang="en-GB" sz="2000" u="none" cap="none" strike="noStrike">
                <a:solidFill>
                  <a:schemeClr val="dk1"/>
                </a:solidFill>
                <a:latin typeface="Quattrocento Sans"/>
                <a:ea typeface="Quattrocento Sans"/>
                <a:cs typeface="Quattrocento Sans"/>
                <a:sym typeface="Quattrocento Sans"/>
              </a:rPr>
              <a:t>removes permission</a:t>
            </a:r>
            <a:endParaRPr/>
          </a:p>
        </p:txBody>
      </p:sp>
      <p:sp>
        <p:nvSpPr>
          <p:cNvPr id="156" name="Google Shape;156;p18"/>
          <p:cNvSpPr/>
          <p:nvPr/>
        </p:nvSpPr>
        <p:spPr>
          <a:xfrm>
            <a:off x="638967" y="1857279"/>
            <a:ext cx="5009344" cy="1296471"/>
          </a:xfrm>
          <a:prstGeom prst="flowChartAlternateProcess">
            <a:avLst/>
          </a:prstGeom>
          <a:gradFill>
            <a:gsLst>
              <a:gs pos="0">
                <a:srgbClr val="FFFFFF">
                  <a:alpha val="0"/>
                </a:srgbClr>
              </a:gs>
              <a:gs pos="100000">
                <a:srgbClr val="EEEFD7"/>
              </a:gs>
            </a:gsLst>
            <a:path path="circle">
              <a:fillToRect b="50%" l="50%" r="50%" t="50%"/>
            </a:path>
            <a:tileRect/>
          </a:gradFill>
          <a:ln cap="flat" cmpd="sng" w="9525">
            <a:solidFill>
              <a:srgbClr val="808080"/>
            </a:solidFill>
            <a:prstDash val="solid"/>
            <a:round/>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1" marL="457200" marR="0" rtl="0" algn="l">
              <a:spcBef>
                <a:spcPts val="0"/>
              </a:spcBef>
              <a:spcAft>
                <a:spcPts val="0"/>
              </a:spcAft>
              <a:buNone/>
            </a:pPr>
            <a:r>
              <a:rPr b="1" i="0" lang="en-GB" sz="2000" u="none" cap="none" strike="noStrike">
                <a:solidFill>
                  <a:srgbClr val="0000C8"/>
                </a:solidFill>
                <a:latin typeface="Quattrocento Sans"/>
                <a:ea typeface="Quattrocento Sans"/>
                <a:cs typeface="Quattrocento Sans"/>
                <a:sym typeface="Quattrocento Sans"/>
              </a:rPr>
              <a:t>u	   </a:t>
            </a:r>
            <a:r>
              <a:rPr b="0" i="0" lang="en-GB" sz="2000" u="none" cap="none" strike="noStrike">
                <a:solidFill>
                  <a:schemeClr val="dk1"/>
                </a:solidFill>
                <a:latin typeface="Quattrocento Sans"/>
                <a:ea typeface="Quattrocento Sans"/>
                <a:cs typeface="Quattrocento Sans"/>
                <a:sym typeface="Quattrocento Sans"/>
              </a:rPr>
              <a:t>file user owner</a:t>
            </a:r>
            <a:endParaRPr/>
          </a:p>
          <a:p>
            <a:pPr indent="0" lvl="1" marL="457200" marR="0" rtl="0" algn="l">
              <a:spcBef>
                <a:spcPts val="0"/>
              </a:spcBef>
              <a:spcAft>
                <a:spcPts val="0"/>
              </a:spcAft>
              <a:buNone/>
            </a:pPr>
            <a:r>
              <a:rPr b="1" i="0" lang="en-GB" sz="2000" u="none" cap="none" strike="noStrike">
                <a:solidFill>
                  <a:srgbClr val="0000C8"/>
                </a:solidFill>
                <a:latin typeface="Quattrocento Sans"/>
                <a:ea typeface="Quattrocento Sans"/>
                <a:cs typeface="Quattrocento Sans"/>
                <a:sym typeface="Quattrocento Sans"/>
              </a:rPr>
              <a:t>g	   </a:t>
            </a:r>
            <a:r>
              <a:rPr b="0" i="0" lang="en-GB" sz="2000" u="none" cap="none" strike="noStrike">
                <a:solidFill>
                  <a:schemeClr val="dk1"/>
                </a:solidFill>
                <a:latin typeface="Quattrocento Sans"/>
                <a:ea typeface="Quattrocento Sans"/>
                <a:cs typeface="Quattrocento Sans"/>
                <a:sym typeface="Quattrocento Sans"/>
              </a:rPr>
              <a:t>file group owner</a:t>
            </a:r>
            <a:endParaRPr/>
          </a:p>
          <a:p>
            <a:pPr indent="0" lvl="1" marL="457200" marR="0" rtl="0" algn="l">
              <a:spcBef>
                <a:spcPts val="0"/>
              </a:spcBef>
              <a:spcAft>
                <a:spcPts val="0"/>
              </a:spcAft>
              <a:buNone/>
            </a:pPr>
            <a:r>
              <a:rPr b="1" i="0" lang="en-GB" sz="2000" u="none" cap="none" strike="noStrike">
                <a:solidFill>
                  <a:srgbClr val="0000C8"/>
                </a:solidFill>
                <a:latin typeface="Quattrocento Sans"/>
                <a:ea typeface="Quattrocento Sans"/>
                <a:cs typeface="Quattrocento Sans"/>
                <a:sym typeface="Quattrocento Sans"/>
              </a:rPr>
              <a:t>o	   </a:t>
            </a:r>
            <a:r>
              <a:rPr b="0" i="0" lang="en-GB" sz="2000" u="none" cap="none" strike="noStrike">
                <a:solidFill>
                  <a:schemeClr val="dk1"/>
                </a:solidFill>
                <a:latin typeface="Quattrocento Sans"/>
                <a:ea typeface="Quattrocento Sans"/>
                <a:cs typeface="Quattrocento Sans"/>
                <a:sym typeface="Quattrocento Sans"/>
              </a:rPr>
              <a:t>other</a:t>
            </a:r>
            <a:endParaRPr/>
          </a:p>
          <a:p>
            <a:pPr indent="0" lvl="1" marL="457200" marR="0" rtl="0" algn="l">
              <a:spcBef>
                <a:spcPts val="0"/>
              </a:spcBef>
              <a:spcAft>
                <a:spcPts val="0"/>
              </a:spcAft>
              <a:buNone/>
            </a:pPr>
            <a:r>
              <a:rPr b="1" i="0" lang="en-GB" sz="2000" u="none" cap="none" strike="noStrike">
                <a:solidFill>
                  <a:srgbClr val="0000C8"/>
                </a:solidFill>
                <a:latin typeface="Quattrocento Sans"/>
                <a:ea typeface="Quattrocento Sans"/>
                <a:cs typeface="Quattrocento Sans"/>
                <a:sym typeface="Quattrocento Sans"/>
              </a:rPr>
              <a:t>a	   </a:t>
            </a:r>
            <a:r>
              <a:rPr b="0" i="0" lang="en-GB" sz="2000" u="none" cap="none" strike="noStrike">
                <a:solidFill>
                  <a:schemeClr val="dk1"/>
                </a:solidFill>
                <a:latin typeface="Quattrocento Sans"/>
                <a:ea typeface="Quattrocento Sans"/>
                <a:cs typeface="Quattrocento Sans"/>
                <a:sym typeface="Quattrocento Sans"/>
              </a:rPr>
              <a:t>all user types</a:t>
            </a:r>
            <a:endParaRPr/>
          </a:p>
        </p:txBody>
      </p:sp>
      <p:sp>
        <p:nvSpPr>
          <p:cNvPr id="157" name="Google Shape;157;p18"/>
          <p:cNvSpPr/>
          <p:nvPr/>
        </p:nvSpPr>
        <p:spPr>
          <a:xfrm>
            <a:off x="643457" y="5106350"/>
            <a:ext cx="5047322" cy="1023865"/>
          </a:xfrm>
          <a:prstGeom prst="flowChartAlternateProcess">
            <a:avLst/>
          </a:prstGeom>
          <a:gradFill>
            <a:gsLst>
              <a:gs pos="0">
                <a:srgbClr val="FFFFFF">
                  <a:alpha val="0"/>
                </a:srgbClr>
              </a:gs>
              <a:gs pos="100000">
                <a:srgbClr val="EEEFD7"/>
              </a:gs>
            </a:gsLst>
            <a:path path="circle">
              <a:fillToRect b="50%" l="50%" r="50%" t="50%"/>
            </a:path>
            <a:tileRect/>
          </a:gradFill>
          <a:ln cap="flat" cmpd="sng" w="9525">
            <a:solidFill>
              <a:srgbClr val="808080"/>
            </a:solidFill>
            <a:prstDash val="solid"/>
            <a:round/>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1" marL="457200" marR="0" rtl="0" algn="l">
              <a:spcBef>
                <a:spcPts val="0"/>
              </a:spcBef>
              <a:spcAft>
                <a:spcPts val="0"/>
              </a:spcAft>
              <a:buNone/>
            </a:pPr>
            <a:r>
              <a:rPr b="1" i="0" lang="en-GB" sz="2000" u="none" cap="none" strike="noStrike">
                <a:solidFill>
                  <a:srgbClr val="0000C8"/>
                </a:solidFill>
                <a:latin typeface="Quattrocento Sans"/>
                <a:ea typeface="Quattrocento Sans"/>
                <a:cs typeface="Quattrocento Sans"/>
                <a:sym typeface="Quattrocento Sans"/>
              </a:rPr>
              <a:t>r	   </a:t>
            </a:r>
            <a:r>
              <a:rPr b="0" i="0" lang="en-GB" sz="2000" u="none" cap="none" strike="noStrike">
                <a:solidFill>
                  <a:schemeClr val="dk1"/>
                </a:solidFill>
                <a:latin typeface="Quattrocento Sans"/>
                <a:ea typeface="Quattrocento Sans"/>
                <a:cs typeface="Quattrocento Sans"/>
                <a:sym typeface="Quattrocento Sans"/>
              </a:rPr>
              <a:t>read</a:t>
            </a:r>
            <a:endParaRPr/>
          </a:p>
          <a:p>
            <a:pPr indent="0" lvl="1" marL="457200" marR="0" rtl="0" algn="l">
              <a:spcBef>
                <a:spcPts val="0"/>
              </a:spcBef>
              <a:spcAft>
                <a:spcPts val="0"/>
              </a:spcAft>
              <a:buNone/>
            </a:pPr>
            <a:r>
              <a:rPr b="1" i="0" lang="en-GB" sz="2000" u="none" cap="none" strike="noStrike">
                <a:solidFill>
                  <a:srgbClr val="0000C8"/>
                </a:solidFill>
                <a:latin typeface="Quattrocento Sans"/>
                <a:ea typeface="Quattrocento Sans"/>
                <a:cs typeface="Quattrocento Sans"/>
                <a:sym typeface="Quattrocento Sans"/>
              </a:rPr>
              <a:t>w      </a:t>
            </a:r>
            <a:r>
              <a:rPr b="0" i="0" lang="en-GB" sz="2000" u="none" cap="none" strike="noStrike">
                <a:solidFill>
                  <a:schemeClr val="dk1"/>
                </a:solidFill>
                <a:latin typeface="Quattrocento Sans"/>
                <a:ea typeface="Quattrocento Sans"/>
                <a:cs typeface="Quattrocento Sans"/>
                <a:sym typeface="Quattrocento Sans"/>
              </a:rPr>
              <a:t>write</a:t>
            </a:r>
            <a:endParaRPr/>
          </a:p>
          <a:p>
            <a:pPr indent="0" lvl="1" marL="457200" marR="0" rtl="0" algn="l">
              <a:spcBef>
                <a:spcPts val="0"/>
              </a:spcBef>
              <a:spcAft>
                <a:spcPts val="0"/>
              </a:spcAft>
              <a:buNone/>
            </a:pPr>
            <a:r>
              <a:rPr b="1" i="0" lang="en-GB" sz="2000" u="none" cap="none" strike="noStrike">
                <a:solidFill>
                  <a:srgbClr val="0000C8"/>
                </a:solidFill>
                <a:latin typeface="Quattrocento Sans"/>
                <a:ea typeface="Quattrocento Sans"/>
                <a:cs typeface="Quattrocento Sans"/>
                <a:sym typeface="Quattrocento Sans"/>
              </a:rPr>
              <a:t>x	   </a:t>
            </a:r>
            <a:r>
              <a:rPr b="0" i="0" lang="en-GB" sz="2000" u="none" cap="none" strike="noStrike">
                <a:solidFill>
                  <a:schemeClr val="dk1"/>
                </a:solidFill>
                <a:latin typeface="Quattrocento Sans"/>
                <a:ea typeface="Quattrocento Sans"/>
                <a:cs typeface="Quattrocento Sans"/>
                <a:sym typeface="Quattrocento Sans"/>
              </a:rPr>
              <a:t>execute/access</a:t>
            </a:r>
            <a:endParaRPr/>
          </a:p>
        </p:txBody>
      </p:sp>
      <p:sp>
        <p:nvSpPr>
          <p:cNvPr id="158" name="Google Shape;158;p18"/>
          <p:cNvSpPr/>
          <p:nvPr/>
        </p:nvSpPr>
        <p:spPr>
          <a:xfrm>
            <a:off x="5991461" y="5008299"/>
            <a:ext cx="5708612" cy="451406"/>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rgbClr val="A3A3A3"/>
            </a:outerShdw>
          </a:effectLst>
        </p:spPr>
        <p:txBody>
          <a:bodyPr anchorCtr="0" anchor="ctr" bIns="50800" lIns="95250" spcFirstLastPara="1" rIns="95250" wrap="square" tIns="91425">
            <a:noAutofit/>
          </a:bodyPr>
          <a:lstStyle/>
          <a:p>
            <a:pPr indent="0" lvl="0" marL="0" marR="0" rtl="0" algn="l">
              <a:spcBef>
                <a:spcPts val="0"/>
              </a:spcBef>
              <a:spcAft>
                <a:spcPts val="0"/>
              </a:spcAft>
              <a:buNone/>
            </a:pP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sudo</a:t>
            </a: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chmod ug+w ~/bin/script11</a:t>
            </a:r>
            <a:endParaRPr/>
          </a:p>
        </p:txBody>
      </p:sp>
      <p:sp>
        <p:nvSpPr>
          <p:cNvPr id="159" name="Google Shape;159;p18"/>
          <p:cNvSpPr/>
          <p:nvPr/>
        </p:nvSpPr>
        <p:spPr>
          <a:xfrm>
            <a:off x="5973508" y="2736676"/>
            <a:ext cx="5736169" cy="451406"/>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rgbClr val="A3A3A3"/>
            </a:outerShdw>
          </a:effectLst>
        </p:spPr>
        <p:txBody>
          <a:bodyPr anchorCtr="0" anchor="ctr" bIns="50800" lIns="95250" spcFirstLastPara="1" rIns="95250" wrap="square" tIns="91425">
            <a:noAutofit/>
          </a:bodyPr>
          <a:lstStyle/>
          <a:p>
            <a:pPr indent="0" lvl="0" marL="0" marR="0" rtl="0" algn="l">
              <a:spcBef>
                <a:spcPts val="0"/>
              </a:spcBef>
              <a:spcAft>
                <a:spcPts val="0"/>
              </a:spcAft>
              <a:buNone/>
            </a:pP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sudo</a:t>
            </a: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chmod a+x ~/bin/script10</a:t>
            </a:r>
            <a:endParaRPr/>
          </a:p>
        </p:txBody>
      </p:sp>
      <p:sp>
        <p:nvSpPr>
          <p:cNvPr id="160" name="Google Shape;160;p18"/>
          <p:cNvSpPr/>
          <p:nvPr/>
        </p:nvSpPr>
        <p:spPr>
          <a:xfrm>
            <a:off x="5997697" y="3921895"/>
            <a:ext cx="5690544" cy="451406"/>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rgbClr val="A3A3A3"/>
            </a:outerShdw>
          </a:effectLst>
        </p:spPr>
        <p:txBody>
          <a:bodyPr anchorCtr="0" anchor="ctr" bIns="50800" lIns="95250" spcFirstLastPara="1" rIns="95250" wrap="square" tIns="91425">
            <a:noAutofit/>
          </a:bodyPr>
          <a:lstStyle/>
          <a:p>
            <a:pPr indent="0" lvl="0" marL="0" marR="0" rtl="0" algn="l">
              <a:spcBef>
                <a:spcPts val="0"/>
              </a:spcBef>
              <a:spcAft>
                <a:spcPts val="0"/>
              </a:spcAft>
              <a:buNone/>
            </a:pP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sudo</a:t>
            </a: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chmod o-w /srv/www</a:t>
            </a:r>
            <a:endParaRPr/>
          </a:p>
        </p:txBody>
      </p:sp>
      <p:sp>
        <p:nvSpPr>
          <p:cNvPr id="161" name="Google Shape;161;p18"/>
          <p:cNvSpPr/>
          <p:nvPr/>
        </p:nvSpPr>
        <p:spPr>
          <a:xfrm>
            <a:off x="524379" y="1473214"/>
            <a:ext cx="3279782" cy="407583"/>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rgbClr val="C80000"/>
              </a:buClr>
              <a:buSzPts val="2000"/>
              <a:buFont typeface="Arial"/>
              <a:buNone/>
            </a:pPr>
            <a:r>
              <a:rPr b="1" i="0" lang="en-GB" sz="2000" u="none" cap="none" strike="noStrike">
                <a:solidFill>
                  <a:srgbClr val="8F9193"/>
                </a:solidFill>
                <a:latin typeface="Verdana"/>
                <a:ea typeface="Verdana"/>
                <a:cs typeface="Verdana"/>
                <a:sym typeface="Verdana"/>
              </a:rPr>
              <a:t>User types:</a:t>
            </a:r>
            <a:endParaRPr/>
          </a:p>
        </p:txBody>
      </p:sp>
      <p:sp>
        <p:nvSpPr>
          <p:cNvPr id="162" name="Google Shape;162;p18"/>
          <p:cNvSpPr/>
          <p:nvPr/>
        </p:nvSpPr>
        <p:spPr>
          <a:xfrm>
            <a:off x="625855" y="4740182"/>
            <a:ext cx="4699950" cy="407583"/>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rgbClr val="C80000"/>
              </a:buClr>
              <a:buSzPts val="2000"/>
              <a:buFont typeface="Arial"/>
              <a:buNone/>
            </a:pPr>
            <a:r>
              <a:rPr b="1" i="0" lang="en-GB" sz="2000" u="none" cap="none" strike="noStrike">
                <a:solidFill>
                  <a:srgbClr val="8F9193"/>
                </a:solidFill>
                <a:latin typeface="Verdana"/>
                <a:ea typeface="Verdana"/>
                <a:cs typeface="Verdana"/>
                <a:sym typeface="Verdana"/>
              </a:rPr>
              <a:t>Access permission flags</a:t>
            </a:r>
            <a:endParaRPr/>
          </a:p>
        </p:txBody>
      </p:sp>
      <p:sp>
        <p:nvSpPr>
          <p:cNvPr id="163" name="Google Shape;163;p18"/>
          <p:cNvSpPr/>
          <p:nvPr/>
        </p:nvSpPr>
        <p:spPr>
          <a:xfrm>
            <a:off x="548393" y="3280259"/>
            <a:ext cx="4699950" cy="407583"/>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rgbClr val="C80000"/>
              </a:buClr>
              <a:buSzPts val="2000"/>
              <a:buFont typeface="Arial"/>
              <a:buNone/>
            </a:pPr>
            <a:r>
              <a:rPr b="1" i="0" lang="en-GB" sz="2000" u="none" cap="none" strike="noStrike">
                <a:solidFill>
                  <a:srgbClr val="8F9193"/>
                </a:solidFill>
                <a:latin typeface="Verdana"/>
                <a:ea typeface="Verdana"/>
                <a:cs typeface="Verdana"/>
                <a:sym typeface="Verdana"/>
              </a:rPr>
              <a:t>File access operations</a:t>
            </a:r>
            <a:endParaRPr/>
          </a:p>
        </p:txBody>
      </p:sp>
      <p:sp>
        <p:nvSpPr>
          <p:cNvPr id="164" name="Google Shape;164;p18"/>
          <p:cNvSpPr/>
          <p:nvPr/>
        </p:nvSpPr>
        <p:spPr>
          <a:xfrm>
            <a:off x="5879016" y="2099644"/>
            <a:ext cx="3279782" cy="407583"/>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rgbClr val="C80000"/>
              </a:buClr>
              <a:buSzPts val="2000"/>
              <a:buFont typeface="Arial"/>
              <a:buNone/>
            </a:pPr>
            <a:r>
              <a:rPr b="1" i="0" lang="en-GB" sz="2000" u="none" cap="none" strike="noStrike">
                <a:solidFill>
                  <a:schemeClr val="dk1"/>
                </a:solidFill>
                <a:latin typeface="Arial"/>
                <a:ea typeface="Arial"/>
                <a:cs typeface="Arial"/>
                <a:sym typeface="Arial"/>
              </a:rPr>
              <a:t>Examples</a:t>
            </a:r>
            <a:r>
              <a:rPr b="1" i="0" lang="en-GB" sz="2000" u="none" cap="none" strike="noStrike">
                <a:solidFill>
                  <a:srgbClr val="8F9193"/>
                </a:solidFill>
                <a:latin typeface="Verdana"/>
                <a:ea typeface="Verdana"/>
                <a:cs typeface="Verdana"/>
                <a:sym typeface="Verdana"/>
              </a:rPr>
              <a:t>:</a:t>
            </a:r>
            <a:endParaRPr/>
          </a:p>
        </p:txBody>
      </p:sp>
      <p:sp>
        <p:nvSpPr>
          <p:cNvPr id="165" name="Google Shape;165;p18"/>
          <p:cNvSpPr/>
          <p:nvPr/>
        </p:nvSpPr>
        <p:spPr>
          <a:xfrm>
            <a:off x="5980922" y="3248142"/>
            <a:ext cx="5740385" cy="417551"/>
          </a:xfrm>
          <a:prstGeom prst="roundRect">
            <a:avLst>
              <a:gd fmla="val 16667" name="adj"/>
            </a:avLst>
          </a:prstGeom>
          <a:gradFill>
            <a:gsLst>
              <a:gs pos="0">
                <a:srgbClr val="FFEFD1"/>
              </a:gs>
              <a:gs pos="64999">
                <a:srgbClr val="F0EBD5"/>
              </a:gs>
              <a:gs pos="100000">
                <a:srgbClr val="D1C39F"/>
              </a:gs>
            </a:gsLst>
            <a:lin ang="4200000" scaled="0"/>
          </a:gradFill>
          <a:ln cap="flat" cmpd="sng" w="12700">
            <a:solidFill>
              <a:srgbClr val="000000"/>
            </a:solidFill>
            <a:prstDash val="solid"/>
            <a:miter lim="800000"/>
            <a:headEnd len="sm" w="sm" type="none"/>
            <a:tailEnd len="sm" w="sm" type="none"/>
          </a:ln>
          <a:effectLst>
            <a:outerShdw blurRad="127000" sx="101000" rotWithShape="0" algn="tl" sy="101000">
              <a:srgbClr val="6D6D6D">
                <a:alpha val="64705"/>
              </a:srgbClr>
            </a:outerShdw>
          </a:effectLst>
        </p:spPr>
        <p:txBody>
          <a:bodyPr anchorCtr="0" anchor="t" bIns="36000" lIns="95250" spcFirstLastPara="1" rIns="95250" wrap="square" tIns="36000">
            <a:noAutofit/>
          </a:bodyPr>
          <a:lstStyle/>
          <a:p>
            <a:pPr indent="168275" lvl="0" marL="0" marR="0" rtl="0" algn="ctr">
              <a:lnSpc>
                <a:spcPct val="110000"/>
              </a:lnSpc>
              <a:spcBef>
                <a:spcPts val="0"/>
              </a:spcBef>
              <a:spcAft>
                <a:spcPts val="0"/>
              </a:spcAft>
              <a:buClr>
                <a:srgbClr val="FF0000"/>
              </a:buClr>
              <a:buSzPts val="1800"/>
              <a:buFont typeface="Arial"/>
              <a:buNone/>
            </a:pPr>
            <a:r>
              <a:rPr b="0" i="1" lang="en-GB" sz="1800" u="none" cap="none" strike="noStrike">
                <a:solidFill>
                  <a:schemeClr val="dk1"/>
                </a:solidFill>
                <a:latin typeface="Quattrocento Sans"/>
                <a:ea typeface="Quattrocento Sans"/>
                <a:cs typeface="Quattrocento Sans"/>
                <a:sym typeface="Quattrocento Sans"/>
              </a:rPr>
              <a:t>add execute permission to all user types</a:t>
            </a:r>
            <a:endParaRPr/>
          </a:p>
        </p:txBody>
      </p:sp>
      <p:sp>
        <p:nvSpPr>
          <p:cNvPr id="166" name="Google Shape;166;p18"/>
          <p:cNvSpPr/>
          <p:nvPr/>
        </p:nvSpPr>
        <p:spPr>
          <a:xfrm>
            <a:off x="6018245" y="4418459"/>
            <a:ext cx="5688588" cy="417551"/>
          </a:xfrm>
          <a:prstGeom prst="roundRect">
            <a:avLst>
              <a:gd fmla="val 16667" name="adj"/>
            </a:avLst>
          </a:prstGeom>
          <a:gradFill>
            <a:gsLst>
              <a:gs pos="0">
                <a:srgbClr val="FFEFD1"/>
              </a:gs>
              <a:gs pos="64999">
                <a:srgbClr val="F0EBD5"/>
              </a:gs>
              <a:gs pos="100000">
                <a:srgbClr val="D1C39F"/>
              </a:gs>
            </a:gsLst>
            <a:lin ang="4200000" scaled="0"/>
          </a:gradFill>
          <a:ln cap="flat" cmpd="sng" w="12700">
            <a:solidFill>
              <a:srgbClr val="000000"/>
            </a:solidFill>
            <a:prstDash val="solid"/>
            <a:miter lim="800000"/>
            <a:headEnd len="sm" w="sm" type="none"/>
            <a:tailEnd len="sm" w="sm" type="none"/>
          </a:ln>
          <a:effectLst>
            <a:outerShdw blurRad="127000" sx="101000" rotWithShape="0" algn="tl" sy="101000">
              <a:srgbClr val="6D6D6D">
                <a:alpha val="64705"/>
              </a:srgbClr>
            </a:outerShdw>
          </a:effectLst>
        </p:spPr>
        <p:txBody>
          <a:bodyPr anchorCtr="0" anchor="t" bIns="36000" lIns="95250" spcFirstLastPara="1" rIns="95250" wrap="square" tIns="36000">
            <a:noAutofit/>
          </a:bodyPr>
          <a:lstStyle/>
          <a:p>
            <a:pPr indent="168275" lvl="0" marL="0" marR="0" rtl="0" algn="ctr">
              <a:lnSpc>
                <a:spcPct val="110000"/>
              </a:lnSpc>
              <a:spcBef>
                <a:spcPts val="0"/>
              </a:spcBef>
              <a:spcAft>
                <a:spcPts val="0"/>
              </a:spcAft>
              <a:buClr>
                <a:srgbClr val="FF0000"/>
              </a:buClr>
              <a:buSzPts val="1800"/>
              <a:buFont typeface="Arial"/>
              <a:buNone/>
            </a:pPr>
            <a:r>
              <a:rPr b="0" i="1" lang="en-GB" sz="1800" u="none" cap="none" strike="noStrike">
                <a:solidFill>
                  <a:schemeClr val="dk1"/>
                </a:solidFill>
                <a:latin typeface="Quattrocento Sans"/>
                <a:ea typeface="Quattrocento Sans"/>
                <a:cs typeface="Quattrocento Sans"/>
                <a:sym typeface="Quattrocento Sans"/>
              </a:rPr>
              <a:t>remove write from 'others'</a:t>
            </a:r>
            <a:endParaRPr/>
          </a:p>
        </p:txBody>
      </p:sp>
      <p:sp>
        <p:nvSpPr>
          <p:cNvPr id="167" name="Google Shape;167;p18"/>
          <p:cNvSpPr/>
          <p:nvPr/>
        </p:nvSpPr>
        <p:spPr>
          <a:xfrm>
            <a:off x="6027638" y="5537017"/>
            <a:ext cx="5697856" cy="391090"/>
          </a:xfrm>
          <a:prstGeom prst="roundRect">
            <a:avLst>
              <a:gd fmla="val 16667" name="adj"/>
            </a:avLst>
          </a:prstGeom>
          <a:gradFill>
            <a:gsLst>
              <a:gs pos="0">
                <a:srgbClr val="FFEFD1"/>
              </a:gs>
              <a:gs pos="64999">
                <a:srgbClr val="F0EBD5"/>
              </a:gs>
              <a:gs pos="100000">
                <a:srgbClr val="D1C39F"/>
              </a:gs>
            </a:gsLst>
            <a:lin ang="4200000" scaled="0"/>
          </a:gradFill>
          <a:ln cap="flat" cmpd="sng" w="12700">
            <a:solidFill>
              <a:srgbClr val="000000"/>
            </a:solidFill>
            <a:prstDash val="solid"/>
            <a:miter lim="800000"/>
            <a:headEnd len="sm" w="sm" type="none"/>
            <a:tailEnd len="sm" w="sm" type="none"/>
          </a:ln>
          <a:effectLst>
            <a:outerShdw blurRad="127000" sx="101000" rotWithShape="0" algn="tl" sy="101000">
              <a:srgbClr val="6D6D6D">
                <a:alpha val="64705"/>
              </a:srgbClr>
            </a:outerShdw>
          </a:effectLst>
        </p:spPr>
        <p:txBody>
          <a:bodyPr anchorCtr="0" anchor="t" bIns="36000" lIns="95250" spcFirstLastPara="1" rIns="95250" wrap="square" tIns="36000">
            <a:noAutofit/>
          </a:bodyPr>
          <a:lstStyle/>
          <a:p>
            <a:pPr indent="168275" lvl="0" marL="0" marR="0" rtl="0" algn="ctr">
              <a:lnSpc>
                <a:spcPct val="110000"/>
              </a:lnSpc>
              <a:spcBef>
                <a:spcPts val="0"/>
              </a:spcBef>
              <a:spcAft>
                <a:spcPts val="0"/>
              </a:spcAft>
              <a:buClr>
                <a:srgbClr val="FF0000"/>
              </a:buClr>
              <a:buSzPts val="1800"/>
              <a:buFont typeface="Arial"/>
              <a:buNone/>
            </a:pPr>
            <a:r>
              <a:rPr b="0" i="1" lang="en-GB" sz="1800" u="none" cap="none" strike="noStrike">
                <a:solidFill>
                  <a:schemeClr val="dk1"/>
                </a:solidFill>
                <a:latin typeface="Quattrocento Sans"/>
                <a:ea typeface="Quattrocento Sans"/>
                <a:cs typeface="Quattrocento Sans"/>
                <a:sym typeface="Quattrocento Sans"/>
              </a:rPr>
              <a:t>add write permission to user and group</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19"/>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What do the following permissions mean?</a:t>
            </a:r>
            <a:endParaRPr/>
          </a:p>
          <a:p>
            <a:pPr indent="-71438" lvl="0" marL="185738" marR="0" rtl="0" algn="l">
              <a:lnSpc>
                <a:spcPct val="100000"/>
              </a:lnSpc>
              <a:spcBef>
                <a:spcPts val="2000"/>
              </a:spcBef>
              <a:spcAft>
                <a:spcPts val="0"/>
              </a:spcAft>
              <a:buClr>
                <a:srgbClr val="008FD0"/>
              </a:buClr>
              <a:buSzPts val="1800"/>
              <a:buFont typeface="Arial"/>
              <a:buNone/>
            </a:pPr>
            <a:r>
              <a:t/>
            </a:r>
            <a:endParaRPr/>
          </a:p>
        </p:txBody>
      </p:sp>
      <p:sp>
        <p:nvSpPr>
          <p:cNvPr id="173" name="Google Shape;173;p19"/>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File Permissions: Exercise</a:t>
            </a:r>
            <a:endParaRPr/>
          </a:p>
        </p:txBody>
      </p:sp>
      <p:sp>
        <p:nvSpPr>
          <p:cNvPr id="174" name="Google Shape;174;p19"/>
          <p:cNvSpPr txBox="1"/>
          <p:nvPr/>
        </p:nvSpPr>
        <p:spPr>
          <a:xfrm>
            <a:off x="1402807" y="1963132"/>
            <a:ext cx="9024898" cy="4144724"/>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rgbClr val="A3A3A3"/>
            </a:outerShdw>
          </a:effectLst>
        </p:spPr>
        <p:txBody>
          <a:bodyPr anchorCtr="0" anchor="ctr" bIns="50800" lIns="95250" spcFirstLastPara="1" rIns="95250" wrap="square" tIns="91425">
            <a:noAutofit/>
          </a:bodyPr>
          <a:lstStyle/>
          <a:p>
            <a:pPr indent="0" lvl="0" marL="0" marR="0" rtl="0" algn="l">
              <a:spcBef>
                <a:spcPts val="0"/>
              </a:spcBef>
              <a:spcAft>
                <a:spcPts val="0"/>
              </a:spcAft>
              <a:buNone/>
            </a:pP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chmod u+x file</a:t>
            </a:r>
            <a:endParaRPr/>
          </a:p>
          <a:p>
            <a:pPr indent="0" lvl="1" marL="457200" marR="0" rtl="0" algn="l">
              <a:spcBef>
                <a:spcPts val="0"/>
              </a:spcBef>
              <a:spcAft>
                <a:spcPts val="0"/>
              </a:spcAft>
              <a:buNone/>
            </a:pPr>
            <a:r>
              <a:t/>
            </a:r>
            <a:endParaRPr b="0" i="0" sz="2000" u="none" cap="none" strike="noStrike">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chmod a+r file</a:t>
            </a:r>
            <a:endParaRPr/>
          </a:p>
          <a:p>
            <a:pPr indent="0" lvl="1" marL="457200" marR="0" rtl="0" algn="l">
              <a:spcBef>
                <a:spcPts val="0"/>
              </a:spcBef>
              <a:spcAft>
                <a:spcPts val="0"/>
              </a:spcAft>
              <a:buNone/>
            </a:pPr>
            <a:r>
              <a:t/>
            </a:r>
            <a:endParaRPr b="0" i="0" sz="2000" u="none" cap="none" strike="noStrike">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chmod g+rw file</a:t>
            </a:r>
            <a:endParaRPr/>
          </a:p>
          <a:p>
            <a:pPr indent="0" lvl="1" marL="457200" marR="0" rtl="0" algn="l">
              <a:spcBef>
                <a:spcPts val="0"/>
              </a:spcBef>
              <a:spcAft>
                <a:spcPts val="0"/>
              </a:spcAft>
              <a:buNone/>
            </a:pPr>
            <a:r>
              <a:t/>
            </a:r>
            <a:endParaRPr b="0" i="0" sz="2000" u="none" cap="none" strike="noStrike">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chmod og-w file</a:t>
            </a:r>
            <a:endParaRPr/>
          </a:p>
          <a:p>
            <a:pPr indent="0" lvl="1" marL="457200" marR="0" rtl="0" algn="l">
              <a:spcBef>
                <a:spcPts val="0"/>
              </a:spcBef>
              <a:spcAft>
                <a:spcPts val="0"/>
              </a:spcAft>
              <a:buNone/>
            </a:pPr>
            <a:r>
              <a:t/>
            </a:r>
            <a:endParaRPr b="0" i="0" sz="2000" u="none" cap="none" strike="noStrike">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chmod -R go-wx directory</a:t>
            </a:r>
            <a:endParaRPr/>
          </a:p>
          <a:p>
            <a:pPr indent="0" lvl="1" marL="457200" marR="0" rtl="0" algn="l">
              <a:spcBef>
                <a:spcPts val="0"/>
              </a:spcBef>
              <a:spcAft>
                <a:spcPts val="0"/>
              </a:spcAft>
              <a:buNone/>
            </a:pPr>
            <a:r>
              <a:t/>
            </a:r>
            <a:endParaRPr b="0" i="0" sz="2000" u="none" cap="none" strike="noStrike">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chmod og=rx file</a:t>
            </a:r>
            <a:endParaRPr/>
          </a:p>
          <a:p>
            <a:pPr indent="0" lvl="1" marL="457200" marR="0" rtl="0" algn="l">
              <a:spcBef>
                <a:spcPts val="0"/>
              </a:spcBef>
              <a:spcAft>
                <a:spcPts val="0"/>
              </a:spcAft>
              <a:buNone/>
            </a:pPr>
            <a:r>
              <a:t/>
            </a:r>
            <a:endParaRPr b="0" i="0" sz="2000" u="none" cap="none" strike="noStrike">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chmod go= file</a:t>
            </a:r>
            <a:endParaRPr/>
          </a:p>
        </p:txBody>
      </p:sp>
      <p:sp>
        <p:nvSpPr>
          <p:cNvPr id="175" name="Google Shape;175;p19"/>
          <p:cNvSpPr/>
          <p:nvPr/>
        </p:nvSpPr>
        <p:spPr>
          <a:xfrm>
            <a:off x="937034" y="2025232"/>
            <a:ext cx="332386" cy="300790"/>
          </a:xfrm>
          <a:prstGeom prst="heptagon">
            <a:avLst>
              <a:gd fmla="val 102572" name="hf"/>
              <a:gd fmla="val 105210" name="vf"/>
            </a:avLst>
          </a:prstGeom>
          <a:solidFill>
            <a:srgbClr val="F2F2F2"/>
          </a:solidFill>
          <a:ln cap="flat" cmpd="sng" w="12700">
            <a:solidFill>
              <a:srgbClr val="073B6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GB" sz="1800" u="none" cap="none" strike="noStrike">
                <a:solidFill>
                  <a:schemeClr val="dk1"/>
                </a:solidFill>
                <a:latin typeface="Arial"/>
                <a:ea typeface="Arial"/>
                <a:cs typeface="Arial"/>
                <a:sym typeface="Arial"/>
              </a:rPr>
              <a:t>1</a:t>
            </a:r>
            <a:endParaRPr/>
          </a:p>
        </p:txBody>
      </p:sp>
      <p:sp>
        <p:nvSpPr>
          <p:cNvPr id="176" name="Google Shape;176;p19"/>
          <p:cNvSpPr/>
          <p:nvPr/>
        </p:nvSpPr>
        <p:spPr>
          <a:xfrm>
            <a:off x="947753" y="2621770"/>
            <a:ext cx="332386" cy="300790"/>
          </a:xfrm>
          <a:prstGeom prst="heptagon">
            <a:avLst>
              <a:gd fmla="val 102572" name="hf"/>
              <a:gd fmla="val 105210" name="vf"/>
            </a:avLst>
          </a:prstGeom>
          <a:solidFill>
            <a:srgbClr val="F2F2F2"/>
          </a:solidFill>
          <a:ln cap="flat" cmpd="sng" w="12700">
            <a:solidFill>
              <a:srgbClr val="073B6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GB" sz="1800" u="none" cap="none" strike="noStrike">
                <a:solidFill>
                  <a:schemeClr val="dk1"/>
                </a:solidFill>
                <a:latin typeface="Arial"/>
                <a:ea typeface="Arial"/>
                <a:cs typeface="Arial"/>
                <a:sym typeface="Arial"/>
              </a:rPr>
              <a:t>2</a:t>
            </a:r>
            <a:endParaRPr/>
          </a:p>
        </p:txBody>
      </p:sp>
      <p:sp>
        <p:nvSpPr>
          <p:cNvPr id="177" name="Google Shape;177;p19"/>
          <p:cNvSpPr/>
          <p:nvPr/>
        </p:nvSpPr>
        <p:spPr>
          <a:xfrm>
            <a:off x="942392" y="3845336"/>
            <a:ext cx="332386" cy="300790"/>
          </a:xfrm>
          <a:prstGeom prst="heptagon">
            <a:avLst>
              <a:gd fmla="val 102572" name="hf"/>
              <a:gd fmla="val 105210" name="vf"/>
            </a:avLst>
          </a:prstGeom>
          <a:solidFill>
            <a:srgbClr val="F2F2F2"/>
          </a:solidFill>
          <a:ln cap="flat" cmpd="sng" w="12700">
            <a:solidFill>
              <a:srgbClr val="073B6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GB" sz="1800" u="none" cap="none" strike="noStrike">
                <a:solidFill>
                  <a:schemeClr val="dk1"/>
                </a:solidFill>
                <a:latin typeface="Arial"/>
                <a:ea typeface="Arial"/>
                <a:cs typeface="Arial"/>
                <a:sym typeface="Arial"/>
              </a:rPr>
              <a:t>4</a:t>
            </a:r>
            <a:endParaRPr/>
          </a:p>
        </p:txBody>
      </p:sp>
      <p:sp>
        <p:nvSpPr>
          <p:cNvPr id="178" name="Google Shape;178;p19"/>
          <p:cNvSpPr/>
          <p:nvPr/>
        </p:nvSpPr>
        <p:spPr>
          <a:xfrm>
            <a:off x="937031" y="4454941"/>
            <a:ext cx="332386" cy="300790"/>
          </a:xfrm>
          <a:prstGeom prst="heptagon">
            <a:avLst>
              <a:gd fmla="val 102572" name="hf"/>
              <a:gd fmla="val 105210" name="vf"/>
            </a:avLst>
          </a:prstGeom>
          <a:solidFill>
            <a:srgbClr val="F2F2F2"/>
          </a:solidFill>
          <a:ln cap="flat" cmpd="sng" w="12700">
            <a:solidFill>
              <a:srgbClr val="073B6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GB" sz="1800" u="none" cap="none" strike="noStrike">
                <a:solidFill>
                  <a:schemeClr val="dk1"/>
                </a:solidFill>
                <a:latin typeface="Arial"/>
                <a:ea typeface="Arial"/>
                <a:cs typeface="Arial"/>
                <a:sym typeface="Arial"/>
              </a:rPr>
              <a:t>5</a:t>
            </a:r>
            <a:endParaRPr/>
          </a:p>
        </p:txBody>
      </p:sp>
      <p:sp>
        <p:nvSpPr>
          <p:cNvPr id="179" name="Google Shape;179;p19"/>
          <p:cNvSpPr/>
          <p:nvPr/>
        </p:nvSpPr>
        <p:spPr>
          <a:xfrm>
            <a:off x="947753" y="5064525"/>
            <a:ext cx="332386" cy="300790"/>
          </a:xfrm>
          <a:prstGeom prst="heptagon">
            <a:avLst>
              <a:gd fmla="val 102572" name="hf"/>
              <a:gd fmla="val 105210" name="vf"/>
            </a:avLst>
          </a:prstGeom>
          <a:solidFill>
            <a:srgbClr val="F2F2F2"/>
          </a:solidFill>
          <a:ln cap="flat" cmpd="sng" w="12700">
            <a:solidFill>
              <a:srgbClr val="073B6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GB" sz="1800" u="none" cap="none" strike="noStrike">
                <a:solidFill>
                  <a:schemeClr val="dk1"/>
                </a:solidFill>
                <a:latin typeface="Arial"/>
                <a:ea typeface="Arial"/>
                <a:cs typeface="Arial"/>
                <a:sym typeface="Arial"/>
              </a:rPr>
              <a:t>6</a:t>
            </a:r>
            <a:endParaRPr/>
          </a:p>
        </p:txBody>
      </p:sp>
      <p:sp>
        <p:nvSpPr>
          <p:cNvPr id="180" name="Google Shape;180;p19"/>
          <p:cNvSpPr/>
          <p:nvPr/>
        </p:nvSpPr>
        <p:spPr>
          <a:xfrm>
            <a:off x="942394" y="5687187"/>
            <a:ext cx="332386" cy="300790"/>
          </a:xfrm>
          <a:prstGeom prst="heptagon">
            <a:avLst>
              <a:gd fmla="val 102572" name="hf"/>
              <a:gd fmla="val 105210" name="vf"/>
            </a:avLst>
          </a:prstGeom>
          <a:solidFill>
            <a:srgbClr val="F2F2F2"/>
          </a:solidFill>
          <a:ln cap="flat" cmpd="sng" w="12700">
            <a:solidFill>
              <a:srgbClr val="073B6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GB" sz="1800" u="none" cap="none" strike="noStrike">
                <a:solidFill>
                  <a:schemeClr val="dk1"/>
                </a:solidFill>
                <a:latin typeface="Arial"/>
                <a:ea typeface="Arial"/>
                <a:cs typeface="Arial"/>
                <a:sym typeface="Arial"/>
              </a:rPr>
              <a:t>7</a:t>
            </a:r>
            <a:endParaRPr/>
          </a:p>
        </p:txBody>
      </p:sp>
      <p:sp>
        <p:nvSpPr>
          <p:cNvPr id="181" name="Google Shape;181;p19"/>
          <p:cNvSpPr/>
          <p:nvPr/>
        </p:nvSpPr>
        <p:spPr>
          <a:xfrm>
            <a:off x="942392" y="3231375"/>
            <a:ext cx="332386" cy="300790"/>
          </a:xfrm>
          <a:prstGeom prst="heptagon">
            <a:avLst>
              <a:gd fmla="val 102572" name="hf"/>
              <a:gd fmla="val 105210" name="vf"/>
            </a:avLst>
          </a:prstGeom>
          <a:solidFill>
            <a:srgbClr val="F2F2F2"/>
          </a:solidFill>
          <a:ln cap="flat" cmpd="sng" w="12700">
            <a:solidFill>
              <a:srgbClr val="073B6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GB" sz="1800" u="none" cap="none" strike="noStrike">
                <a:solidFill>
                  <a:schemeClr val="dk1"/>
                </a:solidFill>
                <a:latin typeface="Arial"/>
                <a:ea typeface="Arial"/>
                <a:cs typeface="Arial"/>
                <a:sym typeface="Arial"/>
              </a:rPr>
              <a:t>3</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0"/>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Uses an octal number for representing permissions	</a:t>
            </a:r>
            <a:endParaRPr/>
          </a:p>
          <a:p>
            <a:pPr indent="-71438" lvl="0" marL="185738" marR="0" rtl="0" algn="l">
              <a:lnSpc>
                <a:spcPct val="100000"/>
              </a:lnSpc>
              <a:spcBef>
                <a:spcPts val="2000"/>
              </a:spcBef>
              <a:spcAft>
                <a:spcPts val="0"/>
              </a:spcAft>
              <a:buClr>
                <a:srgbClr val="008FD0"/>
              </a:buClr>
              <a:buSzPts val="1800"/>
              <a:buFont typeface="Arial"/>
              <a:buNone/>
            </a:pPr>
            <a:r>
              <a:t/>
            </a:r>
            <a:endParaRPr/>
          </a:p>
          <a:p>
            <a:pPr indent="-185738" lvl="0" marL="185738" rtl="0" algn="l">
              <a:lnSpc>
                <a:spcPct val="100000"/>
              </a:lnSpc>
              <a:spcBef>
                <a:spcPts val="2000"/>
              </a:spcBef>
              <a:spcAft>
                <a:spcPts val="0"/>
              </a:spcAft>
              <a:buSzPts val="1800"/>
              <a:buNone/>
            </a:pPr>
            <a:r>
              <a:t/>
            </a:r>
            <a:endParaRPr/>
          </a:p>
          <a:p>
            <a:pPr indent="-71438" lvl="0" marL="185738" marR="0" rtl="0" algn="l">
              <a:lnSpc>
                <a:spcPct val="100000"/>
              </a:lnSpc>
              <a:spcBef>
                <a:spcPts val="2000"/>
              </a:spcBef>
              <a:spcAft>
                <a:spcPts val="0"/>
              </a:spcAft>
              <a:buClr>
                <a:srgbClr val="008FD0"/>
              </a:buClr>
              <a:buSzPts val="1800"/>
              <a:buFont typeface="Arial"/>
              <a:buNone/>
            </a:pPr>
            <a:r>
              <a:t/>
            </a:r>
            <a:endParaRPr/>
          </a:p>
          <a:p>
            <a:pPr indent="-185738" lvl="0" marL="185738" marR="0" rtl="0" algn="l">
              <a:lnSpc>
                <a:spcPct val="100000"/>
              </a:lnSpc>
              <a:spcBef>
                <a:spcPts val="2000"/>
              </a:spcBef>
              <a:spcAft>
                <a:spcPts val="0"/>
              </a:spcAft>
              <a:buClr>
                <a:srgbClr val="008FD0"/>
              </a:buClr>
              <a:buSzPts val="1800"/>
              <a:buFont typeface="Arial"/>
              <a:buChar char="›"/>
            </a:pPr>
            <a:r>
              <a:rPr lang="en-GB"/>
              <a:t>Construct octal numbers when setting permissions</a:t>
            </a:r>
            <a:endParaRPr/>
          </a:p>
          <a:p>
            <a:pPr indent="-71438" lvl="0" marL="185738" marR="0" rtl="0" algn="l">
              <a:lnSpc>
                <a:spcPct val="100000"/>
              </a:lnSpc>
              <a:spcBef>
                <a:spcPts val="2000"/>
              </a:spcBef>
              <a:spcAft>
                <a:spcPts val="0"/>
              </a:spcAft>
              <a:buClr>
                <a:srgbClr val="008FD0"/>
              </a:buClr>
              <a:buSzPts val="1800"/>
              <a:buFont typeface="Arial"/>
              <a:buNone/>
            </a:pPr>
            <a:r>
              <a:t/>
            </a:r>
            <a:endParaRPr/>
          </a:p>
          <a:p>
            <a:pPr indent="-71438" lvl="0" marL="185738" marR="0" rtl="0" algn="l">
              <a:lnSpc>
                <a:spcPct val="100000"/>
              </a:lnSpc>
              <a:spcBef>
                <a:spcPts val="2000"/>
              </a:spcBef>
              <a:spcAft>
                <a:spcPts val="0"/>
              </a:spcAft>
              <a:buClr>
                <a:srgbClr val="008FD0"/>
              </a:buClr>
              <a:buSzPts val="1800"/>
              <a:buFont typeface="Arial"/>
              <a:buNone/>
            </a:pPr>
            <a:r>
              <a:t/>
            </a:r>
            <a:endParaRPr/>
          </a:p>
          <a:p>
            <a:pPr indent="-71438" lvl="0" marL="185738" marR="0" rtl="0" algn="l">
              <a:lnSpc>
                <a:spcPct val="100000"/>
              </a:lnSpc>
              <a:spcBef>
                <a:spcPts val="2000"/>
              </a:spcBef>
              <a:spcAft>
                <a:spcPts val="0"/>
              </a:spcAft>
              <a:buClr>
                <a:srgbClr val="008FD0"/>
              </a:buClr>
              <a:buSzPts val="1800"/>
              <a:buFont typeface="Arial"/>
              <a:buNone/>
            </a:pPr>
            <a:r>
              <a:t/>
            </a:r>
            <a:endParaRPr/>
          </a:p>
        </p:txBody>
      </p:sp>
      <p:sp>
        <p:nvSpPr>
          <p:cNvPr id="187" name="Google Shape;187;p20"/>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Setting permissions with numbers</a:t>
            </a:r>
            <a:endParaRPr/>
          </a:p>
        </p:txBody>
      </p:sp>
      <p:sp>
        <p:nvSpPr>
          <p:cNvPr id="188" name="Google Shape;188;p20"/>
          <p:cNvSpPr/>
          <p:nvPr/>
        </p:nvSpPr>
        <p:spPr>
          <a:xfrm>
            <a:off x="6347651" y="4194886"/>
            <a:ext cx="4979712" cy="411257"/>
          </a:xfrm>
          <a:prstGeom prst="rect">
            <a:avLst/>
          </a:prstGeom>
          <a:gradFill>
            <a:gsLst>
              <a:gs pos="0">
                <a:srgbClr val="FFEFD1"/>
              </a:gs>
              <a:gs pos="64999">
                <a:srgbClr val="F0EBD5"/>
              </a:gs>
              <a:gs pos="100000">
                <a:srgbClr val="D1C39F"/>
              </a:gs>
            </a:gsLst>
            <a:lin ang="4200000" scaled="0"/>
          </a:gradFill>
          <a:ln cap="flat" cmpd="sng" w="12700">
            <a:solidFill>
              <a:srgbClr val="000000"/>
            </a:solidFill>
            <a:prstDash val="solid"/>
            <a:miter lim="800000"/>
            <a:headEnd len="sm" w="sm" type="none"/>
            <a:tailEnd len="sm" w="sm" type="none"/>
          </a:ln>
          <a:effectLst>
            <a:outerShdw blurRad="127000" sx="101000" rotWithShape="0" algn="tl" sy="101000">
              <a:srgbClr val="6D6D6D">
                <a:alpha val="64705"/>
              </a:srgbClr>
            </a:outerShdw>
          </a:effectLst>
        </p:spPr>
        <p:txBody>
          <a:bodyPr anchorCtr="0" anchor="t" bIns="36000" lIns="95250" spcFirstLastPara="1" rIns="95250" wrap="square" tIns="36000">
            <a:noAutofit/>
          </a:bodyPr>
          <a:lstStyle/>
          <a:p>
            <a:pPr indent="168275" lvl="0" marL="342900" marR="0" rtl="0" algn="ctr">
              <a:lnSpc>
                <a:spcPct val="110000"/>
              </a:lnSpc>
              <a:spcBef>
                <a:spcPts val="0"/>
              </a:spcBef>
              <a:spcAft>
                <a:spcPts val="0"/>
              </a:spcAft>
              <a:buNone/>
            </a:pPr>
            <a:r>
              <a:rPr b="0" i="1" lang="en-GB" sz="2000" u="none" cap="none" strike="noStrike">
                <a:solidFill>
                  <a:schemeClr val="dk1"/>
                </a:solidFill>
                <a:latin typeface="Quattrocento Sans"/>
                <a:ea typeface="Quattrocento Sans"/>
                <a:cs typeface="Quattrocento Sans"/>
                <a:sym typeface="Quattrocento Sans"/>
              </a:rPr>
              <a:t>set permissions to:   rwxr-xr-x </a:t>
            </a:r>
            <a:endParaRPr/>
          </a:p>
        </p:txBody>
      </p:sp>
      <p:sp>
        <p:nvSpPr>
          <p:cNvPr id="189" name="Google Shape;189;p20"/>
          <p:cNvSpPr/>
          <p:nvPr/>
        </p:nvSpPr>
        <p:spPr>
          <a:xfrm>
            <a:off x="886408" y="1940707"/>
            <a:ext cx="10440955" cy="1604990"/>
          </a:xfrm>
          <a:prstGeom prst="flowChartAlternateProcess">
            <a:avLst/>
          </a:prstGeom>
          <a:gradFill>
            <a:gsLst>
              <a:gs pos="0">
                <a:srgbClr val="FFFFFF">
                  <a:alpha val="0"/>
                </a:srgbClr>
              </a:gs>
              <a:gs pos="100000">
                <a:srgbClr val="EEEFD7"/>
              </a:gs>
            </a:gsLst>
            <a:path path="circle">
              <a:fillToRect b="50%" l="50%" r="50%" t="50%"/>
            </a:path>
            <a:tileRect/>
          </a:gradFill>
          <a:ln cap="flat" cmpd="sng" w="9525">
            <a:solidFill>
              <a:srgbClr val="808080"/>
            </a:solidFill>
            <a:prstDash val="solid"/>
            <a:round/>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342900" lvl="0" marL="342900" marR="0" rtl="0" algn="l">
              <a:lnSpc>
                <a:spcPct val="110000"/>
              </a:lnSpc>
              <a:spcBef>
                <a:spcPts val="0"/>
              </a:spcBef>
              <a:spcAft>
                <a:spcPts val="0"/>
              </a:spcAft>
              <a:buNone/>
            </a:pPr>
            <a:r>
              <a:rPr b="1" i="0" lang="en-GB" sz="2400" u="none" cap="none" strike="noStrike">
                <a:solidFill>
                  <a:srgbClr val="0000C8"/>
                </a:solidFill>
                <a:latin typeface="Quattrocento Sans"/>
                <a:ea typeface="Quattrocento Sans"/>
                <a:cs typeface="Quattrocento Sans"/>
                <a:sym typeface="Quattrocento Sans"/>
              </a:rPr>
              <a:t>	    </a:t>
            </a:r>
            <a:r>
              <a:rPr b="1" i="0" lang="en-GB" sz="2800" u="none" cap="none" strike="noStrike">
                <a:solidFill>
                  <a:srgbClr val="0000C8"/>
                </a:solidFill>
                <a:latin typeface="Verdana"/>
                <a:ea typeface="Verdana"/>
                <a:cs typeface="Verdana"/>
                <a:sym typeface="Verdana"/>
              </a:rPr>
              <a:t>rwx        rwx      rwx	</a:t>
            </a:r>
            <a:endParaRPr/>
          </a:p>
          <a:p>
            <a:pPr indent="0" lvl="1" marL="457200" marR="0" rtl="0" algn="l">
              <a:lnSpc>
                <a:spcPct val="110000"/>
              </a:lnSpc>
              <a:spcBef>
                <a:spcPts val="600"/>
              </a:spcBef>
              <a:spcAft>
                <a:spcPts val="0"/>
              </a:spcAft>
              <a:buNone/>
            </a:pPr>
            <a:r>
              <a:rPr b="1" i="0" lang="en-GB" sz="2800" u="none" cap="none" strike="noStrike">
                <a:solidFill>
                  <a:srgbClr val="0000C8"/>
                </a:solidFill>
                <a:latin typeface="Verdana"/>
                <a:ea typeface="Verdana"/>
                <a:cs typeface="Verdana"/>
                <a:sym typeface="Verdana"/>
              </a:rPr>
              <a:t>  421        421      421	</a:t>
            </a:r>
            <a:r>
              <a:rPr b="1" i="0" lang="en-GB" sz="2400" u="none" cap="none" strike="noStrike">
                <a:solidFill>
                  <a:srgbClr val="0000C8"/>
                </a:solidFill>
                <a:latin typeface="Verdana"/>
                <a:ea typeface="Verdana"/>
                <a:cs typeface="Verdana"/>
                <a:sym typeface="Verdana"/>
              </a:rPr>
              <a:t>	</a:t>
            </a:r>
            <a:endParaRPr/>
          </a:p>
          <a:p>
            <a:pPr indent="0" lvl="1" marL="457200" marR="0" rtl="0" algn="l">
              <a:lnSpc>
                <a:spcPct val="110000"/>
              </a:lnSpc>
              <a:spcBef>
                <a:spcPts val="600"/>
              </a:spcBef>
              <a:spcAft>
                <a:spcPts val="0"/>
              </a:spcAft>
              <a:buNone/>
            </a:pPr>
            <a:r>
              <a:rPr b="1" i="0" lang="en-GB" sz="2400" u="none" cap="none" strike="noStrike">
                <a:solidFill>
                  <a:srgbClr val="0000C8"/>
                </a:solidFill>
                <a:latin typeface="Verdana"/>
                <a:ea typeface="Verdana"/>
                <a:cs typeface="Verdana"/>
                <a:sym typeface="Verdana"/>
              </a:rPr>
              <a:t>	</a:t>
            </a:r>
            <a:endParaRPr/>
          </a:p>
        </p:txBody>
      </p:sp>
      <p:cxnSp>
        <p:nvCxnSpPr>
          <p:cNvPr id="190" name="Google Shape;190;p20"/>
          <p:cNvCxnSpPr/>
          <p:nvPr/>
        </p:nvCxnSpPr>
        <p:spPr>
          <a:xfrm rot="10800000">
            <a:off x="6006092" y="2265993"/>
            <a:ext cx="988546" cy="0"/>
          </a:xfrm>
          <a:prstGeom prst="straightConnector1">
            <a:avLst/>
          </a:prstGeom>
          <a:noFill/>
          <a:ln cap="flat" cmpd="sng" w="12700">
            <a:solidFill>
              <a:schemeClr val="dk2"/>
            </a:solidFill>
            <a:prstDash val="solid"/>
            <a:round/>
            <a:headEnd len="med" w="med" type="none"/>
            <a:tailEnd len="med" w="med" type="triangle"/>
          </a:ln>
        </p:spPr>
      </p:cxnSp>
      <p:cxnSp>
        <p:nvCxnSpPr>
          <p:cNvPr id="191" name="Google Shape;191;p20"/>
          <p:cNvCxnSpPr/>
          <p:nvPr/>
        </p:nvCxnSpPr>
        <p:spPr>
          <a:xfrm rot="10800000">
            <a:off x="6008209" y="2738866"/>
            <a:ext cx="988548" cy="0"/>
          </a:xfrm>
          <a:prstGeom prst="straightConnector1">
            <a:avLst/>
          </a:prstGeom>
          <a:noFill/>
          <a:ln cap="flat" cmpd="sng" w="12700">
            <a:solidFill>
              <a:schemeClr val="dk2"/>
            </a:solidFill>
            <a:prstDash val="solid"/>
            <a:round/>
            <a:headEnd len="med" w="med" type="none"/>
            <a:tailEnd len="med" w="med" type="triangle"/>
          </a:ln>
        </p:spPr>
      </p:cxnSp>
      <p:cxnSp>
        <p:nvCxnSpPr>
          <p:cNvPr id="192" name="Google Shape;192;p20"/>
          <p:cNvCxnSpPr/>
          <p:nvPr/>
        </p:nvCxnSpPr>
        <p:spPr>
          <a:xfrm rot="10800000">
            <a:off x="5993393" y="3203524"/>
            <a:ext cx="988546" cy="0"/>
          </a:xfrm>
          <a:prstGeom prst="straightConnector1">
            <a:avLst/>
          </a:prstGeom>
          <a:noFill/>
          <a:ln cap="flat" cmpd="sng" w="12700">
            <a:solidFill>
              <a:schemeClr val="dk2"/>
            </a:solidFill>
            <a:prstDash val="solid"/>
            <a:round/>
            <a:headEnd len="med" w="med" type="none"/>
            <a:tailEnd len="med" w="med" type="triangle"/>
          </a:ln>
        </p:spPr>
      </p:cxnSp>
      <p:sp>
        <p:nvSpPr>
          <p:cNvPr id="193" name="Google Shape;193;p20"/>
          <p:cNvSpPr/>
          <p:nvPr/>
        </p:nvSpPr>
        <p:spPr>
          <a:xfrm>
            <a:off x="886408" y="4197705"/>
            <a:ext cx="5107496" cy="359073"/>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rgbClr val="A3A3A3"/>
            </a:outerShdw>
          </a:effectLst>
        </p:spPr>
        <p:txBody>
          <a:bodyPr anchorCtr="0" anchor="ctr" bIns="50800" lIns="95250" spcFirstLastPara="1" rIns="95250" wrap="square" tIns="91425">
            <a:noAutofit/>
          </a:bodyPr>
          <a:lstStyle/>
          <a:p>
            <a:pPr indent="-255588" lvl="0" marL="255588" marR="0" rtl="0" algn="l">
              <a:lnSpc>
                <a:spcPct val="70000"/>
              </a:lnSpc>
              <a:spcBef>
                <a:spcPts val="0"/>
              </a:spcBef>
              <a:spcAft>
                <a:spcPts val="0"/>
              </a:spcAft>
              <a:buNone/>
            </a:pP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chmod 755 files</a:t>
            </a:r>
            <a:r>
              <a:rPr b="0" i="0" lang="en-GB" sz="2000" u="none" cap="none" strike="noStrike">
                <a:solidFill>
                  <a:schemeClr val="dk1"/>
                </a:solidFill>
                <a:latin typeface="Courier New"/>
                <a:ea typeface="Courier New"/>
                <a:cs typeface="Courier New"/>
                <a:sym typeface="Courier New"/>
              </a:rPr>
              <a:t>... </a:t>
            </a:r>
            <a:endParaRPr/>
          </a:p>
        </p:txBody>
      </p:sp>
      <p:sp>
        <p:nvSpPr>
          <p:cNvPr id="194" name="Google Shape;194;p20"/>
          <p:cNvSpPr txBox="1"/>
          <p:nvPr/>
        </p:nvSpPr>
        <p:spPr>
          <a:xfrm>
            <a:off x="1937468" y="3050494"/>
            <a:ext cx="482601"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GB" sz="2000" u="none" cap="none" strike="noStrike">
                <a:solidFill>
                  <a:schemeClr val="dk1"/>
                </a:solidFill>
                <a:latin typeface="Quattrocento Sans"/>
                <a:ea typeface="Quattrocento Sans"/>
                <a:cs typeface="Quattrocento Sans"/>
                <a:sym typeface="Quattrocento Sans"/>
              </a:rPr>
              <a:t>7</a:t>
            </a:r>
            <a:endParaRPr/>
          </a:p>
        </p:txBody>
      </p:sp>
      <p:sp>
        <p:nvSpPr>
          <p:cNvPr id="195" name="Google Shape;195;p20"/>
          <p:cNvSpPr txBox="1"/>
          <p:nvPr/>
        </p:nvSpPr>
        <p:spPr>
          <a:xfrm>
            <a:off x="3603415" y="3044144"/>
            <a:ext cx="482601"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GB" sz="2000">
                <a:solidFill>
                  <a:schemeClr val="dk1"/>
                </a:solidFill>
                <a:latin typeface="Quattrocento Sans"/>
                <a:ea typeface="Quattrocento Sans"/>
                <a:cs typeface="Quattrocento Sans"/>
                <a:sym typeface="Quattrocento Sans"/>
              </a:rPr>
              <a:t>7</a:t>
            </a:r>
            <a:endParaRPr/>
          </a:p>
        </p:txBody>
      </p:sp>
      <p:sp>
        <p:nvSpPr>
          <p:cNvPr id="196" name="Google Shape;196;p20"/>
          <p:cNvSpPr txBox="1"/>
          <p:nvPr/>
        </p:nvSpPr>
        <p:spPr>
          <a:xfrm>
            <a:off x="5122097" y="3044144"/>
            <a:ext cx="482601"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GB" sz="2000">
                <a:solidFill>
                  <a:schemeClr val="dk1"/>
                </a:solidFill>
                <a:latin typeface="Quattrocento Sans"/>
                <a:ea typeface="Quattrocento Sans"/>
                <a:cs typeface="Quattrocento Sans"/>
                <a:sym typeface="Quattrocento Sans"/>
              </a:rPr>
              <a:t>7</a:t>
            </a:r>
            <a:endParaRPr/>
          </a:p>
        </p:txBody>
      </p:sp>
      <p:sp>
        <p:nvSpPr>
          <p:cNvPr id="197" name="Google Shape;197;p20"/>
          <p:cNvSpPr/>
          <p:nvPr/>
        </p:nvSpPr>
        <p:spPr>
          <a:xfrm>
            <a:off x="886408" y="4794605"/>
            <a:ext cx="5141364" cy="359073"/>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rgbClr val="A3A3A3"/>
            </a:outerShdw>
          </a:effectLst>
        </p:spPr>
        <p:txBody>
          <a:bodyPr anchorCtr="0" anchor="ctr" bIns="50800" lIns="95250" spcFirstLastPara="1" rIns="95250" wrap="square" tIns="91425">
            <a:noAutofit/>
          </a:bodyPr>
          <a:lstStyle/>
          <a:p>
            <a:pPr indent="-255588" lvl="0" marL="255588" marR="0" rtl="0" algn="l">
              <a:lnSpc>
                <a:spcPct val="70000"/>
              </a:lnSpc>
              <a:spcBef>
                <a:spcPts val="0"/>
              </a:spcBef>
              <a:spcAft>
                <a:spcPts val="0"/>
              </a:spcAft>
              <a:buNone/>
            </a:pPr>
            <a:r>
              <a:rPr lang="en-GB" sz="2000">
                <a:solidFill>
                  <a:schemeClr val="dk1"/>
                </a:solidFill>
                <a:latin typeface="Courier New"/>
                <a:ea typeface="Courier New"/>
                <a:cs typeface="Courier New"/>
                <a:sym typeface="Courier New"/>
              </a:rPr>
              <a:t>$ </a:t>
            </a:r>
            <a:r>
              <a:rPr b="1" lang="en-GB" sz="2000">
                <a:solidFill>
                  <a:schemeClr val="dk1"/>
                </a:solidFill>
                <a:latin typeface="Courier New"/>
                <a:ea typeface="Courier New"/>
                <a:cs typeface="Courier New"/>
                <a:sym typeface="Courier New"/>
              </a:rPr>
              <a:t>chmod 644 files</a:t>
            </a:r>
            <a:r>
              <a:rPr lang="en-GB" sz="2000">
                <a:solidFill>
                  <a:schemeClr val="dk1"/>
                </a:solidFill>
                <a:latin typeface="Courier New"/>
                <a:ea typeface="Courier New"/>
                <a:cs typeface="Courier New"/>
                <a:sym typeface="Courier New"/>
              </a:rPr>
              <a:t>...</a:t>
            </a:r>
            <a:endParaRPr/>
          </a:p>
        </p:txBody>
      </p:sp>
      <p:sp>
        <p:nvSpPr>
          <p:cNvPr id="198" name="Google Shape;198;p20"/>
          <p:cNvSpPr/>
          <p:nvPr/>
        </p:nvSpPr>
        <p:spPr>
          <a:xfrm>
            <a:off x="895739" y="5429605"/>
            <a:ext cx="5140499" cy="359073"/>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rgbClr val="A3A3A3"/>
            </a:outerShdw>
          </a:effectLst>
        </p:spPr>
        <p:txBody>
          <a:bodyPr anchorCtr="0" anchor="ctr" bIns="50800" lIns="95250" spcFirstLastPara="1" rIns="95250" wrap="square" tIns="91425">
            <a:noAutofit/>
          </a:bodyPr>
          <a:lstStyle/>
          <a:p>
            <a:pPr indent="-255588" lvl="0" marL="255588" marR="0" rtl="0" algn="l">
              <a:lnSpc>
                <a:spcPct val="70000"/>
              </a:lnSpc>
              <a:spcBef>
                <a:spcPts val="0"/>
              </a:spcBef>
              <a:spcAft>
                <a:spcPts val="0"/>
              </a:spcAft>
              <a:buNone/>
            </a:pPr>
            <a:r>
              <a:rPr lang="en-GB" sz="2000">
                <a:solidFill>
                  <a:schemeClr val="dk1"/>
                </a:solidFill>
                <a:latin typeface="Courier New"/>
                <a:ea typeface="Courier New"/>
                <a:cs typeface="Courier New"/>
                <a:sym typeface="Courier New"/>
              </a:rPr>
              <a:t>$ </a:t>
            </a:r>
            <a:r>
              <a:rPr b="1" lang="en-GB" sz="2000">
                <a:solidFill>
                  <a:schemeClr val="dk1"/>
                </a:solidFill>
                <a:latin typeface="Courier New"/>
                <a:ea typeface="Courier New"/>
                <a:cs typeface="Courier New"/>
                <a:sym typeface="Courier New"/>
              </a:rPr>
              <a:t>chmod 600 files</a:t>
            </a:r>
            <a:r>
              <a:rPr lang="en-GB" sz="2000">
                <a:solidFill>
                  <a:schemeClr val="dk1"/>
                </a:solidFill>
                <a:latin typeface="Courier New"/>
                <a:ea typeface="Courier New"/>
                <a:cs typeface="Courier New"/>
                <a:sym typeface="Courier New"/>
              </a:rPr>
              <a:t>... </a:t>
            </a:r>
            <a:endParaRPr/>
          </a:p>
        </p:txBody>
      </p:sp>
      <p:sp>
        <p:nvSpPr>
          <p:cNvPr id="199" name="Google Shape;199;p20"/>
          <p:cNvSpPr/>
          <p:nvPr/>
        </p:nvSpPr>
        <p:spPr>
          <a:xfrm>
            <a:off x="6345827" y="4828205"/>
            <a:ext cx="4990867" cy="411257"/>
          </a:xfrm>
          <a:prstGeom prst="rect">
            <a:avLst/>
          </a:prstGeom>
          <a:gradFill>
            <a:gsLst>
              <a:gs pos="0">
                <a:srgbClr val="FFEFD1"/>
              </a:gs>
              <a:gs pos="64999">
                <a:srgbClr val="F0EBD5"/>
              </a:gs>
              <a:gs pos="100000">
                <a:srgbClr val="D1C39F"/>
              </a:gs>
            </a:gsLst>
            <a:lin ang="4200000" scaled="0"/>
          </a:gradFill>
          <a:ln cap="flat" cmpd="sng" w="12700">
            <a:solidFill>
              <a:srgbClr val="000000"/>
            </a:solidFill>
            <a:prstDash val="solid"/>
            <a:miter lim="800000"/>
            <a:headEnd len="sm" w="sm" type="none"/>
            <a:tailEnd len="sm" w="sm" type="none"/>
          </a:ln>
          <a:effectLst>
            <a:outerShdw blurRad="127000" sx="101000" rotWithShape="0" algn="tl" sy="101000">
              <a:srgbClr val="6D6D6D">
                <a:alpha val="64705"/>
              </a:srgbClr>
            </a:outerShdw>
          </a:effectLst>
        </p:spPr>
        <p:txBody>
          <a:bodyPr anchorCtr="0" anchor="t" bIns="36000" lIns="95250" spcFirstLastPara="1" rIns="95250" wrap="square" tIns="36000">
            <a:noAutofit/>
          </a:bodyPr>
          <a:lstStyle/>
          <a:p>
            <a:pPr indent="168275" lvl="0" marL="342900" marR="0" rtl="0" algn="ctr">
              <a:lnSpc>
                <a:spcPct val="110000"/>
              </a:lnSpc>
              <a:spcBef>
                <a:spcPts val="0"/>
              </a:spcBef>
              <a:spcAft>
                <a:spcPts val="0"/>
              </a:spcAft>
              <a:buNone/>
            </a:pPr>
            <a:r>
              <a:rPr i="1" lang="en-GB" sz="2000">
                <a:solidFill>
                  <a:schemeClr val="dk1"/>
                </a:solidFill>
                <a:latin typeface="Quattrocento Sans"/>
                <a:ea typeface="Quattrocento Sans"/>
                <a:cs typeface="Quattrocento Sans"/>
                <a:sym typeface="Quattrocento Sans"/>
              </a:rPr>
              <a:t>set permissions to:     rw-r--r--</a:t>
            </a:r>
            <a:endParaRPr/>
          </a:p>
        </p:txBody>
      </p:sp>
      <p:sp>
        <p:nvSpPr>
          <p:cNvPr id="200" name="Google Shape;200;p20"/>
          <p:cNvSpPr/>
          <p:nvPr/>
        </p:nvSpPr>
        <p:spPr>
          <a:xfrm>
            <a:off x="6338376" y="5465653"/>
            <a:ext cx="4988987" cy="411257"/>
          </a:xfrm>
          <a:prstGeom prst="rect">
            <a:avLst/>
          </a:prstGeom>
          <a:gradFill>
            <a:gsLst>
              <a:gs pos="0">
                <a:srgbClr val="FFEFD1"/>
              </a:gs>
              <a:gs pos="64999">
                <a:srgbClr val="F0EBD5"/>
              </a:gs>
              <a:gs pos="100000">
                <a:srgbClr val="D1C39F"/>
              </a:gs>
            </a:gsLst>
            <a:lin ang="4200000" scaled="0"/>
          </a:gradFill>
          <a:ln cap="flat" cmpd="sng" w="12700">
            <a:solidFill>
              <a:srgbClr val="000000"/>
            </a:solidFill>
            <a:prstDash val="solid"/>
            <a:miter lim="800000"/>
            <a:headEnd len="sm" w="sm" type="none"/>
            <a:tailEnd len="sm" w="sm" type="none"/>
          </a:ln>
          <a:effectLst>
            <a:outerShdw blurRad="127000" sx="101000" rotWithShape="0" algn="tl" sy="101000">
              <a:srgbClr val="6D6D6D">
                <a:alpha val="64705"/>
              </a:srgbClr>
            </a:outerShdw>
          </a:effectLst>
        </p:spPr>
        <p:txBody>
          <a:bodyPr anchorCtr="0" anchor="t" bIns="36000" lIns="95250" spcFirstLastPara="1" rIns="95250" wrap="square" tIns="36000">
            <a:noAutofit/>
          </a:bodyPr>
          <a:lstStyle/>
          <a:p>
            <a:pPr indent="168275" lvl="0" marL="342900" marR="0" rtl="0" algn="ctr">
              <a:lnSpc>
                <a:spcPct val="110000"/>
              </a:lnSpc>
              <a:spcBef>
                <a:spcPts val="0"/>
              </a:spcBef>
              <a:spcAft>
                <a:spcPts val="0"/>
              </a:spcAft>
              <a:buNone/>
            </a:pPr>
            <a:r>
              <a:rPr i="1" lang="en-GB" sz="2000">
                <a:solidFill>
                  <a:schemeClr val="dk1"/>
                </a:solidFill>
                <a:latin typeface="Quattrocento Sans"/>
                <a:ea typeface="Quattrocento Sans"/>
                <a:cs typeface="Quattrocento Sans"/>
                <a:sym typeface="Quattrocento Sans"/>
              </a:rPr>
              <a:t>set permissions to:     rw-------</a:t>
            </a:r>
            <a:endParaRPr/>
          </a:p>
        </p:txBody>
      </p:sp>
      <p:sp>
        <p:nvSpPr>
          <p:cNvPr id="201" name="Google Shape;201;p20"/>
          <p:cNvSpPr/>
          <p:nvPr/>
        </p:nvSpPr>
        <p:spPr>
          <a:xfrm rot="5400000">
            <a:off x="2060316" y="2502899"/>
            <a:ext cx="122237" cy="1056217"/>
          </a:xfrm>
          <a:prstGeom prst="rightBrace">
            <a:avLst>
              <a:gd fmla="val 54005" name="adj1"/>
              <a:gd fmla="val 50000" name="adj2"/>
            </a:avLst>
          </a:prstGeom>
          <a:noFill/>
          <a:ln cap="flat" cmpd="sng" w="12600">
            <a:solidFill>
              <a:srgbClr val="00006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0"/>
          <p:cNvSpPr txBox="1"/>
          <p:nvPr/>
        </p:nvSpPr>
        <p:spPr>
          <a:xfrm>
            <a:off x="1612645" y="2969865"/>
            <a:ext cx="1017547" cy="4321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66"/>
              </a:buClr>
              <a:buSzPts val="2400"/>
              <a:buFont typeface="Times New Roman"/>
              <a:buNone/>
            </a:pPr>
            <a:r>
              <a:t/>
            </a:r>
            <a:endParaRPr sz="2400">
              <a:solidFill>
                <a:schemeClr val="lt1"/>
              </a:solidFill>
              <a:latin typeface="Times New Roman"/>
              <a:ea typeface="Times New Roman"/>
              <a:cs typeface="Times New Roman"/>
              <a:sym typeface="Times New Roman"/>
            </a:endParaRPr>
          </a:p>
        </p:txBody>
      </p:sp>
      <p:sp>
        <p:nvSpPr>
          <p:cNvPr id="203" name="Google Shape;203;p20"/>
          <p:cNvSpPr/>
          <p:nvPr/>
        </p:nvSpPr>
        <p:spPr>
          <a:xfrm rot="5400000">
            <a:off x="3763756" y="2491258"/>
            <a:ext cx="122237" cy="1079500"/>
          </a:xfrm>
          <a:prstGeom prst="rightBrace">
            <a:avLst>
              <a:gd fmla="val 55195" name="adj1"/>
              <a:gd fmla="val 50000" name="adj2"/>
            </a:avLst>
          </a:prstGeom>
          <a:noFill/>
          <a:ln cap="flat" cmpd="sng" w="12600">
            <a:solidFill>
              <a:srgbClr val="00006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0"/>
          <p:cNvSpPr txBox="1"/>
          <p:nvPr/>
        </p:nvSpPr>
        <p:spPr>
          <a:xfrm>
            <a:off x="3304880" y="2969881"/>
            <a:ext cx="1039978" cy="4321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66"/>
              </a:buClr>
              <a:buSzPts val="2400"/>
              <a:buFont typeface="Times New Roman"/>
              <a:buNone/>
            </a:pPr>
            <a:r>
              <a:t/>
            </a:r>
            <a:endParaRPr sz="2400">
              <a:solidFill>
                <a:schemeClr val="lt1"/>
              </a:solidFill>
              <a:latin typeface="Times New Roman"/>
              <a:ea typeface="Times New Roman"/>
              <a:cs typeface="Times New Roman"/>
              <a:sym typeface="Times New Roman"/>
            </a:endParaRPr>
          </a:p>
        </p:txBody>
      </p:sp>
      <p:sp>
        <p:nvSpPr>
          <p:cNvPr id="205" name="Google Shape;205;p20"/>
          <p:cNvSpPr/>
          <p:nvPr/>
        </p:nvSpPr>
        <p:spPr>
          <a:xfrm rot="5400000">
            <a:off x="5247806" y="2550527"/>
            <a:ext cx="122237" cy="960966"/>
          </a:xfrm>
          <a:prstGeom prst="rightBrace">
            <a:avLst>
              <a:gd fmla="val 49134" name="adj1"/>
              <a:gd fmla="val 50000" name="adj2"/>
            </a:avLst>
          </a:prstGeom>
          <a:noFill/>
          <a:ln cap="flat" cmpd="sng" w="12600">
            <a:solidFill>
              <a:srgbClr val="00006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0"/>
          <p:cNvSpPr txBox="1"/>
          <p:nvPr/>
        </p:nvSpPr>
        <p:spPr>
          <a:xfrm>
            <a:off x="4846027" y="2969889"/>
            <a:ext cx="925784" cy="4321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66"/>
              </a:buClr>
              <a:buSzPts val="2400"/>
              <a:buFont typeface="Times New Roman"/>
              <a:buNone/>
            </a:pPr>
            <a:r>
              <a:t/>
            </a:r>
            <a:endParaRPr sz="2400">
              <a:solidFill>
                <a:schemeClr val="lt1"/>
              </a:solidFill>
              <a:latin typeface="Times New Roman"/>
              <a:ea typeface="Times New Roman"/>
              <a:cs typeface="Times New Roman"/>
              <a:sym typeface="Times New Roman"/>
            </a:endParaRPr>
          </a:p>
        </p:txBody>
      </p:sp>
      <p:sp>
        <p:nvSpPr>
          <p:cNvPr id="207" name="Google Shape;207;p20"/>
          <p:cNvSpPr txBox="1"/>
          <p:nvPr/>
        </p:nvSpPr>
        <p:spPr>
          <a:xfrm>
            <a:off x="6938536" y="2035253"/>
            <a:ext cx="3828991" cy="1258228"/>
          </a:xfrm>
          <a:prstGeom prst="rect">
            <a:avLst/>
          </a:prstGeom>
          <a:noFill/>
          <a:ln>
            <a:noFill/>
          </a:ln>
        </p:spPr>
        <p:txBody>
          <a:bodyPr anchorCtr="0" anchor="ctr" bIns="45700" lIns="91425" spcFirstLastPara="1" rIns="91425" wrap="square" tIns="91425">
            <a:noAutofit/>
          </a:bodyPr>
          <a:lstStyle/>
          <a:p>
            <a:pPr indent="-342900" lvl="1" marL="342900" marR="0" rtl="0" algn="l">
              <a:lnSpc>
                <a:spcPct val="150000"/>
              </a:lnSpc>
              <a:spcBef>
                <a:spcPts val="0"/>
              </a:spcBef>
              <a:spcAft>
                <a:spcPts val="0"/>
              </a:spcAft>
              <a:buNone/>
            </a:pPr>
            <a:r>
              <a:rPr b="1" i="0" lang="en-GB" sz="1800" u="none" cap="none" strike="noStrike">
                <a:solidFill>
                  <a:srgbClr val="8F9193"/>
                </a:solidFill>
                <a:latin typeface="Verdana"/>
                <a:ea typeface="Verdana"/>
                <a:cs typeface="Verdana"/>
                <a:sym typeface="Verdana"/>
              </a:rPr>
              <a:t>required permission bits</a:t>
            </a:r>
            <a:endParaRPr/>
          </a:p>
          <a:p>
            <a:pPr indent="-342900" lvl="1" marL="342900" marR="0" rtl="0" algn="l">
              <a:lnSpc>
                <a:spcPct val="150000"/>
              </a:lnSpc>
              <a:spcBef>
                <a:spcPts val="600"/>
              </a:spcBef>
              <a:spcAft>
                <a:spcPts val="0"/>
              </a:spcAft>
              <a:buNone/>
            </a:pPr>
            <a:r>
              <a:rPr b="1" i="0" lang="en-GB" sz="1800" u="none" cap="none" strike="noStrike">
                <a:solidFill>
                  <a:srgbClr val="8F9193"/>
                </a:solidFill>
                <a:latin typeface="Verdana"/>
                <a:ea typeface="Verdana"/>
                <a:cs typeface="Verdana"/>
                <a:sym typeface="Verdana"/>
              </a:rPr>
              <a:t>values used in calculations</a:t>
            </a:r>
            <a:endParaRPr/>
          </a:p>
          <a:p>
            <a:pPr indent="-342900" lvl="1" marL="342900" marR="0" rtl="0" algn="l">
              <a:lnSpc>
                <a:spcPct val="150000"/>
              </a:lnSpc>
              <a:spcBef>
                <a:spcPts val="600"/>
              </a:spcBef>
              <a:spcAft>
                <a:spcPts val="0"/>
              </a:spcAft>
              <a:buNone/>
            </a:pPr>
            <a:r>
              <a:rPr b="1" i="0" lang="en-GB" sz="1800" u="none" cap="none" strike="noStrike">
                <a:solidFill>
                  <a:srgbClr val="8F9193"/>
                </a:solidFill>
                <a:latin typeface="Verdana"/>
                <a:ea typeface="Verdana"/>
                <a:cs typeface="Verdana"/>
                <a:sym typeface="Verdana"/>
              </a:rPr>
              <a:t>octal values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21"/>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Programs normally inherit parent's identity (</a:t>
            </a:r>
            <a:r>
              <a:rPr b="1" lang="en-GB">
                <a:solidFill>
                  <a:srgbClr val="0000C8"/>
                </a:solidFill>
              </a:rPr>
              <a:t>UID</a:t>
            </a:r>
            <a:r>
              <a:rPr b="1" lang="en-GB">
                <a:solidFill>
                  <a:schemeClr val="dk1"/>
                </a:solidFill>
              </a:rPr>
              <a:t>/</a:t>
            </a:r>
            <a:r>
              <a:rPr b="1" lang="en-GB">
                <a:solidFill>
                  <a:srgbClr val="0000C8"/>
                </a:solidFill>
              </a:rPr>
              <a:t>GID</a:t>
            </a:r>
            <a:r>
              <a:rPr lang="en-GB"/>
              <a:t>)</a:t>
            </a:r>
            <a:r>
              <a:rPr lang="en-GB">
                <a:latin typeface="Arial"/>
                <a:ea typeface="Arial"/>
                <a:cs typeface="Arial"/>
                <a:sym typeface="Arial"/>
              </a:rPr>
              <a:t>‏</a:t>
            </a:r>
            <a:endParaRPr/>
          </a:p>
          <a:p>
            <a:pPr indent="-165100" lvl="1" marL="622300" rtl="0" algn="l">
              <a:lnSpc>
                <a:spcPct val="100000"/>
              </a:lnSpc>
              <a:spcBef>
                <a:spcPts val="2000"/>
              </a:spcBef>
              <a:spcAft>
                <a:spcPts val="0"/>
              </a:spcAft>
              <a:buSzPts val="1800"/>
              <a:buChar char="›"/>
            </a:pPr>
            <a:r>
              <a:rPr lang="en-GB"/>
              <a:t>Parent's identity determines rights</a:t>
            </a:r>
            <a:endParaRPr/>
          </a:p>
          <a:p>
            <a:pPr indent="-185738" lvl="0" marL="185738" rtl="0" algn="l">
              <a:lnSpc>
                <a:spcPct val="100000"/>
              </a:lnSpc>
              <a:spcBef>
                <a:spcPts val="2000"/>
              </a:spcBef>
              <a:spcAft>
                <a:spcPts val="0"/>
              </a:spcAft>
              <a:buSzPts val="1800"/>
              <a:buChar char="›"/>
            </a:pPr>
            <a:r>
              <a:rPr lang="en-GB"/>
              <a:t>Process owner can be changed to the program owner</a:t>
            </a:r>
            <a:endParaRPr/>
          </a:p>
          <a:p>
            <a:pPr indent="-165100" lvl="1" marL="622300" rtl="0" algn="l">
              <a:lnSpc>
                <a:spcPct val="100000"/>
              </a:lnSpc>
              <a:spcBef>
                <a:spcPts val="2000"/>
              </a:spcBef>
              <a:spcAft>
                <a:spcPts val="0"/>
              </a:spcAft>
              <a:buSzPts val="1800"/>
              <a:buChar char="›"/>
            </a:pPr>
            <a:r>
              <a:rPr lang="en-GB"/>
              <a:t>Achieved by setting </a:t>
            </a:r>
            <a:r>
              <a:rPr b="1" lang="en-GB">
                <a:solidFill>
                  <a:srgbClr val="0000C8"/>
                </a:solidFill>
              </a:rPr>
              <a:t>SUID</a:t>
            </a:r>
            <a:r>
              <a:rPr lang="en-GB"/>
              <a:t> and </a:t>
            </a:r>
            <a:r>
              <a:rPr b="1" lang="en-GB">
                <a:solidFill>
                  <a:srgbClr val="0000C8"/>
                </a:solidFill>
              </a:rPr>
              <a:t>SGID</a:t>
            </a:r>
            <a:r>
              <a:rPr lang="en-GB"/>
              <a:t> bits on the program</a:t>
            </a:r>
            <a:endParaRPr/>
          </a:p>
          <a:p>
            <a:pPr indent="-165100" lvl="1" marL="622300" rtl="0" algn="l">
              <a:lnSpc>
                <a:spcPct val="100000"/>
              </a:lnSpc>
              <a:spcBef>
                <a:spcPts val="2000"/>
              </a:spcBef>
              <a:spcAft>
                <a:spcPts val="0"/>
              </a:spcAft>
              <a:buSzPts val="1800"/>
              <a:buChar char="›"/>
            </a:pPr>
            <a:r>
              <a:rPr lang="en-GB"/>
              <a:t>Give users access to files which would otherwise be restricted</a:t>
            </a:r>
            <a:endParaRPr/>
          </a:p>
          <a:p>
            <a:pPr indent="-50800" lvl="1" marL="622300" rtl="0" algn="l">
              <a:lnSpc>
                <a:spcPct val="100000"/>
              </a:lnSpc>
              <a:spcBef>
                <a:spcPts val="2000"/>
              </a:spcBef>
              <a:spcAft>
                <a:spcPts val="0"/>
              </a:spcAft>
              <a:buSzPts val="1800"/>
              <a:buNone/>
            </a:pPr>
            <a:r>
              <a:t/>
            </a:r>
            <a:endParaRPr/>
          </a:p>
          <a:p>
            <a:pPr indent="-71438" lvl="0" marL="185738" marR="0" rtl="0" algn="l">
              <a:lnSpc>
                <a:spcPct val="100000"/>
              </a:lnSpc>
              <a:spcBef>
                <a:spcPts val="2000"/>
              </a:spcBef>
              <a:spcAft>
                <a:spcPts val="0"/>
              </a:spcAft>
              <a:buClr>
                <a:srgbClr val="008FD0"/>
              </a:buClr>
              <a:buSzPts val="1800"/>
              <a:buFont typeface="Arial"/>
              <a:buNone/>
            </a:pPr>
            <a:r>
              <a:t/>
            </a:r>
            <a:endParaRPr/>
          </a:p>
        </p:txBody>
      </p:sp>
      <p:sp>
        <p:nvSpPr>
          <p:cNvPr id="213" name="Google Shape;213;p21"/>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Changing effective owner of a process</a:t>
            </a:r>
            <a:endParaRPr/>
          </a:p>
        </p:txBody>
      </p:sp>
      <p:sp>
        <p:nvSpPr>
          <p:cNvPr id="214" name="Google Shape;214;p21"/>
          <p:cNvSpPr/>
          <p:nvPr/>
        </p:nvSpPr>
        <p:spPr>
          <a:xfrm>
            <a:off x="886408" y="3969364"/>
            <a:ext cx="10440956" cy="1066959"/>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rgbClr val="A3A3A3"/>
            </a:outerShdw>
          </a:effectLst>
        </p:spPr>
        <p:txBody>
          <a:bodyPr anchorCtr="0" anchor="ctr" bIns="50800" lIns="95250" spcFirstLastPara="1" rIns="95250" wrap="square" tIns="91425">
            <a:noAutofit/>
          </a:bodyPr>
          <a:lstStyle/>
          <a:p>
            <a:pPr indent="0" lvl="0" marL="0" marR="0" rtl="0" algn="l">
              <a:spcBef>
                <a:spcPts val="0"/>
              </a:spcBef>
              <a:spcAft>
                <a:spcPts val="0"/>
              </a:spcAft>
              <a:buNone/>
            </a:pPr>
            <a:r>
              <a:rPr lang="en-GB" sz="2000">
                <a:solidFill>
                  <a:schemeClr val="dk1"/>
                </a:solidFill>
                <a:latin typeface="Courier New"/>
                <a:ea typeface="Courier New"/>
                <a:cs typeface="Courier New"/>
                <a:sym typeface="Courier New"/>
              </a:rPr>
              <a:t>$ </a:t>
            </a:r>
            <a:r>
              <a:rPr b="1" lang="en-GB" sz="2000">
                <a:solidFill>
                  <a:schemeClr val="dk1"/>
                </a:solidFill>
                <a:latin typeface="Courier New"/>
                <a:ea typeface="Courier New"/>
                <a:cs typeface="Courier New"/>
                <a:sym typeface="Courier New"/>
              </a:rPr>
              <a:t>ls -l /etc/shadow /usr/bin/passwd </a:t>
            </a:r>
            <a:endParaRPr/>
          </a:p>
          <a:p>
            <a:pPr indent="0" lvl="0" marL="0" marR="0" rtl="0" algn="l">
              <a:spcBef>
                <a:spcPts val="0"/>
              </a:spcBef>
              <a:spcAft>
                <a:spcPts val="0"/>
              </a:spcAft>
              <a:buNone/>
            </a:pPr>
            <a:r>
              <a:rPr lang="en-GB" sz="2000">
                <a:solidFill>
                  <a:schemeClr val="dk1"/>
                </a:solidFill>
                <a:latin typeface="Courier New"/>
                <a:ea typeface="Courier New"/>
                <a:cs typeface="Courier New"/>
                <a:sym typeface="Courier New"/>
              </a:rPr>
              <a:t>-rw-------  1 root root  ...  /etc/shadow</a:t>
            </a:r>
            <a:endParaRPr/>
          </a:p>
          <a:p>
            <a:pPr indent="0" lvl="0" marL="0" marR="0" rtl="0" algn="l">
              <a:spcBef>
                <a:spcPts val="0"/>
              </a:spcBef>
              <a:spcAft>
                <a:spcPts val="0"/>
              </a:spcAft>
              <a:buNone/>
            </a:pPr>
            <a:r>
              <a:rPr lang="en-GB" sz="2000">
                <a:solidFill>
                  <a:schemeClr val="dk1"/>
                </a:solidFill>
                <a:latin typeface="Courier New"/>
                <a:ea typeface="Courier New"/>
                <a:cs typeface="Courier New"/>
                <a:sym typeface="Courier New"/>
              </a:rPr>
              <a:t>-r-</a:t>
            </a:r>
            <a:r>
              <a:rPr b="1" lang="en-GB" sz="2000">
                <a:solidFill>
                  <a:schemeClr val="accent1"/>
                </a:solidFill>
                <a:latin typeface="Courier New"/>
                <a:ea typeface="Courier New"/>
                <a:cs typeface="Courier New"/>
                <a:sym typeface="Courier New"/>
              </a:rPr>
              <a:t>s</a:t>
            </a:r>
            <a:r>
              <a:rPr lang="en-GB" sz="2000">
                <a:solidFill>
                  <a:schemeClr val="dk1"/>
                </a:solidFill>
                <a:latin typeface="Courier New"/>
                <a:ea typeface="Courier New"/>
                <a:cs typeface="Courier New"/>
                <a:sym typeface="Courier New"/>
              </a:rPr>
              <a:t>r-xr-x  1 root root  ...  /usr/bin/passwd</a:t>
            </a:r>
            <a:endParaRPr/>
          </a:p>
        </p:txBody>
      </p:sp>
      <p:sp>
        <p:nvSpPr>
          <p:cNvPr id="215" name="Google Shape;215;p21"/>
          <p:cNvSpPr/>
          <p:nvPr/>
        </p:nvSpPr>
        <p:spPr>
          <a:xfrm>
            <a:off x="2547023" y="6034924"/>
            <a:ext cx="1913010" cy="8001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Clr>
                <a:srgbClr val="0000C8"/>
              </a:buClr>
              <a:buSzPts val="2000"/>
              <a:buFont typeface="Arial"/>
              <a:buNone/>
            </a:pPr>
            <a:r>
              <a:rPr b="1" lang="en-GB" sz="2000">
                <a:solidFill>
                  <a:srgbClr val="0000C8"/>
                </a:solidFill>
                <a:latin typeface="Quattrocento Sans"/>
                <a:ea typeface="Quattrocento Sans"/>
                <a:cs typeface="Quattrocento Sans"/>
                <a:sym typeface="Quattrocento Sans"/>
              </a:rPr>
              <a:t>S</a:t>
            </a:r>
            <a:r>
              <a:rPr lang="en-GB" sz="2000">
                <a:solidFill>
                  <a:schemeClr val="dk1"/>
                </a:solidFill>
                <a:latin typeface="Quattrocento Sans"/>
                <a:ea typeface="Quattrocento Sans"/>
                <a:cs typeface="Quattrocento Sans"/>
                <a:sym typeface="Quattrocento Sans"/>
              </a:rPr>
              <a:t>et</a:t>
            </a:r>
            <a:r>
              <a:rPr lang="en-GB" sz="2000">
                <a:solidFill>
                  <a:srgbClr val="C80000"/>
                </a:solidFill>
                <a:latin typeface="Quattrocento Sans"/>
                <a:ea typeface="Quattrocento Sans"/>
                <a:cs typeface="Quattrocento Sans"/>
                <a:sym typeface="Quattrocento Sans"/>
              </a:rPr>
              <a:t> </a:t>
            </a:r>
            <a:r>
              <a:rPr b="1" lang="en-GB" sz="2000">
                <a:solidFill>
                  <a:srgbClr val="0000C8"/>
                </a:solidFill>
                <a:latin typeface="Quattrocento Sans"/>
                <a:ea typeface="Quattrocento Sans"/>
                <a:cs typeface="Quattrocento Sans"/>
                <a:sym typeface="Quattrocento Sans"/>
              </a:rPr>
              <a:t>G</a:t>
            </a:r>
            <a:r>
              <a:rPr lang="en-GB" sz="2000">
                <a:solidFill>
                  <a:schemeClr val="dk1"/>
                </a:solidFill>
                <a:latin typeface="Quattrocento Sans"/>
                <a:ea typeface="Quattrocento Sans"/>
                <a:cs typeface="Quattrocento Sans"/>
                <a:sym typeface="Quattrocento Sans"/>
              </a:rPr>
              <a:t>roup</a:t>
            </a:r>
            <a:r>
              <a:rPr lang="en-GB" sz="2000">
                <a:solidFill>
                  <a:srgbClr val="C80000"/>
                </a:solidFill>
                <a:latin typeface="Quattrocento Sans"/>
                <a:ea typeface="Quattrocento Sans"/>
                <a:cs typeface="Quattrocento Sans"/>
                <a:sym typeface="Quattrocento Sans"/>
              </a:rPr>
              <a:t> </a:t>
            </a:r>
            <a:r>
              <a:rPr b="1" lang="en-GB" sz="2000">
                <a:solidFill>
                  <a:srgbClr val="0000C8"/>
                </a:solidFill>
                <a:latin typeface="Quattrocento Sans"/>
                <a:ea typeface="Quattrocento Sans"/>
                <a:cs typeface="Quattrocento Sans"/>
                <a:sym typeface="Quattrocento Sans"/>
              </a:rPr>
              <a:t>ID</a:t>
            </a:r>
            <a:r>
              <a:rPr lang="en-GB" sz="2000">
                <a:solidFill>
                  <a:srgbClr val="C80000"/>
                </a:solidFill>
                <a:latin typeface="Quattrocento Sans"/>
                <a:ea typeface="Quattrocento Sans"/>
                <a:cs typeface="Quattrocento Sans"/>
                <a:sym typeface="Quattrocento Sans"/>
              </a:rPr>
              <a:t> </a:t>
            </a:r>
            <a:endParaRPr/>
          </a:p>
          <a:p>
            <a:pPr indent="0" lvl="0" marL="0" marR="0" rtl="0" algn="ctr">
              <a:spcBef>
                <a:spcPts val="0"/>
              </a:spcBef>
              <a:spcAft>
                <a:spcPts val="0"/>
              </a:spcAft>
              <a:buClr>
                <a:srgbClr val="0000C8"/>
              </a:buClr>
              <a:buSzPts val="2000"/>
              <a:buFont typeface="Arial"/>
              <a:buNone/>
            </a:pPr>
            <a:r>
              <a:rPr lang="en-GB" sz="2000">
                <a:solidFill>
                  <a:schemeClr val="dk1"/>
                </a:solidFill>
                <a:latin typeface="Quattrocento Sans"/>
                <a:ea typeface="Quattrocento Sans"/>
                <a:cs typeface="Quattrocento Sans"/>
                <a:sym typeface="Quattrocento Sans"/>
              </a:rPr>
              <a:t>on</a:t>
            </a:r>
            <a:r>
              <a:rPr lang="en-GB" sz="2000">
                <a:solidFill>
                  <a:srgbClr val="C80000"/>
                </a:solidFill>
                <a:latin typeface="Quattrocento Sans"/>
                <a:ea typeface="Quattrocento Sans"/>
                <a:cs typeface="Quattrocento Sans"/>
                <a:sym typeface="Quattrocento Sans"/>
              </a:rPr>
              <a:t> </a:t>
            </a:r>
            <a:r>
              <a:rPr lang="en-GB" sz="2000">
                <a:solidFill>
                  <a:schemeClr val="dk1"/>
                </a:solidFill>
                <a:latin typeface="Quattrocento Sans"/>
                <a:ea typeface="Quattrocento Sans"/>
                <a:cs typeface="Quattrocento Sans"/>
                <a:sym typeface="Quattrocento Sans"/>
              </a:rPr>
              <a:t>execution</a:t>
            </a:r>
            <a:endParaRPr/>
          </a:p>
        </p:txBody>
      </p:sp>
      <p:cxnSp>
        <p:nvCxnSpPr>
          <p:cNvPr id="216" name="Google Shape;216;p21"/>
          <p:cNvCxnSpPr/>
          <p:nvPr/>
        </p:nvCxnSpPr>
        <p:spPr>
          <a:xfrm flipH="1" rot="10800000">
            <a:off x="1436914" y="4938492"/>
            <a:ext cx="77628" cy="710909"/>
          </a:xfrm>
          <a:prstGeom prst="straightConnector1">
            <a:avLst/>
          </a:prstGeom>
          <a:noFill/>
          <a:ln cap="flat" cmpd="sng" w="9525">
            <a:solidFill>
              <a:schemeClr val="dk2"/>
            </a:solidFill>
            <a:prstDash val="solid"/>
            <a:miter lim="800000"/>
            <a:headEnd len="med" w="med" type="none"/>
            <a:tailEnd len="med" w="med" type="triangle"/>
          </a:ln>
        </p:spPr>
      </p:cxnSp>
      <p:sp>
        <p:nvSpPr>
          <p:cNvPr id="217" name="Google Shape;217;p21"/>
          <p:cNvSpPr/>
          <p:nvPr/>
        </p:nvSpPr>
        <p:spPr>
          <a:xfrm>
            <a:off x="690465" y="5634295"/>
            <a:ext cx="1834956" cy="771525"/>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Clr>
                <a:srgbClr val="0000C8"/>
              </a:buClr>
              <a:buSzPts val="2000"/>
              <a:buFont typeface="Arial"/>
              <a:buNone/>
            </a:pPr>
            <a:r>
              <a:rPr b="1" lang="en-GB" sz="2000">
                <a:solidFill>
                  <a:srgbClr val="0000C8"/>
                </a:solidFill>
                <a:latin typeface="Quattrocento Sans"/>
                <a:ea typeface="Quattrocento Sans"/>
                <a:cs typeface="Quattrocento Sans"/>
                <a:sym typeface="Quattrocento Sans"/>
              </a:rPr>
              <a:t>S</a:t>
            </a:r>
            <a:r>
              <a:rPr lang="en-GB" sz="2000">
                <a:solidFill>
                  <a:schemeClr val="dk1"/>
                </a:solidFill>
                <a:latin typeface="Quattrocento Sans"/>
                <a:ea typeface="Quattrocento Sans"/>
                <a:cs typeface="Quattrocento Sans"/>
                <a:sym typeface="Quattrocento Sans"/>
              </a:rPr>
              <a:t>et</a:t>
            </a:r>
            <a:r>
              <a:rPr lang="en-GB" sz="2000">
                <a:solidFill>
                  <a:srgbClr val="C80000"/>
                </a:solidFill>
                <a:latin typeface="Quattrocento Sans"/>
                <a:ea typeface="Quattrocento Sans"/>
                <a:cs typeface="Quattrocento Sans"/>
                <a:sym typeface="Quattrocento Sans"/>
              </a:rPr>
              <a:t> </a:t>
            </a:r>
            <a:r>
              <a:rPr b="1" lang="en-GB" sz="2000">
                <a:solidFill>
                  <a:srgbClr val="0000C8"/>
                </a:solidFill>
                <a:latin typeface="Quattrocento Sans"/>
                <a:ea typeface="Quattrocento Sans"/>
                <a:cs typeface="Quattrocento Sans"/>
                <a:sym typeface="Quattrocento Sans"/>
              </a:rPr>
              <a:t>U</a:t>
            </a:r>
            <a:r>
              <a:rPr lang="en-GB" sz="2000">
                <a:solidFill>
                  <a:schemeClr val="dk1"/>
                </a:solidFill>
                <a:latin typeface="Quattrocento Sans"/>
                <a:ea typeface="Quattrocento Sans"/>
                <a:cs typeface="Quattrocento Sans"/>
                <a:sym typeface="Quattrocento Sans"/>
              </a:rPr>
              <a:t>ser</a:t>
            </a:r>
            <a:r>
              <a:rPr lang="en-GB" sz="2000">
                <a:solidFill>
                  <a:srgbClr val="C80000"/>
                </a:solidFill>
                <a:latin typeface="Quattrocento Sans"/>
                <a:ea typeface="Quattrocento Sans"/>
                <a:cs typeface="Quattrocento Sans"/>
                <a:sym typeface="Quattrocento Sans"/>
              </a:rPr>
              <a:t> </a:t>
            </a:r>
            <a:r>
              <a:rPr b="1" lang="en-GB" sz="2000">
                <a:solidFill>
                  <a:srgbClr val="0000C8"/>
                </a:solidFill>
                <a:latin typeface="Quattrocento Sans"/>
                <a:ea typeface="Quattrocento Sans"/>
                <a:cs typeface="Quattrocento Sans"/>
                <a:sym typeface="Quattrocento Sans"/>
              </a:rPr>
              <a:t>ID</a:t>
            </a:r>
            <a:r>
              <a:rPr lang="en-GB" sz="2000">
                <a:solidFill>
                  <a:srgbClr val="C80000"/>
                </a:solidFill>
                <a:latin typeface="Quattrocento Sans"/>
                <a:ea typeface="Quattrocento Sans"/>
                <a:cs typeface="Quattrocento Sans"/>
                <a:sym typeface="Quattrocento Sans"/>
              </a:rPr>
              <a:t> </a:t>
            </a:r>
            <a:br>
              <a:rPr lang="en-GB" sz="2000">
                <a:solidFill>
                  <a:srgbClr val="C80000"/>
                </a:solidFill>
                <a:latin typeface="Quattrocento Sans"/>
                <a:ea typeface="Quattrocento Sans"/>
                <a:cs typeface="Quattrocento Sans"/>
                <a:sym typeface="Quattrocento Sans"/>
              </a:rPr>
            </a:br>
            <a:r>
              <a:rPr lang="en-GB" sz="2000">
                <a:solidFill>
                  <a:schemeClr val="dk1"/>
                </a:solidFill>
                <a:latin typeface="Quattrocento Sans"/>
                <a:ea typeface="Quattrocento Sans"/>
                <a:cs typeface="Quattrocento Sans"/>
                <a:sym typeface="Quattrocento Sans"/>
              </a:rPr>
              <a:t>on</a:t>
            </a:r>
            <a:r>
              <a:rPr lang="en-GB" sz="2000">
                <a:solidFill>
                  <a:srgbClr val="C80000"/>
                </a:solidFill>
                <a:latin typeface="Quattrocento Sans"/>
                <a:ea typeface="Quattrocento Sans"/>
                <a:cs typeface="Quattrocento Sans"/>
                <a:sym typeface="Quattrocento Sans"/>
              </a:rPr>
              <a:t> </a:t>
            </a:r>
            <a:r>
              <a:rPr lang="en-GB" sz="2000">
                <a:solidFill>
                  <a:schemeClr val="dk1"/>
                </a:solidFill>
                <a:latin typeface="Quattrocento Sans"/>
                <a:ea typeface="Quattrocento Sans"/>
                <a:cs typeface="Quattrocento Sans"/>
                <a:sym typeface="Quattrocento Sans"/>
              </a:rPr>
              <a:t>execution</a:t>
            </a:r>
            <a:endParaRPr/>
          </a:p>
        </p:txBody>
      </p:sp>
      <p:sp>
        <p:nvSpPr>
          <p:cNvPr id="218" name="Google Shape;218;p21"/>
          <p:cNvSpPr/>
          <p:nvPr/>
        </p:nvSpPr>
        <p:spPr>
          <a:xfrm>
            <a:off x="2394154" y="5147981"/>
            <a:ext cx="8933210" cy="759182"/>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rgbClr val="A3A3A3"/>
            </a:outerShdw>
          </a:effectLst>
        </p:spPr>
        <p:txBody>
          <a:bodyPr anchorCtr="0" anchor="ctr" bIns="50800" lIns="95250" spcFirstLastPara="1" rIns="95250" wrap="square" tIns="91425">
            <a:noAutofit/>
          </a:bodyPr>
          <a:lstStyle/>
          <a:p>
            <a:pPr indent="0" lvl="0" marL="0" marR="0" rtl="0" algn="l">
              <a:spcBef>
                <a:spcPts val="0"/>
              </a:spcBef>
              <a:spcAft>
                <a:spcPts val="0"/>
              </a:spcAft>
              <a:buNone/>
            </a:pPr>
            <a:r>
              <a:rPr lang="en-GB" sz="2000">
                <a:solidFill>
                  <a:schemeClr val="dk1"/>
                </a:solidFill>
                <a:latin typeface="Courier New"/>
                <a:ea typeface="Courier New"/>
                <a:cs typeface="Courier New"/>
                <a:sym typeface="Courier New"/>
              </a:rPr>
              <a:t>$ </a:t>
            </a:r>
            <a:r>
              <a:rPr b="1" lang="en-GB" sz="2000">
                <a:solidFill>
                  <a:schemeClr val="dk1"/>
                </a:solidFill>
                <a:latin typeface="Courier New"/>
                <a:ea typeface="Courier New"/>
                <a:cs typeface="Courier New"/>
                <a:sym typeface="Courier New"/>
              </a:rPr>
              <a:t>ls -l /usr/bin/write </a:t>
            </a:r>
            <a:endParaRPr/>
          </a:p>
          <a:p>
            <a:pPr indent="0" lvl="0" marL="0" marR="0" rtl="0" algn="l">
              <a:spcBef>
                <a:spcPts val="0"/>
              </a:spcBef>
              <a:spcAft>
                <a:spcPts val="0"/>
              </a:spcAft>
              <a:buNone/>
            </a:pPr>
            <a:r>
              <a:rPr lang="en-GB" sz="2000">
                <a:solidFill>
                  <a:schemeClr val="dk1"/>
                </a:solidFill>
                <a:latin typeface="Courier New"/>
                <a:ea typeface="Courier New"/>
                <a:cs typeface="Courier New"/>
                <a:sym typeface="Courier New"/>
              </a:rPr>
              <a:t>-rwxr-</a:t>
            </a:r>
            <a:r>
              <a:rPr b="1" lang="en-GB" sz="2000">
                <a:solidFill>
                  <a:schemeClr val="accent1"/>
                </a:solidFill>
                <a:latin typeface="Courier New"/>
                <a:ea typeface="Courier New"/>
                <a:cs typeface="Courier New"/>
                <a:sym typeface="Courier New"/>
              </a:rPr>
              <a:t>s</a:t>
            </a:r>
            <a:r>
              <a:rPr lang="en-GB" sz="2000">
                <a:solidFill>
                  <a:schemeClr val="dk1"/>
                </a:solidFill>
                <a:latin typeface="Courier New"/>
                <a:ea typeface="Courier New"/>
                <a:cs typeface="Courier New"/>
                <a:sym typeface="Courier New"/>
              </a:rPr>
              <a:t>r-x  1 root tty  ...  /usr/bin/write</a:t>
            </a:r>
            <a:endParaRPr/>
          </a:p>
        </p:txBody>
      </p:sp>
      <p:cxnSp>
        <p:nvCxnSpPr>
          <p:cNvPr id="219" name="Google Shape;219;p21"/>
          <p:cNvCxnSpPr/>
          <p:nvPr/>
        </p:nvCxnSpPr>
        <p:spPr>
          <a:xfrm rot="10800000">
            <a:off x="3473198" y="5816269"/>
            <a:ext cx="0" cy="355600"/>
          </a:xfrm>
          <a:prstGeom prst="straightConnector1">
            <a:avLst/>
          </a:prstGeom>
          <a:noFill/>
          <a:ln cap="flat" cmpd="sng" w="9525">
            <a:solidFill>
              <a:schemeClr val="dk2"/>
            </a:solidFill>
            <a:prstDash val="solid"/>
            <a:miter lim="800000"/>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22"/>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Change owner and group ownership of a file tools</a:t>
            </a:r>
            <a:endParaRPr/>
          </a:p>
          <a:p>
            <a:pPr indent="-71438" lvl="0" marL="185738" marR="0" rtl="0" algn="l">
              <a:lnSpc>
                <a:spcPct val="100000"/>
              </a:lnSpc>
              <a:spcBef>
                <a:spcPts val="2000"/>
              </a:spcBef>
              <a:spcAft>
                <a:spcPts val="0"/>
              </a:spcAft>
              <a:buClr>
                <a:srgbClr val="008FD0"/>
              </a:buClr>
              <a:buSzPts val="1800"/>
              <a:buFont typeface="Arial"/>
              <a:buNone/>
            </a:pPr>
            <a:r>
              <a:t/>
            </a:r>
            <a:endParaRPr/>
          </a:p>
          <a:p>
            <a:pPr indent="-165100" lvl="1" marL="622300" rtl="0" algn="l">
              <a:lnSpc>
                <a:spcPct val="100000"/>
              </a:lnSpc>
              <a:spcBef>
                <a:spcPts val="2000"/>
              </a:spcBef>
              <a:spcAft>
                <a:spcPts val="0"/>
              </a:spcAft>
              <a:buSzPts val="1800"/>
              <a:buNone/>
            </a:pPr>
            <a:r>
              <a:rPr lang="en-GB"/>
              <a:t>	</a:t>
            </a:r>
            <a:endParaRPr/>
          </a:p>
          <a:p>
            <a:pPr indent="-50800" lvl="1" marL="622300" rtl="0" algn="l">
              <a:lnSpc>
                <a:spcPct val="100000"/>
              </a:lnSpc>
              <a:spcBef>
                <a:spcPts val="2000"/>
              </a:spcBef>
              <a:spcAft>
                <a:spcPts val="0"/>
              </a:spcAft>
              <a:buSzPts val="1800"/>
              <a:buNone/>
            </a:pPr>
            <a:r>
              <a:t/>
            </a:r>
            <a:endParaRPr/>
          </a:p>
          <a:p>
            <a:pPr indent="0" lvl="1" marL="457200" rtl="0" algn="l">
              <a:lnSpc>
                <a:spcPct val="100000"/>
              </a:lnSpc>
              <a:spcBef>
                <a:spcPts val="2000"/>
              </a:spcBef>
              <a:spcAft>
                <a:spcPts val="0"/>
              </a:spcAft>
              <a:buSzPts val="1800"/>
              <a:buNone/>
            </a:pPr>
            <a:r>
              <a:t/>
            </a:r>
            <a:endParaRPr/>
          </a:p>
          <a:p>
            <a:pPr indent="-185738" lvl="0" marL="185738" rtl="0" algn="l">
              <a:lnSpc>
                <a:spcPct val="100000"/>
              </a:lnSpc>
              <a:spcBef>
                <a:spcPts val="2000"/>
              </a:spcBef>
              <a:spcAft>
                <a:spcPts val="0"/>
              </a:spcAft>
              <a:buSzPts val="1800"/>
              <a:buNone/>
            </a:pPr>
            <a:r>
              <a:t/>
            </a:r>
            <a:endParaRPr/>
          </a:p>
          <a:p>
            <a:pPr indent="-185738" lvl="0" marL="185738" marR="0" rtl="0" algn="l">
              <a:lnSpc>
                <a:spcPct val="100000"/>
              </a:lnSpc>
              <a:spcBef>
                <a:spcPts val="2000"/>
              </a:spcBef>
              <a:spcAft>
                <a:spcPts val="0"/>
              </a:spcAft>
              <a:buClr>
                <a:srgbClr val="008FD0"/>
              </a:buClr>
              <a:buSzPts val="1800"/>
              <a:buFont typeface="Arial"/>
              <a:buChar char="›"/>
            </a:pPr>
            <a:r>
              <a:rPr lang="en-GB"/>
              <a:t>Change owner </a:t>
            </a:r>
            <a:r>
              <a:rPr b="1" i="1" lang="en-GB">
                <a:solidFill>
                  <a:srgbClr val="C00000"/>
                </a:solidFill>
              </a:rPr>
              <a:t>and</a:t>
            </a:r>
            <a:r>
              <a:rPr lang="en-GB"/>
              <a:t> group ownership with </a:t>
            </a:r>
            <a:r>
              <a:rPr b="1" lang="en-GB">
                <a:solidFill>
                  <a:srgbClr val="0000C8"/>
                </a:solidFill>
              </a:rPr>
              <a:t>chown</a:t>
            </a:r>
            <a:endParaRPr b="1">
              <a:solidFill>
                <a:srgbClr val="0000C8"/>
              </a:solidFill>
            </a:endParaRPr>
          </a:p>
          <a:p>
            <a:pPr indent="-71438" lvl="0" marL="185738" marR="0" rtl="0" algn="l">
              <a:lnSpc>
                <a:spcPct val="100000"/>
              </a:lnSpc>
              <a:spcBef>
                <a:spcPts val="2000"/>
              </a:spcBef>
              <a:spcAft>
                <a:spcPts val="0"/>
              </a:spcAft>
              <a:buClr>
                <a:srgbClr val="008FD0"/>
              </a:buClr>
              <a:buSzPts val="1800"/>
              <a:buFont typeface="Arial"/>
              <a:buNone/>
            </a:pPr>
            <a:r>
              <a:t/>
            </a:r>
            <a:endParaRPr/>
          </a:p>
          <a:p>
            <a:pPr indent="-71438" lvl="0" marL="185738" marR="0" rtl="0" algn="l">
              <a:lnSpc>
                <a:spcPct val="100000"/>
              </a:lnSpc>
              <a:spcBef>
                <a:spcPts val="2000"/>
              </a:spcBef>
              <a:spcAft>
                <a:spcPts val="0"/>
              </a:spcAft>
              <a:buClr>
                <a:srgbClr val="008FD0"/>
              </a:buClr>
              <a:buSzPts val="1800"/>
              <a:buFont typeface="Arial"/>
              <a:buNone/>
            </a:pPr>
            <a:r>
              <a:t/>
            </a:r>
            <a:endParaRPr/>
          </a:p>
        </p:txBody>
      </p:sp>
      <p:sp>
        <p:nvSpPr>
          <p:cNvPr id="225" name="Google Shape;225;p22"/>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Setting file ownership</a:t>
            </a:r>
            <a:endParaRPr/>
          </a:p>
        </p:txBody>
      </p:sp>
      <p:sp>
        <p:nvSpPr>
          <p:cNvPr id="226" name="Google Shape;226;p22"/>
          <p:cNvSpPr/>
          <p:nvPr/>
        </p:nvSpPr>
        <p:spPr>
          <a:xfrm>
            <a:off x="877077" y="5839975"/>
            <a:ext cx="10450285" cy="451406"/>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rgbClr val="A3A3A3"/>
            </a:outerShdw>
          </a:effectLst>
        </p:spPr>
        <p:txBody>
          <a:bodyPr anchorCtr="0" anchor="ctr" bIns="50800" lIns="95250" spcFirstLastPara="1" rIns="95250" wrap="square" tIns="91425">
            <a:noAutofit/>
          </a:bodyPr>
          <a:lstStyle/>
          <a:p>
            <a:pPr indent="0" lvl="0" marL="0" marR="0" rtl="0" algn="l">
              <a:spcBef>
                <a:spcPts val="0"/>
              </a:spcBef>
              <a:spcAft>
                <a:spcPts val="0"/>
              </a:spcAft>
              <a:buNone/>
            </a:pPr>
            <a:r>
              <a:rPr lang="en-GB" sz="2000">
                <a:solidFill>
                  <a:schemeClr val="dk1"/>
                </a:solidFill>
                <a:latin typeface="Courier New"/>
                <a:ea typeface="Courier New"/>
                <a:cs typeface="Courier New"/>
                <a:sym typeface="Courier New"/>
              </a:rPr>
              <a:t>$ </a:t>
            </a:r>
            <a:r>
              <a:rPr b="1" lang="en-GB" sz="2000">
                <a:solidFill>
                  <a:schemeClr val="dk1"/>
                </a:solidFill>
                <a:latin typeface="Courier New"/>
                <a:ea typeface="Courier New"/>
                <a:cs typeface="Courier New"/>
                <a:sym typeface="Courier New"/>
              </a:rPr>
              <a:t>sudo</a:t>
            </a:r>
            <a:r>
              <a:rPr lang="en-GB" sz="2000">
                <a:solidFill>
                  <a:schemeClr val="dk1"/>
                </a:solidFill>
                <a:latin typeface="Courier New"/>
                <a:ea typeface="Courier New"/>
                <a:cs typeface="Courier New"/>
                <a:sym typeface="Courier New"/>
              </a:rPr>
              <a:t> </a:t>
            </a:r>
            <a:r>
              <a:rPr b="1" lang="en-GB" sz="2000">
                <a:solidFill>
                  <a:schemeClr val="dk1"/>
                </a:solidFill>
                <a:latin typeface="Courier New"/>
                <a:ea typeface="Courier New"/>
                <a:cs typeface="Courier New"/>
                <a:sym typeface="Courier New"/>
              </a:rPr>
              <a:t>chown syslog:adm /var/log/debug</a:t>
            </a:r>
            <a:endParaRPr/>
          </a:p>
        </p:txBody>
      </p:sp>
      <p:sp>
        <p:nvSpPr>
          <p:cNvPr id="227" name="Google Shape;227;p22"/>
          <p:cNvSpPr/>
          <p:nvPr/>
        </p:nvSpPr>
        <p:spPr>
          <a:xfrm>
            <a:off x="1004438" y="2020374"/>
            <a:ext cx="10332256" cy="926085"/>
          </a:xfrm>
          <a:prstGeom prst="flowChartAlternateProcess">
            <a:avLst/>
          </a:prstGeom>
          <a:gradFill>
            <a:gsLst>
              <a:gs pos="0">
                <a:srgbClr val="FFFFFF">
                  <a:alpha val="0"/>
                </a:srgbClr>
              </a:gs>
              <a:gs pos="100000">
                <a:srgbClr val="EEEFD7"/>
              </a:gs>
            </a:gsLst>
            <a:path path="circle">
              <a:fillToRect b="50%" l="50%" r="50%" t="50%"/>
            </a:path>
            <a:tileRect/>
          </a:gradFill>
          <a:ln cap="flat" cmpd="sng" w="9525">
            <a:solidFill>
              <a:srgbClr val="808080"/>
            </a:solidFill>
            <a:prstDash val="solid"/>
            <a:round/>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b="1" lang="en-GB" sz="2400">
                <a:solidFill>
                  <a:srgbClr val="0000C8"/>
                </a:solidFill>
                <a:latin typeface="Quattrocento Sans"/>
                <a:ea typeface="Quattrocento Sans"/>
                <a:cs typeface="Quattrocento Sans"/>
                <a:sym typeface="Quattrocento Sans"/>
              </a:rPr>
              <a:t>	chown   [-R]   user    files…</a:t>
            </a:r>
            <a:endParaRPr/>
          </a:p>
          <a:p>
            <a:pPr indent="0" lvl="0" marL="0" marR="0" rtl="0" algn="l">
              <a:spcBef>
                <a:spcPts val="600"/>
              </a:spcBef>
              <a:spcAft>
                <a:spcPts val="0"/>
              </a:spcAft>
              <a:buNone/>
            </a:pPr>
            <a:r>
              <a:rPr b="1" lang="en-GB" sz="2400">
                <a:solidFill>
                  <a:srgbClr val="0000C8"/>
                </a:solidFill>
                <a:latin typeface="Quattrocento Sans"/>
                <a:ea typeface="Quattrocento Sans"/>
                <a:cs typeface="Quattrocento Sans"/>
                <a:sym typeface="Quattrocento Sans"/>
              </a:rPr>
              <a:t>	chgrp    [-R]   group  files…</a:t>
            </a:r>
            <a:endParaRPr b="1" sz="2400">
              <a:solidFill>
                <a:srgbClr val="0000C8"/>
              </a:solidFill>
              <a:latin typeface="Quattrocento Sans"/>
              <a:ea typeface="Quattrocento Sans"/>
              <a:cs typeface="Quattrocento Sans"/>
              <a:sym typeface="Quattrocento Sans"/>
            </a:endParaRPr>
          </a:p>
        </p:txBody>
      </p:sp>
      <p:sp>
        <p:nvSpPr>
          <p:cNvPr id="228" name="Google Shape;228;p22"/>
          <p:cNvSpPr/>
          <p:nvPr/>
        </p:nvSpPr>
        <p:spPr>
          <a:xfrm>
            <a:off x="886408" y="5112459"/>
            <a:ext cx="10440956" cy="574766"/>
          </a:xfrm>
          <a:prstGeom prst="flowChartAlternateProcess">
            <a:avLst/>
          </a:prstGeom>
          <a:gradFill>
            <a:gsLst>
              <a:gs pos="0">
                <a:srgbClr val="FFFFFF">
                  <a:alpha val="0"/>
                </a:srgbClr>
              </a:gs>
              <a:gs pos="100000">
                <a:srgbClr val="EEEFD7"/>
              </a:gs>
            </a:gsLst>
            <a:path path="circle">
              <a:fillToRect b="50%" l="50%" r="50%" t="50%"/>
            </a:path>
            <a:tileRect/>
          </a:gradFill>
          <a:ln cap="flat" cmpd="sng" w="9525">
            <a:solidFill>
              <a:srgbClr val="808080"/>
            </a:solidFill>
            <a:prstDash val="solid"/>
            <a:round/>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b="1" lang="en-GB" sz="2400">
                <a:solidFill>
                  <a:srgbClr val="0000C8"/>
                </a:solidFill>
                <a:latin typeface="Quattrocento Sans"/>
                <a:ea typeface="Quattrocento Sans"/>
                <a:cs typeface="Quattrocento Sans"/>
                <a:sym typeface="Quattrocento Sans"/>
              </a:rPr>
              <a:t>	chown   [-R]   user:group   [files…] </a:t>
            </a:r>
            <a:endParaRPr b="1" sz="2400">
              <a:solidFill>
                <a:srgbClr val="0000C8"/>
              </a:solidFill>
              <a:latin typeface="Quattrocento Sans"/>
              <a:ea typeface="Quattrocento Sans"/>
              <a:cs typeface="Quattrocento Sans"/>
              <a:sym typeface="Quattrocento Sans"/>
            </a:endParaRPr>
          </a:p>
        </p:txBody>
      </p:sp>
      <p:sp>
        <p:nvSpPr>
          <p:cNvPr id="229" name="Google Shape;229;p22"/>
          <p:cNvSpPr/>
          <p:nvPr/>
        </p:nvSpPr>
        <p:spPr>
          <a:xfrm>
            <a:off x="920462" y="3139911"/>
            <a:ext cx="10397571" cy="1066959"/>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rgbClr val="A3A3A3"/>
            </a:outerShdw>
          </a:effectLst>
        </p:spPr>
        <p:txBody>
          <a:bodyPr anchorCtr="0" anchor="ctr" bIns="50800" lIns="95250" spcFirstLastPara="1" rIns="95250" wrap="square" tIns="91425">
            <a:noAutofit/>
          </a:bodyPr>
          <a:lstStyle/>
          <a:p>
            <a:pPr indent="0" lvl="0" marL="0" marR="0" rtl="0" algn="l">
              <a:spcBef>
                <a:spcPts val="0"/>
              </a:spcBef>
              <a:spcAft>
                <a:spcPts val="0"/>
              </a:spcAft>
              <a:buNone/>
            </a:pPr>
            <a:r>
              <a:rPr lang="en-GB" sz="2000">
                <a:solidFill>
                  <a:schemeClr val="dk1"/>
                </a:solidFill>
                <a:latin typeface="Courier New"/>
                <a:ea typeface="Courier New"/>
                <a:cs typeface="Courier New"/>
                <a:sym typeface="Courier New"/>
              </a:rPr>
              <a:t>$ </a:t>
            </a:r>
            <a:r>
              <a:rPr b="1" lang="en-GB" sz="2000">
                <a:solidFill>
                  <a:schemeClr val="dk1"/>
                </a:solidFill>
                <a:latin typeface="Courier New"/>
                <a:ea typeface="Courier New"/>
                <a:cs typeface="Courier New"/>
                <a:sym typeface="Courier New"/>
              </a:rPr>
              <a:t>sudo</a:t>
            </a:r>
            <a:r>
              <a:rPr lang="en-GB" sz="2000">
                <a:solidFill>
                  <a:schemeClr val="dk1"/>
                </a:solidFill>
                <a:latin typeface="Courier New"/>
                <a:ea typeface="Courier New"/>
                <a:cs typeface="Courier New"/>
                <a:sym typeface="Courier New"/>
              </a:rPr>
              <a:t> </a:t>
            </a:r>
            <a:r>
              <a:rPr b="1" lang="en-GB" sz="2000">
                <a:solidFill>
                  <a:schemeClr val="dk1"/>
                </a:solidFill>
                <a:latin typeface="Courier New"/>
                <a:ea typeface="Courier New"/>
                <a:cs typeface="Courier New"/>
                <a:sym typeface="Courier New"/>
              </a:rPr>
              <a:t>chown root /usr/bin/passwd</a:t>
            </a:r>
            <a:endParaRPr/>
          </a:p>
          <a:p>
            <a:pPr indent="0" lvl="0" marL="0" marR="0" rtl="0" algn="l">
              <a:spcBef>
                <a:spcPts val="0"/>
              </a:spcBef>
              <a:spcAft>
                <a:spcPts val="0"/>
              </a:spcAft>
              <a:buNone/>
            </a:pPr>
            <a:r>
              <a:rPr lang="en-GB" sz="2000">
                <a:solidFill>
                  <a:schemeClr val="dk1"/>
                </a:solidFill>
                <a:latin typeface="Courier New"/>
                <a:ea typeface="Courier New"/>
                <a:cs typeface="Courier New"/>
                <a:sym typeface="Courier New"/>
              </a:rPr>
              <a:t>$ </a:t>
            </a:r>
            <a:r>
              <a:rPr b="1" lang="en-GB" sz="2000">
                <a:solidFill>
                  <a:schemeClr val="dk1"/>
                </a:solidFill>
                <a:latin typeface="Courier New"/>
                <a:ea typeface="Courier New"/>
                <a:cs typeface="Courier New"/>
                <a:sym typeface="Courier New"/>
              </a:rPr>
              <a:t>sudo</a:t>
            </a:r>
            <a:r>
              <a:rPr lang="en-GB" sz="2000">
                <a:solidFill>
                  <a:schemeClr val="dk1"/>
                </a:solidFill>
                <a:latin typeface="Courier New"/>
                <a:ea typeface="Courier New"/>
                <a:cs typeface="Courier New"/>
                <a:sym typeface="Courier New"/>
              </a:rPr>
              <a:t> </a:t>
            </a:r>
            <a:r>
              <a:rPr b="1" lang="en-GB" sz="2000">
                <a:solidFill>
                  <a:schemeClr val="dk1"/>
                </a:solidFill>
                <a:latin typeface="Courier New"/>
                <a:ea typeface="Courier New"/>
                <a:cs typeface="Courier New"/>
                <a:sym typeface="Courier New"/>
              </a:rPr>
              <a:t>chgrp sys /usr/bin/passwd</a:t>
            </a:r>
            <a:endParaRPr/>
          </a:p>
          <a:p>
            <a:pPr indent="0" lvl="0" marL="0" marR="0" rtl="0" algn="l">
              <a:spcBef>
                <a:spcPts val="0"/>
              </a:spcBef>
              <a:spcAft>
                <a:spcPts val="0"/>
              </a:spcAft>
              <a:buNone/>
            </a:pPr>
            <a:r>
              <a:rPr lang="en-GB" sz="2000">
                <a:solidFill>
                  <a:schemeClr val="dk1"/>
                </a:solidFill>
                <a:latin typeface="Courier New"/>
                <a:ea typeface="Courier New"/>
                <a:cs typeface="Courier New"/>
                <a:sym typeface="Courier New"/>
              </a:rPr>
              <a:t>$ </a:t>
            </a:r>
            <a:r>
              <a:rPr b="1" lang="en-GB" sz="2000">
                <a:solidFill>
                  <a:schemeClr val="dk1"/>
                </a:solidFill>
                <a:latin typeface="Courier New"/>
                <a:ea typeface="Courier New"/>
                <a:cs typeface="Courier New"/>
                <a:sym typeface="Courier New"/>
              </a:rPr>
              <a:t>sudo</a:t>
            </a:r>
            <a:r>
              <a:rPr lang="en-GB" sz="2000">
                <a:solidFill>
                  <a:schemeClr val="dk1"/>
                </a:solidFill>
                <a:latin typeface="Courier New"/>
                <a:ea typeface="Courier New"/>
                <a:cs typeface="Courier New"/>
                <a:sym typeface="Courier New"/>
              </a:rPr>
              <a:t> </a:t>
            </a:r>
            <a:r>
              <a:rPr b="1" lang="en-GB" sz="2000">
                <a:solidFill>
                  <a:schemeClr val="dk1"/>
                </a:solidFill>
                <a:latin typeface="Courier New"/>
                <a:ea typeface="Courier New"/>
                <a:cs typeface="Courier New"/>
                <a:sym typeface="Courier New"/>
              </a:rPr>
              <a:t>chown -R user12 /home/user12</a:t>
            </a:r>
            <a:endParaRPr/>
          </a:p>
        </p:txBody>
      </p:sp>
      <p:sp>
        <p:nvSpPr>
          <p:cNvPr id="230" name="Google Shape;230;p22"/>
          <p:cNvSpPr/>
          <p:nvPr/>
        </p:nvSpPr>
        <p:spPr>
          <a:xfrm>
            <a:off x="7725747" y="3808327"/>
            <a:ext cx="3554963" cy="377402"/>
          </a:xfrm>
          <a:prstGeom prst="rect">
            <a:avLst/>
          </a:prstGeom>
          <a:gradFill>
            <a:gsLst>
              <a:gs pos="0">
                <a:srgbClr val="FFEFD1"/>
              </a:gs>
              <a:gs pos="64999">
                <a:srgbClr val="F0EBD5"/>
              </a:gs>
              <a:gs pos="100000">
                <a:srgbClr val="D1C39F"/>
              </a:gs>
            </a:gsLst>
            <a:lin ang="4200000" scaled="0"/>
          </a:gradFill>
          <a:ln cap="flat" cmpd="sng" w="12700">
            <a:solidFill>
              <a:srgbClr val="000000"/>
            </a:solidFill>
            <a:prstDash val="solid"/>
            <a:miter lim="800000"/>
            <a:headEnd len="sm" w="sm" type="none"/>
            <a:tailEnd len="sm" w="sm" type="none"/>
          </a:ln>
          <a:effectLst>
            <a:outerShdw blurRad="127000" sx="101000" rotWithShape="0" algn="tl" sy="101000">
              <a:srgbClr val="6D6D6D">
                <a:alpha val="64705"/>
              </a:srgbClr>
            </a:outerShdw>
          </a:effectLst>
        </p:spPr>
        <p:txBody>
          <a:bodyPr anchorCtr="0" anchor="t" bIns="36000" lIns="95250" spcFirstLastPara="1" rIns="95250" wrap="square" tIns="36000">
            <a:noAutofit/>
          </a:bodyPr>
          <a:lstStyle/>
          <a:p>
            <a:pPr indent="168275" lvl="0" marL="0" marR="0" rtl="0" algn="ctr">
              <a:lnSpc>
                <a:spcPct val="110000"/>
              </a:lnSpc>
              <a:spcBef>
                <a:spcPts val="0"/>
              </a:spcBef>
              <a:spcAft>
                <a:spcPts val="0"/>
              </a:spcAft>
              <a:buClr>
                <a:srgbClr val="FF0000"/>
              </a:buClr>
              <a:buSzPts val="1800"/>
              <a:buFont typeface="Arial"/>
              <a:buNone/>
            </a:pPr>
            <a:r>
              <a:rPr i="1" lang="en-GB" sz="1800">
                <a:solidFill>
                  <a:schemeClr val="dk1"/>
                </a:solidFill>
                <a:latin typeface="Quattrocento Sans"/>
                <a:ea typeface="Quattrocento Sans"/>
                <a:cs typeface="Quattrocento Sans"/>
                <a:sym typeface="Quattrocento Sans"/>
              </a:rPr>
              <a:t>recursive operation</a:t>
            </a:r>
            <a:endParaRPr/>
          </a:p>
        </p:txBody>
      </p:sp>
      <p:sp>
        <p:nvSpPr>
          <p:cNvPr id="231" name="Google Shape;231;p22"/>
          <p:cNvSpPr/>
          <p:nvPr/>
        </p:nvSpPr>
        <p:spPr>
          <a:xfrm>
            <a:off x="7725747" y="5877026"/>
            <a:ext cx="3559556" cy="377402"/>
          </a:xfrm>
          <a:prstGeom prst="rect">
            <a:avLst/>
          </a:prstGeom>
          <a:gradFill>
            <a:gsLst>
              <a:gs pos="0">
                <a:srgbClr val="FFEFD1"/>
              </a:gs>
              <a:gs pos="64999">
                <a:srgbClr val="F0EBD5"/>
              </a:gs>
              <a:gs pos="100000">
                <a:srgbClr val="D1C39F"/>
              </a:gs>
            </a:gsLst>
            <a:lin ang="4200000" scaled="0"/>
          </a:gradFill>
          <a:ln cap="flat" cmpd="sng" w="12700">
            <a:solidFill>
              <a:srgbClr val="000000"/>
            </a:solidFill>
            <a:prstDash val="solid"/>
            <a:miter lim="800000"/>
            <a:headEnd len="sm" w="sm" type="none"/>
            <a:tailEnd len="sm" w="sm" type="none"/>
          </a:ln>
          <a:effectLst>
            <a:outerShdw blurRad="127000" sx="101000" rotWithShape="0" algn="tl" sy="101000">
              <a:srgbClr val="6D6D6D">
                <a:alpha val="64705"/>
              </a:srgbClr>
            </a:outerShdw>
          </a:effectLst>
        </p:spPr>
        <p:txBody>
          <a:bodyPr anchorCtr="0" anchor="t" bIns="36000" lIns="95250" spcFirstLastPara="1" rIns="95250" wrap="square" tIns="36000">
            <a:noAutofit/>
          </a:bodyPr>
          <a:lstStyle/>
          <a:p>
            <a:pPr indent="168275" lvl="0" marL="0" marR="0" rtl="0" algn="ctr">
              <a:lnSpc>
                <a:spcPct val="110000"/>
              </a:lnSpc>
              <a:spcBef>
                <a:spcPts val="0"/>
              </a:spcBef>
              <a:spcAft>
                <a:spcPts val="0"/>
              </a:spcAft>
              <a:buNone/>
            </a:pPr>
            <a:r>
              <a:rPr i="1" lang="en-GB" sz="1800">
                <a:solidFill>
                  <a:schemeClr val="dk1"/>
                </a:solidFill>
                <a:latin typeface="Quattrocento Sans"/>
                <a:ea typeface="Quattrocento Sans"/>
                <a:cs typeface="Quattrocento Sans"/>
                <a:sym typeface="Quattrocento Sans"/>
              </a:rPr>
              <a:t>both user and group changed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23"/>
          <p:cNvSpPr txBox="1"/>
          <p:nvPr>
            <p:ph idx="1" type="body"/>
          </p:nvPr>
        </p:nvSpPr>
        <p:spPr>
          <a:xfrm>
            <a:off x="414000" y="1544760"/>
            <a:ext cx="5580000" cy="4546800"/>
          </a:xfrm>
          <a:prstGeom prst="rect">
            <a:avLst/>
          </a:prstGeom>
          <a:noFill/>
          <a:ln>
            <a:noFill/>
          </a:ln>
        </p:spPr>
        <p:txBody>
          <a:bodyPr anchorCtr="0" anchor="t" bIns="45700" lIns="91425" spcFirstLastPara="1" rIns="91425" wrap="square" tIns="45700">
            <a:noAutofit/>
          </a:bodyPr>
          <a:lstStyle/>
          <a:p>
            <a:pPr indent="-185738" lvl="0" marL="185738" rtl="0" algn="l">
              <a:lnSpc>
                <a:spcPct val="100000"/>
              </a:lnSpc>
              <a:spcBef>
                <a:spcPts val="0"/>
              </a:spcBef>
              <a:spcAft>
                <a:spcPts val="0"/>
              </a:spcAft>
              <a:buSzPts val="1800"/>
              <a:buChar char="›"/>
            </a:pPr>
            <a:r>
              <a:rPr lang="en-GB"/>
              <a:t>Permission bits are not applied if user has </a:t>
            </a:r>
            <a:r>
              <a:rPr b="1" lang="en-GB">
                <a:solidFill>
                  <a:srgbClr val="0000C8"/>
                </a:solidFill>
              </a:rPr>
              <a:t>UID=0</a:t>
            </a:r>
            <a:endParaRPr/>
          </a:p>
          <a:p>
            <a:pPr indent="-71438" lvl="0" marL="185738" rtl="0" algn="l">
              <a:lnSpc>
                <a:spcPct val="100000"/>
              </a:lnSpc>
              <a:spcBef>
                <a:spcPts val="2000"/>
              </a:spcBef>
              <a:spcAft>
                <a:spcPts val="0"/>
              </a:spcAft>
              <a:buSzPts val="1800"/>
              <a:buNone/>
            </a:pPr>
            <a:r>
              <a:t/>
            </a:r>
            <a:endParaRPr/>
          </a:p>
          <a:p>
            <a:pPr indent="-185738" lvl="0" marL="185738" rtl="0" algn="l">
              <a:lnSpc>
                <a:spcPct val="100000"/>
              </a:lnSpc>
              <a:spcBef>
                <a:spcPts val="2000"/>
              </a:spcBef>
              <a:spcAft>
                <a:spcPts val="0"/>
              </a:spcAft>
              <a:buSzPts val="1800"/>
              <a:buChar char="›"/>
            </a:pPr>
            <a:r>
              <a:rPr lang="en-GB"/>
              <a:t>File and directory access is controlled with permissions</a:t>
            </a:r>
            <a:endParaRPr/>
          </a:p>
          <a:p>
            <a:pPr indent="-165100" lvl="1" marL="622300" rtl="0" algn="l">
              <a:lnSpc>
                <a:spcPct val="100000"/>
              </a:lnSpc>
              <a:spcBef>
                <a:spcPts val="2000"/>
              </a:spcBef>
              <a:spcAft>
                <a:spcPts val="0"/>
              </a:spcAft>
              <a:buSzPts val="1800"/>
              <a:buChar char="›"/>
            </a:pPr>
            <a:r>
              <a:rPr lang="en-GB"/>
              <a:t>Every file and directory are subject to </a:t>
            </a:r>
            <a:r>
              <a:rPr b="1" lang="en-GB">
                <a:solidFill>
                  <a:srgbClr val="0000C8"/>
                </a:solidFill>
              </a:rPr>
              <a:t>r/w/x</a:t>
            </a:r>
            <a:r>
              <a:rPr lang="en-GB"/>
              <a:t> permission set</a:t>
            </a:r>
            <a:endParaRPr/>
          </a:p>
          <a:p>
            <a:pPr indent="-165100" lvl="1" marL="622300" rtl="0" algn="l">
              <a:lnSpc>
                <a:spcPct val="100000"/>
              </a:lnSpc>
              <a:spcBef>
                <a:spcPts val="2000"/>
              </a:spcBef>
              <a:spcAft>
                <a:spcPts val="0"/>
              </a:spcAft>
              <a:buSzPts val="1800"/>
              <a:buChar char="›"/>
            </a:pPr>
            <a:r>
              <a:rPr lang="en-GB"/>
              <a:t>Access controlled through the </a:t>
            </a:r>
            <a:r>
              <a:rPr b="1" lang="en-GB">
                <a:solidFill>
                  <a:srgbClr val="0000C8"/>
                </a:solidFill>
              </a:rPr>
              <a:t>r/w/x</a:t>
            </a:r>
            <a:r>
              <a:rPr lang="en-GB"/>
              <a:t> bits against </a:t>
            </a:r>
            <a:r>
              <a:rPr i="1" lang="en-GB"/>
              <a:t>user</a:t>
            </a:r>
            <a:r>
              <a:rPr lang="en-GB"/>
              <a:t> and </a:t>
            </a:r>
            <a:r>
              <a:rPr i="1" lang="en-GB"/>
              <a:t>group </a:t>
            </a:r>
            <a:r>
              <a:rPr lang="en-GB"/>
              <a:t>ownership</a:t>
            </a:r>
            <a:endParaRPr/>
          </a:p>
          <a:p>
            <a:pPr indent="-50800" lvl="1" marL="622300" rtl="0" algn="l">
              <a:lnSpc>
                <a:spcPct val="100000"/>
              </a:lnSpc>
              <a:spcBef>
                <a:spcPts val="2000"/>
              </a:spcBef>
              <a:spcAft>
                <a:spcPts val="0"/>
              </a:spcAft>
              <a:buSzPts val="1800"/>
              <a:buNone/>
            </a:pPr>
            <a:r>
              <a:t/>
            </a:r>
            <a:endParaRPr/>
          </a:p>
        </p:txBody>
      </p:sp>
      <p:sp>
        <p:nvSpPr>
          <p:cNvPr id="237" name="Google Shape;237;p23"/>
          <p:cNvSpPr txBox="1"/>
          <p:nvPr>
            <p:ph idx="2" type="body"/>
          </p:nvPr>
        </p:nvSpPr>
        <p:spPr>
          <a:xfrm>
            <a:off x="6206400" y="1544760"/>
            <a:ext cx="5580000" cy="4546800"/>
          </a:xfrm>
          <a:prstGeom prst="rect">
            <a:avLst/>
          </a:prstGeom>
          <a:noFill/>
          <a:ln>
            <a:noFill/>
          </a:ln>
        </p:spPr>
        <p:txBody>
          <a:bodyPr anchorCtr="0" anchor="t" bIns="45700" lIns="91425" spcFirstLastPara="1" rIns="91425" wrap="square" tIns="45700">
            <a:noAutofit/>
          </a:bodyPr>
          <a:lstStyle/>
          <a:p>
            <a:pPr indent="-185738" lvl="0" marL="185738" rtl="0" algn="l">
              <a:lnSpc>
                <a:spcPct val="100000"/>
              </a:lnSpc>
              <a:spcBef>
                <a:spcPts val="0"/>
              </a:spcBef>
              <a:spcAft>
                <a:spcPts val="0"/>
              </a:spcAft>
              <a:buSzPts val="1800"/>
              <a:buChar char="›"/>
            </a:pPr>
            <a:r>
              <a:rPr lang="en-GB"/>
              <a:t>Use </a:t>
            </a:r>
            <a:r>
              <a:rPr b="1" lang="en-GB">
                <a:solidFill>
                  <a:srgbClr val="0000C8"/>
                </a:solidFill>
              </a:rPr>
              <a:t>chmod</a:t>
            </a:r>
            <a:r>
              <a:rPr lang="en-GB"/>
              <a:t>, </a:t>
            </a:r>
            <a:r>
              <a:rPr b="1" lang="en-GB">
                <a:solidFill>
                  <a:srgbClr val="0000C8"/>
                </a:solidFill>
              </a:rPr>
              <a:t>chown</a:t>
            </a:r>
            <a:r>
              <a:rPr lang="en-GB"/>
              <a:t> and </a:t>
            </a:r>
            <a:r>
              <a:rPr b="1" lang="en-GB">
                <a:solidFill>
                  <a:srgbClr val="0000C8"/>
                </a:solidFill>
              </a:rPr>
              <a:t>chgrp</a:t>
            </a:r>
            <a:r>
              <a:rPr lang="en-GB"/>
              <a:t> to manipulate access attributes</a:t>
            </a:r>
            <a:endParaRPr/>
          </a:p>
          <a:p>
            <a:pPr indent="-71438" lvl="0" marL="185738" rtl="0" algn="l">
              <a:lnSpc>
                <a:spcPct val="100000"/>
              </a:lnSpc>
              <a:spcBef>
                <a:spcPts val="2000"/>
              </a:spcBef>
              <a:spcAft>
                <a:spcPts val="0"/>
              </a:spcAft>
              <a:buSzPts val="1800"/>
              <a:buNone/>
            </a:pPr>
            <a:r>
              <a:t/>
            </a:r>
            <a:endParaRPr/>
          </a:p>
          <a:p>
            <a:pPr indent="-185738" lvl="0" marL="185738" rtl="0" algn="l">
              <a:lnSpc>
                <a:spcPct val="100000"/>
              </a:lnSpc>
              <a:spcBef>
                <a:spcPts val="2000"/>
              </a:spcBef>
              <a:spcAft>
                <a:spcPts val="0"/>
              </a:spcAft>
              <a:buSzPts val="1800"/>
              <a:buChar char="›"/>
            </a:pPr>
            <a:r>
              <a:rPr lang="en-GB"/>
              <a:t>You do not need permissions to a file in order to remove it</a:t>
            </a:r>
            <a:endParaRPr/>
          </a:p>
          <a:p>
            <a:pPr indent="-165100" lvl="1" marL="622300" rtl="0" algn="l">
              <a:lnSpc>
                <a:spcPct val="100000"/>
              </a:lnSpc>
              <a:spcBef>
                <a:spcPts val="2000"/>
              </a:spcBef>
              <a:spcAft>
                <a:spcPts val="0"/>
              </a:spcAft>
              <a:buSzPts val="1800"/>
              <a:buChar char="›"/>
            </a:pPr>
            <a:r>
              <a:rPr lang="en-GB"/>
              <a:t>Instead, you need </a:t>
            </a:r>
            <a:r>
              <a:rPr i="1" lang="en-GB"/>
              <a:t>access</a:t>
            </a:r>
            <a:r>
              <a:rPr lang="en-GB"/>
              <a:t> and </a:t>
            </a:r>
            <a:r>
              <a:rPr i="1" lang="en-GB"/>
              <a:t>write</a:t>
            </a:r>
            <a:r>
              <a:rPr lang="en-GB"/>
              <a:t> permission on the holding directory</a:t>
            </a:r>
            <a:endParaRPr/>
          </a:p>
          <a:p>
            <a:pPr indent="-71438" lvl="0" marL="185738" marR="0" rtl="0" algn="l">
              <a:lnSpc>
                <a:spcPct val="100000"/>
              </a:lnSpc>
              <a:spcBef>
                <a:spcPts val="2000"/>
              </a:spcBef>
              <a:spcAft>
                <a:spcPts val="0"/>
              </a:spcAft>
              <a:buClr>
                <a:srgbClr val="008FD0"/>
              </a:buClr>
              <a:buSzPts val="1800"/>
              <a:buFont typeface="Arial"/>
              <a:buNone/>
            </a:pPr>
            <a:r>
              <a:t/>
            </a:r>
            <a:endParaRPr/>
          </a:p>
        </p:txBody>
      </p:sp>
      <p:sp>
        <p:nvSpPr>
          <p:cNvPr id="238" name="Google Shape;238;p23"/>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Summary</a:t>
            </a:r>
            <a:endParaRPr/>
          </a:p>
        </p:txBody>
      </p:sp>
      <p:pic>
        <p:nvPicPr>
          <p:cNvPr descr="QA-TUX-Sigma.png" id="239" name="Google Shape;239;p23"/>
          <p:cNvPicPr preferRelativeResize="0"/>
          <p:nvPr/>
        </p:nvPicPr>
        <p:blipFill rotWithShape="1">
          <a:blip r:embed="rId3">
            <a:alphaModFix/>
          </a:blip>
          <a:srcRect b="0" l="0" r="0" t="0"/>
          <a:stretch/>
        </p:blipFill>
        <p:spPr>
          <a:xfrm>
            <a:off x="10750679" y="5020799"/>
            <a:ext cx="1257002" cy="105452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24"/>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71438" lvl="0" marL="185738" marR="0" rtl="0" algn="l">
              <a:lnSpc>
                <a:spcPct val="100000"/>
              </a:lnSpc>
              <a:spcBef>
                <a:spcPts val="0"/>
              </a:spcBef>
              <a:spcAft>
                <a:spcPts val="0"/>
              </a:spcAft>
              <a:buClr>
                <a:srgbClr val="008FD0"/>
              </a:buClr>
              <a:buSzPts val="1800"/>
              <a:buFont typeface="Arial"/>
              <a:buNone/>
            </a:pPr>
            <a:r>
              <a:t/>
            </a:r>
            <a:endParaRPr/>
          </a:p>
        </p:txBody>
      </p:sp>
      <p:sp>
        <p:nvSpPr>
          <p:cNvPr id="245" name="Google Shape;245;p24"/>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Glossary</a:t>
            </a:r>
            <a:endParaRPr/>
          </a:p>
        </p:txBody>
      </p:sp>
      <p:graphicFrame>
        <p:nvGraphicFramePr>
          <p:cNvPr id="246" name="Google Shape;246;p24"/>
          <p:cNvGraphicFramePr/>
          <p:nvPr/>
        </p:nvGraphicFramePr>
        <p:xfrm>
          <a:off x="430148" y="1441839"/>
          <a:ext cx="3000000" cy="3000000"/>
        </p:xfrm>
        <a:graphic>
          <a:graphicData uri="http://schemas.openxmlformats.org/drawingml/2006/table">
            <a:tbl>
              <a:tblPr>
                <a:noFill/>
                <a:tableStyleId>{6DF24B72-4720-434E-8931-DD8650E0B5EF}</a:tableStyleId>
              </a:tblPr>
              <a:tblGrid>
                <a:gridCol w="2359250"/>
                <a:gridCol w="8528625"/>
              </a:tblGrid>
              <a:tr h="180975">
                <a:tc>
                  <a:txBody>
                    <a:bodyPr/>
                    <a:lstStyle/>
                    <a:p>
                      <a:pPr indent="0" lvl="0" marL="0" marR="0" rtl="0" algn="l">
                        <a:lnSpc>
                          <a:spcPct val="120000"/>
                        </a:lnSpc>
                        <a:spcBef>
                          <a:spcPts val="0"/>
                        </a:spcBef>
                        <a:spcAft>
                          <a:spcPts val="0"/>
                        </a:spcAft>
                        <a:buClr>
                          <a:schemeClr val="lt2"/>
                        </a:buClr>
                        <a:buSzPts val="1800"/>
                        <a:buFont typeface="Arial"/>
                        <a:buNone/>
                      </a:pPr>
                      <a:r>
                        <a:rPr b="1" i="0" lang="en-GB" sz="1800" u="none" cap="none" strike="noStrike">
                          <a:solidFill>
                            <a:srgbClr val="134183"/>
                          </a:solidFill>
                          <a:latin typeface="Arial"/>
                          <a:ea typeface="Arial"/>
                          <a:cs typeface="Arial"/>
                          <a:sym typeface="Arial"/>
                        </a:rPr>
                        <a:t>entity</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ED5EA"/>
                    </a:solidFill>
                  </a:tcPr>
                </a:tc>
                <a:tc>
                  <a:txBody>
                    <a:bodyPr/>
                    <a:lstStyle/>
                    <a:p>
                      <a:pPr indent="0" lvl="0" marL="0" marR="0" rtl="0" algn="l">
                        <a:lnSpc>
                          <a:spcPct val="120000"/>
                        </a:lnSpc>
                        <a:spcBef>
                          <a:spcPts val="0"/>
                        </a:spcBef>
                        <a:spcAft>
                          <a:spcPts val="0"/>
                        </a:spcAft>
                        <a:buClr>
                          <a:schemeClr val="lt2"/>
                        </a:buClr>
                        <a:buSzPts val="1800"/>
                        <a:buFont typeface="Arial"/>
                        <a:buNone/>
                      </a:pPr>
                      <a:r>
                        <a:rPr b="1" i="0" lang="en-GB" sz="1800" u="none" cap="none" strike="noStrike">
                          <a:solidFill>
                            <a:srgbClr val="134183"/>
                          </a:solidFill>
                          <a:latin typeface="Arial"/>
                          <a:ea typeface="Arial"/>
                          <a:cs typeface="Arial"/>
                          <a:sym typeface="Arial"/>
                        </a:rPr>
                        <a:t>meaning</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ED5EA"/>
                    </a:solidFill>
                  </a:tcPr>
                </a:tc>
              </a:tr>
              <a:tr h="179400">
                <a:tc>
                  <a:txBody>
                    <a:bodyPr/>
                    <a:lstStyle/>
                    <a:p>
                      <a:pPr indent="0" lvl="0" marL="0" marR="0" rtl="0" algn="l">
                        <a:lnSpc>
                          <a:spcPct val="120000"/>
                        </a:lnSpc>
                        <a:spcBef>
                          <a:spcPts val="0"/>
                        </a:spcBef>
                        <a:spcAft>
                          <a:spcPts val="0"/>
                        </a:spcAft>
                        <a:buClr>
                          <a:schemeClr val="lt2"/>
                        </a:buClr>
                        <a:buSzPts val="1400"/>
                        <a:buFont typeface="Arial"/>
                        <a:buNone/>
                      </a:pPr>
                      <a:r>
                        <a:rPr b="1" i="0" lang="en-GB" sz="1400" u="none" cap="none" strike="noStrike">
                          <a:solidFill>
                            <a:srgbClr val="134183"/>
                          </a:solidFill>
                          <a:latin typeface="Arial"/>
                          <a:ea typeface="Arial"/>
                          <a:cs typeface="Arial"/>
                          <a:sym typeface="Arial"/>
                        </a:rPr>
                        <a:t>directory</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a formatted file, with file names and their i-node numbers</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80975">
                <a:tc>
                  <a:txBody>
                    <a:bodyPr/>
                    <a:lstStyle/>
                    <a:p>
                      <a:pPr indent="0" lvl="0" marL="0" marR="0" rtl="0" algn="l">
                        <a:lnSpc>
                          <a:spcPct val="120000"/>
                        </a:lnSpc>
                        <a:spcBef>
                          <a:spcPts val="0"/>
                        </a:spcBef>
                        <a:spcAft>
                          <a:spcPts val="0"/>
                        </a:spcAft>
                        <a:buClr>
                          <a:schemeClr val="lt2"/>
                        </a:buClr>
                        <a:buSzPts val="1400"/>
                        <a:buFont typeface="Arial"/>
                        <a:buNone/>
                      </a:pPr>
                      <a:r>
                        <a:rPr b="1" i="0" lang="en-GB" sz="1400" u="none" cap="none" strike="noStrike">
                          <a:solidFill>
                            <a:srgbClr val="134183"/>
                          </a:solidFill>
                          <a:latin typeface="Arial"/>
                          <a:ea typeface="Arial"/>
                          <a:cs typeface="Arial"/>
                          <a:sym typeface="Arial"/>
                        </a:rPr>
                        <a:t>filesystem</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collection of files (in a hierarchical structure) on a disk partition</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79400">
                <a:tc>
                  <a:txBody>
                    <a:bodyPr/>
                    <a:lstStyle/>
                    <a:p>
                      <a:pPr indent="0" lvl="0" marL="0" marR="0" rtl="0" algn="l">
                        <a:lnSpc>
                          <a:spcPct val="120000"/>
                        </a:lnSpc>
                        <a:spcBef>
                          <a:spcPts val="0"/>
                        </a:spcBef>
                        <a:spcAft>
                          <a:spcPts val="0"/>
                        </a:spcAft>
                        <a:buClr>
                          <a:schemeClr val="lt2"/>
                        </a:buClr>
                        <a:buSzPts val="1400"/>
                        <a:buFont typeface="Arial"/>
                        <a:buNone/>
                      </a:pPr>
                      <a:r>
                        <a:rPr b="1" i="0" lang="en-GB" sz="1400" u="none" cap="none" strike="noStrike">
                          <a:solidFill>
                            <a:srgbClr val="134183"/>
                          </a:solidFill>
                          <a:latin typeface="Arial"/>
                          <a:ea typeface="Arial"/>
                          <a:cs typeface="Arial"/>
                          <a:sym typeface="Arial"/>
                        </a:rPr>
                        <a:t>du(1)</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display disk space used by files and directories</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79400">
                <a:tc>
                  <a:txBody>
                    <a:bodyPr/>
                    <a:lstStyle/>
                    <a:p>
                      <a:pPr indent="0" lvl="0" marL="0" marR="0" rtl="0" algn="l">
                        <a:lnSpc>
                          <a:spcPct val="120000"/>
                        </a:lnSpc>
                        <a:spcBef>
                          <a:spcPts val="0"/>
                        </a:spcBef>
                        <a:spcAft>
                          <a:spcPts val="0"/>
                        </a:spcAft>
                        <a:buClr>
                          <a:schemeClr val="lt2"/>
                        </a:buClr>
                        <a:buSzPts val="1400"/>
                        <a:buFont typeface="Arial"/>
                        <a:buNone/>
                      </a:pPr>
                      <a:r>
                        <a:rPr b="1" i="0" lang="en-GB" sz="1400" u="none" cap="none" strike="noStrike">
                          <a:solidFill>
                            <a:srgbClr val="134183"/>
                          </a:solidFill>
                          <a:latin typeface="Arial"/>
                          <a:ea typeface="Arial"/>
                          <a:cs typeface="Arial"/>
                          <a:sym typeface="Arial"/>
                        </a:rPr>
                        <a:t>df(1)</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display filesystem utilisation</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79400">
                <a:tc>
                  <a:txBody>
                    <a:bodyPr/>
                    <a:lstStyle/>
                    <a:p>
                      <a:pPr indent="0" lvl="0" marL="0" marR="0" rtl="0" algn="l">
                        <a:lnSpc>
                          <a:spcPct val="120000"/>
                        </a:lnSpc>
                        <a:spcBef>
                          <a:spcPts val="0"/>
                        </a:spcBef>
                        <a:spcAft>
                          <a:spcPts val="0"/>
                        </a:spcAft>
                        <a:buClr>
                          <a:schemeClr val="lt2"/>
                        </a:buClr>
                        <a:buSzPts val="1400"/>
                        <a:buFont typeface="Arial"/>
                        <a:buNone/>
                      </a:pPr>
                      <a:r>
                        <a:rPr b="1" i="0" lang="en-GB" sz="1400" u="none" cap="none" strike="noStrike">
                          <a:solidFill>
                            <a:srgbClr val="134183"/>
                          </a:solidFill>
                          <a:latin typeface="Arial"/>
                          <a:ea typeface="Arial"/>
                          <a:cs typeface="Arial"/>
                          <a:sym typeface="Arial"/>
                        </a:rPr>
                        <a:t>umask</a:t>
                      </a:r>
                      <a:r>
                        <a:rPr b="0" i="0" lang="en-GB" sz="1400" u="none" cap="none" strike="noStrike">
                          <a:solidFill>
                            <a:srgbClr val="134183"/>
                          </a:solidFill>
                          <a:latin typeface="Arial"/>
                          <a:ea typeface="Arial"/>
                          <a:cs typeface="Arial"/>
                          <a:sym typeface="Arial"/>
                        </a:rPr>
                        <a:t> (builtin</a:t>
                      </a:r>
                      <a:r>
                        <a:rPr b="1" i="0" lang="en-GB" sz="1400" u="none" cap="none" strike="noStrike">
                          <a:solidFill>
                            <a:srgbClr val="134183"/>
                          </a:solidFill>
                          <a:latin typeface="Arial"/>
                          <a:ea typeface="Arial"/>
                          <a:cs typeface="Arial"/>
                          <a:sym typeface="Arial"/>
                        </a:rPr>
                        <a:t>)</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user file-creation mask for new files or directories</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79400">
                <a:tc>
                  <a:txBody>
                    <a:bodyPr/>
                    <a:lstStyle/>
                    <a:p>
                      <a:pPr indent="0" lvl="0" marL="0" marR="0" rtl="0" algn="l">
                        <a:lnSpc>
                          <a:spcPct val="120000"/>
                        </a:lnSpc>
                        <a:spcBef>
                          <a:spcPts val="0"/>
                        </a:spcBef>
                        <a:spcAft>
                          <a:spcPts val="0"/>
                        </a:spcAft>
                        <a:buClr>
                          <a:schemeClr val="lt2"/>
                        </a:buClr>
                        <a:buSzPts val="1400"/>
                        <a:buFont typeface="Arial"/>
                        <a:buNone/>
                      </a:pPr>
                      <a:r>
                        <a:rPr b="1" i="0" lang="en-GB" sz="1400" u="none" cap="none" strike="noStrike">
                          <a:solidFill>
                            <a:srgbClr val="134183"/>
                          </a:solidFill>
                          <a:latin typeface="Arial"/>
                          <a:ea typeface="Arial"/>
                          <a:cs typeface="Arial"/>
                          <a:sym typeface="Arial"/>
                        </a:rPr>
                        <a:t>access mode bits</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files: read (</a:t>
                      </a:r>
                      <a:r>
                        <a:rPr b="1" i="0" lang="en-GB" sz="1400" u="none" cap="none" strike="noStrike">
                          <a:solidFill>
                            <a:srgbClr val="134183"/>
                          </a:solidFill>
                          <a:latin typeface="Arial"/>
                          <a:ea typeface="Arial"/>
                          <a:cs typeface="Arial"/>
                          <a:sym typeface="Arial"/>
                        </a:rPr>
                        <a:t>r</a:t>
                      </a:r>
                      <a:r>
                        <a:rPr b="0" i="0" lang="en-GB" sz="1400" u="none" cap="none" strike="noStrike">
                          <a:solidFill>
                            <a:srgbClr val="134183"/>
                          </a:solidFill>
                          <a:latin typeface="Arial"/>
                          <a:ea typeface="Arial"/>
                          <a:cs typeface="Arial"/>
                          <a:sym typeface="Arial"/>
                        </a:rPr>
                        <a:t>), write (</a:t>
                      </a:r>
                      <a:r>
                        <a:rPr b="1" i="0" lang="en-GB" sz="1400" u="none" cap="none" strike="noStrike">
                          <a:solidFill>
                            <a:srgbClr val="134183"/>
                          </a:solidFill>
                          <a:latin typeface="Arial"/>
                          <a:ea typeface="Arial"/>
                          <a:cs typeface="Arial"/>
                          <a:sym typeface="Arial"/>
                        </a:rPr>
                        <a:t>w</a:t>
                      </a:r>
                      <a:r>
                        <a:rPr b="0" i="0" lang="en-GB" sz="1400" u="none" cap="none" strike="noStrike">
                          <a:solidFill>
                            <a:srgbClr val="134183"/>
                          </a:solidFill>
                          <a:latin typeface="Arial"/>
                          <a:ea typeface="Arial"/>
                          <a:cs typeface="Arial"/>
                          <a:sym typeface="Arial"/>
                        </a:rPr>
                        <a:t>), execute (</a:t>
                      </a:r>
                      <a:r>
                        <a:rPr b="1" i="0" lang="en-GB" sz="1400" u="none" cap="none" strike="noStrike">
                          <a:solidFill>
                            <a:srgbClr val="134183"/>
                          </a:solidFill>
                          <a:latin typeface="Arial"/>
                          <a:ea typeface="Arial"/>
                          <a:cs typeface="Arial"/>
                          <a:sym typeface="Arial"/>
                        </a:rPr>
                        <a:t>x</a:t>
                      </a:r>
                      <a:r>
                        <a:rPr b="0" i="0" lang="en-GB" sz="1400" u="none" cap="none" strike="noStrike">
                          <a:solidFill>
                            <a:srgbClr val="134183"/>
                          </a:solidFill>
                          <a:latin typeface="Arial"/>
                          <a:ea typeface="Arial"/>
                          <a:cs typeface="Arial"/>
                          <a:sym typeface="Arial"/>
                        </a:rPr>
                        <a:t>)</a:t>
                      </a:r>
                      <a:br>
                        <a:rPr b="0" i="0" lang="en-GB" sz="1400" u="none" cap="none" strike="noStrike">
                          <a:solidFill>
                            <a:srgbClr val="134183"/>
                          </a:solidFill>
                          <a:latin typeface="Arial"/>
                          <a:ea typeface="Arial"/>
                          <a:cs typeface="Arial"/>
                          <a:sym typeface="Arial"/>
                        </a:rPr>
                      </a:br>
                      <a:r>
                        <a:rPr b="0" i="0" lang="en-GB" sz="1400" u="none" cap="none" strike="noStrike">
                          <a:solidFill>
                            <a:srgbClr val="134183"/>
                          </a:solidFill>
                          <a:latin typeface="Arial"/>
                          <a:ea typeface="Arial"/>
                          <a:cs typeface="Arial"/>
                          <a:sym typeface="Arial"/>
                        </a:rPr>
                        <a:t>directories: list content (</a:t>
                      </a:r>
                      <a:r>
                        <a:rPr b="1" i="0" lang="en-GB" sz="1400" u="none" cap="none" strike="noStrike">
                          <a:solidFill>
                            <a:srgbClr val="134183"/>
                          </a:solidFill>
                          <a:latin typeface="Arial"/>
                          <a:ea typeface="Arial"/>
                          <a:cs typeface="Arial"/>
                          <a:sym typeface="Arial"/>
                        </a:rPr>
                        <a:t>r</a:t>
                      </a:r>
                      <a:r>
                        <a:rPr b="0" i="0" lang="en-GB" sz="1400" u="none" cap="none" strike="noStrike">
                          <a:solidFill>
                            <a:srgbClr val="134183"/>
                          </a:solidFill>
                          <a:latin typeface="Arial"/>
                          <a:ea typeface="Arial"/>
                          <a:cs typeface="Arial"/>
                          <a:sym typeface="Arial"/>
                        </a:rPr>
                        <a:t>), add, remove files (</a:t>
                      </a:r>
                      <a:r>
                        <a:rPr b="1" i="0" lang="en-GB" sz="1400" u="none" cap="none" strike="noStrike">
                          <a:solidFill>
                            <a:srgbClr val="134183"/>
                          </a:solidFill>
                          <a:latin typeface="Arial"/>
                          <a:ea typeface="Arial"/>
                          <a:cs typeface="Arial"/>
                          <a:sym typeface="Arial"/>
                        </a:rPr>
                        <a:t>w</a:t>
                      </a:r>
                      <a:r>
                        <a:rPr b="0" i="0" lang="en-GB" sz="1400" u="none" cap="none" strike="noStrike">
                          <a:solidFill>
                            <a:srgbClr val="134183"/>
                          </a:solidFill>
                          <a:latin typeface="Arial"/>
                          <a:ea typeface="Arial"/>
                          <a:cs typeface="Arial"/>
                          <a:sym typeface="Arial"/>
                        </a:rPr>
                        <a:t>), cd into (</a:t>
                      </a:r>
                      <a:r>
                        <a:rPr b="1" i="0" lang="en-GB" sz="1400" u="none" cap="none" strike="noStrike">
                          <a:solidFill>
                            <a:srgbClr val="134183"/>
                          </a:solidFill>
                          <a:latin typeface="Arial"/>
                          <a:ea typeface="Arial"/>
                          <a:cs typeface="Arial"/>
                          <a:sym typeface="Arial"/>
                        </a:rPr>
                        <a:t>x</a:t>
                      </a:r>
                      <a:r>
                        <a:rPr b="0" i="0" lang="en-GB" sz="1400" u="none" cap="none" strike="noStrike">
                          <a:solidFill>
                            <a:srgbClr val="134183"/>
                          </a:solidFill>
                          <a:latin typeface="Arial"/>
                          <a:ea typeface="Arial"/>
                          <a:cs typeface="Arial"/>
                          <a:sym typeface="Arial"/>
                        </a:rPr>
                        <a:t>)</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79400">
                <a:tc>
                  <a:txBody>
                    <a:bodyPr/>
                    <a:lstStyle/>
                    <a:p>
                      <a:pPr indent="0" lvl="0" marL="0" marR="0" rtl="0" algn="l">
                        <a:lnSpc>
                          <a:spcPct val="120000"/>
                        </a:lnSpc>
                        <a:spcBef>
                          <a:spcPts val="0"/>
                        </a:spcBef>
                        <a:spcAft>
                          <a:spcPts val="0"/>
                        </a:spcAft>
                        <a:buClr>
                          <a:schemeClr val="lt2"/>
                        </a:buClr>
                        <a:buSzPts val="1400"/>
                        <a:buFont typeface="Arial"/>
                        <a:buNone/>
                      </a:pPr>
                      <a:r>
                        <a:rPr b="1" i="0" lang="en-GB" sz="1400" u="none" cap="none" strike="noStrike">
                          <a:solidFill>
                            <a:srgbClr val="134183"/>
                          </a:solidFill>
                          <a:latin typeface="Arial"/>
                          <a:ea typeface="Arial"/>
                          <a:cs typeface="Arial"/>
                          <a:sym typeface="Arial"/>
                        </a:rPr>
                        <a:t>'special' mode bits</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set effective user ID on execution: </a:t>
                      </a:r>
                      <a:r>
                        <a:rPr b="1" i="0" lang="en-GB" sz="1400" u="none" cap="none" strike="noStrike">
                          <a:solidFill>
                            <a:srgbClr val="134183"/>
                          </a:solidFill>
                          <a:latin typeface="Arial"/>
                          <a:ea typeface="Arial"/>
                          <a:cs typeface="Arial"/>
                          <a:sym typeface="Arial"/>
                        </a:rPr>
                        <a:t>SUID</a:t>
                      </a:r>
                      <a:r>
                        <a:rPr b="0" i="0" lang="en-GB" sz="1400" u="none" cap="none" strike="noStrike">
                          <a:solidFill>
                            <a:srgbClr val="134183"/>
                          </a:solidFill>
                          <a:latin typeface="Arial"/>
                          <a:ea typeface="Arial"/>
                          <a:cs typeface="Arial"/>
                          <a:sym typeface="Arial"/>
                        </a:rPr>
                        <a:t> (</a:t>
                      </a:r>
                      <a:r>
                        <a:rPr b="1" i="0" lang="en-GB" sz="1400" u="none" cap="none" strike="noStrike">
                          <a:solidFill>
                            <a:srgbClr val="134183"/>
                          </a:solidFill>
                          <a:latin typeface="Arial"/>
                          <a:ea typeface="Arial"/>
                          <a:cs typeface="Arial"/>
                          <a:sym typeface="Arial"/>
                        </a:rPr>
                        <a:t>4</a:t>
                      </a:r>
                      <a:r>
                        <a:rPr b="0" i="0" lang="en-GB" sz="1400" u="none" cap="none" strike="noStrike">
                          <a:solidFill>
                            <a:srgbClr val="134183"/>
                          </a:solidFill>
                          <a:latin typeface="Arial"/>
                          <a:ea typeface="Arial"/>
                          <a:cs typeface="Arial"/>
                          <a:sym typeface="Arial"/>
                        </a:rPr>
                        <a:t>000)</a:t>
                      </a:r>
                      <a:br>
                        <a:rPr b="0" i="0" lang="en-GB" sz="1400" u="none" cap="none" strike="noStrike">
                          <a:solidFill>
                            <a:srgbClr val="134183"/>
                          </a:solidFill>
                          <a:latin typeface="Arial"/>
                          <a:ea typeface="Arial"/>
                          <a:cs typeface="Arial"/>
                          <a:sym typeface="Arial"/>
                        </a:rPr>
                      </a:br>
                      <a:r>
                        <a:rPr b="0" i="0" lang="en-GB" sz="1400" u="none" cap="none" strike="noStrike">
                          <a:solidFill>
                            <a:srgbClr val="134183"/>
                          </a:solidFill>
                          <a:latin typeface="Arial"/>
                          <a:ea typeface="Arial"/>
                          <a:cs typeface="Arial"/>
                          <a:sym typeface="Arial"/>
                        </a:rPr>
                        <a:t>set effective group ID on execution: </a:t>
                      </a:r>
                      <a:r>
                        <a:rPr b="1" i="0" lang="en-GB" sz="1400" u="none" cap="none" strike="noStrike">
                          <a:solidFill>
                            <a:srgbClr val="134183"/>
                          </a:solidFill>
                          <a:latin typeface="Arial"/>
                          <a:ea typeface="Arial"/>
                          <a:cs typeface="Arial"/>
                          <a:sym typeface="Arial"/>
                        </a:rPr>
                        <a:t>SGID</a:t>
                      </a:r>
                      <a:r>
                        <a:rPr b="0" i="0" lang="en-GB" sz="1400" u="none" cap="none" strike="noStrike">
                          <a:solidFill>
                            <a:srgbClr val="134183"/>
                          </a:solidFill>
                          <a:latin typeface="Arial"/>
                          <a:ea typeface="Arial"/>
                          <a:cs typeface="Arial"/>
                          <a:sym typeface="Arial"/>
                        </a:rPr>
                        <a:t> (</a:t>
                      </a:r>
                      <a:r>
                        <a:rPr b="1" i="0" lang="en-GB" sz="1400" u="none" cap="none" strike="noStrike">
                          <a:solidFill>
                            <a:srgbClr val="134183"/>
                          </a:solidFill>
                          <a:latin typeface="Arial"/>
                          <a:ea typeface="Arial"/>
                          <a:cs typeface="Arial"/>
                          <a:sym typeface="Arial"/>
                        </a:rPr>
                        <a:t>2</a:t>
                      </a:r>
                      <a:r>
                        <a:rPr b="0" i="0" lang="en-GB" sz="1400" u="none" cap="none" strike="noStrike">
                          <a:solidFill>
                            <a:srgbClr val="134183"/>
                          </a:solidFill>
                          <a:latin typeface="Arial"/>
                          <a:ea typeface="Arial"/>
                          <a:cs typeface="Arial"/>
                          <a:sym typeface="Arial"/>
                        </a:rPr>
                        <a:t>000)</a:t>
                      </a:r>
                      <a:br>
                        <a:rPr b="0" i="0" lang="en-GB" sz="1400" u="none" cap="none" strike="noStrike">
                          <a:solidFill>
                            <a:srgbClr val="134183"/>
                          </a:solidFill>
                          <a:latin typeface="Arial"/>
                          <a:ea typeface="Arial"/>
                          <a:cs typeface="Arial"/>
                          <a:sym typeface="Arial"/>
                        </a:rPr>
                      </a:br>
                      <a:r>
                        <a:rPr b="0" i="0" lang="en-GB" sz="1400" u="none" cap="none" strike="noStrike">
                          <a:solidFill>
                            <a:srgbClr val="134183"/>
                          </a:solidFill>
                          <a:latin typeface="Arial"/>
                          <a:ea typeface="Arial"/>
                          <a:cs typeface="Arial"/>
                          <a:sym typeface="Arial"/>
                        </a:rPr>
                        <a:t>force removal of files by user-owner only: 'sticky bit' (</a:t>
                      </a:r>
                      <a:r>
                        <a:rPr b="1" i="0" lang="en-GB" sz="1400" u="none" cap="none" strike="noStrike">
                          <a:solidFill>
                            <a:srgbClr val="134183"/>
                          </a:solidFill>
                          <a:latin typeface="Arial"/>
                          <a:ea typeface="Arial"/>
                          <a:cs typeface="Arial"/>
                          <a:sym typeface="Arial"/>
                        </a:rPr>
                        <a:t>1</a:t>
                      </a:r>
                      <a:r>
                        <a:rPr b="0" i="0" lang="en-GB" sz="1400" u="none" cap="none" strike="noStrike">
                          <a:solidFill>
                            <a:srgbClr val="134183"/>
                          </a:solidFill>
                          <a:latin typeface="Arial"/>
                          <a:ea typeface="Arial"/>
                          <a:cs typeface="Arial"/>
                          <a:sym typeface="Arial"/>
                        </a:rPr>
                        <a:t>000)</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79400">
                <a:tc>
                  <a:txBody>
                    <a:bodyPr/>
                    <a:lstStyle/>
                    <a:p>
                      <a:pPr indent="0" lvl="0" marL="0" marR="0" rtl="0" algn="l">
                        <a:lnSpc>
                          <a:spcPct val="120000"/>
                        </a:lnSpc>
                        <a:spcBef>
                          <a:spcPts val="0"/>
                        </a:spcBef>
                        <a:spcAft>
                          <a:spcPts val="0"/>
                        </a:spcAft>
                        <a:buClr>
                          <a:schemeClr val="lt2"/>
                        </a:buClr>
                        <a:buSzPts val="1400"/>
                        <a:buFont typeface="Arial"/>
                        <a:buNone/>
                      </a:pPr>
                      <a:r>
                        <a:rPr b="1" i="0" lang="en-GB" sz="1400" u="none" cap="none" strike="noStrike">
                          <a:solidFill>
                            <a:srgbClr val="134183"/>
                          </a:solidFill>
                          <a:latin typeface="Arial"/>
                          <a:ea typeface="Arial"/>
                          <a:cs typeface="Arial"/>
                          <a:sym typeface="Arial"/>
                        </a:rPr>
                        <a:t>file owners</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user (</a:t>
                      </a:r>
                      <a:r>
                        <a:rPr b="1" i="0" lang="en-GB" sz="1400" u="none" cap="none" strike="noStrike">
                          <a:solidFill>
                            <a:srgbClr val="134183"/>
                          </a:solidFill>
                          <a:latin typeface="Arial"/>
                          <a:ea typeface="Arial"/>
                          <a:cs typeface="Arial"/>
                          <a:sym typeface="Arial"/>
                        </a:rPr>
                        <a:t>u</a:t>
                      </a:r>
                      <a:r>
                        <a:rPr b="0" i="0" lang="en-GB" sz="1400" u="none" cap="none" strike="noStrike">
                          <a:solidFill>
                            <a:srgbClr val="134183"/>
                          </a:solidFill>
                          <a:latin typeface="Arial"/>
                          <a:ea typeface="Arial"/>
                          <a:cs typeface="Arial"/>
                          <a:sym typeface="Arial"/>
                        </a:rPr>
                        <a:t>), group (</a:t>
                      </a:r>
                      <a:r>
                        <a:rPr b="1" i="0" lang="en-GB" sz="1400" u="none" cap="none" strike="noStrike">
                          <a:solidFill>
                            <a:srgbClr val="134183"/>
                          </a:solidFill>
                          <a:latin typeface="Arial"/>
                          <a:ea typeface="Arial"/>
                          <a:cs typeface="Arial"/>
                          <a:sym typeface="Arial"/>
                        </a:rPr>
                        <a:t>g</a:t>
                      </a:r>
                      <a:r>
                        <a:rPr b="0" i="0" lang="en-GB" sz="1400" u="none" cap="none" strike="noStrike">
                          <a:solidFill>
                            <a:srgbClr val="134183"/>
                          </a:solidFill>
                          <a:latin typeface="Arial"/>
                          <a:ea typeface="Arial"/>
                          <a:cs typeface="Arial"/>
                          <a:sym typeface="Arial"/>
                        </a:rPr>
                        <a:t>), others (</a:t>
                      </a:r>
                      <a:r>
                        <a:rPr b="1" i="0" lang="en-GB" sz="1400" u="none" cap="none" strike="noStrike">
                          <a:solidFill>
                            <a:srgbClr val="134183"/>
                          </a:solidFill>
                          <a:latin typeface="Arial"/>
                          <a:ea typeface="Arial"/>
                          <a:cs typeface="Arial"/>
                          <a:sym typeface="Arial"/>
                        </a:rPr>
                        <a:t>o</a:t>
                      </a:r>
                      <a:r>
                        <a:rPr b="0" i="0" lang="en-GB" sz="1400" u="none" cap="none" strike="noStrike">
                          <a:solidFill>
                            <a:srgbClr val="134183"/>
                          </a:solidFill>
                          <a:latin typeface="Arial"/>
                          <a:ea typeface="Arial"/>
                          <a:cs typeface="Arial"/>
                          <a:sym typeface="Arial"/>
                        </a:rPr>
                        <a:t>)</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79400">
                <a:tc>
                  <a:txBody>
                    <a:bodyPr/>
                    <a:lstStyle/>
                    <a:p>
                      <a:pPr indent="0" lvl="0" marL="0" marR="0" rtl="0" algn="l">
                        <a:lnSpc>
                          <a:spcPct val="120000"/>
                        </a:lnSpc>
                        <a:spcBef>
                          <a:spcPts val="0"/>
                        </a:spcBef>
                        <a:spcAft>
                          <a:spcPts val="0"/>
                        </a:spcAft>
                        <a:buClr>
                          <a:schemeClr val="lt2"/>
                        </a:buClr>
                        <a:buSzPts val="1400"/>
                        <a:buFont typeface="Arial"/>
                        <a:buNone/>
                      </a:pPr>
                      <a:r>
                        <a:rPr b="1" i="0" lang="en-GB" sz="1400" u="none" cap="none" strike="noStrike">
                          <a:solidFill>
                            <a:srgbClr val="134183"/>
                          </a:solidFill>
                          <a:latin typeface="Arial"/>
                          <a:ea typeface="Arial"/>
                          <a:cs typeface="Arial"/>
                          <a:sym typeface="Arial"/>
                        </a:rPr>
                        <a:t>chmod(1)</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change permission mode bits of a file</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79400">
                <a:tc>
                  <a:txBody>
                    <a:bodyPr/>
                    <a:lstStyle/>
                    <a:p>
                      <a:pPr indent="0" lvl="0" marL="0" marR="0" rtl="0" algn="l">
                        <a:lnSpc>
                          <a:spcPct val="120000"/>
                        </a:lnSpc>
                        <a:spcBef>
                          <a:spcPts val="0"/>
                        </a:spcBef>
                        <a:spcAft>
                          <a:spcPts val="0"/>
                        </a:spcAft>
                        <a:buClr>
                          <a:schemeClr val="lt2"/>
                        </a:buClr>
                        <a:buSzPts val="1400"/>
                        <a:buFont typeface="Arial"/>
                        <a:buNone/>
                      </a:pPr>
                      <a:r>
                        <a:rPr b="1" i="0" lang="en-GB" sz="1400" u="none" cap="none" strike="noStrike">
                          <a:solidFill>
                            <a:srgbClr val="134183"/>
                          </a:solidFill>
                          <a:latin typeface="Arial"/>
                          <a:ea typeface="Arial"/>
                          <a:cs typeface="Arial"/>
                          <a:sym typeface="Arial"/>
                        </a:rPr>
                        <a:t>chown(1)</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change user (and/or group) ownership of a file</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79400">
                <a:tc>
                  <a:txBody>
                    <a:bodyPr/>
                    <a:lstStyle/>
                    <a:p>
                      <a:pPr indent="0" lvl="0" marL="0" marR="0" rtl="0" algn="l">
                        <a:lnSpc>
                          <a:spcPct val="120000"/>
                        </a:lnSpc>
                        <a:spcBef>
                          <a:spcPts val="0"/>
                        </a:spcBef>
                        <a:spcAft>
                          <a:spcPts val="0"/>
                        </a:spcAft>
                        <a:buClr>
                          <a:schemeClr val="lt2"/>
                        </a:buClr>
                        <a:buSzPts val="1400"/>
                        <a:buFont typeface="Arial"/>
                        <a:buNone/>
                      </a:pPr>
                      <a:r>
                        <a:rPr b="1" i="0" lang="en-GB" sz="1400" u="none" cap="none" strike="noStrike">
                          <a:solidFill>
                            <a:srgbClr val="134183"/>
                          </a:solidFill>
                          <a:latin typeface="Arial"/>
                          <a:ea typeface="Arial"/>
                          <a:cs typeface="Arial"/>
                          <a:sym typeface="Arial"/>
                        </a:rPr>
                        <a:t>chgrp(1)</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change group ownership of a file</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25"/>
          <p:cNvSpPr txBox="1"/>
          <p:nvPr>
            <p:ph type="ctrTitle"/>
          </p:nvPr>
        </p:nvSpPr>
        <p:spPr>
          <a:xfrm>
            <a:off x="914400" y="987732"/>
            <a:ext cx="10364400" cy="182153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6000"/>
              <a:buFont typeface="Arial"/>
              <a:buNone/>
            </a:pPr>
            <a:r>
              <a:rPr lang="en-GB"/>
              <a:t>Thank you</a:t>
            </a:r>
            <a:endParaRPr/>
          </a:p>
        </p:txBody>
      </p:sp>
      <p:sp>
        <p:nvSpPr>
          <p:cNvPr id="252" name="Google Shape;252;p25"/>
          <p:cNvSpPr txBox="1"/>
          <p:nvPr>
            <p:ph idx="1" type="subTitle"/>
          </p:nvPr>
        </p:nvSpPr>
        <p:spPr>
          <a:xfrm>
            <a:off x="914400" y="3129367"/>
            <a:ext cx="10364400" cy="439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2000"/>
              <a:buNone/>
            </a:pPr>
            <a:r>
              <a:rPr lang="en-GB"/>
              <a:t>QA HOPES YOU ENJOYED YOUR COURSE, </a:t>
            </a:r>
            <a:endParaRPr/>
          </a:p>
          <a:p>
            <a:pPr indent="0" lvl="0" marL="0" rtl="0" algn="ctr">
              <a:spcBef>
                <a:spcPts val="1000"/>
              </a:spcBef>
              <a:spcAft>
                <a:spcPts val="0"/>
              </a:spcAft>
              <a:buSzPts val="2000"/>
              <a:buNone/>
            </a:pPr>
            <a:r>
              <a:rPr lang="en-GB"/>
              <a:t>AS MUCH AS WE ENJOYED TEACHING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0"/>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Files, directories and filesystems</a:t>
            </a:r>
            <a:endParaRPr/>
          </a:p>
          <a:p>
            <a:pPr indent="-185738" lvl="0" marL="185738" marR="0" rtl="0" algn="l">
              <a:lnSpc>
                <a:spcPct val="100000"/>
              </a:lnSpc>
              <a:spcBef>
                <a:spcPts val="2000"/>
              </a:spcBef>
              <a:spcAft>
                <a:spcPts val="0"/>
              </a:spcAft>
              <a:buClr>
                <a:srgbClr val="008FD0"/>
              </a:buClr>
              <a:buSzPts val="1800"/>
              <a:buFont typeface="Arial"/>
              <a:buChar char="›"/>
            </a:pPr>
            <a:r>
              <a:rPr lang="en-GB"/>
              <a:t>File and directory access</a:t>
            </a:r>
            <a:endParaRPr/>
          </a:p>
          <a:p>
            <a:pPr indent="-165100" lvl="1" marL="622300" rtl="0" algn="l">
              <a:lnSpc>
                <a:spcPct val="100000"/>
              </a:lnSpc>
              <a:spcBef>
                <a:spcPts val="2000"/>
              </a:spcBef>
              <a:spcAft>
                <a:spcPts val="0"/>
              </a:spcAft>
              <a:buSzPts val="1800"/>
              <a:buChar char="›"/>
            </a:pPr>
            <a:r>
              <a:rPr lang="en-GB"/>
              <a:t>Read/write/execute permissions</a:t>
            </a:r>
            <a:endParaRPr/>
          </a:p>
          <a:p>
            <a:pPr indent="-165100" lvl="1" marL="622300" rtl="0" algn="l">
              <a:lnSpc>
                <a:spcPct val="100000"/>
              </a:lnSpc>
              <a:spcBef>
                <a:spcPts val="2000"/>
              </a:spcBef>
              <a:spcAft>
                <a:spcPts val="0"/>
              </a:spcAft>
              <a:buSzPts val="1800"/>
              <a:buChar char="›"/>
            </a:pPr>
            <a:r>
              <a:rPr lang="en-GB"/>
              <a:t>User types</a:t>
            </a:r>
            <a:endParaRPr/>
          </a:p>
          <a:p>
            <a:pPr indent="-185738" lvl="0" marL="185738" marR="0" rtl="0" algn="l">
              <a:lnSpc>
                <a:spcPct val="100000"/>
              </a:lnSpc>
              <a:spcBef>
                <a:spcPts val="2000"/>
              </a:spcBef>
              <a:spcAft>
                <a:spcPts val="0"/>
              </a:spcAft>
              <a:buClr>
                <a:srgbClr val="008FD0"/>
              </a:buClr>
              <a:buSzPts val="1800"/>
              <a:buFont typeface="Arial"/>
              <a:buChar char="›"/>
            </a:pPr>
            <a:r>
              <a:rPr lang="en-GB"/>
              <a:t>Additional permission bits</a:t>
            </a:r>
            <a:endParaRPr/>
          </a:p>
          <a:p>
            <a:pPr indent="-165100" lvl="1" marL="622300" rtl="0" algn="l">
              <a:lnSpc>
                <a:spcPct val="100000"/>
              </a:lnSpc>
              <a:spcBef>
                <a:spcPts val="2000"/>
              </a:spcBef>
              <a:spcAft>
                <a:spcPts val="0"/>
              </a:spcAft>
              <a:buSzPts val="1800"/>
              <a:buChar char="›"/>
            </a:pPr>
            <a:r>
              <a:rPr lang="en-GB"/>
              <a:t>Set user/group ID bits</a:t>
            </a:r>
            <a:endParaRPr/>
          </a:p>
          <a:p>
            <a:pPr indent="-165100" lvl="1" marL="622300" rtl="0" algn="l">
              <a:lnSpc>
                <a:spcPct val="100000"/>
              </a:lnSpc>
              <a:spcBef>
                <a:spcPts val="2000"/>
              </a:spcBef>
              <a:spcAft>
                <a:spcPts val="0"/>
              </a:spcAft>
              <a:buSzPts val="1800"/>
              <a:buChar char="›"/>
            </a:pPr>
            <a:r>
              <a:rPr lang="en-GB"/>
              <a:t>Sticky bit</a:t>
            </a:r>
            <a:endParaRPr/>
          </a:p>
          <a:p>
            <a:pPr indent="-165100" lvl="1" marL="622300" rtl="0" algn="l">
              <a:lnSpc>
                <a:spcPct val="100000"/>
              </a:lnSpc>
              <a:spcBef>
                <a:spcPts val="2000"/>
              </a:spcBef>
              <a:spcAft>
                <a:spcPts val="0"/>
              </a:spcAft>
              <a:buSzPts val="1800"/>
              <a:buChar char="›"/>
            </a:pPr>
            <a:r>
              <a:rPr lang="en-GB"/>
              <a:t>Using </a:t>
            </a:r>
            <a:r>
              <a:rPr b="1" lang="en-GB">
                <a:solidFill>
                  <a:srgbClr val="0000C8"/>
                </a:solidFill>
              </a:rPr>
              <a:t>chmod</a:t>
            </a:r>
            <a:r>
              <a:rPr lang="en-GB"/>
              <a:t>, </a:t>
            </a:r>
            <a:r>
              <a:rPr b="1" lang="en-GB">
                <a:solidFill>
                  <a:srgbClr val="0000C8"/>
                </a:solidFill>
              </a:rPr>
              <a:t>chown</a:t>
            </a:r>
            <a:r>
              <a:rPr lang="en-GB"/>
              <a:t> and </a:t>
            </a:r>
            <a:r>
              <a:rPr b="1" lang="en-GB">
                <a:solidFill>
                  <a:srgbClr val="0000C8"/>
                </a:solidFill>
              </a:rPr>
              <a:t>chgrp</a:t>
            </a:r>
            <a:r>
              <a:rPr lang="en-GB"/>
              <a:t> to manipulate access attributes</a:t>
            </a:r>
            <a:endParaRPr/>
          </a:p>
        </p:txBody>
      </p:sp>
      <p:sp>
        <p:nvSpPr>
          <p:cNvPr id="55" name="Google Shape;55;p10"/>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Contents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1"/>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85738" lvl="0" marL="185738" rtl="0" algn="l">
              <a:lnSpc>
                <a:spcPct val="95000"/>
              </a:lnSpc>
              <a:spcBef>
                <a:spcPts val="0"/>
              </a:spcBef>
              <a:spcAft>
                <a:spcPts val="0"/>
              </a:spcAft>
              <a:buSzPts val="1800"/>
              <a:buChar char="›"/>
            </a:pPr>
            <a:r>
              <a:rPr b="1" i="1" lang="en-GB">
                <a:solidFill>
                  <a:srgbClr val="0000C8"/>
                </a:solidFill>
              </a:rPr>
              <a:t>File</a:t>
            </a:r>
            <a:r>
              <a:rPr lang="en-GB">
                <a:solidFill>
                  <a:srgbClr val="000066"/>
                </a:solidFill>
              </a:rPr>
              <a:t> is a string of bytes</a:t>
            </a:r>
            <a:endParaRPr/>
          </a:p>
          <a:p>
            <a:pPr indent="-165100" lvl="1" marL="622300" rtl="0" algn="l">
              <a:lnSpc>
                <a:spcPct val="100000"/>
              </a:lnSpc>
              <a:spcBef>
                <a:spcPts val="1200"/>
              </a:spcBef>
              <a:spcAft>
                <a:spcPts val="0"/>
              </a:spcAft>
              <a:buSzPts val="1800"/>
              <a:buChar char="›"/>
            </a:pPr>
            <a:r>
              <a:rPr lang="en-GB">
                <a:solidFill>
                  <a:srgbClr val="000066"/>
                </a:solidFill>
              </a:rPr>
              <a:t>No particular structure is imposed or implied</a:t>
            </a:r>
            <a:endParaRPr/>
          </a:p>
          <a:p>
            <a:pPr indent="-50800" lvl="1" marL="622300" rtl="0" algn="l">
              <a:lnSpc>
                <a:spcPct val="100000"/>
              </a:lnSpc>
              <a:spcBef>
                <a:spcPts val="1200"/>
              </a:spcBef>
              <a:spcAft>
                <a:spcPts val="0"/>
              </a:spcAft>
              <a:buSzPts val="1800"/>
              <a:buNone/>
            </a:pPr>
            <a:r>
              <a:t/>
            </a:r>
            <a:endParaRPr>
              <a:solidFill>
                <a:srgbClr val="000066"/>
              </a:solidFill>
            </a:endParaRPr>
          </a:p>
          <a:p>
            <a:pPr indent="-185738" lvl="0" marL="185738" rtl="0" algn="l">
              <a:lnSpc>
                <a:spcPct val="95000"/>
              </a:lnSpc>
              <a:spcBef>
                <a:spcPts val="1200"/>
              </a:spcBef>
              <a:spcAft>
                <a:spcPts val="0"/>
              </a:spcAft>
              <a:buSzPts val="1800"/>
              <a:buChar char="›"/>
            </a:pPr>
            <a:r>
              <a:rPr b="1" i="1" lang="en-GB">
                <a:solidFill>
                  <a:srgbClr val="0000C8"/>
                </a:solidFill>
              </a:rPr>
              <a:t>Directory</a:t>
            </a:r>
            <a:r>
              <a:rPr lang="en-GB">
                <a:solidFill>
                  <a:srgbClr val="000066"/>
                </a:solidFill>
              </a:rPr>
              <a:t> is a type of a file</a:t>
            </a:r>
            <a:endParaRPr/>
          </a:p>
          <a:p>
            <a:pPr indent="-165100" lvl="1" marL="622300" rtl="0" algn="l">
              <a:lnSpc>
                <a:spcPct val="95000"/>
              </a:lnSpc>
              <a:spcBef>
                <a:spcPts val="1200"/>
              </a:spcBef>
              <a:spcAft>
                <a:spcPts val="0"/>
              </a:spcAft>
              <a:buSzPts val="1800"/>
              <a:buChar char="›"/>
            </a:pPr>
            <a:r>
              <a:rPr lang="en-GB">
                <a:solidFill>
                  <a:srgbClr val="000066"/>
                </a:solidFill>
              </a:rPr>
              <a:t>A table with file names, and their i-node numbers</a:t>
            </a:r>
            <a:endParaRPr/>
          </a:p>
          <a:p>
            <a:pPr indent="-165100" lvl="1" marL="622300" rtl="0" algn="l">
              <a:lnSpc>
                <a:spcPct val="100000"/>
              </a:lnSpc>
              <a:spcBef>
                <a:spcPts val="1200"/>
              </a:spcBef>
              <a:spcAft>
                <a:spcPts val="0"/>
              </a:spcAft>
              <a:buSzPts val="1800"/>
              <a:buChar char="›"/>
            </a:pPr>
            <a:r>
              <a:rPr lang="en-GB">
                <a:solidFill>
                  <a:srgbClr val="000066"/>
                </a:solidFill>
              </a:rPr>
              <a:t>Only the kernel can write directories</a:t>
            </a:r>
            <a:endParaRPr/>
          </a:p>
          <a:p>
            <a:pPr indent="-71438" lvl="0" marL="185738" rtl="0" algn="l">
              <a:lnSpc>
                <a:spcPct val="95000"/>
              </a:lnSpc>
              <a:spcBef>
                <a:spcPts val="1200"/>
              </a:spcBef>
              <a:spcAft>
                <a:spcPts val="0"/>
              </a:spcAft>
              <a:buSzPts val="1800"/>
              <a:buNone/>
            </a:pPr>
            <a:r>
              <a:t/>
            </a:r>
            <a:endParaRPr b="1" i="1">
              <a:solidFill>
                <a:srgbClr val="0000C8"/>
              </a:solidFill>
            </a:endParaRPr>
          </a:p>
          <a:p>
            <a:pPr indent="-185738" lvl="0" marL="185738" rtl="0" algn="l">
              <a:lnSpc>
                <a:spcPct val="95000"/>
              </a:lnSpc>
              <a:spcBef>
                <a:spcPts val="1200"/>
              </a:spcBef>
              <a:spcAft>
                <a:spcPts val="0"/>
              </a:spcAft>
              <a:buSzPts val="1800"/>
              <a:buChar char="›"/>
            </a:pPr>
            <a:r>
              <a:rPr b="1" i="1" lang="en-GB">
                <a:solidFill>
                  <a:srgbClr val="0000C8"/>
                </a:solidFill>
              </a:rPr>
              <a:t>Filesystem</a:t>
            </a:r>
            <a:r>
              <a:rPr lang="en-GB">
                <a:solidFill>
                  <a:srgbClr val="000066"/>
                </a:solidFill>
              </a:rPr>
              <a:t> is a set of directories and files</a:t>
            </a:r>
            <a:endParaRPr/>
          </a:p>
          <a:p>
            <a:pPr indent="-165100" lvl="1" marL="622300" rtl="0" algn="l">
              <a:lnSpc>
                <a:spcPct val="100000"/>
              </a:lnSpc>
              <a:spcBef>
                <a:spcPts val="1200"/>
              </a:spcBef>
              <a:spcAft>
                <a:spcPts val="0"/>
              </a:spcAft>
              <a:buSzPts val="1800"/>
              <a:buChar char="›"/>
            </a:pPr>
            <a:r>
              <a:rPr lang="en-GB">
                <a:solidFill>
                  <a:srgbClr val="000066"/>
                </a:solidFill>
              </a:rPr>
              <a:t>A file system is associated with a storage device partition</a:t>
            </a:r>
            <a:endParaRPr sz="1600">
              <a:solidFill>
                <a:srgbClr val="000066"/>
              </a:solidFill>
            </a:endParaRPr>
          </a:p>
          <a:p>
            <a:pPr indent="-44450" lvl="2" marL="1073150" rtl="0" algn="l">
              <a:lnSpc>
                <a:spcPct val="85000"/>
              </a:lnSpc>
              <a:spcBef>
                <a:spcPts val="1200"/>
              </a:spcBef>
              <a:spcAft>
                <a:spcPts val="0"/>
              </a:spcAft>
              <a:buSzPts val="1800"/>
              <a:buNone/>
            </a:pPr>
            <a:r>
              <a:t/>
            </a:r>
            <a:endParaRPr>
              <a:solidFill>
                <a:srgbClr val="000066"/>
              </a:solidFill>
            </a:endParaRPr>
          </a:p>
          <a:p>
            <a:pPr indent="-185738" lvl="0" marL="185738" rtl="0" algn="l">
              <a:lnSpc>
                <a:spcPct val="95000"/>
              </a:lnSpc>
              <a:spcBef>
                <a:spcPts val="1200"/>
              </a:spcBef>
              <a:spcAft>
                <a:spcPts val="0"/>
              </a:spcAft>
              <a:buSzPts val="1800"/>
              <a:buChar char="›"/>
            </a:pPr>
            <a:r>
              <a:rPr lang="en-GB">
                <a:solidFill>
                  <a:srgbClr val="000066"/>
                </a:solidFill>
              </a:rPr>
              <a:t>Access permissions are applied to all three levels:</a:t>
            </a:r>
            <a:endParaRPr/>
          </a:p>
          <a:p>
            <a:pPr indent="-165100" lvl="1" marL="622300" rtl="0" algn="l">
              <a:lnSpc>
                <a:spcPct val="100000"/>
              </a:lnSpc>
              <a:spcBef>
                <a:spcPts val="1200"/>
              </a:spcBef>
              <a:spcAft>
                <a:spcPts val="0"/>
              </a:spcAft>
              <a:buSzPts val="1800"/>
              <a:buChar char="›"/>
            </a:pPr>
            <a:r>
              <a:rPr lang="en-GB">
                <a:solidFill>
                  <a:srgbClr val="000066"/>
                </a:solidFill>
              </a:rPr>
              <a:t>Filesystems, directories and files</a:t>
            </a:r>
            <a:endParaRPr>
              <a:solidFill>
                <a:srgbClr val="000066"/>
              </a:solidFill>
            </a:endParaRPr>
          </a:p>
        </p:txBody>
      </p:sp>
      <p:sp>
        <p:nvSpPr>
          <p:cNvPr id="61" name="Google Shape;61;p11"/>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Disk layout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2"/>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Three types of protection:	</a:t>
            </a:r>
            <a:endParaRPr/>
          </a:p>
          <a:p>
            <a:pPr indent="-165100" lvl="1" marL="622300" rtl="0" algn="l">
              <a:lnSpc>
                <a:spcPct val="100000"/>
              </a:lnSpc>
              <a:spcBef>
                <a:spcPts val="2000"/>
              </a:spcBef>
              <a:spcAft>
                <a:spcPts val="0"/>
              </a:spcAft>
              <a:buSzPts val="1800"/>
              <a:buChar char="›"/>
            </a:pPr>
            <a:r>
              <a:rPr b="1" lang="en-GB">
                <a:solidFill>
                  <a:srgbClr val="0000C8"/>
                </a:solidFill>
              </a:rPr>
              <a:t>R</a:t>
            </a:r>
            <a:r>
              <a:rPr lang="en-GB">
                <a:solidFill>
                  <a:srgbClr val="0000C8"/>
                </a:solidFill>
              </a:rPr>
              <a:t>ead</a:t>
            </a:r>
            <a:r>
              <a:rPr lang="en-GB"/>
              <a:t>, </a:t>
            </a:r>
            <a:r>
              <a:rPr b="1" lang="en-GB">
                <a:solidFill>
                  <a:srgbClr val="0000C8"/>
                </a:solidFill>
              </a:rPr>
              <a:t>W</a:t>
            </a:r>
            <a:r>
              <a:rPr lang="en-GB">
                <a:solidFill>
                  <a:srgbClr val="0000C8"/>
                </a:solidFill>
              </a:rPr>
              <a:t>rite</a:t>
            </a:r>
            <a:r>
              <a:rPr lang="en-GB"/>
              <a:t>, </a:t>
            </a:r>
            <a:r>
              <a:rPr b="1" lang="en-GB">
                <a:solidFill>
                  <a:srgbClr val="0000C8"/>
                </a:solidFill>
              </a:rPr>
              <a:t>E</a:t>
            </a:r>
            <a:r>
              <a:rPr lang="en-GB">
                <a:solidFill>
                  <a:srgbClr val="0000C8"/>
                </a:solidFill>
              </a:rPr>
              <a:t>xecute</a:t>
            </a:r>
            <a:r>
              <a:rPr lang="en-GB"/>
              <a:t> </a:t>
            </a:r>
            <a:endParaRPr/>
          </a:p>
          <a:p>
            <a:pPr indent="-185738" lvl="0" marL="185738" rtl="0" algn="l">
              <a:lnSpc>
                <a:spcPct val="110000"/>
              </a:lnSpc>
              <a:spcBef>
                <a:spcPts val="2000"/>
              </a:spcBef>
              <a:spcAft>
                <a:spcPts val="0"/>
              </a:spcAft>
              <a:buSzPts val="1800"/>
              <a:buChar char="›"/>
            </a:pPr>
            <a:r>
              <a:rPr lang="en-GB"/>
              <a:t>Three types of user: </a:t>
            </a:r>
            <a:endParaRPr/>
          </a:p>
          <a:p>
            <a:pPr indent="-165100" lvl="1" marL="622300" rtl="0" algn="l">
              <a:lnSpc>
                <a:spcPct val="100000"/>
              </a:lnSpc>
              <a:spcBef>
                <a:spcPts val="2000"/>
              </a:spcBef>
              <a:spcAft>
                <a:spcPts val="0"/>
              </a:spcAft>
              <a:buSzPts val="1800"/>
              <a:buChar char="›"/>
            </a:pPr>
            <a:r>
              <a:rPr b="1" lang="en-GB">
                <a:solidFill>
                  <a:srgbClr val="0000C8"/>
                </a:solidFill>
              </a:rPr>
              <a:t>U</a:t>
            </a:r>
            <a:r>
              <a:rPr lang="en-GB">
                <a:solidFill>
                  <a:srgbClr val="0000C8"/>
                </a:solidFill>
              </a:rPr>
              <a:t>ser</a:t>
            </a:r>
            <a:r>
              <a:rPr lang="en-GB"/>
              <a:t>, </a:t>
            </a:r>
            <a:r>
              <a:rPr b="1" lang="en-GB">
                <a:solidFill>
                  <a:srgbClr val="0000C8"/>
                </a:solidFill>
              </a:rPr>
              <a:t>G</a:t>
            </a:r>
            <a:r>
              <a:rPr lang="en-GB">
                <a:solidFill>
                  <a:srgbClr val="0000C8"/>
                </a:solidFill>
              </a:rPr>
              <a:t>roup</a:t>
            </a:r>
            <a:r>
              <a:rPr lang="en-GB"/>
              <a:t>, </a:t>
            </a:r>
            <a:r>
              <a:rPr b="1" lang="en-GB">
                <a:solidFill>
                  <a:srgbClr val="0000C8"/>
                </a:solidFill>
              </a:rPr>
              <a:t>O</a:t>
            </a:r>
            <a:r>
              <a:rPr lang="en-GB">
                <a:solidFill>
                  <a:srgbClr val="0000C8"/>
                </a:solidFill>
              </a:rPr>
              <a:t>ther</a:t>
            </a:r>
            <a:r>
              <a:rPr lang="en-GB"/>
              <a:t> </a:t>
            </a:r>
            <a:endParaRPr/>
          </a:p>
          <a:p>
            <a:pPr indent="-165100" lvl="1" marL="622300" rtl="0" algn="l">
              <a:lnSpc>
                <a:spcPct val="100000"/>
              </a:lnSpc>
              <a:spcBef>
                <a:spcPts val="2000"/>
              </a:spcBef>
              <a:spcAft>
                <a:spcPts val="0"/>
              </a:spcAft>
              <a:buSzPts val="1800"/>
              <a:buChar char="›"/>
            </a:pPr>
            <a:r>
              <a:rPr lang="en-GB"/>
              <a:t>Plus the superuser (</a:t>
            </a:r>
            <a:r>
              <a:rPr b="1" lang="en-GB">
                <a:solidFill>
                  <a:srgbClr val="0000C8"/>
                </a:solidFill>
              </a:rPr>
              <a:t>UID</a:t>
            </a:r>
            <a:r>
              <a:rPr lang="en-GB"/>
              <a:t> of </a:t>
            </a:r>
            <a:r>
              <a:rPr b="1" lang="en-GB">
                <a:solidFill>
                  <a:srgbClr val="0000C8"/>
                </a:solidFill>
              </a:rPr>
              <a:t>0</a:t>
            </a:r>
            <a:r>
              <a:rPr lang="en-GB"/>
              <a:t>), of course</a:t>
            </a:r>
            <a:endParaRPr/>
          </a:p>
          <a:p>
            <a:pPr indent="-50800" lvl="1" marL="622300" rtl="0" algn="l">
              <a:lnSpc>
                <a:spcPct val="100000"/>
              </a:lnSpc>
              <a:spcBef>
                <a:spcPts val="2000"/>
              </a:spcBef>
              <a:spcAft>
                <a:spcPts val="0"/>
              </a:spcAft>
              <a:buSzPts val="1800"/>
              <a:buNone/>
            </a:pPr>
            <a:r>
              <a:t/>
            </a:r>
            <a:endParaRPr/>
          </a:p>
          <a:p>
            <a:pPr indent="-71438" lvl="0" marL="185738" marR="0" rtl="0" algn="l">
              <a:lnSpc>
                <a:spcPct val="100000"/>
              </a:lnSpc>
              <a:spcBef>
                <a:spcPts val="2000"/>
              </a:spcBef>
              <a:spcAft>
                <a:spcPts val="0"/>
              </a:spcAft>
              <a:buClr>
                <a:srgbClr val="008FD0"/>
              </a:buClr>
              <a:buSzPts val="1800"/>
              <a:buFont typeface="Arial"/>
              <a:buNone/>
            </a:pPr>
            <a:r>
              <a:t/>
            </a:r>
            <a:endParaRPr/>
          </a:p>
        </p:txBody>
      </p:sp>
      <p:sp>
        <p:nvSpPr>
          <p:cNvPr id="67" name="Google Shape;67;p12"/>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File and directory access attributes</a:t>
            </a:r>
            <a:endParaRPr/>
          </a:p>
        </p:txBody>
      </p:sp>
      <p:sp>
        <p:nvSpPr>
          <p:cNvPr id="68" name="Google Shape;68;p12"/>
          <p:cNvSpPr/>
          <p:nvPr/>
        </p:nvSpPr>
        <p:spPr>
          <a:xfrm>
            <a:off x="848091" y="4210511"/>
            <a:ext cx="10479271" cy="1066959"/>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rgbClr val="A3A3A3"/>
            </a:outerShdw>
          </a:effectLst>
        </p:spPr>
        <p:txBody>
          <a:bodyPr anchorCtr="0" anchor="ctr" bIns="50800" lIns="95250" spcFirstLastPara="1" rIns="95250" wrap="square" tIns="91425">
            <a:noAutofit/>
          </a:bodyPr>
          <a:lstStyle/>
          <a:p>
            <a:pPr indent="0" lvl="0" marL="0" marR="0" rtl="0" algn="l">
              <a:spcBef>
                <a:spcPts val="0"/>
              </a:spcBef>
              <a:spcAft>
                <a:spcPts val="0"/>
              </a:spcAft>
              <a:buNone/>
            </a:pP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ls -l</a:t>
            </a:r>
            <a:endParaRPr/>
          </a:p>
          <a:p>
            <a:pPr indent="0" lvl="0" marL="0" marR="0" rtl="0" algn="l">
              <a:spcBef>
                <a:spcPts val="0"/>
              </a:spcBef>
              <a:spcAft>
                <a:spcPts val="0"/>
              </a:spcAft>
              <a:buNone/>
            </a:pPr>
            <a:r>
              <a:rPr b="0" i="0" lang="en-GB" sz="2000" u="none" cap="none" strike="noStrike">
                <a:solidFill>
                  <a:schemeClr val="dk1"/>
                </a:solidFill>
                <a:latin typeface="Courier New"/>
                <a:ea typeface="Courier New"/>
                <a:cs typeface="Courier New"/>
                <a:sym typeface="Courier New"/>
              </a:rPr>
              <a:t>drwxr-xr-x 2 hal9000 cyber  80 Mar 30 12:10 public_html</a:t>
            </a:r>
            <a:endParaRPr/>
          </a:p>
          <a:p>
            <a:pPr indent="0" lvl="0" marL="0" marR="0" rtl="0" algn="l">
              <a:spcBef>
                <a:spcPts val="0"/>
              </a:spcBef>
              <a:spcAft>
                <a:spcPts val="0"/>
              </a:spcAft>
              <a:buNone/>
            </a:pPr>
            <a:r>
              <a:rPr b="0" i="0" lang="en-GB" sz="2000" u="none" cap="none" strike="noStrike">
                <a:solidFill>
                  <a:schemeClr val="dk1"/>
                </a:solidFill>
                <a:latin typeface="Courier New"/>
                <a:ea typeface="Courier New"/>
                <a:cs typeface="Courier New"/>
                <a:sym typeface="Courier New"/>
              </a:rPr>
              <a:t>-rw-r--r-- 1 hal9000 cyber 237 Apr 12 13:22 script1.bash</a:t>
            </a:r>
            <a:endParaRPr/>
          </a:p>
        </p:txBody>
      </p:sp>
      <p:sp>
        <p:nvSpPr>
          <p:cNvPr id="69" name="Google Shape;69;p12"/>
          <p:cNvSpPr/>
          <p:nvPr/>
        </p:nvSpPr>
        <p:spPr>
          <a:xfrm>
            <a:off x="2756518" y="5355224"/>
            <a:ext cx="2440516" cy="324111"/>
          </a:xfrm>
          <a:prstGeom prst="rect">
            <a:avLst/>
          </a:prstGeom>
          <a:noFill/>
          <a:ln>
            <a:noFill/>
          </a:ln>
        </p:spPr>
        <p:txBody>
          <a:bodyPr anchorCtr="0" anchor="t" bIns="50750" lIns="95400" spcFirstLastPara="1" rIns="95400" wrap="square" tIns="50750">
            <a:noAutofit/>
          </a:bodyPr>
          <a:lstStyle/>
          <a:p>
            <a:pPr indent="0" lvl="0" marL="0" marR="0" rtl="0" algn="ctr">
              <a:lnSpc>
                <a:spcPct val="80000"/>
              </a:lnSpc>
              <a:spcBef>
                <a:spcPts val="0"/>
              </a:spcBef>
              <a:spcAft>
                <a:spcPts val="0"/>
              </a:spcAft>
              <a:buNone/>
            </a:pPr>
            <a:r>
              <a:rPr b="0" i="1" lang="en-GB" sz="1800" u="none" cap="none" strike="noStrike">
                <a:solidFill>
                  <a:schemeClr val="dk1"/>
                </a:solidFill>
                <a:latin typeface="Quattrocento Sans"/>
                <a:ea typeface="Quattrocento Sans"/>
                <a:cs typeface="Quattrocento Sans"/>
                <a:sym typeface="Quattrocento Sans"/>
              </a:rPr>
              <a:t>File ownership</a:t>
            </a:r>
            <a:endParaRPr/>
          </a:p>
        </p:txBody>
      </p:sp>
      <p:sp>
        <p:nvSpPr>
          <p:cNvPr id="70" name="Google Shape;70;p12"/>
          <p:cNvSpPr/>
          <p:nvPr/>
        </p:nvSpPr>
        <p:spPr>
          <a:xfrm rot="5400000">
            <a:off x="1751341" y="4489968"/>
            <a:ext cx="77203" cy="1415184"/>
          </a:xfrm>
          <a:prstGeom prst="rightBrace">
            <a:avLst>
              <a:gd fmla="val 76132" name="adj1"/>
              <a:gd fmla="val 50000" name="adj2"/>
            </a:avLst>
          </a:prstGeom>
          <a:noFill/>
          <a:ln cap="flat" cmpd="sng" w="12600">
            <a:solidFill>
              <a:srgbClr val="00006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2"/>
          <p:cNvSpPr txBox="1"/>
          <p:nvPr/>
        </p:nvSpPr>
        <p:spPr>
          <a:xfrm>
            <a:off x="1099550" y="5158941"/>
            <a:ext cx="1380754" cy="2729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72" name="Google Shape;72;p12"/>
          <p:cNvSpPr/>
          <p:nvPr/>
        </p:nvSpPr>
        <p:spPr>
          <a:xfrm rot="5400000">
            <a:off x="2833088" y="3937020"/>
            <a:ext cx="258763" cy="3536301"/>
          </a:xfrm>
          <a:prstGeom prst="rightBrace">
            <a:avLst>
              <a:gd fmla="val 115593" name="adj1"/>
              <a:gd fmla="val 50000" name="adj2"/>
            </a:avLst>
          </a:prstGeom>
          <a:noFill/>
          <a:ln cap="flat" cmpd="sng" w="12600">
            <a:solidFill>
              <a:srgbClr val="00006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2"/>
          <p:cNvSpPr txBox="1"/>
          <p:nvPr/>
        </p:nvSpPr>
        <p:spPr>
          <a:xfrm>
            <a:off x="1281914" y="5575769"/>
            <a:ext cx="3361085" cy="9148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74" name="Google Shape;74;p12"/>
          <p:cNvSpPr/>
          <p:nvPr/>
        </p:nvSpPr>
        <p:spPr>
          <a:xfrm>
            <a:off x="6570035" y="1707422"/>
            <a:ext cx="4757327" cy="676275"/>
          </a:xfrm>
          <a:prstGeom prst="flowChartAlternateProcess">
            <a:avLst/>
          </a:prstGeom>
          <a:gradFill>
            <a:gsLst>
              <a:gs pos="0">
                <a:srgbClr val="FFFFFF"/>
              </a:gs>
              <a:gs pos="100000">
                <a:srgbClr val="EEEFD7"/>
              </a:gs>
            </a:gsLst>
            <a:path path="circle">
              <a:fillToRect b="50%" l="50%" r="50%" t="50%"/>
            </a:path>
            <a:tileRect/>
          </a:gra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000066"/>
              </a:buClr>
              <a:buSzPts val="2800"/>
              <a:buFont typeface="Times New Roman"/>
              <a:buNone/>
            </a:pPr>
            <a:r>
              <a:rPr b="1" i="0" lang="en-GB" sz="2800" u="none" cap="none" strike="noStrike">
                <a:solidFill>
                  <a:srgbClr val="0000C8"/>
                </a:solidFill>
                <a:latin typeface="Verdana"/>
                <a:ea typeface="Verdana"/>
                <a:cs typeface="Verdana"/>
                <a:sym typeface="Verdana"/>
              </a:rPr>
              <a:t>rwx</a:t>
            </a:r>
            <a:r>
              <a:rPr b="0" i="0" lang="en-GB" sz="2800" u="none" cap="none" strike="noStrike">
                <a:solidFill>
                  <a:srgbClr val="0000C8"/>
                </a:solidFill>
                <a:latin typeface="Verdana"/>
                <a:ea typeface="Verdana"/>
                <a:cs typeface="Verdana"/>
                <a:sym typeface="Verdana"/>
              </a:rPr>
              <a:t>    </a:t>
            </a:r>
            <a:r>
              <a:rPr b="1" i="0" lang="en-GB" sz="2800" u="none" cap="none" strike="noStrike">
                <a:solidFill>
                  <a:srgbClr val="0000C8"/>
                </a:solidFill>
                <a:latin typeface="Verdana"/>
                <a:ea typeface="Verdana"/>
                <a:cs typeface="Verdana"/>
                <a:sym typeface="Verdana"/>
              </a:rPr>
              <a:t>rwx</a:t>
            </a:r>
            <a:r>
              <a:rPr b="0" i="0" lang="en-GB" sz="2800" u="none" cap="none" strike="noStrike">
                <a:solidFill>
                  <a:srgbClr val="0000C8"/>
                </a:solidFill>
                <a:latin typeface="Verdana"/>
                <a:ea typeface="Verdana"/>
                <a:cs typeface="Verdana"/>
                <a:sym typeface="Verdana"/>
              </a:rPr>
              <a:t>    </a:t>
            </a:r>
            <a:r>
              <a:rPr b="1" i="0" lang="en-GB" sz="2800" u="none" cap="none" strike="noStrike">
                <a:solidFill>
                  <a:srgbClr val="0000C8"/>
                </a:solidFill>
                <a:latin typeface="Verdana"/>
                <a:ea typeface="Verdana"/>
                <a:cs typeface="Verdana"/>
                <a:sym typeface="Verdana"/>
              </a:rPr>
              <a:t>rwx</a:t>
            </a:r>
            <a:endParaRPr b="1" i="0" sz="2800" u="none" cap="none" strike="noStrike">
              <a:solidFill>
                <a:srgbClr val="0000C8"/>
              </a:solidFill>
              <a:latin typeface="Verdana"/>
              <a:ea typeface="Verdana"/>
              <a:cs typeface="Verdana"/>
              <a:sym typeface="Verdana"/>
            </a:endParaRPr>
          </a:p>
        </p:txBody>
      </p:sp>
      <p:sp>
        <p:nvSpPr>
          <p:cNvPr id="75" name="Google Shape;75;p12"/>
          <p:cNvSpPr txBox="1"/>
          <p:nvPr/>
        </p:nvSpPr>
        <p:spPr>
          <a:xfrm>
            <a:off x="6810624" y="2387609"/>
            <a:ext cx="4373042" cy="477950"/>
          </a:xfrm>
          <a:prstGeom prst="rect">
            <a:avLst/>
          </a:prstGeom>
          <a:noFill/>
          <a:ln>
            <a:noFill/>
          </a:ln>
        </p:spPr>
        <p:txBody>
          <a:bodyPr anchorCtr="0" anchor="t" bIns="44625" lIns="88900" spcFirstLastPara="1" rIns="88900" wrap="square" tIns="44625">
            <a:noAutofit/>
          </a:bodyPr>
          <a:lstStyle/>
          <a:p>
            <a:pPr indent="0" lvl="0" marL="0" marR="0" rtl="0" algn="ctr">
              <a:lnSpc>
                <a:spcPct val="90000"/>
              </a:lnSpc>
              <a:spcBef>
                <a:spcPts val="0"/>
              </a:spcBef>
              <a:spcAft>
                <a:spcPts val="0"/>
              </a:spcAft>
              <a:buClr>
                <a:srgbClr val="3333CC"/>
              </a:buClr>
              <a:buSzPts val="2800"/>
              <a:buFont typeface="Arial"/>
              <a:buNone/>
            </a:pPr>
            <a:r>
              <a:rPr b="1" i="0" lang="en-GB" sz="2800" u="none" cap="none" strike="noStrike">
                <a:solidFill>
                  <a:srgbClr val="073C66"/>
                </a:solidFill>
                <a:latin typeface="Quattrocento Sans"/>
                <a:ea typeface="Quattrocento Sans"/>
                <a:cs typeface="Quattrocento Sans"/>
                <a:sym typeface="Quattrocento Sans"/>
              </a:rPr>
              <a:t> </a:t>
            </a:r>
            <a:r>
              <a:rPr b="1" i="0" lang="en-GB" sz="2800" u="none" cap="none" strike="noStrike">
                <a:solidFill>
                  <a:srgbClr val="0000C8"/>
                </a:solidFill>
                <a:latin typeface="Quattrocento Sans"/>
                <a:ea typeface="Quattrocento Sans"/>
                <a:cs typeface="Quattrocento Sans"/>
                <a:sym typeface="Quattrocento Sans"/>
              </a:rPr>
              <a:t>u</a:t>
            </a:r>
            <a:r>
              <a:rPr b="0" i="0" lang="en-GB" sz="2400" u="none" cap="none" strike="noStrike">
                <a:solidFill>
                  <a:schemeClr val="dk1"/>
                </a:solidFill>
                <a:latin typeface="Quattrocento Sans"/>
                <a:ea typeface="Quattrocento Sans"/>
                <a:cs typeface="Quattrocento Sans"/>
                <a:sym typeface="Quattrocento Sans"/>
              </a:rPr>
              <a:t>ser</a:t>
            </a:r>
            <a:r>
              <a:rPr b="1" i="0" lang="en-GB" sz="2000" u="none" cap="none" strike="noStrike">
                <a:solidFill>
                  <a:srgbClr val="073C66"/>
                </a:solidFill>
                <a:latin typeface="Quattrocento Sans"/>
                <a:ea typeface="Quattrocento Sans"/>
                <a:cs typeface="Quattrocento Sans"/>
                <a:sym typeface="Quattrocento Sans"/>
              </a:rPr>
              <a:t>       </a:t>
            </a:r>
            <a:r>
              <a:rPr b="1" i="0" lang="en-GB" sz="2800" u="none" cap="none" strike="noStrike">
                <a:solidFill>
                  <a:srgbClr val="0000C8"/>
                </a:solidFill>
                <a:latin typeface="Quattrocento Sans"/>
                <a:ea typeface="Quattrocento Sans"/>
                <a:cs typeface="Quattrocento Sans"/>
                <a:sym typeface="Quattrocento Sans"/>
              </a:rPr>
              <a:t>g</a:t>
            </a:r>
            <a:r>
              <a:rPr b="0" i="0" lang="en-GB" sz="2400" u="none" cap="none" strike="noStrike">
                <a:solidFill>
                  <a:schemeClr val="dk1"/>
                </a:solidFill>
                <a:latin typeface="Quattrocento Sans"/>
                <a:ea typeface="Quattrocento Sans"/>
                <a:cs typeface="Quattrocento Sans"/>
                <a:sym typeface="Quattrocento Sans"/>
              </a:rPr>
              <a:t>roup</a:t>
            </a:r>
            <a:r>
              <a:rPr b="1" i="0" lang="en-GB" sz="2000" u="none" cap="none" strike="noStrike">
                <a:solidFill>
                  <a:srgbClr val="073C66"/>
                </a:solidFill>
                <a:latin typeface="Quattrocento Sans"/>
                <a:ea typeface="Quattrocento Sans"/>
                <a:cs typeface="Quattrocento Sans"/>
                <a:sym typeface="Quattrocento Sans"/>
              </a:rPr>
              <a:t>      </a:t>
            </a:r>
            <a:r>
              <a:rPr b="1" i="0" lang="en-GB" sz="2800" u="none" cap="none" strike="noStrike">
                <a:solidFill>
                  <a:srgbClr val="0000C8"/>
                </a:solidFill>
                <a:latin typeface="Quattrocento Sans"/>
                <a:ea typeface="Quattrocento Sans"/>
                <a:cs typeface="Quattrocento Sans"/>
                <a:sym typeface="Quattrocento Sans"/>
              </a:rPr>
              <a:t>o</a:t>
            </a:r>
            <a:r>
              <a:rPr b="0" i="0" lang="en-GB" sz="2400" u="none" cap="none" strike="noStrike">
                <a:solidFill>
                  <a:schemeClr val="dk1"/>
                </a:solidFill>
                <a:latin typeface="Quattrocento Sans"/>
                <a:ea typeface="Quattrocento Sans"/>
                <a:cs typeface="Quattrocento Sans"/>
                <a:sym typeface="Quattrocento Sans"/>
              </a:rPr>
              <a:t>thers</a:t>
            </a:r>
            <a:endParaRPr/>
          </a:p>
        </p:txBody>
      </p:sp>
      <p:sp>
        <p:nvSpPr>
          <p:cNvPr id="76" name="Google Shape;76;p12"/>
          <p:cNvSpPr/>
          <p:nvPr/>
        </p:nvSpPr>
        <p:spPr>
          <a:xfrm rot="5400000">
            <a:off x="7639392" y="1793196"/>
            <a:ext cx="122237" cy="1056217"/>
          </a:xfrm>
          <a:prstGeom prst="rightBrace">
            <a:avLst>
              <a:gd fmla="val 54005" name="adj1"/>
              <a:gd fmla="val 50000" name="adj2"/>
            </a:avLst>
          </a:prstGeom>
          <a:noFill/>
          <a:ln cap="flat" cmpd="sng" w="12600">
            <a:solidFill>
              <a:srgbClr val="00006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2"/>
          <p:cNvSpPr txBox="1"/>
          <p:nvPr/>
        </p:nvSpPr>
        <p:spPr>
          <a:xfrm>
            <a:off x="7191720" y="2260165"/>
            <a:ext cx="1017547" cy="4321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66"/>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78" name="Google Shape;78;p12"/>
          <p:cNvSpPr/>
          <p:nvPr/>
        </p:nvSpPr>
        <p:spPr>
          <a:xfrm rot="5400000">
            <a:off x="8876583" y="1781555"/>
            <a:ext cx="122237" cy="1079500"/>
          </a:xfrm>
          <a:prstGeom prst="rightBrace">
            <a:avLst>
              <a:gd fmla="val 55195" name="adj1"/>
              <a:gd fmla="val 50000" name="adj2"/>
            </a:avLst>
          </a:prstGeom>
          <a:noFill/>
          <a:ln cap="flat" cmpd="sng" w="12600">
            <a:solidFill>
              <a:srgbClr val="00006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2"/>
          <p:cNvSpPr txBox="1"/>
          <p:nvPr/>
        </p:nvSpPr>
        <p:spPr>
          <a:xfrm>
            <a:off x="8417705" y="2260181"/>
            <a:ext cx="1039978" cy="4321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66"/>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80" name="Google Shape;80;p12"/>
          <p:cNvSpPr/>
          <p:nvPr/>
        </p:nvSpPr>
        <p:spPr>
          <a:xfrm rot="5400000">
            <a:off x="10133973" y="1840824"/>
            <a:ext cx="122237" cy="960966"/>
          </a:xfrm>
          <a:prstGeom prst="rightBrace">
            <a:avLst>
              <a:gd fmla="val 49134" name="adj1"/>
              <a:gd fmla="val 50000" name="adj2"/>
            </a:avLst>
          </a:prstGeom>
          <a:noFill/>
          <a:ln cap="flat" cmpd="sng" w="12600">
            <a:solidFill>
              <a:srgbClr val="00006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2"/>
          <p:cNvSpPr txBox="1"/>
          <p:nvPr/>
        </p:nvSpPr>
        <p:spPr>
          <a:xfrm>
            <a:off x="9732177" y="2260164"/>
            <a:ext cx="925784" cy="4321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66"/>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82" name="Google Shape;82;p12"/>
          <p:cNvSpPr/>
          <p:nvPr/>
        </p:nvSpPr>
        <p:spPr>
          <a:xfrm rot="5400000">
            <a:off x="3921887" y="4071757"/>
            <a:ext cx="128230" cy="2217284"/>
          </a:xfrm>
          <a:prstGeom prst="rightBrace">
            <a:avLst>
              <a:gd fmla="val 76132" name="adj1"/>
              <a:gd fmla="val 50000" name="adj2"/>
            </a:avLst>
          </a:prstGeom>
          <a:noFill/>
          <a:ln cap="flat" cmpd="sng" w="12600">
            <a:solidFill>
              <a:srgbClr val="00006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2"/>
          <p:cNvSpPr txBox="1"/>
          <p:nvPr/>
        </p:nvSpPr>
        <p:spPr>
          <a:xfrm>
            <a:off x="2905941" y="5116277"/>
            <a:ext cx="2160097" cy="4533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84" name="Google Shape;84;p12"/>
          <p:cNvSpPr/>
          <p:nvPr/>
        </p:nvSpPr>
        <p:spPr>
          <a:xfrm>
            <a:off x="889568" y="5858056"/>
            <a:ext cx="10419134" cy="655607"/>
          </a:xfrm>
          <a:prstGeom prst="roundRect">
            <a:avLst>
              <a:gd fmla="val 16667" name="adj"/>
            </a:avLst>
          </a:prstGeom>
          <a:gradFill>
            <a:gsLst>
              <a:gs pos="0">
                <a:srgbClr val="FFFFFF"/>
              </a:gs>
              <a:gs pos="100000">
                <a:srgbClr val="EEEFD7"/>
              </a:gs>
            </a:gsLst>
            <a:path path="circle">
              <a:fillToRect b="50%" l="50%" r="50%" t="50%"/>
            </a:path>
            <a:tileRect/>
          </a:gradFill>
          <a:ln cap="flat" cmpd="sng" w="9525">
            <a:solidFill>
              <a:srgbClr val="8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1" lang="en-GB" sz="2000" u="none" cap="none" strike="noStrike">
                <a:solidFill>
                  <a:srgbClr val="0000C8"/>
                </a:solidFill>
                <a:latin typeface="Quattrocento Sans"/>
                <a:ea typeface="Quattrocento Sans"/>
                <a:cs typeface="Quattrocento Sans"/>
                <a:sym typeface="Quattrocento Sans"/>
              </a:rPr>
              <a:t>Your identity, together with permissions and file ownership determine access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3"/>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Basic file and directory access control</a:t>
            </a:r>
            <a:endParaRPr/>
          </a:p>
        </p:txBody>
      </p:sp>
      <p:sp>
        <p:nvSpPr>
          <p:cNvPr id="90" name="Google Shape;90;p13"/>
          <p:cNvSpPr txBox="1"/>
          <p:nvPr/>
        </p:nvSpPr>
        <p:spPr>
          <a:xfrm>
            <a:off x="5667436" y="1710873"/>
            <a:ext cx="3052234" cy="749812"/>
          </a:xfrm>
          <a:prstGeom prst="rect">
            <a:avLst/>
          </a:prstGeom>
          <a:gradFill>
            <a:gsLst>
              <a:gs pos="0">
                <a:srgbClr val="FFEFD1"/>
              </a:gs>
              <a:gs pos="64999">
                <a:srgbClr val="F0EBD5"/>
              </a:gs>
              <a:gs pos="100000">
                <a:srgbClr val="D1C39F"/>
              </a:gs>
            </a:gsLst>
            <a:lin ang="4200000" scaled="0"/>
          </a:gradFill>
          <a:ln cap="flat" cmpd="sng" w="12700">
            <a:solidFill>
              <a:srgbClr val="000000"/>
            </a:solidFill>
            <a:prstDash val="solid"/>
            <a:miter lim="800000"/>
            <a:headEnd len="sm" w="sm" type="none"/>
            <a:tailEnd len="sm" w="sm" type="none"/>
          </a:ln>
          <a:effectLst>
            <a:outerShdw blurRad="127000" sx="101000" rotWithShape="0" algn="tl" sy="101000">
              <a:srgbClr val="6D6D6D">
                <a:alpha val="64705"/>
              </a:srgbClr>
            </a:outerShdw>
          </a:effectLst>
        </p:spPr>
        <p:txBody>
          <a:bodyPr anchorCtr="0" anchor="t" bIns="36000" lIns="95250" spcFirstLastPara="1" rIns="95250" wrap="square" tIns="36000">
            <a:noAutofit/>
          </a:bodyPr>
          <a:lstStyle/>
          <a:p>
            <a:pPr indent="168275" lvl="0" marL="0" marR="0" rtl="0" algn="ctr">
              <a:lnSpc>
                <a:spcPct val="110000"/>
              </a:lnSpc>
              <a:spcBef>
                <a:spcPts val="0"/>
              </a:spcBef>
              <a:spcAft>
                <a:spcPts val="0"/>
              </a:spcAft>
              <a:buClr>
                <a:srgbClr val="FF0000"/>
              </a:buClr>
              <a:buSzPts val="2000"/>
              <a:buFont typeface="Arial"/>
              <a:buNone/>
            </a:pPr>
            <a:r>
              <a:rPr b="0" i="1" lang="en-GB" sz="2000" u="none" cap="none" strike="noStrike">
                <a:solidFill>
                  <a:schemeClr val="dk1"/>
                </a:solidFill>
                <a:latin typeface="Quattrocento Sans"/>
                <a:ea typeface="Quattrocento Sans"/>
                <a:cs typeface="Quattrocento Sans"/>
                <a:sym typeface="Quattrocento Sans"/>
              </a:rPr>
              <a:t>access allowed;</a:t>
            </a:r>
            <a:br>
              <a:rPr b="0" i="1" lang="en-GB" sz="2000" u="none" cap="none" strike="noStrike">
                <a:solidFill>
                  <a:schemeClr val="dk1"/>
                </a:solidFill>
                <a:latin typeface="Quattrocento Sans"/>
                <a:ea typeface="Quattrocento Sans"/>
                <a:cs typeface="Quattrocento Sans"/>
                <a:sym typeface="Quattrocento Sans"/>
              </a:rPr>
            </a:br>
            <a:r>
              <a:rPr b="0" i="1" lang="en-GB" sz="2000" u="none" cap="none" strike="noStrike">
                <a:solidFill>
                  <a:schemeClr val="dk1"/>
                </a:solidFill>
                <a:latin typeface="Quattrocento Sans"/>
                <a:ea typeface="Quattrocento Sans"/>
                <a:cs typeface="Quattrocento Sans"/>
                <a:sym typeface="Quattrocento Sans"/>
              </a:rPr>
              <a:t>no more checks</a:t>
            </a:r>
            <a:endParaRPr/>
          </a:p>
        </p:txBody>
      </p:sp>
      <p:cxnSp>
        <p:nvCxnSpPr>
          <p:cNvPr id="91" name="Google Shape;91;p13"/>
          <p:cNvCxnSpPr/>
          <p:nvPr/>
        </p:nvCxnSpPr>
        <p:spPr>
          <a:xfrm>
            <a:off x="2263292" y="1848240"/>
            <a:ext cx="0" cy="1152525"/>
          </a:xfrm>
          <a:prstGeom prst="straightConnector1">
            <a:avLst/>
          </a:prstGeom>
          <a:noFill/>
          <a:ln cap="flat" cmpd="sng" w="19050">
            <a:solidFill>
              <a:srgbClr val="0000C8"/>
            </a:solidFill>
            <a:prstDash val="solid"/>
            <a:miter lim="800000"/>
            <a:headEnd len="med" w="med" type="none"/>
            <a:tailEnd len="med" w="med" type="stealth"/>
          </a:ln>
        </p:spPr>
      </p:cxnSp>
      <p:cxnSp>
        <p:nvCxnSpPr>
          <p:cNvPr id="92" name="Google Shape;92;p13"/>
          <p:cNvCxnSpPr/>
          <p:nvPr/>
        </p:nvCxnSpPr>
        <p:spPr>
          <a:xfrm>
            <a:off x="4016435" y="2035142"/>
            <a:ext cx="1631950" cy="0"/>
          </a:xfrm>
          <a:prstGeom prst="straightConnector1">
            <a:avLst/>
          </a:prstGeom>
          <a:noFill/>
          <a:ln cap="flat" cmpd="sng" w="19050">
            <a:solidFill>
              <a:srgbClr val="0000C8"/>
            </a:solidFill>
            <a:prstDash val="solid"/>
            <a:miter lim="800000"/>
            <a:headEnd len="med" w="med" type="none"/>
            <a:tailEnd len="med" w="med" type="stealth"/>
          </a:ln>
        </p:spPr>
      </p:cxnSp>
      <p:sp>
        <p:nvSpPr>
          <p:cNvPr id="93" name="Google Shape;93;p13"/>
          <p:cNvSpPr txBox="1"/>
          <p:nvPr/>
        </p:nvSpPr>
        <p:spPr>
          <a:xfrm>
            <a:off x="5667436" y="3180390"/>
            <a:ext cx="3052234" cy="749812"/>
          </a:xfrm>
          <a:prstGeom prst="rect">
            <a:avLst/>
          </a:prstGeom>
          <a:gradFill>
            <a:gsLst>
              <a:gs pos="0">
                <a:srgbClr val="FFEFD1"/>
              </a:gs>
              <a:gs pos="64999">
                <a:srgbClr val="F0EBD5"/>
              </a:gs>
              <a:gs pos="100000">
                <a:srgbClr val="D1C39F"/>
              </a:gs>
            </a:gsLst>
            <a:lin ang="4200000" scaled="0"/>
          </a:gradFill>
          <a:ln cap="flat" cmpd="sng" w="12700">
            <a:solidFill>
              <a:srgbClr val="000000"/>
            </a:solidFill>
            <a:prstDash val="solid"/>
            <a:miter lim="800000"/>
            <a:headEnd len="sm" w="sm" type="none"/>
            <a:tailEnd len="sm" w="sm" type="none"/>
          </a:ln>
          <a:effectLst>
            <a:outerShdw blurRad="127000" sx="101000" rotWithShape="0" algn="tl" sy="101000">
              <a:srgbClr val="6D6D6D">
                <a:alpha val="64705"/>
              </a:srgbClr>
            </a:outerShdw>
          </a:effectLst>
        </p:spPr>
        <p:txBody>
          <a:bodyPr anchorCtr="0" anchor="t" bIns="36000" lIns="95250" spcFirstLastPara="1" rIns="95250" wrap="square" tIns="36000">
            <a:noAutofit/>
          </a:bodyPr>
          <a:lstStyle/>
          <a:p>
            <a:pPr indent="168275" lvl="0" marL="0" marR="0" rtl="0" algn="ctr">
              <a:lnSpc>
                <a:spcPct val="110000"/>
              </a:lnSpc>
              <a:spcBef>
                <a:spcPts val="0"/>
              </a:spcBef>
              <a:spcAft>
                <a:spcPts val="0"/>
              </a:spcAft>
              <a:buNone/>
            </a:pPr>
            <a:r>
              <a:rPr b="0" i="1" lang="en-GB" sz="2000" u="none" cap="none" strike="noStrike">
                <a:solidFill>
                  <a:schemeClr val="dk1"/>
                </a:solidFill>
                <a:latin typeface="Quattrocento Sans"/>
                <a:ea typeface="Quattrocento Sans"/>
                <a:cs typeface="Quattrocento Sans"/>
                <a:sym typeface="Quattrocento Sans"/>
              </a:rPr>
              <a:t>use ‘user’ bits;</a:t>
            </a:r>
            <a:br>
              <a:rPr b="0" i="1" lang="en-GB" sz="2000" u="none" cap="none" strike="noStrike">
                <a:solidFill>
                  <a:schemeClr val="dk1"/>
                </a:solidFill>
                <a:latin typeface="Quattrocento Sans"/>
                <a:ea typeface="Quattrocento Sans"/>
                <a:cs typeface="Quattrocento Sans"/>
                <a:sym typeface="Quattrocento Sans"/>
              </a:rPr>
            </a:br>
            <a:r>
              <a:rPr b="0" i="1" lang="en-GB" sz="2000" u="none" cap="none" strike="noStrike">
                <a:solidFill>
                  <a:schemeClr val="dk1"/>
                </a:solidFill>
                <a:latin typeface="Quattrocento Sans"/>
                <a:ea typeface="Quattrocento Sans"/>
                <a:cs typeface="Quattrocento Sans"/>
                <a:sym typeface="Quattrocento Sans"/>
              </a:rPr>
              <a:t>no more checks</a:t>
            </a:r>
            <a:endParaRPr/>
          </a:p>
        </p:txBody>
      </p:sp>
      <p:cxnSp>
        <p:nvCxnSpPr>
          <p:cNvPr id="94" name="Google Shape;94;p13"/>
          <p:cNvCxnSpPr/>
          <p:nvPr/>
        </p:nvCxnSpPr>
        <p:spPr>
          <a:xfrm>
            <a:off x="4001620" y="3477881"/>
            <a:ext cx="1646767" cy="0"/>
          </a:xfrm>
          <a:prstGeom prst="straightConnector1">
            <a:avLst/>
          </a:prstGeom>
          <a:noFill/>
          <a:ln cap="flat" cmpd="sng" w="19050">
            <a:solidFill>
              <a:srgbClr val="0000C8"/>
            </a:solidFill>
            <a:prstDash val="solid"/>
            <a:miter lim="800000"/>
            <a:headEnd len="med" w="med" type="none"/>
            <a:tailEnd len="med" w="med" type="stealth"/>
          </a:ln>
        </p:spPr>
      </p:cxnSp>
      <p:cxnSp>
        <p:nvCxnSpPr>
          <p:cNvPr id="95" name="Google Shape;95;p13"/>
          <p:cNvCxnSpPr/>
          <p:nvPr/>
        </p:nvCxnSpPr>
        <p:spPr>
          <a:xfrm>
            <a:off x="2263292" y="3186170"/>
            <a:ext cx="0" cy="1317625"/>
          </a:xfrm>
          <a:prstGeom prst="straightConnector1">
            <a:avLst/>
          </a:prstGeom>
          <a:noFill/>
          <a:ln cap="flat" cmpd="sng" w="19050">
            <a:solidFill>
              <a:srgbClr val="0000C8"/>
            </a:solidFill>
            <a:prstDash val="solid"/>
            <a:miter lim="800000"/>
            <a:headEnd len="med" w="med" type="none"/>
            <a:tailEnd len="med" w="med" type="stealth"/>
          </a:ln>
        </p:spPr>
      </p:cxnSp>
      <p:sp>
        <p:nvSpPr>
          <p:cNvPr id="96" name="Google Shape;96;p13"/>
          <p:cNvSpPr txBox="1"/>
          <p:nvPr/>
        </p:nvSpPr>
        <p:spPr>
          <a:xfrm>
            <a:off x="5665319" y="4685703"/>
            <a:ext cx="3054351" cy="749812"/>
          </a:xfrm>
          <a:prstGeom prst="rect">
            <a:avLst/>
          </a:prstGeom>
          <a:gradFill>
            <a:gsLst>
              <a:gs pos="0">
                <a:srgbClr val="FFEFD1"/>
              </a:gs>
              <a:gs pos="64999">
                <a:srgbClr val="F0EBD5"/>
              </a:gs>
              <a:gs pos="100000">
                <a:srgbClr val="D1C39F"/>
              </a:gs>
            </a:gsLst>
            <a:lin ang="4200000" scaled="0"/>
          </a:gradFill>
          <a:ln cap="flat" cmpd="sng" w="12700">
            <a:solidFill>
              <a:srgbClr val="000000"/>
            </a:solidFill>
            <a:prstDash val="solid"/>
            <a:miter lim="800000"/>
            <a:headEnd len="sm" w="sm" type="none"/>
            <a:tailEnd len="sm" w="sm" type="none"/>
          </a:ln>
          <a:effectLst>
            <a:outerShdw blurRad="127000" sx="101000" rotWithShape="0" algn="tl" sy="101000">
              <a:srgbClr val="6D6D6D">
                <a:alpha val="64705"/>
              </a:srgbClr>
            </a:outerShdw>
          </a:effectLst>
        </p:spPr>
        <p:txBody>
          <a:bodyPr anchorCtr="0" anchor="t" bIns="36000" lIns="95250" spcFirstLastPara="1" rIns="95250" wrap="square" tIns="36000">
            <a:noAutofit/>
          </a:bodyPr>
          <a:lstStyle/>
          <a:p>
            <a:pPr indent="168275" lvl="0" marL="0" marR="0" rtl="0" algn="ctr">
              <a:lnSpc>
                <a:spcPct val="110000"/>
              </a:lnSpc>
              <a:spcBef>
                <a:spcPts val="0"/>
              </a:spcBef>
              <a:spcAft>
                <a:spcPts val="0"/>
              </a:spcAft>
              <a:buNone/>
            </a:pPr>
            <a:r>
              <a:rPr b="0" i="1" lang="en-GB" sz="2000" u="none" cap="none" strike="noStrike">
                <a:solidFill>
                  <a:schemeClr val="dk1"/>
                </a:solidFill>
                <a:latin typeface="Quattrocento Sans"/>
                <a:ea typeface="Quattrocento Sans"/>
                <a:cs typeface="Quattrocento Sans"/>
                <a:sym typeface="Quattrocento Sans"/>
              </a:rPr>
              <a:t>use ‘group’ bits; </a:t>
            </a:r>
            <a:br>
              <a:rPr b="0" i="1" lang="en-GB" sz="2000" u="none" cap="none" strike="noStrike">
                <a:solidFill>
                  <a:schemeClr val="dk1"/>
                </a:solidFill>
                <a:latin typeface="Quattrocento Sans"/>
                <a:ea typeface="Quattrocento Sans"/>
                <a:cs typeface="Quattrocento Sans"/>
                <a:sym typeface="Quattrocento Sans"/>
              </a:rPr>
            </a:br>
            <a:r>
              <a:rPr b="0" i="1" lang="en-GB" sz="2000" u="none" cap="none" strike="noStrike">
                <a:solidFill>
                  <a:schemeClr val="dk1"/>
                </a:solidFill>
                <a:latin typeface="Quattrocento Sans"/>
                <a:ea typeface="Quattrocento Sans"/>
                <a:cs typeface="Quattrocento Sans"/>
                <a:sym typeface="Quattrocento Sans"/>
              </a:rPr>
              <a:t>no more checks</a:t>
            </a:r>
            <a:endParaRPr/>
          </a:p>
        </p:txBody>
      </p:sp>
      <p:cxnSp>
        <p:nvCxnSpPr>
          <p:cNvPr id="97" name="Google Shape;97;p13"/>
          <p:cNvCxnSpPr/>
          <p:nvPr/>
        </p:nvCxnSpPr>
        <p:spPr>
          <a:xfrm>
            <a:off x="4806405" y="5033840"/>
            <a:ext cx="842209" cy="2427"/>
          </a:xfrm>
          <a:prstGeom prst="straightConnector1">
            <a:avLst/>
          </a:prstGeom>
          <a:noFill/>
          <a:ln cap="flat" cmpd="sng" w="19050">
            <a:solidFill>
              <a:srgbClr val="0000C8"/>
            </a:solidFill>
            <a:prstDash val="solid"/>
            <a:miter lim="800000"/>
            <a:headEnd len="med" w="med" type="none"/>
            <a:tailEnd len="med" w="med" type="stealth"/>
          </a:ln>
        </p:spPr>
      </p:cxnSp>
      <p:sp>
        <p:nvSpPr>
          <p:cNvPr id="98" name="Google Shape;98;p13"/>
          <p:cNvSpPr txBox="1"/>
          <p:nvPr/>
        </p:nvSpPr>
        <p:spPr>
          <a:xfrm>
            <a:off x="5686554" y="5616695"/>
            <a:ext cx="3054351" cy="749812"/>
          </a:xfrm>
          <a:prstGeom prst="rect">
            <a:avLst/>
          </a:prstGeom>
          <a:gradFill>
            <a:gsLst>
              <a:gs pos="0">
                <a:srgbClr val="FFEFD1"/>
              </a:gs>
              <a:gs pos="64999">
                <a:srgbClr val="F0EBD5"/>
              </a:gs>
              <a:gs pos="100000">
                <a:srgbClr val="D1C39F"/>
              </a:gs>
            </a:gsLst>
            <a:lin ang="4200000" scaled="0"/>
          </a:gradFill>
          <a:ln cap="flat" cmpd="sng" w="12700">
            <a:solidFill>
              <a:srgbClr val="000000"/>
            </a:solidFill>
            <a:prstDash val="solid"/>
            <a:miter lim="800000"/>
            <a:headEnd len="sm" w="sm" type="none"/>
            <a:tailEnd len="sm" w="sm" type="none"/>
          </a:ln>
          <a:effectLst>
            <a:outerShdw blurRad="127000" sx="101000" rotWithShape="0" algn="tl" sy="101000">
              <a:srgbClr val="6D6D6D">
                <a:alpha val="64705"/>
              </a:srgbClr>
            </a:outerShdw>
          </a:effectLst>
        </p:spPr>
        <p:txBody>
          <a:bodyPr anchorCtr="0" anchor="t" bIns="36000" lIns="95250" spcFirstLastPara="1" rIns="95250" wrap="square" tIns="36000">
            <a:noAutofit/>
          </a:bodyPr>
          <a:lstStyle/>
          <a:p>
            <a:pPr indent="168275" lvl="0" marL="0" marR="0" rtl="0" algn="ctr">
              <a:lnSpc>
                <a:spcPct val="110000"/>
              </a:lnSpc>
              <a:spcBef>
                <a:spcPts val="0"/>
              </a:spcBef>
              <a:spcAft>
                <a:spcPts val="0"/>
              </a:spcAft>
              <a:buNone/>
            </a:pPr>
            <a:r>
              <a:rPr b="0" i="1" lang="en-GB" sz="2000" u="none" cap="none" strike="noStrike">
                <a:solidFill>
                  <a:schemeClr val="dk1"/>
                </a:solidFill>
                <a:latin typeface="Quattrocento Sans"/>
                <a:ea typeface="Quattrocento Sans"/>
                <a:cs typeface="Quattrocento Sans"/>
                <a:sym typeface="Quattrocento Sans"/>
              </a:rPr>
              <a:t>use ‘others’; the </a:t>
            </a:r>
            <a:br>
              <a:rPr b="0" i="1" lang="en-GB" sz="2000" u="none" cap="none" strike="noStrike">
                <a:solidFill>
                  <a:schemeClr val="dk1"/>
                </a:solidFill>
                <a:latin typeface="Quattrocento Sans"/>
                <a:ea typeface="Quattrocento Sans"/>
                <a:cs typeface="Quattrocento Sans"/>
                <a:sym typeface="Quattrocento Sans"/>
              </a:rPr>
            </a:br>
            <a:r>
              <a:rPr b="0" i="1" lang="en-GB" sz="2000" u="none" cap="none" strike="noStrike">
                <a:solidFill>
                  <a:schemeClr val="dk1"/>
                </a:solidFill>
                <a:latin typeface="Quattrocento Sans"/>
                <a:ea typeface="Quattrocento Sans"/>
                <a:cs typeface="Quattrocento Sans"/>
                <a:sym typeface="Quattrocento Sans"/>
              </a:rPr>
              <a:t>last three bits</a:t>
            </a:r>
            <a:endParaRPr/>
          </a:p>
        </p:txBody>
      </p:sp>
      <p:sp>
        <p:nvSpPr>
          <p:cNvPr id="99" name="Google Shape;99;p13"/>
          <p:cNvSpPr/>
          <p:nvPr/>
        </p:nvSpPr>
        <p:spPr>
          <a:xfrm>
            <a:off x="8985380" y="3269712"/>
            <a:ext cx="2341983" cy="442913"/>
          </a:xfrm>
          <a:prstGeom prst="flowChartAlternateProcess">
            <a:avLst/>
          </a:prstGeom>
          <a:gradFill>
            <a:gsLst>
              <a:gs pos="0">
                <a:srgbClr val="FFFFFF"/>
              </a:gs>
              <a:gs pos="100000">
                <a:srgbClr val="EEEFD7"/>
              </a:gs>
            </a:gsLst>
            <a:path path="circle">
              <a:fillToRect b="50%" l="50%" r="50%" t="50%"/>
            </a:path>
            <a:tileRect/>
          </a:gradFill>
          <a:ln cap="flat" cmpd="sng" w="9525">
            <a:solidFill>
              <a:srgbClr val="808080"/>
            </a:solidFill>
            <a:prstDash val="solid"/>
            <a:miter lim="800000"/>
            <a:headEnd len="sm" w="sm" type="none"/>
            <a:tailEnd len="sm" w="sm" type="none"/>
          </a:ln>
        </p:spPr>
        <p:txBody>
          <a:bodyPr anchorCtr="0" anchor="ctr" bIns="108000" lIns="91425" spcFirstLastPara="1" rIns="91425" wrap="square" tIns="45700">
            <a:noAutofit/>
          </a:bodyPr>
          <a:lstStyle/>
          <a:p>
            <a:pPr indent="0" lvl="0" marL="0" marR="0" rtl="0" algn="l">
              <a:spcBef>
                <a:spcPts val="0"/>
              </a:spcBef>
              <a:spcAft>
                <a:spcPts val="0"/>
              </a:spcAft>
              <a:buClr>
                <a:srgbClr val="000066"/>
              </a:buClr>
              <a:buSzPts val="2800"/>
              <a:buFont typeface="Times New Roman"/>
              <a:buNone/>
            </a:pPr>
            <a:r>
              <a:rPr b="1" i="0" lang="en-GB" sz="2800" u="none" cap="none" strike="noStrike">
                <a:solidFill>
                  <a:srgbClr val="0000C8"/>
                </a:solidFill>
                <a:latin typeface="Verdana"/>
                <a:ea typeface="Verdana"/>
                <a:cs typeface="Verdana"/>
                <a:sym typeface="Verdana"/>
              </a:rPr>
              <a:t>rwx</a:t>
            </a:r>
            <a:r>
              <a:rPr b="0" i="0" lang="en-GB" sz="2800" u="none" cap="none" strike="noStrike">
                <a:solidFill>
                  <a:srgbClr val="0000C8"/>
                </a:solidFill>
                <a:latin typeface="Verdana"/>
                <a:ea typeface="Verdana"/>
                <a:cs typeface="Verdana"/>
                <a:sym typeface="Verdana"/>
              </a:rPr>
              <a:t> </a:t>
            </a:r>
            <a:r>
              <a:rPr b="0" i="0" lang="en-GB" sz="2400" u="none" cap="none" strike="noStrike">
                <a:solidFill>
                  <a:srgbClr val="0000C8"/>
                </a:solidFill>
                <a:latin typeface="Verdana"/>
                <a:ea typeface="Verdana"/>
                <a:cs typeface="Verdana"/>
                <a:sym typeface="Verdana"/>
              </a:rPr>
              <a:t>rwx rwx</a:t>
            </a:r>
            <a:endParaRPr b="0" i="0" sz="2400" u="none" cap="none" strike="noStrike">
              <a:solidFill>
                <a:srgbClr val="0000C8"/>
              </a:solidFill>
              <a:latin typeface="Verdana"/>
              <a:ea typeface="Verdana"/>
              <a:cs typeface="Verdana"/>
              <a:sym typeface="Verdana"/>
            </a:endParaRPr>
          </a:p>
        </p:txBody>
      </p:sp>
      <p:sp>
        <p:nvSpPr>
          <p:cNvPr id="100" name="Google Shape;100;p13"/>
          <p:cNvSpPr/>
          <p:nvPr/>
        </p:nvSpPr>
        <p:spPr>
          <a:xfrm>
            <a:off x="8985380" y="4790478"/>
            <a:ext cx="2341983" cy="471488"/>
          </a:xfrm>
          <a:prstGeom prst="flowChartAlternateProcess">
            <a:avLst/>
          </a:prstGeom>
          <a:gradFill>
            <a:gsLst>
              <a:gs pos="0">
                <a:srgbClr val="FFFFFF"/>
              </a:gs>
              <a:gs pos="100000">
                <a:srgbClr val="EEEFD7"/>
              </a:gs>
            </a:gsLst>
            <a:path path="circle">
              <a:fillToRect b="50%" l="50%" r="50%" t="50%"/>
            </a:path>
            <a:tileRect/>
          </a:gradFill>
          <a:ln cap="flat" cmpd="sng" w="9525">
            <a:solidFill>
              <a:srgbClr val="808080"/>
            </a:solidFill>
            <a:prstDash val="solid"/>
            <a:miter lim="800000"/>
            <a:headEnd len="sm" w="sm" type="none"/>
            <a:tailEnd len="sm" w="sm" type="none"/>
          </a:ln>
        </p:spPr>
        <p:txBody>
          <a:bodyPr anchorCtr="0" anchor="ctr" bIns="108000" lIns="91425" spcFirstLastPara="1" rIns="91425" wrap="square" tIns="45700">
            <a:noAutofit/>
          </a:bodyPr>
          <a:lstStyle/>
          <a:p>
            <a:pPr indent="0" lvl="0" marL="0" marR="0" rtl="0" algn="l">
              <a:spcBef>
                <a:spcPts val="0"/>
              </a:spcBef>
              <a:spcAft>
                <a:spcPts val="0"/>
              </a:spcAft>
              <a:buClr>
                <a:srgbClr val="000066"/>
              </a:buClr>
              <a:buSzPts val="2400"/>
              <a:buFont typeface="Times New Roman"/>
              <a:buNone/>
            </a:pPr>
            <a:r>
              <a:rPr b="0" i="0" lang="en-GB" sz="2400" u="none" cap="none" strike="noStrike">
                <a:solidFill>
                  <a:srgbClr val="0000C8"/>
                </a:solidFill>
                <a:latin typeface="Verdana"/>
                <a:ea typeface="Verdana"/>
                <a:cs typeface="Verdana"/>
                <a:sym typeface="Verdana"/>
              </a:rPr>
              <a:t>rwx </a:t>
            </a:r>
            <a:r>
              <a:rPr b="1" i="0" lang="en-GB" sz="2800" u="none" cap="none" strike="noStrike">
                <a:solidFill>
                  <a:srgbClr val="0000C8"/>
                </a:solidFill>
                <a:latin typeface="Verdana"/>
                <a:ea typeface="Verdana"/>
                <a:cs typeface="Verdana"/>
                <a:sym typeface="Verdana"/>
              </a:rPr>
              <a:t>rwx</a:t>
            </a:r>
            <a:r>
              <a:rPr b="0" i="0" lang="en-GB" sz="2400" u="none" cap="none" strike="noStrike">
                <a:solidFill>
                  <a:srgbClr val="0000C8"/>
                </a:solidFill>
                <a:latin typeface="Verdana"/>
                <a:ea typeface="Verdana"/>
                <a:cs typeface="Verdana"/>
                <a:sym typeface="Verdana"/>
              </a:rPr>
              <a:t> rwx</a:t>
            </a:r>
            <a:endParaRPr b="0" i="0" sz="2400" u="none" cap="none" strike="noStrike">
              <a:solidFill>
                <a:srgbClr val="0000C8"/>
              </a:solidFill>
              <a:latin typeface="Verdana"/>
              <a:ea typeface="Verdana"/>
              <a:cs typeface="Verdana"/>
              <a:sym typeface="Verdana"/>
            </a:endParaRPr>
          </a:p>
        </p:txBody>
      </p:sp>
      <p:sp>
        <p:nvSpPr>
          <p:cNvPr id="101" name="Google Shape;101;p13"/>
          <p:cNvSpPr/>
          <p:nvPr/>
        </p:nvSpPr>
        <p:spPr>
          <a:xfrm>
            <a:off x="9004041" y="5718427"/>
            <a:ext cx="2323322" cy="406400"/>
          </a:xfrm>
          <a:prstGeom prst="flowChartAlternateProcess">
            <a:avLst/>
          </a:prstGeom>
          <a:gradFill>
            <a:gsLst>
              <a:gs pos="0">
                <a:srgbClr val="FFFFFF"/>
              </a:gs>
              <a:gs pos="100000">
                <a:srgbClr val="EEEFD7"/>
              </a:gs>
            </a:gsLst>
            <a:path path="circle">
              <a:fillToRect b="50%" l="50%" r="50%" t="50%"/>
            </a:path>
            <a:tileRect/>
          </a:gradFill>
          <a:ln cap="flat" cmpd="sng" w="9525">
            <a:solidFill>
              <a:srgbClr val="808080"/>
            </a:solidFill>
            <a:prstDash val="solid"/>
            <a:miter lim="800000"/>
            <a:headEnd len="sm" w="sm" type="none"/>
            <a:tailEnd len="sm" w="sm" type="none"/>
          </a:ln>
        </p:spPr>
        <p:txBody>
          <a:bodyPr anchorCtr="0" anchor="ctr" bIns="0" lIns="91425" spcFirstLastPara="1" rIns="91425" wrap="square" tIns="45700">
            <a:noAutofit/>
          </a:bodyPr>
          <a:lstStyle/>
          <a:p>
            <a:pPr indent="0" lvl="0" marL="0" marR="0" rtl="0" algn="l">
              <a:spcBef>
                <a:spcPts val="0"/>
              </a:spcBef>
              <a:spcAft>
                <a:spcPts val="0"/>
              </a:spcAft>
              <a:buClr>
                <a:srgbClr val="000066"/>
              </a:buClr>
              <a:buSzPts val="2400"/>
              <a:buFont typeface="Times New Roman"/>
              <a:buNone/>
            </a:pPr>
            <a:r>
              <a:rPr b="0" i="0" lang="en-GB" sz="2400" u="none" cap="none" strike="noStrike">
                <a:solidFill>
                  <a:srgbClr val="0000C8"/>
                </a:solidFill>
                <a:latin typeface="Verdana"/>
                <a:ea typeface="Verdana"/>
                <a:cs typeface="Verdana"/>
                <a:sym typeface="Verdana"/>
              </a:rPr>
              <a:t>rwx rwx </a:t>
            </a:r>
            <a:r>
              <a:rPr b="1" i="0" lang="en-GB" sz="2800" u="none" cap="none" strike="noStrike">
                <a:solidFill>
                  <a:srgbClr val="0000C8"/>
                </a:solidFill>
                <a:latin typeface="Verdana"/>
                <a:ea typeface="Verdana"/>
                <a:cs typeface="Verdana"/>
                <a:sym typeface="Verdana"/>
              </a:rPr>
              <a:t>rwx</a:t>
            </a:r>
            <a:endParaRPr b="1" i="0" sz="2800" u="none" cap="none" strike="noStrike">
              <a:solidFill>
                <a:srgbClr val="0000C8"/>
              </a:solidFill>
              <a:latin typeface="Verdana"/>
              <a:ea typeface="Verdana"/>
              <a:cs typeface="Verdana"/>
              <a:sym typeface="Verdana"/>
            </a:endParaRPr>
          </a:p>
        </p:txBody>
      </p:sp>
      <p:sp>
        <p:nvSpPr>
          <p:cNvPr id="102" name="Google Shape;102;p13"/>
          <p:cNvSpPr/>
          <p:nvPr/>
        </p:nvSpPr>
        <p:spPr>
          <a:xfrm>
            <a:off x="509924" y="1568446"/>
            <a:ext cx="3551739" cy="912521"/>
          </a:xfrm>
          <a:prstGeom prst="flowChartDecision">
            <a:avLst/>
          </a:prstGeom>
          <a:gradFill>
            <a:gsLst>
              <a:gs pos="0">
                <a:srgbClr val="FFFFFF"/>
              </a:gs>
              <a:gs pos="100000">
                <a:srgbClr val="EEEFD7"/>
              </a:gs>
            </a:gsLst>
            <a:path path="circle">
              <a:fillToRect b="50%" l="50%" r="50%" t="50%"/>
            </a:path>
            <a:tileRect/>
          </a:gradFill>
          <a:ln cap="flat" cmpd="sng" w="9525">
            <a:solidFill>
              <a:srgbClr val="808080"/>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1" i="0" lang="en-GB" sz="1800" u="none" cap="none" strike="noStrike">
                <a:solidFill>
                  <a:srgbClr val="0000C8"/>
                </a:solidFill>
                <a:latin typeface="Verdana"/>
                <a:ea typeface="Verdana"/>
                <a:cs typeface="Verdana"/>
                <a:sym typeface="Verdana"/>
              </a:rPr>
              <a:t>super-user?</a:t>
            </a:r>
            <a:endParaRPr b="1" i="0" sz="1800" u="none" cap="none" strike="noStrike">
              <a:solidFill>
                <a:srgbClr val="0000C8"/>
              </a:solidFill>
              <a:latin typeface="Verdana"/>
              <a:ea typeface="Verdana"/>
              <a:cs typeface="Verdana"/>
              <a:sym typeface="Verdana"/>
            </a:endParaRPr>
          </a:p>
        </p:txBody>
      </p:sp>
      <p:sp>
        <p:nvSpPr>
          <p:cNvPr id="103" name="Google Shape;103;p13"/>
          <p:cNvSpPr/>
          <p:nvPr/>
        </p:nvSpPr>
        <p:spPr>
          <a:xfrm>
            <a:off x="439215" y="3017686"/>
            <a:ext cx="3690112" cy="912371"/>
          </a:xfrm>
          <a:prstGeom prst="flowChartDecision">
            <a:avLst/>
          </a:prstGeom>
          <a:gradFill>
            <a:gsLst>
              <a:gs pos="0">
                <a:srgbClr val="FFFFFF"/>
              </a:gs>
              <a:gs pos="100000">
                <a:srgbClr val="EEEFD7"/>
              </a:gs>
            </a:gsLst>
            <a:path path="circle">
              <a:fillToRect b="50%" l="50%" r="50%" t="50%"/>
            </a:path>
            <a:tileRect/>
          </a:gradFill>
          <a:ln cap="flat" cmpd="sng" w="9525">
            <a:solidFill>
              <a:srgbClr val="808080"/>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0" i="0" lang="en-GB" sz="1800" u="none" cap="none" strike="noStrike">
                <a:solidFill>
                  <a:srgbClr val="8F9193"/>
                </a:solidFill>
                <a:latin typeface="Verdana"/>
                <a:ea typeface="Verdana"/>
                <a:cs typeface="Verdana"/>
                <a:sym typeface="Verdana"/>
              </a:rPr>
              <a:t>‘</a:t>
            </a:r>
            <a:r>
              <a:rPr b="1" i="0" lang="en-GB" sz="1800" u="none" cap="none" strike="noStrike">
                <a:solidFill>
                  <a:srgbClr val="0000C8"/>
                </a:solidFill>
                <a:latin typeface="Verdana"/>
                <a:ea typeface="Verdana"/>
                <a:cs typeface="Verdana"/>
                <a:sym typeface="Verdana"/>
              </a:rPr>
              <a:t>user</a:t>
            </a:r>
            <a:r>
              <a:rPr b="0" i="0" lang="en-GB" sz="1800" u="none" cap="none" strike="noStrike">
                <a:solidFill>
                  <a:srgbClr val="8F9193"/>
                </a:solidFill>
                <a:latin typeface="Verdana"/>
                <a:ea typeface="Verdana"/>
                <a:cs typeface="Verdana"/>
                <a:sym typeface="Verdana"/>
              </a:rPr>
              <a:t>’ </a:t>
            </a:r>
            <a:r>
              <a:rPr b="1" i="0" lang="en-GB" sz="1800" u="none" cap="none" strike="noStrike">
                <a:solidFill>
                  <a:srgbClr val="0000C8"/>
                </a:solidFill>
                <a:latin typeface="Verdana"/>
                <a:ea typeface="Verdana"/>
                <a:cs typeface="Verdana"/>
                <a:sym typeface="Verdana"/>
              </a:rPr>
              <a:t>match</a:t>
            </a:r>
            <a:r>
              <a:rPr b="0" i="0" lang="en-GB" sz="1800" u="none" cap="none" strike="noStrike">
                <a:solidFill>
                  <a:srgbClr val="8F9193"/>
                </a:solidFill>
                <a:latin typeface="Verdana"/>
                <a:ea typeface="Verdana"/>
                <a:cs typeface="Verdana"/>
                <a:sym typeface="Verdana"/>
              </a:rPr>
              <a:t>?</a:t>
            </a:r>
            <a:endParaRPr b="0" i="0" sz="1800" u="none" cap="none" strike="noStrike">
              <a:solidFill>
                <a:srgbClr val="8F9193"/>
              </a:solidFill>
              <a:latin typeface="Verdana"/>
              <a:ea typeface="Verdana"/>
              <a:cs typeface="Verdana"/>
              <a:sym typeface="Verdana"/>
            </a:endParaRPr>
          </a:p>
        </p:txBody>
      </p:sp>
      <p:sp>
        <p:nvSpPr>
          <p:cNvPr id="104" name="Google Shape;104;p13"/>
          <p:cNvSpPr/>
          <p:nvPr/>
        </p:nvSpPr>
        <p:spPr>
          <a:xfrm>
            <a:off x="397373" y="4553344"/>
            <a:ext cx="3722624" cy="916971"/>
          </a:xfrm>
          <a:prstGeom prst="flowChartDecision">
            <a:avLst/>
          </a:prstGeom>
          <a:gradFill>
            <a:gsLst>
              <a:gs pos="0">
                <a:srgbClr val="FFFFFF"/>
              </a:gs>
              <a:gs pos="100000">
                <a:srgbClr val="EEEFD7"/>
              </a:gs>
            </a:gsLst>
            <a:path path="circle">
              <a:fillToRect b="50%" l="50%" r="50%" t="50%"/>
            </a:path>
            <a:tileRect/>
          </a:gradFill>
          <a:ln cap="flat" cmpd="sng" w="9525">
            <a:solidFill>
              <a:srgbClr val="808080"/>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0" i="0" lang="en-GB" sz="1800" u="none" cap="none" strike="noStrike">
                <a:solidFill>
                  <a:srgbClr val="8F9193"/>
                </a:solidFill>
                <a:latin typeface="Verdana"/>
                <a:ea typeface="Verdana"/>
                <a:cs typeface="Verdana"/>
                <a:sym typeface="Verdana"/>
              </a:rPr>
              <a:t>‘</a:t>
            </a:r>
            <a:r>
              <a:rPr b="1" i="0" lang="en-GB" sz="1800" u="none" cap="none" strike="noStrike">
                <a:solidFill>
                  <a:srgbClr val="0000C8"/>
                </a:solidFill>
                <a:latin typeface="Verdana"/>
                <a:ea typeface="Verdana"/>
                <a:cs typeface="Verdana"/>
                <a:sym typeface="Verdana"/>
              </a:rPr>
              <a:t>group</a:t>
            </a:r>
            <a:r>
              <a:rPr b="0" i="0" lang="en-GB" sz="1800" u="none" cap="none" strike="noStrike">
                <a:solidFill>
                  <a:srgbClr val="8F9193"/>
                </a:solidFill>
                <a:latin typeface="Verdana"/>
                <a:ea typeface="Verdana"/>
                <a:cs typeface="Verdana"/>
                <a:sym typeface="Verdana"/>
              </a:rPr>
              <a:t>’ </a:t>
            </a:r>
            <a:r>
              <a:rPr b="1" i="0" lang="en-GB" sz="1800" u="none" cap="none" strike="noStrike">
                <a:solidFill>
                  <a:srgbClr val="0000C8"/>
                </a:solidFill>
                <a:latin typeface="Verdana"/>
                <a:ea typeface="Verdana"/>
                <a:cs typeface="Verdana"/>
                <a:sym typeface="Verdana"/>
              </a:rPr>
              <a:t>match</a:t>
            </a:r>
            <a:r>
              <a:rPr b="0" i="0" lang="en-GB" sz="1800" u="none" cap="none" strike="noStrike">
                <a:solidFill>
                  <a:srgbClr val="8F9193"/>
                </a:solidFill>
                <a:latin typeface="Verdana"/>
                <a:ea typeface="Verdana"/>
                <a:cs typeface="Verdana"/>
                <a:sym typeface="Verdana"/>
              </a:rPr>
              <a:t>?</a:t>
            </a:r>
            <a:endParaRPr b="0" i="0" sz="1800" u="none" cap="none" strike="noStrike">
              <a:solidFill>
                <a:srgbClr val="8F9193"/>
              </a:solidFill>
              <a:latin typeface="Verdana"/>
              <a:ea typeface="Verdana"/>
              <a:cs typeface="Verdana"/>
              <a:sym typeface="Verdana"/>
            </a:endParaRPr>
          </a:p>
        </p:txBody>
      </p:sp>
      <p:sp>
        <p:nvSpPr>
          <p:cNvPr id="105" name="Google Shape;105;p13"/>
          <p:cNvSpPr/>
          <p:nvPr/>
        </p:nvSpPr>
        <p:spPr>
          <a:xfrm>
            <a:off x="3705677" y="1753286"/>
            <a:ext cx="1121876" cy="445699"/>
          </a:xfrm>
          <a:prstGeom prst="heptagon">
            <a:avLst>
              <a:gd fmla="val 102572" name="hf"/>
              <a:gd fmla="val 105210" name="vf"/>
            </a:avLst>
          </a:prstGeom>
          <a:solidFill>
            <a:schemeClr val="lt1"/>
          </a:solidFill>
          <a:ln cap="flat" cmpd="sng" w="12700">
            <a:solidFill>
              <a:srgbClr val="073B63"/>
            </a:solidFill>
            <a:prstDash val="solid"/>
            <a:miter lim="800000"/>
            <a:headEnd len="sm" w="sm" type="none"/>
            <a:tailEnd len="sm" w="sm" type="none"/>
          </a:ln>
        </p:spPr>
        <p:txBody>
          <a:bodyPr anchorCtr="0" anchor="ctr" bIns="45700" lIns="91425" spcFirstLastPara="1" rIns="91425" wrap="square" tIns="91425">
            <a:noAutofit/>
          </a:bodyPr>
          <a:lstStyle/>
          <a:p>
            <a:pPr indent="0" lvl="0" marL="0" marR="0" rtl="0" algn="ctr">
              <a:spcBef>
                <a:spcPts val="0"/>
              </a:spcBef>
              <a:spcAft>
                <a:spcPts val="0"/>
              </a:spcAft>
              <a:buNone/>
            </a:pPr>
            <a:r>
              <a:rPr b="1" i="0" lang="en-GB" sz="1800" u="none" cap="none" strike="noStrike">
                <a:solidFill>
                  <a:schemeClr val="dk1"/>
                </a:solidFill>
                <a:latin typeface="Arial"/>
                <a:ea typeface="Arial"/>
                <a:cs typeface="Arial"/>
                <a:sym typeface="Arial"/>
              </a:rPr>
              <a:t>YES</a:t>
            </a:r>
            <a:endParaRPr/>
          </a:p>
        </p:txBody>
      </p:sp>
      <p:sp>
        <p:nvSpPr>
          <p:cNvPr id="106" name="Google Shape;106;p13"/>
          <p:cNvSpPr/>
          <p:nvPr/>
        </p:nvSpPr>
        <p:spPr>
          <a:xfrm>
            <a:off x="3787074" y="4752403"/>
            <a:ext cx="1121876" cy="445699"/>
          </a:xfrm>
          <a:prstGeom prst="heptagon">
            <a:avLst>
              <a:gd fmla="val 102572" name="hf"/>
              <a:gd fmla="val 105210" name="vf"/>
            </a:avLst>
          </a:prstGeom>
          <a:solidFill>
            <a:schemeClr val="lt1"/>
          </a:solidFill>
          <a:ln cap="flat" cmpd="sng" w="12700">
            <a:solidFill>
              <a:srgbClr val="073B63"/>
            </a:solidFill>
            <a:prstDash val="solid"/>
            <a:miter lim="800000"/>
            <a:headEnd len="sm" w="sm" type="none"/>
            <a:tailEnd len="sm" w="sm" type="none"/>
          </a:ln>
        </p:spPr>
        <p:txBody>
          <a:bodyPr anchorCtr="0" anchor="ctr" bIns="45700" lIns="91425" spcFirstLastPara="1" rIns="91425" wrap="square" tIns="91425">
            <a:noAutofit/>
          </a:bodyPr>
          <a:lstStyle/>
          <a:p>
            <a:pPr indent="0" lvl="0" marL="0" marR="0" rtl="0" algn="ctr">
              <a:spcBef>
                <a:spcPts val="0"/>
              </a:spcBef>
              <a:spcAft>
                <a:spcPts val="0"/>
              </a:spcAft>
              <a:buNone/>
            </a:pPr>
            <a:r>
              <a:rPr b="1" i="0" lang="en-GB" sz="1800" u="none" cap="none" strike="noStrike">
                <a:solidFill>
                  <a:schemeClr val="dk1"/>
                </a:solidFill>
                <a:latin typeface="Arial"/>
                <a:ea typeface="Arial"/>
                <a:cs typeface="Arial"/>
                <a:sym typeface="Arial"/>
              </a:rPr>
              <a:t>YES</a:t>
            </a:r>
            <a:endParaRPr/>
          </a:p>
        </p:txBody>
      </p:sp>
      <p:sp>
        <p:nvSpPr>
          <p:cNvPr id="107" name="Google Shape;107;p13"/>
          <p:cNvSpPr/>
          <p:nvPr/>
        </p:nvSpPr>
        <p:spPr>
          <a:xfrm>
            <a:off x="3783536" y="3206105"/>
            <a:ext cx="1121876" cy="445699"/>
          </a:xfrm>
          <a:prstGeom prst="heptagon">
            <a:avLst>
              <a:gd fmla="val 102572" name="hf"/>
              <a:gd fmla="val 105210" name="vf"/>
            </a:avLst>
          </a:prstGeom>
          <a:solidFill>
            <a:schemeClr val="lt1"/>
          </a:solidFill>
          <a:ln cap="flat" cmpd="sng" w="12700">
            <a:solidFill>
              <a:srgbClr val="073B63"/>
            </a:solidFill>
            <a:prstDash val="solid"/>
            <a:miter lim="800000"/>
            <a:headEnd len="sm" w="sm" type="none"/>
            <a:tailEnd len="sm" w="sm" type="none"/>
          </a:ln>
        </p:spPr>
        <p:txBody>
          <a:bodyPr anchorCtr="0" anchor="ctr" bIns="45700" lIns="91425" spcFirstLastPara="1" rIns="91425" wrap="square" tIns="91425">
            <a:noAutofit/>
          </a:bodyPr>
          <a:lstStyle/>
          <a:p>
            <a:pPr indent="0" lvl="0" marL="0" marR="0" rtl="0" algn="ctr">
              <a:spcBef>
                <a:spcPts val="0"/>
              </a:spcBef>
              <a:spcAft>
                <a:spcPts val="0"/>
              </a:spcAft>
              <a:buNone/>
            </a:pPr>
            <a:r>
              <a:rPr b="1" i="0" lang="en-GB" sz="1800" u="none" cap="none" strike="noStrike">
                <a:solidFill>
                  <a:schemeClr val="dk1"/>
                </a:solidFill>
                <a:latin typeface="Arial"/>
                <a:ea typeface="Arial"/>
                <a:cs typeface="Arial"/>
                <a:sym typeface="Arial"/>
              </a:rPr>
              <a:t>YES</a:t>
            </a:r>
            <a:endParaRPr/>
          </a:p>
        </p:txBody>
      </p:sp>
      <p:sp>
        <p:nvSpPr>
          <p:cNvPr id="108" name="Google Shape;108;p13"/>
          <p:cNvSpPr/>
          <p:nvPr/>
        </p:nvSpPr>
        <p:spPr>
          <a:xfrm>
            <a:off x="1691963" y="3753796"/>
            <a:ext cx="1121876" cy="445699"/>
          </a:xfrm>
          <a:prstGeom prst="heptagon">
            <a:avLst>
              <a:gd fmla="val 102572" name="hf"/>
              <a:gd fmla="val 105210" name="vf"/>
            </a:avLst>
          </a:prstGeom>
          <a:solidFill>
            <a:schemeClr val="lt1"/>
          </a:solidFill>
          <a:ln cap="flat" cmpd="sng" w="12700">
            <a:solidFill>
              <a:srgbClr val="073B63"/>
            </a:solidFill>
            <a:prstDash val="solid"/>
            <a:miter lim="800000"/>
            <a:headEnd len="sm" w="sm" type="none"/>
            <a:tailEnd len="sm" w="sm" type="none"/>
          </a:ln>
        </p:spPr>
        <p:txBody>
          <a:bodyPr anchorCtr="0" anchor="ctr" bIns="45700" lIns="91425" spcFirstLastPara="1" rIns="91425" wrap="square" tIns="91425">
            <a:noAutofit/>
          </a:bodyPr>
          <a:lstStyle/>
          <a:p>
            <a:pPr indent="0" lvl="0" marL="0" marR="0" rtl="0" algn="ctr">
              <a:spcBef>
                <a:spcPts val="0"/>
              </a:spcBef>
              <a:spcAft>
                <a:spcPts val="0"/>
              </a:spcAft>
              <a:buNone/>
            </a:pPr>
            <a:r>
              <a:rPr b="1" i="0" lang="en-GB" sz="1800" u="none" cap="none" strike="noStrike">
                <a:solidFill>
                  <a:schemeClr val="dk1"/>
                </a:solidFill>
                <a:latin typeface="Arial"/>
                <a:ea typeface="Arial"/>
                <a:cs typeface="Arial"/>
                <a:sym typeface="Arial"/>
              </a:rPr>
              <a:t>NO</a:t>
            </a:r>
            <a:endParaRPr/>
          </a:p>
        </p:txBody>
      </p:sp>
      <p:sp>
        <p:nvSpPr>
          <p:cNvPr id="109" name="Google Shape;109;p13"/>
          <p:cNvSpPr/>
          <p:nvPr/>
        </p:nvSpPr>
        <p:spPr>
          <a:xfrm>
            <a:off x="1752127" y="2284428"/>
            <a:ext cx="1121876" cy="445699"/>
          </a:xfrm>
          <a:prstGeom prst="heptagon">
            <a:avLst>
              <a:gd fmla="val 102572" name="hf"/>
              <a:gd fmla="val 105210" name="vf"/>
            </a:avLst>
          </a:prstGeom>
          <a:solidFill>
            <a:schemeClr val="lt1"/>
          </a:solidFill>
          <a:ln cap="flat" cmpd="sng" w="12700">
            <a:solidFill>
              <a:srgbClr val="073B63"/>
            </a:solidFill>
            <a:prstDash val="solid"/>
            <a:miter lim="800000"/>
            <a:headEnd len="sm" w="sm" type="none"/>
            <a:tailEnd len="sm" w="sm" type="none"/>
          </a:ln>
        </p:spPr>
        <p:txBody>
          <a:bodyPr anchorCtr="0" anchor="ctr" bIns="45700" lIns="91425" spcFirstLastPara="1" rIns="91425" wrap="square" tIns="91425">
            <a:noAutofit/>
          </a:bodyPr>
          <a:lstStyle/>
          <a:p>
            <a:pPr indent="0" lvl="0" marL="0" marR="0" rtl="0" algn="ctr">
              <a:spcBef>
                <a:spcPts val="0"/>
              </a:spcBef>
              <a:spcAft>
                <a:spcPts val="0"/>
              </a:spcAft>
              <a:buNone/>
            </a:pPr>
            <a:r>
              <a:rPr b="1" i="0" lang="en-GB" sz="1800" u="none" cap="none" strike="noStrike">
                <a:solidFill>
                  <a:schemeClr val="dk1"/>
                </a:solidFill>
                <a:latin typeface="Arial"/>
                <a:ea typeface="Arial"/>
                <a:cs typeface="Arial"/>
                <a:sym typeface="Arial"/>
              </a:rPr>
              <a:t>NO</a:t>
            </a:r>
            <a:endParaRPr/>
          </a:p>
        </p:txBody>
      </p:sp>
      <p:cxnSp>
        <p:nvCxnSpPr>
          <p:cNvPr id="110" name="Google Shape;110;p13"/>
          <p:cNvCxnSpPr/>
          <p:nvPr/>
        </p:nvCxnSpPr>
        <p:spPr>
          <a:xfrm>
            <a:off x="2293601" y="5553853"/>
            <a:ext cx="3376200" cy="362400"/>
          </a:xfrm>
          <a:prstGeom prst="bentConnector3">
            <a:avLst>
              <a:gd fmla="val -1572" name="adj1"/>
            </a:avLst>
          </a:prstGeom>
          <a:noFill/>
          <a:ln cap="flat" cmpd="sng" w="19050">
            <a:solidFill>
              <a:srgbClr val="134183"/>
            </a:solidFill>
            <a:prstDash val="solid"/>
            <a:miter lim="800000"/>
            <a:headEnd len="sm" w="sm" type="none"/>
            <a:tailEnd len="med" w="med" type="stealth"/>
          </a:ln>
        </p:spPr>
      </p:cxnSp>
      <p:sp>
        <p:nvSpPr>
          <p:cNvPr id="111" name="Google Shape;111;p13"/>
          <p:cNvSpPr/>
          <p:nvPr/>
        </p:nvSpPr>
        <p:spPr>
          <a:xfrm>
            <a:off x="1716736" y="5345342"/>
            <a:ext cx="1121876" cy="445699"/>
          </a:xfrm>
          <a:prstGeom prst="heptagon">
            <a:avLst>
              <a:gd fmla="val 102572" name="hf"/>
              <a:gd fmla="val 105210" name="vf"/>
            </a:avLst>
          </a:prstGeom>
          <a:solidFill>
            <a:schemeClr val="lt1"/>
          </a:solidFill>
          <a:ln cap="flat" cmpd="sng" w="12700">
            <a:solidFill>
              <a:srgbClr val="073B63"/>
            </a:solidFill>
            <a:prstDash val="solid"/>
            <a:miter lim="800000"/>
            <a:headEnd len="sm" w="sm" type="none"/>
            <a:tailEnd len="sm" w="sm" type="none"/>
          </a:ln>
        </p:spPr>
        <p:txBody>
          <a:bodyPr anchorCtr="0" anchor="ctr" bIns="45700" lIns="91425" spcFirstLastPara="1" rIns="91425" wrap="square" tIns="91425">
            <a:noAutofit/>
          </a:bodyPr>
          <a:lstStyle/>
          <a:p>
            <a:pPr indent="0" lvl="0" marL="0" marR="0" rtl="0" algn="ctr">
              <a:spcBef>
                <a:spcPts val="0"/>
              </a:spcBef>
              <a:spcAft>
                <a:spcPts val="0"/>
              </a:spcAft>
              <a:buNone/>
            </a:pPr>
            <a:r>
              <a:rPr b="1" i="0" lang="en-GB" sz="1800" u="none" cap="none" strike="noStrike">
                <a:solidFill>
                  <a:schemeClr val="dk1"/>
                </a:solidFill>
                <a:latin typeface="Arial"/>
                <a:ea typeface="Arial"/>
                <a:cs typeface="Arial"/>
                <a:sym typeface="Arial"/>
              </a:rPr>
              <a:t>NO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4"/>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287338" lvl="0" marL="287338" rtl="0" algn="l">
              <a:lnSpc>
                <a:spcPct val="100000"/>
              </a:lnSpc>
              <a:spcBef>
                <a:spcPts val="0"/>
              </a:spcBef>
              <a:spcAft>
                <a:spcPts val="0"/>
              </a:spcAft>
              <a:buSzPts val="1800"/>
              <a:buChar char="›"/>
            </a:pPr>
            <a:r>
              <a:rPr lang="en-GB"/>
              <a:t>File protection</a:t>
            </a:r>
            <a:endParaRPr/>
          </a:p>
          <a:p>
            <a:pPr indent="-287338" lvl="0" marL="287338" rtl="0" algn="l">
              <a:lnSpc>
                <a:spcPct val="100000"/>
              </a:lnSpc>
              <a:spcBef>
                <a:spcPts val="2000"/>
              </a:spcBef>
              <a:spcAft>
                <a:spcPts val="0"/>
              </a:spcAft>
              <a:buSzPts val="1800"/>
              <a:buFont typeface="Arial"/>
              <a:buNone/>
            </a:pPr>
            <a:r>
              <a:t/>
            </a:r>
            <a:endParaRPr/>
          </a:p>
          <a:p>
            <a:pPr indent="0" lvl="0" marL="0" rtl="0" algn="l">
              <a:lnSpc>
                <a:spcPct val="100000"/>
              </a:lnSpc>
              <a:spcBef>
                <a:spcPts val="2000"/>
              </a:spcBef>
              <a:spcAft>
                <a:spcPts val="0"/>
              </a:spcAft>
              <a:buSzPts val="4400"/>
              <a:buNone/>
            </a:pPr>
            <a:r>
              <a:t/>
            </a:r>
            <a:endParaRPr sz="4400"/>
          </a:p>
          <a:p>
            <a:pPr indent="0" lvl="0" marL="0" rtl="0" algn="l">
              <a:lnSpc>
                <a:spcPct val="100000"/>
              </a:lnSpc>
              <a:spcBef>
                <a:spcPts val="2000"/>
              </a:spcBef>
              <a:spcAft>
                <a:spcPts val="0"/>
              </a:spcAft>
              <a:buSzPts val="1800"/>
              <a:buNone/>
            </a:pPr>
            <a:r>
              <a:t/>
            </a:r>
            <a:endParaRPr/>
          </a:p>
          <a:p>
            <a:pPr indent="-287338" lvl="0" marL="287338" rtl="0" algn="l">
              <a:lnSpc>
                <a:spcPct val="100000"/>
              </a:lnSpc>
              <a:spcBef>
                <a:spcPts val="2000"/>
              </a:spcBef>
              <a:spcAft>
                <a:spcPts val="0"/>
              </a:spcAft>
              <a:buSzPts val="1800"/>
              <a:buChar char="›"/>
            </a:pPr>
            <a:r>
              <a:rPr lang="en-GB"/>
              <a:t>Directory protection</a:t>
            </a:r>
            <a:endParaRPr/>
          </a:p>
          <a:p>
            <a:pPr indent="-287338" lvl="0" marL="287338" rtl="0" algn="l">
              <a:lnSpc>
                <a:spcPct val="100000"/>
              </a:lnSpc>
              <a:spcBef>
                <a:spcPts val="2000"/>
              </a:spcBef>
              <a:spcAft>
                <a:spcPts val="0"/>
              </a:spcAft>
              <a:buSzPts val="1800"/>
              <a:buFont typeface="Arial"/>
              <a:buNone/>
            </a:pPr>
            <a:r>
              <a:t/>
            </a:r>
            <a:endParaRPr/>
          </a:p>
          <a:p>
            <a:pPr indent="-185738" lvl="0" marL="185738" rtl="0" algn="l">
              <a:lnSpc>
                <a:spcPct val="100000"/>
              </a:lnSpc>
              <a:spcBef>
                <a:spcPts val="2000"/>
              </a:spcBef>
              <a:spcAft>
                <a:spcPts val="0"/>
              </a:spcAft>
              <a:buSzPts val="1800"/>
              <a:buNone/>
            </a:pPr>
            <a:r>
              <a:t/>
            </a:r>
            <a:endParaRPr/>
          </a:p>
        </p:txBody>
      </p:sp>
      <p:sp>
        <p:nvSpPr>
          <p:cNvPr id="117" name="Google Shape;117;p14"/>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File and directory permission bits</a:t>
            </a:r>
            <a:endParaRPr/>
          </a:p>
        </p:txBody>
      </p:sp>
      <p:sp>
        <p:nvSpPr>
          <p:cNvPr id="118" name="Google Shape;118;p14"/>
          <p:cNvSpPr/>
          <p:nvPr/>
        </p:nvSpPr>
        <p:spPr>
          <a:xfrm>
            <a:off x="886408" y="2008421"/>
            <a:ext cx="10431625" cy="1392237"/>
          </a:xfrm>
          <a:prstGeom prst="flowChartAlternateProcess">
            <a:avLst/>
          </a:prstGeom>
          <a:gradFill>
            <a:gsLst>
              <a:gs pos="0">
                <a:srgbClr val="FFFFFF">
                  <a:alpha val="0"/>
                </a:srgbClr>
              </a:gs>
              <a:gs pos="100000">
                <a:srgbClr val="EEEFD7"/>
              </a:gs>
            </a:gsLst>
            <a:path path="circle">
              <a:fillToRect b="50%" l="50%" r="50%" t="50%"/>
            </a:path>
            <a:tileRect/>
          </a:gradFill>
          <a:ln cap="flat" cmpd="sng" w="9525">
            <a:solidFill>
              <a:srgbClr val="808080"/>
            </a:solidFill>
            <a:prstDash val="solid"/>
            <a:round/>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1073150" lvl="0" marL="0" marR="0" rtl="0" algn="l">
              <a:lnSpc>
                <a:spcPct val="90000"/>
              </a:lnSpc>
              <a:spcBef>
                <a:spcPts val="0"/>
              </a:spcBef>
              <a:spcAft>
                <a:spcPts val="0"/>
              </a:spcAft>
              <a:buClr>
                <a:srgbClr val="3333CC"/>
              </a:buClr>
              <a:buSzPts val="2400"/>
              <a:buFont typeface="Arial"/>
              <a:buNone/>
            </a:pPr>
            <a:r>
              <a:rPr b="1" i="0" lang="en-GB" sz="2400" u="none" cap="none" strike="noStrike">
                <a:solidFill>
                  <a:srgbClr val="3333CC"/>
                </a:solidFill>
                <a:latin typeface="Quattrocento Sans"/>
                <a:ea typeface="Quattrocento Sans"/>
                <a:cs typeface="Quattrocento Sans"/>
                <a:sym typeface="Quattrocento Sans"/>
              </a:rPr>
              <a:t>r</a:t>
            </a:r>
            <a:r>
              <a:rPr b="0" i="0" lang="en-GB" sz="2400" u="none" cap="none" strike="noStrike">
                <a:solidFill>
                  <a:srgbClr val="C00020"/>
                </a:solidFill>
                <a:latin typeface="Quattrocento Sans"/>
                <a:ea typeface="Quattrocento Sans"/>
                <a:cs typeface="Quattrocento Sans"/>
                <a:sym typeface="Quattrocento Sans"/>
              </a:rPr>
              <a:t>	</a:t>
            </a:r>
            <a:r>
              <a:rPr b="0" i="0" lang="en-GB" sz="2400" u="none" cap="none" strike="noStrike">
                <a:solidFill>
                  <a:srgbClr val="000000"/>
                </a:solidFill>
                <a:latin typeface="Quattrocento Sans"/>
                <a:ea typeface="Quattrocento Sans"/>
                <a:cs typeface="Quattrocento Sans"/>
                <a:sym typeface="Quattrocento Sans"/>
              </a:rPr>
              <a:t>open file for reading</a:t>
            </a:r>
            <a:endParaRPr/>
          </a:p>
          <a:p>
            <a:pPr indent="1073150" lvl="0" marL="0" marR="0" rtl="0" algn="l">
              <a:lnSpc>
                <a:spcPct val="90000"/>
              </a:lnSpc>
              <a:spcBef>
                <a:spcPts val="225"/>
              </a:spcBef>
              <a:spcAft>
                <a:spcPts val="0"/>
              </a:spcAft>
              <a:buClr>
                <a:srgbClr val="3333CC"/>
              </a:buClr>
              <a:buSzPts val="2400"/>
              <a:buFont typeface="Arial"/>
              <a:buNone/>
            </a:pPr>
            <a:r>
              <a:rPr b="1" i="0" lang="en-GB" sz="2400" u="none" cap="none" strike="noStrike">
                <a:solidFill>
                  <a:srgbClr val="3333CC"/>
                </a:solidFill>
                <a:latin typeface="Quattrocento Sans"/>
                <a:ea typeface="Quattrocento Sans"/>
                <a:cs typeface="Quattrocento Sans"/>
                <a:sym typeface="Quattrocento Sans"/>
              </a:rPr>
              <a:t>w</a:t>
            </a:r>
            <a:r>
              <a:rPr b="0" i="0" lang="en-GB" sz="2400" u="none" cap="none" strike="noStrike">
                <a:solidFill>
                  <a:srgbClr val="C00020"/>
                </a:solidFill>
                <a:latin typeface="Quattrocento Sans"/>
                <a:ea typeface="Quattrocento Sans"/>
                <a:cs typeface="Quattrocento Sans"/>
                <a:sym typeface="Quattrocento Sans"/>
              </a:rPr>
              <a:t>	</a:t>
            </a:r>
            <a:r>
              <a:rPr b="0" i="0" lang="en-GB" sz="2400" u="none" cap="none" strike="noStrike">
                <a:solidFill>
                  <a:srgbClr val="000000"/>
                </a:solidFill>
                <a:latin typeface="Quattrocento Sans"/>
                <a:ea typeface="Quattrocento Sans"/>
                <a:cs typeface="Quattrocento Sans"/>
                <a:sym typeface="Quattrocento Sans"/>
              </a:rPr>
              <a:t>open file for writing</a:t>
            </a:r>
            <a:endParaRPr/>
          </a:p>
          <a:p>
            <a:pPr indent="1073150" lvl="0" marL="0" marR="0" rtl="0" algn="l">
              <a:lnSpc>
                <a:spcPct val="90000"/>
              </a:lnSpc>
              <a:spcBef>
                <a:spcPts val="225"/>
              </a:spcBef>
              <a:spcAft>
                <a:spcPts val="0"/>
              </a:spcAft>
              <a:buClr>
                <a:srgbClr val="3333CC"/>
              </a:buClr>
              <a:buSzPts val="2400"/>
              <a:buFont typeface="Arial"/>
              <a:buNone/>
            </a:pPr>
            <a:r>
              <a:rPr b="1" i="0" lang="en-GB" sz="2400" u="none" cap="none" strike="noStrike">
                <a:solidFill>
                  <a:srgbClr val="3333CC"/>
                </a:solidFill>
                <a:latin typeface="Quattrocento Sans"/>
                <a:ea typeface="Quattrocento Sans"/>
                <a:cs typeface="Quattrocento Sans"/>
                <a:sym typeface="Quattrocento Sans"/>
              </a:rPr>
              <a:t>x</a:t>
            </a:r>
            <a:r>
              <a:rPr b="0" i="0" lang="en-GB" sz="2400" u="none" cap="none" strike="noStrike">
                <a:solidFill>
                  <a:srgbClr val="C00020"/>
                </a:solidFill>
                <a:latin typeface="Quattrocento Sans"/>
                <a:ea typeface="Quattrocento Sans"/>
                <a:cs typeface="Quattrocento Sans"/>
                <a:sym typeface="Quattrocento Sans"/>
              </a:rPr>
              <a:t>	</a:t>
            </a:r>
            <a:r>
              <a:rPr b="0" i="0" lang="en-GB" sz="2400" u="none" cap="none" strike="noStrike">
                <a:solidFill>
                  <a:srgbClr val="000000"/>
                </a:solidFill>
                <a:latin typeface="Quattrocento Sans"/>
                <a:ea typeface="Quattrocento Sans"/>
                <a:cs typeface="Quattrocento Sans"/>
                <a:sym typeface="Quattrocento Sans"/>
              </a:rPr>
              <a:t>execute file (program or shell script) </a:t>
            </a:r>
            <a:endParaRPr/>
          </a:p>
        </p:txBody>
      </p:sp>
      <p:sp>
        <p:nvSpPr>
          <p:cNvPr id="119" name="Google Shape;119;p14"/>
          <p:cNvSpPr/>
          <p:nvPr/>
        </p:nvSpPr>
        <p:spPr>
          <a:xfrm>
            <a:off x="886408" y="4620993"/>
            <a:ext cx="10431625" cy="1392238"/>
          </a:xfrm>
          <a:prstGeom prst="flowChartAlternateProcess">
            <a:avLst/>
          </a:prstGeom>
          <a:gradFill>
            <a:gsLst>
              <a:gs pos="0">
                <a:srgbClr val="FFFFFF">
                  <a:alpha val="0"/>
                </a:srgbClr>
              </a:gs>
              <a:gs pos="100000">
                <a:srgbClr val="EEEFD7"/>
              </a:gs>
            </a:gsLst>
            <a:path path="circle">
              <a:fillToRect b="50%" l="50%" r="50%" t="50%"/>
            </a:path>
            <a:tileRect/>
          </a:gradFill>
          <a:ln cap="flat" cmpd="sng" w="9525">
            <a:solidFill>
              <a:srgbClr val="808080"/>
            </a:solidFill>
            <a:prstDash val="solid"/>
            <a:round/>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1073150" lvl="0" marL="0" marR="0" rtl="0" algn="l">
              <a:lnSpc>
                <a:spcPct val="90000"/>
              </a:lnSpc>
              <a:spcBef>
                <a:spcPts val="0"/>
              </a:spcBef>
              <a:spcAft>
                <a:spcPts val="0"/>
              </a:spcAft>
              <a:buClr>
                <a:srgbClr val="3333CC"/>
              </a:buClr>
              <a:buSzPts val="2400"/>
              <a:buFont typeface="Arial"/>
              <a:buNone/>
            </a:pPr>
            <a:r>
              <a:rPr b="1" i="0" lang="en-GB" sz="2400" u="none" cap="none" strike="noStrike">
                <a:solidFill>
                  <a:srgbClr val="3333CC"/>
                </a:solidFill>
                <a:latin typeface="Quattrocento Sans"/>
                <a:ea typeface="Quattrocento Sans"/>
                <a:cs typeface="Quattrocento Sans"/>
                <a:sym typeface="Quattrocento Sans"/>
              </a:rPr>
              <a:t>r</a:t>
            </a:r>
            <a:r>
              <a:rPr b="0" i="0" lang="en-GB" sz="2000" u="none" cap="none" strike="noStrike">
                <a:solidFill>
                  <a:srgbClr val="C00020"/>
                </a:solidFill>
                <a:latin typeface="Quattrocento Sans"/>
                <a:ea typeface="Quattrocento Sans"/>
                <a:cs typeface="Quattrocento Sans"/>
                <a:sym typeface="Quattrocento Sans"/>
              </a:rPr>
              <a:t>	</a:t>
            </a:r>
            <a:r>
              <a:rPr b="0" i="0" lang="en-GB" sz="2400" u="none" cap="none" strike="noStrike">
                <a:solidFill>
                  <a:srgbClr val="000000"/>
                </a:solidFill>
                <a:latin typeface="Quattrocento Sans"/>
                <a:ea typeface="Quattrocento Sans"/>
                <a:cs typeface="Quattrocento Sans"/>
                <a:sym typeface="Quattrocento Sans"/>
              </a:rPr>
              <a:t>can read directory list (doesn't imply access to files)‏</a:t>
            </a:r>
            <a:endParaRPr b="0" i="0" sz="2400" u="none" cap="none" strike="noStrike">
              <a:solidFill>
                <a:srgbClr val="000000"/>
              </a:solidFill>
              <a:latin typeface="Quattrocento Sans"/>
              <a:ea typeface="Quattrocento Sans"/>
              <a:cs typeface="Quattrocento Sans"/>
              <a:sym typeface="Quattrocento Sans"/>
            </a:endParaRPr>
          </a:p>
          <a:p>
            <a:pPr indent="1073150" lvl="0" marL="0" marR="0" rtl="0" algn="l">
              <a:lnSpc>
                <a:spcPct val="90000"/>
              </a:lnSpc>
              <a:spcBef>
                <a:spcPts val="225"/>
              </a:spcBef>
              <a:spcAft>
                <a:spcPts val="0"/>
              </a:spcAft>
              <a:buClr>
                <a:srgbClr val="3333CC"/>
              </a:buClr>
              <a:buSzPts val="2400"/>
              <a:buFont typeface="Arial"/>
              <a:buNone/>
            </a:pPr>
            <a:r>
              <a:rPr b="1" i="0" lang="en-GB" sz="2400" u="none" cap="none" strike="noStrike">
                <a:solidFill>
                  <a:srgbClr val="3333CC"/>
                </a:solidFill>
                <a:latin typeface="Quattrocento Sans"/>
                <a:ea typeface="Quattrocento Sans"/>
                <a:cs typeface="Quattrocento Sans"/>
                <a:sym typeface="Quattrocento Sans"/>
              </a:rPr>
              <a:t>w</a:t>
            </a:r>
            <a:r>
              <a:rPr b="0" i="0" lang="en-GB" sz="2000" u="none" cap="none" strike="noStrike">
                <a:solidFill>
                  <a:srgbClr val="C00020"/>
                </a:solidFill>
                <a:latin typeface="Quattrocento Sans"/>
                <a:ea typeface="Quattrocento Sans"/>
                <a:cs typeface="Quattrocento Sans"/>
                <a:sym typeface="Quattrocento Sans"/>
              </a:rPr>
              <a:t>	</a:t>
            </a:r>
            <a:r>
              <a:rPr b="0" i="0" lang="en-GB" sz="2400" u="none" cap="none" strike="noStrike">
                <a:solidFill>
                  <a:srgbClr val="000000"/>
                </a:solidFill>
                <a:latin typeface="Quattrocento Sans"/>
                <a:ea typeface="Quattrocento Sans"/>
                <a:cs typeface="Quattrocento Sans"/>
                <a:sym typeface="Quattrocento Sans"/>
              </a:rPr>
              <a:t>can write to directory (create, rename, delete files)‏</a:t>
            </a:r>
            <a:endParaRPr b="0" i="0" sz="2400" u="none" cap="none" strike="noStrike">
              <a:solidFill>
                <a:srgbClr val="000000"/>
              </a:solidFill>
              <a:latin typeface="Quattrocento Sans"/>
              <a:ea typeface="Quattrocento Sans"/>
              <a:cs typeface="Quattrocento Sans"/>
              <a:sym typeface="Quattrocento Sans"/>
            </a:endParaRPr>
          </a:p>
          <a:p>
            <a:pPr indent="1073150" lvl="0" marL="0" marR="0" rtl="0" algn="l">
              <a:lnSpc>
                <a:spcPct val="90000"/>
              </a:lnSpc>
              <a:spcBef>
                <a:spcPts val="225"/>
              </a:spcBef>
              <a:spcAft>
                <a:spcPts val="0"/>
              </a:spcAft>
              <a:buClr>
                <a:srgbClr val="3333CC"/>
              </a:buClr>
              <a:buSzPts val="2400"/>
              <a:buFont typeface="Arial"/>
              <a:buNone/>
            </a:pPr>
            <a:r>
              <a:rPr b="1" i="0" lang="en-GB" sz="2400" u="none" cap="none" strike="noStrike">
                <a:solidFill>
                  <a:srgbClr val="3333CC"/>
                </a:solidFill>
                <a:latin typeface="Quattrocento Sans"/>
                <a:ea typeface="Quattrocento Sans"/>
                <a:cs typeface="Quattrocento Sans"/>
                <a:sym typeface="Quattrocento Sans"/>
              </a:rPr>
              <a:t>x</a:t>
            </a:r>
            <a:r>
              <a:rPr b="0" i="0" lang="en-GB" sz="2000" u="none" cap="none" strike="noStrike">
                <a:solidFill>
                  <a:srgbClr val="C00020"/>
                </a:solidFill>
                <a:latin typeface="Quattrocento Sans"/>
                <a:ea typeface="Quattrocento Sans"/>
                <a:cs typeface="Quattrocento Sans"/>
                <a:sym typeface="Quattrocento Sans"/>
              </a:rPr>
              <a:t>	</a:t>
            </a:r>
            <a:r>
              <a:rPr b="0" i="0" lang="en-GB" sz="2400" u="none" cap="none" strike="noStrike">
                <a:solidFill>
                  <a:srgbClr val="000000"/>
                </a:solidFill>
                <a:latin typeface="Quattrocento Sans"/>
                <a:ea typeface="Quattrocento Sans"/>
                <a:cs typeface="Quattrocento Sans"/>
                <a:sym typeface="Quattrocento Sans"/>
              </a:rPr>
              <a:t>can search directory (pass through, access files)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5"/>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287338" lvl="0" marL="287338" rtl="0" algn="l">
              <a:lnSpc>
                <a:spcPct val="100000"/>
              </a:lnSpc>
              <a:spcBef>
                <a:spcPts val="0"/>
              </a:spcBef>
              <a:spcAft>
                <a:spcPts val="0"/>
              </a:spcAft>
              <a:buSzPts val="1800"/>
              <a:buChar char="›"/>
            </a:pPr>
            <a:r>
              <a:rPr lang="en-GB"/>
              <a:t>To create a file you need:</a:t>
            </a:r>
            <a:endParaRPr/>
          </a:p>
          <a:p>
            <a:pPr indent="0" lvl="0" marL="0" rtl="0" algn="l">
              <a:lnSpc>
                <a:spcPct val="100000"/>
              </a:lnSpc>
              <a:spcBef>
                <a:spcPts val="2000"/>
              </a:spcBef>
              <a:spcAft>
                <a:spcPts val="0"/>
              </a:spcAft>
              <a:buSzPts val="3600"/>
              <a:buNone/>
            </a:pPr>
            <a:r>
              <a:t/>
            </a:r>
            <a:endParaRPr sz="3600"/>
          </a:p>
          <a:p>
            <a:pPr indent="-287338" lvl="0" marL="287338" rtl="0" algn="l">
              <a:lnSpc>
                <a:spcPct val="100000"/>
              </a:lnSpc>
              <a:spcBef>
                <a:spcPts val="2000"/>
              </a:spcBef>
              <a:spcAft>
                <a:spcPts val="0"/>
              </a:spcAft>
              <a:buSzPts val="1800"/>
              <a:buChar char="›"/>
            </a:pPr>
            <a:r>
              <a:rPr lang="en-GB"/>
              <a:t>To read a file you need:</a:t>
            </a:r>
            <a:endParaRPr/>
          </a:p>
          <a:p>
            <a:pPr indent="-50800" lvl="1" marL="742950" rtl="0" algn="l">
              <a:lnSpc>
                <a:spcPct val="100000"/>
              </a:lnSpc>
              <a:spcBef>
                <a:spcPts val="2000"/>
              </a:spcBef>
              <a:spcAft>
                <a:spcPts val="0"/>
              </a:spcAft>
              <a:buSzPts val="1800"/>
              <a:buNone/>
            </a:pPr>
            <a:r>
              <a:t/>
            </a:r>
            <a:endParaRPr/>
          </a:p>
          <a:p>
            <a:pPr indent="-58738" lvl="0" marL="287338" rtl="0" algn="l">
              <a:lnSpc>
                <a:spcPct val="100000"/>
              </a:lnSpc>
              <a:spcBef>
                <a:spcPts val="2000"/>
              </a:spcBef>
              <a:spcAft>
                <a:spcPts val="0"/>
              </a:spcAft>
              <a:buSzPts val="3600"/>
              <a:buNone/>
            </a:pPr>
            <a:r>
              <a:t/>
            </a:r>
            <a:endParaRPr sz="3600"/>
          </a:p>
          <a:p>
            <a:pPr indent="-287338" lvl="0" marL="287338" rtl="0" algn="l">
              <a:lnSpc>
                <a:spcPct val="100000"/>
              </a:lnSpc>
              <a:spcBef>
                <a:spcPts val="2000"/>
              </a:spcBef>
              <a:spcAft>
                <a:spcPts val="0"/>
              </a:spcAft>
              <a:buSzPts val="1800"/>
              <a:buChar char="›"/>
            </a:pPr>
            <a:r>
              <a:rPr lang="en-GB"/>
              <a:t>To write into a file you need:</a:t>
            </a:r>
            <a:endParaRPr/>
          </a:p>
          <a:p>
            <a:pPr indent="-71438" lvl="0" marL="185738" marR="0" rtl="0" algn="l">
              <a:lnSpc>
                <a:spcPct val="100000"/>
              </a:lnSpc>
              <a:spcBef>
                <a:spcPts val="2000"/>
              </a:spcBef>
              <a:spcAft>
                <a:spcPts val="0"/>
              </a:spcAft>
              <a:buClr>
                <a:srgbClr val="008FD0"/>
              </a:buClr>
              <a:buSzPts val="1800"/>
              <a:buFont typeface="Arial"/>
              <a:buNone/>
            </a:pPr>
            <a:r>
              <a:t/>
            </a:r>
            <a:endParaRPr/>
          </a:p>
        </p:txBody>
      </p:sp>
      <p:sp>
        <p:nvSpPr>
          <p:cNvPr id="125" name="Google Shape;125;p15"/>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Which permission bits are needed ? </a:t>
            </a:r>
            <a:endParaRPr/>
          </a:p>
        </p:txBody>
      </p:sp>
      <p:sp>
        <p:nvSpPr>
          <p:cNvPr id="126" name="Google Shape;126;p15"/>
          <p:cNvSpPr/>
          <p:nvPr/>
        </p:nvSpPr>
        <p:spPr>
          <a:xfrm>
            <a:off x="872443" y="1903758"/>
            <a:ext cx="10342033" cy="914400"/>
          </a:xfrm>
          <a:prstGeom prst="flowChartAlternateProcess">
            <a:avLst/>
          </a:prstGeom>
          <a:gradFill>
            <a:gsLst>
              <a:gs pos="0">
                <a:srgbClr val="FFFFFF">
                  <a:alpha val="0"/>
                </a:srgbClr>
              </a:gs>
              <a:gs pos="100000">
                <a:srgbClr val="EEEFD7"/>
              </a:gs>
            </a:gsLst>
            <a:path path="circle">
              <a:fillToRect b="50%" l="50%" r="50%" t="50%"/>
            </a:path>
            <a:tileRect/>
          </a:gradFill>
          <a:ln cap="flat" cmpd="sng" w="9525">
            <a:solidFill>
              <a:srgbClr val="808080"/>
            </a:solidFill>
            <a:prstDash val="solid"/>
            <a:round/>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1073150" lvl="0" marL="0" marR="0" rtl="0" algn="l">
              <a:lnSpc>
                <a:spcPct val="90000"/>
              </a:lnSpc>
              <a:spcBef>
                <a:spcPts val="0"/>
              </a:spcBef>
              <a:spcAft>
                <a:spcPts val="0"/>
              </a:spcAft>
              <a:buClr>
                <a:srgbClr val="3333CC"/>
              </a:buClr>
              <a:buSzPts val="2400"/>
              <a:buFont typeface="Courier New"/>
              <a:buNone/>
            </a:pPr>
            <a:r>
              <a:rPr b="1" i="0" lang="en-GB" sz="2400" u="none" cap="none" strike="noStrike">
                <a:solidFill>
                  <a:srgbClr val="3333CC"/>
                </a:solidFill>
                <a:latin typeface="Courier New"/>
                <a:ea typeface="Courier New"/>
                <a:cs typeface="Courier New"/>
                <a:sym typeface="Courier New"/>
              </a:rPr>
              <a:t>--</a:t>
            </a:r>
            <a:r>
              <a:rPr b="1" i="0" lang="en-GB" sz="2400" u="none" cap="none" strike="noStrike">
                <a:solidFill>
                  <a:srgbClr val="3333CC"/>
                </a:solidFill>
                <a:latin typeface="Quattrocento Sans"/>
                <a:ea typeface="Quattrocento Sans"/>
                <a:cs typeface="Quattrocento Sans"/>
                <a:sym typeface="Quattrocento Sans"/>
              </a:rPr>
              <a:t>x</a:t>
            </a:r>
            <a:r>
              <a:rPr b="0" i="0" lang="en-GB" sz="2400" u="none" cap="none" strike="noStrike">
                <a:solidFill>
                  <a:srgbClr val="C00020"/>
                </a:solidFill>
                <a:latin typeface="Quattrocento Sans"/>
                <a:ea typeface="Quattrocento Sans"/>
                <a:cs typeface="Quattrocento Sans"/>
                <a:sym typeface="Quattrocento Sans"/>
              </a:rPr>
              <a:t>	  </a:t>
            </a:r>
            <a:r>
              <a:rPr b="0" i="0" lang="en-GB" sz="2400" u="none" cap="none" strike="noStrike">
                <a:solidFill>
                  <a:srgbClr val="000000"/>
                </a:solidFill>
                <a:latin typeface="Quattrocento Sans"/>
                <a:ea typeface="Quattrocento Sans"/>
                <a:cs typeface="Quattrocento Sans"/>
                <a:sym typeface="Quattrocento Sans"/>
              </a:rPr>
              <a:t>permission on all directories in the pathname</a:t>
            </a:r>
            <a:endParaRPr/>
          </a:p>
          <a:p>
            <a:pPr indent="1073150" lvl="0" marL="0" marR="0" rtl="0" algn="l">
              <a:lnSpc>
                <a:spcPct val="90000"/>
              </a:lnSpc>
              <a:spcBef>
                <a:spcPts val="225"/>
              </a:spcBef>
              <a:spcAft>
                <a:spcPts val="0"/>
              </a:spcAft>
              <a:buClr>
                <a:srgbClr val="3333CC"/>
              </a:buClr>
              <a:buSzPts val="2400"/>
              <a:buFont typeface="Courier New"/>
              <a:buNone/>
            </a:pPr>
            <a:r>
              <a:rPr b="1" i="0" lang="en-GB" sz="2400" u="none" cap="none" strike="noStrike">
                <a:solidFill>
                  <a:srgbClr val="3333CC"/>
                </a:solidFill>
                <a:latin typeface="Courier New"/>
                <a:ea typeface="Courier New"/>
                <a:cs typeface="Courier New"/>
                <a:sym typeface="Courier New"/>
              </a:rPr>
              <a:t>-</a:t>
            </a:r>
            <a:r>
              <a:rPr b="1" i="0" lang="en-GB" sz="2400" u="none" cap="none" strike="noStrike">
                <a:solidFill>
                  <a:srgbClr val="3333CC"/>
                </a:solidFill>
                <a:latin typeface="Quattrocento Sans"/>
                <a:ea typeface="Quattrocento Sans"/>
                <a:cs typeface="Quattrocento Sans"/>
                <a:sym typeface="Quattrocento Sans"/>
              </a:rPr>
              <a:t>wx</a:t>
            </a:r>
            <a:r>
              <a:rPr b="0" i="0" lang="en-GB" sz="2400" u="none" cap="none" strike="noStrike">
                <a:solidFill>
                  <a:srgbClr val="C00020"/>
                </a:solidFill>
                <a:latin typeface="Quattrocento Sans"/>
                <a:ea typeface="Quattrocento Sans"/>
                <a:cs typeface="Quattrocento Sans"/>
                <a:sym typeface="Quattrocento Sans"/>
              </a:rPr>
              <a:t>	  </a:t>
            </a:r>
            <a:r>
              <a:rPr b="0" i="0" lang="en-GB" sz="2400" u="none" cap="none" strike="noStrike">
                <a:solidFill>
                  <a:srgbClr val="000000"/>
                </a:solidFill>
                <a:latin typeface="Quattrocento Sans"/>
                <a:ea typeface="Quattrocento Sans"/>
                <a:cs typeface="Quattrocento Sans"/>
                <a:sym typeface="Quattrocento Sans"/>
              </a:rPr>
              <a:t>permissions on the last directory in the pathname</a:t>
            </a:r>
            <a:endParaRPr/>
          </a:p>
        </p:txBody>
      </p:sp>
      <p:sp>
        <p:nvSpPr>
          <p:cNvPr id="127" name="Google Shape;127;p15"/>
          <p:cNvSpPr/>
          <p:nvPr/>
        </p:nvSpPr>
        <p:spPr>
          <a:xfrm>
            <a:off x="872443" y="3374550"/>
            <a:ext cx="10342033" cy="884237"/>
          </a:xfrm>
          <a:prstGeom prst="flowChartAlternateProcess">
            <a:avLst/>
          </a:prstGeom>
          <a:gradFill>
            <a:gsLst>
              <a:gs pos="0">
                <a:srgbClr val="FFFFFF">
                  <a:alpha val="0"/>
                </a:srgbClr>
              </a:gs>
              <a:gs pos="100000">
                <a:srgbClr val="EEEFD7"/>
              </a:gs>
            </a:gsLst>
            <a:path path="circle">
              <a:fillToRect b="50%" l="50%" r="50%" t="50%"/>
            </a:path>
            <a:tileRect/>
          </a:gradFill>
          <a:ln cap="flat" cmpd="sng" w="9525">
            <a:solidFill>
              <a:srgbClr val="808080"/>
            </a:solidFill>
            <a:prstDash val="solid"/>
            <a:round/>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1073150" lvl="0" marL="0" marR="0" rtl="0" algn="l">
              <a:lnSpc>
                <a:spcPct val="90000"/>
              </a:lnSpc>
              <a:spcBef>
                <a:spcPts val="0"/>
              </a:spcBef>
              <a:spcAft>
                <a:spcPts val="0"/>
              </a:spcAft>
              <a:buClr>
                <a:srgbClr val="3333CC"/>
              </a:buClr>
              <a:buSzPts val="2400"/>
              <a:buFont typeface="Courier New"/>
              <a:buNone/>
            </a:pPr>
            <a:r>
              <a:rPr b="1" i="0" lang="en-GB" sz="2400" u="none" cap="none" strike="noStrike">
                <a:solidFill>
                  <a:srgbClr val="3333CC"/>
                </a:solidFill>
                <a:latin typeface="Courier New"/>
                <a:ea typeface="Courier New"/>
                <a:cs typeface="Courier New"/>
                <a:sym typeface="Courier New"/>
              </a:rPr>
              <a:t>--</a:t>
            </a:r>
            <a:r>
              <a:rPr b="1" i="0" lang="en-GB" sz="2400" u="none" cap="none" strike="noStrike">
                <a:solidFill>
                  <a:srgbClr val="3333CC"/>
                </a:solidFill>
                <a:latin typeface="Quattrocento Sans"/>
                <a:ea typeface="Quattrocento Sans"/>
                <a:cs typeface="Quattrocento Sans"/>
                <a:sym typeface="Quattrocento Sans"/>
              </a:rPr>
              <a:t>x</a:t>
            </a:r>
            <a:r>
              <a:rPr b="0" i="0" lang="en-GB" sz="2400" u="none" cap="none" strike="noStrike">
                <a:solidFill>
                  <a:srgbClr val="C00020"/>
                </a:solidFill>
                <a:latin typeface="Quattrocento Sans"/>
                <a:ea typeface="Quattrocento Sans"/>
                <a:cs typeface="Quattrocento Sans"/>
                <a:sym typeface="Quattrocento Sans"/>
              </a:rPr>
              <a:t>	  </a:t>
            </a:r>
            <a:r>
              <a:rPr b="0" i="0" lang="en-GB" sz="2400" u="none" cap="none" strike="noStrike">
                <a:solidFill>
                  <a:srgbClr val="000000"/>
                </a:solidFill>
                <a:latin typeface="Quattrocento Sans"/>
                <a:ea typeface="Quattrocento Sans"/>
                <a:cs typeface="Quattrocento Sans"/>
                <a:sym typeface="Quattrocento Sans"/>
              </a:rPr>
              <a:t>permission on all directories in the pathname</a:t>
            </a:r>
            <a:endParaRPr/>
          </a:p>
          <a:p>
            <a:pPr indent="1073150" lvl="0" marL="0" marR="0" rtl="0" algn="l">
              <a:lnSpc>
                <a:spcPct val="90000"/>
              </a:lnSpc>
              <a:spcBef>
                <a:spcPts val="225"/>
              </a:spcBef>
              <a:spcAft>
                <a:spcPts val="0"/>
              </a:spcAft>
              <a:buClr>
                <a:srgbClr val="3333CC"/>
              </a:buClr>
              <a:buSzPts val="2400"/>
              <a:buFont typeface="Arial"/>
              <a:buNone/>
            </a:pPr>
            <a:r>
              <a:rPr b="1" i="0" lang="en-GB" sz="2400" u="none" cap="none" strike="noStrike">
                <a:solidFill>
                  <a:srgbClr val="3333CC"/>
                </a:solidFill>
                <a:latin typeface="Quattrocento Sans"/>
                <a:ea typeface="Quattrocento Sans"/>
                <a:cs typeface="Quattrocento Sans"/>
                <a:sym typeface="Quattrocento Sans"/>
              </a:rPr>
              <a:t>r</a:t>
            </a:r>
            <a:r>
              <a:rPr b="1" i="0" lang="en-GB" sz="2400" u="none" cap="none" strike="noStrike">
                <a:solidFill>
                  <a:srgbClr val="3333CC"/>
                </a:solidFill>
                <a:latin typeface="Courier New"/>
                <a:ea typeface="Courier New"/>
                <a:cs typeface="Courier New"/>
                <a:sym typeface="Courier New"/>
              </a:rPr>
              <a:t>--</a:t>
            </a:r>
            <a:r>
              <a:rPr b="0" i="0" lang="en-GB" sz="2400" u="none" cap="none" strike="noStrike">
                <a:solidFill>
                  <a:srgbClr val="C00020"/>
                </a:solidFill>
                <a:latin typeface="Quattrocento Sans"/>
                <a:ea typeface="Quattrocento Sans"/>
                <a:cs typeface="Quattrocento Sans"/>
                <a:sym typeface="Quattrocento Sans"/>
              </a:rPr>
              <a:t>	  </a:t>
            </a:r>
            <a:r>
              <a:rPr b="0" i="0" lang="en-GB" sz="2400" u="none" cap="none" strike="noStrike">
                <a:solidFill>
                  <a:srgbClr val="000000"/>
                </a:solidFill>
                <a:latin typeface="Quattrocento Sans"/>
                <a:ea typeface="Quattrocento Sans"/>
                <a:cs typeface="Quattrocento Sans"/>
                <a:sym typeface="Quattrocento Sans"/>
              </a:rPr>
              <a:t>permission on the file</a:t>
            </a:r>
            <a:endParaRPr/>
          </a:p>
        </p:txBody>
      </p:sp>
      <p:sp>
        <p:nvSpPr>
          <p:cNvPr id="128" name="Google Shape;128;p15"/>
          <p:cNvSpPr/>
          <p:nvPr/>
        </p:nvSpPr>
        <p:spPr>
          <a:xfrm>
            <a:off x="872443" y="5154794"/>
            <a:ext cx="10342033" cy="884238"/>
          </a:xfrm>
          <a:prstGeom prst="flowChartAlternateProcess">
            <a:avLst/>
          </a:prstGeom>
          <a:gradFill>
            <a:gsLst>
              <a:gs pos="0">
                <a:srgbClr val="FFFFFF">
                  <a:alpha val="0"/>
                </a:srgbClr>
              </a:gs>
              <a:gs pos="100000">
                <a:srgbClr val="EEEFD7"/>
              </a:gs>
            </a:gsLst>
            <a:path path="circle">
              <a:fillToRect b="50%" l="50%" r="50%" t="50%"/>
            </a:path>
            <a:tileRect/>
          </a:gradFill>
          <a:ln cap="flat" cmpd="sng" w="9525">
            <a:solidFill>
              <a:srgbClr val="808080"/>
            </a:solidFill>
            <a:prstDash val="solid"/>
            <a:round/>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1073150" lvl="0" marL="0" marR="0" rtl="0" algn="l">
              <a:lnSpc>
                <a:spcPct val="90000"/>
              </a:lnSpc>
              <a:spcBef>
                <a:spcPts val="0"/>
              </a:spcBef>
              <a:spcAft>
                <a:spcPts val="0"/>
              </a:spcAft>
              <a:buClr>
                <a:srgbClr val="3333CC"/>
              </a:buClr>
              <a:buSzPts val="2400"/>
              <a:buFont typeface="Courier New"/>
              <a:buNone/>
            </a:pPr>
            <a:r>
              <a:rPr b="1" i="0" lang="en-GB" sz="2400" u="none" cap="none" strike="noStrike">
                <a:solidFill>
                  <a:srgbClr val="3333CC"/>
                </a:solidFill>
                <a:latin typeface="Courier New"/>
                <a:ea typeface="Courier New"/>
                <a:cs typeface="Courier New"/>
                <a:sym typeface="Courier New"/>
              </a:rPr>
              <a:t>--</a:t>
            </a:r>
            <a:r>
              <a:rPr b="1" i="0" lang="en-GB" sz="2400" u="none" cap="none" strike="noStrike">
                <a:solidFill>
                  <a:srgbClr val="3333CC"/>
                </a:solidFill>
                <a:latin typeface="Quattrocento Sans"/>
                <a:ea typeface="Quattrocento Sans"/>
                <a:cs typeface="Quattrocento Sans"/>
                <a:sym typeface="Quattrocento Sans"/>
              </a:rPr>
              <a:t>x</a:t>
            </a:r>
            <a:r>
              <a:rPr b="0" i="0" lang="en-GB" sz="2400" u="none" cap="none" strike="noStrike">
                <a:solidFill>
                  <a:srgbClr val="C00020"/>
                </a:solidFill>
                <a:latin typeface="Quattrocento Sans"/>
                <a:ea typeface="Quattrocento Sans"/>
                <a:cs typeface="Quattrocento Sans"/>
                <a:sym typeface="Quattrocento Sans"/>
              </a:rPr>
              <a:t>	  </a:t>
            </a:r>
            <a:r>
              <a:rPr b="0" i="0" lang="en-GB" sz="2400" u="none" cap="none" strike="noStrike">
                <a:solidFill>
                  <a:srgbClr val="000000"/>
                </a:solidFill>
                <a:latin typeface="Quattrocento Sans"/>
                <a:ea typeface="Quattrocento Sans"/>
                <a:cs typeface="Quattrocento Sans"/>
                <a:sym typeface="Quattrocento Sans"/>
              </a:rPr>
              <a:t>permission on all directories in the pathname</a:t>
            </a:r>
            <a:endParaRPr/>
          </a:p>
          <a:p>
            <a:pPr indent="1073150" lvl="0" marL="0" marR="0" rtl="0" algn="l">
              <a:lnSpc>
                <a:spcPct val="90000"/>
              </a:lnSpc>
              <a:spcBef>
                <a:spcPts val="225"/>
              </a:spcBef>
              <a:spcAft>
                <a:spcPts val="0"/>
              </a:spcAft>
              <a:buClr>
                <a:srgbClr val="3333CC"/>
              </a:buClr>
              <a:buSzPts val="2400"/>
              <a:buFont typeface="Courier New"/>
              <a:buNone/>
            </a:pPr>
            <a:r>
              <a:rPr b="1" i="0" lang="en-GB" sz="2400" u="none" cap="none" strike="noStrike">
                <a:solidFill>
                  <a:srgbClr val="3333CC"/>
                </a:solidFill>
                <a:latin typeface="Courier New"/>
                <a:ea typeface="Courier New"/>
                <a:cs typeface="Courier New"/>
                <a:sym typeface="Courier New"/>
              </a:rPr>
              <a:t>-</a:t>
            </a:r>
            <a:r>
              <a:rPr b="1" i="0" lang="en-GB" sz="2400" u="none" cap="none" strike="noStrike">
                <a:solidFill>
                  <a:srgbClr val="3333CC"/>
                </a:solidFill>
                <a:latin typeface="Quattrocento Sans"/>
                <a:ea typeface="Quattrocento Sans"/>
                <a:cs typeface="Quattrocento Sans"/>
                <a:sym typeface="Quattrocento Sans"/>
              </a:rPr>
              <a:t>w</a:t>
            </a:r>
            <a:r>
              <a:rPr b="1" i="0" lang="en-GB" sz="2400" u="none" cap="none" strike="noStrike">
                <a:solidFill>
                  <a:srgbClr val="3333CC"/>
                </a:solidFill>
                <a:latin typeface="Courier New"/>
                <a:ea typeface="Courier New"/>
                <a:cs typeface="Courier New"/>
                <a:sym typeface="Courier New"/>
              </a:rPr>
              <a:t>-</a:t>
            </a:r>
            <a:r>
              <a:rPr b="0" i="0" lang="en-GB" sz="2400" u="none" cap="none" strike="noStrike">
                <a:solidFill>
                  <a:srgbClr val="C00020"/>
                </a:solidFill>
                <a:latin typeface="Quattrocento Sans"/>
                <a:ea typeface="Quattrocento Sans"/>
                <a:cs typeface="Quattrocento Sans"/>
                <a:sym typeface="Quattrocento Sans"/>
              </a:rPr>
              <a:t>	  </a:t>
            </a:r>
            <a:r>
              <a:rPr b="0" i="0" lang="en-GB" sz="2400" u="none" cap="none" strike="noStrike">
                <a:solidFill>
                  <a:srgbClr val="000000"/>
                </a:solidFill>
                <a:latin typeface="Quattrocento Sans"/>
                <a:ea typeface="Quattrocento Sans"/>
                <a:cs typeface="Quattrocento Sans"/>
                <a:sym typeface="Quattrocento Sans"/>
              </a:rPr>
              <a:t>permission on the file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16"/>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Removing a file means writing a directory</a:t>
            </a:r>
            <a:endParaRPr/>
          </a:p>
          <a:p>
            <a:pPr indent="-165100" lvl="1" marL="622300" rtl="0" algn="l">
              <a:lnSpc>
                <a:spcPct val="100000"/>
              </a:lnSpc>
              <a:spcBef>
                <a:spcPts val="2000"/>
              </a:spcBef>
              <a:spcAft>
                <a:spcPts val="0"/>
              </a:spcAft>
              <a:buSzPts val="1800"/>
              <a:buChar char="›"/>
            </a:pPr>
            <a:r>
              <a:rPr lang="en-GB"/>
              <a:t>Directory attributes dictate ability to remove files within</a:t>
            </a:r>
            <a:endParaRPr/>
          </a:p>
          <a:p>
            <a:pPr indent="-185738" lvl="0" marL="185738" rtl="0" algn="l">
              <a:lnSpc>
                <a:spcPct val="110000"/>
              </a:lnSpc>
              <a:spcBef>
                <a:spcPts val="2000"/>
              </a:spcBef>
              <a:spcAft>
                <a:spcPts val="0"/>
              </a:spcAft>
              <a:buSzPts val="1800"/>
              <a:buChar char="›"/>
            </a:pPr>
            <a:r>
              <a:rPr lang="en-GB"/>
              <a:t>The </a:t>
            </a:r>
            <a:r>
              <a:rPr b="1" lang="en-GB">
                <a:solidFill>
                  <a:srgbClr val="0000C8"/>
                </a:solidFill>
              </a:rPr>
              <a:t>rm</a:t>
            </a:r>
            <a:r>
              <a:rPr lang="en-GB"/>
              <a:t> and </a:t>
            </a:r>
            <a:r>
              <a:rPr b="1" lang="en-GB">
                <a:solidFill>
                  <a:srgbClr val="0000C8"/>
                </a:solidFill>
              </a:rPr>
              <a:t>mv</a:t>
            </a:r>
            <a:r>
              <a:rPr lang="en-GB"/>
              <a:t> commands try being helpful</a:t>
            </a:r>
            <a:endParaRPr/>
          </a:p>
          <a:p>
            <a:pPr indent="-165100" lvl="1" marL="622300" rtl="0" algn="l">
              <a:lnSpc>
                <a:spcPct val="100000"/>
              </a:lnSpc>
              <a:spcBef>
                <a:spcPts val="2000"/>
              </a:spcBef>
              <a:spcAft>
                <a:spcPts val="0"/>
              </a:spcAft>
              <a:buSzPts val="1800"/>
              <a:buChar char="›"/>
            </a:pPr>
            <a:r>
              <a:rPr lang="en-GB"/>
              <a:t>They prompt for confirmation for files without write access</a:t>
            </a:r>
            <a:endParaRPr/>
          </a:p>
          <a:p>
            <a:pPr indent="-44450" lvl="2" marL="1073150" rtl="0" algn="l">
              <a:lnSpc>
                <a:spcPct val="100000"/>
              </a:lnSpc>
              <a:spcBef>
                <a:spcPts val="2000"/>
              </a:spcBef>
              <a:spcAft>
                <a:spcPts val="0"/>
              </a:spcAft>
              <a:buSzPts val="1800"/>
              <a:buNone/>
            </a:pPr>
            <a:r>
              <a:t/>
            </a:r>
            <a:endParaRPr/>
          </a:p>
          <a:p>
            <a:pPr indent="-71438" lvl="0" marL="185738" marR="0" rtl="0" algn="l">
              <a:lnSpc>
                <a:spcPct val="100000"/>
              </a:lnSpc>
              <a:spcBef>
                <a:spcPts val="2000"/>
              </a:spcBef>
              <a:spcAft>
                <a:spcPts val="0"/>
              </a:spcAft>
              <a:buClr>
                <a:srgbClr val="008FD0"/>
              </a:buClr>
              <a:buSzPts val="1800"/>
              <a:buFont typeface="Arial"/>
              <a:buNone/>
            </a:pPr>
            <a:r>
              <a:t/>
            </a:r>
            <a:endParaRPr/>
          </a:p>
        </p:txBody>
      </p:sp>
      <p:sp>
        <p:nvSpPr>
          <p:cNvPr id="134" name="Google Shape;134;p16"/>
          <p:cNvSpPr txBox="1"/>
          <p:nvPr>
            <p:ph type="title"/>
          </p:nvPr>
        </p:nvSpPr>
        <p:spPr>
          <a:xfrm>
            <a:off x="413999" y="475126"/>
            <a:ext cx="9810655" cy="79785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40"/>
              <a:buFont typeface="Arial"/>
              <a:buNone/>
            </a:pPr>
            <a:r>
              <a:rPr lang="en-GB" sz="3240"/>
              <a:t>Which permissions are needed  to remove a file? </a:t>
            </a:r>
            <a:endParaRPr/>
          </a:p>
        </p:txBody>
      </p:sp>
      <p:sp>
        <p:nvSpPr>
          <p:cNvPr id="135" name="Google Shape;135;p16"/>
          <p:cNvSpPr/>
          <p:nvPr/>
        </p:nvSpPr>
        <p:spPr>
          <a:xfrm>
            <a:off x="905070" y="3708502"/>
            <a:ext cx="6820678" cy="759182"/>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rgbClr val="A3A3A3"/>
            </a:outerShdw>
          </a:effectLst>
        </p:spPr>
        <p:txBody>
          <a:bodyPr anchorCtr="0" anchor="ctr" bIns="50800" lIns="95250" spcFirstLastPara="1" rIns="95250" wrap="square" tIns="91425">
            <a:noAutofit/>
          </a:bodyPr>
          <a:lstStyle/>
          <a:p>
            <a:pPr indent="0" lvl="0" marL="0" marR="0" rtl="0" algn="l">
              <a:spcBef>
                <a:spcPts val="0"/>
              </a:spcBef>
              <a:spcAft>
                <a:spcPts val="0"/>
              </a:spcAft>
              <a:buNone/>
            </a:pP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rm mypass</a:t>
            </a:r>
            <a:endParaRPr/>
          </a:p>
          <a:p>
            <a:pPr indent="0" lvl="0" marL="0" marR="0" rtl="0" algn="l">
              <a:spcBef>
                <a:spcPts val="0"/>
              </a:spcBef>
              <a:spcAft>
                <a:spcPts val="0"/>
              </a:spcAft>
              <a:buNone/>
            </a:pPr>
            <a:r>
              <a:rPr b="0" i="0" lang="en-GB" sz="2000" u="none" cap="none" strike="noStrike">
                <a:solidFill>
                  <a:schemeClr val="dk1"/>
                </a:solidFill>
                <a:latin typeface="Courier New"/>
                <a:ea typeface="Courier New"/>
                <a:cs typeface="Courier New"/>
                <a:sym typeface="Courier New"/>
              </a:rPr>
              <a:t>mypass mode 444? n</a:t>
            </a:r>
            <a:endParaRPr/>
          </a:p>
        </p:txBody>
      </p:sp>
      <p:sp>
        <p:nvSpPr>
          <p:cNvPr id="136" name="Google Shape;136;p16"/>
          <p:cNvSpPr/>
          <p:nvPr/>
        </p:nvSpPr>
        <p:spPr>
          <a:xfrm>
            <a:off x="4488024" y="4100155"/>
            <a:ext cx="6839339" cy="451406"/>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rgbClr val="A3A3A3"/>
            </a:outerShdw>
          </a:effectLst>
        </p:spPr>
        <p:txBody>
          <a:bodyPr anchorCtr="0" anchor="ctr" bIns="50800" lIns="95250" spcFirstLastPara="1" rIns="95250" wrap="square" tIns="91425">
            <a:noAutofit/>
          </a:bodyPr>
          <a:lstStyle/>
          <a:p>
            <a:pPr indent="0" lvl="0" marL="0" marR="0" rtl="0" algn="l">
              <a:spcBef>
                <a:spcPts val="0"/>
              </a:spcBef>
              <a:spcAft>
                <a:spcPts val="0"/>
              </a:spcAft>
              <a:buNone/>
            </a:pP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rm -f mypass</a:t>
            </a:r>
            <a:endParaRPr b="1" i="0" sz="2000" u="none" cap="none" strike="noStrike">
              <a:solidFill>
                <a:schemeClr val="dk1"/>
              </a:solidFill>
              <a:latin typeface="Courier New"/>
              <a:ea typeface="Courier New"/>
              <a:cs typeface="Courier New"/>
              <a:sym typeface="Courier New"/>
            </a:endParaRPr>
          </a:p>
        </p:txBody>
      </p:sp>
      <p:sp>
        <p:nvSpPr>
          <p:cNvPr id="137" name="Google Shape;137;p16"/>
          <p:cNvSpPr/>
          <p:nvPr/>
        </p:nvSpPr>
        <p:spPr>
          <a:xfrm>
            <a:off x="6979298" y="4157626"/>
            <a:ext cx="4294963" cy="455008"/>
          </a:xfrm>
          <a:prstGeom prst="roundRect">
            <a:avLst>
              <a:gd fmla="val 16667" name="adj"/>
            </a:avLst>
          </a:prstGeom>
          <a:gradFill>
            <a:gsLst>
              <a:gs pos="0">
                <a:srgbClr val="FFEFD1"/>
              </a:gs>
              <a:gs pos="64999">
                <a:srgbClr val="F0EBD5"/>
              </a:gs>
              <a:gs pos="100000">
                <a:srgbClr val="D1C39F"/>
              </a:gs>
            </a:gsLst>
            <a:lin ang="4200000" scaled="0"/>
          </a:gradFill>
          <a:ln cap="flat" cmpd="sng" w="12700">
            <a:solidFill>
              <a:srgbClr val="000000"/>
            </a:solidFill>
            <a:prstDash val="solid"/>
            <a:miter lim="800000"/>
            <a:headEnd len="sm" w="sm" type="none"/>
            <a:tailEnd len="sm" w="sm" type="none"/>
          </a:ln>
          <a:effectLst>
            <a:outerShdw blurRad="127000" sx="101000" rotWithShape="0" algn="tl" sy="101000">
              <a:srgbClr val="6D6D6D">
                <a:alpha val="64705"/>
              </a:srgbClr>
            </a:outerShdw>
          </a:effectLst>
        </p:spPr>
        <p:txBody>
          <a:bodyPr anchorCtr="0" anchor="t" bIns="36000" lIns="95250" spcFirstLastPara="1" rIns="95250" wrap="square" tIns="36000">
            <a:noAutofit/>
          </a:bodyPr>
          <a:lstStyle/>
          <a:p>
            <a:pPr indent="168275" lvl="0" marL="0" marR="0" rtl="0" algn="ctr">
              <a:lnSpc>
                <a:spcPct val="110000"/>
              </a:lnSpc>
              <a:spcBef>
                <a:spcPts val="0"/>
              </a:spcBef>
              <a:spcAft>
                <a:spcPts val="0"/>
              </a:spcAft>
              <a:buClr>
                <a:srgbClr val="FF0000"/>
              </a:buClr>
              <a:buSzPts val="2000"/>
              <a:buFont typeface="Times New Roman"/>
              <a:buNone/>
            </a:pPr>
            <a:r>
              <a:rPr b="0" i="1" lang="en-GB" sz="2000" u="none" cap="none" strike="noStrike">
                <a:solidFill>
                  <a:schemeClr val="dk1"/>
                </a:solidFill>
                <a:latin typeface="Quattrocento Sans"/>
                <a:ea typeface="Quattrocento Sans"/>
                <a:cs typeface="Quattrocento Sans"/>
                <a:sym typeface="Quattrocento Sans"/>
              </a:rPr>
              <a:t>–f  (force) suppresses any output</a:t>
            </a:r>
            <a:endParaRPr/>
          </a:p>
        </p:txBody>
      </p:sp>
      <p:sp>
        <p:nvSpPr>
          <p:cNvPr id="138" name="Google Shape;138;p16"/>
          <p:cNvSpPr/>
          <p:nvPr/>
        </p:nvSpPr>
        <p:spPr>
          <a:xfrm>
            <a:off x="886408" y="5014902"/>
            <a:ext cx="10450286" cy="1184987"/>
          </a:xfrm>
          <a:prstGeom prst="flowChartAlternateProcess">
            <a:avLst/>
          </a:prstGeom>
          <a:gradFill>
            <a:gsLst>
              <a:gs pos="0">
                <a:srgbClr val="FFFFFF">
                  <a:alpha val="0"/>
                </a:srgbClr>
              </a:gs>
              <a:gs pos="100000">
                <a:srgbClr val="EEEFD7"/>
              </a:gs>
            </a:gsLst>
            <a:path path="circle">
              <a:fillToRect b="50%" l="50%" r="50%" t="50%"/>
            </a:path>
            <a:tileRect/>
          </a:gradFill>
          <a:ln cap="flat" cmpd="sng" w="9525">
            <a:solidFill>
              <a:srgbClr val="808080"/>
            </a:solidFill>
            <a:prstDash val="solid"/>
            <a:round/>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rPr b="1" i="0" lang="en-GB" sz="2400" u="none" cap="none" strike="noStrike">
                <a:solidFill>
                  <a:srgbClr val="3333CC"/>
                </a:solidFill>
                <a:latin typeface="Quattrocento Sans"/>
                <a:ea typeface="Quattrocento Sans"/>
                <a:cs typeface="Quattrocento Sans"/>
                <a:sym typeface="Quattrocento Sans"/>
              </a:rPr>
              <a:t> You don’t need access to the contents of the file</a:t>
            </a:r>
            <a:endParaRPr/>
          </a:p>
          <a:p>
            <a:pPr indent="0" lvl="0" marL="0" marR="0" rtl="0" algn="ctr">
              <a:lnSpc>
                <a:spcPct val="90000"/>
              </a:lnSpc>
              <a:spcBef>
                <a:spcPts val="225"/>
              </a:spcBef>
              <a:spcAft>
                <a:spcPts val="0"/>
              </a:spcAft>
              <a:buNone/>
            </a:pPr>
            <a:r>
              <a:rPr b="1" i="0" lang="en-GB" sz="2400" u="none" cap="none" strike="noStrike">
                <a:solidFill>
                  <a:srgbClr val="3333CC"/>
                </a:solidFill>
                <a:latin typeface="Quattrocento Sans"/>
                <a:ea typeface="Quattrocento Sans"/>
                <a:cs typeface="Quattrocento Sans"/>
                <a:sym typeface="Quattrocento Sans"/>
              </a:rPr>
              <a:t>You do not need to be the file owner!</a:t>
            </a:r>
            <a:endParaRPr b="0" i="0" sz="2400" u="none" cap="none" strike="noStrike">
              <a:solidFill>
                <a:schemeClr val="dk1"/>
              </a:solidFill>
              <a:latin typeface="Quattrocento Sans"/>
              <a:ea typeface="Quattrocento Sans"/>
              <a:cs typeface="Quattrocento Sans"/>
              <a:sym typeface="Quattrocento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17"/>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Change permissions with the </a:t>
            </a:r>
            <a:r>
              <a:rPr b="1" lang="en-GB">
                <a:solidFill>
                  <a:srgbClr val="0000C8"/>
                </a:solidFill>
              </a:rPr>
              <a:t>chmod</a:t>
            </a:r>
            <a:r>
              <a:rPr lang="en-GB"/>
              <a:t> command</a:t>
            </a:r>
            <a:endParaRPr/>
          </a:p>
          <a:p>
            <a:pPr indent="-71438" lvl="0" marL="185738" marR="0" rtl="0" algn="l">
              <a:lnSpc>
                <a:spcPct val="100000"/>
              </a:lnSpc>
              <a:spcBef>
                <a:spcPts val="2000"/>
              </a:spcBef>
              <a:spcAft>
                <a:spcPts val="0"/>
              </a:spcAft>
              <a:buClr>
                <a:srgbClr val="008FD0"/>
              </a:buClr>
              <a:buSzPts val="1800"/>
              <a:buFont typeface="Arial"/>
              <a:buNone/>
            </a:pPr>
            <a:r>
              <a:t/>
            </a:r>
            <a:endParaRPr/>
          </a:p>
          <a:p>
            <a:pPr indent="0" lvl="0" marL="0" rtl="0" algn="l">
              <a:lnSpc>
                <a:spcPct val="100000"/>
              </a:lnSpc>
              <a:spcBef>
                <a:spcPts val="2000"/>
              </a:spcBef>
              <a:spcAft>
                <a:spcPts val="0"/>
              </a:spcAft>
              <a:buSzPts val="1800"/>
              <a:buNone/>
            </a:pPr>
            <a:r>
              <a:t/>
            </a:r>
            <a:endParaRPr/>
          </a:p>
          <a:p>
            <a:pPr indent="0" lvl="0" marL="0" rtl="0" algn="l">
              <a:lnSpc>
                <a:spcPct val="100000"/>
              </a:lnSpc>
              <a:spcBef>
                <a:spcPts val="2000"/>
              </a:spcBef>
              <a:spcAft>
                <a:spcPts val="0"/>
              </a:spcAft>
              <a:buSzPts val="1800"/>
              <a:buNone/>
            </a:pPr>
            <a:r>
              <a:t/>
            </a:r>
            <a:endParaRPr/>
          </a:p>
          <a:p>
            <a:pPr indent="-185738" lvl="0" marL="185738" marR="0" rtl="0" algn="l">
              <a:lnSpc>
                <a:spcPct val="100000"/>
              </a:lnSpc>
              <a:spcBef>
                <a:spcPts val="2000"/>
              </a:spcBef>
              <a:spcAft>
                <a:spcPts val="0"/>
              </a:spcAft>
              <a:buClr>
                <a:srgbClr val="008FD0"/>
              </a:buClr>
              <a:buSzPts val="1800"/>
              <a:buFont typeface="Arial"/>
              <a:buChar char="›"/>
            </a:pPr>
            <a:r>
              <a:rPr b="1" i="1" lang="en-GB"/>
              <a:t>Permission mode </a:t>
            </a:r>
            <a:r>
              <a:rPr lang="en-GB"/>
              <a:t>can be expressed using:</a:t>
            </a:r>
            <a:endParaRPr/>
          </a:p>
          <a:p>
            <a:pPr indent="-165100" lvl="1" marL="622300" rtl="0" algn="l">
              <a:lnSpc>
                <a:spcPct val="100000"/>
              </a:lnSpc>
              <a:spcBef>
                <a:spcPts val="2000"/>
              </a:spcBef>
              <a:spcAft>
                <a:spcPts val="0"/>
              </a:spcAft>
              <a:buSzPts val="1800"/>
              <a:buChar char="›"/>
            </a:pPr>
            <a:r>
              <a:rPr lang="en-GB"/>
              <a:t>Symbolic form, for example:</a:t>
            </a:r>
            <a:endParaRPr/>
          </a:p>
          <a:p>
            <a:pPr indent="0" lvl="1" marL="457200" rtl="0" algn="l">
              <a:lnSpc>
                <a:spcPct val="100000"/>
              </a:lnSpc>
              <a:spcBef>
                <a:spcPts val="2000"/>
              </a:spcBef>
              <a:spcAft>
                <a:spcPts val="0"/>
              </a:spcAft>
              <a:buSzPts val="1800"/>
              <a:buNone/>
            </a:pPr>
            <a:r>
              <a:t/>
            </a:r>
            <a:endParaRPr/>
          </a:p>
          <a:p>
            <a:pPr indent="-165100" lvl="1" marL="622300" rtl="0" algn="l">
              <a:lnSpc>
                <a:spcPct val="100000"/>
              </a:lnSpc>
              <a:spcBef>
                <a:spcPts val="2000"/>
              </a:spcBef>
              <a:spcAft>
                <a:spcPts val="0"/>
              </a:spcAft>
              <a:buSzPts val="1800"/>
              <a:buChar char="›"/>
            </a:pPr>
            <a:r>
              <a:rPr lang="en-GB"/>
              <a:t>Using octal numbers, for example:</a:t>
            </a:r>
            <a:endParaRPr/>
          </a:p>
        </p:txBody>
      </p:sp>
      <p:sp>
        <p:nvSpPr>
          <p:cNvPr id="144" name="Google Shape;144;p17"/>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Setting file permission mode</a:t>
            </a:r>
            <a:endParaRPr/>
          </a:p>
        </p:txBody>
      </p:sp>
      <p:sp>
        <p:nvSpPr>
          <p:cNvPr id="145" name="Google Shape;145;p17"/>
          <p:cNvSpPr/>
          <p:nvPr/>
        </p:nvSpPr>
        <p:spPr>
          <a:xfrm>
            <a:off x="886408" y="1978083"/>
            <a:ext cx="10388337" cy="655952"/>
          </a:xfrm>
          <a:prstGeom prst="flowChartAlternateProcess">
            <a:avLst/>
          </a:prstGeom>
          <a:gradFill>
            <a:gsLst>
              <a:gs pos="0">
                <a:srgbClr val="FFFFFF">
                  <a:alpha val="0"/>
                </a:srgbClr>
              </a:gs>
              <a:gs pos="100000">
                <a:srgbClr val="EEEFD7"/>
              </a:gs>
            </a:gsLst>
            <a:path path="circle">
              <a:fillToRect b="50%" l="50%" r="50%" t="50%"/>
            </a:path>
            <a:tileRect/>
          </a:gradFill>
          <a:ln cap="flat" cmpd="sng" w="9525">
            <a:solidFill>
              <a:srgbClr val="808080"/>
            </a:solidFill>
            <a:prstDash val="solid"/>
            <a:round/>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n-GB" sz="2400" u="none" cap="none" strike="noStrike">
                <a:solidFill>
                  <a:srgbClr val="0000C8"/>
                </a:solidFill>
                <a:latin typeface="Quattrocento Sans"/>
                <a:ea typeface="Quattrocento Sans"/>
                <a:cs typeface="Quattrocento Sans"/>
                <a:sym typeface="Quattrocento Sans"/>
              </a:rPr>
              <a:t>chmod   [ -R ]   perms   [ files… ] </a:t>
            </a:r>
            <a:endParaRPr b="1" i="0" sz="2400" u="none" cap="none" strike="noStrike">
              <a:solidFill>
                <a:srgbClr val="0000C8"/>
              </a:solidFill>
              <a:latin typeface="Quattrocento Sans"/>
              <a:ea typeface="Quattrocento Sans"/>
              <a:cs typeface="Quattrocento Sans"/>
              <a:sym typeface="Quattrocento Sans"/>
            </a:endParaRPr>
          </a:p>
        </p:txBody>
      </p:sp>
      <p:cxnSp>
        <p:nvCxnSpPr>
          <p:cNvPr id="146" name="Google Shape;146;p17"/>
          <p:cNvCxnSpPr/>
          <p:nvPr/>
        </p:nvCxnSpPr>
        <p:spPr>
          <a:xfrm rot="10800000">
            <a:off x="6373439" y="2471787"/>
            <a:ext cx="0" cy="436563"/>
          </a:xfrm>
          <a:prstGeom prst="straightConnector1">
            <a:avLst/>
          </a:prstGeom>
          <a:noFill/>
          <a:ln cap="flat" cmpd="sng" w="9525">
            <a:solidFill>
              <a:schemeClr val="dk2"/>
            </a:solidFill>
            <a:prstDash val="solid"/>
            <a:miter lim="800000"/>
            <a:headEnd len="med" w="med" type="none"/>
            <a:tailEnd len="med" w="med" type="triangle"/>
          </a:ln>
        </p:spPr>
      </p:cxnSp>
      <p:sp>
        <p:nvSpPr>
          <p:cNvPr id="147" name="Google Shape;147;p17"/>
          <p:cNvSpPr/>
          <p:nvPr/>
        </p:nvSpPr>
        <p:spPr>
          <a:xfrm>
            <a:off x="898877" y="4602170"/>
            <a:ext cx="10428486" cy="451406"/>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rgbClr val="A3A3A3"/>
            </a:outerShdw>
          </a:effectLst>
        </p:spPr>
        <p:txBody>
          <a:bodyPr anchorCtr="0" anchor="ctr" bIns="50800" lIns="95250" spcFirstLastPara="1" rIns="95250" wrap="square" tIns="91425">
            <a:noAutofit/>
          </a:bodyPr>
          <a:lstStyle/>
          <a:p>
            <a:pPr indent="0" lvl="0" marL="0" marR="0" rtl="0" algn="l">
              <a:spcBef>
                <a:spcPts val="0"/>
              </a:spcBef>
              <a:spcAft>
                <a:spcPts val="0"/>
              </a:spcAft>
              <a:buNone/>
            </a:pP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chmod ugo=rw file</a:t>
            </a:r>
            <a:endParaRPr/>
          </a:p>
        </p:txBody>
      </p:sp>
      <p:sp>
        <p:nvSpPr>
          <p:cNvPr id="148" name="Google Shape;148;p17"/>
          <p:cNvSpPr/>
          <p:nvPr/>
        </p:nvSpPr>
        <p:spPr>
          <a:xfrm>
            <a:off x="886407" y="5694416"/>
            <a:ext cx="10440956" cy="451406"/>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rgbClr val="A3A3A3"/>
            </a:outerShdw>
          </a:effectLst>
        </p:spPr>
        <p:txBody>
          <a:bodyPr anchorCtr="0" anchor="ctr" bIns="50800" lIns="95250" spcFirstLastPara="1" rIns="95250" wrap="square" tIns="91425">
            <a:noAutofit/>
          </a:bodyPr>
          <a:lstStyle/>
          <a:p>
            <a:pPr indent="0" lvl="0" marL="0" marR="0" rtl="0" algn="l">
              <a:spcBef>
                <a:spcPts val="0"/>
              </a:spcBef>
              <a:spcAft>
                <a:spcPts val="0"/>
              </a:spcAft>
              <a:buNone/>
            </a:pPr>
            <a:r>
              <a:rPr b="0" i="0" lang="en-GB" sz="2000" u="none" cap="none" strike="noStrike">
                <a:solidFill>
                  <a:schemeClr val="dk1"/>
                </a:solidFill>
                <a:latin typeface="Courier New"/>
                <a:ea typeface="Courier New"/>
                <a:cs typeface="Courier New"/>
                <a:sym typeface="Courier New"/>
              </a:rPr>
              <a:t>$ </a:t>
            </a:r>
            <a:r>
              <a:rPr b="1" i="0" lang="en-GB" sz="2000" u="none" cap="none" strike="noStrike">
                <a:solidFill>
                  <a:schemeClr val="dk1"/>
                </a:solidFill>
                <a:latin typeface="Courier New"/>
                <a:ea typeface="Courier New"/>
                <a:cs typeface="Courier New"/>
                <a:sym typeface="Courier New"/>
              </a:rPr>
              <a:t>chmod 666 file</a:t>
            </a:r>
            <a:endParaRPr/>
          </a:p>
        </p:txBody>
      </p:sp>
      <p:sp>
        <p:nvSpPr>
          <p:cNvPr id="149" name="Google Shape;149;p17"/>
          <p:cNvSpPr/>
          <p:nvPr/>
        </p:nvSpPr>
        <p:spPr>
          <a:xfrm>
            <a:off x="4310745" y="2858181"/>
            <a:ext cx="4095772" cy="455008"/>
          </a:xfrm>
          <a:prstGeom prst="roundRect">
            <a:avLst>
              <a:gd fmla="val 16667" name="adj"/>
            </a:avLst>
          </a:prstGeom>
          <a:gradFill>
            <a:gsLst>
              <a:gs pos="0">
                <a:srgbClr val="FFEFD1"/>
              </a:gs>
              <a:gs pos="64999">
                <a:srgbClr val="F0EBD5"/>
              </a:gs>
              <a:gs pos="100000">
                <a:srgbClr val="D1C39F"/>
              </a:gs>
            </a:gsLst>
            <a:lin ang="4200000" scaled="0"/>
          </a:gradFill>
          <a:ln cap="flat" cmpd="sng" w="12700">
            <a:solidFill>
              <a:srgbClr val="000000"/>
            </a:solidFill>
            <a:prstDash val="solid"/>
            <a:miter lim="800000"/>
            <a:headEnd len="sm" w="sm" type="none"/>
            <a:tailEnd len="sm" w="sm" type="none"/>
          </a:ln>
          <a:effectLst>
            <a:outerShdw blurRad="127000" sx="101000" rotWithShape="0" algn="tl" sy="101000">
              <a:srgbClr val="6D6D6D">
                <a:alpha val="64705"/>
              </a:srgbClr>
            </a:outerShdw>
          </a:effectLst>
        </p:spPr>
        <p:txBody>
          <a:bodyPr anchorCtr="0" anchor="t" bIns="36000" lIns="95250" spcFirstLastPara="1" rIns="95250" wrap="square" tIns="36000">
            <a:noAutofit/>
          </a:bodyPr>
          <a:lstStyle/>
          <a:p>
            <a:pPr indent="168275" lvl="0" marL="0" marR="0" rtl="0" algn="ctr">
              <a:lnSpc>
                <a:spcPct val="110000"/>
              </a:lnSpc>
              <a:spcBef>
                <a:spcPts val="0"/>
              </a:spcBef>
              <a:spcAft>
                <a:spcPts val="0"/>
              </a:spcAft>
              <a:buClr>
                <a:srgbClr val="FF0000"/>
              </a:buClr>
              <a:buSzPts val="2000"/>
              <a:buFont typeface="Arial"/>
              <a:buNone/>
            </a:pPr>
            <a:r>
              <a:rPr b="0" i="1" lang="en-GB" sz="2000" u="none" cap="none" strike="noStrike">
                <a:solidFill>
                  <a:schemeClr val="dk1"/>
                </a:solidFill>
                <a:latin typeface="Quattrocento Sans"/>
                <a:ea typeface="Quattrocento Sans"/>
                <a:cs typeface="Quattrocento Sans"/>
                <a:sym typeface="Quattrocento Sans"/>
              </a:rPr>
              <a:t>permission mode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QAC_Powerpoint_Template">
  <a:themeElements>
    <a:clrScheme name="Custom 1">
      <a:dk1>
        <a:srgbClr val="565759"/>
      </a:dk1>
      <a:lt1>
        <a:srgbClr val="FFFFFF"/>
      </a:lt1>
      <a:dk2>
        <a:srgbClr val="0D3D59"/>
      </a:dk2>
      <a:lt2>
        <a:srgbClr val="DADADA"/>
      </a:lt2>
      <a:accent1>
        <a:srgbClr val="0A5188"/>
      </a:accent1>
      <a:accent2>
        <a:srgbClr val="CA1E17"/>
      </a:accent2>
      <a:accent3>
        <a:srgbClr val="18BF2B"/>
      </a:accent3>
      <a:accent4>
        <a:srgbClr val="7713B2"/>
      </a:accent4>
      <a:accent5>
        <a:srgbClr val="008FD0"/>
      </a:accent5>
      <a:accent6>
        <a:srgbClr val="F5871F"/>
      </a:accent6>
      <a:hlink>
        <a:srgbClr val="008FD0"/>
      </a:hlink>
      <a:folHlink>
        <a:srgbClr val="008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