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1"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Lst>
  <p:sldSz cy="6858000" cx="12192000"/>
  <p:notesSz cx="6858000" cy="9144000"/>
  <p:embeddedFontLst>
    <p:embeddedFont>
      <p:font typeface="Quattrocento Sans"/>
      <p:regular r:id="rId124"/>
      <p:bold r:id="rId125"/>
      <p:italic r:id="rId126"/>
      <p:boldItalic r:id="rId1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8" roundtripDataSignature="AMtx7mhN42yau7j4yPsXVTJzxpq5hZzH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1D2987-A530-4BF4-8B68-587184BCAD31}">
  <a:tblStyle styleId="{521D2987-A530-4BF4-8B68-587184BCAD31}"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F"/>
          </a:solidFill>
        </a:fill>
      </a:tcStyle>
    </a:wholeTbl>
    <a:band1H>
      <a:tcTxStyle/>
      <a:tcStyle>
        <a:fill>
          <a:solidFill>
            <a:srgbClr val="CACFDE"/>
          </a:solidFill>
        </a:fill>
      </a:tcStyle>
    </a:band1H>
    <a:band2H>
      <a:tcTxStyle/>
    </a:band2H>
    <a:band1V>
      <a:tcTxStyle/>
      <a:tcStyle>
        <a:fill>
          <a:solidFill>
            <a:srgbClr val="CACFDE"/>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8" Type="http://customschemas.google.com/relationships/presentationmetadata" Target="metadata"/><Relationship Id="rId127" Type="http://schemas.openxmlformats.org/officeDocument/2006/relationships/font" Target="fonts/QuattrocentoSans-boldItalic.fntdata"/><Relationship Id="rId126" Type="http://schemas.openxmlformats.org/officeDocument/2006/relationships/font" Target="fonts/QuattrocentoSans-italic.fntdata"/><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QuattrocentoSans-bold.fntdata"/><Relationship Id="rId29" Type="http://schemas.openxmlformats.org/officeDocument/2006/relationships/slide" Target="slides/slide22.xml"/><Relationship Id="rId124" Type="http://schemas.openxmlformats.org/officeDocument/2006/relationships/font" Target="fonts/QuattrocentoSans-regular.fntdata"/><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Introduction</a:t>
            </a:r>
            <a:endParaRPr/>
          </a:p>
          <a:p>
            <a:pPr indent="0" lvl="0" marL="0" rtl="0" algn="l">
              <a:spcBef>
                <a:spcPts val="0"/>
              </a:spcBef>
              <a:spcAft>
                <a:spcPts val="0"/>
              </a:spcAft>
              <a:buNone/>
            </a:pPr>
            <a:r>
              <a:rPr lang="en-GB"/>
              <a:t>Rules</a:t>
            </a:r>
            <a:endParaRPr/>
          </a:p>
          <a:p>
            <a:pPr indent="0" lvl="0" marL="0" rtl="0" algn="l">
              <a:spcBef>
                <a:spcPts val="0"/>
              </a:spcBef>
              <a:spcAft>
                <a:spcPts val="0"/>
              </a:spcAft>
              <a:buNone/>
            </a:pPr>
            <a:r>
              <a:rPr lang="en-GB"/>
              <a:t>Expectations</a:t>
            </a:r>
            <a:endParaRPr/>
          </a:p>
          <a:p>
            <a:pPr indent="0" lvl="0" marL="0" rtl="0" algn="l">
              <a:spcBef>
                <a:spcPts val="0"/>
              </a:spcBef>
              <a:spcAft>
                <a:spcPts val="0"/>
              </a:spcAft>
              <a:buNone/>
            </a:pPr>
            <a:r>
              <a:rPr lang="en-GB"/>
              <a:t>JVM – what is Java – why do we use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GB" sz="1200">
                <a:solidFill>
                  <a:schemeClr val="dk1"/>
                </a:solidFill>
                <a:latin typeface="Calibri"/>
                <a:ea typeface="Calibri"/>
                <a:cs typeface="Calibri"/>
                <a:sym typeface="Calibri"/>
              </a:rPr>
              <a:t>int increment = 1;</a:t>
            </a:r>
            <a:endParaRPr/>
          </a:p>
          <a:p>
            <a:pPr indent="0" lvl="0" marL="0" rtl="0" algn="l">
              <a:spcBef>
                <a:spcPts val="0"/>
              </a:spcBef>
              <a:spcAft>
                <a:spcPts val="0"/>
              </a:spcAft>
              <a:buNone/>
            </a:pPr>
            <a:r>
              <a:rPr b="1" lang="en-GB" sz="1200">
                <a:solidFill>
                  <a:schemeClr val="dk1"/>
                </a:solidFill>
                <a:latin typeface="Calibri"/>
                <a:ea typeface="Calibri"/>
                <a:cs typeface="Calibri"/>
                <a:sym typeface="Calibri"/>
              </a:rPr>
              <a:t>System.</a:t>
            </a:r>
            <a:r>
              <a:rPr b="1" i="1" lang="en-GB" sz="1200">
                <a:solidFill>
                  <a:schemeClr val="dk1"/>
                </a:solidFill>
                <a:latin typeface="Calibri"/>
                <a:ea typeface="Calibri"/>
                <a:cs typeface="Calibri"/>
                <a:sym typeface="Calibri"/>
              </a:rPr>
              <a:t>out.println(increment++);</a:t>
            </a:r>
            <a:endParaRPr/>
          </a:p>
          <a:p>
            <a:pPr indent="0" lvl="0" marL="0" rtl="0" algn="l">
              <a:spcBef>
                <a:spcPts val="0"/>
              </a:spcBef>
              <a:spcAft>
                <a:spcPts val="0"/>
              </a:spcAft>
              <a:buNone/>
            </a:pPr>
            <a:r>
              <a:rPr b="1" lang="en-GB" sz="1200">
                <a:solidFill>
                  <a:schemeClr val="dk1"/>
                </a:solidFill>
                <a:latin typeface="Calibri"/>
                <a:ea typeface="Calibri"/>
                <a:cs typeface="Calibri"/>
                <a:sym typeface="Calibri"/>
              </a:rPr>
              <a:t>System.</a:t>
            </a:r>
            <a:r>
              <a:rPr b="1" i="1" lang="en-GB" sz="1200">
                <a:solidFill>
                  <a:schemeClr val="dk1"/>
                </a:solidFill>
                <a:latin typeface="Calibri"/>
                <a:ea typeface="Calibri"/>
                <a:cs typeface="Calibri"/>
                <a:sym typeface="Calibri"/>
              </a:rPr>
              <a:t>out.println(++increment);</a:t>
            </a:r>
            <a:endParaRPr/>
          </a:p>
          <a:p>
            <a:pPr indent="0" lvl="0" marL="0" rtl="0" algn="l">
              <a:spcBef>
                <a:spcPts val="0"/>
              </a:spcBef>
              <a:spcAft>
                <a:spcPts val="0"/>
              </a:spcAft>
              <a:buNone/>
            </a:pPr>
            <a:r>
              <a:t/>
            </a:r>
            <a:endParaRPr b="1" i="1" sz="1200">
              <a:solidFill>
                <a:schemeClr val="dk1"/>
              </a:solidFill>
              <a:latin typeface="Calibri"/>
              <a:ea typeface="Calibri"/>
              <a:cs typeface="Calibri"/>
              <a:sym typeface="Calibri"/>
            </a:endParaRPr>
          </a:p>
          <a:p>
            <a:pPr indent="0" lvl="0" marL="0" rtl="0" algn="l">
              <a:spcBef>
                <a:spcPts val="0"/>
              </a:spcBef>
              <a:spcAft>
                <a:spcPts val="0"/>
              </a:spcAft>
              <a:buNone/>
            </a:pPr>
            <a:r>
              <a:rPr lang="en-GB"/>
              <a:t>1</a:t>
            </a:r>
            <a:endParaRPr/>
          </a:p>
          <a:p>
            <a:pPr indent="0" lvl="0" marL="0" rtl="0" algn="l">
              <a:spcBef>
                <a:spcPts val="0"/>
              </a:spcBef>
              <a:spcAft>
                <a:spcPts val="0"/>
              </a:spcAft>
              <a:buNone/>
            </a:pPr>
            <a:r>
              <a:rPr lang="en-GB"/>
              <a:t>3</a:t>
            </a:r>
            <a:endParaRPr/>
          </a:p>
          <a:p>
            <a:pPr indent="0" lvl="0" marL="0" rtl="0" algn="l">
              <a:spcBef>
                <a:spcPts val="0"/>
              </a:spcBef>
              <a:spcAft>
                <a:spcPts val="0"/>
              </a:spcAft>
              <a:buNone/>
            </a:pPr>
            <a:r>
              <a:t/>
            </a:r>
            <a:endParaRPr/>
          </a:p>
        </p:txBody>
      </p:sp>
      <p:sp>
        <p:nvSpPr>
          <p:cNvPr id="266" name="Google Shape;2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3" name="Google Shape;1003;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swap p1: Elliott p2: Gareth</a:t>
            </a:r>
            <a:endParaRPr/>
          </a:p>
          <a:p>
            <a:pPr indent="0" lvl="0" marL="0" marR="0" rtl="0" algn="l">
              <a:lnSpc>
                <a:spcPct val="100000"/>
              </a:lnSpc>
              <a:spcBef>
                <a:spcPts val="0"/>
              </a:spcBef>
              <a:spcAft>
                <a:spcPts val="0"/>
              </a:spcAft>
              <a:buClr>
                <a:schemeClr val="dk1"/>
              </a:buClr>
              <a:buSzPts val="1200"/>
              <a:buFont typeface="Calibri"/>
              <a:buNone/>
            </a:pPr>
            <a:r>
              <a:rPr lang="en-GB"/>
              <a:t>After Swap  p1: Elliott p2: Gareth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 change! Any changes to the reference that is passed to the method doesn’t reflect as it’s just a copy of the original reference, both point to the same place but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Probably a great place to draw that example, with the balloons and the pointers.</a:t>
            </a:r>
            <a:endParaRPr/>
          </a:p>
        </p:txBody>
      </p:sp>
      <p:sp>
        <p:nvSpPr>
          <p:cNvPr id="1004" name="Google Shape;1004;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5" name="Google Shape;1045;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Remember: You can have multiple references to an object, but as soon as the object has 0 references, it pops!</a:t>
            </a:r>
            <a:endParaRPr/>
          </a:p>
        </p:txBody>
      </p:sp>
      <p:sp>
        <p:nvSpPr>
          <p:cNvPr id="1046" name="Google Shape;1046;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Google Shape;1070;p10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1" name="Google Shape;1071;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myGarage.listOfVehicles.get(0)</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g1.vehicleArrayList.get(0).isTaxed();</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GB" sz="1200">
                <a:solidFill>
                  <a:schemeClr val="dk1"/>
                </a:solidFill>
                <a:latin typeface="Calibri"/>
                <a:ea typeface="Calibri"/>
                <a:cs typeface="Calibri"/>
                <a:sym typeface="Calibri"/>
              </a:rPr>
              <a:t>Car testCar = (Car) g1.vehicleArrayList.get(0);</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testCar.isTaxed();</a:t>
            </a:r>
            <a:endParaRPr/>
          </a:p>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Google Shape;1078;p10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9" name="Google Shape;1079;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getCircumference() method, shown in the example, that is defined in Ellipse?</a:t>
            </a:r>
            <a:endParaRPr/>
          </a:p>
          <a:p>
            <a:pPr indent="0" lvl="0" marL="0" rtl="0" algn="l">
              <a:spcBef>
                <a:spcPts val="0"/>
              </a:spcBef>
              <a:spcAft>
                <a:spcPts val="0"/>
              </a:spcAft>
              <a:buNone/>
            </a:pPr>
            <a:r>
              <a:rPr lang="en-GB"/>
              <a:t>In this case, you will need to perform a downcast (a cast down the inheritance tree) using the standard casting syntax. This, of course is fraught with danger. What happens if the getShapeFromPoint() method (shown on the previous slide) returned a Shape reference that actually referenced a Rectangle or a Triangle object? The cast to Ellipse would fail as Ellipse is NOT a kind of Rectangle in our inheritance tree and the JVM would thrown an exception.</a:t>
            </a:r>
            <a:endParaRPr/>
          </a:p>
          <a:p>
            <a:pPr indent="0" lvl="0" marL="0" rtl="0" algn="l">
              <a:spcBef>
                <a:spcPts val="0"/>
              </a:spcBef>
              <a:spcAft>
                <a:spcPts val="0"/>
              </a:spcAft>
              <a:buNone/>
            </a:pPr>
            <a:r>
              <a:rPr lang="en-GB"/>
              <a:t>So, to summarise, it is always possible to use a base reference to refer to a derived object (and to implicitly convert a derived reference to a base reference, which is known as an upcast). Downcasts, however, require explicit casts and extra checking, which is what the operator instanceof provides, as shown on the next two pages.</a:t>
            </a:r>
            <a:endParaRPr/>
          </a:p>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p10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7" name="Google Shape;1087;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Now every shape we create (Such as rectangle) doesn’t inherently need to have a </a:t>
            </a:r>
            <a:r>
              <a:rPr b="1" lang="en-GB"/>
              <a:t>draw()</a:t>
            </a:r>
            <a:r>
              <a:rPr b="0" lang="en-GB"/>
              <a:t> function, however we have the option of </a:t>
            </a:r>
            <a:r>
              <a:rPr b="1" lang="en-GB"/>
              <a:t>implementing</a:t>
            </a:r>
            <a:r>
              <a:rPr b="0" lang="en-GB"/>
              <a:t> that draw function by making the shape </a:t>
            </a:r>
            <a:r>
              <a:rPr b="1" lang="en-GB"/>
              <a:t>Renderable</a:t>
            </a:r>
            <a:r>
              <a:rPr b="0" lang="en-GB"/>
              <a:t> via implementing that appropriate interface class.</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4" name="Shape 1094"/>
        <p:cNvGrpSpPr/>
        <p:nvPr/>
      </p:nvGrpSpPr>
      <p:grpSpPr>
        <a:xfrm>
          <a:off x="0" y="0"/>
          <a:ext cx="0" cy="0"/>
          <a:chOff x="0" y="0"/>
          <a:chExt cx="0" cy="0"/>
        </a:xfrm>
      </p:grpSpPr>
      <p:sp>
        <p:nvSpPr>
          <p:cNvPr id="1095" name="Google Shape;1095;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6" name="Google Shape;1096;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So every car has a gearbox, whilst some have automatic working ones and some have manual ones, they both need a way to change gears yet they do them differently, hence why we use an interface to do so.</a:t>
            </a:r>
            <a:endParaRPr/>
          </a:p>
          <a:p>
            <a:pPr indent="0" lvl="0" marL="0" rtl="0" algn="l">
              <a:spcBef>
                <a:spcPts val="0"/>
              </a:spcBef>
              <a:spcAft>
                <a:spcPts val="0"/>
              </a:spcAft>
              <a:buNone/>
            </a:pPr>
            <a:r>
              <a:t/>
            </a:r>
            <a:endParaRPr/>
          </a:p>
        </p:txBody>
      </p:sp>
      <p:sp>
        <p:nvSpPr>
          <p:cNvPr id="1097" name="Google Shape;1097;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5" name="Google Shape;1105;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3" name="Google Shape;1113;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The benefit of this is that there are loads of different types of Lists that all implement the same functions differently, so if later down the line you realise your code didn’t need to use ArrayList but instead could use LinkedList you can simply switch your variable initliazation to LinkedList and your code would still work, however if you declared your list in the second example you would (depending on if you’ve used any of the extra methods) have to go through and change your code.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b="1" lang="en-GB"/>
              <a:t>This is called coding to an interface</a:t>
            </a:r>
            <a:endParaRPr/>
          </a:p>
          <a:p>
            <a:pPr indent="0" lvl="0" marL="0" rtl="0" algn="l">
              <a:spcBef>
                <a:spcPts val="0"/>
              </a:spcBef>
              <a:spcAft>
                <a:spcPts val="0"/>
              </a:spcAft>
              <a:buNone/>
            </a:pPr>
            <a:r>
              <a:t/>
            </a:r>
            <a:endParaRPr/>
          </a:p>
        </p:txBody>
      </p:sp>
      <p:sp>
        <p:nvSpPr>
          <p:cNvPr id="1114" name="Google Shape;1114;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Both of these classes want a way to output their contents, how could we do this via one method? Usually you’d have a super class like Animal that might contain the output method that you could override, but for two objects that aren’t related at all? Hmm..</a:t>
            </a:r>
            <a:endParaRPr/>
          </a:p>
        </p:txBody>
      </p:sp>
      <p:sp>
        <p:nvSpPr>
          <p:cNvPr id="1123" name="Google Shape;1123;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p1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6" name="Google Shape;1146;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GB"/>
              <a:t>No, </a:t>
            </a:r>
            <a:r>
              <a:rPr lang="en-GB"/>
              <a:t>the answer isn’t to just make the variable static, whilst that would make the code work it is</a:t>
            </a:r>
            <a:r>
              <a:rPr b="1" lang="en-GB"/>
              <a:t> not </a:t>
            </a:r>
            <a:r>
              <a:rPr lang="en-GB"/>
              <a:t>the right way to go about it most of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simple programs you can put the variables/method code in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for a bigger project everything should be separated into classes that the main method would create as objects and then use through that instance.</a:t>
            </a:r>
            <a:endParaRPr/>
          </a:p>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Google Shape;1157;p1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8" name="Google Shape;1158;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Pick on trainees to answer this question</a:t>
            </a:r>
            <a:endParaRPr/>
          </a:p>
        </p:txBody>
      </p:sp>
      <p:sp>
        <p:nvSpPr>
          <p:cNvPr id="286" name="Google Shape;2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If you ever try to run your project and you get an error such as “main method not found”, it’s probably because you’ve not created your main method properly!</a:t>
            </a:r>
            <a:endParaRPr/>
          </a:p>
          <a:p>
            <a:pPr indent="0" lvl="0" marL="0" rtl="0" algn="l">
              <a:spcBef>
                <a:spcPts val="0"/>
              </a:spcBef>
              <a:spcAft>
                <a:spcPts val="0"/>
              </a:spcAft>
              <a:buNone/>
            </a:pPr>
            <a:r>
              <a:t/>
            </a:r>
            <a:endParaRPr/>
          </a:p>
        </p:txBody>
      </p:sp>
      <p:sp>
        <p:nvSpPr>
          <p:cNvPr id="294" name="Google Shape;2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Use the banking example – explain that if you want to create a variable that will be shared across multiple classes then you should create a static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you create an example that is thought and prepared then it is easier to answer questions.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top line are things we have already discussed.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bottom 3 are what we will be moving onto.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difference between the single &amp; and the double &amp; (and | /or) is that with &amp;&amp; / || it will only evaluate the second statement if it needs too, whilst &amp; / | always evaluate the next statement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There is a difference between methods and functions</a:t>
            </a:r>
            <a:endParaRPr/>
          </a:p>
          <a:p>
            <a:pPr indent="0" lvl="0" marL="0" rtl="0" algn="l">
              <a:spcBef>
                <a:spcPts val="0"/>
              </a:spcBef>
              <a:spcAft>
                <a:spcPts val="0"/>
              </a:spcAft>
              <a:buNone/>
            </a:pPr>
            <a:r>
              <a:rPr lang="en-GB"/>
              <a:t>Functions are stand alone – Methods are attached to a class</a:t>
            </a:r>
            <a:endParaRPr/>
          </a:p>
          <a:p>
            <a:pPr indent="0" lvl="0" marL="0" rtl="0" algn="l">
              <a:spcBef>
                <a:spcPts val="0"/>
              </a:spcBef>
              <a:spcAft>
                <a:spcPts val="0"/>
              </a:spcAft>
              <a:buNone/>
            </a:pPr>
            <a:r>
              <a:rPr lang="en-GB"/>
              <a:t>We use methods because we might want to repeat ourselves and use the code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discussing variables it is important that we mention the data types that we have, for example int, double, boolean and char.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You don’t have to use breaks, but once condition Is met it will run all the code below it if there is no break, this can be useful in some cases such as for an application that prints all the remaining days left in the week (till the weekend) depending on what day it is given, so if you gave it Monday it would print Tuesday Wednesday Thursday Friday, give it Wednesday it would print Thursday Friday, without breaks you could make it print like this using less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keyword break is something that we will come onto shortly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Initialisation can include a declaration, in this case we’re declaring an integer as i set to 0</a:t>
            </a:r>
            <a:endParaRPr/>
          </a:p>
          <a:p>
            <a:pPr indent="0" lvl="0" marL="0" rtl="0" algn="l">
              <a:spcBef>
                <a:spcPts val="0"/>
              </a:spcBef>
              <a:spcAft>
                <a:spcPts val="0"/>
              </a:spcAft>
              <a:buNone/>
            </a:pPr>
            <a:r>
              <a:rPr lang="en-GB"/>
              <a:t>The exit condition is when the loop should end, in this case it’s going to exit when i is equal to or greater than 10. aka “Run while this condition is true”</a:t>
            </a:r>
            <a:endParaRPr/>
          </a:p>
          <a:p>
            <a:pPr indent="0" lvl="0" marL="0" rtl="0" algn="l">
              <a:spcBef>
                <a:spcPts val="0"/>
              </a:spcBef>
              <a:spcAft>
                <a:spcPts val="0"/>
              </a:spcAft>
              <a:buNone/>
            </a:pPr>
            <a:r>
              <a:rPr lang="en-GB"/>
              <a:t>The change, in this case it’s incrementing i by one every iteration. This change happens at the very end of the iteration.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This is actually a poor example of a while loop as you could and should use a for loop.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This slide should be skipped the first time through, it is a good example of a case where a while loop is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here to refer back too</a:t>
            </a:r>
            <a:endParaRPr/>
          </a:p>
        </p:txBody>
      </p:sp>
      <p:sp>
        <p:nvSpPr>
          <p:cNvPr id="409" name="Google Shape;40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2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Break can be a bit unpredictable and hard to follow from an outside perspective, for this reason it is best to use it sparingly, for the purposes of this week it will rarely be necessary outside of a switch statement.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If i is two, it skips the println statement, if its 7, it stops altogether.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Note: Use breaks in loop sparingly, think if your loop might be better as a while loop before using a break in a for loop.</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You might occasionally see SOMETHING, if done correctly the capitalisation refers to something that is Final.</a:t>
            </a:r>
            <a:endParaRPr/>
          </a:p>
        </p:txBody>
      </p:sp>
      <p:sp>
        <p:nvSpPr>
          <p:cNvPr id="188" name="Google Shape;18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JDK Exists in local install, as well as Eclipse.</a:t>
            </a:r>
            <a:endParaRPr/>
          </a:p>
          <a:p>
            <a:pPr indent="0" lvl="0" marL="0" rtl="0" algn="l">
              <a:spcBef>
                <a:spcPts val="0"/>
              </a:spcBef>
              <a:spcAft>
                <a:spcPts val="0"/>
              </a:spcAft>
              <a:buNone/>
            </a:pPr>
            <a:r>
              <a:rPr lang="en-GB"/>
              <a:t>Error 1 / virtual box not found = paths/environmentvariables are wrong or jdk/jre isn’t installed</a:t>
            </a:r>
            <a:endParaRPr/>
          </a:p>
          <a:p>
            <a:pPr indent="0" lvl="0" marL="0" rtl="0" algn="l">
              <a:spcBef>
                <a:spcPts val="0"/>
              </a:spcBef>
              <a:spcAft>
                <a:spcPts val="0"/>
              </a:spcAft>
              <a:buNone/>
            </a:pPr>
            <a:r>
              <a:rPr lang="en-GB"/>
              <a:t>Error 13 – need to edit .ini file, find the javaw.exe file in the jre folder, in the ini file, before vmargs type on a new line –vm</a:t>
            </a:r>
            <a:r>
              <a:rPr b="1" lang="en-GB"/>
              <a:t> NEWLINE JAVAWPATH</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3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3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GB"/>
              <a:t>If you open this file it will contain two lines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first line is the class declaration.</a:t>
            </a:r>
            <a:endParaRPr/>
          </a:p>
          <a:p>
            <a:pPr indent="0" lvl="0" marL="0" rtl="0" algn="l">
              <a:spcBef>
                <a:spcPts val="0"/>
              </a:spcBef>
              <a:spcAft>
                <a:spcPts val="0"/>
              </a:spcAft>
              <a:buNone/>
            </a:pPr>
            <a:r>
              <a:rPr lang="en-GB"/>
              <a:t>The second closes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All code for this class goes between these two 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“main” is the method that is run when we start the program.</a:t>
            </a:r>
            <a:endParaRPr/>
          </a:p>
          <a:p>
            <a:pPr indent="0" lvl="0" marL="0" rtl="0" algn="l">
              <a:spcBef>
                <a:spcPts val="0"/>
              </a:spcBef>
              <a:spcAft>
                <a:spcPts val="0"/>
              </a:spcAft>
              <a:buNone/>
            </a:pPr>
            <a:r>
              <a:rPr lang="en-GB"/>
              <a:t>This is where execution begins, and ends.</a:t>
            </a:r>
            <a:endParaRPr/>
          </a:p>
          <a:p>
            <a:pPr indent="0" lvl="0" marL="0" rtl="0" algn="l">
              <a:spcBef>
                <a:spcPts val="0"/>
              </a:spcBef>
              <a:spcAft>
                <a:spcPts val="0"/>
              </a:spcAft>
              <a:buNone/>
            </a:pPr>
            <a:r>
              <a:rPr lang="en-GB"/>
              <a:t>We only make one of these methods in each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You’ll come to learn what public static void and the parameters mean later on, just know that the main method has to adhere to this structure otherwise java won’t be able to find it.</a:t>
            </a:r>
            <a:endParaRPr/>
          </a:p>
          <a:p>
            <a:pPr indent="0" lvl="0" marL="0" rtl="0" algn="l">
              <a:spcBef>
                <a:spcPts val="0"/>
              </a:spcBef>
              <a:spcAft>
                <a:spcPts val="0"/>
              </a:spcAft>
              <a:buNone/>
            </a:pPr>
            <a:r>
              <a:rPr lang="en-GB"/>
              <a:t>So if you’re writing your own main method manually, make sure it adheres to this.</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3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Total list - https://www.shortcutworld.com/en/win/Eclipse.html</a:t>
            </a:r>
            <a:endParaRPr/>
          </a:p>
        </p:txBody>
      </p:sp>
      <p:sp>
        <p:nvSpPr>
          <p:cNvPr id="481" name="Google Shape;481;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3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Very important to mention at this stage that arrays are of a fixed size, you cannot add or remove indexes at a later date.</a:t>
            </a:r>
            <a:endParaRPr/>
          </a:p>
          <a:p>
            <a:pPr indent="0" lvl="0" marL="0" rtl="0" algn="l">
              <a:spcBef>
                <a:spcPts val="0"/>
              </a:spcBef>
              <a:spcAft>
                <a:spcPts val="0"/>
              </a:spcAft>
              <a:buNone/>
            </a:pPr>
            <a:r>
              <a:rPr lang="en-GB"/>
              <a:t>The bottom example is how to access a specific element of the array.</a:t>
            </a:r>
            <a:endParaRPr/>
          </a:p>
          <a:p>
            <a:pPr indent="0" lvl="0" marL="0" rtl="0" algn="l">
              <a:spcBef>
                <a:spcPts val="0"/>
              </a:spcBef>
              <a:spcAft>
                <a:spcPts val="0"/>
              </a:spcAft>
              <a:buNone/>
            </a:pPr>
            <a:r>
              <a:rPr lang="en-GB"/>
              <a:t>Arrays start from the zeroth.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0 index based</a:t>
            </a:r>
            <a:endParaRPr/>
          </a:p>
          <a:p>
            <a:pPr indent="0" lvl="0" marL="0" rtl="0" algn="l">
              <a:spcBef>
                <a:spcPts val="0"/>
              </a:spcBef>
              <a:spcAft>
                <a:spcPts val="0"/>
              </a:spcAft>
              <a:buNone/>
            </a:pPr>
            <a:r>
              <a:rPr lang="en-GB"/>
              <a:t>Technically 3 ways of creating an array</a:t>
            </a:r>
            <a:endParaRPr/>
          </a:p>
          <a:p>
            <a:pPr indent="0" lvl="0" marL="0" rtl="0" algn="l">
              <a:spcBef>
                <a:spcPts val="0"/>
              </a:spcBef>
              <a:spcAft>
                <a:spcPts val="0"/>
              </a:spcAft>
              <a:buNone/>
            </a:pPr>
            <a:r>
              <a:rPr lang="en-GB"/>
              <a:t>Mention new keyword</a:t>
            </a:r>
            <a:endParaRPr/>
          </a:p>
          <a:p>
            <a:pPr indent="0" lvl="0" marL="0" rtl="0" algn="l">
              <a:spcBef>
                <a:spcPts val="0"/>
              </a:spcBef>
              <a:spcAft>
                <a:spcPts val="0"/>
              </a:spcAft>
              <a:buNone/>
            </a:pPr>
            <a:r>
              <a:rPr lang="en-GB"/>
              <a:t>How to access a particular element</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3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Show a simple loop through a 2d array that loops through the first element – explain how this looks and how it works</a:t>
            </a:r>
            <a:endParaRPr/>
          </a:p>
          <a:p>
            <a:pPr indent="0" lvl="0" marL="0" rtl="0" algn="l">
              <a:spcBef>
                <a:spcPts val="0"/>
              </a:spcBef>
              <a:spcAft>
                <a:spcPts val="0"/>
              </a:spcAft>
              <a:buNone/>
            </a:pPr>
            <a:r>
              <a:rPr lang="en-GB"/>
              <a:t>Explain going through the rows and the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move onto the way that the second value changes the column of the 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Explain the fact that within the second for loop we are moving through the twoDArray[i].length</a:t>
            </a:r>
            <a:endParaRPr/>
          </a:p>
          <a:p>
            <a:pPr indent="0" lvl="0" marL="0" rtl="0" algn="l">
              <a:spcBef>
                <a:spcPts val="0"/>
              </a:spcBef>
              <a:spcAft>
                <a:spcPts val="0"/>
              </a:spcAft>
              <a:buNone/>
            </a:pPr>
            <a:r>
              <a:rPr lang="en-GB"/>
              <a:t>Proper way of iterating through a 2d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Explain how many times each loop is executed</a:t>
            </a:r>
            <a:endParaRPr/>
          </a:p>
          <a:p>
            <a:pPr indent="0" lvl="0" marL="0" rtl="0" algn="l">
              <a:spcBef>
                <a:spcPts val="0"/>
              </a:spcBef>
              <a:spcAft>
                <a:spcPts val="0"/>
              </a:spcAft>
              <a:buNone/>
            </a:pPr>
            <a:r>
              <a:rPr lang="en-GB"/>
              <a:t>twoDarray[i] refers to each row – the [j] effectively refers to the column / value in that row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Generally whenever you create a loop or a method or a class we will wrap the code in curly brackets</a:t>
            </a:r>
            <a:endParaRPr/>
          </a:p>
          <a:p>
            <a:pPr indent="0" lvl="0" marL="0" rtl="0" algn="l">
              <a:spcBef>
                <a:spcPts val="0"/>
              </a:spcBef>
              <a:spcAft>
                <a:spcPts val="0"/>
              </a:spcAft>
              <a:buNone/>
            </a:pPr>
            <a:r>
              <a:rPr lang="en-GB"/>
              <a:t>This is used to surround code blocks.</a:t>
            </a:r>
            <a:endParaRPr/>
          </a:p>
          <a:p>
            <a:pPr indent="0" lvl="0" marL="0" rtl="0" algn="l">
              <a:spcBef>
                <a:spcPts val="0"/>
              </a:spcBef>
              <a:spcAft>
                <a:spcPts val="0"/>
              </a:spcAft>
              <a:buNone/>
            </a:pPr>
            <a:r>
              <a:rPr lang="en-GB"/>
              <a:t>Always match up</a:t>
            </a:r>
            <a:endParaRPr/>
          </a:p>
          <a:p>
            <a:pPr indent="0" lvl="0" marL="0" rtl="0" algn="l">
              <a:spcBef>
                <a:spcPts val="0"/>
              </a:spcBef>
              <a:spcAft>
                <a:spcPts val="0"/>
              </a:spcAft>
              <a:buNone/>
            </a:pPr>
            <a:r>
              <a:rPr lang="en-GB"/>
              <a:t>; are mandatory – but this doesn’t mean every line in your code, it does depend on what that line is doing.</a:t>
            </a:r>
            <a:endParaRPr/>
          </a:p>
          <a:p>
            <a:pPr indent="0" lvl="0" marL="0" rtl="0" algn="l">
              <a:spcBef>
                <a:spcPts val="0"/>
              </a:spcBef>
              <a:spcAft>
                <a:spcPts val="0"/>
              </a:spcAft>
              <a:buNone/>
            </a:pPr>
            <a:r>
              <a:rPr lang="en-GB"/>
              <a:t>// and /**/ are to create comments</a:t>
            </a:r>
            <a:endParaRPr/>
          </a:p>
          <a:p>
            <a:pPr indent="0" lvl="0" marL="0" rtl="0" algn="l">
              <a:spcBef>
                <a:spcPts val="0"/>
              </a:spcBef>
              <a:spcAft>
                <a:spcPts val="0"/>
              </a:spcAft>
              <a:buNone/>
            </a:pPr>
            <a:r>
              <a:rPr lang="en-GB"/>
              <a:t>Comments are ignored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is JavaDoc?</a:t>
            </a:r>
            <a:endParaRPr/>
          </a:p>
          <a:p>
            <a:pPr indent="0" lvl="0" marL="0" rtl="0" algn="l">
              <a:spcBef>
                <a:spcPts val="0"/>
              </a:spcBef>
              <a:spcAft>
                <a:spcPts val="0"/>
              </a:spcAft>
              <a:buNone/>
            </a:pPr>
            <a:r>
              <a:rPr lang="en-GB"/>
              <a:t>Documentation that integrates with an IDE – example you might want to refer to a different method in a different file and Javadoc can help you by not having you to refer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we are going to create or call a function – we have to use normal () –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Notation – allows us to access things within the object after the dot.  Often referred to as dot notation</a:t>
            </a:r>
            <a:endParaRPr/>
          </a:p>
        </p:txBody>
      </p:sp>
      <p:sp>
        <p:nvSpPr>
          <p:cNvPr id="196" name="Google Shape;19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4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Both of these loops do the same thing, however one has a count of which iteration you are in and the other doesn’t, so if having that current iteration is important, use the first!</a:t>
            </a:r>
            <a:endParaRPr/>
          </a:p>
        </p:txBody>
      </p:sp>
      <p:sp>
        <p:nvSpPr>
          <p:cNvPr id="516" name="Google Shape;51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4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Both do the same 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012</a:t>
            </a:r>
            <a:endParaRPr/>
          </a:p>
          <a:p>
            <a:pPr indent="0" lvl="0" marL="0" rtl="0" algn="l">
              <a:spcBef>
                <a:spcPts val="0"/>
              </a:spcBef>
              <a:spcAft>
                <a:spcPts val="0"/>
              </a:spcAft>
              <a:buNone/>
            </a:pPr>
            <a:r>
              <a:rPr lang="en-GB"/>
              <a:t>123</a:t>
            </a:r>
            <a:endParaRPr/>
          </a:p>
          <a:p>
            <a:pPr indent="0" lvl="0" marL="0" rtl="0" algn="l">
              <a:spcBef>
                <a:spcPts val="0"/>
              </a:spcBef>
              <a:spcAft>
                <a:spcPts val="0"/>
              </a:spcAft>
              <a:buNone/>
            </a:pPr>
            <a:r>
              <a:rPr lang="en-GB"/>
              <a:t>234</a:t>
            </a:r>
            <a:endParaRPr/>
          </a:p>
        </p:txBody>
      </p:sp>
      <p:sp>
        <p:nvSpPr>
          <p:cNvPr id="531" name="Google Shape;531;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4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i :1 j :1 i and j are the same</a:t>
            </a:r>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i :2 j :2 i and j are the same</a:t>
            </a:r>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i :3 j :3 i and j are the same</a:t>
            </a:r>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i :4 j :4 i and j are the same</a:t>
            </a:r>
            <a:endParaRPr/>
          </a:p>
          <a:p>
            <a:pPr indent="0" lvl="0" marL="0" rtl="0" algn="l">
              <a:spcBef>
                <a:spcPts val="0"/>
              </a:spcBef>
              <a:spcAft>
                <a:spcPts val="0"/>
              </a:spcAft>
              <a:buNone/>
            </a:pPr>
            <a:r>
              <a:rPr lang="en-GB" sz="1200">
                <a:solidFill>
                  <a:schemeClr val="dk1"/>
                </a:solidFill>
                <a:latin typeface="Calibri"/>
                <a:ea typeface="Calibri"/>
                <a:cs typeface="Calibri"/>
                <a:sym typeface="Calibri"/>
              </a:rPr>
              <a:t>i :5 j :5 i and j are the same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4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Some important issues and work arounds in these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using a mixture of nextLine and nextInt (or any other nextXX method you will encounter issues that makes it seem like it’s skipping it etc.</a:t>
            </a:r>
            <a:endParaRPr/>
          </a:p>
          <a:p>
            <a:pPr indent="0" lvl="0" marL="0" rtl="0" algn="l">
              <a:spcBef>
                <a:spcPts val="0"/>
              </a:spcBef>
              <a:spcAft>
                <a:spcPts val="0"/>
              </a:spcAft>
              <a:buNone/>
            </a:pPr>
            <a:r>
              <a:rPr lang="en-GB"/>
              <a:t>This is because nextInt (and the others) doesn’t consume the newline character , just the integer</a:t>
            </a:r>
            <a:endParaRPr/>
          </a:p>
          <a:p>
            <a:pPr indent="0" lvl="0" marL="0" rtl="0" algn="l">
              <a:spcBef>
                <a:spcPts val="0"/>
              </a:spcBef>
              <a:spcAft>
                <a:spcPts val="0"/>
              </a:spcAft>
              <a:buNone/>
            </a:pPr>
            <a:r>
              <a:rPr lang="en-GB"/>
              <a:t>So the next time you use nextLine it just consumes that character, not asking for your input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workaround is to just use sc.next/nextInt/nextChar etc and never use nextLine, but if you need to take more than one word then .next() wouldn’t suffice.</a:t>
            </a:r>
            <a:endParaRPr/>
          </a:p>
          <a:p>
            <a:pPr indent="0" lvl="0" marL="0" rtl="0" algn="l">
              <a:spcBef>
                <a:spcPts val="0"/>
              </a:spcBef>
              <a:spcAft>
                <a:spcPts val="0"/>
              </a:spcAft>
              <a:buNone/>
            </a:pPr>
            <a:r>
              <a:rPr lang="en-GB"/>
              <a:t>The other workaround is to use nextLine for everything, and use the wrapper objects PARSE methods depending on what you want</a:t>
            </a:r>
            <a:endParaRPr/>
          </a:p>
          <a:p>
            <a:pPr indent="0" lvl="0" marL="0" rtl="0" algn="l">
              <a:spcBef>
                <a:spcPts val="0"/>
              </a:spcBef>
              <a:spcAft>
                <a:spcPts val="0"/>
              </a:spcAft>
              <a:buNone/>
            </a:pPr>
            <a:r>
              <a:rPr lang="en-GB"/>
              <a:t>e.g. int input = Integer.parseInt(sc.nextLine());</a:t>
            </a:r>
            <a:endParaRPr/>
          </a:p>
          <a:p>
            <a:pPr indent="0" lvl="0" marL="0" rtl="0" algn="l">
              <a:spcBef>
                <a:spcPts val="0"/>
              </a:spcBef>
              <a:spcAft>
                <a:spcPts val="0"/>
              </a:spcAft>
              <a:buNone/>
            </a:pPr>
            <a:r>
              <a:rPr lang="en-GB"/>
              <a:t>This will throw an error if what is inputted isn’t a string but it is easy to handle.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List is an ordered Collection</a:t>
            </a:r>
            <a:endParaRPr/>
          </a:p>
          <a:p>
            <a:pPr indent="0" lvl="0" marL="0" marR="0" rtl="0" algn="l">
              <a:lnSpc>
                <a:spcPct val="100000"/>
              </a:lnSpc>
              <a:spcBef>
                <a:spcPts val="0"/>
              </a:spcBef>
              <a:spcAft>
                <a:spcPts val="0"/>
              </a:spcAft>
              <a:buClr>
                <a:schemeClr val="dk1"/>
              </a:buClr>
              <a:buSzPts val="1200"/>
              <a:buFont typeface="Calibri"/>
              <a:buNone/>
            </a:pPr>
            <a:r>
              <a:rPr lang="en-GB"/>
              <a:t>ListIterator allows for element insertion and replacement, bidirectional access in addition to the normal operations that the Iterator interface provides</a:t>
            </a:r>
            <a:endParaRPr/>
          </a:p>
          <a:p>
            <a:pPr indent="0" lvl="0" marL="0" marR="0" rtl="0" algn="l">
              <a:lnSpc>
                <a:spcPct val="100000"/>
              </a:lnSpc>
              <a:spcBef>
                <a:spcPts val="0"/>
              </a:spcBef>
              <a:spcAft>
                <a:spcPts val="0"/>
              </a:spcAft>
              <a:buClr>
                <a:schemeClr val="dk1"/>
              </a:buClr>
              <a:buSzPts val="1200"/>
              <a:buFont typeface="Calibri"/>
              <a:buNone/>
            </a:pPr>
            <a:r>
              <a:rPr lang="en-GB"/>
              <a:t>The searching functions that List provides are extremely inefficient and should be used with caution.</a:t>
            </a:r>
            <a:endParaRPr/>
          </a:p>
          <a:p>
            <a:pPr indent="0" lvl="0" marL="0" marR="0" rtl="0" algn="l">
              <a:lnSpc>
                <a:spcPct val="100000"/>
              </a:lnSpc>
              <a:spcBef>
                <a:spcPts val="0"/>
              </a:spcBef>
              <a:spcAft>
                <a:spcPts val="0"/>
              </a:spcAft>
              <a:buClr>
                <a:schemeClr val="dk1"/>
              </a:buClr>
              <a:buSzPts val="1200"/>
              <a:buFont typeface="Calibri"/>
              <a:buNone/>
            </a:pPr>
            <a:r>
              <a:rPr lang="en-GB"/>
              <a:t>Don’t assume just because List allows null elements that an implementation of List will as well.</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ArrayList </a:t>
            </a:r>
            <a:r>
              <a:rPr lang="en-GB" sz="1200">
                <a:solidFill>
                  <a:schemeClr val="dk1"/>
                </a:solidFill>
              </a:rPr>
              <a:t>maintains an index based system for its elements which implicitly makes it faster for searching for an element in the list.</a:t>
            </a:r>
            <a:endParaRPr b="1" sz="1200">
              <a:solidFill>
                <a:schemeClr val="dk1"/>
              </a:solidFill>
            </a:endParaRPr>
          </a:p>
          <a:p>
            <a:pPr indent="0" lvl="0" marL="0" marR="0" rtl="0" algn="l">
              <a:lnSpc>
                <a:spcPct val="100000"/>
              </a:lnSpc>
              <a:spcBef>
                <a:spcPts val="0"/>
              </a:spcBef>
              <a:spcAft>
                <a:spcPts val="0"/>
              </a:spcAft>
              <a:buClr>
                <a:schemeClr val="dk1"/>
              </a:buClr>
              <a:buSzPts val="1200"/>
              <a:buFont typeface="Calibri"/>
              <a:buNone/>
            </a:pPr>
            <a:r>
              <a:rPr lang="en-GB"/>
              <a:t>Linked list implements a doubly linked list system which requires the traversal through all the elements to search for an element.</a:t>
            </a:r>
            <a:endParaRPr/>
          </a:p>
          <a:p>
            <a:pPr indent="0" lvl="0" marL="0" marR="0" rtl="0" algn="l">
              <a:lnSpc>
                <a:spcPct val="100000"/>
              </a:lnSpc>
              <a:spcBef>
                <a:spcPts val="0"/>
              </a:spcBef>
              <a:spcAft>
                <a:spcPts val="0"/>
              </a:spcAft>
              <a:buClr>
                <a:schemeClr val="dk1"/>
              </a:buClr>
              <a:buSzPts val="1200"/>
              <a:buFont typeface="Calibri"/>
              <a:buNone/>
            </a:pPr>
            <a:r>
              <a:rPr lang="en-GB"/>
              <a:t>Linked list stores extra information (positions/neighbour nodes) – High memory consumption</a:t>
            </a:r>
            <a:endParaRPr/>
          </a:p>
          <a:p>
            <a:pPr indent="0" lvl="0" marL="0" marR="0" rtl="0" algn="l">
              <a:lnSpc>
                <a:spcPct val="100000"/>
              </a:lnSpc>
              <a:spcBef>
                <a:spcPts val="0"/>
              </a:spcBef>
              <a:spcAft>
                <a:spcPts val="0"/>
              </a:spcAft>
              <a:buClr>
                <a:schemeClr val="dk1"/>
              </a:buClr>
              <a:buSzPts val="1200"/>
              <a:buFont typeface="Calibri"/>
              <a:buNone/>
            </a:pPr>
            <a:r>
              <a:rPr lang="en-GB"/>
              <a:t>Linked list deletion only requires the change of the neighbour node pointers whilst array list requires all data to be shifted to fill the space.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Allow access to objects that are stored in them</a:t>
            </a:r>
            <a:endParaRPr/>
          </a:p>
          <a:p>
            <a:pPr indent="0" lvl="0" marL="0" marR="0" rtl="0" algn="l">
              <a:lnSpc>
                <a:spcPct val="100000"/>
              </a:lnSpc>
              <a:spcBef>
                <a:spcPts val="0"/>
              </a:spcBef>
              <a:spcAft>
                <a:spcPts val="0"/>
              </a:spcAft>
              <a:buClr>
                <a:schemeClr val="dk1"/>
              </a:buClr>
              <a:buSzPts val="1200"/>
              <a:buFont typeface="Calibri"/>
              <a:buNone/>
            </a:pPr>
            <a:r>
              <a:rPr lang="en-GB"/>
              <a:t>Used to store data</a:t>
            </a:r>
            <a:endParaRPr/>
          </a:p>
          <a:p>
            <a:pPr indent="0" lvl="0" marL="0" marR="0" rtl="0" algn="l">
              <a:lnSpc>
                <a:spcPct val="100000"/>
              </a:lnSpc>
              <a:spcBef>
                <a:spcPts val="0"/>
              </a:spcBef>
              <a:spcAft>
                <a:spcPts val="0"/>
              </a:spcAft>
              <a:buClr>
                <a:schemeClr val="dk1"/>
              </a:buClr>
              <a:buSzPts val="1200"/>
              <a:buFont typeface="Calibri"/>
              <a:buNone/>
            </a:pPr>
            <a:r>
              <a:rPr lang="en-GB"/>
              <a:t>Simple data structure</a:t>
            </a:r>
            <a:endParaRPr/>
          </a:p>
          <a:p>
            <a:pPr indent="0" lvl="0" marL="0" marR="0" rtl="0" algn="l">
              <a:lnSpc>
                <a:spcPct val="100000"/>
              </a:lnSpc>
              <a:spcBef>
                <a:spcPts val="0"/>
              </a:spcBef>
              <a:spcAft>
                <a:spcPts val="0"/>
              </a:spcAft>
              <a:buClr>
                <a:schemeClr val="dk1"/>
              </a:buClr>
              <a:buSzPts val="1200"/>
              <a:buFont typeface="Calibri"/>
              <a:buNone/>
            </a:pPr>
            <a:r>
              <a:rPr lang="en-GB"/>
              <a:t>0 index based system</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Talk about how when we delete something from an arraylist everything gets shifted down to fill the new gap has been made – hence the reason that it is slow at adding and removing – because it has to reindex itself eveytime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In a linked list everything effectively is linked to something else</a:t>
            </a:r>
            <a:endParaRPr/>
          </a:p>
          <a:p>
            <a:pPr indent="0" lvl="0" marL="0" marR="0" rtl="0" algn="l">
              <a:lnSpc>
                <a:spcPct val="100000"/>
              </a:lnSpc>
              <a:spcBef>
                <a:spcPts val="0"/>
              </a:spcBef>
              <a:spcAft>
                <a:spcPts val="0"/>
              </a:spcAft>
              <a:buClr>
                <a:schemeClr val="dk1"/>
              </a:buClr>
              <a:buSzPts val="1200"/>
              <a:buFont typeface="Calibri"/>
              <a:buNone/>
            </a:pPr>
            <a:r>
              <a:rPr lang="en-GB"/>
              <a:t>Searching for things in a linked list is extremely slow</a:t>
            </a:r>
            <a:endParaRPr/>
          </a:p>
          <a:p>
            <a:pPr indent="0" lvl="0" marL="0" marR="0" rtl="0" algn="l">
              <a:lnSpc>
                <a:spcPct val="100000"/>
              </a:lnSpc>
              <a:spcBef>
                <a:spcPts val="0"/>
              </a:spcBef>
              <a:spcAft>
                <a:spcPts val="0"/>
              </a:spcAft>
              <a:buClr>
                <a:schemeClr val="dk1"/>
              </a:buClr>
              <a:buSzPts val="1200"/>
              <a:buFont typeface="Calibri"/>
              <a:buNone/>
            </a:pPr>
            <a:r>
              <a:rPr lang="en-GB"/>
              <a:t>The benefit is with if you want to remove something</a:t>
            </a:r>
            <a:endParaRPr/>
          </a:p>
          <a:p>
            <a:pPr indent="0" lvl="0" marL="0" marR="0" rtl="0" algn="l">
              <a:lnSpc>
                <a:spcPct val="100000"/>
              </a:lnSpc>
              <a:spcBef>
                <a:spcPts val="0"/>
              </a:spcBef>
              <a:spcAft>
                <a:spcPts val="0"/>
              </a:spcAft>
              <a:buClr>
                <a:schemeClr val="dk1"/>
              </a:buClr>
              <a:buSzPts val="1200"/>
              <a:buFont typeface="Calibri"/>
              <a:buNone/>
            </a:pPr>
            <a:r>
              <a:rPr lang="en-GB"/>
              <a:t>All it effectively has to do is change to references </a:t>
            </a:r>
            <a:endParaRPr/>
          </a:p>
          <a:p>
            <a:pPr indent="-171450" lvl="0" marL="171450" marR="0" rtl="0" algn="l">
              <a:lnSpc>
                <a:spcPct val="100000"/>
              </a:lnSpc>
              <a:spcBef>
                <a:spcPts val="0"/>
              </a:spcBef>
              <a:spcAft>
                <a:spcPts val="0"/>
              </a:spcAft>
              <a:buClr>
                <a:schemeClr val="dk1"/>
              </a:buClr>
              <a:buSzPts val="1200"/>
              <a:buFont typeface="Calibri"/>
              <a:buChar char="-"/>
            </a:pPr>
            <a:r>
              <a:rPr lang="en-GB"/>
              <a:t>The thing that pointed to it</a:t>
            </a:r>
            <a:endParaRPr/>
          </a:p>
          <a:p>
            <a:pPr indent="-171450" lvl="0" marL="171450" marR="0" rtl="0" algn="l">
              <a:lnSpc>
                <a:spcPct val="100000"/>
              </a:lnSpc>
              <a:spcBef>
                <a:spcPts val="0"/>
              </a:spcBef>
              <a:spcAft>
                <a:spcPts val="0"/>
              </a:spcAft>
              <a:buClr>
                <a:schemeClr val="dk1"/>
              </a:buClr>
              <a:buSzPts val="1200"/>
              <a:buFont typeface="Calibri"/>
              <a:buChar char="-"/>
            </a:pPr>
            <a:r>
              <a:rPr lang="en-GB"/>
              <a:t>And the other thing</a:t>
            </a:r>
            <a:endParaRPr/>
          </a:p>
          <a:p>
            <a:pPr indent="-95250" lvl="0" marL="17145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Remember auto garbage collection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Remember the diagrams with the grid of circles for array list</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And the circles linking to one another for linked list</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sz="1200">
                <a:solidFill>
                  <a:schemeClr val="dk1"/>
                </a:solidFill>
              </a:rPr>
              <a:t>An ArrayList is a dynamic data structure, this means items can be added and removed at will, changing the size of your arraylist as opposed to normal arrays where you are stuck with a static initial size of your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know how many items you want to store, you use arrays unless you really need some specific functionality (which you could debatably create yourself) that arraylists offers or speed/memory efficiency is of major concern.</a:t>
            </a:r>
            <a:endParaRPr/>
          </a:p>
          <a:p>
            <a:pPr indent="0" lvl="0" marL="0" rtl="0" algn="l">
              <a:spcBef>
                <a:spcPts val="0"/>
              </a:spcBef>
              <a:spcAft>
                <a:spcPts val="0"/>
              </a:spcAft>
              <a:buNone/>
            </a:pPr>
            <a:r>
              <a:rPr lang="en-GB"/>
              <a:t>If not, use arraylists.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Lists allow duplicate values</a:t>
            </a:r>
            <a:endParaRPr/>
          </a:p>
          <a:p>
            <a:pPr indent="0" lvl="0" marL="0" rtl="0" algn="l">
              <a:spcBef>
                <a:spcPts val="0"/>
              </a:spcBef>
              <a:spcAft>
                <a:spcPts val="0"/>
              </a:spcAft>
              <a:buNone/>
            </a:pPr>
            <a:r>
              <a:rPr lang="en-GB"/>
              <a:t>Some of the commands are slightly different, .length is now .size</a:t>
            </a:r>
            <a:endParaRPr/>
          </a:p>
          <a:p>
            <a:pPr indent="0" lvl="0" marL="0" rtl="0" algn="l">
              <a:spcBef>
                <a:spcPts val="0"/>
              </a:spcBef>
              <a:spcAft>
                <a:spcPts val="0"/>
              </a:spcAft>
              <a:buNone/>
            </a:pPr>
            <a:r>
              <a:rPr lang="en-GB"/>
              <a:t>.get to get an element</a:t>
            </a:r>
            <a:endParaRPr/>
          </a:p>
          <a:p>
            <a:pPr indent="0" lvl="0" marL="0" rtl="0" algn="l">
              <a:spcBef>
                <a:spcPts val="0"/>
              </a:spcBef>
              <a:spcAft>
                <a:spcPts val="0"/>
              </a:spcAft>
              <a:buNone/>
            </a:pPr>
            <a:r>
              <a:rPr lang="en-GB"/>
              <a:t>.set to change an element (this will take 2 parameters)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9" name="Google Shape;55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4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most common operator you’ll use in java is the assignment operator</a:t>
            </a:r>
            <a:endParaRPr/>
          </a:p>
          <a:p>
            <a:pPr indent="0" lvl="0" marL="0" rtl="0" algn="l">
              <a:spcBef>
                <a:spcPts val="0"/>
              </a:spcBef>
              <a:spcAft>
                <a:spcPts val="0"/>
              </a:spcAft>
              <a:buNone/>
            </a:pPr>
            <a:r>
              <a:rPr lang="en-GB">
                <a:solidFill>
                  <a:srgbClr val="00519C"/>
                </a:solidFill>
              </a:rPr>
              <a:t>“=“</a:t>
            </a:r>
            <a:endParaRPr/>
          </a:p>
          <a:p>
            <a:pPr indent="0" lvl="0" marL="0" rtl="0" algn="l">
              <a:spcBef>
                <a:spcPts val="0"/>
              </a:spcBef>
              <a:spcAft>
                <a:spcPts val="0"/>
              </a:spcAft>
              <a:buNone/>
            </a:pPr>
            <a:r>
              <a:rPr lang="en-GB"/>
              <a:t>Access modifier is something we’ll come onto soon.</a:t>
            </a:r>
            <a:endParaRPr/>
          </a:p>
          <a:p>
            <a:pPr indent="0" lvl="0" marL="0" rtl="0" algn="l">
              <a:spcBef>
                <a:spcPts val="0"/>
              </a:spcBef>
              <a:spcAft>
                <a:spcPts val="0"/>
              </a:spcAft>
              <a:buNone/>
            </a:pPr>
            <a:r>
              <a:rPr lang="en-GB"/>
              <a:t>Return type is what the method will give back when it is called, in this case, nothing. (void)</a:t>
            </a:r>
            <a:endParaRPr/>
          </a:p>
          <a:p>
            <a:pPr indent="0" lvl="0" marL="0" rtl="0" algn="l">
              <a:spcBef>
                <a:spcPts val="0"/>
              </a:spcBef>
              <a:spcAft>
                <a:spcPts val="0"/>
              </a:spcAft>
              <a:buNone/>
            </a:pPr>
            <a:r>
              <a:rPr lang="en-GB"/>
              <a:t>Method name is how we want to address this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Inside the method is an example variable declaration.</a:t>
            </a:r>
            <a:endParaRPr/>
          </a:p>
          <a:p>
            <a:pPr indent="0" lvl="0" marL="0" rtl="0" algn="l">
              <a:spcBef>
                <a:spcPts val="0"/>
              </a:spcBef>
              <a:spcAft>
                <a:spcPts val="0"/>
              </a:spcAft>
              <a:buNone/>
            </a:pPr>
            <a:r>
              <a:rPr lang="en-GB"/>
              <a:t>First is the type of the variable, in this case it is an integer (whole numbers)</a:t>
            </a:r>
            <a:endParaRPr/>
          </a:p>
          <a:p>
            <a:pPr indent="0" lvl="0" marL="0" rtl="0" algn="l">
              <a:spcBef>
                <a:spcPts val="0"/>
              </a:spcBef>
              <a:spcAft>
                <a:spcPts val="0"/>
              </a:spcAft>
              <a:buNone/>
            </a:pPr>
            <a:r>
              <a:rPr lang="en-GB"/>
              <a:t>Then is the name we want to address it by</a:t>
            </a:r>
            <a:endParaRPr/>
          </a:p>
          <a:p>
            <a:pPr indent="0" lvl="0" marL="0" rtl="0" algn="l">
              <a:spcBef>
                <a:spcPts val="0"/>
              </a:spcBef>
              <a:spcAft>
                <a:spcPts val="0"/>
              </a:spcAft>
              <a:buNone/>
            </a:pPr>
            <a:r>
              <a:rPr lang="en-GB"/>
              <a:t>Then we are assigning it the value of 3.</a:t>
            </a:r>
            <a:endParaRPr/>
          </a:p>
          <a:p>
            <a:pPr indent="0" lvl="0" marL="0" rtl="0" algn="l">
              <a:spcBef>
                <a:spcPts val="0"/>
              </a:spcBef>
              <a:spcAft>
                <a:spcPts val="0"/>
              </a:spcAft>
              <a:buNone/>
            </a:pPr>
            <a:r>
              <a:rPr lang="en-GB"/>
              <a:t>After that we can address the variable with its name, and perform actions on it, in this case we are then making it 40.</a:t>
            </a:r>
            <a:endParaRPr/>
          </a:p>
          <a:p>
            <a:pPr indent="0" lvl="0" marL="0" rtl="0" algn="l">
              <a:spcBef>
                <a:spcPts val="0"/>
              </a:spcBef>
              <a:spcAft>
                <a:spcPts val="0"/>
              </a:spcAft>
              <a:buNone/>
            </a:pPr>
            <a:r>
              <a:rPr lang="en-GB"/>
              <a:t>This is possible because it is being done within the same scope.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Private – denotes how accessible things are</a:t>
            </a:r>
            <a:endParaRPr/>
          </a:p>
          <a:p>
            <a:pPr indent="0" lvl="0" marL="0" rtl="0" algn="l">
              <a:spcBef>
                <a:spcPts val="0"/>
              </a:spcBef>
              <a:spcAft>
                <a:spcPts val="0"/>
              </a:spcAft>
              <a:buNone/>
            </a:pPr>
            <a:r>
              <a:rPr lang="en-GB"/>
              <a:t>Void – return type – functions can return data as well as accept data</a:t>
            </a:r>
            <a:endParaRPr/>
          </a:p>
          <a:p>
            <a:pPr indent="0" lvl="0" marL="0" rtl="0" algn="l">
              <a:spcBef>
                <a:spcPts val="0"/>
              </a:spcBef>
              <a:spcAft>
                <a:spcPts val="0"/>
              </a:spcAft>
              <a:buNone/>
            </a:pPr>
            <a:r>
              <a:rPr lang="en-GB"/>
              <a:t>The return type is where we signify the type of data that will be returned</a:t>
            </a:r>
            <a:endParaRPr/>
          </a:p>
          <a:p>
            <a:pPr indent="0" lvl="0" marL="0" rtl="0" algn="l">
              <a:spcBef>
                <a:spcPts val="0"/>
              </a:spcBef>
              <a:spcAft>
                <a:spcPts val="0"/>
              </a:spcAft>
              <a:buNone/>
            </a:pPr>
            <a:r>
              <a:rPr lang="en-GB"/>
              <a:t>Name – can be whatever but should be useful and make sense</a:t>
            </a:r>
            <a:endParaRPr/>
          </a:p>
          <a:p>
            <a:pPr indent="0" lvl="0" marL="0" rtl="0" algn="l">
              <a:spcBef>
                <a:spcPts val="0"/>
              </a:spcBef>
              <a:spcAft>
                <a:spcPts val="0"/>
              </a:spcAft>
              <a:buNone/>
            </a:pPr>
            <a:r>
              <a:rPr lang="en-GB"/>
              <a:t>() – parameters</a:t>
            </a:r>
            <a:endParaRPr/>
          </a:p>
          <a:p>
            <a:pPr indent="0" lvl="0" marL="0" rtl="0" algn="l">
              <a:spcBef>
                <a:spcPts val="0"/>
              </a:spcBef>
              <a:spcAft>
                <a:spcPts val="0"/>
              </a:spcAft>
              <a:buNone/>
            </a:pPr>
            <a:r>
              <a:rPr lang="en-GB"/>
              <a:t>{} – do we remember what these do? this is the method body</a:t>
            </a:r>
            <a:endParaRPr/>
          </a:p>
          <a:p>
            <a:pPr indent="0" lvl="0" marL="0" rtl="0" algn="l">
              <a:spcBef>
                <a:spcPts val="0"/>
              </a:spcBef>
              <a:spcAft>
                <a:spcPts val="0"/>
              </a:spcAft>
              <a:buNone/>
            </a:pPr>
            <a:r>
              <a:rPr lang="en-GB"/>
              <a:t>They only function when the method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we are creating a local variable we cannot use it until we initialise it.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Another example method.</a:t>
            </a:r>
            <a:endParaRPr/>
          </a:p>
          <a:p>
            <a:pPr indent="0" lvl="0" marL="0" rtl="0" algn="l">
              <a:spcBef>
                <a:spcPts val="0"/>
              </a:spcBef>
              <a:spcAft>
                <a:spcPts val="0"/>
              </a:spcAft>
              <a:buNone/>
            </a:pPr>
            <a:r>
              <a:rPr lang="en-GB"/>
              <a:t>In this case we’ve changed the return type to int, so whenever this method is called it will return an integer.</a:t>
            </a:r>
            <a:endParaRPr/>
          </a:p>
          <a:p>
            <a:pPr indent="0" lvl="0" marL="0" rtl="0" algn="l">
              <a:spcBef>
                <a:spcPts val="0"/>
              </a:spcBef>
              <a:spcAft>
                <a:spcPts val="0"/>
              </a:spcAft>
              <a:buNone/>
            </a:pPr>
            <a:r>
              <a:rPr lang="en-GB"/>
              <a:t>It also has a parameter of type integer, so whenever we call this method we need to give it an integer to work with.</a:t>
            </a:r>
            <a:endParaRPr/>
          </a:p>
          <a:p>
            <a:pPr indent="0" lvl="0" marL="0" rtl="0" algn="l">
              <a:spcBef>
                <a:spcPts val="0"/>
              </a:spcBef>
              <a:spcAft>
                <a:spcPts val="0"/>
              </a:spcAft>
              <a:buNone/>
            </a:pPr>
            <a:r>
              <a:rPr lang="en-GB"/>
              <a:t>It then sets the parameter that we gave the method to a value </a:t>
            </a:r>
            <a:endParaRPr/>
          </a:p>
          <a:p>
            <a:pPr indent="0" lvl="0" marL="0" rtl="0" algn="l">
              <a:spcBef>
                <a:spcPts val="0"/>
              </a:spcBef>
              <a:spcAft>
                <a:spcPts val="0"/>
              </a:spcAft>
              <a:buNone/>
            </a:pPr>
            <a:r>
              <a:rPr lang="en-GB"/>
              <a:t>Then it returns the value.</a:t>
            </a:r>
            <a:endParaRPr/>
          </a:p>
          <a:p>
            <a:pPr indent="0" lvl="0" marL="0" rtl="0" algn="l">
              <a:spcBef>
                <a:spcPts val="0"/>
              </a:spcBef>
              <a:spcAft>
                <a:spcPts val="0"/>
              </a:spcAft>
              <a:buNone/>
            </a:pPr>
            <a:r>
              <a:rPr lang="en-GB"/>
              <a:t>Once a value is returned via the return keyword, the method ends, so any code after a keyword would have run can be treated as dead code</a:t>
            </a:r>
            <a:endParaRPr/>
          </a:p>
          <a:p>
            <a:pPr indent="0" lvl="0" marL="0" rtl="0" algn="l">
              <a:spcBef>
                <a:spcPts val="0"/>
              </a:spcBef>
              <a:spcAft>
                <a:spcPts val="0"/>
              </a:spcAft>
              <a:buNone/>
            </a:pPr>
            <a:r>
              <a:rPr lang="en-GB"/>
              <a:t>In an IDE this would be labelled as unreachable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method will now return a parameter – it will give us something back.</a:t>
            </a:r>
            <a:endParaRPr/>
          </a:p>
          <a:p>
            <a:pPr indent="0" lvl="0" marL="0" rtl="0" algn="l">
              <a:spcBef>
                <a:spcPts val="0"/>
              </a:spcBef>
              <a:spcAft>
                <a:spcPts val="0"/>
              </a:spcAft>
              <a:buNone/>
            </a:pPr>
            <a:r>
              <a:rPr lang="en-GB"/>
              <a:t>Return keyword</a:t>
            </a:r>
            <a:endParaRPr/>
          </a:p>
          <a:p>
            <a:pPr indent="0" lvl="0" marL="0" rtl="0" algn="l">
              <a:spcBef>
                <a:spcPts val="0"/>
              </a:spcBef>
              <a:spcAft>
                <a:spcPts val="0"/>
              </a:spcAft>
              <a:buNone/>
            </a:pPr>
            <a:r>
              <a:rPr lang="en-GB"/>
              <a:t>If we are using a return type that isn’t void then we have to use this 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method can only return 1 thing, that is one thing of the specified data type.</a:t>
            </a:r>
            <a:endParaRPr/>
          </a:p>
          <a:p>
            <a:pPr indent="0" lvl="0" marL="0" rtl="0" algn="l">
              <a:spcBef>
                <a:spcPts val="0"/>
              </a:spcBef>
              <a:spcAft>
                <a:spcPts val="0"/>
              </a:spcAft>
              <a:buNone/>
            </a:pPr>
            <a:r>
              <a:rPr lang="en-GB"/>
              <a:t>A method must return the data type specified and cannot return anything else.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System.out.println(); will be used a lot as you start to learn to code – it is how we will print things to the screen – or the console as it is called.</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6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Here lambdaFilter is an implementation of the FileFilter interface.</a:t>
            </a:r>
            <a:endParaRPr/>
          </a:p>
        </p:txBody>
      </p:sp>
      <p:sp>
        <p:nvSpPr>
          <p:cNvPr id="675" name="Google Shape;675;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Execution starts in the main method.</a:t>
            </a:r>
            <a:endParaRPr/>
          </a:p>
          <a:p>
            <a:pPr indent="0" lvl="0" marL="0" rtl="0" algn="l">
              <a:spcBef>
                <a:spcPts val="0"/>
              </a:spcBef>
              <a:spcAft>
                <a:spcPts val="0"/>
              </a:spcAft>
              <a:buNone/>
            </a:pPr>
            <a:r>
              <a:rPr lang="en-GB"/>
              <a:t>The first line of code is to call the method called method1</a:t>
            </a:r>
            <a:endParaRPr/>
          </a:p>
          <a:p>
            <a:pPr indent="0" lvl="0" marL="0" rtl="0" algn="l">
              <a:spcBef>
                <a:spcPts val="0"/>
              </a:spcBef>
              <a:spcAft>
                <a:spcPts val="0"/>
              </a:spcAft>
              <a:buNone/>
            </a:pPr>
            <a:r>
              <a:rPr lang="en-GB"/>
              <a:t>So then that method will be executed, which prints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we go back to the main method, where now its at the line that executes method2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then “ World” is printed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on the third line in the main method it is encompassing it in a print line method itself, as method3() returns a string which we then want to print.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 is printed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Could be the hardest part of java – if you cant follow your code logically you will struggle</a:t>
            </a:r>
            <a:endParaRPr/>
          </a:p>
          <a:p>
            <a:pPr indent="0" lvl="0" marL="0" rtl="0" algn="l">
              <a:spcBef>
                <a:spcPts val="0"/>
              </a:spcBef>
              <a:spcAft>
                <a:spcPts val="0"/>
              </a:spcAft>
              <a:buNone/>
            </a:pPr>
            <a:r>
              <a:rPr lang="en-GB"/>
              <a:t>How it jumps between certain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Compiling it down into class files to give it to the JVM</a:t>
            </a:r>
            <a:endParaRPr/>
          </a:p>
          <a:p>
            <a:pPr indent="0" lvl="0" marL="0" rtl="0" algn="l">
              <a:spcBef>
                <a:spcPts val="0"/>
              </a:spcBef>
              <a:spcAft>
                <a:spcPts val="0"/>
              </a:spcAft>
              <a:buNone/>
            </a:pPr>
            <a:r>
              <a:rPr lang="en-GB"/>
              <a:t>We are saying run the main method in this file – its going to find the main method and will start executing the application</a:t>
            </a:r>
            <a:endParaRPr/>
          </a:p>
          <a:p>
            <a:pPr indent="0" lvl="0" marL="0" rtl="0" algn="l">
              <a:spcBef>
                <a:spcPts val="0"/>
              </a:spcBef>
              <a:spcAft>
                <a:spcPts val="0"/>
              </a:spcAft>
              <a:buNone/>
            </a:pPr>
            <a:r>
              <a:rPr lang="en-GB"/>
              <a:t>This is where all programs start and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Syntax is particular (has to have all these things – but we will look later)</a:t>
            </a:r>
            <a:endParaRPr/>
          </a:p>
          <a:p>
            <a:pPr indent="0" lvl="0" marL="0" rtl="0" algn="l">
              <a:spcBef>
                <a:spcPts val="0"/>
              </a:spcBef>
              <a:spcAft>
                <a:spcPts val="0"/>
              </a:spcAft>
              <a:buNone/>
            </a:pPr>
            <a:r>
              <a:rPr lang="en-GB"/>
              <a:t>The point is to show it is jumping around – but that it always comes back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4" name="Google Shape;2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7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7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p7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p7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Think about if you wanted to model a Person, and in your system you wanted to have an attribute such as “Pet”, this could be null if they didn’t have a pet, but otherwise it could be an object such as Dog !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p7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Note: You don’t have to initialize instance variables (belonging to class), but you do have to initialize local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only 2 types of data, numeric and non-numeric data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String isn’t technically a primitive data type, but it is often used like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Everything in java are based off of Primitive data types in one way or another</a:t>
            </a:r>
            <a:endParaRPr/>
          </a:p>
          <a:p>
            <a:pPr indent="0" lvl="0" marL="0" rtl="0" algn="l">
              <a:spcBef>
                <a:spcPts val="0"/>
              </a:spcBef>
              <a:spcAft>
                <a:spcPts val="0"/>
              </a:spcAft>
              <a:buNone/>
            </a:pPr>
            <a:r>
              <a:rPr lang="en-GB"/>
              <a:t>Boolean is appropriate for when you have 2 absolute values, either true or false, off or 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bottom 5 are numerical data types – they just have a different size</a:t>
            </a:r>
            <a:endParaRPr/>
          </a:p>
          <a:p>
            <a:pPr indent="0" lvl="0" marL="0" rtl="0" algn="l">
              <a:spcBef>
                <a:spcPts val="0"/>
              </a:spcBef>
              <a:spcAft>
                <a:spcPts val="0"/>
              </a:spcAft>
              <a:buNone/>
            </a:pPr>
            <a:r>
              <a:rPr lang="en-GB"/>
              <a:t>Decimals are useful – obviously –briefly mention implicit casting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reality performance is important but for everything we do here it isn’t so much</a:t>
            </a:r>
            <a:endParaRPr/>
          </a:p>
          <a:p>
            <a:pPr indent="0" lvl="0" marL="0" rtl="0" algn="l">
              <a:spcBef>
                <a:spcPts val="0"/>
              </a:spcBef>
              <a:spcAft>
                <a:spcPts val="0"/>
              </a:spcAft>
              <a:buNone/>
            </a:pPr>
            <a:r>
              <a:rPr lang="en-GB"/>
              <a:t>Char is technically a numeric data type – you may confused with this due to some wacky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not about the shape of the data, it is about the nature of the data – this is in reference to the Numeric and non-numeric data types that we have previously looked at.  A phone number might be in the shape of numbers but by nature it is not a number, it is a string.</a:t>
            </a:r>
            <a:endParaRPr/>
          </a:p>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8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p8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7" name="Google Shape;827;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Stop and do a worked example of a constructor</a:t>
            </a:r>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Google Shape;833;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4" name="Google Shape;834;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Abstraction – you don’t need to show the user how the inner workings look</a:t>
            </a:r>
            <a:endParaRPr/>
          </a:p>
          <a:p>
            <a:pPr indent="0" lvl="0" marL="0" rtl="0" algn="l">
              <a:spcBef>
                <a:spcPts val="0"/>
              </a:spcBef>
              <a:spcAft>
                <a:spcPts val="0"/>
              </a:spcAft>
              <a:buNone/>
            </a:pPr>
            <a:r>
              <a:rPr lang="en-GB"/>
              <a:t>It is quite hard to give a good example at this point, it is best described as we consider bigger programs a at a later date.</a:t>
            </a:r>
            <a:endParaRPr/>
          </a:p>
          <a:p>
            <a:pPr indent="0" lvl="0" marL="0" rtl="0" algn="l">
              <a:spcBef>
                <a:spcPts val="0"/>
              </a:spcBef>
              <a:spcAft>
                <a:spcPts val="0"/>
              </a:spcAft>
              <a:buNone/>
            </a:pPr>
            <a:r>
              <a:rPr lang="en-GB"/>
              <a:t>Just keep it in mind, what it is a what it does. Especially when you are refactoring your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Spiral example is good to show abstraction – maybe wait until later in the second week when someone has created a good piece of code</a:t>
            </a:r>
            <a:endParaRPr/>
          </a:p>
          <a:p>
            <a:pPr indent="0" lvl="0" marL="0" rtl="0" algn="l">
              <a:spcBef>
                <a:spcPts val="0"/>
              </a:spcBef>
              <a:spcAft>
                <a:spcPts val="0"/>
              </a:spcAft>
              <a:buNone/>
            </a:pPr>
            <a:r>
              <a:rPr lang="en-GB"/>
              <a:t>Pull down from their github and look through the use of abstraction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5" name="Google Shape;835;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p8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8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8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p8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0" name="Google Shape;870;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p8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It wouldn’t make sense if I told you “Make me an animal”, you’d ask “What kind of animal?” – “A mammal”, “what kind of mammal?” – “A cat”, ok, we could probably just make any cat and you’d be happy but theoretically you should go down even further, to breeds of cat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think back to the reason that we have methods, they exist so we don’t have to keep retyping 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Inheritance completes a similar thing.</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p8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3" name="Google Shape;893;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p8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8" name="Google Shape;908;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In this example, every animal might eat in the same way (Yes some might use a mouth, some might not…) But given food, an animal can consume it for nutrients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every animal might sleep in a different way, so we’ll make this method abstract (to be implemented further down the chain)</a:t>
            </a:r>
            <a:endParaRPr/>
          </a:p>
          <a:p>
            <a:pPr indent="0" lvl="0" marL="0" rtl="0" algn="l">
              <a:spcBef>
                <a:spcPts val="0"/>
              </a:spcBef>
              <a:spcAft>
                <a:spcPts val="0"/>
              </a:spcAft>
              <a:buNone/>
            </a:pPr>
            <a:r>
              <a:rPr lang="en-GB"/>
              <a:t>And the same with make noise.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Fairly obvious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and – and ! –</a:t>
            </a:r>
            <a:endParaRPr/>
          </a:p>
          <a:p>
            <a:pPr indent="0" lvl="0" marL="0" rtl="0" algn="l">
              <a:spcBef>
                <a:spcPts val="0"/>
              </a:spcBef>
              <a:spcAft>
                <a:spcPts val="0"/>
              </a:spcAft>
              <a:buNone/>
            </a:pPr>
            <a:r>
              <a:rPr lang="en-GB"/>
              <a:t>If you have a numeric data type like the ones on the previous page it will increment it by one</a:t>
            </a:r>
            <a:endParaRPr/>
          </a:p>
          <a:p>
            <a:pPr indent="0" lvl="0" marL="0" rtl="0" algn="l">
              <a:spcBef>
                <a:spcPts val="0"/>
              </a:spcBef>
              <a:spcAft>
                <a:spcPts val="0"/>
              </a:spcAft>
              <a:buNone/>
            </a:pPr>
            <a:r>
              <a:rPr lang="en-GB"/>
              <a:t>Very useful</a:t>
            </a:r>
            <a:endParaRPr/>
          </a:p>
          <a:p>
            <a:pPr indent="0" lvl="0" marL="0" rtl="0" algn="l">
              <a:spcBef>
                <a:spcPts val="0"/>
              </a:spcBef>
              <a:spcAft>
                <a:spcPts val="0"/>
              </a:spcAft>
              <a:buNone/>
            </a:pPr>
            <a:r>
              <a:rPr lang="en-GB"/>
              <a:t>Introduce i++ and ++i at this point</a:t>
            </a:r>
            <a:endParaRPr/>
          </a:p>
          <a:p>
            <a:pPr indent="0" lvl="0" marL="0" rtl="0" algn="l">
              <a:spcBef>
                <a:spcPts val="0"/>
              </a:spcBef>
              <a:spcAft>
                <a:spcPts val="0"/>
              </a:spcAft>
              <a:buNone/>
            </a:pPr>
            <a:r>
              <a:rPr lang="en-GB"/>
              <a:t>Both valid</a:t>
            </a:r>
            <a:endParaRPr/>
          </a:p>
          <a:p>
            <a:pPr indent="0" lvl="0" marL="0" rtl="0" algn="l">
              <a:spcBef>
                <a:spcPts val="0"/>
              </a:spcBef>
              <a:spcAft>
                <a:spcPts val="0"/>
              </a:spcAft>
              <a:buNone/>
            </a:pPr>
            <a:r>
              <a:rPr lang="en-GB"/>
              <a:t>Explain with sysout</a:t>
            </a:r>
            <a:endParaRPr/>
          </a:p>
          <a:p>
            <a:pPr indent="0" lvl="0" marL="0" rtl="0" algn="l">
              <a:spcBef>
                <a:spcPts val="0"/>
              </a:spcBef>
              <a:spcAft>
                <a:spcPts val="0"/>
              </a:spcAft>
              <a:buNone/>
            </a:pPr>
            <a:r>
              <a:rPr lang="en-GB"/>
              <a:t>All that really matters is that the are we going to use it and then increment it – or increment it and then use it</a:t>
            </a:r>
            <a:endParaRPr/>
          </a:p>
          <a:p>
            <a:pPr indent="0" lvl="0" marL="0" rtl="0" algn="l">
              <a:spcBef>
                <a:spcPts val="0"/>
              </a:spcBef>
              <a:spcAft>
                <a:spcPts val="0"/>
              </a:spcAft>
              <a:buNone/>
            </a:pPr>
            <a:r>
              <a:rPr lang="en-GB"/>
              <a:t>This is the basis of the entire thing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p9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6" name="Google Shape;916;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p9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3" name="Google Shape;923;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p9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7" name="Google Shape;937;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p9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3" name="Google Shape;973;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7" name="Google Shape;987;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Java is always </a:t>
            </a:r>
            <a:r>
              <a:rPr b="1" i="0" lang="en-GB" sz="1200">
                <a:solidFill>
                  <a:schemeClr val="dk1"/>
                </a:solidFill>
                <a:latin typeface="Calibri"/>
                <a:ea typeface="Calibri"/>
                <a:cs typeface="Calibri"/>
                <a:sym typeface="Calibri"/>
              </a:rPr>
              <a:t>pass-by-value</a:t>
            </a:r>
            <a:r>
              <a:rPr b="0" i="0" lang="en-GB" sz="1200">
                <a:solidFill>
                  <a:schemeClr val="dk1"/>
                </a:solidFill>
                <a:latin typeface="Calibri"/>
                <a:ea typeface="Calibri"/>
                <a:cs typeface="Calibri"/>
                <a:sym typeface="Calibri"/>
              </a:rPr>
              <a:t>. Unfortunately, they decided to call the location of an object a "reference". When we pass the value of an object, we are passing the </a:t>
            </a:r>
            <a:r>
              <a:rPr b="0" i="1" lang="en-GB" sz="1200">
                <a:solidFill>
                  <a:schemeClr val="dk1"/>
                </a:solidFill>
                <a:latin typeface="Calibri"/>
                <a:ea typeface="Calibri"/>
                <a:cs typeface="Calibri"/>
                <a:sym typeface="Calibri"/>
              </a:rPr>
              <a:t>reference</a:t>
            </a:r>
            <a:r>
              <a:rPr b="0" i="0" lang="en-GB" sz="1200">
                <a:solidFill>
                  <a:schemeClr val="dk1"/>
                </a:solidFill>
                <a:latin typeface="Calibri"/>
                <a:ea typeface="Calibri"/>
                <a:cs typeface="Calibri"/>
                <a:sym typeface="Calibri"/>
              </a:rPr>
              <a:t> to it. This is confusing to beginners.</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Java does</a:t>
            </a:r>
            <a:r>
              <a:rPr b="0" i="0" lang="en-GB" sz="1200">
                <a:solidFill>
                  <a:schemeClr val="dk1"/>
                </a:solidFill>
                <a:latin typeface="Calibri"/>
                <a:ea typeface="Calibri"/>
                <a:cs typeface="Calibri"/>
                <a:sym typeface="Calibri"/>
              </a:rPr>
              <a:t> manipulate objects by </a:t>
            </a:r>
            <a:r>
              <a:rPr b="1" i="0" lang="en-GB" sz="1200">
                <a:solidFill>
                  <a:schemeClr val="dk1"/>
                </a:solidFill>
                <a:latin typeface="Calibri"/>
                <a:ea typeface="Calibri"/>
                <a:cs typeface="Calibri"/>
                <a:sym typeface="Calibri"/>
              </a:rPr>
              <a:t>reference</a:t>
            </a:r>
            <a:r>
              <a:rPr b="0" i="0" lang="en-GB" sz="1200">
                <a:solidFill>
                  <a:schemeClr val="dk1"/>
                </a:solidFill>
                <a:latin typeface="Calibri"/>
                <a:ea typeface="Calibri"/>
                <a:cs typeface="Calibri"/>
                <a:sym typeface="Calibri"/>
              </a:rPr>
              <a:t>, and all object variables are </a:t>
            </a:r>
            <a:r>
              <a:rPr b="1" i="0" lang="en-GB" sz="1200">
                <a:solidFill>
                  <a:schemeClr val="dk1"/>
                </a:solidFill>
                <a:latin typeface="Calibri"/>
                <a:ea typeface="Calibri"/>
                <a:cs typeface="Calibri"/>
                <a:sym typeface="Calibri"/>
              </a:rPr>
              <a:t>references</a:t>
            </a:r>
            <a:r>
              <a:rPr b="0" i="0" lang="en-GB" sz="1200">
                <a:solidFill>
                  <a:schemeClr val="dk1"/>
                </a:solidFill>
                <a:latin typeface="Calibri"/>
                <a:ea typeface="Calibri"/>
                <a:cs typeface="Calibri"/>
                <a:sym typeface="Calibri"/>
              </a:rPr>
              <a:t>. However, </a:t>
            </a:r>
            <a:r>
              <a:rPr b="1" i="0" lang="en-GB" sz="1200">
                <a:solidFill>
                  <a:schemeClr val="dk1"/>
                </a:solidFill>
                <a:latin typeface="Calibri"/>
                <a:ea typeface="Calibri"/>
                <a:cs typeface="Calibri"/>
                <a:sym typeface="Calibri"/>
              </a:rPr>
              <a:t>Java</a:t>
            </a:r>
            <a:r>
              <a:rPr b="0" i="0" lang="en-GB" sz="1200">
                <a:solidFill>
                  <a:schemeClr val="dk1"/>
                </a:solidFill>
                <a:latin typeface="Calibri"/>
                <a:ea typeface="Calibri"/>
                <a:cs typeface="Calibri"/>
                <a:sym typeface="Calibri"/>
              </a:rPr>
              <a:t> doesn't </a:t>
            </a:r>
            <a:r>
              <a:rPr b="1" i="0" lang="en-GB" sz="1200">
                <a:solidFill>
                  <a:schemeClr val="dk1"/>
                </a:solidFill>
                <a:latin typeface="Calibri"/>
                <a:ea typeface="Calibri"/>
                <a:cs typeface="Calibri"/>
                <a:sym typeface="Calibri"/>
              </a:rPr>
              <a:t>pass</a:t>
            </a:r>
            <a:r>
              <a:rPr b="0" i="0" lang="en-GB" sz="1200">
                <a:solidFill>
                  <a:schemeClr val="dk1"/>
                </a:solidFill>
                <a:latin typeface="Calibri"/>
                <a:ea typeface="Calibri"/>
                <a:cs typeface="Calibri"/>
                <a:sym typeface="Calibri"/>
              </a:rPr>
              <a:t> method arguments by </a:t>
            </a:r>
            <a:r>
              <a:rPr b="1" i="0" lang="en-GB" sz="1200">
                <a:solidFill>
                  <a:schemeClr val="dk1"/>
                </a:solidFill>
                <a:latin typeface="Calibri"/>
                <a:ea typeface="Calibri"/>
                <a:cs typeface="Calibri"/>
                <a:sym typeface="Calibri"/>
              </a:rPr>
              <a:t>reference</a:t>
            </a:r>
            <a:r>
              <a:rPr b="0" i="0" lang="en-GB"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it </a:t>
            </a:r>
            <a:r>
              <a:rPr b="1" i="0" lang="en-GB" sz="1200">
                <a:solidFill>
                  <a:schemeClr val="dk1"/>
                </a:solidFill>
                <a:latin typeface="Calibri"/>
                <a:ea typeface="Calibri"/>
                <a:cs typeface="Calibri"/>
                <a:sym typeface="Calibri"/>
              </a:rPr>
              <a:t>passes</a:t>
            </a:r>
            <a:r>
              <a:rPr b="0" i="0" lang="en-GB" sz="1200">
                <a:solidFill>
                  <a:schemeClr val="dk1"/>
                </a:solidFill>
                <a:latin typeface="Calibri"/>
                <a:ea typeface="Calibri"/>
                <a:cs typeface="Calibri"/>
                <a:sym typeface="Calibri"/>
              </a:rPr>
              <a:t> them by </a:t>
            </a:r>
            <a:r>
              <a:rPr b="1" i="0" lang="en-GB" sz="1200">
                <a:solidFill>
                  <a:schemeClr val="dk1"/>
                </a:solidFill>
                <a:latin typeface="Calibri"/>
                <a:ea typeface="Calibri"/>
                <a:cs typeface="Calibri"/>
                <a:sym typeface="Calibri"/>
              </a:rPr>
              <a:t>value</a:t>
            </a:r>
            <a:r>
              <a:rPr b="0" i="0" lang="en-GB" sz="1200">
                <a:solidFill>
                  <a:schemeClr val="dk1"/>
                </a:solidFill>
                <a:latin typeface="Calibri"/>
                <a:ea typeface="Calibri"/>
                <a:cs typeface="Calibri"/>
                <a:sym typeface="Calibri"/>
              </a:rPr>
              <a:t>.</a:t>
            </a:r>
            <a:endParaRPr/>
          </a:p>
        </p:txBody>
      </p:sp>
      <p:sp>
        <p:nvSpPr>
          <p:cNvPr id="988" name="Google Shape;988;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5" name="Google Shape;995;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Yet we can still change variables within the object, just not the objects reference.</a:t>
            </a:r>
            <a:endParaRPr/>
          </a:p>
        </p:txBody>
      </p:sp>
      <p:sp>
        <p:nvSpPr>
          <p:cNvPr id="996" name="Google Shape;996;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5" name="Shape 15"/>
        <p:cNvGrpSpPr/>
        <p:nvPr/>
      </p:nvGrpSpPr>
      <p:grpSpPr>
        <a:xfrm>
          <a:off x="0" y="0"/>
          <a:ext cx="0" cy="0"/>
          <a:chOff x="0" y="0"/>
          <a:chExt cx="0" cy="0"/>
        </a:xfrm>
      </p:grpSpPr>
      <p:sp>
        <p:nvSpPr>
          <p:cNvPr id="16" name="Google Shape;16;p118"/>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555454"/>
              </a:buClr>
              <a:buSzPts val="6000"/>
              <a:buFont typeface="Calibri"/>
              <a:buNone/>
              <a:defRPr b="0" i="0" sz="6000">
                <a:solidFill>
                  <a:srgbClr val="55545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8"/>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rgbClr val="2E2D2C"/>
              </a:buClr>
              <a:buSzPts val="2000"/>
              <a:buNone/>
              <a:defRPr b="0" i="0" sz="2000" cap="none">
                <a:solidFill>
                  <a:srgbClr val="2E2D2C"/>
                </a:solidFill>
                <a:latin typeface="Calibri"/>
                <a:ea typeface="Calibri"/>
                <a:cs typeface="Calibri"/>
                <a:sym typeface="Calibri"/>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pic>
        <p:nvPicPr>
          <p:cNvPr id="18" name="Google Shape;18;p118"/>
          <p:cNvPicPr preferRelativeResize="0"/>
          <p:nvPr/>
        </p:nvPicPr>
        <p:blipFill rotWithShape="1">
          <a:blip r:embed="rId2">
            <a:alphaModFix/>
          </a:blip>
          <a:srcRect b="0" l="0" r="0" t="0"/>
          <a:stretch/>
        </p:blipFill>
        <p:spPr>
          <a:xfrm>
            <a:off x="5715542" y="5734420"/>
            <a:ext cx="748759" cy="5271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91" name="Shape 91"/>
        <p:cNvGrpSpPr/>
        <p:nvPr/>
      </p:nvGrpSpPr>
      <p:grpSpPr>
        <a:xfrm>
          <a:off x="0" y="0"/>
          <a:ext cx="0" cy="0"/>
          <a:chOff x="0" y="0"/>
          <a:chExt cx="0" cy="0"/>
        </a:xfrm>
      </p:grpSpPr>
      <p:sp>
        <p:nvSpPr>
          <p:cNvPr id="92" name="Google Shape;92;p120"/>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20"/>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rgbClr val="0070C0"/>
                </a:solidFill>
                <a:latin typeface="Quattrocento Sans"/>
                <a:ea typeface="Quattrocento Sans"/>
                <a:cs typeface="Quattrocento Sans"/>
                <a:sym typeface="Quattrocento Sans"/>
              </a:rPr>
              <a:t>‹#›</a:t>
            </a:fld>
            <a:endParaRPr b="0" i="0" sz="1000" u="none" cap="none" strike="noStrike">
              <a:solidFill>
                <a:srgbClr val="0070C0"/>
              </a:solidFill>
              <a:latin typeface="Quattrocento Sans"/>
              <a:ea typeface="Quattrocento Sans"/>
              <a:cs typeface="Quattrocento Sans"/>
              <a:sym typeface="Quattrocento Sans"/>
            </a:endParaRPr>
          </a:p>
        </p:txBody>
      </p:sp>
      <p:sp>
        <p:nvSpPr>
          <p:cNvPr id="94" name="Google Shape;94;p120"/>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120"/>
          <p:cNvSpPr/>
          <p:nvPr/>
        </p:nvSpPr>
        <p:spPr>
          <a:xfrm>
            <a:off x="6078034" y="1930402"/>
            <a:ext cx="45719" cy="454501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rgbClr val="FFFFFF"/>
              </a:solidFill>
              <a:latin typeface="Quattrocento Sans"/>
              <a:ea typeface="Quattrocento Sans"/>
              <a:cs typeface="Quattrocento Sans"/>
              <a:sym typeface="Quattrocento Sans"/>
            </a:endParaRPr>
          </a:p>
        </p:txBody>
      </p:sp>
      <p:sp>
        <p:nvSpPr>
          <p:cNvPr id="96" name="Google Shape;96;p12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97" name="Shape 97"/>
        <p:cNvGrpSpPr/>
        <p:nvPr/>
      </p:nvGrpSpPr>
      <p:grpSpPr>
        <a:xfrm>
          <a:off x="0" y="0"/>
          <a:ext cx="0" cy="0"/>
          <a:chOff x="0" y="0"/>
          <a:chExt cx="0" cy="0"/>
        </a:xfrm>
      </p:grpSpPr>
      <p:sp>
        <p:nvSpPr>
          <p:cNvPr id="98" name="Google Shape;98;p121"/>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21"/>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rgbClr val="0070C0"/>
                </a:solidFill>
                <a:latin typeface="Quattrocento Sans"/>
                <a:ea typeface="Quattrocento Sans"/>
                <a:cs typeface="Quattrocento Sans"/>
                <a:sym typeface="Quattrocento Sans"/>
              </a:rPr>
              <a:t>‹#›</a:t>
            </a:fld>
            <a:endParaRPr b="0" i="0" sz="1000" u="none" cap="none" strike="noStrike">
              <a:solidFill>
                <a:srgbClr val="0070C0"/>
              </a:solidFill>
              <a:latin typeface="Quattrocento Sans"/>
              <a:ea typeface="Quattrocento Sans"/>
              <a:cs typeface="Quattrocento Sans"/>
              <a:sym typeface="Quattrocento Sans"/>
            </a:endParaRPr>
          </a:p>
        </p:txBody>
      </p:sp>
      <p:sp>
        <p:nvSpPr>
          <p:cNvPr id="100" name="Google Shape;100;p12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519C"/>
              </a:buClr>
              <a:buSzPts val="3600"/>
              <a:buFont typeface="Quattrocento Sans"/>
              <a:buNone/>
              <a:defRPr>
                <a:solidFill>
                  <a:srgbClr val="00519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101" name="Shape 101"/>
        <p:cNvGrpSpPr/>
        <p:nvPr/>
      </p:nvGrpSpPr>
      <p:grpSpPr>
        <a:xfrm>
          <a:off x="0" y="0"/>
          <a:ext cx="0" cy="0"/>
          <a:chOff x="0" y="0"/>
          <a:chExt cx="0" cy="0"/>
        </a:xfrm>
      </p:grpSpPr>
      <p:sp>
        <p:nvSpPr>
          <p:cNvPr id="102" name="Google Shape;102;p122"/>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22"/>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
        <p:nvSpPr>
          <p:cNvPr id="104" name="Google Shape;104;p12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05" name="Shape 105"/>
        <p:cNvGrpSpPr/>
        <p:nvPr/>
      </p:nvGrpSpPr>
      <p:grpSpPr>
        <a:xfrm>
          <a:off x="0" y="0"/>
          <a:ext cx="0" cy="0"/>
          <a:chOff x="0" y="0"/>
          <a:chExt cx="0" cy="0"/>
        </a:xfrm>
      </p:grpSpPr>
      <p:sp>
        <p:nvSpPr>
          <p:cNvPr id="106" name="Google Shape;106;p123"/>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555454"/>
              </a:buClr>
              <a:buSzPts val="6000"/>
              <a:buFont typeface="Quattrocento Sans"/>
              <a:buNone/>
              <a:defRPr b="0" i="0" sz="6000">
                <a:solidFill>
                  <a:srgbClr val="555454"/>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23"/>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rgbClr val="2E2D2C"/>
                </a:solidFill>
                <a:latin typeface="Quattrocento Sans"/>
                <a:ea typeface="Quattrocento Sans"/>
                <a:cs typeface="Quattrocento Sans"/>
                <a:sym typeface="Quattrocento Sans"/>
              </a:defRPr>
            </a:lvl1pPr>
            <a:lvl2pPr lvl="1" algn="ctr">
              <a:spcBef>
                <a:spcPts val="800"/>
              </a:spcBef>
              <a:spcAft>
                <a:spcPts val="0"/>
              </a:spcAft>
              <a:buSzPts val="1800"/>
              <a:buNone/>
              <a:defRPr>
                <a:solidFill>
                  <a:srgbClr val="8C8C8C"/>
                </a:solidFill>
              </a:defRPr>
            </a:lvl2pPr>
            <a:lvl3pPr lvl="2" algn="ctr">
              <a:spcBef>
                <a:spcPts val="800"/>
              </a:spcBef>
              <a:spcAft>
                <a:spcPts val="0"/>
              </a:spcAft>
              <a:buSzPts val="1800"/>
              <a:buNone/>
              <a:defRPr>
                <a:solidFill>
                  <a:srgbClr val="8C8C8C"/>
                </a:solidFill>
              </a:defRPr>
            </a:lvl3pPr>
            <a:lvl4pPr lvl="3" algn="ctr">
              <a:spcBef>
                <a:spcPts val="800"/>
              </a:spcBef>
              <a:spcAft>
                <a:spcPts val="0"/>
              </a:spcAft>
              <a:buSzPts val="1800"/>
              <a:buNone/>
              <a:defRPr>
                <a:solidFill>
                  <a:srgbClr val="8C8C8C"/>
                </a:solidFill>
              </a:defRPr>
            </a:lvl4pPr>
            <a:lvl5pPr lvl="4" algn="ctr">
              <a:spcBef>
                <a:spcPts val="800"/>
              </a:spcBef>
              <a:spcAft>
                <a:spcPts val="0"/>
              </a:spcAft>
              <a:buSzPts val="1800"/>
              <a:buNone/>
              <a:defRPr>
                <a:solidFill>
                  <a:srgbClr val="8C8C8C"/>
                </a:solidFill>
              </a:defRPr>
            </a:lvl5pPr>
            <a:lvl6pPr lvl="5" algn="ctr">
              <a:spcBef>
                <a:spcPts val="800"/>
              </a:spcBef>
              <a:spcAft>
                <a:spcPts val="0"/>
              </a:spcAft>
              <a:buClr>
                <a:srgbClr val="8C8C8C"/>
              </a:buClr>
              <a:buSzPts val="2000"/>
              <a:buNone/>
              <a:defRPr>
                <a:solidFill>
                  <a:srgbClr val="8C8C8C"/>
                </a:solidFill>
              </a:defRPr>
            </a:lvl6pPr>
            <a:lvl7pPr lvl="6" algn="ctr">
              <a:spcBef>
                <a:spcPts val="400"/>
              </a:spcBef>
              <a:spcAft>
                <a:spcPts val="0"/>
              </a:spcAft>
              <a:buClr>
                <a:srgbClr val="8C8C8C"/>
              </a:buClr>
              <a:buSzPts val="2000"/>
              <a:buNone/>
              <a:defRPr>
                <a:solidFill>
                  <a:srgbClr val="8C8C8C"/>
                </a:solidFill>
              </a:defRPr>
            </a:lvl7pPr>
            <a:lvl8pPr lvl="7" algn="ctr">
              <a:spcBef>
                <a:spcPts val="400"/>
              </a:spcBef>
              <a:spcAft>
                <a:spcPts val="0"/>
              </a:spcAft>
              <a:buClr>
                <a:srgbClr val="8C8C8C"/>
              </a:buClr>
              <a:buSzPts val="2000"/>
              <a:buNone/>
              <a:defRPr>
                <a:solidFill>
                  <a:srgbClr val="8C8C8C"/>
                </a:solidFill>
              </a:defRPr>
            </a:lvl8pPr>
            <a:lvl9pPr lvl="8" algn="ctr">
              <a:spcBef>
                <a:spcPts val="400"/>
              </a:spcBef>
              <a:spcAft>
                <a:spcPts val="0"/>
              </a:spcAft>
              <a:buClr>
                <a:srgbClr val="8C8C8C"/>
              </a:buClr>
              <a:buSzPts val="2000"/>
              <a:buNone/>
              <a:defRPr>
                <a:solidFill>
                  <a:srgbClr val="8C8C8C"/>
                </a:solidFill>
              </a:defRPr>
            </a:lvl9pPr>
          </a:lstStyle>
          <a:p/>
        </p:txBody>
      </p:sp>
      <p:pic>
        <p:nvPicPr>
          <p:cNvPr id="108" name="Google Shape;108;p123"/>
          <p:cNvPicPr preferRelativeResize="0"/>
          <p:nvPr/>
        </p:nvPicPr>
        <p:blipFill rotWithShape="1">
          <a:blip r:embed="rId2">
            <a:alphaModFix/>
          </a:blip>
          <a:srcRect b="0" l="0" r="0" t="0"/>
          <a:stretch/>
        </p:blipFill>
        <p:spPr>
          <a:xfrm>
            <a:off x="5715542" y="5734420"/>
            <a:ext cx="748759" cy="52710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109" name="Shape 109"/>
        <p:cNvGrpSpPr/>
        <p:nvPr/>
      </p:nvGrpSpPr>
      <p:grpSpPr>
        <a:xfrm>
          <a:off x="0" y="0"/>
          <a:ext cx="0" cy="0"/>
          <a:chOff x="0" y="0"/>
          <a:chExt cx="0" cy="0"/>
        </a:xfrm>
      </p:grpSpPr>
      <p:sp>
        <p:nvSpPr>
          <p:cNvPr id="110" name="Google Shape;110;p137"/>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137"/>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
        <p:nvSpPr>
          <p:cNvPr id="112" name="Google Shape;112;p137"/>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3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114" name="Shape 114"/>
        <p:cNvGrpSpPr/>
        <p:nvPr/>
      </p:nvGrpSpPr>
      <p:grpSpPr>
        <a:xfrm>
          <a:off x="0" y="0"/>
          <a:ext cx="0" cy="0"/>
          <a:chOff x="0" y="0"/>
          <a:chExt cx="0" cy="0"/>
        </a:xfrm>
      </p:grpSpPr>
      <p:sp>
        <p:nvSpPr>
          <p:cNvPr id="115" name="Google Shape;115;p138"/>
          <p:cNvSpPr/>
          <p:nvPr>
            <p:ph idx="2" type="pic"/>
          </p:nvPr>
        </p:nvSpPr>
        <p:spPr>
          <a:xfrm>
            <a:off x="0" y="0"/>
            <a:ext cx="4699322" cy="6858000"/>
          </a:xfrm>
          <a:prstGeom prst="rect">
            <a:avLst/>
          </a:prstGeom>
          <a:noFill/>
          <a:ln>
            <a:noFill/>
          </a:ln>
        </p:spPr>
        <p:txBody>
          <a:bodyPr anchorCtr="0" anchor="t" bIns="45700" lIns="91425" spcFirstLastPara="1" rIns="91425" wrap="square" tIns="45700">
            <a:noAutofit/>
          </a:bodyPr>
          <a:lstStyle>
            <a:lvl1pPr lvl="0" marR="0" rtl="0" algn="l">
              <a:spcBef>
                <a:spcPts val="200"/>
              </a:spcBef>
              <a:spcAft>
                <a:spcPts val="0"/>
              </a:spcAft>
              <a:buClr>
                <a:schemeClr val="dk1"/>
              </a:buClr>
              <a:buSzPts val="1900"/>
              <a:buFont typeface="Arial"/>
              <a:buNone/>
              <a:defRPr b="0" i="0" sz="1900" u="none" cap="none" strike="noStrike">
                <a:solidFill>
                  <a:srgbClr val="2E2D2C"/>
                </a:solidFill>
                <a:latin typeface="Quattrocento Sans"/>
                <a:ea typeface="Quattrocento Sans"/>
                <a:cs typeface="Quattrocento Sans"/>
                <a:sym typeface="Quattrocento Sans"/>
              </a:defRPr>
            </a:lvl1pPr>
            <a:lvl2pPr lvl="1"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2pPr>
            <a:lvl3pPr lvl="2"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3pPr>
            <a:lvl4pPr lvl="3"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4pPr>
            <a:lvl5pPr lvl="4"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5pPr>
            <a:lvl6pPr lvl="5" marR="0" rtl="0" algn="l">
              <a:spcBef>
                <a:spcPts val="8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16" name="Google Shape;116;p138"/>
          <p:cNvSpPr/>
          <p:nvPr/>
        </p:nvSpPr>
        <p:spPr>
          <a:xfrm>
            <a:off x="4694821" y="0"/>
            <a:ext cx="7497179" cy="6858000"/>
          </a:xfrm>
          <a:prstGeom prst="rect">
            <a:avLst/>
          </a:prstGeom>
          <a:solidFill>
            <a:srgbClr val="00519C">
              <a:alpha val="4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17" name="Google Shape;117;p138"/>
          <p:cNvSpPr/>
          <p:nvPr/>
        </p:nvSpPr>
        <p:spPr>
          <a:xfrm>
            <a:off x="5067093" y="0"/>
            <a:ext cx="7124907" cy="6858000"/>
          </a:xfrm>
          <a:prstGeom prst="rect">
            <a:avLst/>
          </a:prstGeom>
          <a:solidFill>
            <a:srgbClr val="00519C">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18" name="Google Shape;118;p138"/>
          <p:cNvSpPr/>
          <p:nvPr/>
        </p:nvSpPr>
        <p:spPr>
          <a:xfrm>
            <a:off x="5447921" y="0"/>
            <a:ext cx="6744079" cy="6858000"/>
          </a:xfrm>
          <a:prstGeom prst="rect">
            <a:avLst/>
          </a:prstGeom>
          <a:solidFill>
            <a:srgbClr val="00519C">
              <a:alpha val="9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19" name="Google Shape;119;p138"/>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lt1"/>
              </a:buClr>
              <a:buSzPts val="1900"/>
              <a:buFont typeface="Arial"/>
              <a:buChar char="•"/>
              <a:defRPr b="0">
                <a:solidFill>
                  <a:schemeClr val="lt1"/>
                </a:solidFill>
                <a:latin typeface="Quattrocento Sans"/>
                <a:ea typeface="Quattrocento Sans"/>
                <a:cs typeface="Quattrocento Sans"/>
                <a:sym typeface="Quattrocento Sans"/>
              </a:defRPr>
            </a:lvl1pPr>
            <a:lvl2pPr indent="-342900" lvl="1" marL="9144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2pPr>
            <a:lvl3pPr indent="-342900" lvl="2" marL="13716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3pPr>
            <a:lvl4pPr indent="-342900" lvl="3" marL="18288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4pPr>
            <a:lvl5pPr indent="-342900" lvl="4" marL="22860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138"/>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121" name="Shape 121"/>
        <p:cNvGrpSpPr/>
        <p:nvPr/>
      </p:nvGrpSpPr>
      <p:grpSpPr>
        <a:xfrm>
          <a:off x="0" y="0"/>
          <a:ext cx="0" cy="0"/>
          <a:chOff x="0" y="0"/>
          <a:chExt cx="0" cy="0"/>
        </a:xfrm>
      </p:grpSpPr>
      <p:sp>
        <p:nvSpPr>
          <p:cNvPr id="122" name="Google Shape;122;p139"/>
          <p:cNvSpPr/>
          <p:nvPr/>
        </p:nvSpPr>
        <p:spPr>
          <a:xfrm>
            <a:off x="2" y="2"/>
            <a:ext cx="786063" cy="6880821"/>
          </a:xfrm>
          <a:prstGeom prst="rect">
            <a:avLst/>
          </a:prstGeom>
          <a:solidFill>
            <a:srgbClr val="0051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23" name="Google Shape;123;p139"/>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139"/>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Font typeface="Quattrocento Sans"/>
              <a:buNone/>
              <a:defRPr b="1" sz="1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139"/>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200"/>
              </a:spcBef>
              <a:spcAft>
                <a:spcPts val="0"/>
              </a:spcAft>
              <a:buClr>
                <a:schemeClr val="dk1"/>
              </a:buClr>
              <a:buSzPts val="1800"/>
              <a:buFont typeface="Arial"/>
              <a:buNone/>
              <a:defRPr b="0" sz="1800">
                <a:latin typeface="Quattrocento Sans"/>
                <a:ea typeface="Quattrocento Sans"/>
                <a:cs typeface="Quattrocento Sans"/>
                <a:sym typeface="Quattrocento Sans"/>
              </a:defRPr>
            </a:lvl1pPr>
            <a:lvl2pPr indent="-228600" lvl="1" marL="9144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139"/>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1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p12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5"/>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lvl1pPr indent="-342900" lvl="0" marL="457200" algn="l">
              <a:spcBef>
                <a:spcPts val="200"/>
              </a:spcBef>
              <a:spcAft>
                <a:spcPts val="0"/>
              </a:spcAft>
              <a:buSzPts val="1800"/>
              <a:buChar char="•"/>
              <a:defRPr/>
            </a:lvl1pPr>
            <a:lvl2pPr indent="-342900" lvl="1" marL="914400" algn="l">
              <a:spcBef>
                <a:spcPts val="800"/>
              </a:spcBef>
              <a:spcAft>
                <a:spcPts val="0"/>
              </a:spcAft>
              <a:buSzPts val="1800"/>
              <a:buChar char="•"/>
              <a:defRPr/>
            </a:lvl2pPr>
            <a:lvl3pPr indent="-342900" lvl="2" marL="1371600" algn="l">
              <a:spcBef>
                <a:spcPts val="800"/>
              </a:spcBef>
              <a:spcAft>
                <a:spcPts val="0"/>
              </a:spcAft>
              <a:buSzPts val="1800"/>
              <a:buChar char="•"/>
              <a:defRPr/>
            </a:lvl3pPr>
            <a:lvl4pPr indent="-342900" lvl="3" marL="1828800" algn="l">
              <a:spcBef>
                <a:spcPts val="800"/>
              </a:spcBef>
              <a:spcAft>
                <a:spcPts val="0"/>
              </a:spcAft>
              <a:buSzPts val="1800"/>
              <a:buChar char="•"/>
              <a:defRPr/>
            </a:lvl4pPr>
            <a:lvl5pPr indent="-342900" lvl="4" marL="2286000" algn="l">
              <a:spcBef>
                <a:spcPts val="800"/>
              </a:spcBef>
              <a:spcAft>
                <a:spcPts val="0"/>
              </a:spcAft>
              <a:buSzPts val="1800"/>
              <a:buChar char="•"/>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12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4" name="Google Shape;134;p12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5" name="Google Shape;135;p12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Quattrocento Sans"/>
                <a:ea typeface="Quattrocento Sans"/>
                <a:cs typeface="Quattrocento Sans"/>
                <a:sym typeface="Quattrocento Sans"/>
              </a:defRPr>
            </a:lvl1pPr>
            <a:lvl2pPr indent="0" lvl="1" marL="0" marR="0" rtl="0" algn="l">
              <a:spcBef>
                <a:spcPts val="0"/>
              </a:spcBef>
              <a:buNone/>
              <a:defRPr sz="1800">
                <a:solidFill>
                  <a:schemeClr val="dk1"/>
                </a:solidFill>
                <a:latin typeface="Quattrocento Sans"/>
                <a:ea typeface="Quattrocento Sans"/>
                <a:cs typeface="Quattrocento Sans"/>
                <a:sym typeface="Quattrocento Sans"/>
              </a:defRPr>
            </a:lvl2pPr>
            <a:lvl3pPr indent="0" lvl="2" marL="0" marR="0" rtl="0" algn="l">
              <a:spcBef>
                <a:spcPts val="0"/>
              </a:spcBef>
              <a:buNone/>
              <a:defRPr sz="1800">
                <a:solidFill>
                  <a:schemeClr val="dk1"/>
                </a:solidFill>
                <a:latin typeface="Quattrocento Sans"/>
                <a:ea typeface="Quattrocento Sans"/>
                <a:cs typeface="Quattrocento Sans"/>
                <a:sym typeface="Quattrocento Sans"/>
              </a:defRPr>
            </a:lvl3pPr>
            <a:lvl4pPr indent="0" lvl="3" marL="0" marR="0" rtl="0" algn="l">
              <a:spcBef>
                <a:spcPts val="0"/>
              </a:spcBef>
              <a:buNone/>
              <a:defRPr sz="1800">
                <a:solidFill>
                  <a:schemeClr val="dk1"/>
                </a:solidFill>
                <a:latin typeface="Quattrocento Sans"/>
                <a:ea typeface="Quattrocento Sans"/>
                <a:cs typeface="Quattrocento Sans"/>
                <a:sym typeface="Quattrocento Sans"/>
              </a:defRPr>
            </a:lvl4pPr>
            <a:lvl5pPr indent="0" lvl="4" marL="0" marR="0" rtl="0" algn="l">
              <a:spcBef>
                <a:spcPts val="0"/>
              </a:spcBef>
              <a:buNone/>
              <a:defRPr sz="1800">
                <a:solidFill>
                  <a:schemeClr val="dk1"/>
                </a:solidFill>
                <a:latin typeface="Quattrocento Sans"/>
                <a:ea typeface="Quattrocento Sans"/>
                <a:cs typeface="Quattrocento Sans"/>
                <a:sym typeface="Quattrocento Sans"/>
              </a:defRPr>
            </a:lvl5pPr>
            <a:lvl6pPr indent="0" lvl="5" marL="0" marR="0" rtl="0" algn="l">
              <a:spcBef>
                <a:spcPts val="0"/>
              </a:spcBef>
              <a:buNone/>
              <a:defRPr sz="1800">
                <a:solidFill>
                  <a:schemeClr val="dk1"/>
                </a:solidFill>
                <a:latin typeface="Quattrocento Sans"/>
                <a:ea typeface="Quattrocento Sans"/>
                <a:cs typeface="Quattrocento Sans"/>
                <a:sym typeface="Quattrocento Sans"/>
              </a:defRPr>
            </a:lvl6pPr>
            <a:lvl7pPr indent="0" lvl="6" marL="0" marR="0" rtl="0" algn="l">
              <a:spcBef>
                <a:spcPts val="0"/>
              </a:spcBef>
              <a:buNone/>
              <a:defRPr sz="1800">
                <a:solidFill>
                  <a:schemeClr val="dk1"/>
                </a:solidFill>
                <a:latin typeface="Quattrocento Sans"/>
                <a:ea typeface="Quattrocento Sans"/>
                <a:cs typeface="Quattrocento Sans"/>
                <a:sym typeface="Quattrocento Sans"/>
              </a:defRPr>
            </a:lvl7pPr>
            <a:lvl8pPr indent="0" lvl="7" marL="0" marR="0" rtl="0" algn="l">
              <a:spcBef>
                <a:spcPts val="0"/>
              </a:spcBef>
              <a:buNone/>
              <a:defRPr sz="1800">
                <a:solidFill>
                  <a:schemeClr val="dk1"/>
                </a:solidFill>
                <a:latin typeface="Quattrocento Sans"/>
                <a:ea typeface="Quattrocento Sans"/>
                <a:cs typeface="Quattrocento Sans"/>
                <a:sym typeface="Quattrocento Sans"/>
              </a:defRPr>
            </a:lvl8pPr>
            <a:lvl9pPr indent="0" lvl="8" marL="0" marR="0" rtl="0" algn="l">
              <a:spcBef>
                <a:spcPts val="0"/>
              </a:spcBef>
              <a:buNone/>
              <a:defRPr sz="18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36" name="Shape 136"/>
        <p:cNvGrpSpPr/>
        <p:nvPr/>
      </p:nvGrpSpPr>
      <p:grpSpPr>
        <a:xfrm>
          <a:off x="0" y="0"/>
          <a:ext cx="0" cy="0"/>
          <a:chOff x="0" y="0"/>
          <a:chExt cx="0" cy="0"/>
        </a:xfrm>
      </p:grpSpPr>
      <p:sp>
        <p:nvSpPr>
          <p:cNvPr id="137" name="Google Shape;137;p140"/>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555454"/>
              </a:buClr>
              <a:buSzPts val="6000"/>
              <a:buFont typeface="Quattrocento Sans"/>
              <a:buNone/>
              <a:defRPr b="0" i="0" sz="6000">
                <a:solidFill>
                  <a:srgbClr val="555454"/>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40"/>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rgbClr val="2E2D2C"/>
                </a:solidFill>
                <a:latin typeface="Quattrocento Sans"/>
                <a:ea typeface="Quattrocento Sans"/>
                <a:cs typeface="Quattrocento Sans"/>
                <a:sym typeface="Quattrocento Sans"/>
              </a:defRPr>
            </a:lvl1pPr>
            <a:lvl2pPr lvl="1" algn="ctr">
              <a:spcBef>
                <a:spcPts val="800"/>
              </a:spcBef>
              <a:spcAft>
                <a:spcPts val="0"/>
              </a:spcAft>
              <a:buSzPts val="1800"/>
              <a:buNone/>
              <a:defRPr>
                <a:solidFill>
                  <a:srgbClr val="8C8C8C"/>
                </a:solidFill>
              </a:defRPr>
            </a:lvl2pPr>
            <a:lvl3pPr lvl="2" algn="ctr">
              <a:spcBef>
                <a:spcPts val="800"/>
              </a:spcBef>
              <a:spcAft>
                <a:spcPts val="0"/>
              </a:spcAft>
              <a:buSzPts val="1800"/>
              <a:buNone/>
              <a:defRPr>
                <a:solidFill>
                  <a:srgbClr val="8C8C8C"/>
                </a:solidFill>
              </a:defRPr>
            </a:lvl3pPr>
            <a:lvl4pPr lvl="3" algn="ctr">
              <a:spcBef>
                <a:spcPts val="800"/>
              </a:spcBef>
              <a:spcAft>
                <a:spcPts val="0"/>
              </a:spcAft>
              <a:buSzPts val="1800"/>
              <a:buNone/>
              <a:defRPr>
                <a:solidFill>
                  <a:srgbClr val="8C8C8C"/>
                </a:solidFill>
              </a:defRPr>
            </a:lvl4pPr>
            <a:lvl5pPr lvl="4" algn="ctr">
              <a:spcBef>
                <a:spcPts val="800"/>
              </a:spcBef>
              <a:spcAft>
                <a:spcPts val="0"/>
              </a:spcAft>
              <a:buSzPts val="1800"/>
              <a:buNone/>
              <a:defRPr>
                <a:solidFill>
                  <a:srgbClr val="8C8C8C"/>
                </a:solidFill>
              </a:defRPr>
            </a:lvl5pPr>
            <a:lvl6pPr lvl="5" algn="ctr">
              <a:spcBef>
                <a:spcPts val="800"/>
              </a:spcBef>
              <a:spcAft>
                <a:spcPts val="0"/>
              </a:spcAft>
              <a:buClr>
                <a:srgbClr val="8C8C8C"/>
              </a:buClr>
              <a:buSzPts val="2000"/>
              <a:buNone/>
              <a:defRPr>
                <a:solidFill>
                  <a:srgbClr val="8C8C8C"/>
                </a:solidFill>
              </a:defRPr>
            </a:lvl6pPr>
            <a:lvl7pPr lvl="6" algn="ctr">
              <a:spcBef>
                <a:spcPts val="400"/>
              </a:spcBef>
              <a:spcAft>
                <a:spcPts val="0"/>
              </a:spcAft>
              <a:buClr>
                <a:srgbClr val="8C8C8C"/>
              </a:buClr>
              <a:buSzPts val="2000"/>
              <a:buNone/>
              <a:defRPr>
                <a:solidFill>
                  <a:srgbClr val="8C8C8C"/>
                </a:solidFill>
              </a:defRPr>
            </a:lvl7pPr>
            <a:lvl8pPr lvl="7" algn="ctr">
              <a:spcBef>
                <a:spcPts val="400"/>
              </a:spcBef>
              <a:spcAft>
                <a:spcPts val="0"/>
              </a:spcAft>
              <a:buClr>
                <a:srgbClr val="8C8C8C"/>
              </a:buClr>
              <a:buSzPts val="2000"/>
              <a:buNone/>
              <a:defRPr>
                <a:solidFill>
                  <a:srgbClr val="8C8C8C"/>
                </a:solidFill>
              </a:defRPr>
            </a:lvl8pPr>
            <a:lvl9pPr lvl="8" algn="ctr">
              <a:spcBef>
                <a:spcPts val="400"/>
              </a:spcBef>
              <a:spcAft>
                <a:spcPts val="0"/>
              </a:spcAft>
              <a:buClr>
                <a:srgbClr val="8C8C8C"/>
              </a:buClr>
              <a:buSzPts val="2000"/>
              <a:buNone/>
              <a:defRPr>
                <a:solidFill>
                  <a:srgbClr val="8C8C8C"/>
                </a:solidFill>
              </a:defRPr>
            </a:lvl9pPr>
          </a:lstStyle>
          <a:p/>
        </p:txBody>
      </p:sp>
      <p:pic>
        <p:nvPicPr>
          <p:cNvPr id="139" name="Google Shape;139;p140"/>
          <p:cNvPicPr preferRelativeResize="0"/>
          <p:nvPr/>
        </p:nvPicPr>
        <p:blipFill rotWithShape="1">
          <a:blip r:embed="rId2">
            <a:alphaModFix/>
          </a:blip>
          <a:srcRect b="0" l="0" r="0" t="0"/>
          <a:stretch/>
        </p:blipFill>
        <p:spPr>
          <a:xfrm>
            <a:off x="5715542" y="5734420"/>
            <a:ext cx="748759" cy="52710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0" name="Shape 140"/>
        <p:cNvGrpSpPr/>
        <p:nvPr/>
      </p:nvGrpSpPr>
      <p:grpSpPr>
        <a:xfrm>
          <a:off x="0" y="0"/>
          <a:ext cx="0" cy="0"/>
          <a:chOff x="0" y="0"/>
          <a:chExt cx="0" cy="0"/>
        </a:xfrm>
      </p:grpSpPr>
      <p:sp>
        <p:nvSpPr>
          <p:cNvPr id="141" name="Google Shape;141;p141"/>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141"/>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
        <p:nvSpPr>
          <p:cNvPr id="143" name="Google Shape;143;p14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519C"/>
              </a:buClr>
              <a:buSzPts val="3600"/>
              <a:buFont typeface="Quattrocento Sans"/>
              <a:buNone/>
              <a:defRPr>
                <a:solidFill>
                  <a:srgbClr val="00519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144" name="Shape 144"/>
        <p:cNvGrpSpPr/>
        <p:nvPr/>
      </p:nvGrpSpPr>
      <p:grpSpPr>
        <a:xfrm>
          <a:off x="0" y="0"/>
          <a:ext cx="0" cy="0"/>
          <a:chOff x="0" y="0"/>
          <a:chExt cx="0" cy="0"/>
        </a:xfrm>
      </p:grpSpPr>
      <p:sp>
        <p:nvSpPr>
          <p:cNvPr id="145" name="Google Shape;145;p142"/>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42"/>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
        <p:nvSpPr>
          <p:cNvPr id="147" name="Google Shape;147;p14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48" name="Shape 148"/>
        <p:cNvGrpSpPr/>
        <p:nvPr/>
      </p:nvGrpSpPr>
      <p:grpSpPr>
        <a:xfrm>
          <a:off x="0" y="0"/>
          <a:ext cx="0" cy="0"/>
          <a:chOff x="0" y="0"/>
          <a:chExt cx="0" cy="0"/>
        </a:xfrm>
      </p:grpSpPr>
      <p:sp>
        <p:nvSpPr>
          <p:cNvPr id="149" name="Google Shape;149;p14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43"/>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
        <p:nvSpPr>
          <p:cNvPr id="151" name="Google Shape;151;p143"/>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143"/>
          <p:cNvSpPr/>
          <p:nvPr/>
        </p:nvSpPr>
        <p:spPr>
          <a:xfrm>
            <a:off x="6078034" y="1930402"/>
            <a:ext cx="45719" cy="454501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53" name="Google Shape;153;p14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154" name="Shape 154"/>
        <p:cNvGrpSpPr/>
        <p:nvPr/>
      </p:nvGrpSpPr>
      <p:grpSpPr>
        <a:xfrm>
          <a:off x="0" y="0"/>
          <a:ext cx="0" cy="0"/>
          <a:chOff x="0" y="0"/>
          <a:chExt cx="0" cy="0"/>
        </a:xfrm>
      </p:grpSpPr>
      <p:sp>
        <p:nvSpPr>
          <p:cNvPr id="155" name="Google Shape;155;p144"/>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44"/>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
        <p:nvSpPr>
          <p:cNvPr id="157" name="Google Shape;157;p144"/>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b="0"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4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159" name="Shape 159"/>
        <p:cNvGrpSpPr/>
        <p:nvPr/>
      </p:nvGrpSpPr>
      <p:grpSpPr>
        <a:xfrm>
          <a:off x="0" y="0"/>
          <a:ext cx="0" cy="0"/>
          <a:chOff x="0" y="0"/>
          <a:chExt cx="0" cy="0"/>
        </a:xfrm>
      </p:grpSpPr>
      <p:sp>
        <p:nvSpPr>
          <p:cNvPr id="160" name="Google Shape;160;p145"/>
          <p:cNvSpPr/>
          <p:nvPr>
            <p:ph idx="2" type="pic"/>
          </p:nvPr>
        </p:nvSpPr>
        <p:spPr>
          <a:xfrm>
            <a:off x="0" y="0"/>
            <a:ext cx="4699322" cy="6858000"/>
          </a:xfrm>
          <a:prstGeom prst="rect">
            <a:avLst/>
          </a:prstGeom>
          <a:noFill/>
          <a:ln>
            <a:noFill/>
          </a:ln>
        </p:spPr>
        <p:txBody>
          <a:bodyPr anchorCtr="0" anchor="t" bIns="45700" lIns="91425" spcFirstLastPara="1" rIns="91425" wrap="square" tIns="45700">
            <a:noAutofit/>
          </a:bodyPr>
          <a:lstStyle>
            <a:lvl1pPr lvl="0" marR="0" rtl="0" algn="l">
              <a:spcBef>
                <a:spcPts val="200"/>
              </a:spcBef>
              <a:spcAft>
                <a:spcPts val="0"/>
              </a:spcAft>
              <a:buClr>
                <a:schemeClr val="dk1"/>
              </a:buClr>
              <a:buSzPts val="1900"/>
              <a:buFont typeface="Arial"/>
              <a:buNone/>
              <a:defRPr b="0" i="0" sz="1900" u="none" cap="none" strike="noStrike">
                <a:solidFill>
                  <a:srgbClr val="2E2D2C"/>
                </a:solidFill>
                <a:latin typeface="Quattrocento Sans"/>
                <a:ea typeface="Quattrocento Sans"/>
                <a:cs typeface="Quattrocento Sans"/>
                <a:sym typeface="Quattrocento Sans"/>
              </a:defRPr>
            </a:lvl1pPr>
            <a:lvl2pPr lvl="1"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2pPr>
            <a:lvl3pPr lvl="2"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3pPr>
            <a:lvl4pPr lvl="3"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4pPr>
            <a:lvl5pPr lvl="4"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5pPr>
            <a:lvl6pPr lvl="5" marR="0" rtl="0" algn="l">
              <a:spcBef>
                <a:spcPts val="8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61" name="Google Shape;161;p145"/>
          <p:cNvSpPr/>
          <p:nvPr/>
        </p:nvSpPr>
        <p:spPr>
          <a:xfrm>
            <a:off x="4694821" y="0"/>
            <a:ext cx="7497179" cy="6858000"/>
          </a:xfrm>
          <a:prstGeom prst="rect">
            <a:avLst/>
          </a:prstGeom>
          <a:solidFill>
            <a:srgbClr val="00519C">
              <a:alpha val="4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62" name="Google Shape;162;p145"/>
          <p:cNvSpPr/>
          <p:nvPr/>
        </p:nvSpPr>
        <p:spPr>
          <a:xfrm>
            <a:off x="5067093" y="0"/>
            <a:ext cx="7124907" cy="6858000"/>
          </a:xfrm>
          <a:prstGeom prst="rect">
            <a:avLst/>
          </a:prstGeom>
          <a:solidFill>
            <a:srgbClr val="00519C">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63" name="Google Shape;163;p145"/>
          <p:cNvSpPr/>
          <p:nvPr/>
        </p:nvSpPr>
        <p:spPr>
          <a:xfrm>
            <a:off x="5447921" y="0"/>
            <a:ext cx="6744079" cy="6858000"/>
          </a:xfrm>
          <a:prstGeom prst="rect">
            <a:avLst/>
          </a:prstGeom>
          <a:solidFill>
            <a:srgbClr val="00519C">
              <a:alpha val="9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64" name="Google Shape;164;p145"/>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lt1"/>
              </a:buClr>
              <a:buSzPts val="1900"/>
              <a:buFont typeface="Arial"/>
              <a:buChar char="•"/>
              <a:defRPr b="0">
                <a:solidFill>
                  <a:schemeClr val="lt1"/>
                </a:solidFill>
                <a:latin typeface="Quattrocento Sans"/>
                <a:ea typeface="Quattrocento Sans"/>
                <a:cs typeface="Quattrocento Sans"/>
                <a:sym typeface="Quattrocento Sans"/>
              </a:defRPr>
            </a:lvl1pPr>
            <a:lvl2pPr indent="-342900" lvl="1" marL="9144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2pPr>
            <a:lvl3pPr indent="-342900" lvl="2" marL="13716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3pPr>
            <a:lvl4pPr indent="-342900" lvl="3" marL="18288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4pPr>
            <a:lvl5pPr indent="-342900" lvl="4" marL="2286000" algn="l">
              <a:spcBef>
                <a:spcPts val="800"/>
              </a:spcBef>
              <a:spcAft>
                <a:spcPts val="0"/>
              </a:spcAft>
              <a:buClr>
                <a:schemeClr val="lt1"/>
              </a:buClr>
              <a:buSzPts val="1800"/>
              <a:buFont typeface="Arial"/>
              <a:buChar char="•"/>
              <a:defRPr b="0" sz="1800">
                <a:solidFill>
                  <a:schemeClr val="lt1"/>
                </a:solidFill>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145"/>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166" name="Shape 166"/>
        <p:cNvGrpSpPr/>
        <p:nvPr/>
      </p:nvGrpSpPr>
      <p:grpSpPr>
        <a:xfrm>
          <a:off x="0" y="0"/>
          <a:ext cx="0" cy="0"/>
          <a:chOff x="0" y="0"/>
          <a:chExt cx="0" cy="0"/>
        </a:xfrm>
      </p:grpSpPr>
      <p:sp>
        <p:nvSpPr>
          <p:cNvPr id="167" name="Google Shape;167;p146"/>
          <p:cNvSpPr/>
          <p:nvPr/>
        </p:nvSpPr>
        <p:spPr>
          <a:xfrm>
            <a:off x="2" y="2"/>
            <a:ext cx="786063" cy="6880821"/>
          </a:xfrm>
          <a:prstGeom prst="rect">
            <a:avLst/>
          </a:prstGeom>
          <a:solidFill>
            <a:srgbClr val="0051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sp>
        <p:nvSpPr>
          <p:cNvPr id="168" name="Google Shape;168;p146"/>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9250" lvl="0" marL="457200" algn="l">
              <a:spcBef>
                <a:spcPts val="200"/>
              </a:spcBef>
              <a:spcAft>
                <a:spcPts val="0"/>
              </a:spcAft>
              <a:buClr>
                <a:schemeClr val="dk1"/>
              </a:buClr>
              <a:buSzPts val="1900"/>
              <a:buFont typeface="Arial"/>
              <a:buChar char="•"/>
              <a:defRPr b="0">
                <a:latin typeface="Quattrocento Sans"/>
                <a:ea typeface="Quattrocento Sans"/>
                <a:cs typeface="Quattrocento Sans"/>
                <a:sym typeface="Quattrocento Sans"/>
              </a:defRPr>
            </a:lvl1pPr>
            <a:lvl2pPr indent="-342900" lvl="1" marL="9144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146"/>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Font typeface="Quattrocento Sans"/>
              <a:buNone/>
              <a:defRPr b="1" sz="1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146"/>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200"/>
              </a:spcBef>
              <a:spcAft>
                <a:spcPts val="0"/>
              </a:spcAft>
              <a:buClr>
                <a:schemeClr val="dk1"/>
              </a:buClr>
              <a:buSzPts val="1800"/>
              <a:buFont typeface="Arial"/>
              <a:buNone/>
              <a:defRPr b="0" sz="1800">
                <a:latin typeface="Quattrocento Sans"/>
                <a:ea typeface="Quattrocento Sans"/>
                <a:cs typeface="Quattrocento Sans"/>
                <a:sym typeface="Quattrocento Sans"/>
              </a:defRPr>
            </a:lvl1pPr>
            <a:lvl2pPr indent="-228600" lvl="1" marL="9144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146"/>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000">
                <a:solidFill>
                  <a:srgbClr val="0070C0"/>
                </a:solidFill>
                <a:latin typeface="Quattrocento Sans"/>
                <a:ea typeface="Quattrocento Sans"/>
                <a:cs typeface="Quattrocento Sans"/>
                <a:sym typeface="Quattrocento Sans"/>
              </a:rPr>
              <a:t>‹#›</a:t>
            </a:fld>
            <a:endParaRPr sz="1000">
              <a:solidFill>
                <a:srgbClr val="0070C0"/>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1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1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theme" Target="../theme/theme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119"/>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lvl1pPr indent="-349250" lvl="0" marL="457200" marR="0" rtl="0" algn="l">
              <a:spcBef>
                <a:spcPts val="200"/>
              </a:spcBef>
              <a:spcAft>
                <a:spcPts val="0"/>
              </a:spcAft>
              <a:buClr>
                <a:schemeClr val="dk1"/>
              </a:buClr>
              <a:buSzPts val="1900"/>
              <a:buFont typeface="Arial"/>
              <a:buChar char="•"/>
              <a:defRPr b="0" i="0" sz="1900" u="none" cap="none" strike="noStrike">
                <a:solidFill>
                  <a:srgbClr val="2E2D2C"/>
                </a:solidFill>
                <a:latin typeface="Quattrocento Sans"/>
                <a:ea typeface="Quattrocento Sans"/>
                <a:cs typeface="Quattrocento Sans"/>
                <a:sym typeface="Quattrocento San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3pPr>
            <a:lvl4pPr indent="-342900" lvl="3" marL="18288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4pPr>
            <a:lvl5pPr indent="-342900" lvl="4" marL="22860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0" name="Google Shape;90;p11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Quattrocento Sans"/>
              <a:buNone/>
              <a:defRPr b="0" i="0" sz="36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124"/>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lvl1pPr indent="-349250" lvl="0" marL="457200" marR="0" rtl="0" algn="l">
              <a:spcBef>
                <a:spcPts val="200"/>
              </a:spcBef>
              <a:spcAft>
                <a:spcPts val="0"/>
              </a:spcAft>
              <a:buClr>
                <a:schemeClr val="dk1"/>
              </a:buClr>
              <a:buSzPts val="1900"/>
              <a:buFont typeface="Arial"/>
              <a:buChar char="•"/>
              <a:defRPr b="0" i="0" sz="1900" u="none" cap="none" strike="noStrike">
                <a:solidFill>
                  <a:srgbClr val="2E2D2C"/>
                </a:solidFill>
                <a:latin typeface="Quattrocento Sans"/>
                <a:ea typeface="Quattrocento Sans"/>
                <a:cs typeface="Quattrocento Sans"/>
                <a:sym typeface="Quattrocento San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3pPr>
            <a:lvl4pPr indent="-342900" lvl="3" marL="18288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4pPr>
            <a:lvl5pPr indent="-342900" lvl="4" marL="2286000" marR="0" rtl="0" algn="l">
              <a:spcBef>
                <a:spcPts val="800"/>
              </a:spcBef>
              <a:spcAft>
                <a:spcPts val="0"/>
              </a:spcAft>
              <a:buClr>
                <a:schemeClr val="dk1"/>
              </a:buClr>
              <a:buSzPts val="1800"/>
              <a:buFont typeface="Arial"/>
              <a:buChar char="•"/>
              <a:defRPr b="0" i="0" sz="1800" u="none" cap="none" strike="noStrike">
                <a:solidFill>
                  <a:srgbClr val="2E2D2C"/>
                </a:solidFill>
                <a:latin typeface="Quattrocento Sans"/>
                <a:ea typeface="Quattrocento Sans"/>
                <a:cs typeface="Quattrocento Sans"/>
                <a:sym typeface="Quattrocento Sans"/>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12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Quattrocento Sans"/>
              <a:buNone/>
              <a:defRPr b="0" i="0" sz="36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9.png"/><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1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1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gist.github.com/Matt25969/15d71670cf9d7b717abcc66177714fe6"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hyperlink" Target="https://docs.oracle.com/javase/8/docs/api/java/util/stream/Stream.html#filter-java.util.function.Predicat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3.xml"/><Relationship Id="rId3" Type="http://schemas.openxmlformats.org/officeDocument/2006/relationships/hyperlink" Target="https://docs.oracle.com/javase/8/docs/api/java/util/stream/Stream.html#map-java.util.function.Function-"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 Id="rId3" Type="http://schemas.openxmlformats.org/officeDocument/2006/relationships/hyperlink" Target="https://docs.oracle.com/javase/8/docs/api/java/util/stream/Stream.html#reduce-java.util.function.BinaryOperator-"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 Id="rId3" Type="http://schemas.openxmlformats.org/officeDocument/2006/relationships/hyperlink" Target="https://docs.oracle.com/javase/8/docs/api/java/util/stream/Stream.html#collect-java.util.stream.Collector-"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55454"/>
              </a:buClr>
              <a:buSzPts val="6000"/>
              <a:buFont typeface="Calibri"/>
              <a:buNone/>
            </a:pPr>
            <a:r>
              <a:rPr lang="en-GB"/>
              <a:t>Java SE</a:t>
            </a:r>
            <a:endParaRPr/>
          </a:p>
        </p:txBody>
      </p:sp>
      <p:sp>
        <p:nvSpPr>
          <p:cNvPr id="177" name="Google Shape;177;p1"/>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E2D2C"/>
              </a:buClr>
              <a:buSzPts val="2000"/>
              <a:buNone/>
            </a:pPr>
            <a:r>
              <a:rPr lang="en-GB"/>
              <a:t>STANDARD EDITION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0"/>
          <p:cNvSpPr txBox="1"/>
          <p:nvPr>
            <p:ph idx="1" type="body"/>
          </p:nvPr>
        </p:nvSpPr>
        <p:spPr>
          <a:xfrm>
            <a:off x="4140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GB" sz="2400">
                <a:solidFill>
                  <a:srgbClr val="7F0055"/>
                </a:solidFill>
                <a:latin typeface="Courier New"/>
                <a:ea typeface="Courier New"/>
                <a:cs typeface="Courier New"/>
                <a:sym typeface="Courier New"/>
              </a:rPr>
              <a:t>int</a:t>
            </a:r>
            <a:r>
              <a:rPr b="1" lang="en-GB" sz="2400">
                <a:solidFill>
                  <a:srgbClr val="000000"/>
                </a:solidFill>
                <a:latin typeface="Courier New"/>
                <a:ea typeface="Courier New"/>
                <a:cs typeface="Courier New"/>
                <a:sym typeface="Courier New"/>
              </a:rPr>
              <a:t>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0;</a:t>
            </a:r>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+ 1;</a:t>
            </a:r>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- 14;</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29;</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900;</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34222;</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400"/>
              <a:buNone/>
            </a:pPr>
            <a:r>
              <a:rPr b="1" lang="en-GB" sz="2400">
                <a:latin typeface="Courier New"/>
                <a:ea typeface="Courier New"/>
                <a:cs typeface="Courier New"/>
                <a:sym typeface="Courier New"/>
              </a:rPr>
              <a:t>++</a:t>
            </a:r>
            <a:r>
              <a:rPr b="1" lang="en-GB" sz="2400">
                <a:solidFill>
                  <a:srgbClr val="6A3E3E"/>
                </a:solidFill>
                <a:latin typeface="Courier New"/>
                <a:ea typeface="Courier New"/>
                <a:cs typeface="Courier New"/>
                <a:sym typeface="Courier New"/>
              </a:rPr>
              <a:t>num</a:t>
            </a:r>
            <a:r>
              <a:rPr b="1" lang="en-GB" sz="2400">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p:txBody>
      </p:sp>
      <p:sp>
        <p:nvSpPr>
          <p:cNvPr id="269" name="Google Shape;269;p10"/>
          <p:cNvSpPr txBox="1"/>
          <p:nvPr>
            <p:ph idx="2" type="body"/>
          </p:nvPr>
        </p:nvSpPr>
        <p:spPr>
          <a:xfrm>
            <a:off x="62064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4</a:t>
            </a:r>
            <a:r>
              <a:rPr b="1" lang="en-GB"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232</a:t>
            </a:r>
            <a:r>
              <a:rPr b="1" lang="en-GB"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452</a:t>
            </a:r>
            <a:r>
              <a:rPr b="1" lang="en-GB"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num</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1</a:t>
            </a:r>
            <a:r>
              <a:rPr b="1" lang="en-GB" sz="2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400"/>
              <a:buNone/>
            </a:pPr>
            <a:r>
              <a:t/>
            </a:r>
            <a:endParaRPr b="1" sz="2400">
              <a:solidFill>
                <a:srgbClr val="000000"/>
              </a:solidFill>
              <a:latin typeface="Courier New"/>
              <a:ea typeface="Courier New"/>
              <a:cs typeface="Courier New"/>
              <a:sym typeface="Courier New"/>
            </a:endParaRPr>
          </a:p>
          <a:p>
            <a:pPr indent="0" lvl="0" marL="0" rtl="0" algn="l">
              <a:spcBef>
                <a:spcPts val="1000"/>
              </a:spcBef>
              <a:spcAft>
                <a:spcPts val="0"/>
              </a:spcAft>
              <a:buSzPts val="2400"/>
              <a:buNone/>
            </a:pPr>
            <a:r>
              <a:rPr b="1" lang="en-GB" sz="2400">
                <a:solidFill>
                  <a:srgbClr val="7F0055"/>
                </a:solidFill>
                <a:latin typeface="Courier New"/>
                <a:ea typeface="Courier New"/>
                <a:cs typeface="Courier New"/>
                <a:sym typeface="Courier New"/>
              </a:rPr>
              <a:t>boolean</a:t>
            </a:r>
            <a:r>
              <a:rPr b="1" lang="en-GB" sz="2400">
                <a:solidFill>
                  <a:srgbClr val="000000"/>
                </a:solidFill>
                <a:latin typeface="Courier New"/>
                <a:ea typeface="Courier New"/>
                <a:cs typeface="Courier New"/>
                <a:sym typeface="Courier New"/>
              </a:rPr>
              <a:t> </a:t>
            </a:r>
            <a:r>
              <a:rPr b="1" lang="en-GB" sz="2400">
                <a:solidFill>
                  <a:srgbClr val="6A3E3E"/>
                </a:solidFill>
                <a:latin typeface="Courier New"/>
                <a:ea typeface="Courier New"/>
                <a:cs typeface="Courier New"/>
                <a:sym typeface="Courier New"/>
              </a:rPr>
              <a:t>b</a:t>
            </a:r>
            <a:r>
              <a:rPr b="1" lang="en-GB" sz="2400">
                <a:solidFill>
                  <a:srgbClr val="000000"/>
                </a:solidFill>
                <a:latin typeface="Courier New"/>
                <a:ea typeface="Courier New"/>
                <a:cs typeface="Courier New"/>
                <a:sym typeface="Courier New"/>
              </a:rPr>
              <a:t> = </a:t>
            </a:r>
            <a:r>
              <a:rPr b="1" lang="en-GB" sz="2400">
                <a:solidFill>
                  <a:srgbClr val="7F0055"/>
                </a:solidFill>
                <a:latin typeface="Courier New"/>
                <a:ea typeface="Courier New"/>
                <a:cs typeface="Courier New"/>
                <a:sym typeface="Courier New"/>
              </a:rPr>
              <a:t>true</a:t>
            </a:r>
            <a:r>
              <a:rPr b="1" lang="en-GB" sz="2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400"/>
              <a:buNone/>
            </a:pPr>
            <a:r>
              <a:rPr b="1" lang="en-GB" sz="2400">
                <a:solidFill>
                  <a:srgbClr val="6A3E3E"/>
                </a:solidFill>
                <a:latin typeface="Courier New"/>
                <a:ea typeface="Courier New"/>
                <a:cs typeface="Courier New"/>
                <a:sym typeface="Courier New"/>
              </a:rPr>
              <a:t>b</a:t>
            </a:r>
            <a:r>
              <a:rPr b="1" lang="en-GB" sz="2400">
                <a:solidFill>
                  <a:srgbClr val="000000"/>
                </a:solidFill>
                <a:latin typeface="Courier New"/>
                <a:ea typeface="Courier New"/>
                <a:cs typeface="Courier New"/>
                <a:sym typeface="Courier New"/>
              </a:rPr>
              <a:t> = !</a:t>
            </a:r>
            <a:r>
              <a:rPr b="1" lang="en-GB" sz="2400">
                <a:solidFill>
                  <a:srgbClr val="6A3E3E"/>
                </a:solidFill>
                <a:latin typeface="Courier New"/>
                <a:ea typeface="Courier New"/>
                <a:cs typeface="Courier New"/>
                <a:sym typeface="Courier New"/>
              </a:rPr>
              <a:t>b</a:t>
            </a:r>
            <a:r>
              <a:rPr b="1" lang="en-GB" sz="2400">
                <a:solidFill>
                  <a:srgbClr val="000000"/>
                </a:solidFill>
                <a:latin typeface="Courier New"/>
                <a:ea typeface="Courier New"/>
                <a:cs typeface="Courier New"/>
                <a:sym typeface="Courier New"/>
              </a:rPr>
              <a:t>;</a:t>
            </a:r>
            <a:endParaRPr b="1" sz="2000"/>
          </a:p>
        </p:txBody>
      </p:sp>
      <p:sp>
        <p:nvSpPr>
          <p:cNvPr id="270" name="Google Shape;270;p1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Operators - Example</a:t>
            </a:r>
            <a:endParaRPr sz="324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10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a:t>
            </a:r>
            <a:endParaRPr sz="3240"/>
          </a:p>
        </p:txBody>
      </p:sp>
      <p:pic>
        <p:nvPicPr>
          <p:cNvPr id="1007" name="Google Shape;1007;p100"/>
          <p:cNvPicPr preferRelativeResize="0"/>
          <p:nvPr/>
        </p:nvPicPr>
        <p:blipFill rotWithShape="1">
          <a:blip r:embed="rId3">
            <a:alphaModFix/>
          </a:blip>
          <a:srcRect b="0" l="0" r="0" t="0"/>
          <a:stretch/>
        </p:blipFill>
        <p:spPr>
          <a:xfrm>
            <a:off x="414000" y="6230394"/>
            <a:ext cx="4565703" cy="531623"/>
          </a:xfrm>
          <a:prstGeom prst="rect">
            <a:avLst/>
          </a:prstGeom>
          <a:noFill/>
          <a:ln>
            <a:noFill/>
          </a:ln>
        </p:spPr>
      </p:pic>
      <p:pic>
        <p:nvPicPr>
          <p:cNvPr id="1008" name="Google Shape;1008;p100"/>
          <p:cNvPicPr preferRelativeResize="0"/>
          <p:nvPr/>
        </p:nvPicPr>
        <p:blipFill rotWithShape="1">
          <a:blip r:embed="rId4">
            <a:alphaModFix/>
          </a:blip>
          <a:srcRect b="0" l="0" r="0" t="0"/>
          <a:stretch/>
        </p:blipFill>
        <p:spPr>
          <a:xfrm>
            <a:off x="933731" y="1592349"/>
            <a:ext cx="11222411" cy="463804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10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a:t>
            </a:r>
            <a:endParaRPr sz="3240"/>
          </a:p>
        </p:txBody>
      </p:sp>
      <p:pic>
        <p:nvPicPr>
          <p:cNvPr id="1014" name="Google Shape;1014;p101"/>
          <p:cNvPicPr preferRelativeResize="0"/>
          <p:nvPr/>
        </p:nvPicPr>
        <p:blipFill rotWithShape="1">
          <a:blip r:embed="rId3">
            <a:alphaModFix/>
          </a:blip>
          <a:srcRect b="0" l="0" r="0" t="0"/>
          <a:stretch/>
        </p:blipFill>
        <p:spPr>
          <a:xfrm>
            <a:off x="414000" y="1871662"/>
            <a:ext cx="10615950" cy="4690769"/>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10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a:t>
            </a:r>
            <a:endParaRPr sz="3240"/>
          </a:p>
        </p:txBody>
      </p:sp>
      <p:pic>
        <p:nvPicPr>
          <p:cNvPr id="1020" name="Google Shape;1020;p102"/>
          <p:cNvPicPr preferRelativeResize="0"/>
          <p:nvPr/>
        </p:nvPicPr>
        <p:blipFill rotWithShape="1">
          <a:blip r:embed="rId3">
            <a:alphaModFix/>
          </a:blip>
          <a:srcRect b="0" l="0" r="17066" t="0"/>
          <a:stretch/>
        </p:blipFill>
        <p:spPr>
          <a:xfrm>
            <a:off x="414000" y="1663200"/>
            <a:ext cx="11308035" cy="41089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10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Garbage collection is where unreferenced objects are removed from memory</a:t>
            </a:r>
            <a:endParaRPr/>
          </a:p>
          <a:p>
            <a:pPr indent="-342900" lvl="0" marL="342900" rtl="0" algn="l">
              <a:spcBef>
                <a:spcPts val="1000"/>
              </a:spcBef>
              <a:spcAft>
                <a:spcPts val="0"/>
              </a:spcAft>
              <a:buClr>
                <a:schemeClr val="dk1"/>
              </a:buClr>
              <a:buSzPts val="1900"/>
              <a:buFont typeface="Arial"/>
              <a:buChar char="•"/>
            </a:pPr>
            <a:r>
              <a:rPr lang="en-GB"/>
              <a:t>Javas Garbage collection is </a:t>
            </a:r>
            <a:r>
              <a:rPr b="1" lang="en-GB"/>
              <a:t>automatic</a:t>
            </a:r>
            <a:r>
              <a:rPr lang="en-GB"/>
              <a:t>, we don’t need to do it our self! (Big plus for Java!)</a:t>
            </a:r>
            <a:endParaRPr/>
          </a:p>
          <a:p>
            <a:pPr indent="-342900" lvl="0" marL="342900" rtl="0" algn="l">
              <a:spcBef>
                <a:spcPts val="1000"/>
              </a:spcBef>
              <a:spcAft>
                <a:spcPts val="0"/>
              </a:spcAft>
              <a:buClr>
                <a:schemeClr val="dk1"/>
              </a:buClr>
              <a:buSzPts val="1900"/>
              <a:buFont typeface="Arial"/>
              <a:buChar char="•"/>
            </a:pPr>
            <a:r>
              <a:rPr lang="en-GB"/>
              <a:t>How can an object be unreferenced?</a:t>
            </a:r>
            <a:endParaRPr/>
          </a:p>
          <a:p>
            <a:pPr indent="-285750" lvl="1" marL="742950" rtl="0" algn="l">
              <a:spcBef>
                <a:spcPts val="1000"/>
              </a:spcBef>
              <a:spcAft>
                <a:spcPts val="0"/>
              </a:spcAft>
              <a:buSzPts val="1800"/>
              <a:buChar char="•"/>
            </a:pPr>
            <a:r>
              <a:rPr lang="en-GB"/>
              <a:t>By setting objects reference to null.</a:t>
            </a:r>
            <a:endParaRPr/>
          </a:p>
          <a:p>
            <a:pPr indent="-285750" lvl="1" marL="742950" rtl="0" algn="l">
              <a:spcBef>
                <a:spcPts val="1000"/>
              </a:spcBef>
              <a:spcAft>
                <a:spcPts val="0"/>
              </a:spcAft>
              <a:buSzPts val="1800"/>
              <a:buChar char="•"/>
            </a:pPr>
            <a:r>
              <a:rPr lang="en-GB"/>
              <a:t>By assigning the objects reference to another object</a:t>
            </a:r>
            <a:endParaRPr/>
          </a:p>
          <a:p>
            <a:pPr indent="-285750" lvl="1" marL="742950" rtl="0" algn="l">
              <a:spcBef>
                <a:spcPts val="1000"/>
              </a:spcBef>
              <a:spcAft>
                <a:spcPts val="0"/>
              </a:spcAft>
              <a:buSzPts val="1800"/>
              <a:buChar char="•"/>
            </a:pPr>
            <a:r>
              <a:rPr lang="en-GB"/>
              <a:t>By using the object anonymously.</a:t>
            </a:r>
            <a:endParaRPr/>
          </a:p>
          <a:p>
            <a:pPr indent="-171450" lvl="1" marL="742950" rtl="0" algn="l">
              <a:spcBef>
                <a:spcPts val="1000"/>
              </a:spcBef>
              <a:spcAft>
                <a:spcPts val="0"/>
              </a:spcAft>
              <a:buSzPts val="1800"/>
              <a:buNone/>
            </a:pPr>
            <a:r>
              <a:t/>
            </a:r>
            <a:endParaRPr/>
          </a:p>
        </p:txBody>
      </p:sp>
      <p:sp>
        <p:nvSpPr>
          <p:cNvPr id="1026" name="Google Shape;1026;p10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References &amp; Garbage Collection</a:t>
            </a:r>
            <a:endParaRPr sz="3240"/>
          </a:p>
        </p:txBody>
      </p:sp>
      <p:pic>
        <p:nvPicPr>
          <p:cNvPr id="1027" name="Google Shape;1027;p103"/>
          <p:cNvPicPr preferRelativeResize="0"/>
          <p:nvPr/>
        </p:nvPicPr>
        <p:blipFill rotWithShape="1">
          <a:blip r:embed="rId3">
            <a:alphaModFix/>
          </a:blip>
          <a:srcRect b="0" l="0" r="0" t="0"/>
          <a:stretch/>
        </p:blipFill>
        <p:spPr>
          <a:xfrm>
            <a:off x="6463425" y="1895821"/>
            <a:ext cx="5184566" cy="601923"/>
          </a:xfrm>
          <a:prstGeom prst="rect">
            <a:avLst/>
          </a:prstGeom>
          <a:noFill/>
          <a:ln>
            <a:noFill/>
          </a:ln>
        </p:spPr>
      </p:pic>
      <p:pic>
        <p:nvPicPr>
          <p:cNvPr id="1028" name="Google Shape;1028;p103"/>
          <p:cNvPicPr preferRelativeResize="0"/>
          <p:nvPr/>
        </p:nvPicPr>
        <p:blipFill rotWithShape="1">
          <a:blip r:embed="rId4">
            <a:alphaModFix/>
          </a:blip>
          <a:srcRect b="0" l="0" r="3941" t="0"/>
          <a:stretch/>
        </p:blipFill>
        <p:spPr>
          <a:xfrm>
            <a:off x="6153710" y="2921932"/>
            <a:ext cx="6020361" cy="1028700"/>
          </a:xfrm>
          <a:prstGeom prst="rect">
            <a:avLst/>
          </a:prstGeom>
          <a:noFill/>
          <a:ln>
            <a:noFill/>
          </a:ln>
        </p:spPr>
      </p:pic>
      <p:pic>
        <p:nvPicPr>
          <p:cNvPr id="1029" name="Google Shape;1029;p103"/>
          <p:cNvPicPr preferRelativeResize="0"/>
          <p:nvPr/>
        </p:nvPicPr>
        <p:blipFill rotWithShape="1">
          <a:blip r:embed="rId5">
            <a:alphaModFix/>
          </a:blip>
          <a:srcRect b="0" l="0" r="0" t="0"/>
          <a:stretch/>
        </p:blipFill>
        <p:spPr>
          <a:xfrm>
            <a:off x="6153710" y="4921527"/>
            <a:ext cx="6020361" cy="560654"/>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10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Object Reference Analogy</a:t>
            </a:r>
            <a:endParaRPr sz="3240"/>
          </a:p>
        </p:txBody>
      </p:sp>
      <p:sp>
        <p:nvSpPr>
          <p:cNvPr id="1036" name="Google Shape;1036;p104"/>
          <p:cNvSpPr/>
          <p:nvPr/>
        </p:nvSpPr>
        <p:spPr>
          <a:xfrm>
            <a:off x="1463041" y="2261061"/>
            <a:ext cx="1778924" cy="2161309"/>
          </a:xfrm>
          <a:prstGeom prst="ellipse">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37" name="Google Shape;1037;p104"/>
          <p:cNvSpPr txBox="1"/>
          <p:nvPr/>
        </p:nvSpPr>
        <p:spPr>
          <a:xfrm>
            <a:off x="703584" y="4550684"/>
            <a:ext cx="33417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Balloon</a:t>
            </a:r>
            <a:endParaRPr/>
          </a:p>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“Object”</a:t>
            </a:r>
            <a:endParaRPr/>
          </a:p>
        </p:txBody>
      </p:sp>
      <p:cxnSp>
        <p:nvCxnSpPr>
          <p:cNvPr id="1038" name="Google Shape;1038;p104"/>
          <p:cNvCxnSpPr/>
          <p:nvPr/>
        </p:nvCxnSpPr>
        <p:spPr>
          <a:xfrm flipH="1">
            <a:off x="6134792" y="2261061"/>
            <a:ext cx="2" cy="1936867"/>
          </a:xfrm>
          <a:prstGeom prst="straightConnector1">
            <a:avLst/>
          </a:prstGeom>
          <a:noFill/>
          <a:ln cap="flat" cmpd="sng" w="76200">
            <a:solidFill>
              <a:schemeClr val="dk1"/>
            </a:solidFill>
            <a:prstDash val="solid"/>
            <a:round/>
            <a:headEnd len="sm" w="sm" type="none"/>
            <a:tailEnd len="sm" w="sm" type="none"/>
          </a:ln>
        </p:spPr>
      </p:cxnSp>
      <p:sp>
        <p:nvSpPr>
          <p:cNvPr id="1039" name="Google Shape;1039;p104"/>
          <p:cNvSpPr txBox="1"/>
          <p:nvPr/>
        </p:nvSpPr>
        <p:spPr>
          <a:xfrm>
            <a:off x="4562301" y="4561480"/>
            <a:ext cx="314498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String</a:t>
            </a:r>
            <a:endParaRPr/>
          </a:p>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“Reference”</a:t>
            </a:r>
            <a:endParaRPr/>
          </a:p>
        </p:txBody>
      </p:sp>
      <p:sp>
        <p:nvSpPr>
          <p:cNvPr id="1040" name="Google Shape;1040;p104"/>
          <p:cNvSpPr/>
          <p:nvPr/>
        </p:nvSpPr>
        <p:spPr>
          <a:xfrm>
            <a:off x="9049549" y="694422"/>
            <a:ext cx="1778924" cy="2161309"/>
          </a:xfrm>
          <a:prstGeom prst="ellipse">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cxnSp>
        <p:nvCxnSpPr>
          <p:cNvPr id="1041" name="Google Shape;1041;p104"/>
          <p:cNvCxnSpPr/>
          <p:nvPr/>
        </p:nvCxnSpPr>
        <p:spPr>
          <a:xfrm flipH="1">
            <a:off x="9932082" y="2855731"/>
            <a:ext cx="2" cy="1936867"/>
          </a:xfrm>
          <a:prstGeom prst="straightConnector1">
            <a:avLst/>
          </a:prstGeom>
          <a:noFill/>
          <a:ln cap="flat" cmpd="sng" w="76200">
            <a:solidFill>
              <a:schemeClr val="dk1"/>
            </a:solidFill>
            <a:prstDash val="solid"/>
            <a:round/>
            <a:headEnd len="sm" w="sm" type="none"/>
            <a:tailEnd len="sm" w="sm" type="none"/>
          </a:ln>
        </p:spPr>
      </p:cxnSp>
      <p:sp>
        <p:nvSpPr>
          <p:cNvPr id="1042" name="Google Shape;1042;p104"/>
          <p:cNvSpPr txBox="1"/>
          <p:nvPr/>
        </p:nvSpPr>
        <p:spPr>
          <a:xfrm>
            <a:off x="8741285" y="5020230"/>
            <a:ext cx="23954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Object with a reference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10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Object Reference Analogy</a:t>
            </a:r>
            <a:endParaRPr sz="3240"/>
          </a:p>
        </p:txBody>
      </p:sp>
      <p:sp>
        <p:nvSpPr>
          <p:cNvPr id="1049" name="Google Shape;1049;p105"/>
          <p:cNvSpPr/>
          <p:nvPr/>
        </p:nvSpPr>
        <p:spPr>
          <a:xfrm>
            <a:off x="1002829" y="1874829"/>
            <a:ext cx="1778924" cy="2161309"/>
          </a:xfrm>
          <a:prstGeom prst="ellipse">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cxnSp>
        <p:nvCxnSpPr>
          <p:cNvPr id="1050" name="Google Shape;1050;p105"/>
          <p:cNvCxnSpPr/>
          <p:nvPr/>
        </p:nvCxnSpPr>
        <p:spPr>
          <a:xfrm flipH="1">
            <a:off x="1885362" y="4036138"/>
            <a:ext cx="2" cy="1936867"/>
          </a:xfrm>
          <a:prstGeom prst="straightConnector1">
            <a:avLst/>
          </a:prstGeom>
          <a:noFill/>
          <a:ln cap="flat" cmpd="sng" w="76200">
            <a:solidFill>
              <a:schemeClr val="dk1"/>
            </a:solidFill>
            <a:prstDash val="solid"/>
            <a:round/>
            <a:headEnd len="sm" w="sm" type="none"/>
            <a:tailEnd len="sm" w="sm" type="none"/>
          </a:ln>
        </p:spPr>
      </p:cxnSp>
      <p:sp>
        <p:nvSpPr>
          <p:cNvPr id="1051" name="Google Shape;1051;p105"/>
          <p:cNvSpPr txBox="1"/>
          <p:nvPr/>
        </p:nvSpPr>
        <p:spPr>
          <a:xfrm>
            <a:off x="221433" y="6027003"/>
            <a:ext cx="33417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Creating an Object</a:t>
            </a:r>
            <a:endParaRPr/>
          </a:p>
        </p:txBody>
      </p:sp>
      <p:sp>
        <p:nvSpPr>
          <p:cNvPr id="1052" name="Google Shape;1052;p105"/>
          <p:cNvSpPr/>
          <p:nvPr/>
        </p:nvSpPr>
        <p:spPr>
          <a:xfrm>
            <a:off x="4921691" y="3574781"/>
            <a:ext cx="1778924" cy="2161309"/>
          </a:xfrm>
          <a:prstGeom prst="ellipse">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53" name="Google Shape;1053;p105"/>
          <p:cNvSpPr txBox="1"/>
          <p:nvPr/>
        </p:nvSpPr>
        <p:spPr>
          <a:xfrm>
            <a:off x="4110044" y="6027002"/>
            <a:ext cx="33417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Un-Referencing the Object</a:t>
            </a:r>
            <a:endParaRPr/>
          </a:p>
        </p:txBody>
      </p:sp>
      <p:cxnSp>
        <p:nvCxnSpPr>
          <p:cNvPr id="1054" name="Google Shape;1054;p105"/>
          <p:cNvCxnSpPr/>
          <p:nvPr/>
        </p:nvCxnSpPr>
        <p:spPr>
          <a:xfrm rot="10800000">
            <a:off x="4546343" y="3773979"/>
            <a:ext cx="16625" cy="631767"/>
          </a:xfrm>
          <a:prstGeom prst="straightConnector1">
            <a:avLst/>
          </a:prstGeom>
          <a:noFill/>
          <a:ln cap="flat" cmpd="sng" w="38100">
            <a:solidFill>
              <a:srgbClr val="004F9B"/>
            </a:solidFill>
            <a:prstDash val="solid"/>
            <a:round/>
            <a:headEnd len="sm" w="sm" type="none"/>
            <a:tailEnd len="med" w="med" type="triangle"/>
          </a:ln>
        </p:spPr>
      </p:cxnSp>
      <p:cxnSp>
        <p:nvCxnSpPr>
          <p:cNvPr id="1055" name="Google Shape;1055;p105"/>
          <p:cNvCxnSpPr/>
          <p:nvPr/>
        </p:nvCxnSpPr>
        <p:spPr>
          <a:xfrm rot="10800000">
            <a:off x="7089558" y="3773979"/>
            <a:ext cx="16626" cy="631768"/>
          </a:xfrm>
          <a:prstGeom prst="straightConnector1">
            <a:avLst/>
          </a:prstGeom>
          <a:noFill/>
          <a:ln cap="flat" cmpd="sng" w="38100">
            <a:solidFill>
              <a:srgbClr val="004F9B"/>
            </a:solidFill>
            <a:prstDash val="solid"/>
            <a:round/>
            <a:headEnd len="sm" w="sm" type="none"/>
            <a:tailEnd len="med" w="med" type="triangle"/>
          </a:ln>
        </p:spPr>
      </p:cxnSp>
      <p:sp>
        <p:nvSpPr>
          <p:cNvPr id="1056" name="Google Shape;1056;p105"/>
          <p:cNvSpPr/>
          <p:nvPr/>
        </p:nvSpPr>
        <p:spPr>
          <a:xfrm rot="10800000">
            <a:off x="4222865" y="1874829"/>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57" name="Google Shape;1057;p105"/>
          <p:cNvSpPr/>
          <p:nvPr/>
        </p:nvSpPr>
        <p:spPr>
          <a:xfrm rot="10800000">
            <a:off x="4846080" y="1874830"/>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58" name="Google Shape;1058;p105"/>
          <p:cNvSpPr/>
          <p:nvPr/>
        </p:nvSpPr>
        <p:spPr>
          <a:xfrm rot="10800000">
            <a:off x="5469295" y="1874829"/>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59" name="Google Shape;1059;p105"/>
          <p:cNvSpPr/>
          <p:nvPr/>
        </p:nvSpPr>
        <p:spPr>
          <a:xfrm rot="10800000">
            <a:off x="6092510" y="1874826"/>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0" name="Google Shape;1060;p105"/>
          <p:cNvSpPr/>
          <p:nvPr/>
        </p:nvSpPr>
        <p:spPr>
          <a:xfrm rot="10800000">
            <a:off x="6715725" y="1874826"/>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1" name="Google Shape;1061;p105"/>
          <p:cNvSpPr/>
          <p:nvPr/>
        </p:nvSpPr>
        <p:spPr>
          <a:xfrm rot="10800000">
            <a:off x="8365374" y="1874829"/>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2" name="Google Shape;1062;p105"/>
          <p:cNvSpPr/>
          <p:nvPr/>
        </p:nvSpPr>
        <p:spPr>
          <a:xfrm rot="10800000">
            <a:off x="8988589" y="1874830"/>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3" name="Google Shape;1063;p105"/>
          <p:cNvSpPr/>
          <p:nvPr/>
        </p:nvSpPr>
        <p:spPr>
          <a:xfrm rot="10800000">
            <a:off x="9611804" y="1874829"/>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4" name="Google Shape;1064;p105"/>
          <p:cNvSpPr/>
          <p:nvPr/>
        </p:nvSpPr>
        <p:spPr>
          <a:xfrm rot="10800000">
            <a:off x="10235019" y="1874826"/>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5" name="Google Shape;1065;p105"/>
          <p:cNvSpPr/>
          <p:nvPr/>
        </p:nvSpPr>
        <p:spPr>
          <a:xfrm rot="10800000">
            <a:off x="10858234" y="1874826"/>
            <a:ext cx="623215" cy="835120"/>
          </a:xfrm>
          <a:prstGeom prst="triangle">
            <a:avLst>
              <a:gd fmla="val 50000" name="adj"/>
            </a:avLst>
          </a:prstGeom>
          <a:solidFill>
            <a:schemeClr val="lt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066" name="Google Shape;1066;p105"/>
          <p:cNvSpPr txBox="1"/>
          <p:nvPr/>
        </p:nvSpPr>
        <p:spPr>
          <a:xfrm>
            <a:off x="6476315" y="1420689"/>
            <a:ext cx="2519714" cy="3825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a:solidFill>
                  <a:schemeClr val="dk1"/>
                </a:solidFill>
                <a:latin typeface="Courier New"/>
                <a:ea typeface="Courier New"/>
                <a:cs typeface="Courier New"/>
                <a:sym typeface="Courier New"/>
              </a:rPr>
              <a:t>Garbage Collector</a:t>
            </a:r>
            <a:endParaRPr/>
          </a:p>
        </p:txBody>
      </p:sp>
      <p:sp>
        <p:nvSpPr>
          <p:cNvPr id="1067" name="Google Shape;1067;p105"/>
          <p:cNvSpPr/>
          <p:nvPr/>
        </p:nvSpPr>
        <p:spPr>
          <a:xfrm rot="693426">
            <a:off x="8688356" y="2643449"/>
            <a:ext cx="2653333" cy="2261062"/>
          </a:xfrm>
          <a:prstGeom prst="irregularSeal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solidFill>
                  <a:schemeClr val="dk1"/>
                </a:solidFill>
                <a:latin typeface="Quattrocento Sans"/>
                <a:ea typeface="Quattrocento Sans"/>
                <a:cs typeface="Quattrocento Sans"/>
                <a:sym typeface="Quattrocento Sans"/>
              </a:rPr>
              <a:t>Pop!</a:t>
            </a:r>
            <a:endParaRPr/>
          </a:p>
        </p:txBody>
      </p:sp>
      <p:sp>
        <p:nvSpPr>
          <p:cNvPr id="1068" name="Google Shape;1068;p105"/>
          <p:cNvSpPr txBox="1"/>
          <p:nvPr/>
        </p:nvSpPr>
        <p:spPr>
          <a:xfrm>
            <a:off x="8139733" y="6027003"/>
            <a:ext cx="33417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ourier New"/>
                <a:ea typeface="Courier New"/>
                <a:cs typeface="Courier New"/>
                <a:sym typeface="Courier New"/>
              </a:rPr>
              <a:t>Garbage Collected!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10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Google Shape;1073;p106"/>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Casting is used to take data of one type and use it as another, </a:t>
            </a:r>
            <a:endParaRPr/>
          </a:p>
          <a:p>
            <a:pPr indent="-342900" lvl="0" marL="342900" rtl="0" algn="l">
              <a:spcBef>
                <a:spcPts val="1000"/>
              </a:spcBef>
              <a:spcAft>
                <a:spcPts val="0"/>
              </a:spcAft>
              <a:buClr>
                <a:schemeClr val="dk1"/>
              </a:buClr>
              <a:buSzPts val="1800"/>
              <a:buFont typeface="Arial"/>
              <a:buChar char="•"/>
            </a:pPr>
            <a:r>
              <a:rPr lang="en-GB" sz="1800"/>
              <a:t>E.g.: casting </a:t>
            </a:r>
            <a:r>
              <a:rPr b="1" lang="en-GB" sz="1800"/>
              <a:t>floats</a:t>
            </a:r>
            <a:r>
              <a:rPr lang="en-GB" sz="1800"/>
              <a:t> to </a:t>
            </a:r>
            <a:r>
              <a:rPr b="1" lang="en-GB" sz="1800"/>
              <a:t>ints</a:t>
            </a:r>
            <a:r>
              <a:rPr lang="en-GB" sz="1800"/>
              <a:t> to remove the decimal.</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Casting also becomes important in polymorphism where you have an array to hold everything of one object type but any object that inherits that object type can also be stored in the array so you can use casting to see what sub-type the object is. </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You can check if an object is an instance of another by using the </a:t>
            </a:r>
            <a:r>
              <a:rPr b="1" lang="en-GB" sz="1800">
                <a:solidFill>
                  <a:srgbClr val="7F0055"/>
                </a:solidFill>
                <a:latin typeface="Consolas"/>
                <a:ea typeface="Consolas"/>
                <a:cs typeface="Consolas"/>
                <a:sym typeface="Consolas"/>
              </a:rPr>
              <a:t>instanceof </a:t>
            </a:r>
            <a:r>
              <a:rPr lang="en-GB" sz="1800"/>
              <a:t>method.</a:t>
            </a:r>
            <a:endParaRPr sz="1800"/>
          </a:p>
        </p:txBody>
      </p:sp>
      <p:sp>
        <p:nvSpPr>
          <p:cNvPr id="1074" name="Google Shape;1074;p10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Casting</a:t>
            </a:r>
            <a:endParaRPr sz="3240"/>
          </a:p>
        </p:txBody>
      </p:sp>
      <p:sp>
        <p:nvSpPr>
          <p:cNvPr id="1075" name="Google Shape;1075;p106"/>
          <p:cNvSpPr/>
          <p:nvPr/>
        </p:nvSpPr>
        <p:spPr>
          <a:xfrm>
            <a:off x="6348563" y="5347012"/>
            <a:ext cx="5269695" cy="646331"/>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if</a:t>
            </a:r>
            <a:r>
              <a:rPr b="1" lang="en-GB" sz="1800">
                <a:solidFill>
                  <a:srgbClr val="000000"/>
                </a:solidFill>
                <a:latin typeface="Courier New"/>
                <a:ea typeface="Courier New"/>
                <a:cs typeface="Courier New"/>
                <a:sym typeface="Courier New"/>
              </a:rPr>
              <a:t>(vehicle1 </a:t>
            </a:r>
            <a:r>
              <a:rPr b="1" lang="en-GB" sz="1800">
                <a:solidFill>
                  <a:srgbClr val="7F0055"/>
                </a:solidFill>
                <a:latin typeface="Courier New"/>
                <a:ea typeface="Courier New"/>
                <a:cs typeface="Courier New"/>
                <a:sym typeface="Courier New"/>
              </a:rPr>
              <a:t>instanceof</a:t>
            </a:r>
            <a:r>
              <a:rPr b="1" lang="en-GB" sz="1800">
                <a:solidFill>
                  <a:srgbClr val="000000"/>
                </a:solidFill>
                <a:latin typeface="Courier New"/>
                <a:ea typeface="Courier New"/>
                <a:cs typeface="Courier New"/>
                <a:sym typeface="Courier New"/>
              </a:rPr>
              <a:t> Car)</a:t>
            </a:r>
            <a:endParaRPr/>
          </a:p>
          <a:p>
            <a:pPr indent="0" lvl="0" marL="0" marR="0" rtl="0" algn="l">
              <a:spcBef>
                <a:spcPts val="0"/>
              </a:spcBef>
              <a:spcAft>
                <a:spcPts val="0"/>
              </a:spcAft>
              <a:buNone/>
            </a:pPr>
            <a:r>
              <a:rPr b="1" lang="en-GB" sz="1800">
                <a:solidFill>
                  <a:srgbClr val="3F7F5F"/>
                </a:solidFill>
                <a:latin typeface="Courier New"/>
                <a:ea typeface="Courier New"/>
                <a:cs typeface="Courier New"/>
                <a:sym typeface="Courier New"/>
              </a:rPr>
              <a:t>	//do stuff</a:t>
            </a:r>
            <a:endParaRPr b="1" sz="1800">
              <a:solidFill>
                <a:schemeClr val="dk1"/>
              </a:solidFill>
              <a:latin typeface="Quattrocento Sans"/>
              <a:ea typeface="Quattrocento Sans"/>
              <a:cs typeface="Quattrocento Sans"/>
              <a:sym typeface="Quattrocento Sans"/>
            </a:endParaRPr>
          </a:p>
        </p:txBody>
      </p:sp>
      <p:sp>
        <p:nvSpPr>
          <p:cNvPr id="1076" name="Google Shape;1076;p106"/>
          <p:cNvSpPr/>
          <p:nvPr/>
        </p:nvSpPr>
        <p:spPr>
          <a:xfrm>
            <a:off x="6348564" y="2151411"/>
            <a:ext cx="5269695" cy="92333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double</a:t>
            </a:r>
            <a:r>
              <a:rPr b="1" lang="en-GB" sz="1800">
                <a:solidFill>
                  <a:srgbClr val="000000"/>
                </a:solidFill>
                <a:latin typeface="Courier New"/>
                <a:ea typeface="Courier New"/>
                <a:cs typeface="Courier New"/>
                <a:sym typeface="Courier New"/>
              </a:rPr>
              <a:t> dbl = 104.4;</a:t>
            </a:r>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i = (</a:t>
            </a: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)dbl;</a:t>
            </a:r>
            <a:endParaRPr/>
          </a:p>
          <a:p>
            <a:pPr indent="0" lvl="0" marL="0" marR="0" rtl="0" algn="l">
              <a:spcBef>
                <a:spcPts val="0"/>
              </a:spcBef>
              <a:spcAft>
                <a:spcPts val="0"/>
              </a:spcAft>
              <a:buNone/>
            </a:pPr>
            <a:r>
              <a:rPr lang="en-GB" sz="1800">
                <a:solidFill>
                  <a:srgbClr val="3F7F5F"/>
                </a:solidFill>
                <a:latin typeface="Courier New"/>
                <a:ea typeface="Courier New"/>
                <a:cs typeface="Courier New"/>
                <a:sym typeface="Courier New"/>
              </a:rPr>
              <a:t>//i equals 104, the .4 is truncated</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Google Shape;1081;p107"/>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00"/>
              <a:buChar char="•"/>
            </a:pPr>
            <a:r>
              <a:rPr lang="en-GB"/>
              <a:t>An object of a derived class can be treated as an object of a base class without explicit casting (upcasting)</a:t>
            </a:r>
            <a:endParaRPr/>
          </a:p>
          <a:p>
            <a:pPr indent="-342900" lvl="0" marL="342900" rtl="0" algn="l">
              <a:spcBef>
                <a:spcPts val="2000"/>
              </a:spcBef>
              <a:spcAft>
                <a:spcPts val="0"/>
              </a:spcAft>
              <a:buSzPts val="1900"/>
              <a:buChar char="•"/>
            </a:pPr>
            <a:r>
              <a:rPr lang="en-GB"/>
              <a:t>Base type reference must be explicitly cast to use as a derived type</a:t>
            </a:r>
            <a:endParaRPr/>
          </a:p>
          <a:p>
            <a:pPr indent="-285750" lvl="1" marL="742950" rtl="0" algn="l">
              <a:spcBef>
                <a:spcPts val="2000"/>
              </a:spcBef>
              <a:spcAft>
                <a:spcPts val="0"/>
              </a:spcAft>
              <a:buSzPts val="1800"/>
              <a:buChar char="•"/>
            </a:pPr>
            <a:r>
              <a:rPr lang="en-GB"/>
              <a:t>Known as a </a:t>
            </a:r>
            <a:r>
              <a:rPr i="1" lang="en-GB"/>
              <a:t>downcast</a:t>
            </a:r>
            <a:endParaRPr/>
          </a:p>
        </p:txBody>
      </p:sp>
      <p:sp>
        <p:nvSpPr>
          <p:cNvPr id="1082" name="Google Shape;1082;p10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Object Casting</a:t>
            </a:r>
            <a:endParaRPr sz="3240"/>
          </a:p>
        </p:txBody>
      </p:sp>
      <p:sp>
        <p:nvSpPr>
          <p:cNvPr id="1083" name="Google Shape;1083;p107"/>
          <p:cNvSpPr/>
          <p:nvPr/>
        </p:nvSpPr>
        <p:spPr>
          <a:xfrm>
            <a:off x="6303529" y="1976400"/>
            <a:ext cx="5231766" cy="1751762"/>
          </a:xfrm>
          <a:prstGeom prst="rect">
            <a:avLst/>
          </a:prstGeom>
          <a:solidFill>
            <a:srgbClr val="F2F2F2"/>
          </a:solidFill>
          <a:ln>
            <a:noFill/>
          </a:ln>
          <a:effectLst>
            <a:outerShdw rotWithShape="0" algn="ctr" dir="2700000" dist="53882">
              <a:srgbClr val="AAAAAA"/>
            </a:outerShdw>
          </a:effectLst>
        </p:spPr>
        <p:txBody>
          <a:bodyPr anchorCtr="0" anchor="t" bIns="44450" lIns="90475" spcFirstLastPara="1" rIns="0" wrap="square" tIns="4445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Shape {</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Ellipse </a:t>
            </a:r>
            <a:r>
              <a:rPr b="1" lang="en-GB" sz="1800">
                <a:solidFill>
                  <a:srgbClr val="7F0055"/>
                </a:solidFill>
                <a:latin typeface="Courier New"/>
                <a:ea typeface="Courier New"/>
                <a:cs typeface="Courier New"/>
                <a:sym typeface="Courier New"/>
              </a:rPr>
              <a:t>extends</a:t>
            </a:r>
            <a:r>
              <a:rPr b="1" lang="en-GB" sz="1800">
                <a:solidFill>
                  <a:srgbClr val="000000"/>
                </a:solidFill>
                <a:latin typeface="Courier New"/>
                <a:ea typeface="Courier New"/>
                <a:cs typeface="Courier New"/>
                <a:sym typeface="Courier New"/>
              </a:rPr>
              <a:t> Shape {</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a:t>
            </a:r>
            <a:endParaRPr b="0" i="0" sz="1800" u="none" cap="none" strike="noStrike">
              <a:solidFill>
                <a:srgbClr val="000000"/>
              </a:solidFill>
              <a:latin typeface="Droid Sans Mono"/>
              <a:ea typeface="Droid Sans Mono"/>
              <a:cs typeface="Droid Sans Mono"/>
              <a:sym typeface="Droid Sans Mono"/>
            </a:endParaRPr>
          </a:p>
        </p:txBody>
      </p:sp>
      <p:sp>
        <p:nvSpPr>
          <p:cNvPr id="1084" name="Google Shape;1084;p107"/>
          <p:cNvSpPr/>
          <p:nvPr/>
        </p:nvSpPr>
        <p:spPr>
          <a:xfrm>
            <a:off x="6303530" y="4041362"/>
            <a:ext cx="5231766" cy="1474763"/>
          </a:xfrm>
          <a:prstGeom prst="rect">
            <a:avLst/>
          </a:prstGeom>
          <a:solidFill>
            <a:srgbClr val="F2F2F2"/>
          </a:solidFill>
          <a:ln>
            <a:noFill/>
          </a:ln>
          <a:effectLst>
            <a:outerShdw rotWithShape="0" algn="ctr" dir="2700000" dist="53882">
              <a:srgbClr val="AAAAAA"/>
            </a:outerShdw>
          </a:effectLst>
        </p:spPr>
        <p:txBody>
          <a:bodyPr anchorCtr="0" anchor="t" bIns="44450" lIns="90475" spcFirstLastPara="1" rIns="0" wrap="square" tIns="44450">
            <a:spAutoFit/>
          </a:bodyPr>
          <a:lstStyle/>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Shape s = getShapeFromPoint();</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s.draw(); </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Ellipse e = (Ellipse) s;</a:t>
            </a:r>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float</a:t>
            </a:r>
            <a:r>
              <a:rPr b="1" lang="en-GB" sz="1800">
                <a:solidFill>
                  <a:srgbClr val="000000"/>
                </a:solidFill>
                <a:latin typeface="Courier New"/>
                <a:ea typeface="Courier New"/>
                <a:cs typeface="Courier New"/>
                <a:sym typeface="Courier New"/>
              </a:rPr>
              <a:t> f = e.getCircumference();</a:t>
            </a:r>
            <a:endParaRPr b="1" i="0" sz="1800" u="none" cap="none" strike="noStrike">
              <a:solidFill>
                <a:srgbClr val="008000"/>
              </a:solidFill>
              <a:latin typeface="Droid Sans Mono"/>
              <a:ea typeface="Droid Sans Mono"/>
              <a:cs typeface="Droid Sans Mono"/>
              <a:sym typeface="Droid Sans Mon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108"/>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Interfaces cannot contain full code, only method stubs and final variables. </a:t>
            </a:r>
            <a:r>
              <a:rPr i="1" lang="en-GB"/>
              <a:t>Not true as of Java 8.</a:t>
            </a:r>
            <a:endParaRPr/>
          </a:p>
          <a:p>
            <a:pPr indent="-342900" lvl="0" marL="342900" rtl="0" algn="l">
              <a:spcBef>
                <a:spcPts val="1000"/>
              </a:spcBef>
              <a:spcAft>
                <a:spcPts val="0"/>
              </a:spcAft>
              <a:buClr>
                <a:schemeClr val="dk1"/>
              </a:buClr>
              <a:buSzPts val="1900"/>
              <a:buFont typeface="Arial"/>
              <a:buChar char="•"/>
            </a:pPr>
            <a:r>
              <a:rPr lang="en-GB"/>
              <a:t>Every method is inherently abstract and public.</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They are useful because whereas classes can only </a:t>
            </a:r>
            <a:r>
              <a:rPr b="1" lang="en-GB"/>
              <a:t>extend</a:t>
            </a:r>
            <a:r>
              <a:rPr lang="en-GB"/>
              <a:t> one class they can </a:t>
            </a:r>
            <a:r>
              <a:rPr b="1" lang="en-GB"/>
              <a:t>implement</a:t>
            </a:r>
            <a:r>
              <a:rPr lang="en-GB"/>
              <a:t> multiple classes</a:t>
            </a:r>
            <a:endParaRPr/>
          </a:p>
          <a:p>
            <a:pPr indent="-342900" lvl="0" marL="342900" rtl="0" algn="l">
              <a:spcBef>
                <a:spcPts val="2000"/>
              </a:spcBef>
              <a:spcAft>
                <a:spcPts val="0"/>
              </a:spcAft>
              <a:buSzPts val="1900"/>
              <a:buChar char="•"/>
            </a:pPr>
            <a:r>
              <a:rPr lang="en-GB"/>
              <a:t>List interfaces after the base class (if any) via keyword </a:t>
            </a:r>
            <a:r>
              <a:rPr b="1" lang="en-GB"/>
              <a:t>implements </a:t>
            </a:r>
            <a:endParaRPr/>
          </a:p>
          <a:p>
            <a:pPr indent="-285750" lvl="1" marL="742950" rtl="0" algn="l">
              <a:spcBef>
                <a:spcPts val="2000"/>
              </a:spcBef>
              <a:spcAft>
                <a:spcPts val="0"/>
              </a:spcAft>
              <a:buSzPts val="1800"/>
              <a:buChar char="•"/>
            </a:pPr>
            <a:r>
              <a:rPr lang="en-GB"/>
              <a:t>All members must be implemented</a:t>
            </a:r>
            <a:endParaRPr/>
          </a:p>
          <a:p>
            <a:pPr indent="0" lvl="0" marL="0" rtl="0" algn="l">
              <a:spcBef>
                <a:spcPts val="1000"/>
              </a:spcBef>
              <a:spcAft>
                <a:spcPts val="0"/>
              </a:spcAft>
              <a:buSzPts val="1900"/>
              <a:buNone/>
            </a:pPr>
            <a:r>
              <a:rPr lang="en-GB"/>
              <a:t>.</a:t>
            </a:r>
            <a:endParaRPr/>
          </a:p>
        </p:txBody>
      </p:sp>
      <p:sp>
        <p:nvSpPr>
          <p:cNvPr id="1090" name="Google Shape;1090;p10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Interface Classes</a:t>
            </a:r>
            <a:endParaRPr sz="3240"/>
          </a:p>
        </p:txBody>
      </p:sp>
      <p:sp>
        <p:nvSpPr>
          <p:cNvPr id="1091" name="Google Shape;1091;p108"/>
          <p:cNvSpPr/>
          <p:nvPr/>
        </p:nvSpPr>
        <p:spPr>
          <a:xfrm>
            <a:off x="6321649" y="1430384"/>
            <a:ext cx="4322970" cy="828432"/>
          </a:xfrm>
          <a:prstGeom prst="rect">
            <a:avLst/>
          </a:prstGeom>
          <a:solidFill>
            <a:srgbClr val="F2F2F2"/>
          </a:solidFill>
          <a:ln>
            <a:noFill/>
          </a:ln>
          <a:effectLst>
            <a:outerShdw rotWithShape="0" algn="ctr" dir="2700000" dist="53882">
              <a:schemeClr val="lt2"/>
            </a:outerShdw>
          </a:effectLst>
        </p:spPr>
        <p:txBody>
          <a:bodyPr anchorCtr="0" anchor="t" bIns="44450" lIns="90475" spcFirstLastPara="1" rIns="0" wrap="square" tIns="44450">
            <a:spAutoFit/>
          </a:bodyPr>
          <a:lstStyle/>
          <a:p>
            <a:pPr indent="0" lvl="0" marL="0" marR="0" rtl="0" algn="l">
              <a:spcBef>
                <a:spcPts val="0"/>
              </a:spcBef>
              <a:spcAft>
                <a:spcPts val="0"/>
              </a:spcAft>
              <a:buNone/>
            </a:pPr>
            <a:r>
              <a:rPr lang="en-GB" sz="1600">
                <a:solidFill>
                  <a:srgbClr val="0000C8"/>
                </a:solidFill>
                <a:latin typeface="Droid Sans Mono"/>
                <a:ea typeface="Droid Sans Mono"/>
                <a:cs typeface="Droid Sans Mono"/>
                <a:sym typeface="Droid Sans Mono"/>
              </a:rPr>
              <a:t>public abstract class</a:t>
            </a:r>
            <a:r>
              <a:rPr lang="en-GB" sz="1600">
                <a:solidFill>
                  <a:schemeClr val="dk1"/>
                </a:solidFill>
                <a:latin typeface="Droid Sans Mono"/>
                <a:ea typeface="Droid Sans Mono"/>
                <a:cs typeface="Droid Sans Mono"/>
                <a:sym typeface="Droid Sans Mono"/>
              </a:rPr>
              <a:t> </a:t>
            </a:r>
            <a:r>
              <a:rPr lang="en-GB" sz="1600">
                <a:solidFill>
                  <a:srgbClr val="000000"/>
                </a:solidFill>
                <a:latin typeface="Droid Sans Mono"/>
                <a:ea typeface="Droid Sans Mono"/>
                <a:cs typeface="Droid Sans Mono"/>
                <a:sym typeface="Droid Sans Mono"/>
              </a:rPr>
              <a:t>Shape {</a:t>
            </a:r>
            <a:endParaRPr/>
          </a:p>
          <a:p>
            <a:pPr indent="0" lvl="0" marL="0" marR="0" rtl="0" algn="l">
              <a:spcBef>
                <a:spcPts val="0"/>
              </a:spcBef>
              <a:spcAft>
                <a:spcPts val="0"/>
              </a:spcAft>
              <a:buNone/>
            </a:pPr>
            <a:r>
              <a:rPr lang="en-GB" sz="1600">
                <a:solidFill>
                  <a:srgbClr val="000000"/>
                </a:solidFill>
                <a:latin typeface="Droid Sans Mono"/>
                <a:ea typeface="Droid Sans Mono"/>
                <a:cs typeface="Droid Sans Mono"/>
                <a:sym typeface="Droid Sans Mono"/>
              </a:rPr>
              <a:t>  </a:t>
            </a:r>
            <a:r>
              <a:rPr lang="en-GB" sz="1600">
                <a:solidFill>
                  <a:srgbClr val="0000C8"/>
                </a:solidFill>
                <a:latin typeface="Droid Sans Mono"/>
                <a:ea typeface="Droid Sans Mono"/>
                <a:cs typeface="Droid Sans Mono"/>
                <a:sym typeface="Droid Sans Mono"/>
              </a:rPr>
              <a:t>public abstract float</a:t>
            </a:r>
            <a:r>
              <a:rPr lang="en-GB" sz="1600">
                <a:solidFill>
                  <a:srgbClr val="000000"/>
                </a:solidFill>
                <a:latin typeface="Droid Sans Mono"/>
                <a:ea typeface="Droid Sans Mono"/>
                <a:cs typeface="Droid Sans Mono"/>
                <a:sym typeface="Droid Sans Mono"/>
              </a:rPr>
              <a:t> getArea();</a:t>
            </a:r>
            <a:endParaRPr/>
          </a:p>
          <a:p>
            <a:pPr indent="0" lvl="0" marL="0" marR="0" rtl="0" algn="l">
              <a:spcBef>
                <a:spcPts val="0"/>
              </a:spcBef>
              <a:spcAft>
                <a:spcPts val="0"/>
              </a:spcAft>
              <a:buNone/>
            </a:pPr>
            <a:r>
              <a:rPr lang="en-GB" sz="1600">
                <a:solidFill>
                  <a:srgbClr val="000000"/>
                </a:solidFill>
                <a:latin typeface="Droid Sans Mono"/>
                <a:ea typeface="Droid Sans Mono"/>
                <a:cs typeface="Droid Sans Mono"/>
                <a:sym typeface="Droid Sans Mono"/>
              </a:rPr>
              <a:t>}</a:t>
            </a:r>
            <a:endParaRPr/>
          </a:p>
        </p:txBody>
      </p:sp>
      <p:sp>
        <p:nvSpPr>
          <p:cNvPr id="1092" name="Google Shape;1092;p108"/>
          <p:cNvSpPr/>
          <p:nvPr/>
        </p:nvSpPr>
        <p:spPr>
          <a:xfrm>
            <a:off x="7890077" y="2480373"/>
            <a:ext cx="4076700" cy="835025"/>
          </a:xfrm>
          <a:prstGeom prst="rect">
            <a:avLst/>
          </a:prstGeom>
          <a:solidFill>
            <a:srgbClr val="F2F2F2"/>
          </a:solidFill>
          <a:ln>
            <a:noFill/>
          </a:ln>
          <a:effectLst>
            <a:outerShdw rotWithShape="0" algn="ctr" dir="2700000" dist="53882">
              <a:schemeClr val="lt2"/>
            </a:outerShdw>
          </a:effectLst>
        </p:spPr>
        <p:txBody>
          <a:bodyPr anchorCtr="0" anchor="t" bIns="44450" lIns="90475" spcFirstLastPara="1" rIns="0" wrap="square" tIns="44450">
            <a:spAutoFit/>
          </a:bodyPr>
          <a:lstStyle/>
          <a:p>
            <a:pPr indent="0" lvl="0" marL="0" marR="0" rtl="0" algn="l">
              <a:spcBef>
                <a:spcPts val="0"/>
              </a:spcBef>
              <a:spcAft>
                <a:spcPts val="0"/>
              </a:spcAft>
              <a:buNone/>
            </a:pPr>
            <a:r>
              <a:rPr lang="en-GB" sz="1600">
                <a:solidFill>
                  <a:srgbClr val="0000C8"/>
                </a:solidFill>
                <a:latin typeface="Droid Sans Mono"/>
                <a:ea typeface="Droid Sans Mono"/>
                <a:cs typeface="Droid Sans Mono"/>
                <a:sym typeface="Droid Sans Mono"/>
              </a:rPr>
              <a:t>public interface</a:t>
            </a:r>
            <a:r>
              <a:rPr lang="en-GB" sz="1600">
                <a:solidFill>
                  <a:srgbClr val="000000"/>
                </a:solidFill>
                <a:latin typeface="Droid Sans Mono"/>
                <a:ea typeface="Droid Sans Mono"/>
                <a:cs typeface="Droid Sans Mono"/>
                <a:sym typeface="Droid Sans Mono"/>
              </a:rPr>
              <a:t> Renderable {</a:t>
            </a:r>
            <a:endParaRPr/>
          </a:p>
          <a:p>
            <a:pPr indent="0" lvl="0" marL="0" marR="0" rtl="0" algn="l">
              <a:spcBef>
                <a:spcPts val="0"/>
              </a:spcBef>
              <a:spcAft>
                <a:spcPts val="0"/>
              </a:spcAft>
              <a:buNone/>
            </a:pPr>
            <a:r>
              <a:rPr lang="en-GB" sz="1600">
                <a:solidFill>
                  <a:srgbClr val="000000"/>
                </a:solidFill>
                <a:latin typeface="Droid Sans Mono"/>
                <a:ea typeface="Droid Sans Mono"/>
                <a:cs typeface="Droid Sans Mono"/>
                <a:sym typeface="Droid Sans Mono"/>
              </a:rPr>
              <a:t>  </a:t>
            </a:r>
            <a:r>
              <a:rPr lang="en-GB" sz="1600">
                <a:solidFill>
                  <a:srgbClr val="0000C8"/>
                </a:solidFill>
                <a:latin typeface="Droid Sans Mono"/>
                <a:ea typeface="Droid Sans Mono"/>
                <a:cs typeface="Droid Sans Mono"/>
                <a:sym typeface="Droid Sans Mono"/>
              </a:rPr>
              <a:t>void</a:t>
            </a:r>
            <a:r>
              <a:rPr lang="en-GB" sz="1600">
                <a:solidFill>
                  <a:srgbClr val="000000"/>
                </a:solidFill>
                <a:latin typeface="Droid Sans Mono"/>
                <a:ea typeface="Droid Sans Mono"/>
                <a:cs typeface="Droid Sans Mono"/>
                <a:sym typeface="Droid Sans Mono"/>
              </a:rPr>
              <a:t> draw();</a:t>
            </a:r>
            <a:endParaRPr/>
          </a:p>
          <a:p>
            <a:pPr indent="0" lvl="0" marL="0" marR="0" rtl="0" algn="l">
              <a:spcBef>
                <a:spcPts val="0"/>
              </a:spcBef>
              <a:spcAft>
                <a:spcPts val="0"/>
              </a:spcAft>
              <a:buNone/>
            </a:pPr>
            <a:r>
              <a:rPr lang="en-GB" sz="1600">
                <a:solidFill>
                  <a:srgbClr val="000000"/>
                </a:solidFill>
                <a:latin typeface="Droid Sans Mono"/>
                <a:ea typeface="Droid Sans Mono"/>
                <a:cs typeface="Droid Sans Mono"/>
                <a:sym typeface="Droid Sans Mono"/>
              </a:rPr>
              <a:t>}</a:t>
            </a:r>
            <a:endParaRPr sz="1600">
              <a:solidFill>
                <a:srgbClr val="000046"/>
              </a:solidFill>
              <a:latin typeface="Droid Sans Mono"/>
              <a:ea typeface="Droid Sans Mono"/>
              <a:cs typeface="Droid Sans Mono"/>
              <a:sym typeface="Droid Sans Mono"/>
            </a:endParaRPr>
          </a:p>
        </p:txBody>
      </p:sp>
      <p:sp>
        <p:nvSpPr>
          <p:cNvPr id="1093" name="Google Shape;1093;p108"/>
          <p:cNvSpPr/>
          <p:nvPr/>
        </p:nvSpPr>
        <p:spPr>
          <a:xfrm>
            <a:off x="6321649" y="3678198"/>
            <a:ext cx="5645128" cy="2798202"/>
          </a:xfrm>
          <a:prstGeom prst="rect">
            <a:avLst/>
          </a:prstGeom>
          <a:solidFill>
            <a:srgbClr val="F2F2F2"/>
          </a:solidFill>
          <a:ln>
            <a:noFill/>
          </a:ln>
          <a:effectLst>
            <a:outerShdw rotWithShape="0" algn="ctr" dir="2700000" dist="53882">
              <a:srgbClr val="E7E6E6"/>
            </a:outerShdw>
          </a:effectLst>
        </p:spPr>
        <p:txBody>
          <a:bodyPr anchorCtr="0" anchor="t" bIns="44450" lIns="90475" spcFirstLastPara="1" rIns="0" wrap="square" tIns="44450">
            <a:spAutoFit/>
          </a:bodyPr>
          <a:lstStyle/>
          <a:p>
            <a:pPr indent="0" lvl="0" marL="0" marR="0" rtl="0" algn="l">
              <a:lnSpc>
                <a:spcPct val="100000"/>
              </a:lnSpc>
              <a:spcBef>
                <a:spcPts val="0"/>
              </a:spcBef>
              <a:spcAft>
                <a:spcPts val="0"/>
              </a:spcAft>
              <a:buClr>
                <a:srgbClr val="0000C8"/>
              </a:buClr>
              <a:buSzPts val="1600"/>
              <a:buFont typeface="Droid Sans Mono"/>
              <a:buNone/>
            </a:pPr>
            <a:r>
              <a:rPr b="0" i="0" lang="en-GB" sz="1600" u="none" cap="none" strike="noStrike">
                <a:solidFill>
                  <a:srgbClr val="0000C8"/>
                </a:solidFill>
                <a:latin typeface="Droid Sans Mono"/>
                <a:ea typeface="Droid Sans Mono"/>
                <a:cs typeface="Droid Sans Mono"/>
                <a:sym typeface="Droid Sans Mono"/>
              </a:rPr>
              <a:t>public class</a:t>
            </a:r>
            <a:r>
              <a:rPr b="0" i="0" lang="en-GB" sz="1600" u="none" cap="none" strike="noStrike">
                <a:solidFill>
                  <a:srgbClr val="000000"/>
                </a:solidFill>
                <a:latin typeface="Droid Sans Mono"/>
                <a:ea typeface="Droid Sans Mono"/>
                <a:cs typeface="Droid Sans Mono"/>
                <a:sym typeface="Droid Sans Mono"/>
              </a:rPr>
              <a:t> Rectangle </a:t>
            </a:r>
            <a:r>
              <a:rPr b="0" i="0" lang="en-GB" sz="1600" u="none" cap="none" strike="noStrike">
                <a:solidFill>
                  <a:srgbClr val="0000C8"/>
                </a:solidFill>
                <a:latin typeface="Droid Sans Mono"/>
                <a:ea typeface="Droid Sans Mono"/>
                <a:cs typeface="Droid Sans Mono"/>
                <a:sym typeface="Droid Sans Mono"/>
              </a:rPr>
              <a:t>extends</a:t>
            </a:r>
            <a:r>
              <a:rPr b="0" i="0" lang="en-GB" sz="1600" u="none" cap="none" strike="noStrike">
                <a:solidFill>
                  <a:srgbClr val="000000"/>
                </a:solidFill>
                <a:latin typeface="Droid Sans Mono"/>
                <a:ea typeface="Droid Sans Mono"/>
                <a:cs typeface="Droid Sans Mono"/>
                <a:sym typeface="Droid Sans Mono"/>
              </a:rPr>
              <a:t> </a:t>
            </a:r>
            <a:r>
              <a:rPr b="0" i="0" lang="en-GB" sz="1600" u="none" cap="none" strike="noStrike">
                <a:solidFill>
                  <a:srgbClr val="FF0000"/>
                </a:solidFill>
                <a:latin typeface="Droid Sans Mono"/>
                <a:ea typeface="Droid Sans Mono"/>
                <a:cs typeface="Droid Sans Mono"/>
                <a:sym typeface="Droid Sans Mono"/>
              </a:rPr>
              <a:t>Shape </a:t>
            </a:r>
            <a:r>
              <a:rPr b="0" i="0" lang="en-GB" sz="1600" u="none" cap="none" strike="noStrike">
                <a:solidFill>
                  <a:srgbClr val="0000C8"/>
                </a:solidFill>
                <a:latin typeface="Droid Sans Mono"/>
                <a:ea typeface="Droid Sans Mono"/>
                <a:cs typeface="Droid Sans Mono"/>
                <a:sym typeface="Droid Sans Mono"/>
              </a:rPr>
              <a:t>implements</a:t>
            </a:r>
            <a:r>
              <a:rPr b="0" i="0" lang="en-GB" sz="1600" u="none" cap="none" strike="noStrike">
                <a:solidFill>
                  <a:srgbClr val="FF0000"/>
                </a:solidFill>
                <a:latin typeface="Droid Sans Mono"/>
                <a:ea typeface="Droid Sans Mono"/>
                <a:cs typeface="Droid Sans Mono"/>
                <a:sym typeface="Droid Sans Mono"/>
              </a:rPr>
              <a:t> Renderable</a:t>
            </a:r>
            <a:r>
              <a:rPr b="0" i="0" lang="en-GB" sz="1600" u="none" cap="none" strike="noStrike">
                <a:solidFill>
                  <a:srgbClr val="000000"/>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00"/>
              </a:buClr>
              <a:buSzPts val="1600"/>
              <a:buFont typeface="Droid Sans Mono"/>
              <a:buNone/>
            </a:pPr>
            <a:r>
              <a:rPr b="0" i="0" lang="en-GB" sz="1600" u="none" cap="none" strike="noStrike">
                <a:solidFill>
                  <a:srgbClr val="000000"/>
                </a:solidFill>
                <a:latin typeface="Droid Sans Mono"/>
                <a:ea typeface="Droid Sans Mono"/>
                <a:cs typeface="Droid Sans Mono"/>
                <a:sym typeface="Droid Sans Mono"/>
              </a:rPr>
              <a:t>  </a:t>
            </a:r>
            <a:r>
              <a:rPr b="0" i="0" lang="en-GB" sz="1600" u="none" cap="none" strike="noStrike">
                <a:solidFill>
                  <a:srgbClr val="0000C8"/>
                </a:solidFill>
                <a:latin typeface="Droid Sans Mono"/>
                <a:ea typeface="Droid Sans Mono"/>
                <a:cs typeface="Droid Sans Mono"/>
                <a:sym typeface="Droid Sans Mono"/>
              </a:rPr>
              <a:t>private int</a:t>
            </a:r>
            <a:r>
              <a:rPr b="0" i="0" lang="en-GB" sz="1600" u="none" cap="none" strike="noStrike">
                <a:solidFill>
                  <a:srgbClr val="000000"/>
                </a:solidFill>
                <a:latin typeface="Droid Sans Mono"/>
                <a:ea typeface="Droid Sans Mono"/>
                <a:cs typeface="Droid Sans Mono"/>
                <a:sym typeface="Droid Sans Mono"/>
              </a:rPr>
              <a:t> height;</a:t>
            </a:r>
            <a:endParaRPr/>
          </a:p>
          <a:p>
            <a:pPr indent="0" lvl="0" marL="0" marR="0" rtl="0" algn="l">
              <a:lnSpc>
                <a:spcPct val="100000"/>
              </a:lnSpc>
              <a:spcBef>
                <a:spcPts val="0"/>
              </a:spcBef>
              <a:spcAft>
                <a:spcPts val="0"/>
              </a:spcAft>
              <a:buClr>
                <a:srgbClr val="0000FF"/>
              </a:buClr>
              <a:buSzPts val="1600"/>
              <a:buFont typeface="Droid Sans Mono"/>
              <a:buNone/>
            </a:pPr>
            <a:r>
              <a:rPr b="0" i="0" lang="en-GB" sz="1600" u="none" cap="none" strike="noStrike">
                <a:solidFill>
                  <a:srgbClr val="0000FF"/>
                </a:solidFill>
                <a:latin typeface="Droid Sans Mono"/>
                <a:ea typeface="Droid Sans Mono"/>
                <a:cs typeface="Droid Sans Mono"/>
                <a:sym typeface="Droid Sans Mono"/>
              </a:rPr>
              <a:t>  </a:t>
            </a:r>
            <a:r>
              <a:rPr b="0" i="0" lang="en-GB" sz="1600" u="none" cap="none" strike="noStrike">
                <a:solidFill>
                  <a:srgbClr val="0000C8"/>
                </a:solidFill>
                <a:latin typeface="Droid Sans Mono"/>
                <a:ea typeface="Droid Sans Mono"/>
                <a:cs typeface="Droid Sans Mono"/>
                <a:sym typeface="Droid Sans Mono"/>
              </a:rPr>
              <a:t>private int</a:t>
            </a:r>
            <a:r>
              <a:rPr b="0" i="0" lang="en-GB" sz="1600" u="none" cap="none" strike="noStrike">
                <a:solidFill>
                  <a:srgbClr val="000000"/>
                </a:solidFill>
                <a:latin typeface="Droid Sans Mono"/>
                <a:ea typeface="Droid Sans Mono"/>
                <a:cs typeface="Droid Sans Mono"/>
                <a:sym typeface="Droid Sans Mono"/>
              </a:rPr>
              <a:t> width;</a:t>
            </a:r>
            <a:endParaRPr/>
          </a:p>
          <a:p>
            <a:pPr indent="0" lvl="0" marL="0" marR="0" rtl="0" algn="l">
              <a:lnSpc>
                <a:spcPct val="100000"/>
              </a:lnSpc>
              <a:spcBef>
                <a:spcPts val="0"/>
              </a:spcBef>
              <a:spcAft>
                <a:spcPts val="0"/>
              </a:spcAft>
              <a:buClr>
                <a:srgbClr val="000000"/>
              </a:buClr>
              <a:buSzPts val="1600"/>
              <a:buFont typeface="Droid Sans Mono"/>
              <a:buNone/>
            </a:pPr>
            <a:r>
              <a:rPr b="0" i="0" lang="en-GB" sz="1600" u="none" cap="none" strike="noStrike">
                <a:solidFill>
                  <a:srgbClr val="000000"/>
                </a:solidFill>
                <a:latin typeface="Droid Sans Mono"/>
                <a:ea typeface="Droid Sans Mono"/>
                <a:cs typeface="Droid Sans Mono"/>
                <a:sym typeface="Droid Sans Mono"/>
              </a:rPr>
              <a:t>  </a:t>
            </a:r>
            <a:r>
              <a:rPr b="0" i="0" lang="en-GB" sz="1600" u="none" cap="none" strike="noStrike">
                <a:solidFill>
                  <a:srgbClr val="FF0000"/>
                </a:solidFill>
                <a:latin typeface="Droid Sans Mono"/>
                <a:ea typeface="Droid Sans Mono"/>
                <a:cs typeface="Droid Sans Mono"/>
                <a:sym typeface="Droid Sans Mono"/>
              </a:rPr>
              <a:t>public void draw() { </a:t>
            </a:r>
            <a:endParaRPr/>
          </a:p>
          <a:p>
            <a:pPr indent="0" lvl="0" marL="0" marR="0" rtl="0" algn="l">
              <a:lnSpc>
                <a:spcPct val="100000"/>
              </a:lnSpc>
              <a:spcBef>
                <a:spcPts val="0"/>
              </a:spcBef>
              <a:spcAft>
                <a:spcPts val="0"/>
              </a:spcAft>
              <a:buClr>
                <a:srgbClr val="FF0000"/>
              </a:buClr>
              <a:buSzPts val="1600"/>
              <a:buFont typeface="Droid Sans Mono"/>
              <a:buNone/>
            </a:pPr>
            <a:r>
              <a:rPr b="0" i="0" lang="en-GB" sz="1600" u="none" cap="none" strike="noStrike">
                <a:solidFill>
                  <a:srgbClr val="FF0000"/>
                </a:solidFill>
                <a:latin typeface="Droid Sans Mono"/>
                <a:ea typeface="Droid Sans Mono"/>
                <a:cs typeface="Droid Sans Mono"/>
                <a:sym typeface="Droid Sans Mono"/>
              </a:rPr>
              <a:t>    ... </a:t>
            </a:r>
            <a:endParaRPr/>
          </a:p>
          <a:p>
            <a:pPr indent="0" lvl="0" marL="0" marR="0" rtl="0" algn="l">
              <a:lnSpc>
                <a:spcPct val="100000"/>
              </a:lnSpc>
              <a:spcBef>
                <a:spcPts val="0"/>
              </a:spcBef>
              <a:spcAft>
                <a:spcPts val="0"/>
              </a:spcAft>
              <a:buClr>
                <a:srgbClr val="FF0000"/>
              </a:buClr>
              <a:buSzPts val="1600"/>
              <a:buFont typeface="Droid Sans Mono"/>
              <a:buNone/>
            </a:pPr>
            <a:r>
              <a:rPr b="0" i="0" lang="en-GB" sz="1600" u="none" cap="none" strike="noStrike">
                <a:solidFill>
                  <a:srgbClr val="FF0000"/>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00"/>
              </a:buClr>
              <a:buSzPts val="1600"/>
              <a:buFont typeface="Droid Sans Mono"/>
              <a:buNone/>
            </a:pPr>
            <a:r>
              <a:rPr b="0" i="0" lang="en-GB" sz="1600" u="none" cap="none" strike="noStrike">
                <a:solidFill>
                  <a:srgbClr val="000000"/>
                </a:solidFill>
                <a:latin typeface="Droid Sans Mono"/>
                <a:ea typeface="Droid Sans Mono"/>
                <a:cs typeface="Droid Sans Mono"/>
                <a:sym typeface="Droid Sans Mono"/>
              </a:rPr>
              <a:t>  </a:t>
            </a:r>
            <a:r>
              <a:rPr b="0" i="0" lang="en-GB" sz="1600" u="none" cap="none" strike="noStrike">
                <a:solidFill>
                  <a:srgbClr val="0000C8"/>
                </a:solidFill>
                <a:latin typeface="Droid Sans Mono"/>
                <a:ea typeface="Droid Sans Mono"/>
                <a:cs typeface="Droid Sans Mono"/>
                <a:sym typeface="Droid Sans Mono"/>
              </a:rPr>
              <a:t>public float</a:t>
            </a:r>
            <a:r>
              <a:rPr b="0" i="0" lang="en-GB" sz="1600" u="none" cap="none" strike="noStrike">
                <a:solidFill>
                  <a:srgbClr val="000000"/>
                </a:solidFill>
                <a:latin typeface="Droid Sans Mono"/>
                <a:ea typeface="Droid Sans Mono"/>
                <a:cs typeface="Droid Sans Mono"/>
                <a:sym typeface="Droid Sans Mono"/>
              </a:rPr>
              <a:t> getArea() { </a:t>
            </a:r>
            <a:endParaRPr/>
          </a:p>
          <a:p>
            <a:pPr indent="0" lvl="0" marL="0" marR="0" rtl="0" algn="l">
              <a:lnSpc>
                <a:spcPct val="100000"/>
              </a:lnSpc>
              <a:spcBef>
                <a:spcPts val="0"/>
              </a:spcBef>
              <a:spcAft>
                <a:spcPts val="0"/>
              </a:spcAft>
              <a:buClr>
                <a:srgbClr val="000000"/>
              </a:buClr>
              <a:buSzPts val="1600"/>
              <a:buFont typeface="Droid Sans Mono"/>
              <a:buNone/>
            </a:pPr>
            <a:r>
              <a:rPr b="0" i="0" lang="en-GB" sz="1600" u="none" cap="none" strike="noStrike">
                <a:solidFill>
                  <a:srgbClr val="000000"/>
                </a:solidFill>
                <a:latin typeface="Droid Sans Mono"/>
                <a:ea typeface="Droid Sans Mono"/>
                <a:cs typeface="Droid Sans Mono"/>
                <a:sym typeface="Droid Sans Mono"/>
              </a:rPr>
              <a:t>    </a:t>
            </a:r>
            <a:r>
              <a:rPr b="0" i="0" lang="en-GB" sz="1600" u="none" cap="none" strike="noStrike">
                <a:solidFill>
                  <a:srgbClr val="0000C8"/>
                </a:solidFill>
                <a:latin typeface="Droid Sans Mono"/>
                <a:ea typeface="Droid Sans Mono"/>
                <a:cs typeface="Droid Sans Mono"/>
                <a:sym typeface="Droid Sans Mono"/>
              </a:rPr>
              <a:t>get</a:t>
            </a:r>
            <a:r>
              <a:rPr b="0" i="0" lang="en-GB" sz="1600" u="none" cap="none" strike="noStrike">
                <a:solidFill>
                  <a:srgbClr val="000000"/>
                </a:solidFill>
                <a:latin typeface="Droid Sans Mono"/>
                <a:ea typeface="Droid Sans Mono"/>
                <a:cs typeface="Droid Sans Mono"/>
                <a:sym typeface="Droid Sans Mono"/>
              </a:rPr>
              <a:t> { </a:t>
            </a:r>
            <a:r>
              <a:rPr b="0" i="0" lang="en-GB" sz="1600" u="none" cap="none" strike="noStrike">
                <a:solidFill>
                  <a:srgbClr val="0000C8"/>
                </a:solidFill>
                <a:latin typeface="Droid Sans Mono"/>
                <a:ea typeface="Droid Sans Mono"/>
                <a:cs typeface="Droid Sans Mono"/>
                <a:sym typeface="Droid Sans Mono"/>
              </a:rPr>
              <a:t>return</a:t>
            </a:r>
            <a:r>
              <a:rPr b="0" i="0" lang="en-GB" sz="1600" u="none" cap="none" strike="noStrike">
                <a:solidFill>
                  <a:srgbClr val="000000"/>
                </a:solidFill>
                <a:latin typeface="Droid Sans Mono"/>
                <a:ea typeface="Droid Sans Mono"/>
                <a:cs typeface="Droid Sans Mono"/>
                <a:sym typeface="Droid Sans Mono"/>
              </a:rPr>
              <a:t> height * width; }</a:t>
            </a:r>
            <a:endParaRPr/>
          </a:p>
          <a:p>
            <a:pPr indent="0" lvl="0" marL="0" marR="0" rtl="0" algn="l">
              <a:lnSpc>
                <a:spcPct val="100000"/>
              </a:lnSpc>
              <a:spcBef>
                <a:spcPts val="0"/>
              </a:spcBef>
              <a:spcAft>
                <a:spcPts val="0"/>
              </a:spcAft>
              <a:buClr>
                <a:srgbClr val="000000"/>
              </a:buClr>
              <a:buSzPts val="1600"/>
              <a:buFont typeface="Droid Sans Mono"/>
              <a:buNone/>
            </a:pPr>
            <a:r>
              <a:rPr b="0" i="0" lang="en-GB" sz="1600" u="none" cap="none" strike="noStrike">
                <a:solidFill>
                  <a:srgbClr val="000000"/>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00"/>
              </a:buClr>
              <a:buSzPts val="1600"/>
              <a:buFont typeface="Droid Sans Mono"/>
              <a:buNone/>
            </a:pPr>
            <a:r>
              <a:rPr b="0" i="0" lang="en-GB" sz="1600" u="none" cap="none" strike="noStrike">
                <a:solidFill>
                  <a:srgbClr val="000000"/>
                </a:solidFill>
                <a:latin typeface="Droid Sans Mono"/>
                <a:ea typeface="Droid Sans Mono"/>
                <a:cs typeface="Droid Sans Mono"/>
                <a:sym typeface="Droid Sans Mono"/>
              </a:rPr>
              <a:t>}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8" name="Shape 1098"/>
        <p:cNvGrpSpPr/>
        <p:nvPr/>
      </p:nvGrpSpPr>
      <p:grpSpPr>
        <a:xfrm>
          <a:off x="0" y="0"/>
          <a:ext cx="0" cy="0"/>
          <a:chOff x="0" y="0"/>
          <a:chExt cx="0" cy="0"/>
        </a:xfrm>
      </p:grpSpPr>
      <p:sp>
        <p:nvSpPr>
          <p:cNvPr id="1099" name="Google Shape;1099;p10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Interface – Example</a:t>
            </a:r>
            <a:endParaRPr sz="3240"/>
          </a:p>
        </p:txBody>
      </p:sp>
      <p:sp>
        <p:nvSpPr>
          <p:cNvPr id="1100" name="Google Shape;1100;p109"/>
          <p:cNvSpPr/>
          <p:nvPr/>
        </p:nvSpPr>
        <p:spPr>
          <a:xfrm>
            <a:off x="1068389" y="3333090"/>
            <a:ext cx="3783106" cy="92333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interface</a:t>
            </a:r>
            <a:r>
              <a:rPr b="1" lang="en-GB" sz="1800">
                <a:solidFill>
                  <a:srgbClr val="000000"/>
                </a:solidFill>
                <a:latin typeface="Courier New"/>
                <a:ea typeface="Courier New"/>
                <a:cs typeface="Courier New"/>
                <a:sym typeface="Courier New"/>
              </a:rPr>
              <a:t> GearBox {</a:t>
            </a:r>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	void</a:t>
            </a:r>
            <a:r>
              <a:rPr b="1" lang="en-GB" sz="1800">
                <a:solidFill>
                  <a:srgbClr val="000000"/>
                </a:solidFill>
                <a:latin typeface="Courier New"/>
                <a:ea typeface="Courier New"/>
                <a:cs typeface="Courier New"/>
                <a:sym typeface="Courier New"/>
              </a:rPr>
              <a:t> changeGear();</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a:t>
            </a:r>
            <a:endParaRPr sz="1800">
              <a:solidFill>
                <a:schemeClr val="dk1"/>
              </a:solidFill>
              <a:latin typeface="Quattrocento Sans"/>
              <a:ea typeface="Quattrocento Sans"/>
              <a:cs typeface="Quattrocento Sans"/>
              <a:sym typeface="Quattrocento Sans"/>
            </a:endParaRPr>
          </a:p>
        </p:txBody>
      </p:sp>
      <p:sp>
        <p:nvSpPr>
          <p:cNvPr id="1101" name="Google Shape;1101;p109"/>
          <p:cNvSpPr/>
          <p:nvPr/>
        </p:nvSpPr>
        <p:spPr>
          <a:xfrm>
            <a:off x="4851495" y="1855762"/>
            <a:ext cx="5767994" cy="147732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ManualCar </a:t>
            </a:r>
            <a:r>
              <a:rPr b="1" lang="en-GB" sz="1800">
                <a:solidFill>
                  <a:srgbClr val="7F0055"/>
                </a:solidFill>
                <a:latin typeface="Courier New"/>
                <a:ea typeface="Courier New"/>
                <a:cs typeface="Courier New"/>
                <a:sym typeface="Courier New"/>
              </a:rPr>
              <a:t>implements</a:t>
            </a:r>
            <a:r>
              <a:rPr b="1" lang="en-GB" sz="1800">
                <a:solidFill>
                  <a:srgbClr val="000000"/>
                </a:solidFill>
                <a:latin typeface="Courier New"/>
                <a:ea typeface="Courier New"/>
                <a:cs typeface="Courier New"/>
                <a:sym typeface="Courier New"/>
              </a:rPr>
              <a:t> GearBox {</a:t>
            </a:r>
            <a:endParaRPr/>
          </a:p>
          <a:p>
            <a:pPr indent="0" lvl="1" marL="4572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public</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7F0055"/>
                </a:solidFill>
                <a:latin typeface="Courier New"/>
                <a:ea typeface="Courier New"/>
                <a:cs typeface="Courier New"/>
                <a:sym typeface="Courier New"/>
              </a:rPr>
              <a:t>void</a:t>
            </a:r>
            <a:r>
              <a:rPr b="1" i="0" lang="en-GB" sz="1800" u="none" cap="none" strike="noStrike">
                <a:solidFill>
                  <a:srgbClr val="000000"/>
                </a:solidFill>
                <a:latin typeface="Courier New"/>
                <a:ea typeface="Courier New"/>
                <a:cs typeface="Courier New"/>
                <a:sym typeface="Courier New"/>
              </a:rPr>
              <a:t> changeGear(){</a:t>
            </a:r>
            <a:endParaRPr/>
          </a:p>
          <a:p>
            <a:pPr indent="0" lvl="1" marL="457200" marR="0" rtl="0" algn="l">
              <a:spcBef>
                <a:spcPts val="0"/>
              </a:spcBef>
              <a:spcAft>
                <a:spcPts val="0"/>
              </a:spcAft>
              <a:buNone/>
            </a:pPr>
            <a:r>
              <a:rPr b="0" i="0" lang="en-GB" sz="1800" u="none" cap="none" strike="noStrike">
                <a:solidFill>
                  <a:srgbClr val="3F7F5F"/>
                </a:solidFill>
                <a:latin typeface="Courier New"/>
                <a:ea typeface="Courier New"/>
                <a:cs typeface="Courier New"/>
                <a:sym typeface="Courier New"/>
              </a:rPr>
              <a:t>//change gear manually</a:t>
            </a:r>
            <a:endParaRPr/>
          </a:p>
          <a:p>
            <a:pPr indent="0" lvl="1" marL="4572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a:t>
            </a:r>
            <a:endParaRPr sz="1800">
              <a:solidFill>
                <a:schemeClr val="dk1"/>
              </a:solidFill>
              <a:latin typeface="Quattrocento Sans"/>
              <a:ea typeface="Quattrocento Sans"/>
              <a:cs typeface="Quattrocento Sans"/>
              <a:sym typeface="Quattrocento Sans"/>
            </a:endParaRPr>
          </a:p>
        </p:txBody>
      </p:sp>
      <p:sp>
        <p:nvSpPr>
          <p:cNvPr id="1102" name="Google Shape;1102;p109"/>
          <p:cNvSpPr/>
          <p:nvPr/>
        </p:nvSpPr>
        <p:spPr>
          <a:xfrm>
            <a:off x="4851495" y="4191471"/>
            <a:ext cx="5767994" cy="147732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AutomaticCar </a:t>
            </a:r>
            <a:r>
              <a:rPr b="1" lang="en-GB" sz="1800">
                <a:solidFill>
                  <a:srgbClr val="7F0055"/>
                </a:solidFill>
                <a:latin typeface="Courier New"/>
                <a:ea typeface="Courier New"/>
                <a:cs typeface="Courier New"/>
                <a:sym typeface="Courier New"/>
              </a:rPr>
              <a:t>implements</a:t>
            </a:r>
            <a:r>
              <a:rPr b="1" lang="en-GB" sz="1800">
                <a:solidFill>
                  <a:srgbClr val="000000"/>
                </a:solidFill>
                <a:latin typeface="Courier New"/>
                <a:ea typeface="Courier New"/>
                <a:cs typeface="Courier New"/>
                <a:sym typeface="Courier New"/>
              </a:rPr>
              <a:t> GearBox {</a:t>
            </a:r>
            <a:endParaRPr/>
          </a:p>
          <a:p>
            <a:pPr indent="0" lvl="1" marL="4572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7F0055"/>
                </a:solidFill>
                <a:latin typeface="Courier New"/>
                <a:ea typeface="Courier New"/>
                <a:cs typeface="Courier New"/>
                <a:sym typeface="Courier New"/>
              </a:rPr>
              <a:t>public</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7F0055"/>
                </a:solidFill>
                <a:latin typeface="Courier New"/>
                <a:ea typeface="Courier New"/>
                <a:cs typeface="Courier New"/>
                <a:sym typeface="Courier New"/>
              </a:rPr>
              <a:t>void</a:t>
            </a:r>
            <a:r>
              <a:rPr b="1" i="0" lang="en-GB" sz="1800" u="none" cap="none" strike="noStrike">
                <a:solidFill>
                  <a:srgbClr val="000000"/>
                </a:solidFill>
                <a:latin typeface="Courier New"/>
                <a:ea typeface="Courier New"/>
                <a:cs typeface="Courier New"/>
                <a:sym typeface="Courier New"/>
              </a:rPr>
              <a:t> changeGear(){</a:t>
            </a:r>
            <a:endParaRPr/>
          </a:p>
          <a:p>
            <a:pPr indent="0" lvl="1" marL="4572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 </a:t>
            </a:r>
            <a:r>
              <a:rPr b="0" i="0" lang="en-GB" sz="1800" u="none" cap="none" strike="noStrike">
                <a:solidFill>
                  <a:srgbClr val="3F7F5F"/>
                </a:solidFill>
                <a:latin typeface="Courier New"/>
                <a:ea typeface="Courier New"/>
                <a:cs typeface="Courier New"/>
                <a:sym typeface="Courier New"/>
              </a:rPr>
              <a:t>//change gear automatically</a:t>
            </a:r>
            <a:endParaRPr/>
          </a:p>
          <a:p>
            <a:pPr indent="0" lvl="1" marL="4572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1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Scope</a:t>
            </a:r>
            <a:endParaRPr sz="3240"/>
          </a:p>
        </p:txBody>
      </p:sp>
      <p:sp>
        <p:nvSpPr>
          <p:cNvPr id="277" name="Google Shape;277;p11"/>
          <p:cNvSpPr txBox="1"/>
          <p:nvPr/>
        </p:nvSpPr>
        <p:spPr>
          <a:xfrm>
            <a:off x="1762454" y="2029986"/>
            <a:ext cx="2550256" cy="33313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600"/>
              <a:buFont typeface="Noto Sans Symbols"/>
              <a:buNone/>
            </a:pPr>
            <a:r>
              <a:rPr b="1" lang="en-GB" sz="1600">
                <a:solidFill>
                  <a:srgbClr val="363636"/>
                </a:solidFill>
                <a:latin typeface="Quattrocento Sans"/>
                <a:ea typeface="Quattrocento Sans"/>
                <a:cs typeface="Quattrocento Sans"/>
                <a:sym typeface="Quattrocento Sans"/>
              </a:rPr>
              <a:t>Class Level/Instance Scope</a:t>
            </a:r>
            <a:endParaRPr b="1" sz="1600">
              <a:solidFill>
                <a:srgbClr val="363636"/>
              </a:solidFill>
              <a:latin typeface="Quattrocento Sans"/>
              <a:ea typeface="Quattrocento Sans"/>
              <a:cs typeface="Quattrocento Sans"/>
              <a:sym typeface="Quattrocento Sans"/>
            </a:endParaRPr>
          </a:p>
        </p:txBody>
      </p:sp>
      <p:sp>
        <p:nvSpPr>
          <p:cNvPr id="278" name="Google Shape;278;p11"/>
          <p:cNvSpPr txBox="1"/>
          <p:nvPr/>
        </p:nvSpPr>
        <p:spPr>
          <a:xfrm>
            <a:off x="4644622" y="2029986"/>
            <a:ext cx="2550256" cy="33313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600"/>
              <a:buFont typeface="Noto Sans Symbols"/>
              <a:buNone/>
            </a:pPr>
            <a:r>
              <a:rPr b="1" lang="en-GB" sz="1600">
                <a:solidFill>
                  <a:srgbClr val="363636"/>
                </a:solidFill>
                <a:latin typeface="Quattrocento Sans"/>
                <a:ea typeface="Quattrocento Sans"/>
                <a:cs typeface="Quattrocento Sans"/>
                <a:sym typeface="Quattrocento Sans"/>
              </a:rPr>
              <a:t>Method/Local Scope</a:t>
            </a:r>
            <a:endParaRPr b="1" sz="1400">
              <a:solidFill>
                <a:srgbClr val="363636"/>
              </a:solidFill>
              <a:latin typeface="Quattrocento Sans"/>
              <a:ea typeface="Quattrocento Sans"/>
              <a:cs typeface="Quattrocento Sans"/>
              <a:sym typeface="Quattrocento Sans"/>
            </a:endParaRPr>
          </a:p>
        </p:txBody>
      </p:sp>
      <p:sp>
        <p:nvSpPr>
          <p:cNvPr id="279" name="Google Shape;279;p11"/>
          <p:cNvSpPr txBox="1"/>
          <p:nvPr/>
        </p:nvSpPr>
        <p:spPr>
          <a:xfrm>
            <a:off x="7525691" y="2029986"/>
            <a:ext cx="2550256" cy="33313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600"/>
              <a:buFont typeface="Noto Sans Symbols"/>
              <a:buNone/>
            </a:pPr>
            <a:r>
              <a:rPr b="1" lang="en-GB" sz="1600">
                <a:solidFill>
                  <a:srgbClr val="363636"/>
                </a:solidFill>
                <a:latin typeface="Quattrocento Sans"/>
                <a:ea typeface="Quattrocento Sans"/>
                <a:cs typeface="Quattrocento Sans"/>
                <a:sym typeface="Quattrocento Sans"/>
              </a:rPr>
              <a:t>Loop Scope</a:t>
            </a:r>
            <a:endParaRPr b="1" sz="1600">
              <a:solidFill>
                <a:srgbClr val="363636"/>
              </a:solidFill>
              <a:latin typeface="Quattrocento Sans"/>
              <a:ea typeface="Quattrocento Sans"/>
              <a:cs typeface="Quattrocento Sans"/>
              <a:sym typeface="Quattrocento Sans"/>
            </a:endParaRPr>
          </a:p>
        </p:txBody>
      </p:sp>
      <p:sp>
        <p:nvSpPr>
          <p:cNvPr id="280" name="Google Shape;280;p11"/>
          <p:cNvSpPr txBox="1"/>
          <p:nvPr/>
        </p:nvSpPr>
        <p:spPr>
          <a:xfrm>
            <a:off x="1762454" y="2390416"/>
            <a:ext cx="2550256" cy="3395242"/>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accent1"/>
              </a:buClr>
              <a:buSzPts val="1600"/>
              <a:buFont typeface="Noto Sans Symbols"/>
              <a:buNone/>
            </a:pPr>
            <a:r>
              <a:rPr lang="en-GB" sz="1600">
                <a:solidFill>
                  <a:schemeClr val="dk2"/>
                </a:solidFill>
                <a:latin typeface="Quattrocento Sans"/>
                <a:ea typeface="Quattrocento Sans"/>
                <a:cs typeface="Quattrocento Sans"/>
                <a:sym typeface="Quattrocento Sans"/>
              </a:rPr>
              <a:t>Variables that are referenceable throughout the entire class, these methods are inside the class but outside of methods.</a:t>
            </a:r>
            <a:endParaRPr/>
          </a:p>
          <a:p>
            <a:pPr indent="0" lvl="0" marL="0" marR="0" rtl="0" algn="l">
              <a:lnSpc>
                <a:spcPct val="130000"/>
              </a:lnSpc>
              <a:spcBef>
                <a:spcPts val="0"/>
              </a:spcBef>
              <a:spcAft>
                <a:spcPts val="0"/>
              </a:spcAft>
              <a:buClr>
                <a:schemeClr val="accent1"/>
              </a:buClr>
              <a:buSzPts val="1600"/>
              <a:buFont typeface="Noto Sans Symbols"/>
              <a:buNone/>
            </a:pPr>
            <a:r>
              <a:t/>
            </a:r>
            <a:endParaRPr sz="1600">
              <a:solidFill>
                <a:schemeClr val="dk2"/>
              </a:solidFill>
              <a:latin typeface="Quattrocento Sans"/>
              <a:ea typeface="Quattrocento Sans"/>
              <a:cs typeface="Quattrocento Sans"/>
              <a:sym typeface="Quattrocento Sans"/>
            </a:endParaRPr>
          </a:p>
          <a:p>
            <a:pPr indent="0" lvl="0" marL="0" marR="0" rtl="0" algn="l">
              <a:lnSpc>
                <a:spcPct val="130000"/>
              </a:lnSpc>
              <a:spcBef>
                <a:spcPts val="0"/>
              </a:spcBef>
              <a:spcAft>
                <a:spcPts val="0"/>
              </a:spcAft>
              <a:buClr>
                <a:schemeClr val="accent1"/>
              </a:buClr>
              <a:buSzPts val="1600"/>
              <a:buFont typeface="Noto Sans Symbols"/>
              <a:buNone/>
            </a:pPr>
            <a:r>
              <a:rPr lang="en-GB" sz="1600">
                <a:solidFill>
                  <a:schemeClr val="dk2"/>
                </a:solidFill>
                <a:latin typeface="Quattrocento Sans"/>
                <a:ea typeface="Quattrocento Sans"/>
                <a:cs typeface="Quattrocento Sans"/>
                <a:sym typeface="Quattrocento Sans"/>
              </a:rPr>
              <a:t>Generally defined at the top of the class.</a:t>
            </a:r>
            <a:endParaRPr sz="1050">
              <a:solidFill>
                <a:srgbClr val="6D6D6D"/>
              </a:solidFill>
              <a:latin typeface="Quattrocento Sans"/>
              <a:ea typeface="Quattrocento Sans"/>
              <a:cs typeface="Quattrocento Sans"/>
              <a:sym typeface="Quattrocento Sans"/>
            </a:endParaRPr>
          </a:p>
        </p:txBody>
      </p:sp>
      <p:sp>
        <p:nvSpPr>
          <p:cNvPr id="281" name="Google Shape;281;p11"/>
          <p:cNvSpPr txBox="1"/>
          <p:nvPr/>
        </p:nvSpPr>
        <p:spPr>
          <a:xfrm>
            <a:off x="4644622" y="2390416"/>
            <a:ext cx="2550256" cy="282997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accent1"/>
              </a:buClr>
              <a:buSzPts val="1600"/>
              <a:buFont typeface="Noto Sans Symbols"/>
              <a:buNone/>
            </a:pPr>
            <a:r>
              <a:rPr lang="en-GB" sz="1600">
                <a:solidFill>
                  <a:schemeClr val="dk2"/>
                </a:solidFill>
                <a:latin typeface="Quattrocento Sans"/>
                <a:ea typeface="Quattrocento Sans"/>
                <a:cs typeface="Quattrocento Sans"/>
                <a:sym typeface="Quattrocento Sans"/>
              </a:rPr>
              <a:t>Variables that are temporary and (generally) only used in the method they are declared in.</a:t>
            </a:r>
            <a:endParaRPr/>
          </a:p>
          <a:p>
            <a:pPr indent="0" lvl="0" marL="0" marR="0" rtl="0" algn="l">
              <a:lnSpc>
                <a:spcPct val="130000"/>
              </a:lnSpc>
              <a:spcBef>
                <a:spcPts val="0"/>
              </a:spcBef>
              <a:spcAft>
                <a:spcPts val="0"/>
              </a:spcAft>
              <a:buClr>
                <a:schemeClr val="accent1"/>
              </a:buClr>
              <a:buSzPts val="1600"/>
              <a:buFont typeface="Noto Sans Symbols"/>
              <a:buNone/>
            </a:pPr>
            <a:r>
              <a:rPr lang="en-GB" sz="1600">
                <a:solidFill>
                  <a:schemeClr val="dk2"/>
                </a:solidFill>
                <a:latin typeface="Quattrocento Sans"/>
                <a:ea typeface="Quattrocento Sans"/>
                <a:cs typeface="Quattrocento Sans"/>
                <a:sym typeface="Quattrocento Sans"/>
              </a:rPr>
              <a:t>As soon as the method ends all variables declared inside that method are no longer referenced too and cannot be accessed any more.</a:t>
            </a:r>
            <a:endParaRPr sz="1600">
              <a:solidFill>
                <a:schemeClr val="dk2"/>
              </a:solidFill>
              <a:latin typeface="Quattrocento Sans"/>
              <a:ea typeface="Quattrocento Sans"/>
              <a:cs typeface="Quattrocento Sans"/>
              <a:sym typeface="Quattrocento Sans"/>
            </a:endParaRPr>
          </a:p>
        </p:txBody>
      </p:sp>
      <p:sp>
        <p:nvSpPr>
          <p:cNvPr id="282" name="Google Shape;282;p11"/>
          <p:cNvSpPr txBox="1"/>
          <p:nvPr/>
        </p:nvSpPr>
        <p:spPr>
          <a:xfrm>
            <a:off x="7525691" y="2390416"/>
            <a:ext cx="2550256" cy="1114425"/>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accent1"/>
              </a:buClr>
              <a:buSzPts val="1600"/>
              <a:buFont typeface="Noto Sans Symbols"/>
              <a:buNone/>
            </a:pPr>
            <a:r>
              <a:rPr lang="en-GB" sz="1600">
                <a:solidFill>
                  <a:schemeClr val="dk2"/>
                </a:solidFill>
                <a:latin typeface="Quattrocento Sans"/>
                <a:ea typeface="Quattrocento Sans"/>
                <a:cs typeface="Quattrocento Sans"/>
                <a:sym typeface="Quattrocento Sans"/>
              </a:rPr>
              <a:t>Variables that are declared inside a loop declaration, only accessible inside the loop and are lost after the loop is ended</a:t>
            </a:r>
            <a:endParaRPr sz="16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10"/>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i="1" lang="en-GB"/>
              <a:t>Surely I could just write the methods if they're appropriate?</a:t>
            </a:r>
            <a:endParaRPr/>
          </a:p>
          <a:p>
            <a:pPr indent="-342900" lvl="0" marL="342900" rtl="0" algn="l">
              <a:spcBef>
                <a:spcPts val="1000"/>
              </a:spcBef>
              <a:spcAft>
                <a:spcPts val="0"/>
              </a:spcAft>
              <a:buClr>
                <a:schemeClr val="dk1"/>
              </a:buClr>
              <a:buSzPts val="1900"/>
              <a:buFont typeface="Arial"/>
              <a:buChar char="•"/>
            </a:pPr>
            <a:r>
              <a:rPr i="1" lang="en-GB"/>
              <a:t>Why do I need to create a separate class to then tell me I need to write them?</a:t>
            </a:r>
            <a:endParaRPr/>
          </a:p>
          <a:p>
            <a:pPr indent="-342900" lvl="0" marL="342900" rtl="0" algn="l">
              <a:spcBef>
                <a:spcPts val="1000"/>
              </a:spcBef>
              <a:spcAft>
                <a:spcPts val="0"/>
              </a:spcAft>
              <a:buClr>
                <a:schemeClr val="dk1"/>
              </a:buClr>
              <a:buSzPts val="1900"/>
              <a:buFont typeface="Arial"/>
              <a:buChar char="•"/>
            </a:pPr>
            <a:r>
              <a:rPr i="1" lang="en-GB"/>
              <a:t>Isn’t this the opposite of code re-use?</a:t>
            </a:r>
            <a:endParaRPr/>
          </a:p>
          <a:p>
            <a:pPr indent="-222250" lvl="0" marL="342900" rtl="0" algn="l">
              <a:spcBef>
                <a:spcPts val="1000"/>
              </a:spcBef>
              <a:spcAft>
                <a:spcPts val="0"/>
              </a:spcAft>
              <a:buClr>
                <a:schemeClr val="dk1"/>
              </a:buClr>
              <a:buSzPts val="1900"/>
              <a:buFont typeface="Arial"/>
              <a:buNone/>
            </a:pPr>
            <a:r>
              <a:t/>
            </a:r>
            <a:endParaRPr i="1"/>
          </a:p>
          <a:p>
            <a:pPr indent="-342900" lvl="0" marL="342900" rtl="0" algn="l">
              <a:spcBef>
                <a:spcPts val="1000"/>
              </a:spcBef>
              <a:spcAft>
                <a:spcPts val="0"/>
              </a:spcAft>
              <a:buClr>
                <a:schemeClr val="dk1"/>
              </a:buClr>
              <a:buSzPts val="1900"/>
              <a:buFont typeface="Arial"/>
              <a:buChar char="•"/>
            </a:pPr>
            <a:r>
              <a:rPr b="1" i="1" lang="en-GB"/>
              <a:t>If the class has been written properly we know how we can use it based on the interfaces it implements.</a:t>
            </a:r>
            <a:endParaRPr b="1" i="1"/>
          </a:p>
        </p:txBody>
      </p:sp>
      <p:sp>
        <p:nvSpPr>
          <p:cNvPr id="1109" name="Google Shape;1109;p110"/>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b="1" lang="en-GB"/>
              <a:t>Yes &amp; No </a:t>
            </a:r>
            <a:r>
              <a:rPr lang="en-GB"/>
              <a:t>– Think of an electric outlet.</a:t>
            </a:r>
            <a:endParaRPr/>
          </a:p>
          <a:p>
            <a:pPr indent="-342900" lvl="0" marL="342900" rtl="0" algn="l">
              <a:spcBef>
                <a:spcPts val="1000"/>
              </a:spcBef>
              <a:spcAft>
                <a:spcPts val="0"/>
              </a:spcAft>
              <a:buClr>
                <a:schemeClr val="dk1"/>
              </a:buClr>
              <a:buSzPts val="1900"/>
              <a:buFont typeface="Arial"/>
              <a:buChar char="•"/>
            </a:pPr>
            <a:r>
              <a:rPr lang="en-GB"/>
              <a:t>The interface for an electric outlet is exactly the same, 3 pins. (not strictly true but shh.)</a:t>
            </a:r>
            <a:endParaRPr/>
          </a:p>
          <a:p>
            <a:pPr indent="-342900" lvl="0" marL="342900" rtl="0" algn="l">
              <a:spcBef>
                <a:spcPts val="1000"/>
              </a:spcBef>
              <a:spcAft>
                <a:spcPts val="0"/>
              </a:spcAft>
              <a:buClr>
                <a:schemeClr val="dk1"/>
              </a:buClr>
              <a:buSzPts val="1900"/>
              <a:buFont typeface="Arial"/>
              <a:buChar char="•"/>
            </a:pPr>
            <a:r>
              <a:rPr lang="en-GB"/>
              <a:t>Imagine a hypothetical interface called </a:t>
            </a:r>
            <a:r>
              <a:rPr i="1" lang="en-GB"/>
              <a:t>Pluggable</a:t>
            </a:r>
            <a:r>
              <a:rPr lang="en-GB"/>
              <a:t> , that means that it has a standard set of prongs that will plug into a standard outlet.</a:t>
            </a:r>
            <a:endParaRPr/>
          </a:p>
          <a:p>
            <a:pPr indent="-342900" lvl="0" marL="342900" rtl="0" algn="l">
              <a:spcBef>
                <a:spcPts val="1000"/>
              </a:spcBef>
              <a:spcAft>
                <a:spcPts val="0"/>
              </a:spcAft>
              <a:buClr>
                <a:schemeClr val="dk1"/>
              </a:buClr>
              <a:buSzPts val="1900"/>
              <a:buFont typeface="Arial"/>
              <a:buChar char="•"/>
            </a:pPr>
            <a:r>
              <a:rPr lang="en-GB"/>
              <a:t>A Dog does not implement the </a:t>
            </a:r>
            <a:r>
              <a:rPr i="1" lang="en-GB"/>
              <a:t>Pluggable</a:t>
            </a:r>
            <a:r>
              <a:rPr lang="en-GB"/>
              <a:t> interface, so we know we cant plug a dog into an electrical outlet.</a:t>
            </a:r>
            <a:endParaRPr/>
          </a:p>
          <a:p>
            <a:pPr indent="-342900" lvl="0" marL="342900" rtl="0" algn="l">
              <a:spcBef>
                <a:spcPts val="1000"/>
              </a:spcBef>
              <a:spcAft>
                <a:spcPts val="0"/>
              </a:spcAft>
              <a:buClr>
                <a:schemeClr val="dk1"/>
              </a:buClr>
              <a:buSzPts val="1900"/>
              <a:buFont typeface="Arial"/>
              <a:buChar char="•"/>
            </a:pPr>
            <a:r>
              <a:rPr lang="en-GB"/>
              <a:t>However a PS4 does implement the </a:t>
            </a:r>
            <a:r>
              <a:rPr i="1" lang="en-GB"/>
              <a:t>Pluggable</a:t>
            </a:r>
            <a:r>
              <a:rPr lang="en-GB"/>
              <a:t> interface, so we know we can plug it in.</a:t>
            </a:r>
            <a:endParaRPr/>
          </a:p>
        </p:txBody>
      </p:sp>
      <p:sp>
        <p:nvSpPr>
          <p:cNvPr id="1110" name="Google Shape;1110;p11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Interface – What's the point?</a:t>
            </a:r>
            <a:endParaRPr sz="324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11"/>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900"/>
              <a:buFont typeface="Quattrocento Sans"/>
              <a:buAutoNum type="arabicPeriod"/>
            </a:pPr>
            <a:r>
              <a:rPr lang="en-GB"/>
              <a:t>Encourages smart application design.</a:t>
            </a:r>
            <a:endParaRPr/>
          </a:p>
          <a:p>
            <a:pPr indent="-457200" lvl="0" marL="457200" rtl="0" algn="l">
              <a:spcBef>
                <a:spcPts val="1000"/>
              </a:spcBef>
              <a:spcAft>
                <a:spcPts val="0"/>
              </a:spcAft>
              <a:buSzPts val="1900"/>
              <a:buFont typeface="Quattrocento Sans"/>
              <a:buAutoNum type="arabicPeriod"/>
            </a:pPr>
            <a:r>
              <a:rPr lang="en-GB"/>
              <a:t>Promotes Readability</a:t>
            </a:r>
            <a:endParaRPr/>
          </a:p>
          <a:p>
            <a:pPr indent="-457200" lvl="0" marL="457200" rtl="0" algn="l">
              <a:spcBef>
                <a:spcPts val="1000"/>
              </a:spcBef>
              <a:spcAft>
                <a:spcPts val="0"/>
              </a:spcAft>
              <a:buSzPts val="1900"/>
              <a:buFont typeface="Quattrocento Sans"/>
              <a:buAutoNum type="arabicPeriod"/>
            </a:pPr>
            <a:r>
              <a:rPr lang="en-GB"/>
              <a:t>Promotes Maintainability</a:t>
            </a:r>
            <a:endParaRPr/>
          </a:p>
          <a:p>
            <a:pPr indent="-457200" lvl="0" marL="457200" rtl="0" algn="l">
              <a:spcBef>
                <a:spcPts val="1000"/>
              </a:spcBef>
              <a:spcAft>
                <a:spcPts val="0"/>
              </a:spcAft>
              <a:buSzPts val="1900"/>
              <a:buFont typeface="Quattrocento Sans"/>
              <a:buAutoNum type="arabicPeriod"/>
            </a:pPr>
            <a:r>
              <a:rPr lang="en-GB"/>
              <a:t>Allows flexibility </a:t>
            </a:r>
            <a:endParaRPr/>
          </a:p>
          <a:p>
            <a:pPr indent="-336550" lvl="0" marL="457200" rtl="0" algn="l">
              <a:spcBef>
                <a:spcPts val="1000"/>
              </a:spcBef>
              <a:spcAft>
                <a:spcPts val="0"/>
              </a:spcAft>
              <a:buSzPts val="1900"/>
              <a:buFont typeface="Quattrocento Sans"/>
              <a:buNone/>
            </a:pPr>
            <a:r>
              <a:t/>
            </a:r>
            <a:endParaRPr/>
          </a:p>
        </p:txBody>
      </p:sp>
      <p:sp>
        <p:nvSpPr>
          <p:cNvPr id="1117" name="Google Shape;1117;p111"/>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E2D2C"/>
              </a:buClr>
              <a:buSzPts val="1900"/>
              <a:buChar char="•"/>
            </a:pPr>
            <a:r>
              <a:rPr lang="en-GB"/>
              <a:t>They will both have the same functionality </a:t>
            </a:r>
            <a:endParaRPr/>
          </a:p>
          <a:p>
            <a:pPr indent="-342900" lvl="0" marL="342900" rtl="0" algn="l">
              <a:spcBef>
                <a:spcPts val="0"/>
              </a:spcBef>
              <a:spcAft>
                <a:spcPts val="0"/>
              </a:spcAft>
              <a:buClr>
                <a:srgbClr val="2E2D2C"/>
              </a:buClr>
              <a:buSzPts val="1900"/>
              <a:buChar char="•"/>
            </a:pPr>
            <a:r>
              <a:rPr lang="en-GB"/>
              <a:t>However by declaring it in the first example you constrain yourself to only use methods in ArrayList that List templates initially,</a:t>
            </a:r>
            <a:endParaRPr/>
          </a:p>
          <a:p>
            <a:pPr indent="-342900" lvl="0" marL="342900" rtl="0" algn="l">
              <a:spcBef>
                <a:spcPts val="0"/>
              </a:spcBef>
              <a:spcAft>
                <a:spcPts val="0"/>
              </a:spcAft>
              <a:buClr>
                <a:srgbClr val="2E2D2C"/>
              </a:buClr>
              <a:buSzPts val="1900"/>
              <a:buChar char="•"/>
            </a:pPr>
            <a:r>
              <a:rPr lang="en-GB"/>
              <a:t>So any extra methods that ArrayList offers that List does not have a template for you cannot use</a:t>
            </a:r>
            <a:endParaRPr/>
          </a:p>
          <a:p>
            <a:pPr indent="-342900" lvl="0" marL="342900" rtl="0" algn="l">
              <a:spcBef>
                <a:spcPts val="0"/>
              </a:spcBef>
              <a:spcAft>
                <a:spcPts val="0"/>
              </a:spcAft>
              <a:buClr>
                <a:srgbClr val="2E2D2C"/>
              </a:buClr>
              <a:buSzPts val="1900"/>
              <a:buChar char="•"/>
            </a:pPr>
            <a:r>
              <a:rPr lang="en-GB"/>
              <a:t>However you can in the second example.</a:t>
            </a:r>
            <a:endParaRPr/>
          </a:p>
          <a:p>
            <a:pPr indent="0" lvl="0" marL="0" rtl="0" algn="l">
              <a:spcBef>
                <a:spcPts val="0"/>
              </a:spcBef>
              <a:spcAft>
                <a:spcPts val="0"/>
              </a:spcAft>
              <a:buClr>
                <a:srgbClr val="2E2D2C"/>
              </a:buClr>
              <a:buSzPts val="1900"/>
              <a:buNone/>
            </a:pPr>
            <a:r>
              <a:t/>
            </a:r>
            <a:endParaRPr/>
          </a:p>
          <a:p>
            <a:pPr indent="0" lvl="0" marL="0" rtl="0" algn="l">
              <a:spcBef>
                <a:spcPts val="200"/>
              </a:spcBef>
              <a:spcAft>
                <a:spcPts val="0"/>
              </a:spcAft>
              <a:buSzPts val="1900"/>
              <a:buNone/>
            </a:pPr>
            <a:r>
              <a:t/>
            </a:r>
            <a:endParaRPr/>
          </a:p>
        </p:txBody>
      </p:sp>
      <p:sp>
        <p:nvSpPr>
          <p:cNvPr id="1118" name="Google Shape;1118;p11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Interface – What's the point?</a:t>
            </a:r>
            <a:endParaRPr sz="3240"/>
          </a:p>
        </p:txBody>
      </p:sp>
      <p:sp>
        <p:nvSpPr>
          <p:cNvPr id="1119" name="Google Shape;1119;p111"/>
          <p:cNvSpPr/>
          <p:nvPr/>
        </p:nvSpPr>
        <p:spPr>
          <a:xfrm>
            <a:off x="1996059" y="5768514"/>
            <a:ext cx="8420682" cy="70788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List&lt;String&gt; </a:t>
            </a:r>
            <a:r>
              <a:rPr lang="en-GB" sz="2000">
                <a:solidFill>
                  <a:srgbClr val="6A3E3E"/>
                </a:solidFill>
                <a:latin typeface="Courier New"/>
                <a:ea typeface="Courier New"/>
                <a:cs typeface="Courier New"/>
                <a:sym typeface="Courier New"/>
              </a:rPr>
              <a:t>strings</a:t>
            </a:r>
            <a:r>
              <a:rPr lang="en-GB" sz="2000">
                <a:solidFill>
                  <a:srgbClr val="000000"/>
                </a:solidFill>
                <a:latin typeface="Courier New"/>
                <a:ea typeface="Courier New"/>
                <a:cs typeface="Courier New"/>
                <a:sym typeface="Courier New"/>
              </a:rPr>
              <a:t> = </a:t>
            </a:r>
            <a:r>
              <a:rPr b="1" lang="en-GB" sz="2000">
                <a:solidFill>
                  <a:srgbClr val="7F0055"/>
                </a:solidFill>
                <a:latin typeface="Courier New"/>
                <a:ea typeface="Courier New"/>
                <a:cs typeface="Courier New"/>
                <a:sym typeface="Courier New"/>
              </a:rPr>
              <a:t>new</a:t>
            </a:r>
            <a:r>
              <a:rPr b="1" lang="en-GB" sz="2000">
                <a:solidFill>
                  <a:srgbClr val="000000"/>
                </a:solidFill>
                <a:latin typeface="Courier New"/>
                <a:ea typeface="Courier New"/>
                <a:cs typeface="Courier New"/>
                <a:sym typeface="Courier New"/>
              </a:rPr>
              <a:t> ArrayList&lt;String&gt;();</a:t>
            </a:r>
            <a:endParaRPr/>
          </a:p>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ArrayList&lt;String&gt; </a:t>
            </a:r>
            <a:r>
              <a:rPr lang="en-GB" sz="2000">
                <a:solidFill>
                  <a:srgbClr val="6A3E3E"/>
                </a:solidFill>
                <a:latin typeface="Courier New"/>
                <a:ea typeface="Courier New"/>
                <a:cs typeface="Courier New"/>
                <a:sym typeface="Courier New"/>
              </a:rPr>
              <a:t>strings</a:t>
            </a:r>
            <a:r>
              <a:rPr lang="en-GB" sz="2000">
                <a:solidFill>
                  <a:srgbClr val="000000"/>
                </a:solidFill>
                <a:latin typeface="Courier New"/>
                <a:ea typeface="Courier New"/>
                <a:cs typeface="Courier New"/>
                <a:sym typeface="Courier New"/>
              </a:rPr>
              <a:t> = </a:t>
            </a:r>
            <a:r>
              <a:rPr b="1" lang="en-GB" sz="2000">
                <a:solidFill>
                  <a:srgbClr val="7F0055"/>
                </a:solidFill>
                <a:latin typeface="Courier New"/>
                <a:ea typeface="Courier New"/>
                <a:cs typeface="Courier New"/>
                <a:sym typeface="Courier New"/>
              </a:rPr>
              <a:t>new</a:t>
            </a:r>
            <a:r>
              <a:rPr b="1" lang="en-GB" sz="2000">
                <a:solidFill>
                  <a:srgbClr val="000000"/>
                </a:solidFill>
                <a:latin typeface="Courier New"/>
                <a:ea typeface="Courier New"/>
                <a:cs typeface="Courier New"/>
                <a:sym typeface="Courier New"/>
              </a:rPr>
              <a:t> ArrayList&lt;String&gt;();</a:t>
            </a:r>
            <a:endParaRPr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4" name="Shape 1124"/>
        <p:cNvGrpSpPr/>
        <p:nvPr/>
      </p:nvGrpSpPr>
      <p:grpSpPr>
        <a:xfrm>
          <a:off x="0" y="0"/>
          <a:ext cx="0" cy="0"/>
          <a:chOff x="0" y="0"/>
          <a:chExt cx="0" cy="0"/>
        </a:xfrm>
      </p:grpSpPr>
      <p:sp>
        <p:nvSpPr>
          <p:cNvPr id="1125" name="Google Shape;1125;p112"/>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One of the major benefits of using interfaces is how you can link multiple seemingly unrelated objects together with them</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Take the two objects </a:t>
            </a:r>
            <a:r>
              <a:rPr b="1" lang="en-GB" sz="1800"/>
              <a:t>Apple </a:t>
            </a:r>
            <a:r>
              <a:rPr lang="en-GB" sz="1800"/>
              <a:t>and </a:t>
            </a:r>
            <a:r>
              <a:rPr b="1" lang="en-GB" sz="1800"/>
              <a:t>Pen</a:t>
            </a:r>
            <a:r>
              <a:rPr lang="en-GB" sz="1800"/>
              <a:t>. Nothing really related about them, can’t have a common parent class or anything. (Like Animal was)</a:t>
            </a:r>
            <a:endParaRPr sz="1800"/>
          </a:p>
          <a:p>
            <a:pPr indent="-342900" lvl="0" marL="342900" rtl="0" algn="l">
              <a:spcBef>
                <a:spcPts val="1000"/>
              </a:spcBef>
              <a:spcAft>
                <a:spcPts val="0"/>
              </a:spcAft>
              <a:buClr>
                <a:schemeClr val="dk1"/>
              </a:buClr>
              <a:buSzPts val="1800"/>
              <a:buFont typeface="Arial"/>
              <a:buChar char="•"/>
            </a:pPr>
            <a:r>
              <a:rPr lang="en-GB" sz="1800"/>
              <a:t>If we wanted to create a method that performs a similar function on both of them, we’d have to have one for each type. </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But with an interface, that could be the common factor!</a:t>
            </a:r>
            <a:endParaRPr/>
          </a:p>
          <a:p>
            <a:pPr indent="-228600" lvl="0" marL="342900" rtl="0" algn="l">
              <a:spcBef>
                <a:spcPts val="1000"/>
              </a:spcBef>
              <a:spcAft>
                <a:spcPts val="0"/>
              </a:spcAft>
              <a:buClr>
                <a:schemeClr val="dk1"/>
              </a:buClr>
              <a:buSzPts val="1800"/>
              <a:buFont typeface="Arial"/>
              <a:buNone/>
            </a:pPr>
            <a:r>
              <a:t/>
            </a:r>
            <a:endParaRPr sz="1800"/>
          </a:p>
        </p:txBody>
      </p:sp>
      <p:sp>
        <p:nvSpPr>
          <p:cNvPr id="1126" name="Google Shape;1126;p112"/>
          <p:cNvSpPr txBox="1"/>
          <p:nvPr>
            <p:ph idx="2" type="body"/>
          </p:nvPr>
        </p:nvSpPr>
        <p:spPr>
          <a:xfrm>
            <a:off x="6206400" y="1841894"/>
            <a:ext cx="5580000" cy="4722212"/>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Apple {</a:t>
            </a:r>
            <a:endParaRPr b="1" sz="1800">
              <a:solidFill>
                <a:srgbClr val="000000"/>
              </a:solidFill>
              <a:latin typeface="Courier New"/>
              <a:ea typeface="Courier New"/>
              <a:cs typeface="Courier New"/>
              <a:sym typeface="Courier New"/>
            </a:endParaRPr>
          </a:p>
          <a:p>
            <a:pPr indent="0" lvl="1" marL="400050" rtl="0" algn="l">
              <a:spcBef>
                <a:spcPts val="1000"/>
              </a:spcBef>
              <a:spcAft>
                <a:spcPts val="0"/>
              </a:spcAft>
              <a:buSzPts val="1800"/>
              <a:buNone/>
            </a:pPr>
            <a:r>
              <a:rPr b="1" lang="en-GB">
                <a:solidFill>
                  <a:srgbClr val="7F0055"/>
                </a:solidFill>
                <a:latin typeface="Courier New"/>
                <a:ea typeface="Courier New"/>
                <a:cs typeface="Courier New"/>
                <a:sym typeface="Courier New"/>
              </a:rPr>
              <a:t>double</a:t>
            </a:r>
            <a:r>
              <a:rPr b="1" lang="en-GB">
                <a:solidFill>
                  <a:srgbClr val="000000"/>
                </a:solidFill>
                <a:latin typeface="Courier New"/>
                <a:ea typeface="Courier New"/>
                <a:cs typeface="Courier New"/>
                <a:sym typeface="Courier New"/>
              </a:rPr>
              <a:t> </a:t>
            </a:r>
            <a:r>
              <a:rPr b="1" lang="en-GB">
                <a:solidFill>
                  <a:srgbClr val="0000C0"/>
                </a:solidFill>
                <a:latin typeface="Courier New"/>
                <a:ea typeface="Courier New"/>
                <a:cs typeface="Courier New"/>
                <a:sym typeface="Courier New"/>
              </a:rPr>
              <a:t>weight</a:t>
            </a:r>
            <a:r>
              <a:rPr b="1" lang="en-GB">
                <a:solidFill>
                  <a:srgbClr val="000000"/>
                </a:solidFill>
                <a:latin typeface="Courier New"/>
                <a:ea typeface="Courier New"/>
                <a:cs typeface="Courier New"/>
                <a:sym typeface="Courier New"/>
              </a:rPr>
              <a:t> = 40.3;</a:t>
            </a:r>
            <a:endParaRPr b="1">
              <a:latin typeface="Courier New"/>
              <a:ea typeface="Courier New"/>
              <a:cs typeface="Courier New"/>
              <a:sym typeface="Courier New"/>
            </a:endParaRPr>
          </a:p>
          <a:p>
            <a:pPr indent="0" lvl="1" marL="400050" rtl="0" algn="l">
              <a:spcBef>
                <a:spcPts val="1000"/>
              </a:spcBef>
              <a:spcAft>
                <a:spcPts val="0"/>
              </a:spcAft>
              <a:buSzPts val="1800"/>
              <a:buNone/>
            </a:pPr>
            <a:r>
              <a:rPr b="1" lang="en-GB">
                <a:solidFill>
                  <a:srgbClr val="7F0055"/>
                </a:solidFill>
                <a:latin typeface="Courier New"/>
                <a:ea typeface="Courier New"/>
                <a:cs typeface="Courier New"/>
                <a:sym typeface="Courier New"/>
              </a:rPr>
              <a:t>public</a:t>
            </a:r>
            <a:r>
              <a:rPr b="1" lang="en-GB">
                <a:solidFill>
                  <a:srgbClr val="000000"/>
                </a:solidFill>
                <a:latin typeface="Courier New"/>
                <a:ea typeface="Courier New"/>
                <a:cs typeface="Courier New"/>
                <a:sym typeface="Courier New"/>
              </a:rPr>
              <a:t> </a:t>
            </a:r>
            <a:r>
              <a:rPr b="1" lang="en-GB">
                <a:solidFill>
                  <a:srgbClr val="7F0055"/>
                </a:solidFill>
                <a:latin typeface="Courier New"/>
                <a:ea typeface="Courier New"/>
                <a:cs typeface="Courier New"/>
                <a:sym typeface="Courier New"/>
              </a:rPr>
              <a:t>void</a:t>
            </a:r>
            <a:r>
              <a:rPr b="1" lang="en-GB">
                <a:solidFill>
                  <a:srgbClr val="000000"/>
                </a:solidFill>
                <a:latin typeface="Courier New"/>
                <a:ea typeface="Courier New"/>
                <a:cs typeface="Courier New"/>
                <a:sym typeface="Courier New"/>
              </a:rPr>
              <a:t> output() {</a:t>
            </a:r>
            <a:endParaRPr/>
          </a:p>
          <a:p>
            <a:pPr indent="0" lvl="1" marL="400050" rtl="0" algn="l">
              <a:spcBef>
                <a:spcPts val="1000"/>
              </a:spcBef>
              <a:spcAft>
                <a:spcPts val="0"/>
              </a:spcAft>
              <a:buSzPts val="1800"/>
              <a:buNone/>
            </a:pPr>
            <a:r>
              <a:rPr b="1" lang="en-GB">
                <a:solidFill>
                  <a:srgbClr val="000000"/>
                </a:solidFill>
                <a:latin typeface="Courier New"/>
                <a:ea typeface="Courier New"/>
                <a:cs typeface="Courier New"/>
                <a:sym typeface="Courier New"/>
              </a:rPr>
              <a:t>	System.</a:t>
            </a:r>
            <a:r>
              <a:rPr b="1" i="1" lang="en-GB">
                <a:solidFill>
                  <a:srgbClr val="0000C0"/>
                </a:solidFill>
                <a:latin typeface="Courier New"/>
                <a:ea typeface="Courier New"/>
                <a:cs typeface="Courier New"/>
                <a:sym typeface="Courier New"/>
              </a:rPr>
              <a:t>out</a:t>
            </a:r>
            <a:r>
              <a:rPr b="1" i="1" lang="en-GB">
                <a:solidFill>
                  <a:srgbClr val="000000"/>
                </a:solidFill>
                <a:latin typeface="Courier New"/>
                <a:ea typeface="Courier New"/>
                <a:cs typeface="Courier New"/>
                <a:sym typeface="Courier New"/>
              </a:rPr>
              <a:t>.println(</a:t>
            </a:r>
            <a:r>
              <a:rPr b="1" i="1" lang="en-GB">
                <a:solidFill>
                  <a:srgbClr val="0000C0"/>
                </a:solidFill>
                <a:latin typeface="Courier New"/>
                <a:ea typeface="Courier New"/>
                <a:cs typeface="Courier New"/>
                <a:sym typeface="Courier New"/>
              </a:rPr>
              <a:t>weight</a:t>
            </a:r>
            <a:r>
              <a:rPr b="1" i="1" lang="en-GB">
                <a:solidFill>
                  <a:srgbClr val="000000"/>
                </a:solidFill>
                <a:latin typeface="Courier New"/>
                <a:ea typeface="Courier New"/>
                <a:cs typeface="Courier New"/>
                <a:sym typeface="Courier New"/>
              </a:rPr>
              <a:t>);</a:t>
            </a:r>
            <a:endParaRPr/>
          </a:p>
          <a:p>
            <a:pPr indent="0" lvl="1" marL="400050" rtl="0" algn="l">
              <a:spcBef>
                <a:spcPts val="1000"/>
              </a:spcBef>
              <a:spcAft>
                <a:spcPts val="0"/>
              </a:spcAft>
              <a:buSzPts val="1800"/>
              <a:buNone/>
            </a:pPr>
            <a:r>
              <a:rPr b="1" lang="en-GB">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Pen {</a:t>
            </a:r>
            <a:endParaRPr b="1" sz="1800">
              <a:solidFill>
                <a:srgbClr val="000000"/>
              </a:solidFill>
              <a:latin typeface="Courier New"/>
              <a:ea typeface="Courier New"/>
              <a:cs typeface="Courier New"/>
              <a:sym typeface="Courier New"/>
            </a:endParaRPr>
          </a:p>
          <a:p>
            <a:pPr indent="0" lvl="1" marL="400050" rtl="0" algn="l">
              <a:spcBef>
                <a:spcPts val="1000"/>
              </a:spcBef>
              <a:spcAft>
                <a:spcPts val="0"/>
              </a:spcAft>
              <a:buSzPts val="1800"/>
              <a:buNone/>
            </a:pPr>
            <a:r>
              <a:rPr b="1" lang="en-GB">
                <a:solidFill>
                  <a:srgbClr val="000000"/>
                </a:solidFill>
                <a:latin typeface="Courier New"/>
                <a:ea typeface="Courier New"/>
                <a:cs typeface="Courier New"/>
                <a:sym typeface="Courier New"/>
              </a:rPr>
              <a:t>String </a:t>
            </a:r>
            <a:r>
              <a:rPr b="1" lang="en-GB">
                <a:solidFill>
                  <a:srgbClr val="0000C0"/>
                </a:solidFill>
                <a:latin typeface="Courier New"/>
                <a:ea typeface="Courier New"/>
                <a:cs typeface="Courier New"/>
                <a:sym typeface="Courier New"/>
              </a:rPr>
              <a:t>brand</a:t>
            </a:r>
            <a:r>
              <a:rPr b="1" lang="en-GB">
                <a:solidFill>
                  <a:srgbClr val="000000"/>
                </a:solidFill>
                <a:latin typeface="Courier New"/>
                <a:ea typeface="Courier New"/>
                <a:cs typeface="Courier New"/>
                <a:sym typeface="Courier New"/>
              </a:rPr>
              <a:t> = </a:t>
            </a:r>
            <a:r>
              <a:rPr b="1" lang="en-GB">
                <a:solidFill>
                  <a:srgbClr val="2A00FF"/>
                </a:solidFill>
                <a:latin typeface="Courier New"/>
                <a:ea typeface="Courier New"/>
                <a:cs typeface="Courier New"/>
                <a:sym typeface="Courier New"/>
              </a:rPr>
              <a:t>"Byro"</a:t>
            </a:r>
            <a:r>
              <a:rPr b="1" lang="en-GB">
                <a:solidFill>
                  <a:srgbClr val="000000"/>
                </a:solidFill>
                <a:latin typeface="Courier New"/>
                <a:ea typeface="Courier New"/>
                <a:cs typeface="Courier New"/>
                <a:sym typeface="Courier New"/>
              </a:rPr>
              <a:t>;</a:t>
            </a:r>
            <a:endParaRPr b="1">
              <a:latin typeface="Courier New"/>
              <a:ea typeface="Courier New"/>
              <a:cs typeface="Courier New"/>
              <a:sym typeface="Courier New"/>
            </a:endParaRPr>
          </a:p>
          <a:p>
            <a:pPr indent="0" lvl="1" marL="400050" rtl="0" algn="l">
              <a:spcBef>
                <a:spcPts val="1000"/>
              </a:spcBef>
              <a:spcAft>
                <a:spcPts val="0"/>
              </a:spcAft>
              <a:buSzPts val="1800"/>
              <a:buNone/>
            </a:pPr>
            <a:r>
              <a:rPr b="1" lang="en-GB">
                <a:solidFill>
                  <a:srgbClr val="7F0055"/>
                </a:solidFill>
                <a:latin typeface="Courier New"/>
                <a:ea typeface="Courier New"/>
                <a:cs typeface="Courier New"/>
                <a:sym typeface="Courier New"/>
              </a:rPr>
              <a:t>public</a:t>
            </a:r>
            <a:r>
              <a:rPr b="1" lang="en-GB">
                <a:solidFill>
                  <a:srgbClr val="000000"/>
                </a:solidFill>
                <a:latin typeface="Courier New"/>
                <a:ea typeface="Courier New"/>
                <a:cs typeface="Courier New"/>
                <a:sym typeface="Courier New"/>
              </a:rPr>
              <a:t> </a:t>
            </a:r>
            <a:r>
              <a:rPr b="1" lang="en-GB">
                <a:solidFill>
                  <a:srgbClr val="7F0055"/>
                </a:solidFill>
                <a:latin typeface="Courier New"/>
                <a:ea typeface="Courier New"/>
                <a:cs typeface="Courier New"/>
                <a:sym typeface="Courier New"/>
              </a:rPr>
              <a:t>void</a:t>
            </a:r>
            <a:r>
              <a:rPr b="1" lang="en-GB">
                <a:solidFill>
                  <a:srgbClr val="000000"/>
                </a:solidFill>
                <a:latin typeface="Courier New"/>
                <a:ea typeface="Courier New"/>
                <a:cs typeface="Courier New"/>
                <a:sym typeface="Courier New"/>
              </a:rPr>
              <a:t> output() {</a:t>
            </a:r>
            <a:endParaRPr/>
          </a:p>
          <a:p>
            <a:pPr indent="0" lvl="1" marL="400050" rtl="0" algn="l">
              <a:spcBef>
                <a:spcPts val="1000"/>
              </a:spcBef>
              <a:spcAft>
                <a:spcPts val="0"/>
              </a:spcAft>
              <a:buSzPts val="1800"/>
              <a:buNone/>
            </a:pPr>
            <a:r>
              <a:rPr b="1" lang="en-GB">
                <a:solidFill>
                  <a:srgbClr val="000000"/>
                </a:solidFill>
                <a:latin typeface="Courier New"/>
                <a:ea typeface="Courier New"/>
                <a:cs typeface="Courier New"/>
                <a:sym typeface="Courier New"/>
              </a:rPr>
              <a:t>	System.</a:t>
            </a:r>
            <a:r>
              <a:rPr b="1" i="1" lang="en-GB">
                <a:solidFill>
                  <a:srgbClr val="0000C0"/>
                </a:solidFill>
                <a:latin typeface="Courier New"/>
                <a:ea typeface="Courier New"/>
                <a:cs typeface="Courier New"/>
                <a:sym typeface="Courier New"/>
              </a:rPr>
              <a:t>out</a:t>
            </a:r>
            <a:r>
              <a:rPr b="1" i="1" lang="en-GB">
                <a:solidFill>
                  <a:srgbClr val="000000"/>
                </a:solidFill>
                <a:latin typeface="Courier New"/>
                <a:ea typeface="Courier New"/>
                <a:cs typeface="Courier New"/>
                <a:sym typeface="Courier New"/>
              </a:rPr>
              <a:t>.println(</a:t>
            </a:r>
            <a:r>
              <a:rPr b="1" i="1" lang="en-GB">
                <a:solidFill>
                  <a:srgbClr val="0000C0"/>
                </a:solidFill>
                <a:latin typeface="Courier New"/>
                <a:ea typeface="Courier New"/>
                <a:cs typeface="Courier New"/>
                <a:sym typeface="Courier New"/>
              </a:rPr>
              <a:t>brand</a:t>
            </a:r>
            <a:r>
              <a:rPr b="1" i="1" lang="en-GB">
                <a:solidFill>
                  <a:srgbClr val="000000"/>
                </a:solidFill>
                <a:latin typeface="Courier New"/>
                <a:ea typeface="Courier New"/>
                <a:cs typeface="Courier New"/>
                <a:sym typeface="Courier New"/>
              </a:rPr>
              <a:t>);</a:t>
            </a:r>
            <a:endParaRPr/>
          </a:p>
          <a:p>
            <a:pPr indent="0" lvl="1" marL="400050" rtl="0" algn="l">
              <a:spcBef>
                <a:spcPts val="1000"/>
              </a:spcBef>
              <a:spcAft>
                <a:spcPts val="0"/>
              </a:spcAft>
              <a:buSzPts val="1800"/>
              <a:buNone/>
            </a:pPr>
            <a:r>
              <a:rPr b="1" lang="en-GB">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p>
        </p:txBody>
      </p:sp>
      <p:sp>
        <p:nvSpPr>
          <p:cNvPr id="1127" name="Google Shape;1127;p11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Interface – Benefits of coding to an interface</a:t>
            </a:r>
            <a:endParaRPr sz="324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13"/>
          <p:cNvSpPr txBox="1"/>
          <p:nvPr>
            <p:ph idx="1" type="body"/>
          </p:nvPr>
        </p:nvSpPr>
        <p:spPr>
          <a:xfrm>
            <a:off x="414000" y="2852930"/>
            <a:ext cx="5580000" cy="362347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Now that this method is in an interface, and our classes are implementing that interface, they have some sort of contract they are both adhering too.</a:t>
            </a:r>
            <a:endParaRPr/>
          </a:p>
          <a:p>
            <a:pPr indent="-342900" lvl="0" marL="342900" rtl="0" algn="l">
              <a:spcBef>
                <a:spcPts val="1000"/>
              </a:spcBef>
              <a:spcAft>
                <a:spcPts val="0"/>
              </a:spcAft>
              <a:buClr>
                <a:schemeClr val="dk1"/>
              </a:buClr>
              <a:buSzPts val="1900"/>
              <a:buFont typeface="Arial"/>
              <a:buChar char="•"/>
            </a:pPr>
            <a:r>
              <a:rPr lang="en-GB"/>
              <a:t>We can use this as our common factor!</a:t>
            </a:r>
            <a:endParaRPr/>
          </a:p>
        </p:txBody>
      </p:sp>
      <p:sp>
        <p:nvSpPr>
          <p:cNvPr id="1133" name="Google Shape;1133;p113"/>
          <p:cNvSpPr txBox="1"/>
          <p:nvPr>
            <p:ph idx="2" type="body"/>
          </p:nvPr>
        </p:nvSpPr>
        <p:spPr>
          <a:xfrm>
            <a:off x="62064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rgbClr val="7F0055"/>
                </a:solidFill>
                <a:latin typeface="Courier New"/>
                <a:ea typeface="Courier New"/>
                <a:cs typeface="Courier New"/>
                <a:sym typeface="Courier New"/>
              </a:rPr>
              <a:t>class</a:t>
            </a:r>
            <a:r>
              <a:rPr b="1" lang="en-GB" sz="1600">
                <a:solidFill>
                  <a:srgbClr val="000000"/>
                </a:solidFill>
                <a:latin typeface="Courier New"/>
                <a:ea typeface="Courier New"/>
                <a:cs typeface="Courier New"/>
                <a:sym typeface="Courier New"/>
              </a:rPr>
              <a:t> Apple </a:t>
            </a:r>
            <a:r>
              <a:rPr b="1" lang="en-GB" sz="1600">
                <a:solidFill>
                  <a:srgbClr val="7F0055"/>
                </a:solidFill>
                <a:latin typeface="Courier New"/>
                <a:ea typeface="Courier New"/>
                <a:cs typeface="Courier New"/>
                <a:sym typeface="Courier New"/>
              </a:rPr>
              <a:t>implements</a:t>
            </a:r>
            <a:r>
              <a:rPr b="1" lang="en-GB" sz="1600">
                <a:solidFill>
                  <a:srgbClr val="000000"/>
                </a:solidFill>
                <a:latin typeface="Courier New"/>
                <a:ea typeface="Courier New"/>
                <a:cs typeface="Courier New"/>
                <a:sym typeface="Courier New"/>
              </a:rPr>
              <a:t> Info {</a:t>
            </a:r>
            <a:endParaRPr/>
          </a:p>
          <a:p>
            <a:pPr indent="0" lvl="0" marL="0" rtl="0" algn="l">
              <a:spcBef>
                <a:spcPts val="1000"/>
              </a:spcBef>
              <a:spcAft>
                <a:spcPts val="0"/>
              </a:spcAft>
              <a:buSzPts val="1600"/>
              <a:buNone/>
            </a:pPr>
            <a:r>
              <a:rPr b="1" lang="en-GB" sz="1600">
                <a:solidFill>
                  <a:srgbClr val="7F0055"/>
                </a:solidFill>
                <a:latin typeface="Courier New"/>
                <a:ea typeface="Courier New"/>
                <a:cs typeface="Courier New"/>
                <a:sym typeface="Courier New"/>
              </a:rPr>
              <a:t>   double</a:t>
            </a:r>
            <a:r>
              <a:rPr b="1" lang="en-GB" sz="1600">
                <a:solidFill>
                  <a:srgbClr val="000000"/>
                </a:solidFill>
                <a:latin typeface="Courier New"/>
                <a:ea typeface="Courier New"/>
                <a:cs typeface="Courier New"/>
                <a:sym typeface="Courier New"/>
              </a:rPr>
              <a:t> </a:t>
            </a:r>
            <a:r>
              <a:rPr b="1" lang="en-GB" sz="1600">
                <a:solidFill>
                  <a:srgbClr val="0000C0"/>
                </a:solidFill>
                <a:latin typeface="Courier New"/>
                <a:ea typeface="Courier New"/>
                <a:cs typeface="Courier New"/>
                <a:sym typeface="Courier New"/>
              </a:rPr>
              <a:t>weight</a:t>
            </a:r>
            <a:r>
              <a:rPr b="1" lang="en-GB" sz="1600">
                <a:solidFill>
                  <a:srgbClr val="000000"/>
                </a:solidFill>
                <a:latin typeface="Courier New"/>
                <a:ea typeface="Courier New"/>
                <a:cs typeface="Courier New"/>
                <a:sym typeface="Courier New"/>
              </a:rPr>
              <a:t> = 40.3;</a:t>
            </a:r>
            <a:endParaRPr b="1" sz="1600">
              <a:latin typeface="Courier New"/>
              <a:ea typeface="Courier New"/>
              <a:cs typeface="Courier New"/>
              <a:sym typeface="Courier New"/>
            </a:endParaRPr>
          </a:p>
          <a:p>
            <a:pPr indent="0" lvl="1" marL="400050" rtl="0" algn="l">
              <a:spcBef>
                <a:spcPts val="1000"/>
              </a:spcBef>
              <a:spcAft>
                <a:spcPts val="0"/>
              </a:spcAft>
              <a:buSzPts val="1600"/>
              <a:buNone/>
            </a:pP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output() {</a:t>
            </a:r>
            <a:endParaRPr/>
          </a:p>
          <a:p>
            <a:pPr indent="0" lvl="1" marL="400050" rtl="0" algn="l">
              <a:spcBef>
                <a:spcPts val="1000"/>
              </a:spcBef>
              <a:spcAft>
                <a:spcPts val="0"/>
              </a:spcAft>
              <a:buSzPts val="1600"/>
              <a:buNone/>
            </a:pPr>
            <a:r>
              <a:rPr b="1" lang="en-GB" sz="1600">
                <a:solidFill>
                  <a:srgbClr val="000000"/>
                </a:solidFill>
                <a:highlight>
                  <a:srgbClr val="D4D4D4"/>
                </a:highlight>
                <a:latin typeface="Courier New"/>
                <a:ea typeface="Courier New"/>
                <a:cs typeface="Courier New"/>
                <a:sym typeface="Courier New"/>
              </a:rPr>
              <a:t>	System.</a:t>
            </a:r>
            <a:r>
              <a:rPr b="1" i="1" lang="en-GB" sz="1600">
                <a:solidFill>
                  <a:srgbClr val="0000C0"/>
                </a:solidFill>
                <a:highlight>
                  <a:srgbClr val="D4D4D4"/>
                </a:highlight>
                <a:latin typeface="Courier New"/>
                <a:ea typeface="Courier New"/>
                <a:cs typeface="Courier New"/>
                <a:sym typeface="Courier New"/>
              </a:rPr>
              <a:t>out</a:t>
            </a:r>
            <a:r>
              <a:rPr b="1" i="1" lang="en-GB" sz="1600">
                <a:solidFill>
                  <a:srgbClr val="000000"/>
                </a:solidFill>
                <a:highlight>
                  <a:srgbClr val="D4D4D4"/>
                </a:highlight>
                <a:latin typeface="Courier New"/>
                <a:ea typeface="Courier New"/>
                <a:cs typeface="Courier New"/>
                <a:sym typeface="Courier New"/>
              </a:rPr>
              <a:t>.println(</a:t>
            </a:r>
            <a:r>
              <a:rPr b="1" i="1" lang="en-GB" sz="1600">
                <a:solidFill>
                  <a:srgbClr val="0000C0"/>
                </a:solidFill>
                <a:highlight>
                  <a:srgbClr val="D4D4D4"/>
                </a:highlight>
                <a:latin typeface="Courier New"/>
                <a:ea typeface="Courier New"/>
                <a:cs typeface="Courier New"/>
                <a:sym typeface="Courier New"/>
              </a:rPr>
              <a:t>weight</a:t>
            </a:r>
            <a:r>
              <a:rPr b="1" i="1" lang="en-GB" sz="1600">
                <a:solidFill>
                  <a:srgbClr val="000000"/>
                </a:solidFill>
                <a:highlight>
                  <a:srgbClr val="D4D4D4"/>
                </a:highlight>
                <a:latin typeface="Courier New"/>
                <a:ea typeface="Courier New"/>
                <a:cs typeface="Courier New"/>
                <a:sym typeface="Courier New"/>
              </a:rPr>
              <a:t>);</a:t>
            </a:r>
            <a:endParaRPr/>
          </a:p>
          <a:p>
            <a:pPr indent="0" lvl="1" marL="400050" rtl="0" algn="l">
              <a:spcBef>
                <a:spcPts val="1000"/>
              </a:spcBef>
              <a:spcAft>
                <a:spcPts val="0"/>
              </a:spcAft>
              <a:buSzPts val="1600"/>
              <a:buNone/>
            </a:pPr>
            <a:r>
              <a:rPr b="1" lang="en-GB" sz="16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600"/>
              <a:buNone/>
            </a:pPr>
            <a:r>
              <a:rPr b="1" lang="en-GB" sz="1600">
                <a:solidFill>
                  <a:srgbClr val="7F0055"/>
                </a:solidFill>
                <a:latin typeface="Courier New"/>
                <a:ea typeface="Courier New"/>
                <a:cs typeface="Courier New"/>
                <a:sym typeface="Courier New"/>
              </a:rPr>
              <a:t>class</a:t>
            </a:r>
            <a:r>
              <a:rPr b="1" lang="en-GB" sz="1600">
                <a:solidFill>
                  <a:srgbClr val="000000"/>
                </a:solidFill>
                <a:latin typeface="Courier New"/>
                <a:ea typeface="Courier New"/>
                <a:cs typeface="Courier New"/>
                <a:sym typeface="Courier New"/>
              </a:rPr>
              <a:t> Pen </a:t>
            </a:r>
            <a:r>
              <a:rPr b="1" lang="en-GB" sz="1600">
                <a:solidFill>
                  <a:srgbClr val="7F0055"/>
                </a:solidFill>
                <a:latin typeface="Courier New"/>
                <a:ea typeface="Courier New"/>
                <a:cs typeface="Courier New"/>
                <a:sym typeface="Courier New"/>
              </a:rPr>
              <a:t>implements</a:t>
            </a:r>
            <a:r>
              <a:rPr b="1" lang="en-GB" sz="1600">
                <a:solidFill>
                  <a:srgbClr val="000000"/>
                </a:solidFill>
                <a:latin typeface="Courier New"/>
                <a:ea typeface="Courier New"/>
                <a:cs typeface="Courier New"/>
                <a:sym typeface="Courier New"/>
              </a:rPr>
              <a:t> Info {		</a:t>
            </a:r>
            <a:endParaRPr/>
          </a:p>
          <a:p>
            <a:pPr indent="0" lvl="1" marL="400050" rtl="0" algn="l">
              <a:spcBef>
                <a:spcPts val="1000"/>
              </a:spcBef>
              <a:spcAft>
                <a:spcPts val="0"/>
              </a:spcAft>
              <a:buSzPts val="1600"/>
              <a:buNone/>
            </a:pPr>
            <a:r>
              <a:rPr b="1" lang="en-GB" sz="1600">
                <a:solidFill>
                  <a:srgbClr val="000000"/>
                </a:solidFill>
                <a:latin typeface="Courier New"/>
                <a:ea typeface="Courier New"/>
                <a:cs typeface="Courier New"/>
                <a:sym typeface="Courier New"/>
              </a:rPr>
              <a:t>String </a:t>
            </a:r>
            <a:r>
              <a:rPr b="1" lang="en-GB" sz="1600">
                <a:solidFill>
                  <a:srgbClr val="0000C0"/>
                </a:solidFill>
                <a:latin typeface="Courier New"/>
                <a:ea typeface="Courier New"/>
                <a:cs typeface="Courier New"/>
                <a:sym typeface="Courier New"/>
              </a:rPr>
              <a:t>brand</a:t>
            </a:r>
            <a:r>
              <a:rPr b="1" lang="en-GB" sz="1600">
                <a:solidFill>
                  <a:srgbClr val="000000"/>
                </a:solidFill>
                <a:latin typeface="Courier New"/>
                <a:ea typeface="Courier New"/>
                <a:cs typeface="Courier New"/>
                <a:sym typeface="Courier New"/>
              </a:rPr>
              <a:t> = </a:t>
            </a:r>
            <a:r>
              <a:rPr b="1" lang="en-GB" sz="1600">
                <a:solidFill>
                  <a:srgbClr val="2A00FF"/>
                </a:solidFill>
                <a:latin typeface="Courier New"/>
                <a:ea typeface="Courier New"/>
                <a:cs typeface="Courier New"/>
                <a:sym typeface="Courier New"/>
              </a:rPr>
              <a:t>"Byro"</a:t>
            </a:r>
            <a:r>
              <a:rPr b="1" lang="en-GB" sz="1600">
                <a:solidFill>
                  <a:srgbClr val="000000"/>
                </a:solidFill>
                <a:latin typeface="Courier New"/>
                <a:ea typeface="Courier New"/>
                <a:cs typeface="Courier New"/>
                <a:sym typeface="Courier New"/>
              </a:rPr>
              <a:t>;</a:t>
            </a:r>
            <a:endParaRPr b="1" sz="1600">
              <a:latin typeface="Courier New"/>
              <a:ea typeface="Courier New"/>
              <a:cs typeface="Courier New"/>
              <a:sym typeface="Courier New"/>
            </a:endParaRPr>
          </a:p>
          <a:p>
            <a:pPr indent="0" lvl="1" marL="400050" rtl="0" algn="l">
              <a:spcBef>
                <a:spcPts val="1000"/>
              </a:spcBef>
              <a:spcAft>
                <a:spcPts val="0"/>
              </a:spcAft>
              <a:buSzPts val="1600"/>
              <a:buNone/>
            </a:pP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output() {</a:t>
            </a:r>
            <a:endParaRPr/>
          </a:p>
          <a:p>
            <a:pPr indent="0" lvl="1" marL="400050" rtl="0" algn="l">
              <a:spcBef>
                <a:spcPts val="1000"/>
              </a:spcBef>
              <a:spcAft>
                <a:spcPts val="0"/>
              </a:spcAft>
              <a:buSzPts val="1600"/>
              <a:buNone/>
            </a:pPr>
            <a:r>
              <a:rPr b="1" lang="en-GB" sz="1600">
                <a:solidFill>
                  <a:srgbClr val="000000"/>
                </a:solidFill>
                <a:highlight>
                  <a:srgbClr val="D4D4D4"/>
                </a:highlight>
                <a:latin typeface="Courier New"/>
                <a:ea typeface="Courier New"/>
                <a:cs typeface="Courier New"/>
                <a:sym typeface="Courier New"/>
              </a:rPr>
              <a:t>	System.</a:t>
            </a:r>
            <a:r>
              <a:rPr b="1" i="1" lang="en-GB" sz="1600">
                <a:solidFill>
                  <a:srgbClr val="0000C0"/>
                </a:solidFill>
                <a:highlight>
                  <a:srgbClr val="D4D4D4"/>
                </a:highlight>
                <a:latin typeface="Courier New"/>
                <a:ea typeface="Courier New"/>
                <a:cs typeface="Courier New"/>
                <a:sym typeface="Courier New"/>
              </a:rPr>
              <a:t>out</a:t>
            </a:r>
            <a:r>
              <a:rPr b="1" i="1" lang="en-GB" sz="1600">
                <a:solidFill>
                  <a:srgbClr val="000000"/>
                </a:solidFill>
                <a:highlight>
                  <a:srgbClr val="D4D4D4"/>
                </a:highlight>
                <a:latin typeface="Courier New"/>
                <a:ea typeface="Courier New"/>
                <a:cs typeface="Courier New"/>
                <a:sym typeface="Courier New"/>
              </a:rPr>
              <a:t>.println(</a:t>
            </a:r>
            <a:r>
              <a:rPr b="1" i="1" lang="en-GB" sz="1600">
                <a:solidFill>
                  <a:srgbClr val="0000C0"/>
                </a:solidFill>
                <a:highlight>
                  <a:srgbClr val="D4D4D4"/>
                </a:highlight>
                <a:latin typeface="Courier New"/>
                <a:ea typeface="Courier New"/>
                <a:cs typeface="Courier New"/>
                <a:sym typeface="Courier New"/>
              </a:rPr>
              <a:t>brand</a:t>
            </a:r>
            <a:r>
              <a:rPr b="1" i="1" lang="en-GB" sz="1600">
                <a:solidFill>
                  <a:srgbClr val="000000"/>
                </a:solidFill>
                <a:highlight>
                  <a:srgbClr val="D4D4D4"/>
                </a:highlight>
                <a:latin typeface="Courier New"/>
                <a:ea typeface="Courier New"/>
                <a:cs typeface="Courier New"/>
                <a:sym typeface="Courier New"/>
              </a:rPr>
              <a:t>);</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a:t>
            </a:r>
            <a:endParaRPr b="1" sz="1600"/>
          </a:p>
        </p:txBody>
      </p:sp>
      <p:sp>
        <p:nvSpPr>
          <p:cNvPr id="1134" name="Google Shape;1134;p11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Interface – Benefits of coding to an Interface</a:t>
            </a:r>
            <a:endParaRPr sz="3240"/>
          </a:p>
        </p:txBody>
      </p:sp>
      <p:sp>
        <p:nvSpPr>
          <p:cNvPr id="1135" name="Google Shape;1135;p113"/>
          <p:cNvSpPr/>
          <p:nvPr/>
        </p:nvSpPr>
        <p:spPr>
          <a:xfrm>
            <a:off x="414000" y="1929600"/>
            <a:ext cx="5580000" cy="92333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interface</a:t>
            </a:r>
            <a:r>
              <a:rPr b="1" lang="en-GB" sz="1800">
                <a:solidFill>
                  <a:srgbClr val="000000"/>
                </a:solidFill>
                <a:latin typeface="Courier New"/>
                <a:ea typeface="Courier New"/>
                <a:cs typeface="Courier New"/>
                <a:sym typeface="Courier New"/>
              </a:rPr>
              <a:t> Info {</a:t>
            </a:r>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	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output();</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14"/>
          <p:cNvSpPr txBox="1"/>
          <p:nvPr>
            <p:ph idx="1" type="body"/>
          </p:nvPr>
        </p:nvSpPr>
        <p:spPr>
          <a:xfrm>
            <a:off x="414000" y="1929600"/>
            <a:ext cx="5580000" cy="13694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Since they both conform to the Info interface, you can actually use them as a type that will give you access to the objects implementation of the methods in that interface!</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You can also declare objects like so! It will be pointing to an Apple object, but only provide access to the methods belonging in “Info” (As well as Object, since everything inherits from object!)</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p:txBody>
      </p:sp>
      <p:sp>
        <p:nvSpPr>
          <p:cNvPr id="1141" name="Google Shape;1141;p114"/>
          <p:cNvSpPr txBox="1"/>
          <p:nvPr>
            <p:ph idx="2" type="body"/>
          </p:nvPr>
        </p:nvSpPr>
        <p:spPr>
          <a:xfrm>
            <a:off x="62064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main(String[] </a:t>
            </a:r>
            <a:r>
              <a:rPr b="1" lang="en-GB" sz="1800">
                <a:solidFill>
                  <a:srgbClr val="6A3E3E"/>
                </a:solidFill>
                <a:latin typeface="Courier New"/>
                <a:ea typeface="Courier New"/>
                <a:cs typeface="Courier New"/>
                <a:sym typeface="Courier New"/>
              </a:rPr>
              <a:t>args</a:t>
            </a:r>
            <a:r>
              <a:rPr b="1" lang="en-GB" sz="1800">
                <a:solidFill>
                  <a:srgbClr val="000000"/>
                </a:solidFill>
                <a:latin typeface="Courier New"/>
                <a:ea typeface="Courier New"/>
                <a:cs typeface="Courier New"/>
                <a:sym typeface="Courier New"/>
              </a:rPr>
              <a:t>) </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1" marL="400050" rtl="0" algn="l">
              <a:spcBef>
                <a:spcPts val="1000"/>
              </a:spcBef>
              <a:spcAft>
                <a:spcPts val="0"/>
              </a:spcAft>
              <a:buSzPts val="1600"/>
              <a:buNone/>
            </a:pPr>
            <a:r>
              <a:rPr b="1" lang="en-GB" sz="1600">
                <a:solidFill>
                  <a:srgbClr val="000000"/>
                </a:solidFill>
                <a:latin typeface="Courier New"/>
                <a:ea typeface="Courier New"/>
                <a:cs typeface="Courier New"/>
                <a:sym typeface="Courier New"/>
              </a:rPr>
              <a:t>Apple </a:t>
            </a:r>
            <a:r>
              <a:rPr b="1" lang="en-GB" sz="1600">
                <a:solidFill>
                  <a:srgbClr val="6A3E3E"/>
                </a:solidFill>
                <a:latin typeface="Courier New"/>
                <a:ea typeface="Courier New"/>
                <a:cs typeface="Courier New"/>
                <a:sym typeface="Courier New"/>
              </a:rPr>
              <a:t>a</a:t>
            </a:r>
            <a:r>
              <a:rPr b="1" lang="en-GB" sz="1600">
                <a:solidFill>
                  <a:srgbClr val="000000"/>
                </a:solidFill>
                <a:latin typeface="Courier New"/>
                <a:ea typeface="Courier New"/>
                <a:cs typeface="Courier New"/>
                <a:sym typeface="Courier New"/>
              </a:rPr>
              <a:t> = </a:t>
            </a:r>
            <a:r>
              <a:rPr b="1" lang="en-GB" sz="1600">
                <a:solidFill>
                  <a:srgbClr val="7F0055"/>
                </a:solidFill>
                <a:latin typeface="Courier New"/>
                <a:ea typeface="Courier New"/>
                <a:cs typeface="Courier New"/>
                <a:sym typeface="Courier New"/>
              </a:rPr>
              <a:t>new</a:t>
            </a:r>
            <a:r>
              <a:rPr b="1" lang="en-GB" sz="1600">
                <a:solidFill>
                  <a:srgbClr val="000000"/>
                </a:solidFill>
                <a:latin typeface="Courier New"/>
                <a:ea typeface="Courier New"/>
                <a:cs typeface="Courier New"/>
                <a:sym typeface="Courier New"/>
              </a:rPr>
              <a:t> Apple();</a:t>
            </a:r>
            <a:endParaRPr/>
          </a:p>
          <a:p>
            <a:pPr indent="0" lvl="1" marL="400050" rtl="0" algn="l">
              <a:spcBef>
                <a:spcPts val="1000"/>
              </a:spcBef>
              <a:spcAft>
                <a:spcPts val="0"/>
              </a:spcAft>
              <a:buSzPts val="1600"/>
              <a:buNone/>
            </a:pPr>
            <a:r>
              <a:rPr b="1" lang="en-GB" sz="1600">
                <a:solidFill>
                  <a:srgbClr val="000000"/>
                </a:solidFill>
                <a:latin typeface="Courier New"/>
                <a:ea typeface="Courier New"/>
                <a:cs typeface="Courier New"/>
                <a:sym typeface="Courier New"/>
              </a:rPr>
              <a:t>Pen </a:t>
            </a:r>
            <a:r>
              <a:rPr b="1" lang="en-GB" sz="1600">
                <a:solidFill>
                  <a:srgbClr val="6A3E3E"/>
                </a:solidFill>
                <a:latin typeface="Courier New"/>
                <a:ea typeface="Courier New"/>
                <a:cs typeface="Courier New"/>
                <a:sym typeface="Courier New"/>
              </a:rPr>
              <a:t>p</a:t>
            </a:r>
            <a:r>
              <a:rPr b="1" lang="en-GB" sz="1600">
                <a:solidFill>
                  <a:srgbClr val="000000"/>
                </a:solidFill>
                <a:latin typeface="Courier New"/>
                <a:ea typeface="Courier New"/>
                <a:cs typeface="Courier New"/>
                <a:sym typeface="Courier New"/>
              </a:rPr>
              <a:t> = </a:t>
            </a:r>
            <a:r>
              <a:rPr b="1" lang="en-GB" sz="1600">
                <a:solidFill>
                  <a:srgbClr val="7F0055"/>
                </a:solidFill>
                <a:latin typeface="Courier New"/>
                <a:ea typeface="Courier New"/>
                <a:cs typeface="Courier New"/>
                <a:sym typeface="Courier New"/>
              </a:rPr>
              <a:t>new</a:t>
            </a:r>
            <a:r>
              <a:rPr b="1" lang="en-GB" sz="1600">
                <a:solidFill>
                  <a:srgbClr val="000000"/>
                </a:solidFill>
                <a:latin typeface="Courier New"/>
                <a:ea typeface="Courier New"/>
                <a:cs typeface="Courier New"/>
                <a:sym typeface="Courier New"/>
              </a:rPr>
              <a:t> Pen();</a:t>
            </a:r>
            <a:endParaRPr/>
          </a:p>
          <a:p>
            <a:pPr indent="0" lvl="1" marL="400050" rtl="0" algn="l">
              <a:spcBef>
                <a:spcPts val="1000"/>
              </a:spcBef>
              <a:spcAft>
                <a:spcPts val="0"/>
              </a:spcAft>
              <a:buSzPts val="1600"/>
              <a:buNone/>
            </a:pPr>
            <a:r>
              <a:rPr b="1" i="1" lang="en-GB" sz="1600">
                <a:solidFill>
                  <a:srgbClr val="000000"/>
                </a:solidFill>
                <a:latin typeface="Courier New"/>
                <a:ea typeface="Courier New"/>
                <a:cs typeface="Courier New"/>
                <a:sym typeface="Courier New"/>
              </a:rPr>
              <a:t>outputInfo(</a:t>
            </a:r>
            <a:r>
              <a:rPr b="1" i="1" lang="en-GB" sz="1600">
                <a:solidFill>
                  <a:srgbClr val="6A3E3E"/>
                </a:solidFill>
                <a:latin typeface="Courier New"/>
                <a:ea typeface="Courier New"/>
                <a:cs typeface="Courier New"/>
                <a:sym typeface="Courier New"/>
              </a:rPr>
              <a:t>a</a:t>
            </a:r>
            <a:r>
              <a:rPr b="1" i="1" lang="en-GB" sz="1600">
                <a:solidFill>
                  <a:srgbClr val="000000"/>
                </a:solidFill>
                <a:latin typeface="Courier New"/>
                <a:ea typeface="Courier New"/>
                <a:cs typeface="Courier New"/>
                <a:sym typeface="Courier New"/>
              </a:rPr>
              <a:t>);</a:t>
            </a:r>
            <a:endParaRPr/>
          </a:p>
          <a:p>
            <a:pPr indent="0" lvl="1" marL="400050" rtl="0" algn="l">
              <a:spcBef>
                <a:spcPts val="1000"/>
              </a:spcBef>
              <a:spcAft>
                <a:spcPts val="0"/>
              </a:spcAft>
              <a:buSzPts val="1600"/>
              <a:buNone/>
            </a:pPr>
            <a:r>
              <a:rPr b="1" i="1" lang="en-GB" sz="1600">
                <a:solidFill>
                  <a:srgbClr val="000000"/>
                </a:solidFill>
                <a:latin typeface="Courier New"/>
                <a:ea typeface="Courier New"/>
                <a:cs typeface="Courier New"/>
                <a:sym typeface="Courier New"/>
              </a:rPr>
              <a:t>outputInfo(</a:t>
            </a:r>
            <a:r>
              <a:rPr b="1" i="1" lang="en-GB" sz="1600">
                <a:solidFill>
                  <a:srgbClr val="6A3E3E"/>
                </a:solidFill>
                <a:latin typeface="Courier New"/>
                <a:ea typeface="Courier New"/>
                <a:cs typeface="Courier New"/>
                <a:sym typeface="Courier New"/>
              </a:rPr>
              <a:t>p</a:t>
            </a:r>
            <a:r>
              <a:rPr b="1" i="1" lang="en-GB" sz="16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t/>
            </a:r>
            <a:endParaRPr b="1" sz="1800">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private</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outputInfo(Info </a:t>
            </a:r>
            <a:r>
              <a:rPr b="1" lang="en-GB" sz="1800">
                <a:solidFill>
                  <a:srgbClr val="6A3E3E"/>
                </a:solidFill>
                <a:latin typeface="Courier New"/>
                <a:ea typeface="Courier New"/>
                <a:cs typeface="Courier New"/>
                <a:sym typeface="Courier New"/>
              </a:rPr>
              <a:t>i</a:t>
            </a:r>
            <a:r>
              <a:rPr b="1" lang="en-GB" sz="1800">
                <a:solidFill>
                  <a:srgbClr val="000000"/>
                </a:solidFill>
                <a:latin typeface="Courier New"/>
                <a:ea typeface="Courier New"/>
                <a:cs typeface="Courier New"/>
                <a:sym typeface="Courier New"/>
              </a:rPr>
              <a:t>) {</a:t>
            </a:r>
            <a:endParaRPr/>
          </a:p>
          <a:p>
            <a:pPr indent="0" lvl="1" marL="400050" rtl="0" algn="l">
              <a:spcBef>
                <a:spcPts val="1000"/>
              </a:spcBef>
              <a:spcAft>
                <a:spcPts val="0"/>
              </a:spcAft>
              <a:buSzPts val="1700"/>
              <a:buNone/>
            </a:pPr>
            <a:r>
              <a:rPr b="1" lang="en-GB" sz="1700">
                <a:solidFill>
                  <a:srgbClr val="6A3E3E"/>
                </a:solidFill>
                <a:latin typeface="Courier New"/>
                <a:ea typeface="Courier New"/>
                <a:cs typeface="Courier New"/>
                <a:sym typeface="Courier New"/>
              </a:rPr>
              <a:t>i</a:t>
            </a:r>
            <a:r>
              <a:rPr b="1" lang="en-GB" sz="1700">
                <a:solidFill>
                  <a:srgbClr val="000000"/>
                </a:solidFill>
                <a:latin typeface="Courier New"/>
                <a:ea typeface="Courier New"/>
                <a:cs typeface="Courier New"/>
                <a:sym typeface="Courier New"/>
              </a:rPr>
              <a:t>.output();</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p>
        </p:txBody>
      </p:sp>
      <p:sp>
        <p:nvSpPr>
          <p:cNvPr id="1142" name="Google Shape;1142;p11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Interface – Benefits of coding to an Interface</a:t>
            </a:r>
            <a:endParaRPr/>
          </a:p>
        </p:txBody>
      </p:sp>
      <p:sp>
        <p:nvSpPr>
          <p:cNvPr id="1143" name="Google Shape;1143;p114"/>
          <p:cNvSpPr/>
          <p:nvPr/>
        </p:nvSpPr>
        <p:spPr>
          <a:xfrm>
            <a:off x="860612" y="3565412"/>
            <a:ext cx="5133388" cy="70788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Info </a:t>
            </a:r>
            <a:r>
              <a:rPr lang="en-GB" sz="2000">
                <a:solidFill>
                  <a:srgbClr val="6A3E3E"/>
                </a:solidFill>
                <a:latin typeface="Courier New"/>
                <a:ea typeface="Courier New"/>
                <a:cs typeface="Courier New"/>
                <a:sym typeface="Courier New"/>
              </a:rPr>
              <a:t>i</a:t>
            </a:r>
            <a:r>
              <a:rPr lang="en-GB" sz="2000">
                <a:solidFill>
                  <a:srgbClr val="000000"/>
                </a:solidFill>
                <a:latin typeface="Courier New"/>
                <a:ea typeface="Courier New"/>
                <a:cs typeface="Courier New"/>
                <a:sym typeface="Courier New"/>
              </a:rPr>
              <a:t> = </a:t>
            </a:r>
            <a:r>
              <a:rPr b="1" lang="en-GB" sz="2000">
                <a:solidFill>
                  <a:srgbClr val="7F0055"/>
                </a:solidFill>
                <a:latin typeface="Courier New"/>
                <a:ea typeface="Courier New"/>
                <a:cs typeface="Courier New"/>
                <a:sym typeface="Courier New"/>
              </a:rPr>
              <a:t>new</a:t>
            </a:r>
            <a:r>
              <a:rPr b="1" lang="en-GB" sz="2000">
                <a:solidFill>
                  <a:srgbClr val="000000"/>
                </a:solidFill>
                <a:latin typeface="Courier New"/>
                <a:ea typeface="Courier New"/>
                <a:cs typeface="Courier New"/>
                <a:sym typeface="Courier New"/>
              </a:rPr>
              <a:t> Apple();</a:t>
            </a:r>
            <a:endParaRPr/>
          </a:p>
          <a:p>
            <a:pPr indent="0" lvl="0" marL="0" marR="0" rtl="0" algn="l">
              <a:spcBef>
                <a:spcPts val="0"/>
              </a:spcBef>
              <a:spcAft>
                <a:spcPts val="0"/>
              </a:spcAft>
              <a:buNone/>
            </a:pPr>
            <a:r>
              <a:rPr lang="en-GB" sz="2000">
                <a:solidFill>
                  <a:srgbClr val="6A3E3E"/>
                </a:solidFill>
                <a:latin typeface="Courier New"/>
                <a:ea typeface="Courier New"/>
                <a:cs typeface="Courier New"/>
                <a:sym typeface="Courier New"/>
              </a:rPr>
              <a:t>i</a:t>
            </a:r>
            <a:r>
              <a:rPr lang="en-GB" sz="2000">
                <a:solidFill>
                  <a:srgbClr val="000000"/>
                </a:solidFill>
                <a:latin typeface="Courier New"/>
                <a:ea typeface="Courier New"/>
                <a:cs typeface="Courier New"/>
                <a:sym typeface="Courier New"/>
              </a:rPr>
              <a:t>.output();</a:t>
            </a:r>
            <a:endParaRPr sz="4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1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Static – Why is it telling me I can’t do this?</a:t>
            </a:r>
            <a:endParaRPr sz="3240"/>
          </a:p>
        </p:txBody>
      </p:sp>
      <p:sp>
        <p:nvSpPr>
          <p:cNvPr id="1149" name="Google Shape;1149;p115"/>
          <p:cNvSpPr txBox="1"/>
          <p:nvPr/>
        </p:nvSpPr>
        <p:spPr>
          <a:xfrm>
            <a:off x="414000" y="1984973"/>
            <a:ext cx="3967650" cy="3533701"/>
          </a:xfrm>
          <a:prstGeom prst="rect">
            <a:avLst/>
          </a:prstGeom>
          <a:noFill/>
          <a:ln>
            <a:noFill/>
          </a:ln>
        </p:spPr>
        <p:txBody>
          <a:bodyPr anchorCtr="0" anchor="t" bIns="45700" lIns="91425" spcFirstLastPara="1" rIns="91425" wrap="square" tIns="45700">
            <a:normAutofit/>
          </a:bodyPr>
          <a:lstStyle/>
          <a:p>
            <a:pPr indent="0" lvl="0" marL="0" marR="0" rtl="0" algn="l">
              <a:lnSpc>
                <a:spcPct val="140000"/>
              </a:lnSpc>
              <a:spcBef>
                <a:spcPts val="0"/>
              </a:spcBef>
              <a:spcAft>
                <a:spcPts val="0"/>
              </a:spcAft>
              <a:buClr>
                <a:srgbClr val="15303B"/>
              </a:buClr>
              <a:buSzPts val="1400"/>
              <a:buFont typeface="Noto Sans Symbols"/>
              <a:buNone/>
            </a:pPr>
            <a:r>
              <a:rPr b="0" i="0" lang="en-GB" sz="1400" u="none" cap="none" strike="noStrike">
                <a:solidFill>
                  <a:srgbClr val="3D3D3D"/>
                </a:solidFill>
                <a:latin typeface="Arial"/>
                <a:ea typeface="Arial"/>
                <a:cs typeface="Arial"/>
                <a:sym typeface="Arial"/>
              </a:rPr>
              <a:t>Something you’ve probably all come across when starting java, or soon will.</a:t>
            </a:r>
            <a:endParaRPr b="0" i="0" sz="1400" u="none" cap="none" strike="noStrike">
              <a:solidFill>
                <a:srgbClr val="3D3D3D"/>
              </a:solidFill>
              <a:latin typeface="Arial"/>
              <a:ea typeface="Arial"/>
              <a:cs typeface="Arial"/>
              <a:sym typeface="Arial"/>
            </a:endParaRPr>
          </a:p>
        </p:txBody>
      </p:sp>
      <p:pic>
        <p:nvPicPr>
          <p:cNvPr id="1150" name="Google Shape;1150;p115"/>
          <p:cNvPicPr preferRelativeResize="0"/>
          <p:nvPr/>
        </p:nvPicPr>
        <p:blipFill rotWithShape="1">
          <a:blip r:embed="rId3">
            <a:alphaModFix/>
          </a:blip>
          <a:srcRect b="0" l="0" r="0" t="0"/>
          <a:stretch/>
        </p:blipFill>
        <p:spPr>
          <a:xfrm>
            <a:off x="6276966" y="1829450"/>
            <a:ext cx="5486780" cy="1263809"/>
          </a:xfrm>
          <a:prstGeom prst="rect">
            <a:avLst/>
          </a:prstGeom>
          <a:noFill/>
          <a:ln>
            <a:noFill/>
          </a:ln>
        </p:spPr>
      </p:pic>
      <p:pic>
        <p:nvPicPr>
          <p:cNvPr id="1151" name="Google Shape;1151;p115"/>
          <p:cNvPicPr preferRelativeResize="0"/>
          <p:nvPr/>
        </p:nvPicPr>
        <p:blipFill rotWithShape="1">
          <a:blip r:embed="rId4">
            <a:alphaModFix/>
          </a:blip>
          <a:srcRect b="0" l="0" r="0" t="0"/>
          <a:stretch/>
        </p:blipFill>
        <p:spPr>
          <a:xfrm>
            <a:off x="48387" y="2759802"/>
            <a:ext cx="5922107" cy="2329260"/>
          </a:xfrm>
          <a:prstGeom prst="rect">
            <a:avLst/>
          </a:prstGeom>
          <a:noFill/>
          <a:ln>
            <a:noFill/>
          </a:ln>
        </p:spPr>
      </p:pic>
      <p:pic>
        <p:nvPicPr>
          <p:cNvPr id="1152" name="Google Shape;1152;p115"/>
          <p:cNvPicPr preferRelativeResize="0"/>
          <p:nvPr/>
        </p:nvPicPr>
        <p:blipFill rotWithShape="1">
          <a:blip r:embed="rId5">
            <a:alphaModFix/>
          </a:blip>
          <a:srcRect b="0" l="0" r="0" t="0"/>
          <a:stretch/>
        </p:blipFill>
        <p:spPr>
          <a:xfrm>
            <a:off x="6827447" y="3135905"/>
            <a:ext cx="4058619" cy="2443747"/>
          </a:xfrm>
          <a:prstGeom prst="rect">
            <a:avLst/>
          </a:prstGeom>
          <a:noFill/>
          <a:ln>
            <a:noFill/>
          </a:ln>
        </p:spPr>
      </p:pic>
      <p:pic>
        <p:nvPicPr>
          <p:cNvPr id="1153" name="Google Shape;1153;p115"/>
          <p:cNvPicPr preferRelativeResize="0"/>
          <p:nvPr/>
        </p:nvPicPr>
        <p:blipFill rotWithShape="1">
          <a:blip r:embed="rId6">
            <a:alphaModFix/>
          </a:blip>
          <a:srcRect b="0" l="0" r="0" t="0"/>
          <a:stretch/>
        </p:blipFill>
        <p:spPr>
          <a:xfrm>
            <a:off x="6118645" y="5535256"/>
            <a:ext cx="5645101" cy="1062769"/>
          </a:xfrm>
          <a:prstGeom prst="rect">
            <a:avLst/>
          </a:prstGeom>
          <a:noFill/>
          <a:ln>
            <a:noFill/>
          </a:ln>
        </p:spPr>
      </p:pic>
      <p:pic>
        <p:nvPicPr>
          <p:cNvPr id="1154" name="Google Shape;1154;p115"/>
          <p:cNvPicPr preferRelativeResize="0"/>
          <p:nvPr/>
        </p:nvPicPr>
        <p:blipFill rotWithShape="1">
          <a:blip r:embed="rId7">
            <a:alphaModFix/>
          </a:blip>
          <a:srcRect b="15412" l="0" r="944" t="0"/>
          <a:stretch/>
        </p:blipFill>
        <p:spPr>
          <a:xfrm>
            <a:off x="71893" y="5486420"/>
            <a:ext cx="5816961" cy="307445"/>
          </a:xfrm>
          <a:prstGeom prst="rect">
            <a:avLst/>
          </a:prstGeom>
          <a:noFill/>
          <a:ln>
            <a:noFill/>
          </a:ln>
        </p:spPr>
      </p:pic>
      <p:cxnSp>
        <p:nvCxnSpPr>
          <p:cNvPr id="1155" name="Google Shape;1155;p115"/>
          <p:cNvCxnSpPr/>
          <p:nvPr/>
        </p:nvCxnSpPr>
        <p:spPr>
          <a:xfrm flipH="1" rot="10800000">
            <a:off x="6173047" y="3126514"/>
            <a:ext cx="5880408" cy="18783"/>
          </a:xfrm>
          <a:prstGeom prst="straightConnector1">
            <a:avLst/>
          </a:prstGeom>
          <a:noFill/>
          <a:ln cap="flat" cmpd="sng" w="9525">
            <a:solidFill>
              <a:srgbClr val="2C2B29"/>
            </a:solidFill>
            <a:prstDash val="solid"/>
            <a:round/>
            <a:headEnd len="sm" w="sm" type="none"/>
            <a:tailEnd len="sm" w="sm" type="none"/>
          </a:ln>
        </p:spPr>
      </p:cxn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9" name="Shape 1159"/>
        <p:cNvGrpSpPr/>
        <p:nvPr/>
      </p:nvGrpSpPr>
      <p:grpSpPr>
        <a:xfrm>
          <a:off x="0" y="0"/>
          <a:ext cx="0" cy="0"/>
          <a:chOff x="0" y="0"/>
          <a:chExt cx="0" cy="0"/>
        </a:xfrm>
      </p:grpSpPr>
      <p:sp>
        <p:nvSpPr>
          <p:cNvPr id="1160" name="Google Shape;1160;p116"/>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When we create a class and make a variable static it means that only </a:t>
            </a:r>
            <a:r>
              <a:rPr b="1" lang="en-GB"/>
              <a:t>one </a:t>
            </a:r>
            <a:r>
              <a:rPr lang="en-GB"/>
              <a:t>instance of the </a:t>
            </a:r>
            <a:r>
              <a:rPr b="1" lang="en-GB"/>
              <a:t>static field</a:t>
            </a:r>
            <a:r>
              <a:rPr lang="en-GB"/>
              <a:t> exists. </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Even if you create a million instances of that class there will only be one instance of that static field</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b="1" lang="en-GB"/>
              <a:t>Why do we use these?</a:t>
            </a:r>
            <a:endParaRPr/>
          </a:p>
          <a:p>
            <a:pPr indent="-222250" lvl="0" marL="342900" rtl="0" algn="l">
              <a:spcBef>
                <a:spcPts val="1000"/>
              </a:spcBef>
              <a:spcAft>
                <a:spcPts val="0"/>
              </a:spcAft>
              <a:buClr>
                <a:schemeClr val="dk1"/>
              </a:buClr>
              <a:buSzPts val="1900"/>
              <a:buFont typeface="Arial"/>
              <a:buNone/>
            </a:pPr>
            <a:r>
              <a:t/>
            </a:r>
            <a:endParaRPr b="1"/>
          </a:p>
          <a:p>
            <a:pPr indent="-342900" lvl="0" marL="342900" rtl="0" algn="l">
              <a:spcBef>
                <a:spcPts val="1000"/>
              </a:spcBef>
              <a:spcAft>
                <a:spcPts val="0"/>
              </a:spcAft>
              <a:buClr>
                <a:schemeClr val="dk1"/>
              </a:buClr>
              <a:buSzPts val="1900"/>
              <a:buFont typeface="Arial"/>
              <a:buChar char="•"/>
            </a:pPr>
            <a:r>
              <a:rPr lang="en-GB"/>
              <a:t>Just ask yourself, does it make sense to call this method or variable, even if no Object has been created yet? If so, it should probably be static.</a:t>
            </a:r>
            <a:endParaRPr/>
          </a:p>
        </p:txBody>
      </p:sp>
      <p:sp>
        <p:nvSpPr>
          <p:cNvPr id="1161" name="Google Shape;1161;p116"/>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An example of using static would be in an Object called </a:t>
            </a:r>
            <a:r>
              <a:rPr b="1" lang="en-GB"/>
              <a:t>Student</a:t>
            </a:r>
            <a:endParaRPr/>
          </a:p>
          <a:p>
            <a:pPr indent="-222250" lvl="0" marL="342900" rtl="0" algn="l">
              <a:spcBef>
                <a:spcPts val="1000"/>
              </a:spcBef>
              <a:spcAft>
                <a:spcPts val="0"/>
              </a:spcAft>
              <a:buClr>
                <a:schemeClr val="dk1"/>
              </a:buClr>
              <a:buSzPts val="1900"/>
              <a:buFont typeface="Arial"/>
              <a:buNone/>
            </a:pPr>
            <a:r>
              <a:t/>
            </a:r>
            <a:endParaRPr b="1"/>
          </a:p>
          <a:p>
            <a:pPr indent="-342900" lvl="0" marL="342900" rtl="0" algn="l">
              <a:spcBef>
                <a:spcPts val="1000"/>
              </a:spcBef>
              <a:spcAft>
                <a:spcPts val="0"/>
              </a:spcAft>
              <a:buClr>
                <a:schemeClr val="dk1"/>
              </a:buClr>
              <a:buSzPts val="1900"/>
              <a:buFont typeface="Arial"/>
              <a:buChar char="•"/>
            </a:pPr>
            <a:r>
              <a:rPr lang="en-GB"/>
              <a:t>In </a:t>
            </a:r>
            <a:r>
              <a:rPr b="1" lang="en-GB"/>
              <a:t>Student</a:t>
            </a:r>
            <a:r>
              <a:rPr lang="en-GB"/>
              <a:t> we have a variable called </a:t>
            </a:r>
            <a:r>
              <a:rPr b="1" lang="en-GB"/>
              <a:t>Count</a:t>
            </a:r>
            <a:endParaRPr/>
          </a:p>
          <a:p>
            <a:pPr indent="-342900" lvl="0" marL="342900" rtl="0" algn="l">
              <a:spcBef>
                <a:spcPts val="1000"/>
              </a:spcBef>
              <a:spcAft>
                <a:spcPts val="0"/>
              </a:spcAft>
              <a:buClr>
                <a:schemeClr val="dk1"/>
              </a:buClr>
              <a:buSzPts val="1900"/>
              <a:buFont typeface="Arial"/>
              <a:buChar char="•"/>
            </a:pPr>
            <a:r>
              <a:rPr b="1" lang="en-GB"/>
              <a:t>Count</a:t>
            </a:r>
            <a:r>
              <a:rPr lang="en-GB"/>
              <a:t> represents how many Students have been created so far</a:t>
            </a:r>
            <a:endParaRPr/>
          </a:p>
          <a:p>
            <a:pPr indent="-342900" lvl="0" marL="342900" rtl="0" algn="l">
              <a:spcBef>
                <a:spcPts val="1000"/>
              </a:spcBef>
              <a:spcAft>
                <a:spcPts val="0"/>
              </a:spcAft>
              <a:buClr>
                <a:schemeClr val="dk1"/>
              </a:buClr>
              <a:buSzPts val="1900"/>
              <a:buFont typeface="Arial"/>
              <a:buChar char="•"/>
            </a:pPr>
            <a:r>
              <a:rPr lang="en-GB"/>
              <a:t>We don’t need an individual </a:t>
            </a:r>
            <a:r>
              <a:rPr b="1" lang="en-GB"/>
              <a:t>count </a:t>
            </a:r>
            <a:r>
              <a:rPr lang="en-GB"/>
              <a:t>variable every time we create a student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So by making it a static variable, it means there’s only one of the </a:t>
            </a:r>
            <a:r>
              <a:rPr b="1" lang="en-GB"/>
              <a:t>count</a:t>
            </a:r>
            <a:r>
              <a:rPr lang="en-GB"/>
              <a:t> variable, that we can increment/decrement/use.</a:t>
            </a:r>
            <a:endParaRPr/>
          </a:p>
        </p:txBody>
      </p:sp>
      <p:sp>
        <p:nvSpPr>
          <p:cNvPr id="1162" name="Google Shape;1162;p11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Static – When would we use this?</a:t>
            </a:r>
            <a:endParaRPr sz="32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Scope - Example</a:t>
            </a:r>
            <a:endParaRPr sz="3240"/>
          </a:p>
        </p:txBody>
      </p:sp>
      <p:sp>
        <p:nvSpPr>
          <p:cNvPr id="289" name="Google Shape;289;p12"/>
          <p:cNvSpPr/>
          <p:nvPr/>
        </p:nvSpPr>
        <p:spPr>
          <a:xfrm>
            <a:off x="414000" y="1932142"/>
            <a:ext cx="5305482" cy="480131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HelloWorld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1" marL="4572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int</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0000C0"/>
                </a:solidFill>
                <a:latin typeface="Courier New"/>
                <a:ea typeface="Courier New"/>
                <a:cs typeface="Courier New"/>
                <a:sym typeface="Courier New"/>
              </a:rPr>
              <a:t>n</a:t>
            </a:r>
            <a:r>
              <a:rPr b="1" i="0" lang="en-GB" sz="1800" u="none" cap="none" strike="noStrike">
                <a:solidFill>
                  <a:srgbClr val="000000"/>
                </a:solidFill>
                <a:latin typeface="Courier New"/>
                <a:ea typeface="Courier New"/>
                <a:cs typeface="Courier New"/>
                <a:sym typeface="Courier New"/>
              </a:rPr>
              <a:t> = n1;</a:t>
            </a:r>
            <a:endParaRPr b="1" i="0" sz="1800" u="none" cap="none" strike="noStrike">
              <a:solidFill>
                <a:srgbClr val="000000"/>
              </a:solidFill>
              <a:latin typeface="Courier New"/>
              <a:ea typeface="Courier New"/>
              <a:cs typeface="Courier New"/>
              <a:sym typeface="Courier New"/>
            </a:endParaRPr>
          </a:p>
          <a:p>
            <a:pPr indent="0" lvl="1" marL="457200" marR="0" rtl="0" algn="l">
              <a:spcBef>
                <a:spcPts val="0"/>
              </a:spcBef>
              <a:spcAft>
                <a:spcPts val="0"/>
              </a:spcAft>
              <a:buNone/>
            </a:pPr>
            <a:r>
              <a:t/>
            </a:r>
            <a:endParaRPr b="1" i="0" sz="1800" u="none" cap="none" strike="noStrike">
              <a:solidFill>
                <a:srgbClr val="7F0055"/>
              </a:solidFill>
              <a:latin typeface="Courier New"/>
              <a:ea typeface="Courier New"/>
              <a:cs typeface="Courier New"/>
              <a:sym typeface="Courier New"/>
            </a:endParaRPr>
          </a:p>
          <a:p>
            <a:pPr indent="0" lvl="1" marL="4572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int</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0000C0"/>
                </a:solidFill>
                <a:latin typeface="Courier New"/>
                <a:ea typeface="Courier New"/>
                <a:cs typeface="Courier New"/>
                <a:sym typeface="Courier New"/>
              </a:rPr>
              <a:t>n0</a:t>
            </a:r>
            <a:r>
              <a:rPr b="1" i="0" lang="en-GB" sz="1800" u="none" cap="none" strike="noStrike">
                <a:solidFill>
                  <a:srgbClr val="000000"/>
                </a:solidFill>
                <a:latin typeface="Courier New"/>
                <a:ea typeface="Courier New"/>
                <a:cs typeface="Courier New"/>
                <a:sym typeface="Courier New"/>
              </a:rPr>
              <a:t> = 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public</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7F0055"/>
                </a:solidFill>
                <a:latin typeface="Courier New"/>
                <a:ea typeface="Courier New"/>
                <a:cs typeface="Courier New"/>
                <a:sym typeface="Courier New"/>
              </a:rPr>
              <a:t>void</a:t>
            </a:r>
            <a:r>
              <a:rPr b="1" i="0" lang="en-GB" sz="1800" u="none" cap="none" strike="noStrike">
                <a:solidFill>
                  <a:srgbClr val="000000"/>
                </a:solidFill>
                <a:latin typeface="Courier New"/>
                <a:ea typeface="Courier New"/>
                <a:cs typeface="Courier New"/>
                <a:sym typeface="Courier New"/>
              </a:rPr>
              <a:t> scope() {</a:t>
            </a:r>
            <a:endParaRPr/>
          </a:p>
          <a:p>
            <a:pPr indent="0" lvl="2" marL="914400" marR="0" rtl="0" algn="l">
              <a:spcBef>
                <a:spcPts val="0"/>
              </a:spcBef>
              <a:spcAft>
                <a:spcPts val="0"/>
              </a:spcAft>
              <a:buNone/>
            </a:pPr>
            <a:r>
              <a:t/>
            </a:r>
            <a:endParaRPr b="1" i="0" sz="1800" u="none" cap="none" strike="noStrike">
              <a:solidFill>
                <a:srgbClr val="7F0055"/>
              </a:solidFill>
              <a:latin typeface="Courier New"/>
              <a:ea typeface="Courier New"/>
              <a:cs typeface="Courier New"/>
              <a:sym typeface="Courier New"/>
            </a:endParaRPr>
          </a:p>
          <a:p>
            <a:pPr indent="0" lvl="2" marL="9144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int</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6A3E3E"/>
                </a:solidFill>
                <a:latin typeface="Courier New"/>
                <a:ea typeface="Courier New"/>
                <a:cs typeface="Courier New"/>
                <a:sym typeface="Courier New"/>
              </a:rPr>
              <a:t>n1</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0000C0"/>
                </a:solidFill>
                <a:latin typeface="Courier New"/>
                <a:ea typeface="Courier New"/>
                <a:cs typeface="Courier New"/>
                <a:sym typeface="Courier New"/>
              </a:rPr>
              <a:t>n0</a:t>
            </a:r>
            <a:r>
              <a:rPr b="1" i="0" lang="en-GB" sz="18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2" marL="9144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int</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6A3E3E"/>
                </a:solidFill>
                <a:latin typeface="Courier New"/>
                <a:ea typeface="Courier New"/>
                <a:cs typeface="Courier New"/>
                <a:sym typeface="Courier New"/>
              </a:rPr>
              <a:t>n2</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6A3E3E"/>
                </a:solidFill>
                <a:latin typeface="Courier New"/>
                <a:ea typeface="Courier New"/>
                <a:cs typeface="Courier New"/>
                <a:sym typeface="Courier New"/>
              </a:rPr>
              <a:t>n1</a:t>
            </a:r>
            <a:r>
              <a:rPr b="1" i="0" lang="en-GB" sz="18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t/>
            </a:r>
            <a:endParaRPr b="1" i="0" sz="1800" u="none" cap="none" strike="noStrike">
              <a:solidFill>
                <a:srgbClr val="7F0055"/>
              </a:solidFill>
              <a:latin typeface="Courier New"/>
              <a:ea typeface="Courier New"/>
              <a:cs typeface="Courier New"/>
              <a:sym typeface="Courier New"/>
            </a:endParaRPr>
          </a:p>
          <a:p>
            <a:pPr indent="0" lvl="2" marL="9144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int</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6A3E3E"/>
                </a:solidFill>
                <a:latin typeface="Courier New"/>
                <a:ea typeface="Courier New"/>
                <a:cs typeface="Courier New"/>
                <a:sym typeface="Courier New"/>
              </a:rPr>
              <a:t>n3</a:t>
            </a:r>
            <a:r>
              <a:rPr b="1" i="0" lang="en-GB" sz="1800" u="none" cap="none" strike="noStrike">
                <a:solidFill>
                  <a:srgbClr val="000000"/>
                </a:solidFill>
                <a:latin typeface="Courier New"/>
                <a:ea typeface="Courier New"/>
                <a:cs typeface="Courier New"/>
                <a:sym typeface="Courier New"/>
              </a:rPr>
              <a:t> = n2;</a:t>
            </a:r>
            <a:endParaRPr/>
          </a:p>
          <a:p>
            <a:pPr indent="0" lvl="1" marL="457200" marR="0" rtl="0" algn="l">
              <a:spcBef>
                <a:spcPts val="0"/>
              </a:spcBef>
              <a:spcAft>
                <a:spcPts val="0"/>
              </a:spcAft>
              <a:buNone/>
            </a:pPr>
            <a:r>
              <a:rPr b="0" i="0" lang="en-GB" sz="18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GB" sz="1800">
                <a:solidFill>
                  <a:srgbClr val="000000"/>
                </a:solidFill>
                <a:latin typeface="Courier New"/>
                <a:ea typeface="Courier New"/>
                <a:cs typeface="Courier New"/>
                <a:sym typeface="Courier New"/>
              </a:rPr>
              <a:t>}</a:t>
            </a:r>
            <a:endParaRPr sz="1800">
              <a:solidFill>
                <a:schemeClr val="dk1"/>
              </a:solidFill>
              <a:latin typeface="Quattrocento Sans"/>
              <a:ea typeface="Quattrocento Sans"/>
              <a:cs typeface="Quattrocento Sans"/>
              <a:sym typeface="Quattrocento Sans"/>
            </a:endParaRPr>
          </a:p>
        </p:txBody>
      </p:sp>
      <p:sp>
        <p:nvSpPr>
          <p:cNvPr id="290" name="Google Shape;290;p12"/>
          <p:cNvSpPr/>
          <p:nvPr/>
        </p:nvSpPr>
        <p:spPr>
          <a:xfrm>
            <a:off x="6354615" y="1932142"/>
            <a:ext cx="5252668"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Quattrocento Sans"/>
                <a:ea typeface="Quattrocento Sans"/>
                <a:cs typeface="Quattrocento Sans"/>
                <a:sym typeface="Quattrocento Sans"/>
              </a:rPr>
              <a:t>We can declare variables within any </a:t>
            </a:r>
            <a:r>
              <a:rPr b="1" lang="en-GB" sz="1800">
                <a:solidFill>
                  <a:schemeClr val="dk1"/>
                </a:solidFill>
                <a:latin typeface="Quattrocento Sans"/>
                <a:ea typeface="Quattrocento Sans"/>
                <a:cs typeface="Quattrocento Sans"/>
                <a:sym typeface="Quattrocento Sans"/>
              </a:rPr>
              <a:t>block</a:t>
            </a:r>
            <a:endParaRPr/>
          </a:p>
          <a:p>
            <a:pPr indent="-285750" lvl="1" marL="74295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Quattrocento Sans"/>
                <a:ea typeface="Quattrocento Sans"/>
                <a:cs typeface="Quattrocento Sans"/>
                <a:sym typeface="Quattrocento Sans"/>
              </a:rPr>
              <a:t>A </a:t>
            </a:r>
            <a:r>
              <a:rPr b="1" i="0" lang="en-GB" sz="1800" u="none" cap="none" strike="noStrike">
                <a:solidFill>
                  <a:schemeClr val="dk1"/>
                </a:solidFill>
                <a:latin typeface="Quattrocento Sans"/>
                <a:ea typeface="Quattrocento Sans"/>
                <a:cs typeface="Quattrocento Sans"/>
                <a:sym typeface="Quattrocento Sans"/>
              </a:rPr>
              <a:t>block</a:t>
            </a:r>
            <a:r>
              <a:rPr b="0" i="0" lang="en-GB" sz="1800" u="none" cap="none" strike="noStrike">
                <a:solidFill>
                  <a:schemeClr val="dk1"/>
                </a:solidFill>
                <a:latin typeface="Quattrocento Sans"/>
                <a:ea typeface="Quattrocento Sans"/>
                <a:cs typeface="Quattrocento Sans"/>
                <a:sym typeface="Quattrocento Sans"/>
              </a:rPr>
              <a:t> is begun with an opening curly bracket, and ended with a closing curly bracket.</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Quattrocento Sans"/>
                <a:ea typeface="Quattrocento Sans"/>
                <a:cs typeface="Quattrocento Sans"/>
                <a:sym typeface="Quattrocento Sans"/>
              </a:rPr>
              <a:t>One </a:t>
            </a:r>
            <a:r>
              <a:rPr b="1" lang="en-GB" sz="1800">
                <a:solidFill>
                  <a:schemeClr val="dk1"/>
                </a:solidFill>
                <a:latin typeface="Quattrocento Sans"/>
                <a:ea typeface="Quattrocento Sans"/>
                <a:cs typeface="Quattrocento Sans"/>
                <a:sym typeface="Quattrocento Sans"/>
              </a:rPr>
              <a:t>block</a:t>
            </a:r>
            <a:r>
              <a:rPr lang="en-GB" sz="1800">
                <a:solidFill>
                  <a:schemeClr val="dk1"/>
                </a:solidFill>
                <a:latin typeface="Quattrocento Sans"/>
                <a:ea typeface="Quattrocento Sans"/>
                <a:cs typeface="Quattrocento Sans"/>
                <a:sym typeface="Quattrocento Sans"/>
              </a:rPr>
              <a:t> is equivalent to One new </a:t>
            </a:r>
            <a:r>
              <a:rPr b="1" lang="en-GB" sz="1800">
                <a:solidFill>
                  <a:schemeClr val="dk1"/>
                </a:solidFill>
                <a:latin typeface="Quattrocento Sans"/>
                <a:ea typeface="Quattrocento Sans"/>
                <a:cs typeface="Quattrocento Sans"/>
                <a:sym typeface="Quattrocento Sans"/>
              </a:rPr>
              <a:t>Scope</a:t>
            </a:r>
            <a:r>
              <a:rPr lang="en-GB" sz="1800">
                <a:solidFill>
                  <a:schemeClr val="dk1"/>
                </a:solidFill>
                <a:latin typeface="Quattrocento Sans"/>
                <a:ea typeface="Quattrocento Sans"/>
                <a:cs typeface="Quattrocento Sans"/>
                <a:sym typeface="Quattrocento Sans"/>
              </a:rPr>
              <a:t>, every time you create a block (A class, a method, a loop, anything) you are creating a new level of </a:t>
            </a:r>
            <a:r>
              <a:rPr b="1" lang="en-GB" sz="1800">
                <a:solidFill>
                  <a:schemeClr val="dk1"/>
                </a:solidFill>
                <a:latin typeface="Quattrocento Sans"/>
                <a:ea typeface="Quattrocento Sans"/>
                <a:cs typeface="Quattrocento Sans"/>
                <a:sym typeface="Quattrocento Sans"/>
              </a:rPr>
              <a:t>Scope</a:t>
            </a:r>
            <a:r>
              <a:rPr lang="en-GB" sz="1800">
                <a:solidFill>
                  <a:schemeClr val="dk1"/>
                </a:solidFill>
                <a:latin typeface="Quattrocento Sans"/>
                <a:ea typeface="Quattrocento Sans"/>
                <a:cs typeface="Quattrocento Sans"/>
                <a:sym typeface="Quattrocento Sans"/>
              </a:rPr>
              <a: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Quattrocento Sans"/>
                <a:ea typeface="Quattrocento Sans"/>
                <a:cs typeface="Quattrocento Sans"/>
                <a:sym typeface="Quattrocento Sans"/>
              </a:rPr>
              <a:t>Scope</a:t>
            </a:r>
            <a:r>
              <a:rPr lang="en-GB" sz="1800">
                <a:solidFill>
                  <a:schemeClr val="dk1"/>
                </a:solidFill>
                <a:latin typeface="Quattrocento Sans"/>
                <a:ea typeface="Quattrocento Sans"/>
                <a:cs typeface="Quattrocento Sans"/>
                <a:sym typeface="Quattrocento Sans"/>
              </a:rPr>
              <a:t> determines what is visible to other parts of your program, and can also determine the lifetime of those objects</a:t>
            </a:r>
            <a:endParaRPr/>
          </a:p>
          <a:p>
            <a:pPr indent="-285750" lvl="1" marL="74295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Quattrocento Sans"/>
                <a:ea typeface="Quattrocento Sans"/>
                <a:cs typeface="Quattrocento Sans"/>
                <a:sym typeface="Quattrocento Sans"/>
              </a:rPr>
              <a:t>E.g. variables declared in a method are lost once the method is finished.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b="1" lang="en-GB" sz="2000">
                <a:solidFill>
                  <a:srgbClr val="7F0055"/>
                </a:solidFill>
                <a:highlight>
                  <a:srgbClr val="E8F2FE"/>
                </a:highlight>
                <a:latin typeface="Courier New"/>
                <a:ea typeface="Courier New"/>
                <a:cs typeface="Courier New"/>
                <a:sym typeface="Courier New"/>
              </a:rPr>
              <a:t>public </a:t>
            </a:r>
            <a:r>
              <a:rPr lang="en-GB"/>
              <a:t>Indicates that the method can be called by any object</a:t>
            </a:r>
            <a:endParaRPr/>
          </a:p>
          <a:p>
            <a:pPr indent="-342900" lvl="0" marL="342900" rtl="0" algn="l">
              <a:spcBef>
                <a:spcPts val="1000"/>
              </a:spcBef>
              <a:spcAft>
                <a:spcPts val="0"/>
              </a:spcAft>
              <a:buClr>
                <a:schemeClr val="dk1"/>
              </a:buClr>
              <a:buSzPts val="2000"/>
              <a:buFont typeface="Arial"/>
              <a:buChar char="•"/>
            </a:pPr>
            <a:r>
              <a:rPr b="1" lang="en-GB" sz="2000">
                <a:solidFill>
                  <a:srgbClr val="7F0055"/>
                </a:solidFill>
                <a:highlight>
                  <a:srgbClr val="E8F2FE"/>
                </a:highlight>
                <a:latin typeface="Courier New"/>
                <a:ea typeface="Courier New"/>
                <a:cs typeface="Courier New"/>
                <a:sym typeface="Courier New"/>
              </a:rPr>
              <a:t>static </a:t>
            </a:r>
            <a:r>
              <a:rPr lang="en-GB"/>
              <a:t>Indicates that it is a </a:t>
            </a:r>
            <a:r>
              <a:rPr b="1" lang="en-GB"/>
              <a:t>class</a:t>
            </a:r>
            <a:r>
              <a:rPr lang="en-GB"/>
              <a:t> method. Which can be called without an instantiation of an object of the class (more on that later) This is used by the Java interpreter to launch the program by invoking the main method of the class identified in the command to start the program.</a:t>
            </a:r>
            <a:endParaRPr/>
          </a:p>
          <a:p>
            <a:pPr indent="-342900" lvl="0" marL="342900" rtl="0" algn="l">
              <a:spcBef>
                <a:spcPts val="1000"/>
              </a:spcBef>
              <a:spcAft>
                <a:spcPts val="0"/>
              </a:spcAft>
              <a:buClr>
                <a:schemeClr val="dk1"/>
              </a:buClr>
              <a:buSzPts val="2000"/>
              <a:buFont typeface="Arial"/>
              <a:buChar char="•"/>
            </a:pPr>
            <a:r>
              <a:rPr b="1" lang="en-GB" sz="2000">
                <a:solidFill>
                  <a:srgbClr val="7F0055"/>
                </a:solidFill>
                <a:highlight>
                  <a:srgbClr val="E8F2FE"/>
                </a:highlight>
                <a:latin typeface="Courier New"/>
                <a:ea typeface="Courier New"/>
                <a:cs typeface="Courier New"/>
                <a:sym typeface="Courier New"/>
              </a:rPr>
              <a:t>void</a:t>
            </a:r>
            <a:r>
              <a:rPr b="1" lang="en-GB" sz="2000">
                <a:solidFill>
                  <a:srgbClr val="000000"/>
                </a:solidFill>
                <a:highlight>
                  <a:srgbClr val="E8F2FE"/>
                </a:highlight>
                <a:latin typeface="Courier New"/>
                <a:ea typeface="Courier New"/>
                <a:cs typeface="Courier New"/>
                <a:sym typeface="Courier New"/>
              </a:rPr>
              <a:t> </a:t>
            </a:r>
            <a:r>
              <a:rPr lang="en-GB"/>
              <a:t>Indicates that the method doesn’t return a value</a:t>
            </a:r>
            <a:endParaRPr/>
          </a:p>
          <a:p>
            <a:pPr indent="-342900" lvl="0" marL="342900" rtl="0" algn="l">
              <a:spcBef>
                <a:spcPts val="1000"/>
              </a:spcBef>
              <a:spcAft>
                <a:spcPts val="0"/>
              </a:spcAft>
              <a:buClr>
                <a:schemeClr val="dk1"/>
              </a:buClr>
              <a:buSzPts val="2000"/>
              <a:buFont typeface="Arial"/>
              <a:buChar char="•"/>
            </a:pPr>
            <a:r>
              <a:rPr b="1" lang="en-GB" sz="2000">
                <a:solidFill>
                  <a:srgbClr val="000000"/>
                </a:solidFill>
                <a:highlight>
                  <a:srgbClr val="E8F2FE"/>
                </a:highlight>
                <a:latin typeface="Courier New"/>
                <a:ea typeface="Courier New"/>
                <a:cs typeface="Courier New"/>
                <a:sym typeface="Courier New"/>
              </a:rPr>
              <a:t>String[] </a:t>
            </a:r>
            <a:r>
              <a:rPr b="1" lang="en-GB" sz="2000">
                <a:solidFill>
                  <a:srgbClr val="6A3E3E"/>
                </a:solidFill>
                <a:highlight>
                  <a:srgbClr val="E8F2FE"/>
                </a:highlight>
                <a:latin typeface="Courier New"/>
                <a:ea typeface="Courier New"/>
                <a:cs typeface="Courier New"/>
                <a:sym typeface="Courier New"/>
              </a:rPr>
              <a:t>args </a:t>
            </a:r>
            <a:r>
              <a:rPr lang="en-GB"/>
              <a:t>An array of type string, which contains arguments entered at the command line</a:t>
            </a:r>
            <a:endParaRPr/>
          </a:p>
        </p:txBody>
      </p:sp>
      <p:sp>
        <p:nvSpPr>
          <p:cNvPr id="297" name="Google Shape;297;p13"/>
          <p:cNvSpPr txBox="1"/>
          <p:nvPr>
            <p:ph idx="2" type="body"/>
          </p:nvPr>
        </p:nvSpPr>
        <p:spPr>
          <a:xfrm>
            <a:off x="6206400" y="1929600"/>
            <a:ext cx="59856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GB" sz="2000">
                <a:solidFill>
                  <a:srgbClr val="7F0055"/>
                </a:solidFill>
                <a:highlight>
                  <a:srgbClr val="E8F2FE"/>
                </a:highlight>
                <a:latin typeface="Courier New"/>
                <a:ea typeface="Courier New"/>
                <a:cs typeface="Courier New"/>
                <a:sym typeface="Courier New"/>
              </a:rPr>
              <a:t>public</a:t>
            </a:r>
            <a:r>
              <a:rPr b="1" lang="en-GB" sz="2000">
                <a:solidFill>
                  <a:srgbClr val="000000"/>
                </a:solidFill>
                <a:highlight>
                  <a:srgbClr val="E8F2FE"/>
                </a:highlight>
                <a:latin typeface="Courier New"/>
                <a:ea typeface="Courier New"/>
                <a:cs typeface="Courier New"/>
                <a:sym typeface="Courier New"/>
              </a:rPr>
              <a:t> </a:t>
            </a:r>
            <a:r>
              <a:rPr b="1" lang="en-GB" sz="2000">
                <a:solidFill>
                  <a:srgbClr val="7F0055"/>
                </a:solidFill>
                <a:highlight>
                  <a:srgbClr val="E8F2FE"/>
                </a:highlight>
                <a:latin typeface="Courier New"/>
                <a:ea typeface="Courier New"/>
                <a:cs typeface="Courier New"/>
                <a:sym typeface="Courier New"/>
              </a:rPr>
              <a:t>static</a:t>
            </a:r>
            <a:r>
              <a:rPr b="1" lang="en-GB" sz="2000">
                <a:solidFill>
                  <a:srgbClr val="000000"/>
                </a:solidFill>
                <a:highlight>
                  <a:srgbClr val="E8F2FE"/>
                </a:highlight>
                <a:latin typeface="Courier New"/>
                <a:ea typeface="Courier New"/>
                <a:cs typeface="Courier New"/>
                <a:sym typeface="Courier New"/>
              </a:rPr>
              <a:t> </a:t>
            </a:r>
            <a:r>
              <a:rPr b="1" lang="en-GB" sz="2000">
                <a:solidFill>
                  <a:srgbClr val="7F0055"/>
                </a:solidFill>
                <a:highlight>
                  <a:srgbClr val="E8F2FE"/>
                </a:highlight>
                <a:latin typeface="Courier New"/>
                <a:ea typeface="Courier New"/>
                <a:cs typeface="Courier New"/>
                <a:sym typeface="Courier New"/>
              </a:rPr>
              <a:t>void</a:t>
            </a:r>
            <a:r>
              <a:rPr b="1" lang="en-GB" sz="2000">
                <a:solidFill>
                  <a:srgbClr val="000000"/>
                </a:solidFill>
                <a:highlight>
                  <a:srgbClr val="E8F2FE"/>
                </a:highlight>
                <a:latin typeface="Courier New"/>
                <a:ea typeface="Courier New"/>
                <a:cs typeface="Courier New"/>
                <a:sym typeface="Courier New"/>
              </a:rPr>
              <a:t> main(String[] a</a:t>
            </a:r>
            <a:r>
              <a:rPr b="1" lang="en-GB" sz="2000">
                <a:solidFill>
                  <a:srgbClr val="6A3E3E"/>
                </a:solidFill>
                <a:highlight>
                  <a:srgbClr val="E8F2FE"/>
                </a:highlight>
                <a:latin typeface="Courier New"/>
                <a:ea typeface="Courier New"/>
                <a:cs typeface="Courier New"/>
                <a:sym typeface="Courier New"/>
              </a:rPr>
              <a:t>rgs</a:t>
            </a:r>
            <a:r>
              <a:rPr b="1" lang="en-GB" sz="2000">
                <a:solidFill>
                  <a:srgbClr val="000000"/>
                </a:solidFill>
                <a:highlight>
                  <a:srgbClr val="E8F2FE"/>
                </a:highlight>
                <a:latin typeface="Courier New"/>
                <a:ea typeface="Courier New"/>
                <a:cs typeface="Courier New"/>
                <a:sym typeface="Courier New"/>
              </a:rPr>
              <a:t>)</a:t>
            </a:r>
            <a:endParaRPr/>
          </a:p>
          <a:p>
            <a:pPr indent="0" lvl="0" marL="0" rtl="0" algn="l">
              <a:spcBef>
                <a:spcPts val="1000"/>
              </a:spcBef>
              <a:spcAft>
                <a:spcPts val="0"/>
              </a:spcAft>
              <a:buSzPts val="2000"/>
              <a:buNone/>
            </a:pPr>
            <a:r>
              <a:rPr b="1" lang="en-GB" sz="2000">
                <a:solidFill>
                  <a:srgbClr val="000000"/>
                </a:solidFill>
                <a:highlight>
                  <a:srgbClr val="E8F2FE"/>
                </a:highlight>
                <a:latin typeface="Courier New"/>
                <a:ea typeface="Courier New"/>
                <a:cs typeface="Courier New"/>
                <a:sym typeface="Courier New"/>
              </a:rPr>
              <a:t>{</a:t>
            </a:r>
            <a:endParaRPr/>
          </a:p>
          <a:p>
            <a:pPr indent="0" lvl="0" marL="0" rtl="0" algn="l">
              <a:spcBef>
                <a:spcPts val="1000"/>
              </a:spcBef>
              <a:spcAft>
                <a:spcPts val="0"/>
              </a:spcAft>
              <a:buSzPts val="2000"/>
              <a:buNone/>
            </a:pPr>
            <a:r>
              <a:rPr b="1" lang="en-GB" sz="2000">
                <a:solidFill>
                  <a:srgbClr val="000000"/>
                </a:solidFill>
                <a:highlight>
                  <a:srgbClr val="E8F2FE"/>
                </a:highlight>
                <a:latin typeface="Courier New"/>
                <a:ea typeface="Courier New"/>
                <a:cs typeface="Courier New"/>
                <a:sym typeface="Courier New"/>
              </a:rPr>
              <a:t>}</a:t>
            </a:r>
            <a:endParaRPr sz="2000"/>
          </a:p>
        </p:txBody>
      </p:sp>
      <p:sp>
        <p:nvSpPr>
          <p:cNvPr id="298" name="Google Shape;298;p1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The Main Method!</a:t>
            </a:r>
            <a:endParaRPr sz="32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4"/>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800"/>
              <a:buChar char="•"/>
            </a:pPr>
            <a:r>
              <a:rPr lang="en-GB"/>
              <a:t>Means ‘belongs to the class’</a:t>
            </a:r>
            <a:endParaRPr/>
          </a:p>
          <a:p>
            <a:pPr indent="-228600" lvl="2" marL="1143000" rtl="0" algn="l">
              <a:spcBef>
                <a:spcPts val="1000"/>
              </a:spcBef>
              <a:spcAft>
                <a:spcPts val="0"/>
              </a:spcAft>
              <a:buSzPts val="1800"/>
              <a:buChar char="•"/>
            </a:pPr>
            <a:r>
              <a:rPr lang="en-GB"/>
              <a:t>..as opposed to ‘belonging to an instance of the class’ </a:t>
            </a:r>
            <a:endParaRPr/>
          </a:p>
          <a:p>
            <a:pPr indent="-342900" lvl="0" marL="342900" rtl="0" algn="l">
              <a:spcBef>
                <a:spcPts val="1000"/>
              </a:spcBef>
              <a:spcAft>
                <a:spcPts val="0"/>
              </a:spcAft>
              <a:buClr>
                <a:schemeClr val="dk1"/>
              </a:buClr>
              <a:buSzPts val="1900"/>
              <a:buFont typeface="Arial"/>
              <a:buChar char="•"/>
            </a:pPr>
            <a:r>
              <a:rPr lang="en-GB"/>
              <a:t>Static members (fields and methods) visible via the classname</a:t>
            </a:r>
            <a:endParaRPr/>
          </a:p>
          <a:p>
            <a:pPr indent="-285750" lvl="1" marL="742950" rtl="0" algn="l">
              <a:spcBef>
                <a:spcPts val="1000"/>
              </a:spcBef>
              <a:spcAft>
                <a:spcPts val="0"/>
              </a:spcAft>
              <a:buSzPts val="1800"/>
              <a:buChar char="•"/>
            </a:pPr>
            <a:r>
              <a:rPr lang="en-GB"/>
              <a:t>No requirement to instantiate the class, often a utility class</a:t>
            </a:r>
            <a:endParaRPr/>
          </a:p>
          <a:p>
            <a:pPr indent="-285750" lvl="1" marL="742950" rtl="0" algn="l">
              <a:spcBef>
                <a:spcPts val="1000"/>
              </a:spcBef>
              <a:spcAft>
                <a:spcPts val="0"/>
              </a:spcAft>
              <a:buSzPts val="1800"/>
              <a:buChar char="•"/>
            </a:pPr>
            <a:r>
              <a:rPr lang="en-GB"/>
              <a:t>For instance System</a:t>
            </a:r>
            <a:endParaRPr/>
          </a:p>
        </p:txBody>
      </p:sp>
      <p:sp>
        <p:nvSpPr>
          <p:cNvPr id="304" name="Google Shape;304;p14"/>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Fine for the early days of coding and learning the basics</a:t>
            </a:r>
            <a:endParaRPr/>
          </a:p>
          <a:p>
            <a:pPr indent="-285750" lvl="1" marL="742950" rtl="0" algn="l">
              <a:spcBef>
                <a:spcPts val="1000"/>
              </a:spcBef>
              <a:spcAft>
                <a:spcPts val="0"/>
              </a:spcAft>
              <a:buSzPts val="1800"/>
              <a:buChar char="•"/>
            </a:pPr>
            <a:r>
              <a:rPr lang="en-GB"/>
              <a:t>But when we have looked at OOP</a:t>
            </a:r>
            <a:endParaRPr/>
          </a:p>
          <a:p>
            <a:pPr indent="-228600" lvl="2" marL="1143000" rtl="0" algn="l">
              <a:spcBef>
                <a:spcPts val="1000"/>
              </a:spcBef>
              <a:spcAft>
                <a:spcPts val="0"/>
              </a:spcAft>
              <a:buSzPts val="1800"/>
              <a:buChar char="•"/>
            </a:pPr>
            <a:r>
              <a:rPr lang="en-GB"/>
              <a:t>We want to start saying</a:t>
            </a:r>
            <a:r>
              <a:rPr b="1" lang="en-GB"/>
              <a:t> </a:t>
            </a:r>
            <a:r>
              <a:rPr b="1" i="1" lang="en-GB"/>
              <a:t>objref =</a:t>
            </a:r>
            <a:r>
              <a:rPr b="1" lang="en-GB"/>
              <a:t> </a:t>
            </a:r>
            <a:r>
              <a:rPr b="1" i="1" lang="en-GB"/>
              <a:t>new ClassName() </a:t>
            </a:r>
            <a:r>
              <a:rPr lang="en-GB"/>
              <a:t>repeatedly</a:t>
            </a:r>
            <a:endParaRPr/>
          </a:p>
        </p:txBody>
      </p:sp>
      <p:sp>
        <p:nvSpPr>
          <p:cNvPr id="305" name="Google Shape;305;p1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Static</a:t>
            </a:r>
            <a:endParaRPr sz="3240"/>
          </a:p>
        </p:txBody>
      </p:sp>
      <p:sp>
        <p:nvSpPr>
          <p:cNvPr id="306" name="Google Shape;306;p14"/>
          <p:cNvSpPr/>
          <p:nvPr/>
        </p:nvSpPr>
        <p:spPr>
          <a:xfrm>
            <a:off x="414000" y="5096085"/>
            <a:ext cx="3956048" cy="1197764"/>
          </a:xfrm>
          <a:prstGeom prst="rect">
            <a:avLst/>
          </a:prstGeom>
          <a:solidFill>
            <a:srgbClr val="F2F2F2"/>
          </a:solidFill>
          <a:ln>
            <a:noFill/>
          </a:ln>
          <a:effectLst>
            <a:outerShdw rotWithShape="0" algn="ctr" dir="2700000" dist="53882">
              <a:srgbClr val="E7E6E6"/>
            </a:outerShdw>
          </a:effectLst>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Droid Sans Mono"/>
              <a:buNone/>
            </a:pPr>
            <a:r>
              <a:rPr b="1" i="0" lang="en-GB" sz="1800" u="none" cap="none" strike="noStrike">
                <a:solidFill>
                  <a:srgbClr val="000000"/>
                </a:solidFill>
                <a:latin typeface="Droid Sans Mono"/>
                <a:ea typeface="Droid Sans Mono"/>
                <a:cs typeface="Droid Sans Mono"/>
                <a:sym typeface="Droid Sans Mono"/>
              </a:rPr>
              <a:t>System.out.println();</a:t>
            </a:r>
            <a:endParaRPr/>
          </a:p>
          <a:p>
            <a:pPr indent="0" lvl="0" marL="0" marR="0" rtl="0" algn="l">
              <a:lnSpc>
                <a:spcPct val="100000"/>
              </a:lnSpc>
              <a:spcBef>
                <a:spcPts val="0"/>
              </a:spcBef>
              <a:spcAft>
                <a:spcPts val="0"/>
              </a:spcAft>
              <a:buClr>
                <a:schemeClr val="dk1"/>
              </a:buClr>
              <a:buSzPts val="1800"/>
              <a:buFont typeface="Quattrocento Sans"/>
              <a:buNone/>
            </a:pPr>
            <a:r>
              <a:t/>
            </a:r>
            <a:endParaRPr b="1" i="0" sz="1800" u="none" cap="none" strike="noStrike">
              <a:solidFill>
                <a:srgbClr val="000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000000"/>
              </a:buClr>
              <a:buSzPts val="1800"/>
              <a:buFont typeface="Droid Sans Mono"/>
              <a:buNone/>
            </a:pPr>
            <a:r>
              <a:rPr b="1" i="0" lang="en-GB" sz="1800" u="none" cap="none" strike="noStrike">
                <a:solidFill>
                  <a:srgbClr val="000000"/>
                </a:solidFill>
                <a:latin typeface="Droid Sans Mono"/>
                <a:ea typeface="Droid Sans Mono"/>
                <a:cs typeface="Droid Sans Mono"/>
                <a:sym typeface="Droid Sans Mono"/>
              </a:rPr>
              <a:t>System s = </a:t>
            </a:r>
            <a:r>
              <a:rPr b="1" i="0" lang="en-GB" sz="1800" u="none" cap="none" strike="noStrike">
                <a:solidFill>
                  <a:srgbClr val="0000C8"/>
                </a:solidFill>
                <a:latin typeface="Droid Sans Mono"/>
                <a:ea typeface="Droid Sans Mono"/>
                <a:cs typeface="Droid Sans Mono"/>
                <a:sym typeface="Droid Sans Mono"/>
              </a:rPr>
              <a:t>new</a:t>
            </a:r>
            <a:r>
              <a:rPr b="1" i="0" lang="en-GB" sz="1800" u="none" cap="none" strike="noStrike">
                <a:solidFill>
                  <a:srgbClr val="000000"/>
                </a:solidFill>
                <a:latin typeface="Droid Sans Mono"/>
                <a:ea typeface="Droid Sans Mono"/>
                <a:cs typeface="Droid Sans Mono"/>
                <a:sym typeface="Droid Sans Mono"/>
              </a:rPr>
              <a:t> System();</a:t>
            </a:r>
            <a:endParaRPr b="1" i="0" sz="1800" u="none" cap="none" strike="noStrike">
              <a:solidFill>
                <a:srgbClr val="008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000000"/>
              </a:buClr>
              <a:buSzPts val="1800"/>
              <a:buFont typeface="Droid Sans Mono"/>
              <a:buNone/>
            </a:pPr>
            <a:r>
              <a:rPr b="1" i="0" lang="en-GB" sz="1800" u="none" cap="none" strike="noStrike">
                <a:solidFill>
                  <a:srgbClr val="000000"/>
                </a:solidFill>
                <a:latin typeface="Droid Sans Mono"/>
                <a:ea typeface="Droid Sans Mono"/>
                <a:cs typeface="Droid Sans Mono"/>
                <a:sym typeface="Droid Sans Mono"/>
              </a:rPr>
              <a:t>s.out.println();</a:t>
            </a:r>
            <a:endParaRPr/>
          </a:p>
        </p:txBody>
      </p:sp>
      <p:sp>
        <p:nvSpPr>
          <p:cNvPr id="307" name="Google Shape;307;p14"/>
          <p:cNvSpPr/>
          <p:nvPr/>
        </p:nvSpPr>
        <p:spPr>
          <a:xfrm>
            <a:off x="3857106" y="5719157"/>
            <a:ext cx="248445" cy="249382"/>
          </a:xfrm>
          <a:prstGeom prst="mathMultiply">
            <a:avLst>
              <a:gd fmla="val 23520" name="adj1"/>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Quattrocento Sans"/>
              <a:buNone/>
            </a:pPr>
            <a:r>
              <a:t/>
            </a:r>
            <a:endParaRPr b="0" i="0" sz="1600" u="none" cap="none" strike="noStrike">
              <a:solidFill>
                <a:srgbClr val="2E2D2C"/>
              </a:solidFill>
              <a:latin typeface="Quattrocento Sans"/>
              <a:ea typeface="Quattrocento Sans"/>
              <a:cs typeface="Quattrocento Sans"/>
              <a:sym typeface="Quattrocento Sans"/>
            </a:endParaRPr>
          </a:p>
        </p:txBody>
      </p:sp>
      <p:sp>
        <p:nvSpPr>
          <p:cNvPr id="308" name="Google Shape;308;p14"/>
          <p:cNvSpPr/>
          <p:nvPr/>
        </p:nvSpPr>
        <p:spPr>
          <a:xfrm>
            <a:off x="2738204" y="6001789"/>
            <a:ext cx="248445" cy="249382"/>
          </a:xfrm>
          <a:prstGeom prst="mathMultiply">
            <a:avLst>
              <a:gd fmla="val 23520" name="adj1"/>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Quattrocento Sans"/>
              <a:buNone/>
            </a:pPr>
            <a:r>
              <a:t/>
            </a:r>
            <a:endParaRPr b="0" i="0" sz="1600" u="none" cap="none" strike="noStrike">
              <a:solidFill>
                <a:srgbClr val="2E2D2C"/>
              </a:solidFill>
              <a:latin typeface="Quattrocento Sans"/>
              <a:ea typeface="Quattrocento Sans"/>
              <a:cs typeface="Quattrocento Sans"/>
              <a:sym typeface="Quattrocento Sans"/>
            </a:endParaRPr>
          </a:p>
        </p:txBody>
      </p:sp>
      <p:sp>
        <p:nvSpPr>
          <p:cNvPr id="309" name="Google Shape;309;p14"/>
          <p:cNvSpPr/>
          <p:nvPr/>
        </p:nvSpPr>
        <p:spPr>
          <a:xfrm>
            <a:off x="6629257" y="5001637"/>
            <a:ext cx="4149617" cy="1474763"/>
          </a:xfrm>
          <a:prstGeom prst="rect">
            <a:avLst/>
          </a:prstGeom>
          <a:solidFill>
            <a:srgbClr val="F2F2F2"/>
          </a:solidFill>
          <a:ln>
            <a:noFill/>
          </a:ln>
          <a:effectLst>
            <a:outerShdw rotWithShape="0" algn="ctr" dir="2700000" dist="53882">
              <a:srgbClr val="E7E6E6"/>
            </a:outerShdw>
          </a:effectLst>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Droid Sans Mono"/>
              <a:buNone/>
            </a:pPr>
            <a:r>
              <a:rPr b="1" i="0" lang="en-GB" sz="1800" u="none" cap="none" strike="noStrike">
                <a:solidFill>
                  <a:srgbClr val="000000"/>
                </a:solidFill>
                <a:latin typeface="Droid Sans Mono"/>
                <a:ea typeface="Droid Sans Mono"/>
                <a:cs typeface="Droid Sans Mono"/>
                <a:sym typeface="Droid Sans Mono"/>
              </a:rPr>
              <a:t>Math.sqrt(25.6);</a:t>
            </a:r>
            <a:br>
              <a:rPr b="1" i="0" lang="en-GB" sz="1800" u="none" cap="none" strike="noStrike">
                <a:solidFill>
                  <a:srgbClr val="000000"/>
                </a:solidFill>
                <a:latin typeface="Droid Sans Mono"/>
                <a:ea typeface="Droid Sans Mono"/>
                <a:cs typeface="Droid Sans Mono"/>
                <a:sym typeface="Droid Sans Mono"/>
              </a:rPr>
            </a:br>
            <a:r>
              <a:rPr b="1" i="0" lang="en-GB" sz="1800" u="none" cap="none" strike="noStrike">
                <a:solidFill>
                  <a:srgbClr val="000000"/>
                </a:solidFill>
                <a:latin typeface="Droid Sans Mono"/>
                <a:ea typeface="Droid Sans Mono"/>
                <a:cs typeface="Droid Sans Mono"/>
                <a:sym typeface="Droid Sans Mono"/>
              </a:rPr>
              <a:t>System.out.println(Math.PI);</a:t>
            </a:r>
            <a:endParaRPr/>
          </a:p>
          <a:p>
            <a:pPr indent="0" lvl="0" marL="0" marR="0" rtl="0" algn="l">
              <a:lnSpc>
                <a:spcPct val="100000"/>
              </a:lnSpc>
              <a:spcBef>
                <a:spcPts val="0"/>
              </a:spcBef>
              <a:spcAft>
                <a:spcPts val="0"/>
              </a:spcAft>
              <a:buClr>
                <a:schemeClr val="dk1"/>
              </a:buClr>
              <a:buSzPts val="1800"/>
              <a:buFont typeface="Quattrocento Sans"/>
              <a:buNone/>
            </a:pPr>
            <a:r>
              <a:t/>
            </a:r>
            <a:endParaRPr b="1" i="0" sz="1800" u="none" cap="none" strike="noStrike">
              <a:solidFill>
                <a:srgbClr val="000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000000"/>
              </a:buClr>
              <a:buSzPts val="1800"/>
              <a:buFont typeface="Droid Sans Mono"/>
              <a:buNone/>
            </a:pPr>
            <a:r>
              <a:rPr b="1" i="0" lang="en-GB" sz="1800" u="none" cap="none" strike="noStrike">
                <a:solidFill>
                  <a:srgbClr val="000000"/>
                </a:solidFill>
                <a:latin typeface="Droid Sans Mono"/>
                <a:ea typeface="Droid Sans Mono"/>
                <a:cs typeface="Droid Sans Mono"/>
                <a:sym typeface="Droid Sans Mono"/>
              </a:rPr>
              <a:t>Math m = </a:t>
            </a:r>
            <a:r>
              <a:rPr b="1" i="0" lang="en-GB" sz="1800" u="none" cap="none" strike="noStrike">
                <a:solidFill>
                  <a:srgbClr val="0000C8"/>
                </a:solidFill>
                <a:latin typeface="Droid Sans Mono"/>
                <a:ea typeface="Droid Sans Mono"/>
                <a:cs typeface="Droid Sans Mono"/>
                <a:sym typeface="Droid Sans Mono"/>
              </a:rPr>
              <a:t>new</a:t>
            </a:r>
            <a:r>
              <a:rPr b="1" i="0" lang="en-GB" sz="1800" u="none" cap="none" strike="noStrike">
                <a:solidFill>
                  <a:srgbClr val="000000"/>
                </a:solidFill>
                <a:latin typeface="Droid Sans Mono"/>
                <a:ea typeface="Droid Sans Mono"/>
                <a:cs typeface="Droid Sans Mono"/>
                <a:sym typeface="Droid Sans Mono"/>
              </a:rPr>
              <a:t> Math();</a:t>
            </a:r>
            <a:endParaRPr/>
          </a:p>
          <a:p>
            <a:pPr indent="0" lvl="0" marL="0" marR="0" rtl="0" algn="l">
              <a:lnSpc>
                <a:spcPct val="100000"/>
              </a:lnSpc>
              <a:spcBef>
                <a:spcPts val="0"/>
              </a:spcBef>
              <a:spcAft>
                <a:spcPts val="0"/>
              </a:spcAft>
              <a:buClr>
                <a:srgbClr val="000000"/>
              </a:buClr>
              <a:buSzPts val="1800"/>
              <a:buFont typeface="Droid Sans Mono"/>
              <a:buNone/>
            </a:pPr>
            <a:r>
              <a:rPr b="1" i="0" lang="en-GB" sz="1800" u="none" cap="none" strike="noStrike">
                <a:solidFill>
                  <a:srgbClr val="000000"/>
                </a:solidFill>
                <a:latin typeface="Droid Sans Mono"/>
                <a:ea typeface="Droid Sans Mono"/>
                <a:cs typeface="Droid Sans Mono"/>
                <a:sym typeface="Droid Sans Mono"/>
              </a:rPr>
              <a:t>m.sqrt(25.6);</a:t>
            </a:r>
            <a:endParaRPr/>
          </a:p>
        </p:txBody>
      </p:sp>
      <p:sp>
        <p:nvSpPr>
          <p:cNvPr id="310" name="Google Shape;310;p14"/>
          <p:cNvSpPr/>
          <p:nvPr/>
        </p:nvSpPr>
        <p:spPr>
          <a:xfrm>
            <a:off x="9513847" y="5911136"/>
            <a:ext cx="248445" cy="249382"/>
          </a:xfrm>
          <a:prstGeom prst="mathMultiply">
            <a:avLst>
              <a:gd fmla="val 23520" name="adj1"/>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Quattrocento Sans"/>
              <a:buNone/>
            </a:pPr>
            <a:r>
              <a:t/>
            </a:r>
            <a:endParaRPr b="0" i="0" sz="1600" u="none" cap="none" strike="noStrike">
              <a:solidFill>
                <a:srgbClr val="2E2D2C"/>
              </a:solidFill>
              <a:latin typeface="Quattrocento Sans"/>
              <a:ea typeface="Quattrocento Sans"/>
              <a:cs typeface="Quattrocento Sans"/>
              <a:sym typeface="Quattrocento Sans"/>
            </a:endParaRPr>
          </a:p>
        </p:txBody>
      </p:sp>
      <p:sp>
        <p:nvSpPr>
          <p:cNvPr id="311" name="Google Shape;311;p14"/>
          <p:cNvSpPr/>
          <p:nvPr/>
        </p:nvSpPr>
        <p:spPr>
          <a:xfrm>
            <a:off x="8587350" y="6177143"/>
            <a:ext cx="248445" cy="249382"/>
          </a:xfrm>
          <a:prstGeom prst="mathMultiply">
            <a:avLst>
              <a:gd fmla="val 23520" name="adj1"/>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Quattrocento Sans"/>
              <a:buNone/>
            </a:pPr>
            <a:r>
              <a:t/>
            </a:r>
            <a:endParaRPr b="0" i="0" sz="16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Sequencing &amp; Statements</a:t>
            </a:r>
            <a:endParaRPr sz="3240"/>
          </a:p>
        </p:txBody>
      </p:sp>
      <p:sp>
        <p:nvSpPr>
          <p:cNvPr id="317" name="Google Shape;317;p15"/>
          <p:cNvSpPr txBox="1"/>
          <p:nvPr>
            <p:ph idx="4294967295" type="body"/>
          </p:nvPr>
        </p:nvSpPr>
        <p:spPr>
          <a:xfrm>
            <a:off x="1762454" y="3988311"/>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latin typeface="Quattrocento Sans"/>
                <a:ea typeface="Quattrocento Sans"/>
                <a:cs typeface="Quattrocento Sans"/>
                <a:sym typeface="Quattrocento Sans"/>
              </a:rPr>
              <a:t>Conditional Statements</a:t>
            </a:r>
            <a:endParaRPr/>
          </a:p>
        </p:txBody>
      </p:sp>
      <p:sp>
        <p:nvSpPr>
          <p:cNvPr id="318" name="Google Shape;318;p15"/>
          <p:cNvSpPr txBox="1"/>
          <p:nvPr>
            <p:ph idx="4294967295" type="body"/>
          </p:nvPr>
        </p:nvSpPr>
        <p:spPr>
          <a:xfrm>
            <a:off x="1762454" y="4321445"/>
            <a:ext cx="2550256" cy="11144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00"/>
              <a:buNone/>
            </a:pPr>
            <a:r>
              <a:rPr lang="en-GB" sz="1400">
                <a:solidFill>
                  <a:schemeClr val="dk2"/>
                </a:solidFill>
                <a:latin typeface="Quattrocento Sans"/>
                <a:ea typeface="Quattrocento Sans"/>
                <a:cs typeface="Quattrocento Sans"/>
                <a:sym typeface="Quattrocento Sans"/>
              </a:rPr>
              <a:t>Conditional statements are where code will only be run if a specified condition is met</a:t>
            </a:r>
            <a:endParaRPr/>
          </a:p>
        </p:txBody>
      </p:sp>
      <p:sp>
        <p:nvSpPr>
          <p:cNvPr id="319" name="Google Shape;319;p15"/>
          <p:cNvSpPr txBox="1"/>
          <p:nvPr>
            <p:ph idx="4294967295" type="body"/>
          </p:nvPr>
        </p:nvSpPr>
        <p:spPr>
          <a:xfrm>
            <a:off x="4644622" y="3988311"/>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latin typeface="Quattrocento Sans"/>
                <a:ea typeface="Quattrocento Sans"/>
                <a:cs typeface="Quattrocento Sans"/>
                <a:sym typeface="Quattrocento Sans"/>
              </a:rPr>
              <a:t>Iteration Statements</a:t>
            </a:r>
            <a:endParaRPr/>
          </a:p>
        </p:txBody>
      </p:sp>
      <p:sp>
        <p:nvSpPr>
          <p:cNvPr id="320" name="Google Shape;320;p15"/>
          <p:cNvSpPr txBox="1"/>
          <p:nvPr>
            <p:ph idx="4294967295" type="body"/>
          </p:nvPr>
        </p:nvSpPr>
        <p:spPr>
          <a:xfrm>
            <a:off x="4644622" y="4321445"/>
            <a:ext cx="2550256" cy="15847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00"/>
              <a:buNone/>
            </a:pPr>
            <a:r>
              <a:rPr lang="en-GB" sz="1400">
                <a:solidFill>
                  <a:schemeClr val="dk2"/>
                </a:solidFill>
                <a:latin typeface="Quattrocento Sans"/>
                <a:ea typeface="Quattrocento Sans"/>
                <a:cs typeface="Quattrocento Sans"/>
                <a:sym typeface="Quattrocento Sans"/>
              </a:rPr>
              <a:t>Iterative statements are where a block of code is run multiple times until a conditional statement has been satisfied</a:t>
            </a:r>
            <a:endParaRPr/>
          </a:p>
        </p:txBody>
      </p:sp>
      <p:sp>
        <p:nvSpPr>
          <p:cNvPr id="321" name="Google Shape;321;p15"/>
          <p:cNvSpPr txBox="1"/>
          <p:nvPr>
            <p:ph idx="4294967295" type="body"/>
          </p:nvPr>
        </p:nvSpPr>
        <p:spPr>
          <a:xfrm>
            <a:off x="7525691" y="3988311"/>
            <a:ext cx="3232512" cy="3331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latin typeface="Quattrocento Sans"/>
                <a:ea typeface="Quattrocento Sans"/>
                <a:cs typeface="Quattrocento Sans"/>
                <a:sym typeface="Quattrocento Sans"/>
              </a:rPr>
              <a:t>Transfer &amp; Control Statements</a:t>
            </a:r>
            <a:endParaRPr/>
          </a:p>
        </p:txBody>
      </p:sp>
      <p:sp>
        <p:nvSpPr>
          <p:cNvPr id="322" name="Google Shape;322;p15"/>
          <p:cNvSpPr txBox="1"/>
          <p:nvPr>
            <p:ph idx="4294967295" type="body"/>
          </p:nvPr>
        </p:nvSpPr>
        <p:spPr>
          <a:xfrm>
            <a:off x="7525691" y="4321445"/>
            <a:ext cx="2550256" cy="11144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00"/>
              <a:buNone/>
            </a:pPr>
            <a:r>
              <a:rPr lang="en-GB" sz="1400">
                <a:solidFill>
                  <a:schemeClr val="dk2"/>
                </a:solidFill>
                <a:latin typeface="Quattrocento Sans"/>
                <a:ea typeface="Quattrocento Sans"/>
                <a:cs typeface="Quattrocento Sans"/>
                <a:sym typeface="Quattrocento Sans"/>
              </a:rPr>
              <a:t>These statements are used to interrupt and stop the normal flow of control.</a:t>
            </a:r>
            <a:endParaRPr/>
          </a:p>
        </p:txBody>
      </p:sp>
      <p:sp>
        <p:nvSpPr>
          <p:cNvPr id="323" name="Google Shape;323;p15"/>
          <p:cNvSpPr txBox="1"/>
          <p:nvPr/>
        </p:nvSpPr>
        <p:spPr>
          <a:xfrm>
            <a:off x="1762454" y="2029986"/>
            <a:ext cx="2550256" cy="33313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600"/>
              <a:buFont typeface="Noto Sans Symbols"/>
              <a:buNone/>
            </a:pPr>
            <a:r>
              <a:rPr b="1" lang="en-GB" sz="1600">
                <a:solidFill>
                  <a:srgbClr val="363636"/>
                </a:solidFill>
                <a:latin typeface="Quattrocento Sans"/>
                <a:ea typeface="Quattrocento Sans"/>
                <a:cs typeface="Quattrocento Sans"/>
                <a:sym typeface="Quattrocento Sans"/>
              </a:rPr>
              <a:t>Variables</a:t>
            </a:r>
            <a:endParaRPr/>
          </a:p>
        </p:txBody>
      </p:sp>
      <p:sp>
        <p:nvSpPr>
          <p:cNvPr id="324" name="Google Shape;324;p15"/>
          <p:cNvSpPr txBox="1"/>
          <p:nvPr/>
        </p:nvSpPr>
        <p:spPr>
          <a:xfrm>
            <a:off x="4644622" y="2029986"/>
            <a:ext cx="2550256" cy="33313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600"/>
              <a:buFont typeface="Noto Sans Symbols"/>
              <a:buNone/>
            </a:pPr>
            <a:r>
              <a:rPr b="1" lang="en-GB" sz="1600">
                <a:solidFill>
                  <a:srgbClr val="363636"/>
                </a:solidFill>
                <a:latin typeface="Quattrocento Sans"/>
                <a:ea typeface="Quattrocento Sans"/>
                <a:cs typeface="Quattrocento Sans"/>
                <a:sym typeface="Quattrocento Sans"/>
              </a:rPr>
              <a:t>Expressions</a:t>
            </a:r>
            <a:endParaRPr b="1" sz="1400">
              <a:solidFill>
                <a:srgbClr val="363636"/>
              </a:solidFill>
              <a:latin typeface="Quattrocento Sans"/>
              <a:ea typeface="Quattrocento Sans"/>
              <a:cs typeface="Quattrocento Sans"/>
              <a:sym typeface="Quattrocento Sans"/>
            </a:endParaRPr>
          </a:p>
        </p:txBody>
      </p:sp>
      <p:sp>
        <p:nvSpPr>
          <p:cNvPr id="325" name="Google Shape;325;p15"/>
          <p:cNvSpPr txBox="1"/>
          <p:nvPr/>
        </p:nvSpPr>
        <p:spPr>
          <a:xfrm>
            <a:off x="7525691" y="2029986"/>
            <a:ext cx="2550256" cy="33313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600"/>
              <a:buFont typeface="Noto Sans Symbols"/>
              <a:buNone/>
            </a:pPr>
            <a:r>
              <a:rPr b="1" lang="en-GB" sz="1600">
                <a:solidFill>
                  <a:srgbClr val="363636"/>
                </a:solidFill>
                <a:latin typeface="Quattrocento Sans"/>
                <a:ea typeface="Quattrocento Sans"/>
                <a:cs typeface="Quattrocento Sans"/>
                <a:sym typeface="Quattrocento Sans"/>
              </a:rPr>
              <a:t>Assignment Statements</a:t>
            </a:r>
            <a:endParaRPr/>
          </a:p>
        </p:txBody>
      </p:sp>
      <p:sp>
        <p:nvSpPr>
          <p:cNvPr id="326" name="Google Shape;326;p15"/>
          <p:cNvSpPr txBox="1"/>
          <p:nvPr/>
        </p:nvSpPr>
        <p:spPr>
          <a:xfrm>
            <a:off x="1762454" y="2390416"/>
            <a:ext cx="2550256" cy="1114425"/>
          </a:xfrm>
          <a:prstGeom prst="rect">
            <a:avLst/>
          </a:prstGeom>
          <a:noFill/>
          <a:ln>
            <a:noFill/>
          </a:ln>
        </p:spPr>
        <p:txBody>
          <a:bodyPr anchorCtr="0" anchor="t" bIns="45700" lIns="91425" spcFirstLastPara="1" rIns="91425" wrap="square" tIns="45700">
            <a:normAutofit/>
          </a:bodyPr>
          <a:lstStyle/>
          <a:p>
            <a:pPr indent="0" lvl="0" marL="0" marR="0" rtl="0" algn="l">
              <a:lnSpc>
                <a:spcPct val="130000"/>
              </a:lnSpc>
              <a:spcBef>
                <a:spcPts val="0"/>
              </a:spcBef>
              <a:spcAft>
                <a:spcPts val="0"/>
              </a:spcAft>
              <a:buClr>
                <a:schemeClr val="accent1"/>
              </a:buClr>
              <a:buSzPts val="1400"/>
              <a:buFont typeface="Noto Sans Symbols"/>
              <a:buNone/>
            </a:pPr>
            <a:r>
              <a:rPr lang="en-GB" sz="1400">
                <a:solidFill>
                  <a:schemeClr val="dk2"/>
                </a:solidFill>
                <a:latin typeface="Quattrocento Sans"/>
                <a:ea typeface="Quattrocento Sans"/>
                <a:cs typeface="Quattrocento Sans"/>
                <a:sym typeface="Quattrocento Sans"/>
              </a:rPr>
              <a:t>Variables as you know are where we store values</a:t>
            </a:r>
            <a:endParaRPr/>
          </a:p>
          <a:p>
            <a:pPr indent="0" lvl="0" marL="0" marR="0" rtl="0" algn="l">
              <a:lnSpc>
                <a:spcPct val="130000"/>
              </a:lnSpc>
              <a:spcBef>
                <a:spcPts val="0"/>
              </a:spcBef>
              <a:spcAft>
                <a:spcPts val="0"/>
              </a:spcAft>
              <a:buClr>
                <a:schemeClr val="accent1"/>
              </a:buClr>
              <a:buSzPts val="1000"/>
              <a:buFont typeface="Noto Sans Symbols"/>
              <a:buNone/>
            </a:pPr>
            <a:r>
              <a:t/>
            </a:r>
            <a:endParaRPr sz="1000">
              <a:solidFill>
                <a:srgbClr val="6D6D6D"/>
              </a:solidFill>
              <a:latin typeface="Quattrocento Sans"/>
              <a:ea typeface="Quattrocento Sans"/>
              <a:cs typeface="Quattrocento Sans"/>
              <a:sym typeface="Quattrocento Sans"/>
            </a:endParaRPr>
          </a:p>
        </p:txBody>
      </p:sp>
      <p:sp>
        <p:nvSpPr>
          <p:cNvPr id="327" name="Google Shape;327;p15"/>
          <p:cNvSpPr txBox="1"/>
          <p:nvPr/>
        </p:nvSpPr>
        <p:spPr>
          <a:xfrm>
            <a:off x="4644622" y="2390416"/>
            <a:ext cx="2550256" cy="1114425"/>
          </a:xfrm>
          <a:prstGeom prst="rect">
            <a:avLst/>
          </a:prstGeom>
          <a:noFill/>
          <a:ln>
            <a:noFill/>
          </a:ln>
        </p:spPr>
        <p:txBody>
          <a:bodyPr anchorCtr="0" anchor="t" bIns="45700" lIns="91425" spcFirstLastPara="1" rIns="91425" wrap="square" tIns="45700">
            <a:normAutofit/>
          </a:bodyPr>
          <a:lstStyle/>
          <a:p>
            <a:pPr indent="0" lvl="0" marL="0" marR="0" rtl="0" algn="l">
              <a:lnSpc>
                <a:spcPct val="130000"/>
              </a:lnSpc>
              <a:spcBef>
                <a:spcPts val="0"/>
              </a:spcBef>
              <a:spcAft>
                <a:spcPts val="0"/>
              </a:spcAft>
              <a:buClr>
                <a:schemeClr val="accent1"/>
              </a:buClr>
              <a:buSzPts val="1400"/>
              <a:buFont typeface="Noto Sans Symbols"/>
              <a:buNone/>
            </a:pPr>
            <a:r>
              <a:rPr lang="en-GB" sz="1400">
                <a:solidFill>
                  <a:schemeClr val="dk2"/>
                </a:solidFill>
                <a:latin typeface="Quattrocento Sans"/>
                <a:ea typeface="Quattrocento Sans"/>
                <a:cs typeface="Quattrocento Sans"/>
                <a:sym typeface="Quattrocento Sans"/>
              </a:rPr>
              <a:t>Expressions are what we write to compute new values from existing ones</a:t>
            </a:r>
            <a:endParaRPr/>
          </a:p>
        </p:txBody>
      </p:sp>
      <p:sp>
        <p:nvSpPr>
          <p:cNvPr id="328" name="Google Shape;328;p15"/>
          <p:cNvSpPr txBox="1"/>
          <p:nvPr/>
        </p:nvSpPr>
        <p:spPr>
          <a:xfrm>
            <a:off x="7525691" y="2390416"/>
            <a:ext cx="2550256" cy="1114425"/>
          </a:xfrm>
          <a:prstGeom prst="rect">
            <a:avLst/>
          </a:prstGeom>
          <a:noFill/>
          <a:ln>
            <a:noFill/>
          </a:ln>
        </p:spPr>
        <p:txBody>
          <a:bodyPr anchorCtr="0" anchor="t" bIns="45700" lIns="91425" spcFirstLastPara="1" rIns="91425" wrap="square" tIns="45700">
            <a:normAutofit/>
          </a:bodyPr>
          <a:lstStyle/>
          <a:p>
            <a:pPr indent="0" lvl="0" marL="0" marR="0" rtl="0" algn="l">
              <a:lnSpc>
                <a:spcPct val="130000"/>
              </a:lnSpc>
              <a:spcBef>
                <a:spcPts val="0"/>
              </a:spcBef>
              <a:spcAft>
                <a:spcPts val="0"/>
              </a:spcAft>
              <a:buClr>
                <a:schemeClr val="accent1"/>
              </a:buClr>
              <a:buSzPts val="1400"/>
              <a:buFont typeface="Noto Sans Symbols"/>
              <a:buNone/>
            </a:pPr>
            <a:r>
              <a:rPr lang="en-GB" sz="1400">
                <a:solidFill>
                  <a:schemeClr val="dk2"/>
                </a:solidFill>
                <a:latin typeface="Quattrocento Sans"/>
                <a:ea typeface="Quattrocento Sans"/>
                <a:cs typeface="Quattrocento Sans"/>
                <a:sym typeface="Quattrocento Sans"/>
              </a:rPr>
              <a:t>Assignment statements are where we store values into variables</a:t>
            </a:r>
            <a:endParaRPr/>
          </a:p>
          <a:p>
            <a:pPr indent="0" lvl="0" marL="0" marR="0" rtl="0" algn="l">
              <a:lnSpc>
                <a:spcPct val="130000"/>
              </a:lnSpc>
              <a:spcBef>
                <a:spcPts val="0"/>
              </a:spcBef>
              <a:spcAft>
                <a:spcPts val="0"/>
              </a:spcAft>
              <a:buClr>
                <a:schemeClr val="accent1"/>
              </a:buClr>
              <a:buSzPts val="1400"/>
              <a:buFont typeface="Noto Sans Symbols"/>
              <a:buNone/>
            </a:pPr>
            <a:r>
              <a:t/>
            </a:r>
            <a:endParaRPr sz="14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16"/>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555454"/>
              </a:buClr>
              <a:buSzPts val="6000"/>
              <a:buFont typeface="Quattrocento Sans"/>
              <a:buNone/>
            </a:pPr>
            <a:r>
              <a:rPr lang="en-GB"/>
              <a:t>Conditionals</a:t>
            </a:r>
            <a:endParaRPr/>
          </a:p>
        </p:txBody>
      </p:sp>
      <p:sp>
        <p:nvSpPr>
          <p:cNvPr id="334" name="Google Shape;334;p16"/>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7"/>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00"/>
              <a:buChar char="•"/>
            </a:pPr>
            <a:r>
              <a:rPr b="1" lang="en-GB"/>
              <a:t>Equality</a:t>
            </a:r>
            <a:endParaRPr/>
          </a:p>
          <a:p>
            <a:pPr indent="-285750" lvl="1" marL="732150" rtl="0" algn="l">
              <a:spcBef>
                <a:spcPts val="1000"/>
              </a:spcBef>
              <a:spcAft>
                <a:spcPts val="0"/>
              </a:spcAft>
              <a:buSzPts val="1800"/>
              <a:buChar char="•"/>
            </a:pPr>
            <a:r>
              <a:rPr b="1" lang="en-GB"/>
              <a:t>==</a:t>
            </a:r>
            <a:r>
              <a:rPr lang="en-GB"/>
              <a:t> - Is equal too</a:t>
            </a:r>
            <a:endParaRPr/>
          </a:p>
          <a:p>
            <a:pPr indent="-285750" lvl="1" marL="732150" rtl="0" algn="l">
              <a:spcBef>
                <a:spcPts val="1000"/>
              </a:spcBef>
              <a:spcAft>
                <a:spcPts val="0"/>
              </a:spcAft>
              <a:buSzPts val="1800"/>
              <a:buChar char="•"/>
            </a:pPr>
            <a:r>
              <a:rPr b="1" lang="en-GB"/>
              <a:t>!=</a:t>
            </a:r>
            <a:r>
              <a:rPr lang="en-GB"/>
              <a:t> - Not equal too</a:t>
            </a:r>
            <a:endParaRPr/>
          </a:p>
          <a:p>
            <a:pPr indent="-285750" lvl="1" marL="732150" rtl="0" algn="l">
              <a:spcBef>
                <a:spcPts val="1000"/>
              </a:spcBef>
              <a:spcAft>
                <a:spcPts val="0"/>
              </a:spcAft>
              <a:buSzPts val="1800"/>
              <a:buChar char="•"/>
            </a:pPr>
            <a:r>
              <a:rPr b="1" lang="en-GB"/>
              <a:t>&lt; </a:t>
            </a:r>
            <a:r>
              <a:rPr lang="en-GB"/>
              <a:t>- Less than</a:t>
            </a:r>
            <a:endParaRPr/>
          </a:p>
          <a:p>
            <a:pPr indent="-285750" lvl="1" marL="732150" rtl="0" algn="l">
              <a:spcBef>
                <a:spcPts val="1000"/>
              </a:spcBef>
              <a:spcAft>
                <a:spcPts val="0"/>
              </a:spcAft>
              <a:buSzPts val="1800"/>
              <a:buChar char="•"/>
            </a:pPr>
            <a:r>
              <a:rPr b="1" lang="en-GB"/>
              <a:t>&gt; </a:t>
            </a:r>
            <a:r>
              <a:rPr lang="en-GB"/>
              <a:t>- Greater than</a:t>
            </a:r>
            <a:endParaRPr/>
          </a:p>
          <a:p>
            <a:pPr indent="-285750" lvl="1" marL="732150" rtl="0" algn="l">
              <a:spcBef>
                <a:spcPts val="1000"/>
              </a:spcBef>
              <a:spcAft>
                <a:spcPts val="0"/>
              </a:spcAft>
              <a:buSzPts val="1800"/>
              <a:buChar char="•"/>
            </a:pPr>
            <a:r>
              <a:rPr b="1" lang="en-GB"/>
              <a:t>&lt;=</a:t>
            </a:r>
            <a:r>
              <a:rPr lang="en-GB"/>
              <a:t> - Less than or equal too</a:t>
            </a:r>
            <a:endParaRPr/>
          </a:p>
          <a:p>
            <a:pPr indent="-285750" lvl="1" marL="732150" rtl="0" algn="l">
              <a:spcBef>
                <a:spcPts val="1000"/>
              </a:spcBef>
              <a:spcAft>
                <a:spcPts val="0"/>
              </a:spcAft>
              <a:buSzPts val="1800"/>
              <a:buChar char="•"/>
            </a:pPr>
            <a:r>
              <a:rPr b="1" lang="en-GB"/>
              <a:t>&gt;=</a:t>
            </a:r>
            <a:r>
              <a:rPr lang="en-GB"/>
              <a:t> - Greater than or equal too</a:t>
            </a:r>
            <a:endParaRPr/>
          </a:p>
          <a:p>
            <a:pPr indent="-332100" lvl="0" marL="332100" rtl="0" algn="l">
              <a:spcBef>
                <a:spcPts val="1000"/>
              </a:spcBef>
              <a:spcAft>
                <a:spcPts val="0"/>
              </a:spcAft>
              <a:buSzPts val="1900"/>
              <a:buChar char="•"/>
            </a:pPr>
            <a:r>
              <a:rPr b="1" lang="en-GB"/>
              <a:t>Type Comparison</a:t>
            </a:r>
            <a:endParaRPr/>
          </a:p>
          <a:p>
            <a:pPr indent="-285750" lvl="1" marL="732150" rtl="0" algn="l">
              <a:spcBef>
                <a:spcPts val="1000"/>
              </a:spcBef>
              <a:spcAft>
                <a:spcPts val="0"/>
              </a:spcAft>
              <a:buSzPts val="1800"/>
              <a:buChar char="•"/>
            </a:pPr>
            <a:r>
              <a:rPr b="1" lang="en-GB"/>
              <a:t>instanceof </a:t>
            </a:r>
            <a:r>
              <a:rPr lang="en-GB"/>
              <a:t>– compares an object to a specified type</a:t>
            </a:r>
            <a:endParaRPr b="1"/>
          </a:p>
          <a:p>
            <a:pPr indent="-171450" lvl="1" marL="732150" rtl="0" algn="l">
              <a:spcBef>
                <a:spcPts val="1000"/>
              </a:spcBef>
              <a:spcAft>
                <a:spcPts val="0"/>
              </a:spcAft>
              <a:buSzPts val="1800"/>
              <a:buNone/>
            </a:pPr>
            <a:r>
              <a:t/>
            </a:r>
            <a:endParaRPr/>
          </a:p>
        </p:txBody>
      </p:sp>
      <p:sp>
        <p:nvSpPr>
          <p:cNvPr id="340" name="Google Shape;340;p17"/>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00"/>
              <a:buChar char="•"/>
            </a:pPr>
            <a:r>
              <a:rPr b="1" lang="en-GB"/>
              <a:t>Conditional</a:t>
            </a:r>
            <a:endParaRPr/>
          </a:p>
          <a:p>
            <a:pPr indent="-285750" lvl="1" marL="732150" rtl="0" algn="l">
              <a:spcBef>
                <a:spcPts val="1000"/>
              </a:spcBef>
              <a:spcAft>
                <a:spcPts val="0"/>
              </a:spcAft>
              <a:buSzPts val="1800"/>
              <a:buChar char="•"/>
            </a:pPr>
            <a:r>
              <a:rPr b="1" lang="en-GB"/>
              <a:t>Logical</a:t>
            </a:r>
            <a:endParaRPr/>
          </a:p>
          <a:p>
            <a:pPr indent="-285750" lvl="2" marL="926550" rtl="0" algn="l">
              <a:spcBef>
                <a:spcPts val="1000"/>
              </a:spcBef>
              <a:spcAft>
                <a:spcPts val="0"/>
              </a:spcAft>
              <a:buSzPts val="1800"/>
              <a:buChar char="•"/>
            </a:pPr>
            <a:r>
              <a:rPr b="1" lang="en-GB"/>
              <a:t>&amp;&amp; </a:t>
            </a:r>
            <a:r>
              <a:rPr lang="en-GB"/>
              <a:t> - and</a:t>
            </a:r>
            <a:endParaRPr b="1"/>
          </a:p>
          <a:p>
            <a:pPr indent="-285750" lvl="2" marL="926550" rtl="0" algn="l">
              <a:spcBef>
                <a:spcPts val="1000"/>
              </a:spcBef>
              <a:spcAft>
                <a:spcPts val="0"/>
              </a:spcAft>
              <a:buSzPts val="1800"/>
              <a:buChar char="•"/>
            </a:pPr>
            <a:r>
              <a:rPr b="1" lang="en-GB"/>
              <a:t>|| </a:t>
            </a:r>
            <a:r>
              <a:rPr lang="en-GB"/>
              <a:t>-</a:t>
            </a:r>
            <a:r>
              <a:rPr b="1" lang="en-GB"/>
              <a:t> </a:t>
            </a:r>
            <a:r>
              <a:rPr lang="en-GB"/>
              <a:t>or</a:t>
            </a:r>
            <a:endParaRPr b="1"/>
          </a:p>
          <a:p>
            <a:pPr indent="-285750" lvl="1" marL="732150" rtl="0" algn="l">
              <a:spcBef>
                <a:spcPts val="1000"/>
              </a:spcBef>
              <a:spcAft>
                <a:spcPts val="0"/>
              </a:spcAft>
              <a:buSzPts val="1800"/>
              <a:buChar char="•"/>
            </a:pPr>
            <a:r>
              <a:rPr b="1" lang="en-GB"/>
              <a:t>Boolean</a:t>
            </a:r>
            <a:endParaRPr/>
          </a:p>
          <a:p>
            <a:pPr indent="-285750" lvl="2" marL="926550" rtl="0" algn="l">
              <a:spcBef>
                <a:spcPts val="1000"/>
              </a:spcBef>
              <a:spcAft>
                <a:spcPts val="0"/>
              </a:spcAft>
              <a:buSzPts val="1800"/>
              <a:buChar char="•"/>
            </a:pPr>
            <a:r>
              <a:rPr b="1" lang="en-GB"/>
              <a:t>&amp; </a:t>
            </a:r>
            <a:r>
              <a:rPr lang="en-GB"/>
              <a:t>- and</a:t>
            </a:r>
            <a:endParaRPr b="1"/>
          </a:p>
          <a:p>
            <a:pPr indent="-285750" lvl="2" marL="926550" rtl="0" algn="l">
              <a:spcBef>
                <a:spcPts val="1000"/>
              </a:spcBef>
              <a:spcAft>
                <a:spcPts val="0"/>
              </a:spcAft>
              <a:buSzPts val="1800"/>
              <a:buChar char="•"/>
            </a:pPr>
            <a:r>
              <a:rPr b="1" lang="en-GB"/>
              <a:t>| </a:t>
            </a:r>
            <a:r>
              <a:rPr lang="en-GB"/>
              <a:t>-</a:t>
            </a:r>
            <a:r>
              <a:rPr b="1" lang="en-GB"/>
              <a:t> </a:t>
            </a:r>
            <a:r>
              <a:rPr lang="en-GB"/>
              <a:t>or</a:t>
            </a:r>
            <a:endParaRPr/>
          </a:p>
          <a:p>
            <a:pPr indent="0" lvl="2" marL="640800" rtl="0" algn="l">
              <a:spcBef>
                <a:spcPts val="1000"/>
              </a:spcBef>
              <a:spcAft>
                <a:spcPts val="0"/>
              </a:spcAft>
              <a:buSzPts val="1800"/>
              <a:buNone/>
            </a:pPr>
            <a:r>
              <a:t/>
            </a:r>
            <a:endParaRPr b="1"/>
          </a:p>
          <a:p>
            <a:pPr indent="0" lvl="2" marL="640800" rtl="0" algn="l">
              <a:spcBef>
                <a:spcPts val="1000"/>
              </a:spcBef>
              <a:spcAft>
                <a:spcPts val="0"/>
              </a:spcAft>
              <a:buSzPts val="1800"/>
              <a:buNone/>
            </a:pPr>
            <a:r>
              <a:t/>
            </a:r>
            <a:endParaRPr b="1"/>
          </a:p>
        </p:txBody>
      </p:sp>
      <p:sp>
        <p:nvSpPr>
          <p:cNvPr id="341" name="Google Shape;341;p1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More Operators</a:t>
            </a:r>
            <a:endParaRPr sz="32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18"/>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If statements are used to run a block of code if the condition is met.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If the statement is true than the following code block will run.</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If the statement is false than the code in the else block will run.</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You can chain if - else statements to build more complex conditional statements.</a:t>
            </a:r>
            <a:endParaRPr/>
          </a:p>
        </p:txBody>
      </p:sp>
      <p:sp>
        <p:nvSpPr>
          <p:cNvPr id="347" name="Google Shape;347;p1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Conditional Statements – If/Else</a:t>
            </a:r>
            <a:endParaRPr sz="3240"/>
          </a:p>
        </p:txBody>
      </p:sp>
      <p:sp>
        <p:nvSpPr>
          <p:cNvPr id="348" name="Google Shape;348;p18"/>
          <p:cNvSpPr txBox="1"/>
          <p:nvPr>
            <p:ph idx="1" type="body"/>
          </p:nvPr>
        </p:nvSpPr>
        <p:spPr>
          <a:xfrm>
            <a:off x="6369455" y="1929600"/>
            <a:ext cx="5622713" cy="2395528"/>
          </a:xfrm>
          <a:prstGeom prst="rect">
            <a:avLst/>
          </a:prstGeom>
          <a:solidFill>
            <a:srgbClr val="F2F2F2"/>
          </a:solidFill>
          <a:ln>
            <a:noFill/>
          </a:ln>
        </p:spPr>
        <p:txBody>
          <a:bodyPr anchorCtr="0" anchor="t" bIns="45700" lIns="91425" spcFirstLastPara="1" rIns="91425" wrap="square" tIns="45700">
            <a:spAutoFit/>
          </a:bodyPr>
          <a:lstStyle/>
          <a:p>
            <a:pPr indent="0" lvl="0" marL="0" rtl="0" algn="l">
              <a:spcBef>
                <a:spcPts val="0"/>
              </a:spcBef>
              <a:spcAft>
                <a:spcPts val="0"/>
              </a:spcAft>
              <a:buSzPts val="1800"/>
              <a:buNone/>
            </a:pPr>
            <a:r>
              <a:rPr b="1" lang="en-GB" sz="1800">
                <a:solidFill>
                  <a:srgbClr val="7F0055"/>
                </a:solidFill>
                <a:latin typeface="Courier New"/>
                <a:ea typeface="Courier New"/>
                <a:cs typeface="Courier New"/>
                <a:sym typeface="Courier New"/>
              </a:rPr>
              <a:t>boolean</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isDevCool</a:t>
            </a:r>
            <a:r>
              <a:rPr b="1" lang="en-GB" sz="1800">
                <a:solidFill>
                  <a:srgbClr val="000000"/>
                </a:solidFill>
                <a:latin typeface="Courier New"/>
                <a:ea typeface="Courier New"/>
                <a:cs typeface="Courier New"/>
                <a:sym typeface="Courier New"/>
              </a:rPr>
              <a:t> = false;</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if</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isDevCool</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“Dev is Cool"</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else</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“Dev isn’t cool."</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19"/>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As you can see here we have made our If statement more advanced.</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We are now capable of analysing this situation with an AND operator instead of requiring a second statement.</a:t>
            </a:r>
            <a:endParaRPr/>
          </a:p>
        </p:txBody>
      </p:sp>
      <p:sp>
        <p:nvSpPr>
          <p:cNvPr id="354" name="Google Shape;354;p1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If/Else with logical operators</a:t>
            </a:r>
            <a:endParaRPr sz="3240"/>
          </a:p>
        </p:txBody>
      </p:sp>
      <p:sp>
        <p:nvSpPr>
          <p:cNvPr id="355" name="Google Shape;355;p19"/>
          <p:cNvSpPr txBox="1"/>
          <p:nvPr>
            <p:ph idx="1" type="body"/>
          </p:nvPr>
        </p:nvSpPr>
        <p:spPr>
          <a:xfrm>
            <a:off x="6315666" y="1929600"/>
            <a:ext cx="5622713" cy="3354765"/>
          </a:xfrm>
          <a:prstGeom prst="rect">
            <a:avLst/>
          </a:prstGeom>
          <a:solidFill>
            <a:srgbClr val="F2F2F2"/>
          </a:solidFill>
          <a:ln>
            <a:noFill/>
          </a:ln>
        </p:spPr>
        <p:txBody>
          <a:bodyPr anchorCtr="0" anchor="t" bIns="45700" lIns="91425" spcFirstLastPara="1" rIns="91425" wrap="square" tIns="45700">
            <a:spAutoFit/>
          </a:bodyPr>
          <a:lstStyle/>
          <a:p>
            <a:pPr indent="0" lvl="0" marL="0" rtl="0" algn="l">
              <a:spcBef>
                <a:spcPts val="0"/>
              </a:spcBef>
              <a:spcAft>
                <a:spcPts val="0"/>
              </a:spcAft>
              <a:buSzPts val="1800"/>
              <a:buNone/>
            </a:pP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devsMoney </a:t>
            </a:r>
            <a:r>
              <a:rPr b="1" lang="en-GB" sz="1800">
                <a:solidFill>
                  <a:srgbClr val="000000"/>
                </a:solidFill>
                <a:latin typeface="Courier New"/>
                <a:ea typeface="Courier New"/>
                <a:cs typeface="Courier New"/>
                <a:sym typeface="Courier New"/>
              </a:rPr>
              <a:t>= 3;</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boolean</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isDevDrunk </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true</a:t>
            </a:r>
            <a:r>
              <a:rPr b="1" lang="en-GB" sz="18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if</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devsMoney </a:t>
            </a:r>
            <a:r>
              <a:rPr b="1" lang="en-GB" sz="1800">
                <a:solidFill>
                  <a:srgbClr val="000000"/>
                </a:solidFill>
                <a:latin typeface="Courier New"/>
                <a:ea typeface="Courier New"/>
                <a:cs typeface="Courier New"/>
                <a:sym typeface="Courier New"/>
              </a:rPr>
              <a:t>&gt; 0 &amp;&amp; </a:t>
            </a:r>
            <a:r>
              <a:rPr b="1" lang="en-GB" sz="1800">
                <a:solidFill>
                  <a:srgbClr val="6A3E3E"/>
                </a:solidFill>
                <a:latin typeface="Courier New"/>
                <a:ea typeface="Courier New"/>
                <a:cs typeface="Courier New"/>
                <a:sym typeface="Courier New"/>
              </a:rPr>
              <a:t>isDevDrunk</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“He will buy you drinks"</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else</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“He won’t buy you drinks"</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b="1" lang="en-GB" sz="2000">
                <a:solidFill>
                  <a:schemeClr val="dk1"/>
                </a:solidFill>
                <a:latin typeface="Lucida Sans"/>
                <a:ea typeface="Lucida Sans"/>
                <a:cs typeface="Lucida Sans"/>
                <a:sym typeface="Lucida Sans"/>
              </a:rPr>
              <a:t>Variables</a:t>
            </a:r>
            <a:endParaRPr/>
          </a:p>
          <a:p>
            <a:pPr indent="-215900" lvl="0" marL="342900" rtl="0" algn="l">
              <a:spcBef>
                <a:spcPts val="1000"/>
              </a:spcBef>
              <a:spcAft>
                <a:spcPts val="0"/>
              </a:spcAft>
              <a:buClr>
                <a:schemeClr val="dk1"/>
              </a:buClr>
              <a:buSzPts val="2000"/>
              <a:buFont typeface="Arial"/>
              <a:buNone/>
            </a:pPr>
            <a:r>
              <a:t/>
            </a:r>
            <a:endParaRPr sz="2000">
              <a:solidFill>
                <a:schemeClr val="dk1"/>
              </a:solidFill>
              <a:latin typeface="Lucida Sans"/>
              <a:ea typeface="Lucida Sans"/>
              <a:cs typeface="Lucida Sans"/>
              <a:sym typeface="Lucida Sans"/>
            </a:endParaRPr>
          </a:p>
          <a:p>
            <a:pPr indent="-342900" lvl="0" marL="342900" rtl="0" algn="l">
              <a:spcBef>
                <a:spcPts val="1000"/>
              </a:spcBef>
              <a:spcAft>
                <a:spcPts val="0"/>
              </a:spcAft>
              <a:buClr>
                <a:schemeClr val="dk1"/>
              </a:buClr>
              <a:buSzPts val="2000"/>
              <a:buFont typeface="Arial"/>
              <a:buChar char="•"/>
            </a:pPr>
            <a:r>
              <a:rPr lang="en-GB" sz="2000">
                <a:solidFill>
                  <a:schemeClr val="dk1"/>
                </a:solidFill>
                <a:latin typeface="Lucida Sans"/>
                <a:ea typeface="Lucida Sans"/>
                <a:cs typeface="Lucida Sans"/>
                <a:sym typeface="Lucida Sans"/>
              </a:rPr>
              <a:t>A variable is a container that holds values that we use in the program.</a:t>
            </a:r>
            <a:endParaRPr/>
          </a:p>
          <a:p>
            <a:pPr indent="-342900" lvl="0" marL="342900" rtl="0" algn="l">
              <a:spcBef>
                <a:spcPts val="1000"/>
              </a:spcBef>
              <a:spcAft>
                <a:spcPts val="0"/>
              </a:spcAft>
              <a:buClr>
                <a:schemeClr val="dk1"/>
              </a:buClr>
              <a:buSzPts val="2000"/>
              <a:buFont typeface="Arial"/>
              <a:buChar char="•"/>
            </a:pPr>
            <a:r>
              <a:rPr lang="en-GB" sz="2000">
                <a:solidFill>
                  <a:schemeClr val="dk1"/>
                </a:solidFill>
                <a:latin typeface="Lucida Sans"/>
                <a:ea typeface="Lucida Sans"/>
                <a:cs typeface="Lucida Sans"/>
                <a:sym typeface="Lucida Sans"/>
              </a:rPr>
              <a:t>Every variable has a data type and a name associated with it, and eventually, a value.</a:t>
            </a:r>
            <a:endParaRPr/>
          </a:p>
          <a:p>
            <a:pPr indent="-342900" lvl="0" marL="342900" rtl="0" algn="l">
              <a:spcBef>
                <a:spcPts val="1000"/>
              </a:spcBef>
              <a:spcAft>
                <a:spcPts val="0"/>
              </a:spcAft>
              <a:buClr>
                <a:schemeClr val="dk1"/>
              </a:buClr>
              <a:buSzPts val="2000"/>
              <a:buFont typeface="Arial"/>
              <a:buChar char="•"/>
            </a:pPr>
            <a:r>
              <a:rPr lang="en-GB" sz="2000">
                <a:solidFill>
                  <a:schemeClr val="dk1"/>
                </a:solidFill>
                <a:latin typeface="Lucida Sans"/>
                <a:ea typeface="Lucida Sans"/>
                <a:cs typeface="Lucida Sans"/>
                <a:sym typeface="Lucida Sans"/>
              </a:rPr>
              <a:t>A variable could be declared to use one of the eight primitive types</a:t>
            </a:r>
            <a:endParaRPr sz="2000">
              <a:solidFill>
                <a:srgbClr val="141E23"/>
              </a:solidFill>
              <a:latin typeface="Lucida Sans"/>
              <a:ea typeface="Lucida Sans"/>
              <a:cs typeface="Lucida Sans"/>
              <a:sym typeface="Lucida Sans"/>
            </a:endParaRPr>
          </a:p>
          <a:p>
            <a:pPr indent="0" lvl="0" marL="0" rtl="0" algn="l">
              <a:spcBef>
                <a:spcPts val="1000"/>
              </a:spcBef>
              <a:spcAft>
                <a:spcPts val="0"/>
              </a:spcAft>
              <a:buSzPts val="1900"/>
              <a:buNone/>
            </a:pPr>
            <a:r>
              <a:t/>
            </a:r>
            <a:endParaRPr>
              <a:solidFill>
                <a:srgbClr val="00519C"/>
              </a:solidFill>
            </a:endParaRPr>
          </a:p>
        </p:txBody>
      </p:sp>
      <p:sp>
        <p:nvSpPr>
          <p:cNvPr id="183" name="Google Shape;183;p2"/>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b="1" lang="en-GB" sz="2000">
                <a:solidFill>
                  <a:schemeClr val="dk1"/>
                </a:solidFill>
              </a:rPr>
              <a:t>Methods</a:t>
            </a:r>
            <a:endParaRPr/>
          </a:p>
          <a:p>
            <a:pPr indent="0" lvl="0" marL="0" rtl="0" algn="ctr">
              <a:spcBef>
                <a:spcPts val="1000"/>
              </a:spcBef>
              <a:spcAft>
                <a:spcPts val="0"/>
              </a:spcAft>
              <a:buSzPts val="2000"/>
              <a:buNone/>
            </a:pPr>
            <a:r>
              <a:t/>
            </a:r>
            <a:endParaRPr sz="2000">
              <a:solidFill>
                <a:schemeClr val="dk1"/>
              </a:solidFill>
            </a:endParaRPr>
          </a:p>
          <a:p>
            <a:pPr indent="-342900" lvl="0" marL="342900" rtl="0" algn="l">
              <a:spcBef>
                <a:spcPts val="1000"/>
              </a:spcBef>
              <a:spcAft>
                <a:spcPts val="0"/>
              </a:spcAft>
              <a:buClr>
                <a:schemeClr val="dk1"/>
              </a:buClr>
              <a:buSzPts val="2000"/>
              <a:buFont typeface="Arial"/>
              <a:buChar char="•"/>
            </a:pPr>
            <a:r>
              <a:rPr lang="en-GB" sz="2000">
                <a:solidFill>
                  <a:schemeClr val="dk1"/>
                </a:solidFill>
              </a:rPr>
              <a:t>A method is a set of code which is referred to by name and can be called at any point in a program by simply utilising the methods name.</a:t>
            </a:r>
            <a:endParaRPr sz="2000">
              <a:solidFill>
                <a:schemeClr val="dk1"/>
              </a:solidFill>
              <a:latin typeface="Lucida Sans"/>
              <a:ea typeface="Lucida Sans"/>
              <a:cs typeface="Lucida Sans"/>
              <a:sym typeface="Lucida Sans"/>
            </a:endParaRPr>
          </a:p>
          <a:p>
            <a:pPr indent="-342900" lvl="0" marL="342900" rtl="0" algn="l">
              <a:spcBef>
                <a:spcPts val="1000"/>
              </a:spcBef>
              <a:spcAft>
                <a:spcPts val="0"/>
              </a:spcAft>
              <a:buClr>
                <a:schemeClr val="dk1"/>
              </a:buClr>
              <a:buSzPts val="2000"/>
              <a:buFont typeface="Arial"/>
              <a:buChar char="•"/>
            </a:pPr>
            <a:r>
              <a:rPr lang="en-GB" sz="2000">
                <a:solidFill>
                  <a:schemeClr val="dk1"/>
                </a:solidFill>
                <a:latin typeface="Lucida Sans"/>
                <a:ea typeface="Lucida Sans"/>
                <a:cs typeface="Lucida Sans"/>
                <a:sym typeface="Lucida Sans"/>
              </a:rPr>
              <a:t>Think of a method as a sub-program that acts on data and often returns a value.</a:t>
            </a:r>
            <a:endParaRPr sz="2000">
              <a:solidFill>
                <a:schemeClr val="dk1"/>
              </a:solidFill>
              <a:latin typeface="Lucida Sans"/>
              <a:ea typeface="Lucida Sans"/>
              <a:cs typeface="Lucida Sans"/>
              <a:sym typeface="Lucida Sans"/>
            </a:endParaRPr>
          </a:p>
          <a:p>
            <a:pPr indent="-342900" lvl="0" marL="342900" rtl="0" algn="l">
              <a:spcBef>
                <a:spcPts val="1000"/>
              </a:spcBef>
              <a:spcAft>
                <a:spcPts val="0"/>
              </a:spcAft>
              <a:buClr>
                <a:schemeClr val="dk1"/>
              </a:buClr>
              <a:buSzPts val="2000"/>
              <a:buFont typeface="Arial"/>
              <a:buChar char="•"/>
            </a:pPr>
            <a:r>
              <a:rPr lang="en-GB" sz="2000">
                <a:solidFill>
                  <a:schemeClr val="dk1"/>
                </a:solidFill>
                <a:latin typeface="Lucida Sans"/>
                <a:ea typeface="Lucida Sans"/>
                <a:cs typeface="Lucida Sans"/>
                <a:sym typeface="Lucida Sans"/>
              </a:rPr>
              <a:t>Every method has a name and a return type, and can also have parameters that are variables that you give it that it may need to perform its function.</a:t>
            </a:r>
            <a:endParaRPr sz="2000">
              <a:solidFill>
                <a:srgbClr val="141E23"/>
              </a:solidFill>
              <a:latin typeface="Lucida Sans"/>
              <a:ea typeface="Lucida Sans"/>
              <a:cs typeface="Lucida Sans"/>
              <a:sym typeface="Lucida Sans"/>
            </a:endParaRPr>
          </a:p>
        </p:txBody>
      </p:sp>
      <p:sp>
        <p:nvSpPr>
          <p:cNvPr id="184" name="Google Shape;184;p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Variables &amp; Methods</a:t>
            </a:r>
            <a:endParaRPr sz="324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If/Else/Else if with logical operators</a:t>
            </a:r>
            <a:endParaRPr sz="3240"/>
          </a:p>
        </p:txBody>
      </p:sp>
      <p:sp>
        <p:nvSpPr>
          <p:cNvPr id="361" name="Google Shape;361;p20"/>
          <p:cNvSpPr txBox="1"/>
          <p:nvPr>
            <p:ph idx="1" type="body"/>
          </p:nvPr>
        </p:nvSpPr>
        <p:spPr>
          <a:xfrm>
            <a:off x="414000" y="1928814"/>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As you can see here we have made our If statement more advanced, this time adding an else if statement.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This example now checks if dev has any money, and if he can play smash, if so then he can enter a tournament, otherwise other conditions might be met.</a:t>
            </a:r>
            <a:endParaRPr/>
          </a:p>
          <a:p>
            <a:pPr indent="-222250" lvl="0" marL="342900" rtl="0" algn="l">
              <a:spcBef>
                <a:spcPts val="1000"/>
              </a:spcBef>
              <a:spcAft>
                <a:spcPts val="0"/>
              </a:spcAft>
              <a:buClr>
                <a:schemeClr val="dk1"/>
              </a:buClr>
              <a:buSzPts val="1900"/>
              <a:buFont typeface="Arial"/>
              <a:buNone/>
            </a:pPr>
            <a:r>
              <a:t/>
            </a:r>
            <a:endParaRPr/>
          </a:p>
        </p:txBody>
      </p:sp>
      <p:sp>
        <p:nvSpPr>
          <p:cNvPr id="362" name="Google Shape;362;p20"/>
          <p:cNvSpPr txBox="1"/>
          <p:nvPr>
            <p:ph idx="1" type="body"/>
          </p:nvPr>
        </p:nvSpPr>
        <p:spPr>
          <a:xfrm>
            <a:off x="6297735" y="1928814"/>
            <a:ext cx="5622713" cy="4719241"/>
          </a:xfrm>
          <a:prstGeom prst="rect">
            <a:avLst/>
          </a:prstGeom>
          <a:solidFill>
            <a:srgbClr val="F2F2F2"/>
          </a:solidFill>
          <a:ln>
            <a:noFill/>
          </a:ln>
        </p:spPr>
        <p:txBody>
          <a:bodyPr anchorCtr="0" anchor="t" bIns="45700" lIns="91425" spcFirstLastPara="1" rIns="91425" wrap="square" tIns="45700">
            <a:spAutoFit/>
          </a:bodyPr>
          <a:lstStyle/>
          <a:p>
            <a:pPr indent="0" lvl="0" marL="0" rtl="0" algn="l">
              <a:spcBef>
                <a:spcPts val="0"/>
              </a:spcBef>
              <a:spcAft>
                <a:spcPts val="0"/>
              </a:spcAft>
              <a:buSzPts val="1800"/>
              <a:buNone/>
            </a:pP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devsMoney </a:t>
            </a:r>
            <a:r>
              <a:rPr b="1" lang="en-GB" sz="1800">
                <a:solidFill>
                  <a:srgbClr val="000000"/>
                </a:solidFill>
                <a:latin typeface="Courier New"/>
                <a:ea typeface="Courier New"/>
                <a:cs typeface="Courier New"/>
                <a:sym typeface="Courier New"/>
              </a:rPr>
              <a:t>= 90;</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boolean</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devCanPlaySmash </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false</a:t>
            </a:r>
            <a:r>
              <a:rPr b="1" lang="en-GB"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if</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devsMoney </a:t>
            </a:r>
            <a:r>
              <a:rPr b="1" lang="en-GB" sz="1800">
                <a:solidFill>
                  <a:srgbClr val="000000"/>
                </a:solidFill>
                <a:latin typeface="Courier New"/>
                <a:ea typeface="Courier New"/>
                <a:cs typeface="Courier New"/>
                <a:sym typeface="Courier New"/>
              </a:rPr>
              <a:t>&gt; 5 &amp;&amp; </a:t>
            </a:r>
            <a:r>
              <a:rPr b="1" lang="en-GB" sz="1800">
                <a:solidFill>
                  <a:srgbClr val="6A3E3E"/>
                </a:solidFill>
                <a:latin typeface="Courier New"/>
                <a:ea typeface="Courier New"/>
                <a:cs typeface="Courier New"/>
                <a:sym typeface="Courier New"/>
              </a:rPr>
              <a:t>devCanPlaySmash</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“Dev enters a smash tournament"</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else</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if</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devsMoney </a:t>
            </a:r>
            <a:r>
              <a:rPr b="1" lang="en-GB" sz="1800">
                <a:solidFill>
                  <a:srgbClr val="000000"/>
                </a:solidFill>
                <a:latin typeface="Courier New"/>
                <a:ea typeface="Courier New"/>
                <a:cs typeface="Courier New"/>
                <a:sym typeface="Courier New"/>
              </a:rPr>
              <a:t>&lt; 1 &amp;&amp; </a:t>
            </a:r>
            <a:r>
              <a:rPr b="1" lang="en-GB" sz="1800">
                <a:solidFill>
                  <a:srgbClr val="6A3E3E"/>
                </a:solidFill>
                <a:latin typeface="Courier New"/>
                <a:ea typeface="Courier New"/>
                <a:cs typeface="Courier New"/>
                <a:sym typeface="Courier New"/>
              </a:rPr>
              <a:t>devCanPlaySmash</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“Dev is just too poor to enter"</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else</a:t>
            </a:r>
            <a:r>
              <a:rPr b="1" lang="en-GB" sz="18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“Dev just cant play smash"</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000000"/>
                </a:solidFill>
                <a:latin typeface="Courier New"/>
                <a:ea typeface="Courier New"/>
                <a:cs typeface="Courier New"/>
                <a:sym typeface="Courier New"/>
              </a:rPr>
              <a:t>}</a:t>
            </a:r>
            <a:endParaRPr b="1" sz="18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1"/>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Switch statements are vey useful for defined conditions and for when there are a lot of options that would cause if/else statements to become overly cumbersome.</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Switch statements allow us to include a default clause for when no cases match the input.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i="1" lang="en-GB"/>
              <a:t>Case 6: </a:t>
            </a:r>
            <a:r>
              <a:rPr lang="en-GB"/>
              <a:t>literally refers to what will happen when </a:t>
            </a:r>
            <a:r>
              <a:rPr i="1" lang="en-GB"/>
              <a:t>day == 6, </a:t>
            </a:r>
            <a:r>
              <a:rPr lang="en-GB"/>
              <a:t>this is not some ordering mechanism, neither do the case have to be in a specific order.</a:t>
            </a:r>
            <a:endParaRPr i="1"/>
          </a:p>
        </p:txBody>
      </p:sp>
      <p:sp>
        <p:nvSpPr>
          <p:cNvPr id="368" name="Google Shape;368;p2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Switch Statements</a:t>
            </a:r>
            <a:endParaRPr sz="3240"/>
          </a:p>
        </p:txBody>
      </p:sp>
      <p:sp>
        <p:nvSpPr>
          <p:cNvPr id="369" name="Google Shape;369;p21"/>
          <p:cNvSpPr txBox="1"/>
          <p:nvPr/>
        </p:nvSpPr>
        <p:spPr>
          <a:xfrm>
            <a:off x="6400800" y="1663199"/>
            <a:ext cx="4948518" cy="5024471"/>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day</a:t>
            </a:r>
            <a:r>
              <a:rPr b="1" lang="en-GB" sz="1800">
                <a:solidFill>
                  <a:srgbClr val="000000"/>
                </a:solidFill>
                <a:latin typeface="Courier New"/>
                <a:ea typeface="Courier New"/>
                <a:cs typeface="Courier New"/>
                <a:sym typeface="Courier New"/>
              </a:rPr>
              <a:t> = 3;</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switch</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day</a:t>
            </a:r>
            <a:r>
              <a:rPr b="1" lang="en-GB" sz="18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case</a:t>
            </a:r>
            <a:r>
              <a:rPr b="1" lang="en-GB" sz="1800">
                <a:solidFill>
                  <a:srgbClr val="000000"/>
                </a:solidFill>
                <a:latin typeface="Courier New"/>
                <a:ea typeface="Courier New"/>
                <a:cs typeface="Courier New"/>
                <a:sym typeface="Courier New"/>
              </a:rPr>
              <a:t> 1:</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“Garfield 					hates Mondays"</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break</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0" lang="en-GB" sz="1800">
                <a:solidFill>
                  <a:srgbClr val="3F7F5F"/>
                </a:solidFill>
                <a:highlight>
                  <a:srgbClr val="E8F2FE"/>
                </a:highlight>
                <a:latin typeface="Courier New"/>
                <a:ea typeface="Courier New"/>
                <a:cs typeface="Courier New"/>
                <a:sym typeface="Courier New"/>
              </a:rPr>
              <a:t>	//etc.</a:t>
            </a:r>
            <a:endParaRPr b="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  case</a:t>
            </a:r>
            <a:r>
              <a:rPr b="1" lang="en-GB" sz="1800">
                <a:solidFill>
                  <a:srgbClr val="000000"/>
                </a:solidFill>
                <a:latin typeface="Courier New"/>
                <a:ea typeface="Courier New"/>
                <a:cs typeface="Courier New"/>
                <a:sym typeface="Courier New"/>
              </a:rPr>
              <a:t> 6:    	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“Saturday"</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break</a:t>
            </a:r>
            <a:r>
              <a:rPr b="1" lang="en-GB" sz="1800">
                <a:solidFill>
                  <a:srgbClr val="000000"/>
                </a:solidFill>
                <a:latin typeface="Courier New"/>
                <a:ea typeface="Courier New"/>
                <a:cs typeface="Courier New"/>
                <a:sym typeface="Courier New"/>
              </a:rPr>
              <a:t>;</a:t>
            </a:r>
            <a:endParaRPr b="1" sz="1800">
              <a:solidFill>
                <a:srgbClr val="3F7F5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case</a:t>
            </a:r>
            <a:r>
              <a:rPr b="1" lang="en-GB" sz="1800">
                <a:solidFill>
                  <a:srgbClr val="000000"/>
                </a:solidFill>
                <a:latin typeface="Courier New"/>
                <a:ea typeface="Courier New"/>
                <a:cs typeface="Courier New"/>
                <a:sym typeface="Courier New"/>
              </a:rPr>
              <a:t> 7:</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"Sunday"</a:t>
            </a:r>
            <a:r>
              <a:rPr b="1" i="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break</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default</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"Not a day"</a:t>
            </a:r>
            <a:r>
              <a:rPr b="1" i="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break</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a:t>
            </a:r>
            <a:endParaRPr b="1" i="0" sz="1800" u="none" cap="none" strike="noStrike">
              <a:solidFill>
                <a:srgbClr val="3D3D3D"/>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555454"/>
              </a:buClr>
              <a:buSzPts val="6000"/>
              <a:buFont typeface="Quattrocento Sans"/>
              <a:buNone/>
            </a:pPr>
            <a:r>
              <a:rPr lang="en-GB"/>
              <a:t>Iteration</a:t>
            </a:r>
            <a:endParaRPr/>
          </a:p>
        </p:txBody>
      </p:sp>
      <p:sp>
        <p:nvSpPr>
          <p:cNvPr id="376" name="Google Shape;376;p2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Iteration – For Loop</a:t>
            </a:r>
            <a:endParaRPr sz="3240"/>
          </a:p>
        </p:txBody>
      </p:sp>
      <p:grpSp>
        <p:nvGrpSpPr>
          <p:cNvPr id="382" name="Google Shape;382;p23"/>
          <p:cNvGrpSpPr/>
          <p:nvPr/>
        </p:nvGrpSpPr>
        <p:grpSpPr>
          <a:xfrm>
            <a:off x="1992735" y="1759735"/>
            <a:ext cx="10847658" cy="3362158"/>
            <a:chOff x="1992735" y="1759735"/>
            <a:chExt cx="10847658" cy="3362158"/>
          </a:xfrm>
        </p:grpSpPr>
        <p:pic>
          <p:nvPicPr>
            <p:cNvPr id="383" name="Google Shape;383;p23"/>
            <p:cNvPicPr preferRelativeResize="0"/>
            <p:nvPr/>
          </p:nvPicPr>
          <p:blipFill rotWithShape="1">
            <a:blip r:embed="rId3">
              <a:alphaModFix/>
            </a:blip>
            <a:srcRect b="0" l="0" r="0" t="0"/>
            <a:stretch/>
          </p:blipFill>
          <p:spPr>
            <a:xfrm>
              <a:off x="1992735" y="3098105"/>
              <a:ext cx="7697844" cy="2023788"/>
            </a:xfrm>
            <a:prstGeom prst="rect">
              <a:avLst/>
            </a:prstGeom>
            <a:noFill/>
            <a:ln>
              <a:noFill/>
            </a:ln>
          </p:spPr>
        </p:pic>
        <p:sp>
          <p:nvSpPr>
            <p:cNvPr id="384" name="Google Shape;384;p23"/>
            <p:cNvSpPr txBox="1"/>
            <p:nvPr/>
          </p:nvSpPr>
          <p:spPr>
            <a:xfrm>
              <a:off x="3917394" y="1759735"/>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Initialisation</a:t>
              </a:r>
              <a:endParaRPr b="1" sz="1800">
                <a:solidFill>
                  <a:schemeClr val="dk1"/>
                </a:solidFill>
                <a:latin typeface="Quattrocento Sans"/>
                <a:ea typeface="Quattrocento Sans"/>
                <a:cs typeface="Quattrocento Sans"/>
                <a:sym typeface="Quattrocento Sans"/>
              </a:endParaRPr>
            </a:p>
          </p:txBody>
        </p:sp>
        <p:sp>
          <p:nvSpPr>
            <p:cNvPr id="385" name="Google Shape;385;p23"/>
            <p:cNvSpPr txBox="1"/>
            <p:nvPr/>
          </p:nvSpPr>
          <p:spPr>
            <a:xfrm>
              <a:off x="6097974" y="1759735"/>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Exit condition</a:t>
              </a:r>
              <a:endParaRPr b="1" sz="1800">
                <a:solidFill>
                  <a:schemeClr val="dk1"/>
                </a:solidFill>
                <a:latin typeface="Quattrocento Sans"/>
                <a:ea typeface="Quattrocento Sans"/>
                <a:cs typeface="Quattrocento Sans"/>
                <a:sym typeface="Quattrocento Sans"/>
              </a:endParaRPr>
            </a:p>
          </p:txBody>
        </p:sp>
        <p:cxnSp>
          <p:nvCxnSpPr>
            <p:cNvPr id="386" name="Google Shape;386;p23"/>
            <p:cNvCxnSpPr/>
            <p:nvPr/>
          </p:nvCxnSpPr>
          <p:spPr>
            <a:xfrm>
              <a:off x="4772994" y="2153768"/>
              <a:ext cx="16625" cy="770708"/>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87" name="Google Shape;387;p23"/>
            <p:cNvCxnSpPr/>
            <p:nvPr/>
          </p:nvCxnSpPr>
          <p:spPr>
            <a:xfrm>
              <a:off x="7118672" y="2153768"/>
              <a:ext cx="10" cy="770708"/>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388" name="Google Shape;388;p23"/>
            <p:cNvSpPr txBox="1"/>
            <p:nvPr/>
          </p:nvSpPr>
          <p:spPr>
            <a:xfrm>
              <a:off x="8381750" y="1759735"/>
              <a:ext cx="331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Update</a:t>
              </a:r>
              <a:endParaRPr b="1" sz="1800">
                <a:solidFill>
                  <a:schemeClr val="dk1"/>
                </a:solidFill>
                <a:latin typeface="Quattrocento Sans"/>
                <a:ea typeface="Quattrocento Sans"/>
                <a:cs typeface="Quattrocento Sans"/>
                <a:sym typeface="Quattrocento Sans"/>
              </a:endParaRPr>
            </a:p>
          </p:txBody>
        </p:sp>
        <p:cxnSp>
          <p:nvCxnSpPr>
            <p:cNvPr id="389" name="Google Shape;389;p23"/>
            <p:cNvCxnSpPr/>
            <p:nvPr/>
          </p:nvCxnSpPr>
          <p:spPr>
            <a:xfrm>
              <a:off x="8861367" y="2138279"/>
              <a:ext cx="16626" cy="786197"/>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390" name="Google Shape;390;p23"/>
            <p:cNvSpPr txBox="1"/>
            <p:nvPr/>
          </p:nvSpPr>
          <p:spPr>
            <a:xfrm>
              <a:off x="10666062" y="4109999"/>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Processing</a:t>
              </a:r>
              <a:endParaRPr b="1" sz="1800">
                <a:solidFill>
                  <a:schemeClr val="dk1"/>
                </a:solidFill>
                <a:latin typeface="Quattrocento Sans"/>
                <a:ea typeface="Quattrocento Sans"/>
                <a:cs typeface="Quattrocento Sans"/>
                <a:sym typeface="Quattrocento Sans"/>
              </a:endParaRPr>
            </a:p>
          </p:txBody>
        </p:sp>
        <p:cxnSp>
          <p:nvCxnSpPr>
            <p:cNvPr id="391" name="Google Shape;391;p23"/>
            <p:cNvCxnSpPr/>
            <p:nvPr/>
          </p:nvCxnSpPr>
          <p:spPr>
            <a:xfrm rot="10800000">
              <a:off x="9360132" y="4314471"/>
              <a:ext cx="1305930" cy="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4"/>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While loops check to see if the condition has been met and then run the code if not, checking the condition before each run.</a:t>
            </a:r>
            <a:endParaRPr/>
          </a:p>
        </p:txBody>
      </p:sp>
      <p:sp>
        <p:nvSpPr>
          <p:cNvPr id="397" name="Google Shape;397;p2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Iteration – While Loop</a:t>
            </a:r>
            <a:endParaRPr sz="3240"/>
          </a:p>
        </p:txBody>
      </p:sp>
      <p:sp>
        <p:nvSpPr>
          <p:cNvPr id="398" name="Google Shape;398;p24"/>
          <p:cNvSpPr txBox="1"/>
          <p:nvPr/>
        </p:nvSpPr>
        <p:spPr>
          <a:xfrm>
            <a:off x="6329082" y="1929600"/>
            <a:ext cx="5441740" cy="4371447"/>
          </a:xfrm>
          <a:prstGeom prst="rect">
            <a:avLst/>
          </a:prstGeom>
          <a:solidFill>
            <a:srgbClr val="F2F2F2"/>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catCount </a:t>
            </a:r>
            <a:r>
              <a:rPr b="1" lang="en-GB" sz="1800">
                <a:solidFill>
                  <a:srgbClr val="000000"/>
                </a:solidFill>
                <a:latin typeface="Courier New"/>
                <a:ea typeface="Courier New"/>
                <a:cs typeface="Courier New"/>
                <a:sym typeface="Courier New"/>
              </a:rPr>
              <a:t>= 0;</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boolean</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notEnoughCats </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true</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while</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notEnoughCats</a:t>
            </a:r>
            <a:r>
              <a:rPr b="1" lang="en-GB" sz="18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2527B"/>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"Another cat"</a:t>
            </a:r>
            <a:r>
              <a:rPr b="1" i="1" lang="en-GB" sz="1800">
                <a:solidFill>
                  <a:srgbClr val="000000"/>
                </a:solidFill>
                <a:latin typeface="Courier New"/>
                <a:ea typeface="Courier New"/>
                <a:cs typeface="Courier New"/>
                <a:sym typeface="Courier New"/>
              </a:rPr>
              <a:t>);</a:t>
            </a:r>
            <a:endParaRPr b="1" i="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6A3E3E"/>
                </a:solidFill>
                <a:latin typeface="Courier New"/>
                <a:ea typeface="Courier New"/>
                <a:cs typeface="Courier New"/>
                <a:sym typeface="Courier New"/>
              </a:rPr>
              <a:t>	catCount</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	if</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catcount </a:t>
            </a:r>
            <a:r>
              <a:rPr b="1" lang="en-GB" sz="1800">
                <a:solidFill>
                  <a:srgbClr val="000000"/>
                </a:solidFill>
                <a:latin typeface="Courier New"/>
                <a:ea typeface="Courier New"/>
                <a:cs typeface="Courier New"/>
                <a:sym typeface="Courier New"/>
              </a:rPr>
              <a:t>&gt; 273)</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6A3E3E"/>
                </a:solidFill>
                <a:latin typeface="Courier New"/>
                <a:ea typeface="Courier New"/>
                <a:cs typeface="Courier New"/>
                <a:sym typeface="Courier New"/>
              </a:rPr>
              <a:t>		notEnoughCats </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false</a:t>
            </a: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“Gareth has too many cats"</a:t>
            </a:r>
            <a:r>
              <a:rPr b="1" i="1" lang="en-GB" sz="1800">
                <a:solidFill>
                  <a:srgbClr val="000000"/>
                </a:solidFill>
                <a:latin typeface="Courier New"/>
                <a:ea typeface="Courier New"/>
                <a:cs typeface="Courier New"/>
                <a:sym typeface="Courier New"/>
              </a:rPr>
              <a:t>);</a:t>
            </a:r>
            <a:endParaRPr b="1" i="0" sz="1800" u="none" cap="none" strike="noStrike">
              <a:solidFill>
                <a:srgbClr val="3D3D3D"/>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5"/>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Do-While loops run a block of code before checking to see if the condition has been met, checking the statement after each run.</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This loop should be used if you always want a block of code to be run at least once.</a:t>
            </a:r>
            <a:endParaRPr/>
          </a:p>
        </p:txBody>
      </p:sp>
      <p:sp>
        <p:nvSpPr>
          <p:cNvPr id="404" name="Google Shape;404;p2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Iteration – Do While</a:t>
            </a:r>
            <a:endParaRPr sz="3240"/>
          </a:p>
        </p:txBody>
      </p:sp>
      <p:sp>
        <p:nvSpPr>
          <p:cNvPr id="405" name="Google Shape;405;p25"/>
          <p:cNvSpPr txBox="1"/>
          <p:nvPr/>
        </p:nvSpPr>
        <p:spPr>
          <a:xfrm>
            <a:off x="6422399" y="1929599"/>
            <a:ext cx="5052425" cy="4546801"/>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7F0055"/>
                </a:solidFill>
                <a:latin typeface="Courier New"/>
                <a:ea typeface="Courier New"/>
                <a:cs typeface="Courier New"/>
                <a:sym typeface="Courier New"/>
              </a:rPr>
              <a:t>int</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playCount </a:t>
            </a:r>
            <a:r>
              <a:rPr b="1" lang="en-GB" sz="1600">
                <a:solidFill>
                  <a:srgbClr val="000000"/>
                </a:solidFill>
                <a:latin typeface="Courier New"/>
                <a:ea typeface="Courier New"/>
                <a:cs typeface="Courier New"/>
                <a:sym typeface="Courier New"/>
              </a:rPr>
              <a:t>= 0;</a:t>
            </a:r>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7F0055"/>
                </a:solidFill>
                <a:latin typeface="Courier New"/>
                <a:ea typeface="Courier New"/>
                <a:cs typeface="Courier New"/>
                <a:sym typeface="Courier New"/>
              </a:rPr>
              <a:t>boolean</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playing </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true</a:t>
            </a:r>
            <a:r>
              <a:rPr b="1" lang="en-GB" sz="16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600"/>
              <a:buFont typeface="Noto Sans Symbols"/>
              <a:buNone/>
            </a:pPr>
            <a:r>
              <a:t/>
            </a:r>
            <a:endParaRPr b="1" sz="1600">
              <a:solidFill>
                <a:srgbClr val="36363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7F0055"/>
                </a:solidFill>
                <a:latin typeface="Courier New"/>
                <a:ea typeface="Courier New"/>
                <a:cs typeface="Courier New"/>
                <a:sym typeface="Courier New"/>
              </a:rPr>
              <a:t>do</a:t>
            </a:r>
            <a:r>
              <a:rPr b="1" lang="en-GB" sz="16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000000"/>
                </a:solidFill>
                <a:latin typeface="Courier New"/>
                <a:ea typeface="Courier New"/>
                <a:cs typeface="Courier New"/>
                <a:sym typeface="Courier New"/>
              </a:rPr>
              <a:t>	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2A00FF"/>
                </a:solidFill>
                <a:latin typeface="Courier New"/>
                <a:ea typeface="Courier New"/>
                <a:cs typeface="Courier New"/>
                <a:sym typeface="Courier New"/>
              </a:rPr>
              <a:t>“Playing"</a:t>
            </a:r>
            <a:r>
              <a:rPr b="1" i="1" lang="en-GB" sz="1600">
                <a:solidFill>
                  <a:srgbClr val="000000"/>
                </a:solidFill>
                <a:latin typeface="Courier New"/>
                <a:ea typeface="Courier New"/>
                <a:cs typeface="Courier New"/>
                <a:sym typeface="Courier New"/>
              </a:rPr>
              <a:t>);</a:t>
            </a:r>
            <a:endParaRPr b="1" i="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6A3E3E"/>
                </a:solidFill>
                <a:latin typeface="Courier New"/>
                <a:ea typeface="Courier New"/>
                <a:cs typeface="Courier New"/>
                <a:sym typeface="Courier New"/>
              </a:rPr>
              <a:t>	playCount</a:t>
            </a:r>
            <a:r>
              <a:rPr b="1" lang="en-GB" sz="16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600"/>
              <a:buFont typeface="Noto Sans Symbols"/>
              <a:buNone/>
            </a:pPr>
            <a:r>
              <a:t/>
            </a:r>
            <a:endParaRPr b="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0" lang="en-GB" sz="1600">
                <a:solidFill>
                  <a:srgbClr val="3F7F5F"/>
                </a:solidFill>
                <a:highlight>
                  <a:srgbClr val="E8F2FE"/>
                </a:highlight>
                <a:latin typeface="Courier New"/>
                <a:ea typeface="Courier New"/>
                <a:cs typeface="Courier New"/>
                <a:sym typeface="Courier New"/>
              </a:rPr>
              <a:t>	//can only play 10 times</a:t>
            </a:r>
            <a:endParaRPr b="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7F0055"/>
                </a:solidFill>
                <a:latin typeface="Courier New"/>
                <a:ea typeface="Courier New"/>
                <a:cs typeface="Courier New"/>
                <a:sym typeface="Courier New"/>
              </a:rPr>
              <a:t>	if</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playCount </a:t>
            </a:r>
            <a:r>
              <a:rPr b="1" lang="en-GB" sz="1600">
                <a:solidFill>
                  <a:srgbClr val="000000"/>
                </a:solidFill>
                <a:latin typeface="Courier New"/>
                <a:ea typeface="Courier New"/>
                <a:cs typeface="Courier New"/>
                <a:sym typeface="Courier New"/>
              </a:rPr>
              <a:t>&gt; 10)</a:t>
            </a:r>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6A3E3E"/>
                </a:solidFill>
                <a:latin typeface="Courier New"/>
                <a:ea typeface="Courier New"/>
                <a:cs typeface="Courier New"/>
                <a:sym typeface="Courier New"/>
              </a:rPr>
              <a:t>		playing </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false</a:t>
            </a:r>
            <a:r>
              <a:rPr b="1" lang="en-GB" sz="16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600"/>
              <a:buFont typeface="Noto Sans Symbols"/>
              <a:buNone/>
            </a:pPr>
            <a:r>
              <a:t/>
            </a:r>
            <a:endParaRPr b="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0" lang="en-GB" sz="1600">
                <a:solidFill>
                  <a:srgbClr val="3F7F5F"/>
                </a:solidFill>
                <a:highlight>
                  <a:srgbClr val="E8F2FE"/>
                </a:highlight>
                <a:latin typeface="Courier New"/>
                <a:ea typeface="Courier New"/>
                <a:cs typeface="Courier New"/>
                <a:sym typeface="Courier New"/>
              </a:rPr>
              <a:t>	//or if you die</a:t>
            </a:r>
            <a:endParaRPr b="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7F0055"/>
                </a:solidFill>
                <a:latin typeface="Courier New"/>
                <a:ea typeface="Courier New"/>
                <a:cs typeface="Courier New"/>
                <a:sym typeface="Courier New"/>
              </a:rPr>
              <a:t>	if</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isAlive()</a:t>
            </a:r>
            <a:r>
              <a:rPr b="1" lang="en-GB"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6A3E3E"/>
                </a:solidFill>
                <a:latin typeface="Courier New"/>
                <a:ea typeface="Courier New"/>
                <a:cs typeface="Courier New"/>
                <a:sym typeface="Courier New"/>
              </a:rPr>
              <a:t>		playing </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false</a:t>
            </a:r>
            <a:r>
              <a:rPr b="1" lang="en-GB" sz="16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while</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playing</a:t>
            </a:r>
            <a:r>
              <a:rPr b="1" lang="en-GB"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t/>
            </a:r>
            <a:endParaRPr b="1" sz="1600">
              <a:solidFill>
                <a:srgbClr val="36363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600"/>
              <a:buFont typeface="Noto Sans Symbols"/>
              <a:buNone/>
            </a:pPr>
            <a:r>
              <a:rPr b="1"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2A00FF"/>
                </a:solidFill>
                <a:latin typeface="Courier New"/>
                <a:ea typeface="Courier New"/>
                <a:cs typeface="Courier New"/>
                <a:sym typeface="Courier New"/>
              </a:rPr>
              <a:t>“Game Over!"</a:t>
            </a:r>
            <a:r>
              <a:rPr b="1" i="1" lang="en-GB" sz="1600">
                <a:solidFill>
                  <a:srgbClr val="000000"/>
                </a:solidFill>
                <a:latin typeface="Courier New"/>
                <a:ea typeface="Courier New"/>
                <a:cs typeface="Courier New"/>
                <a:sym typeface="Courier New"/>
              </a:rPr>
              <a:t>);</a:t>
            </a:r>
            <a:endParaRPr b="1" i="0" sz="1600" u="none" cap="none" strike="noStrike">
              <a:solidFill>
                <a:srgbClr val="3D3D3D"/>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26"/>
          <p:cNvSpPr txBox="1"/>
          <p:nvPr>
            <p:ph idx="1" type="body"/>
          </p:nvPr>
        </p:nvSpPr>
        <p:spPr>
          <a:xfrm>
            <a:off x="414000" y="1929600"/>
            <a:ext cx="5580000" cy="4546800"/>
          </a:xfrm>
          <a:prstGeom prst="rect">
            <a:avLst/>
          </a:pr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b="1" lang="en-GB" sz="1400">
                <a:solidFill>
                  <a:srgbClr val="000000"/>
                </a:solidFill>
                <a:latin typeface="Courier New"/>
                <a:ea typeface="Courier New"/>
                <a:cs typeface="Courier New"/>
                <a:sym typeface="Courier New"/>
              </a:rPr>
              <a:t>Scanner </a:t>
            </a:r>
            <a:r>
              <a:rPr b="1" lang="en-GB" sz="1400" u="sng">
                <a:solidFill>
                  <a:srgbClr val="6A3E3E"/>
                </a:solidFill>
                <a:latin typeface="Courier New"/>
                <a:ea typeface="Courier New"/>
                <a:cs typeface="Courier New"/>
                <a:sym typeface="Courier New"/>
              </a:rPr>
              <a:t>sc</a:t>
            </a:r>
            <a:r>
              <a:rPr b="1" lang="en-GB" sz="1400" u="sng">
                <a:solidFill>
                  <a:srgbClr val="000000"/>
                </a:solidFill>
                <a:latin typeface="Courier New"/>
                <a:ea typeface="Courier New"/>
                <a:cs typeface="Courier New"/>
                <a:sym typeface="Courier New"/>
              </a:rPr>
              <a:t> = </a:t>
            </a:r>
            <a:r>
              <a:rPr b="1" lang="en-GB" sz="1400" u="sng">
                <a:solidFill>
                  <a:srgbClr val="7F0055"/>
                </a:solidFill>
                <a:latin typeface="Courier New"/>
                <a:ea typeface="Courier New"/>
                <a:cs typeface="Courier New"/>
                <a:sym typeface="Courier New"/>
              </a:rPr>
              <a:t>new</a:t>
            </a:r>
            <a:r>
              <a:rPr b="1" lang="en-GB" sz="1400" u="sng">
                <a:solidFill>
                  <a:srgbClr val="000000"/>
                </a:solidFill>
                <a:latin typeface="Courier New"/>
                <a:ea typeface="Courier New"/>
                <a:cs typeface="Courier New"/>
                <a:sym typeface="Courier New"/>
              </a:rPr>
              <a:t> Scanner(System.</a:t>
            </a:r>
            <a:r>
              <a:rPr b="1" i="1" lang="en-GB" sz="1400" u="sng">
                <a:solidFill>
                  <a:srgbClr val="0000C0"/>
                </a:solidFill>
                <a:latin typeface="Courier New"/>
                <a:ea typeface="Courier New"/>
                <a:cs typeface="Courier New"/>
                <a:sym typeface="Courier New"/>
              </a:rPr>
              <a:t>in</a:t>
            </a:r>
            <a:r>
              <a:rPr b="1" i="1" lang="en-GB" sz="1400" u="sng">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7F0055"/>
                </a:solidFill>
                <a:latin typeface="Courier New"/>
                <a:ea typeface="Courier New"/>
                <a:cs typeface="Courier New"/>
                <a:sym typeface="Courier New"/>
              </a:rPr>
              <a:t>boolean</a:t>
            </a:r>
            <a:r>
              <a:rPr b="1" lang="en-GB" sz="1400">
                <a:solidFill>
                  <a:srgbClr val="000000"/>
                </a:solidFill>
                <a:latin typeface="Courier New"/>
                <a:ea typeface="Courier New"/>
                <a:cs typeface="Courier New"/>
                <a:sym typeface="Courier New"/>
              </a:rPr>
              <a:t> </a:t>
            </a:r>
            <a:r>
              <a:rPr b="1" lang="en-GB" sz="1400">
                <a:solidFill>
                  <a:srgbClr val="6A3E3E"/>
                </a:solidFill>
                <a:latin typeface="Courier New"/>
                <a:ea typeface="Courier New"/>
                <a:cs typeface="Courier New"/>
                <a:sym typeface="Courier New"/>
              </a:rPr>
              <a:t>badInput</a:t>
            </a:r>
            <a:r>
              <a:rPr b="1" lang="en-GB" sz="1400">
                <a:solidFill>
                  <a:srgbClr val="000000"/>
                </a:solidFill>
                <a:latin typeface="Courier New"/>
                <a:ea typeface="Courier New"/>
                <a:cs typeface="Courier New"/>
                <a:sym typeface="Courier New"/>
              </a:rPr>
              <a:t> = </a:t>
            </a:r>
            <a:r>
              <a:rPr b="1" lang="en-GB" sz="1400">
                <a:solidFill>
                  <a:srgbClr val="7F0055"/>
                </a:solidFill>
                <a:latin typeface="Courier New"/>
                <a:ea typeface="Courier New"/>
                <a:cs typeface="Courier New"/>
                <a:sym typeface="Courier New"/>
              </a:rPr>
              <a:t>true</a:t>
            </a:r>
            <a:r>
              <a:rPr b="1" lang="en-GB" sz="1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7F0055"/>
                </a:solidFill>
                <a:latin typeface="Courier New"/>
                <a:ea typeface="Courier New"/>
                <a:cs typeface="Courier New"/>
                <a:sym typeface="Courier New"/>
              </a:rPr>
              <a:t>int</a:t>
            </a:r>
            <a:r>
              <a:rPr b="1" lang="en-GB" sz="1400">
                <a:solidFill>
                  <a:srgbClr val="000000"/>
                </a:solidFill>
                <a:latin typeface="Courier New"/>
                <a:ea typeface="Courier New"/>
                <a:cs typeface="Courier New"/>
                <a:sym typeface="Courier New"/>
              </a:rPr>
              <a:t> </a:t>
            </a:r>
            <a:r>
              <a:rPr b="1" lang="en-GB" sz="1400">
                <a:solidFill>
                  <a:srgbClr val="6A3E3E"/>
                </a:solidFill>
                <a:latin typeface="Courier New"/>
                <a:ea typeface="Courier New"/>
                <a:cs typeface="Courier New"/>
                <a:sym typeface="Courier New"/>
              </a:rPr>
              <a:t>input</a:t>
            </a:r>
            <a:r>
              <a:rPr b="1" lang="en-GB" sz="1400">
                <a:solidFill>
                  <a:srgbClr val="000000"/>
                </a:solidFill>
                <a:latin typeface="Courier New"/>
                <a:ea typeface="Courier New"/>
                <a:cs typeface="Courier New"/>
                <a:sym typeface="Courier New"/>
              </a:rPr>
              <a:t> = 0;</a:t>
            </a:r>
            <a:endParaRPr/>
          </a:p>
          <a:p>
            <a:pPr indent="0" lvl="0" marL="0" rtl="0" algn="l">
              <a:spcBef>
                <a:spcPts val="1000"/>
              </a:spcBef>
              <a:spcAft>
                <a:spcPts val="0"/>
              </a:spcAft>
              <a:buSzPts val="1400"/>
              <a:buNone/>
            </a:pPr>
            <a:r>
              <a:rPr b="1" lang="en-GB" sz="1400">
                <a:solidFill>
                  <a:srgbClr val="7F0055"/>
                </a:solidFill>
                <a:latin typeface="Courier New"/>
                <a:ea typeface="Courier New"/>
                <a:cs typeface="Courier New"/>
                <a:sym typeface="Courier New"/>
              </a:rPr>
              <a:t>do</a:t>
            </a:r>
            <a:r>
              <a:rPr b="1" lang="en-GB" sz="14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400"/>
              <a:buNone/>
            </a:pPr>
            <a:r>
              <a:rPr b="1" lang="en-GB" sz="1400">
                <a:solidFill>
                  <a:srgbClr val="000000"/>
                </a:solidFill>
                <a:latin typeface="Courier New"/>
                <a:ea typeface="Courier New"/>
                <a:cs typeface="Courier New"/>
                <a:sym typeface="Courier New"/>
              </a:rPr>
              <a:t>System.</a:t>
            </a:r>
            <a:r>
              <a:rPr b="1" i="1" lang="en-GB" sz="1400">
                <a:solidFill>
                  <a:srgbClr val="0000C0"/>
                </a:solidFill>
                <a:latin typeface="Courier New"/>
                <a:ea typeface="Courier New"/>
                <a:cs typeface="Courier New"/>
                <a:sym typeface="Courier New"/>
              </a:rPr>
              <a:t>out</a:t>
            </a:r>
            <a:r>
              <a:rPr b="1" i="1" lang="en-GB" sz="1400">
                <a:solidFill>
                  <a:srgbClr val="000000"/>
                </a:solidFill>
                <a:latin typeface="Courier New"/>
                <a:ea typeface="Courier New"/>
                <a:cs typeface="Courier New"/>
                <a:sym typeface="Courier New"/>
              </a:rPr>
              <a:t>.println(</a:t>
            </a:r>
            <a:r>
              <a:rPr b="1" i="1" lang="en-GB" sz="1400">
                <a:solidFill>
                  <a:srgbClr val="2A00FF"/>
                </a:solidFill>
                <a:latin typeface="Courier New"/>
                <a:ea typeface="Courier New"/>
                <a:cs typeface="Courier New"/>
                <a:sym typeface="Courier New"/>
              </a:rPr>
              <a:t>"Please enter a number"</a:t>
            </a:r>
            <a:r>
              <a:rPr b="1" i="1" lang="en-GB" sz="1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7F0055"/>
                </a:solidFill>
                <a:latin typeface="Courier New"/>
                <a:ea typeface="Courier New"/>
                <a:cs typeface="Courier New"/>
                <a:sym typeface="Courier New"/>
              </a:rPr>
              <a:t>try</a:t>
            </a:r>
            <a:r>
              <a:rPr b="1" lang="en-GB" sz="14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400"/>
              <a:buNone/>
            </a:pPr>
            <a:r>
              <a:rPr b="1" lang="en-GB" sz="1400">
                <a:solidFill>
                  <a:srgbClr val="6A3E3E"/>
                </a:solidFill>
                <a:latin typeface="Courier New"/>
                <a:ea typeface="Courier New"/>
                <a:cs typeface="Courier New"/>
                <a:sym typeface="Courier New"/>
              </a:rPr>
              <a:t>input</a:t>
            </a:r>
            <a:r>
              <a:rPr b="1" lang="en-GB" sz="1400">
                <a:solidFill>
                  <a:srgbClr val="000000"/>
                </a:solidFill>
                <a:latin typeface="Courier New"/>
                <a:ea typeface="Courier New"/>
                <a:cs typeface="Courier New"/>
                <a:sym typeface="Courier New"/>
              </a:rPr>
              <a:t> = Integer.</a:t>
            </a:r>
            <a:r>
              <a:rPr b="1" i="1" lang="en-GB" sz="1400">
                <a:solidFill>
                  <a:srgbClr val="000000"/>
                </a:solidFill>
                <a:latin typeface="Courier New"/>
                <a:ea typeface="Courier New"/>
                <a:cs typeface="Courier New"/>
                <a:sym typeface="Courier New"/>
              </a:rPr>
              <a:t>parseInt(</a:t>
            </a:r>
            <a:r>
              <a:rPr b="1" i="1" lang="en-GB" sz="1400">
                <a:solidFill>
                  <a:srgbClr val="6A3E3E"/>
                </a:solidFill>
                <a:latin typeface="Courier New"/>
                <a:ea typeface="Courier New"/>
                <a:cs typeface="Courier New"/>
                <a:sym typeface="Courier New"/>
              </a:rPr>
              <a:t>sc</a:t>
            </a:r>
            <a:r>
              <a:rPr b="1" i="1" lang="en-GB" sz="1400">
                <a:solidFill>
                  <a:srgbClr val="000000"/>
                </a:solidFill>
                <a:latin typeface="Courier New"/>
                <a:ea typeface="Courier New"/>
                <a:cs typeface="Courier New"/>
                <a:sym typeface="Courier New"/>
              </a:rPr>
              <a:t>.nextLine());</a:t>
            </a:r>
            <a:endParaRPr/>
          </a:p>
          <a:p>
            <a:pPr indent="0" lvl="0" marL="0" rtl="0" algn="l">
              <a:spcBef>
                <a:spcPts val="1000"/>
              </a:spcBef>
              <a:spcAft>
                <a:spcPts val="0"/>
              </a:spcAft>
              <a:buSzPts val="1400"/>
              <a:buNone/>
            </a:pPr>
            <a:r>
              <a:rPr b="1" lang="en-GB" sz="1400">
                <a:solidFill>
                  <a:srgbClr val="6A3E3E"/>
                </a:solidFill>
                <a:latin typeface="Courier New"/>
                <a:ea typeface="Courier New"/>
                <a:cs typeface="Courier New"/>
                <a:sym typeface="Courier New"/>
              </a:rPr>
              <a:t>badInput</a:t>
            </a:r>
            <a:r>
              <a:rPr b="1" lang="en-GB" sz="1400">
                <a:solidFill>
                  <a:srgbClr val="000000"/>
                </a:solidFill>
                <a:latin typeface="Courier New"/>
                <a:ea typeface="Courier New"/>
                <a:cs typeface="Courier New"/>
                <a:sym typeface="Courier New"/>
              </a:rPr>
              <a:t> = </a:t>
            </a:r>
            <a:r>
              <a:rPr b="1" lang="en-GB" sz="1400">
                <a:solidFill>
                  <a:srgbClr val="7F0055"/>
                </a:solidFill>
                <a:latin typeface="Courier New"/>
                <a:ea typeface="Courier New"/>
                <a:cs typeface="Courier New"/>
                <a:sym typeface="Courier New"/>
              </a:rPr>
              <a:t>false</a:t>
            </a:r>
            <a:r>
              <a:rPr b="1" lang="en-GB" sz="1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catch</a:t>
            </a:r>
            <a:r>
              <a:rPr b="1" lang="en-GB" sz="1400">
                <a:solidFill>
                  <a:srgbClr val="000000"/>
                </a:solidFill>
                <a:latin typeface="Courier New"/>
                <a:ea typeface="Courier New"/>
                <a:cs typeface="Courier New"/>
                <a:sym typeface="Courier New"/>
              </a:rPr>
              <a:t> (Exception </a:t>
            </a:r>
            <a:r>
              <a:rPr b="1" lang="en-GB" sz="1400">
                <a:solidFill>
                  <a:srgbClr val="6A3E3E"/>
                </a:solidFill>
                <a:latin typeface="Courier New"/>
                <a:ea typeface="Courier New"/>
                <a:cs typeface="Courier New"/>
                <a:sym typeface="Courier New"/>
              </a:rPr>
              <a:t>ex</a:t>
            </a:r>
            <a:r>
              <a:rPr b="1" lang="en-GB" sz="14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400"/>
              <a:buNone/>
            </a:pPr>
            <a:r>
              <a:rPr b="1" lang="en-GB" sz="1400">
                <a:solidFill>
                  <a:srgbClr val="000000"/>
                </a:solidFill>
                <a:latin typeface="Courier New"/>
                <a:ea typeface="Courier New"/>
                <a:cs typeface="Courier New"/>
                <a:sym typeface="Courier New"/>
              </a:rPr>
              <a:t>System.</a:t>
            </a:r>
            <a:r>
              <a:rPr b="1" i="1" lang="en-GB" sz="1400">
                <a:solidFill>
                  <a:srgbClr val="0000C0"/>
                </a:solidFill>
                <a:latin typeface="Courier New"/>
                <a:ea typeface="Courier New"/>
                <a:cs typeface="Courier New"/>
                <a:sym typeface="Courier New"/>
              </a:rPr>
              <a:t>out</a:t>
            </a:r>
            <a:r>
              <a:rPr b="1" i="1" lang="en-GB" sz="1400">
                <a:solidFill>
                  <a:srgbClr val="000000"/>
                </a:solidFill>
                <a:latin typeface="Courier New"/>
                <a:ea typeface="Courier New"/>
                <a:cs typeface="Courier New"/>
                <a:sym typeface="Courier New"/>
              </a:rPr>
              <a:t>.println(</a:t>
            </a:r>
            <a:r>
              <a:rPr b="1" i="1" lang="en-GB" sz="1400">
                <a:solidFill>
                  <a:srgbClr val="2A00FF"/>
                </a:solidFill>
                <a:latin typeface="Courier New"/>
                <a:ea typeface="Courier New"/>
                <a:cs typeface="Courier New"/>
                <a:sym typeface="Courier New"/>
              </a:rPr>
              <a:t>"Please enter a valid number"</a:t>
            </a:r>
            <a:r>
              <a:rPr b="1" i="1" lang="en-GB" sz="1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while</a:t>
            </a:r>
            <a:r>
              <a:rPr b="1" lang="en-GB" sz="1400">
                <a:solidFill>
                  <a:srgbClr val="000000"/>
                </a:solidFill>
                <a:latin typeface="Courier New"/>
                <a:ea typeface="Courier New"/>
                <a:cs typeface="Courier New"/>
                <a:sym typeface="Courier New"/>
              </a:rPr>
              <a:t> (</a:t>
            </a:r>
            <a:r>
              <a:rPr b="1" lang="en-GB" sz="1400">
                <a:solidFill>
                  <a:srgbClr val="6A3E3E"/>
                </a:solidFill>
                <a:latin typeface="Courier New"/>
                <a:ea typeface="Courier New"/>
                <a:cs typeface="Courier New"/>
                <a:sym typeface="Courier New"/>
              </a:rPr>
              <a:t>badInput</a:t>
            </a:r>
            <a:r>
              <a:rPr b="1" lang="en-GB" sz="14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400"/>
              <a:buNone/>
            </a:pPr>
            <a:r>
              <a:rPr b="1" lang="en-GB" sz="1400">
                <a:solidFill>
                  <a:srgbClr val="000000"/>
                </a:solidFill>
                <a:latin typeface="Courier New"/>
                <a:ea typeface="Courier New"/>
                <a:cs typeface="Courier New"/>
                <a:sym typeface="Courier New"/>
              </a:rPr>
              <a:t>System.</a:t>
            </a:r>
            <a:r>
              <a:rPr b="1" i="1" lang="en-GB" sz="1400">
                <a:solidFill>
                  <a:srgbClr val="0000C0"/>
                </a:solidFill>
                <a:latin typeface="Courier New"/>
                <a:ea typeface="Courier New"/>
                <a:cs typeface="Courier New"/>
                <a:sym typeface="Courier New"/>
              </a:rPr>
              <a:t>out</a:t>
            </a:r>
            <a:r>
              <a:rPr b="1" i="1" lang="en-GB" sz="1400">
                <a:solidFill>
                  <a:srgbClr val="000000"/>
                </a:solidFill>
                <a:latin typeface="Courier New"/>
                <a:ea typeface="Courier New"/>
                <a:cs typeface="Courier New"/>
                <a:sym typeface="Courier New"/>
              </a:rPr>
              <a:t>.println(</a:t>
            </a:r>
            <a:r>
              <a:rPr b="1" i="1" lang="en-GB" sz="1400">
                <a:solidFill>
                  <a:srgbClr val="2A00FF"/>
                </a:solidFill>
                <a:latin typeface="Courier New"/>
                <a:ea typeface="Courier New"/>
                <a:cs typeface="Courier New"/>
                <a:sym typeface="Courier New"/>
              </a:rPr>
              <a:t>"Your number was: "</a:t>
            </a:r>
            <a:r>
              <a:rPr b="1" i="1" lang="en-GB" sz="1400">
                <a:solidFill>
                  <a:srgbClr val="000000"/>
                </a:solidFill>
                <a:latin typeface="Courier New"/>
                <a:ea typeface="Courier New"/>
                <a:cs typeface="Courier New"/>
                <a:sym typeface="Courier New"/>
              </a:rPr>
              <a:t> + </a:t>
            </a:r>
            <a:r>
              <a:rPr b="1" i="1" lang="en-GB" sz="1400">
                <a:solidFill>
                  <a:srgbClr val="6A3E3E"/>
                </a:solidFill>
                <a:latin typeface="Courier New"/>
                <a:ea typeface="Courier New"/>
                <a:cs typeface="Courier New"/>
                <a:sym typeface="Courier New"/>
              </a:rPr>
              <a:t>input</a:t>
            </a:r>
            <a:r>
              <a:rPr b="1" i="1" lang="en-GB" sz="1400">
                <a:solidFill>
                  <a:srgbClr val="000000"/>
                </a:solidFill>
                <a:latin typeface="Courier New"/>
                <a:ea typeface="Courier New"/>
                <a:cs typeface="Courier New"/>
                <a:sym typeface="Courier New"/>
              </a:rPr>
              <a:t>);</a:t>
            </a:r>
            <a:endParaRPr b="1" sz="1400"/>
          </a:p>
        </p:txBody>
      </p:sp>
      <p:sp>
        <p:nvSpPr>
          <p:cNvPr id="412" name="Google Shape;412;p26"/>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Will loop and ask for user input until they input something that parseInt can successfully take, aka when they put in an integer.</a:t>
            </a:r>
            <a:endParaRPr/>
          </a:p>
          <a:p>
            <a:pPr indent="-342900" lvl="0" marL="342900" rtl="0" algn="l">
              <a:spcBef>
                <a:spcPts val="1000"/>
              </a:spcBef>
              <a:spcAft>
                <a:spcPts val="0"/>
              </a:spcAft>
              <a:buClr>
                <a:schemeClr val="dk1"/>
              </a:buClr>
              <a:buSzPts val="1900"/>
              <a:buFont typeface="Arial"/>
              <a:buChar char="•"/>
            </a:pPr>
            <a:r>
              <a:rPr lang="en-GB"/>
              <a:t>Otherwise it will keep asking them for input.</a:t>
            </a:r>
            <a:endParaRPr/>
          </a:p>
          <a:p>
            <a:pPr indent="-342900" lvl="0" marL="342900" rtl="0" algn="l">
              <a:spcBef>
                <a:spcPts val="1000"/>
              </a:spcBef>
              <a:spcAft>
                <a:spcPts val="0"/>
              </a:spcAft>
              <a:buClr>
                <a:schemeClr val="dk1"/>
              </a:buClr>
              <a:buSzPts val="1900"/>
              <a:buFont typeface="Arial"/>
              <a:buChar char="•"/>
            </a:pPr>
            <a:r>
              <a:rPr lang="en-GB"/>
              <a:t>It’s a do While because we want to ask them for input at least once.</a:t>
            </a:r>
            <a:endParaRPr/>
          </a:p>
          <a:p>
            <a:pPr indent="-342900" lvl="0" marL="342900" rtl="0" algn="l">
              <a:spcBef>
                <a:spcPts val="1000"/>
              </a:spcBef>
              <a:spcAft>
                <a:spcPts val="0"/>
              </a:spcAft>
              <a:buClr>
                <a:schemeClr val="dk1"/>
              </a:buClr>
              <a:buSzPts val="1900"/>
              <a:buFont typeface="Arial"/>
              <a:buChar char="•"/>
            </a:pPr>
            <a:r>
              <a:rPr lang="en-GB"/>
              <a:t>It will escape the loop once it gets past the parseInt line and sets badInput to false, meaning on the next conditional check it will not pass and exit the loop.</a:t>
            </a:r>
            <a:endParaRPr/>
          </a:p>
        </p:txBody>
      </p:sp>
      <p:sp>
        <p:nvSpPr>
          <p:cNvPr id="413" name="Google Shape;413;p2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While - Example</a:t>
            </a:r>
            <a:endParaRPr sz="324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27"/>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555454"/>
              </a:buClr>
              <a:buSzPts val="6000"/>
              <a:buFont typeface="Quattrocento Sans"/>
              <a:buNone/>
            </a:pPr>
            <a:r>
              <a:rPr lang="en-GB"/>
              <a:t>Transfer and Control</a:t>
            </a:r>
            <a:endParaRPr/>
          </a:p>
        </p:txBody>
      </p:sp>
      <p:sp>
        <p:nvSpPr>
          <p:cNvPr id="419" name="Google Shape;419;p27"/>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Transfer &amp; Control Statements</a:t>
            </a:r>
            <a:endParaRPr sz="3240"/>
          </a:p>
        </p:txBody>
      </p:sp>
      <p:sp>
        <p:nvSpPr>
          <p:cNvPr id="425" name="Google Shape;425;p28"/>
          <p:cNvSpPr txBox="1"/>
          <p:nvPr>
            <p:ph idx="4294967295" type="body"/>
          </p:nvPr>
        </p:nvSpPr>
        <p:spPr>
          <a:xfrm>
            <a:off x="2042815" y="2085285"/>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chemeClr val="dk2"/>
                </a:solidFill>
              </a:rPr>
              <a:t>Break</a:t>
            </a:r>
            <a:endParaRPr/>
          </a:p>
        </p:txBody>
      </p:sp>
      <p:sp>
        <p:nvSpPr>
          <p:cNvPr id="426" name="Google Shape;426;p28"/>
          <p:cNvSpPr txBox="1"/>
          <p:nvPr>
            <p:ph idx="4294967295" type="body"/>
          </p:nvPr>
        </p:nvSpPr>
        <p:spPr>
          <a:xfrm>
            <a:off x="2042815" y="2418417"/>
            <a:ext cx="2550256" cy="34545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sz="1800">
                <a:solidFill>
                  <a:schemeClr val="dk1"/>
                </a:solidFill>
                <a:latin typeface="Quattrocento Sans"/>
                <a:ea typeface="Quattrocento Sans"/>
                <a:cs typeface="Quattrocento Sans"/>
                <a:sym typeface="Quattrocento Sans"/>
              </a:rPr>
              <a:t>Break Statements break out of the current code block.</a:t>
            </a:r>
            <a:endParaRPr/>
          </a:p>
          <a:p>
            <a:pPr indent="-228600" lvl="0" marL="342900" rtl="0" algn="l">
              <a:spcBef>
                <a:spcPts val="1000"/>
              </a:spcBef>
              <a:spcAft>
                <a:spcPts val="0"/>
              </a:spcAft>
              <a:buSzPts val="1800"/>
              <a:buNone/>
            </a:pPr>
            <a:r>
              <a:t/>
            </a:r>
            <a:endParaRPr sz="1800">
              <a:solidFill>
                <a:schemeClr val="dk1"/>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rPr lang="en-GB" sz="1800">
                <a:solidFill>
                  <a:schemeClr val="dk1"/>
                </a:solidFill>
                <a:latin typeface="Quattrocento Sans"/>
                <a:ea typeface="Quattrocento Sans"/>
                <a:cs typeface="Quattrocento Sans"/>
                <a:sym typeface="Quattrocento Sans"/>
              </a:rPr>
              <a:t>In loops this means that they will skip the rest of the loop and move onto the rest of the code.</a:t>
            </a:r>
            <a:endParaRPr/>
          </a:p>
        </p:txBody>
      </p:sp>
      <p:sp>
        <p:nvSpPr>
          <p:cNvPr id="427" name="Google Shape;427;p28"/>
          <p:cNvSpPr txBox="1"/>
          <p:nvPr>
            <p:ph idx="4294967295" type="body"/>
          </p:nvPr>
        </p:nvSpPr>
        <p:spPr>
          <a:xfrm>
            <a:off x="4924983" y="2085285"/>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chemeClr val="dk2"/>
                </a:solidFill>
              </a:rPr>
              <a:t>Continue</a:t>
            </a:r>
            <a:endParaRPr/>
          </a:p>
        </p:txBody>
      </p:sp>
      <p:sp>
        <p:nvSpPr>
          <p:cNvPr id="428" name="Google Shape;428;p28"/>
          <p:cNvSpPr txBox="1"/>
          <p:nvPr>
            <p:ph idx="4294967295" type="body"/>
          </p:nvPr>
        </p:nvSpPr>
        <p:spPr>
          <a:xfrm>
            <a:off x="4924983" y="2418417"/>
            <a:ext cx="2550256" cy="34545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sz="1800">
                <a:solidFill>
                  <a:schemeClr val="dk1"/>
                </a:solidFill>
                <a:latin typeface="Quattrocento Sans"/>
                <a:ea typeface="Quattrocento Sans"/>
                <a:cs typeface="Quattrocento Sans"/>
                <a:sym typeface="Quattrocento Sans"/>
              </a:rPr>
              <a:t>Continue Statements break out of the current iteration of a code block.</a:t>
            </a:r>
            <a:endParaRPr/>
          </a:p>
          <a:p>
            <a:pPr indent="-228600" lvl="0" marL="342900" rtl="0" algn="l">
              <a:spcBef>
                <a:spcPts val="1000"/>
              </a:spcBef>
              <a:spcAft>
                <a:spcPts val="0"/>
              </a:spcAft>
              <a:buSzPts val="1800"/>
              <a:buNone/>
            </a:pPr>
            <a:r>
              <a:t/>
            </a:r>
            <a:endParaRPr sz="1800">
              <a:solidFill>
                <a:schemeClr val="dk1"/>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rPr lang="en-GB" sz="1800">
                <a:solidFill>
                  <a:schemeClr val="dk1"/>
                </a:solidFill>
                <a:latin typeface="Quattrocento Sans"/>
                <a:ea typeface="Quattrocento Sans"/>
                <a:cs typeface="Quattrocento Sans"/>
                <a:sym typeface="Quattrocento Sans"/>
              </a:rPr>
              <a:t>In loops this means that they will skip to the next run of the loop.</a:t>
            </a:r>
            <a:endParaRPr/>
          </a:p>
        </p:txBody>
      </p:sp>
      <p:sp>
        <p:nvSpPr>
          <p:cNvPr id="429" name="Google Shape;429;p28"/>
          <p:cNvSpPr txBox="1"/>
          <p:nvPr>
            <p:ph idx="4294967295" type="body"/>
          </p:nvPr>
        </p:nvSpPr>
        <p:spPr>
          <a:xfrm>
            <a:off x="7806052" y="2085285"/>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chemeClr val="dk2"/>
                </a:solidFill>
              </a:rPr>
              <a:t>Return</a:t>
            </a:r>
            <a:endParaRPr/>
          </a:p>
        </p:txBody>
      </p:sp>
      <p:sp>
        <p:nvSpPr>
          <p:cNvPr id="430" name="Google Shape;430;p28"/>
          <p:cNvSpPr txBox="1"/>
          <p:nvPr>
            <p:ph idx="4294967295" type="body"/>
          </p:nvPr>
        </p:nvSpPr>
        <p:spPr>
          <a:xfrm>
            <a:off x="7806052" y="2418417"/>
            <a:ext cx="2550256" cy="34545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sz="1800">
                <a:solidFill>
                  <a:schemeClr val="dk1"/>
                </a:solidFill>
                <a:latin typeface="Quattrocento Sans"/>
                <a:ea typeface="Quattrocento Sans"/>
                <a:cs typeface="Quattrocento Sans"/>
                <a:sym typeface="Quattrocento Sans"/>
              </a:rPr>
              <a:t>Return statements are used in methods to return values according to the methods return type, ending the method.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Transfer &amp; Control Statements - Continue &amp; Break</a:t>
            </a:r>
            <a:endParaRPr sz="3240"/>
          </a:p>
        </p:txBody>
      </p:sp>
      <p:sp>
        <p:nvSpPr>
          <p:cNvPr id="436" name="Google Shape;436;p29"/>
          <p:cNvSpPr/>
          <p:nvPr/>
        </p:nvSpPr>
        <p:spPr>
          <a:xfrm>
            <a:off x="8552331" y="2305762"/>
            <a:ext cx="586940" cy="341632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600">
                <a:solidFill>
                  <a:srgbClr val="7F0055"/>
                </a:solidFill>
                <a:latin typeface="Courier New"/>
                <a:ea typeface="Courier New"/>
                <a:cs typeface="Courier New"/>
                <a:sym typeface="Courier New"/>
              </a:rPr>
              <a:t>0</a:t>
            </a:r>
            <a:endParaRPr/>
          </a:p>
          <a:p>
            <a:pPr indent="0" lvl="0" marL="0" marR="0" rtl="0" algn="l">
              <a:spcBef>
                <a:spcPts val="0"/>
              </a:spcBef>
              <a:spcAft>
                <a:spcPts val="0"/>
              </a:spcAft>
              <a:buNone/>
            </a:pPr>
            <a:r>
              <a:rPr b="1" i="1" lang="en-GB" sz="3600">
                <a:solidFill>
                  <a:srgbClr val="7F0055"/>
                </a:solidFill>
                <a:latin typeface="Courier New"/>
                <a:ea typeface="Courier New"/>
                <a:cs typeface="Courier New"/>
                <a:sym typeface="Courier New"/>
              </a:rPr>
              <a:t>1</a:t>
            </a:r>
            <a:endParaRPr/>
          </a:p>
          <a:p>
            <a:pPr indent="0" lvl="0" marL="0" marR="0" rtl="0" algn="l">
              <a:spcBef>
                <a:spcPts val="0"/>
              </a:spcBef>
              <a:spcAft>
                <a:spcPts val="0"/>
              </a:spcAft>
              <a:buNone/>
            </a:pPr>
            <a:r>
              <a:rPr b="1" i="1" lang="en-GB" sz="3600">
                <a:solidFill>
                  <a:srgbClr val="7F0055"/>
                </a:solidFill>
                <a:latin typeface="Courier New"/>
                <a:ea typeface="Courier New"/>
                <a:cs typeface="Courier New"/>
                <a:sym typeface="Courier New"/>
              </a:rPr>
              <a:t>3</a:t>
            </a:r>
            <a:endParaRPr/>
          </a:p>
          <a:p>
            <a:pPr indent="0" lvl="0" marL="0" marR="0" rtl="0" algn="l">
              <a:spcBef>
                <a:spcPts val="0"/>
              </a:spcBef>
              <a:spcAft>
                <a:spcPts val="0"/>
              </a:spcAft>
              <a:buNone/>
            </a:pPr>
            <a:r>
              <a:rPr b="1" i="1" lang="en-GB" sz="3600">
                <a:solidFill>
                  <a:srgbClr val="7F0055"/>
                </a:solidFill>
                <a:latin typeface="Courier New"/>
                <a:ea typeface="Courier New"/>
                <a:cs typeface="Courier New"/>
                <a:sym typeface="Courier New"/>
              </a:rPr>
              <a:t>4</a:t>
            </a:r>
            <a:endParaRPr/>
          </a:p>
          <a:p>
            <a:pPr indent="0" lvl="0" marL="0" marR="0" rtl="0" algn="l">
              <a:spcBef>
                <a:spcPts val="0"/>
              </a:spcBef>
              <a:spcAft>
                <a:spcPts val="0"/>
              </a:spcAft>
              <a:buNone/>
            </a:pPr>
            <a:r>
              <a:rPr b="1" i="1" lang="en-GB" sz="3600">
                <a:solidFill>
                  <a:srgbClr val="7F0055"/>
                </a:solidFill>
                <a:latin typeface="Courier New"/>
                <a:ea typeface="Courier New"/>
                <a:cs typeface="Courier New"/>
                <a:sym typeface="Courier New"/>
              </a:rPr>
              <a:t>5</a:t>
            </a:r>
            <a:endParaRPr/>
          </a:p>
          <a:p>
            <a:pPr indent="0" lvl="0" marL="0" marR="0" rtl="0" algn="l">
              <a:spcBef>
                <a:spcPts val="0"/>
              </a:spcBef>
              <a:spcAft>
                <a:spcPts val="0"/>
              </a:spcAft>
              <a:buNone/>
            </a:pPr>
            <a:r>
              <a:rPr b="1" i="1" lang="en-GB" sz="3600">
                <a:solidFill>
                  <a:srgbClr val="7F0055"/>
                </a:solidFill>
                <a:latin typeface="Courier New"/>
                <a:ea typeface="Courier New"/>
                <a:cs typeface="Courier New"/>
                <a:sym typeface="Courier New"/>
              </a:rPr>
              <a:t>6</a:t>
            </a:r>
            <a:endParaRPr/>
          </a:p>
        </p:txBody>
      </p:sp>
      <p:sp>
        <p:nvSpPr>
          <p:cNvPr id="437" name="Google Shape;437;p29"/>
          <p:cNvSpPr/>
          <p:nvPr/>
        </p:nvSpPr>
        <p:spPr>
          <a:xfrm>
            <a:off x="2725271" y="2305762"/>
            <a:ext cx="5827060" cy="341632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rgbClr val="7F0055"/>
                </a:solidFill>
                <a:latin typeface="Courier New"/>
                <a:ea typeface="Courier New"/>
                <a:cs typeface="Courier New"/>
                <a:sym typeface="Courier New"/>
              </a:rPr>
              <a:t>for</a:t>
            </a:r>
            <a:r>
              <a:rPr b="1" lang="en-GB" sz="2400">
                <a:solidFill>
                  <a:srgbClr val="000000"/>
                </a:solidFill>
                <a:latin typeface="Courier New"/>
                <a:ea typeface="Courier New"/>
                <a:cs typeface="Courier New"/>
                <a:sym typeface="Courier New"/>
              </a:rPr>
              <a:t> (</a:t>
            </a:r>
            <a:r>
              <a:rPr b="1" lang="en-GB" sz="2400">
                <a:solidFill>
                  <a:srgbClr val="7F0055"/>
                </a:solidFill>
                <a:latin typeface="Courier New"/>
                <a:ea typeface="Courier New"/>
                <a:cs typeface="Courier New"/>
                <a:sym typeface="Courier New"/>
              </a:rPr>
              <a:t>int</a:t>
            </a:r>
            <a:r>
              <a:rPr b="1" lang="en-GB" sz="2400">
                <a:solidFill>
                  <a:srgbClr val="000000"/>
                </a:solidFill>
                <a:latin typeface="Courier New"/>
                <a:ea typeface="Courier New"/>
                <a:cs typeface="Courier New"/>
                <a:sym typeface="Courier New"/>
              </a:rPr>
              <a:t> </a:t>
            </a:r>
            <a:r>
              <a:rPr b="1" lang="en-GB" sz="2400">
                <a:solidFill>
                  <a:srgbClr val="6A3E3E"/>
                </a:solidFill>
                <a:latin typeface="Courier New"/>
                <a:ea typeface="Courier New"/>
                <a:cs typeface="Courier New"/>
                <a:sym typeface="Courier New"/>
              </a:rPr>
              <a:t>i</a:t>
            </a:r>
            <a:r>
              <a:rPr b="1" lang="en-GB" sz="2400">
                <a:solidFill>
                  <a:srgbClr val="000000"/>
                </a:solidFill>
                <a:latin typeface="Courier New"/>
                <a:ea typeface="Courier New"/>
                <a:cs typeface="Courier New"/>
                <a:sym typeface="Courier New"/>
              </a:rPr>
              <a:t> = 0; </a:t>
            </a:r>
            <a:r>
              <a:rPr b="1" lang="en-GB" sz="2400">
                <a:solidFill>
                  <a:srgbClr val="6A3E3E"/>
                </a:solidFill>
                <a:latin typeface="Courier New"/>
                <a:ea typeface="Courier New"/>
                <a:cs typeface="Courier New"/>
                <a:sym typeface="Courier New"/>
              </a:rPr>
              <a:t>i</a:t>
            </a:r>
            <a:r>
              <a:rPr b="1" lang="en-GB" sz="2400">
                <a:solidFill>
                  <a:srgbClr val="000000"/>
                </a:solidFill>
                <a:latin typeface="Courier New"/>
                <a:ea typeface="Courier New"/>
                <a:cs typeface="Courier New"/>
                <a:sym typeface="Courier New"/>
              </a:rPr>
              <a:t> &lt; 10; </a:t>
            </a:r>
            <a:r>
              <a:rPr b="1" lang="en-GB" sz="2400">
                <a:solidFill>
                  <a:srgbClr val="6A3E3E"/>
                </a:solidFill>
                <a:latin typeface="Courier New"/>
                <a:ea typeface="Courier New"/>
                <a:cs typeface="Courier New"/>
                <a:sym typeface="Courier New"/>
              </a:rPr>
              <a:t>i</a:t>
            </a:r>
            <a:r>
              <a:rPr b="1" lang="en-GB" sz="2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2400">
              <a:solidFill>
                <a:srgbClr val="000000"/>
              </a:solidFill>
              <a:latin typeface="Courier New"/>
              <a:ea typeface="Courier New"/>
              <a:cs typeface="Courier New"/>
              <a:sym typeface="Courier New"/>
            </a:endParaRPr>
          </a:p>
          <a:p>
            <a:pPr indent="0" lvl="1" marL="457200" marR="0" rtl="0" algn="l">
              <a:spcBef>
                <a:spcPts val="0"/>
              </a:spcBef>
              <a:spcAft>
                <a:spcPts val="0"/>
              </a:spcAft>
              <a:buNone/>
            </a:pPr>
            <a:r>
              <a:rPr b="1" i="0" lang="en-GB" sz="2400" u="none" cap="none" strike="noStrike">
                <a:solidFill>
                  <a:srgbClr val="7F0055"/>
                </a:solidFill>
                <a:latin typeface="Courier New"/>
                <a:ea typeface="Courier New"/>
                <a:cs typeface="Courier New"/>
                <a:sym typeface="Courier New"/>
              </a:rPr>
              <a:t>if</a:t>
            </a:r>
            <a:r>
              <a:rPr b="1" i="0" lang="en-GB" sz="2400" u="none" cap="none" strike="noStrike">
                <a:solidFill>
                  <a:srgbClr val="000000"/>
                </a:solidFill>
                <a:latin typeface="Courier New"/>
                <a:ea typeface="Courier New"/>
                <a:cs typeface="Courier New"/>
                <a:sym typeface="Courier New"/>
              </a:rPr>
              <a:t> (</a:t>
            </a:r>
            <a:r>
              <a:rPr b="1" i="0" lang="en-GB" sz="2400" u="none" cap="none" strike="noStrike">
                <a:solidFill>
                  <a:srgbClr val="6A3E3E"/>
                </a:solidFill>
                <a:latin typeface="Courier New"/>
                <a:ea typeface="Courier New"/>
                <a:cs typeface="Courier New"/>
                <a:sym typeface="Courier New"/>
              </a:rPr>
              <a:t>i</a:t>
            </a:r>
            <a:r>
              <a:rPr b="1" i="0" lang="en-GB" sz="2400" u="none" cap="none" strike="noStrike">
                <a:solidFill>
                  <a:srgbClr val="000000"/>
                </a:solidFill>
                <a:latin typeface="Courier New"/>
                <a:ea typeface="Courier New"/>
                <a:cs typeface="Courier New"/>
                <a:sym typeface="Courier New"/>
              </a:rPr>
              <a:t> == 7)</a:t>
            </a:r>
            <a:endParaRPr/>
          </a:p>
          <a:p>
            <a:pPr indent="0" lvl="1" marL="457200" marR="0" rtl="0" algn="l">
              <a:spcBef>
                <a:spcPts val="0"/>
              </a:spcBef>
              <a:spcAft>
                <a:spcPts val="0"/>
              </a:spcAft>
              <a:buNone/>
            </a:pPr>
            <a:r>
              <a:rPr b="1" i="0" lang="en-GB" sz="2400" u="none" cap="none" strike="noStrike">
                <a:solidFill>
                  <a:srgbClr val="7F0055"/>
                </a:solidFill>
                <a:latin typeface="Courier New"/>
                <a:ea typeface="Courier New"/>
                <a:cs typeface="Courier New"/>
                <a:sym typeface="Courier New"/>
              </a:rPr>
              <a:t>	break</a:t>
            </a:r>
            <a:r>
              <a:rPr b="1" i="0" lang="en-GB" sz="2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2400" u="none" cap="none" strike="noStrike">
                <a:solidFill>
                  <a:srgbClr val="7F0055"/>
                </a:solidFill>
                <a:latin typeface="Courier New"/>
                <a:ea typeface="Courier New"/>
                <a:cs typeface="Courier New"/>
                <a:sym typeface="Courier New"/>
              </a:rPr>
              <a:t>if</a:t>
            </a:r>
            <a:r>
              <a:rPr b="1" i="0" lang="en-GB" sz="2400" u="none" cap="none" strike="noStrike">
                <a:solidFill>
                  <a:srgbClr val="000000"/>
                </a:solidFill>
                <a:latin typeface="Courier New"/>
                <a:ea typeface="Courier New"/>
                <a:cs typeface="Courier New"/>
                <a:sym typeface="Courier New"/>
              </a:rPr>
              <a:t> (</a:t>
            </a:r>
            <a:r>
              <a:rPr b="1" i="0" lang="en-GB" sz="2400" u="none" cap="none" strike="noStrike">
                <a:solidFill>
                  <a:srgbClr val="6A3E3E"/>
                </a:solidFill>
                <a:latin typeface="Courier New"/>
                <a:ea typeface="Courier New"/>
                <a:cs typeface="Courier New"/>
                <a:sym typeface="Courier New"/>
              </a:rPr>
              <a:t>i</a:t>
            </a:r>
            <a:r>
              <a:rPr b="1" i="0" lang="en-GB" sz="2400" u="none" cap="none" strike="noStrike">
                <a:solidFill>
                  <a:srgbClr val="000000"/>
                </a:solidFill>
                <a:latin typeface="Courier New"/>
                <a:ea typeface="Courier New"/>
                <a:cs typeface="Courier New"/>
                <a:sym typeface="Courier New"/>
              </a:rPr>
              <a:t> == 2)</a:t>
            </a:r>
            <a:endParaRPr/>
          </a:p>
          <a:p>
            <a:pPr indent="0" lvl="1" marL="457200" marR="0" rtl="0" algn="l">
              <a:spcBef>
                <a:spcPts val="0"/>
              </a:spcBef>
              <a:spcAft>
                <a:spcPts val="0"/>
              </a:spcAft>
              <a:buNone/>
            </a:pPr>
            <a:r>
              <a:rPr b="1" i="0" lang="en-GB" sz="2400" u="none" cap="none" strike="noStrike">
                <a:solidFill>
                  <a:srgbClr val="7F0055"/>
                </a:solidFill>
                <a:latin typeface="Courier New"/>
                <a:ea typeface="Courier New"/>
                <a:cs typeface="Courier New"/>
                <a:sym typeface="Courier New"/>
              </a:rPr>
              <a:t>	continue</a:t>
            </a:r>
            <a:r>
              <a:rPr b="1" i="0" lang="en-GB" sz="2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t/>
            </a:r>
            <a:endParaRPr b="1" i="0" sz="2400" u="none" cap="none" strike="noStrike">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2400">
                <a:solidFill>
                  <a:srgbClr val="000000"/>
                </a:solidFill>
                <a:latin typeface="Courier New"/>
                <a:ea typeface="Courier New"/>
                <a:cs typeface="Courier New"/>
                <a:sym typeface="Courier New"/>
              </a:rPr>
              <a:t>   System.</a:t>
            </a:r>
            <a:r>
              <a:rPr b="1" i="1" lang="en-GB" sz="2400">
                <a:solidFill>
                  <a:srgbClr val="0000C0"/>
                </a:solidFill>
                <a:latin typeface="Courier New"/>
                <a:ea typeface="Courier New"/>
                <a:cs typeface="Courier New"/>
                <a:sym typeface="Courier New"/>
              </a:rPr>
              <a:t>out</a:t>
            </a:r>
            <a:r>
              <a:rPr b="1" i="1" lang="en-GB" sz="2400">
                <a:solidFill>
                  <a:srgbClr val="000000"/>
                </a:solidFill>
                <a:latin typeface="Courier New"/>
                <a:ea typeface="Courier New"/>
                <a:cs typeface="Courier New"/>
                <a:sym typeface="Courier New"/>
              </a:rPr>
              <a:t>.println(</a:t>
            </a:r>
            <a:r>
              <a:rPr b="1" i="1" lang="en-GB" sz="2400">
                <a:solidFill>
                  <a:srgbClr val="6A3E3E"/>
                </a:solidFill>
                <a:latin typeface="Courier New"/>
                <a:ea typeface="Courier New"/>
                <a:cs typeface="Courier New"/>
                <a:sym typeface="Courier New"/>
              </a:rPr>
              <a:t>i</a:t>
            </a:r>
            <a:r>
              <a:rPr b="1" i="1" lang="en-GB" sz="2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2400">
                <a:solidFill>
                  <a:srgbClr val="000000"/>
                </a:solidFill>
                <a:latin typeface="Courier New"/>
                <a:ea typeface="Courier New"/>
                <a:cs typeface="Courier New"/>
                <a:sym typeface="Courier New"/>
              </a:rPr>
              <a:t>}</a:t>
            </a:r>
            <a:endParaRPr b="1"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GB" sz="1800"/>
              <a:t>It is important to be aware of the naming conventions associated with  a language when starting out.</a:t>
            </a:r>
            <a:endParaRPr/>
          </a:p>
          <a:p>
            <a:pPr indent="0" lvl="0" marL="0" rtl="0" algn="l">
              <a:spcBef>
                <a:spcPts val="1000"/>
              </a:spcBef>
              <a:spcAft>
                <a:spcPts val="0"/>
              </a:spcAft>
              <a:buSzPts val="1800"/>
              <a:buNone/>
            </a:pPr>
            <a:r>
              <a:t/>
            </a:r>
            <a:endParaRPr sz="1800"/>
          </a:p>
          <a:p>
            <a:pPr indent="0" lvl="0" marL="0" rtl="0" algn="l">
              <a:spcBef>
                <a:spcPts val="1000"/>
              </a:spcBef>
              <a:spcAft>
                <a:spcPts val="0"/>
              </a:spcAft>
              <a:buSzPts val="1800"/>
              <a:buNone/>
            </a:pPr>
            <a:r>
              <a:rPr b="1" lang="en-GB" sz="1800"/>
              <a:t>Here are some key ones for Java:</a:t>
            </a:r>
            <a:endParaRPr sz="1800"/>
          </a:p>
          <a:p>
            <a:pPr indent="-342900" lvl="1" marL="789300" rtl="0" algn="l">
              <a:spcBef>
                <a:spcPts val="1000"/>
              </a:spcBef>
              <a:spcAft>
                <a:spcPts val="0"/>
              </a:spcAft>
              <a:buSzPts val="1800"/>
              <a:buFont typeface="Quattrocento Sans"/>
              <a:buAutoNum type="arabicPeriod"/>
            </a:pPr>
            <a:r>
              <a:rPr lang="en-GB"/>
              <a:t>No Spaces in Names</a:t>
            </a:r>
            <a:endParaRPr/>
          </a:p>
          <a:p>
            <a:pPr indent="-342900" lvl="1" marL="789300" rtl="0" algn="l">
              <a:spcBef>
                <a:spcPts val="1000"/>
              </a:spcBef>
              <a:spcAft>
                <a:spcPts val="0"/>
              </a:spcAft>
              <a:buSzPts val="1800"/>
              <a:buFont typeface="Quattrocento Sans"/>
              <a:buAutoNum type="arabicPeriod"/>
            </a:pPr>
            <a:r>
              <a:rPr lang="en-GB"/>
              <a:t>Classes begin with Capital letters (Pascal Case)</a:t>
            </a:r>
            <a:endParaRPr/>
          </a:p>
          <a:p>
            <a:pPr indent="-342900" lvl="1" marL="789300" rtl="0" algn="l">
              <a:spcBef>
                <a:spcPts val="1000"/>
              </a:spcBef>
              <a:spcAft>
                <a:spcPts val="0"/>
              </a:spcAft>
              <a:buSzPts val="1800"/>
              <a:buFont typeface="Quattrocento Sans"/>
              <a:buAutoNum type="arabicPeriod"/>
            </a:pPr>
            <a:r>
              <a:rPr lang="en-GB"/>
              <a:t>Methods and Attributes begin with Lower case letters</a:t>
            </a:r>
            <a:endParaRPr/>
          </a:p>
          <a:p>
            <a:pPr indent="-342900" lvl="1" marL="789300" rtl="0" algn="l">
              <a:spcBef>
                <a:spcPts val="1000"/>
              </a:spcBef>
              <a:spcAft>
                <a:spcPts val="0"/>
              </a:spcAft>
              <a:buSzPts val="1800"/>
              <a:buFont typeface="Quattrocento Sans"/>
              <a:buAutoNum type="arabicPeriod"/>
            </a:pPr>
            <a:r>
              <a:rPr lang="en-GB"/>
              <a:t>Methods and Attribute names are in Camel case</a:t>
            </a:r>
            <a:endParaRPr/>
          </a:p>
          <a:p>
            <a:pPr indent="-228600" lvl="0" marL="342900" rtl="0" algn="l">
              <a:spcBef>
                <a:spcPts val="1000"/>
              </a:spcBef>
              <a:spcAft>
                <a:spcPts val="0"/>
              </a:spcAft>
              <a:buClr>
                <a:schemeClr val="dk1"/>
              </a:buClr>
              <a:buSzPts val="1800"/>
              <a:buFont typeface="Arial"/>
              <a:buNone/>
            </a:pPr>
            <a:r>
              <a:t/>
            </a:r>
            <a:endParaRPr sz="1800"/>
          </a:p>
        </p:txBody>
      </p:sp>
      <p:sp>
        <p:nvSpPr>
          <p:cNvPr id="191" name="Google Shape;191;p3"/>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00"/>
              <a:buNone/>
            </a:pPr>
            <a:r>
              <a:t/>
            </a:r>
            <a:endParaRPr/>
          </a:p>
          <a:p>
            <a:pPr indent="0" lvl="0" marL="0" rtl="0" algn="l">
              <a:spcBef>
                <a:spcPts val="1000"/>
              </a:spcBef>
              <a:spcAft>
                <a:spcPts val="0"/>
              </a:spcAft>
              <a:buSzPts val="1900"/>
              <a:buNone/>
            </a:pPr>
            <a:r>
              <a:t/>
            </a:r>
            <a:endParaRPr/>
          </a:p>
          <a:p>
            <a:pPr indent="0" lvl="0" marL="0" rtl="0" algn="l">
              <a:spcBef>
                <a:spcPts val="1000"/>
              </a:spcBef>
              <a:spcAft>
                <a:spcPts val="0"/>
              </a:spcAft>
              <a:buSzPts val="6000"/>
              <a:buNone/>
            </a:pPr>
            <a:r>
              <a:rPr lang="en-GB" sz="6000"/>
              <a:t>camel</a:t>
            </a:r>
            <a:r>
              <a:rPr b="1" lang="en-GB" sz="6000"/>
              <a:t>C</a:t>
            </a:r>
            <a:r>
              <a:rPr lang="en-GB" sz="6000"/>
              <a:t>ase</a:t>
            </a:r>
            <a:endParaRPr/>
          </a:p>
          <a:p>
            <a:pPr indent="0" lvl="0" marL="0" rtl="0" algn="l">
              <a:spcBef>
                <a:spcPts val="1000"/>
              </a:spcBef>
              <a:spcAft>
                <a:spcPts val="0"/>
              </a:spcAft>
              <a:buSzPts val="6000"/>
              <a:buNone/>
            </a:pPr>
            <a:r>
              <a:rPr b="1" lang="en-GB" sz="6000"/>
              <a:t>P</a:t>
            </a:r>
            <a:r>
              <a:rPr lang="en-GB" sz="6000"/>
              <a:t>ascal</a:t>
            </a:r>
            <a:r>
              <a:rPr b="1" lang="en-GB" sz="6000"/>
              <a:t>C</a:t>
            </a:r>
            <a:r>
              <a:rPr lang="en-GB" sz="6000"/>
              <a:t>ase</a:t>
            </a:r>
            <a:endParaRPr sz="6000"/>
          </a:p>
        </p:txBody>
      </p:sp>
      <p:sp>
        <p:nvSpPr>
          <p:cNvPr id="192" name="Google Shape;192;p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Naming Conventions</a:t>
            </a:r>
            <a:endParaRPr sz="324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0"/>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555454"/>
              </a:buClr>
              <a:buSzPts val="6000"/>
              <a:buFont typeface="Quattrocento Sans"/>
              <a:buNone/>
            </a:pPr>
            <a:r>
              <a:rPr lang="en-GB"/>
              <a:t>Setting up your Environment</a:t>
            </a:r>
            <a:endParaRPr/>
          </a:p>
        </p:txBody>
      </p:sp>
      <p:sp>
        <p:nvSpPr>
          <p:cNvPr id="443" name="Google Shape;443;p30"/>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1"/>
          <p:cNvSpPr txBox="1"/>
          <p:nvPr>
            <p:ph idx="1" type="body"/>
          </p:nvPr>
        </p:nvSpPr>
        <p:spPr>
          <a:xfrm>
            <a:off x="414000" y="1663200"/>
            <a:ext cx="114048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GB" sz="2400"/>
              <a:t>The JDK you will need can be found in: </a:t>
            </a:r>
            <a:endParaRPr/>
          </a:p>
          <a:p>
            <a:pPr indent="0" lvl="0" marL="0" rtl="0" algn="l">
              <a:spcBef>
                <a:spcPts val="1000"/>
              </a:spcBef>
              <a:spcAft>
                <a:spcPts val="0"/>
              </a:spcAft>
              <a:buSzPts val="2400"/>
              <a:buNone/>
            </a:pPr>
            <a:r>
              <a:t/>
            </a:r>
            <a:endParaRPr sz="2400"/>
          </a:p>
          <a:p>
            <a:pPr indent="0" lvl="0" marL="0" rtl="0" algn="l">
              <a:spcBef>
                <a:spcPts val="1000"/>
              </a:spcBef>
              <a:spcAft>
                <a:spcPts val="0"/>
              </a:spcAft>
              <a:buSzPts val="2400"/>
              <a:buNone/>
            </a:pPr>
            <a:r>
              <a:rPr b="1" lang="en-GB" sz="2400"/>
              <a:t>This PC &gt; Local Disk (C:) &gt; LocalInstall &gt; SDK</a:t>
            </a:r>
            <a:endParaRPr/>
          </a:p>
          <a:p>
            <a:pPr indent="0" lvl="0" marL="0" rtl="0" algn="l">
              <a:spcBef>
                <a:spcPts val="1000"/>
              </a:spcBef>
              <a:spcAft>
                <a:spcPts val="0"/>
              </a:spcAft>
              <a:buSzPts val="2400"/>
              <a:buNone/>
            </a:pPr>
            <a:r>
              <a:t/>
            </a:r>
            <a:endParaRPr sz="2400"/>
          </a:p>
          <a:p>
            <a:pPr indent="0" lvl="0" marL="0" rtl="0" algn="l">
              <a:spcBef>
                <a:spcPts val="1000"/>
              </a:spcBef>
              <a:spcAft>
                <a:spcPts val="0"/>
              </a:spcAft>
              <a:buSzPts val="2400"/>
              <a:buNone/>
            </a:pPr>
            <a:r>
              <a:rPr lang="en-GB" sz="2400"/>
              <a:t>Eclipse can be found in:</a:t>
            </a:r>
            <a:endParaRPr sz="2400"/>
          </a:p>
          <a:p>
            <a:pPr indent="0" lvl="0" marL="0" rtl="0" algn="l">
              <a:spcBef>
                <a:spcPts val="1000"/>
              </a:spcBef>
              <a:spcAft>
                <a:spcPts val="0"/>
              </a:spcAft>
              <a:buSzPts val="2400"/>
              <a:buNone/>
            </a:pPr>
            <a:r>
              <a:t/>
            </a:r>
            <a:endParaRPr sz="2400"/>
          </a:p>
          <a:p>
            <a:pPr indent="0" lvl="0" marL="0" rtl="0" algn="l">
              <a:spcBef>
                <a:spcPts val="1000"/>
              </a:spcBef>
              <a:spcAft>
                <a:spcPts val="0"/>
              </a:spcAft>
              <a:buSzPts val="2400"/>
              <a:buNone/>
            </a:pPr>
            <a:r>
              <a:rPr b="1" lang="en-GB" sz="2400"/>
              <a:t>This PC &gt; Local Disk (C:) &gt; LocalInstall &gt; Editors</a:t>
            </a:r>
            <a:endParaRPr/>
          </a:p>
          <a:p>
            <a:pPr indent="0" lvl="0" marL="0" rtl="0" algn="l">
              <a:spcBef>
                <a:spcPts val="1000"/>
              </a:spcBef>
              <a:spcAft>
                <a:spcPts val="0"/>
              </a:spcAft>
              <a:buSzPts val="2400"/>
              <a:buNone/>
            </a:pPr>
            <a:r>
              <a:t/>
            </a:r>
            <a:endParaRPr sz="2400"/>
          </a:p>
          <a:p>
            <a:pPr indent="0" lvl="0" marL="0" rtl="0" algn="l">
              <a:spcBef>
                <a:spcPts val="1000"/>
              </a:spcBef>
              <a:spcAft>
                <a:spcPts val="0"/>
              </a:spcAft>
              <a:buSzPts val="2400"/>
              <a:buNone/>
            </a:pPr>
            <a:r>
              <a:rPr lang="en-GB" sz="2400"/>
              <a:t>You will need to ‘Extract’ the folder here, you can then run the Eclipse.exe from the new Folder.</a:t>
            </a:r>
            <a:endParaRPr sz="2400"/>
          </a:p>
        </p:txBody>
      </p:sp>
      <p:sp>
        <p:nvSpPr>
          <p:cNvPr id="449" name="Google Shape;449;p31"/>
          <p:cNvSpPr txBox="1"/>
          <p:nvPr>
            <p:ph type="title"/>
          </p:nvPr>
        </p:nvSpPr>
        <p:spPr>
          <a:xfrm>
            <a:off x="414000" y="6177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Setting up your environment</a:t>
            </a:r>
            <a:endParaRPr sz="324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2"/>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To get started working with Java you will need 1 thing:</a:t>
            </a:r>
            <a:endParaRPr sz="1800"/>
          </a:p>
          <a:p>
            <a:pPr indent="-228600" lvl="1" marL="675000" rtl="0" algn="l">
              <a:spcBef>
                <a:spcPts val="1000"/>
              </a:spcBef>
              <a:spcAft>
                <a:spcPts val="0"/>
              </a:spcAft>
              <a:buSzPts val="1800"/>
              <a:buFont typeface="Quattrocento Sans"/>
              <a:buAutoNum type="arabicPeriod"/>
            </a:pPr>
            <a:r>
              <a:rPr lang="en-GB"/>
              <a:t>The Java Development Kit (JDK)</a:t>
            </a:r>
            <a:endParaRPr/>
          </a:p>
          <a:p>
            <a:pPr indent="-342900" lvl="0" marL="389250" rtl="0" algn="l">
              <a:spcBef>
                <a:spcPts val="1000"/>
              </a:spcBef>
              <a:spcAft>
                <a:spcPts val="0"/>
              </a:spcAft>
              <a:buSzPts val="1900"/>
              <a:buChar char="•"/>
            </a:pPr>
            <a:r>
              <a:rPr lang="en-GB"/>
              <a:t>This has everything you need to develop java applications.</a:t>
            </a:r>
            <a:endParaRPr/>
          </a:p>
          <a:p>
            <a:pPr indent="-342900" lvl="0" marL="389250" rtl="0" algn="l">
              <a:spcBef>
                <a:spcPts val="1000"/>
              </a:spcBef>
              <a:spcAft>
                <a:spcPts val="0"/>
              </a:spcAft>
              <a:buSzPts val="1900"/>
              <a:buChar char="•"/>
            </a:pPr>
            <a:r>
              <a:rPr lang="en-GB"/>
              <a:t>So we’ll be using Eclipse mainly. (Feel free to use another IDE if you prefer)</a:t>
            </a:r>
            <a:endParaRPr/>
          </a:p>
          <a:p>
            <a:pPr indent="-222250" lvl="0" marL="342900" rtl="0" algn="l">
              <a:spcBef>
                <a:spcPts val="1000"/>
              </a:spcBef>
              <a:spcAft>
                <a:spcPts val="0"/>
              </a:spcAft>
              <a:buClr>
                <a:schemeClr val="dk1"/>
              </a:buClr>
              <a:buSzPts val="1900"/>
              <a:buFont typeface="Arial"/>
              <a:buNone/>
            </a:pPr>
            <a:r>
              <a:t/>
            </a:r>
            <a:endParaRPr>
              <a:solidFill>
                <a:srgbClr val="00519C"/>
              </a:solidFill>
            </a:endParaRPr>
          </a:p>
        </p:txBody>
      </p:sp>
      <p:sp>
        <p:nvSpPr>
          <p:cNvPr id="455" name="Google Shape;455;p32"/>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Once you have the JDK there are a few steps you need to follow:</a:t>
            </a:r>
            <a:endParaRPr/>
          </a:p>
          <a:p>
            <a:pPr indent="-228600" lvl="1" marL="675000" rtl="0" algn="l">
              <a:spcBef>
                <a:spcPts val="1000"/>
              </a:spcBef>
              <a:spcAft>
                <a:spcPts val="0"/>
              </a:spcAft>
              <a:buSzPts val="1800"/>
              <a:buFont typeface="Quattrocento Sans"/>
              <a:buAutoNum type="arabicPeriod"/>
            </a:pPr>
            <a:r>
              <a:rPr lang="en-GB"/>
              <a:t>Install the JDK</a:t>
            </a:r>
            <a:endParaRPr/>
          </a:p>
          <a:p>
            <a:pPr indent="-228600" lvl="1" marL="675000" rtl="0" algn="l">
              <a:spcBef>
                <a:spcPts val="1000"/>
              </a:spcBef>
              <a:spcAft>
                <a:spcPts val="0"/>
              </a:spcAft>
              <a:buSzPts val="1800"/>
              <a:buFont typeface="Quattrocento Sans"/>
              <a:buAutoNum type="arabicPeriod"/>
            </a:pPr>
            <a:r>
              <a:rPr lang="en-GB"/>
              <a:t>Prepend </a:t>
            </a:r>
            <a:r>
              <a:rPr b="1" lang="en-GB"/>
              <a:t>C:\Program Files\Java\jdk…\bin</a:t>
            </a:r>
            <a:r>
              <a:rPr lang="en-GB"/>
              <a:t> (your path that you installed it too) to the beginning of the </a:t>
            </a:r>
            <a:r>
              <a:rPr b="1" lang="en-GB"/>
              <a:t>PATH</a:t>
            </a:r>
            <a:r>
              <a:rPr lang="en-GB"/>
              <a:t> variable</a:t>
            </a:r>
            <a:endParaRPr/>
          </a:p>
          <a:p>
            <a:pPr indent="-228600" lvl="1" marL="675000" rtl="0" algn="l">
              <a:spcBef>
                <a:spcPts val="1000"/>
              </a:spcBef>
              <a:spcAft>
                <a:spcPts val="0"/>
              </a:spcAft>
              <a:buSzPts val="1800"/>
              <a:buFont typeface="Quattrocento Sans"/>
              <a:buAutoNum type="arabicPeriod"/>
            </a:pPr>
            <a:r>
              <a:rPr lang="en-GB"/>
              <a:t>Enter java –version into command prompt to check that this has worked.</a:t>
            </a:r>
            <a:endParaRPr/>
          </a:p>
          <a:p>
            <a:pPr indent="-228600" lvl="1" marL="675000" rtl="0" algn="l">
              <a:spcBef>
                <a:spcPts val="1000"/>
              </a:spcBef>
              <a:spcAft>
                <a:spcPts val="0"/>
              </a:spcAft>
              <a:buSzPts val="1800"/>
              <a:buFont typeface="Quattrocento Sans"/>
              <a:buAutoNum type="arabicPeriod"/>
            </a:pPr>
            <a:r>
              <a:rPr lang="en-GB"/>
              <a:t>Install the IDE (Eclipse)</a:t>
            </a:r>
            <a:endParaRPr/>
          </a:p>
          <a:p>
            <a:pPr indent="-114300" lvl="1" marL="675000" rtl="0" algn="l">
              <a:spcBef>
                <a:spcPts val="1000"/>
              </a:spcBef>
              <a:spcAft>
                <a:spcPts val="0"/>
              </a:spcAft>
              <a:buSzPts val="1800"/>
              <a:buFont typeface="Quattrocento Sans"/>
              <a:buNone/>
            </a:pPr>
            <a:r>
              <a:t/>
            </a:r>
            <a:endParaRPr/>
          </a:p>
        </p:txBody>
      </p:sp>
      <p:sp>
        <p:nvSpPr>
          <p:cNvPr id="456" name="Google Shape;456;p3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Setting up your environment</a:t>
            </a:r>
            <a:endParaRPr sz="324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The first thing to do is to make a project.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Eclipse has a wizard for creating new projects which makes this a very simple process.</a:t>
            </a:r>
            <a:endParaRPr/>
          </a:p>
          <a:p>
            <a:pPr indent="-222250" lvl="0" marL="342900" rtl="0" algn="l">
              <a:spcBef>
                <a:spcPts val="1000"/>
              </a:spcBef>
              <a:spcAft>
                <a:spcPts val="0"/>
              </a:spcAft>
              <a:buClr>
                <a:schemeClr val="dk1"/>
              </a:buClr>
              <a:buSzPts val="1900"/>
              <a:buFont typeface="Arial"/>
              <a:buNone/>
            </a:pPr>
            <a:r>
              <a:t/>
            </a:r>
            <a:endParaRPr/>
          </a:p>
        </p:txBody>
      </p:sp>
      <p:sp>
        <p:nvSpPr>
          <p:cNvPr id="462" name="Google Shape;462;p33"/>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1" marL="789300" rtl="0" algn="l">
              <a:spcBef>
                <a:spcPts val="0"/>
              </a:spcBef>
              <a:spcAft>
                <a:spcPts val="0"/>
              </a:spcAft>
              <a:buSzPts val="1800"/>
              <a:buFont typeface="Quattrocento Sans"/>
              <a:buAutoNum type="arabicPeriod"/>
            </a:pPr>
            <a:r>
              <a:rPr lang="en-GB"/>
              <a:t>Go to: File &gt; New &gt; Project… &gt; Java Project</a:t>
            </a:r>
            <a:endParaRPr/>
          </a:p>
          <a:p>
            <a:pPr indent="-342900" lvl="1" marL="789300" rtl="0" algn="l">
              <a:spcBef>
                <a:spcPts val="1000"/>
              </a:spcBef>
              <a:spcAft>
                <a:spcPts val="0"/>
              </a:spcAft>
              <a:buSzPts val="1800"/>
              <a:buFont typeface="Quattrocento Sans"/>
              <a:buAutoNum type="arabicPeriod"/>
            </a:pPr>
            <a:r>
              <a:rPr lang="en-GB"/>
              <a:t>Enter the name “HelloWorld” and select Finish</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You should now see your empty project in the package explorer.</a:t>
            </a:r>
            <a:endParaRPr/>
          </a:p>
        </p:txBody>
      </p:sp>
      <p:sp>
        <p:nvSpPr>
          <p:cNvPr id="463" name="Google Shape;463;p3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Creating your first project</a:t>
            </a:r>
            <a:endParaRPr sz="324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4"/>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Now that we have our project lets create our class.</a:t>
            </a:r>
            <a:endParaRPr/>
          </a:p>
          <a:p>
            <a:pPr indent="-342900" lvl="0" marL="342900" rtl="0" algn="l">
              <a:spcBef>
                <a:spcPts val="1000"/>
              </a:spcBef>
              <a:spcAft>
                <a:spcPts val="0"/>
              </a:spcAft>
              <a:buClr>
                <a:schemeClr val="dk1"/>
              </a:buClr>
              <a:buSzPts val="1900"/>
              <a:buFont typeface="Arial"/>
              <a:buChar char="•"/>
            </a:pPr>
            <a:r>
              <a:rPr lang="en-GB"/>
              <a:t>Right click on your project and select New &gt; Class</a:t>
            </a:r>
            <a:endParaRPr/>
          </a:p>
          <a:p>
            <a:pPr indent="-342900" lvl="0" marL="342900" rtl="0" algn="l">
              <a:spcBef>
                <a:spcPts val="1000"/>
              </a:spcBef>
              <a:spcAft>
                <a:spcPts val="0"/>
              </a:spcAft>
              <a:buClr>
                <a:schemeClr val="dk1"/>
              </a:buClr>
              <a:buSzPts val="1900"/>
              <a:buFont typeface="Arial"/>
              <a:buChar char="•"/>
            </a:pPr>
            <a:r>
              <a:rPr lang="en-GB"/>
              <a:t>Enter the name “HelloWorld”, select </a:t>
            </a:r>
            <a:r>
              <a:rPr b="1" lang="en-GB"/>
              <a:t>public</a:t>
            </a:r>
            <a:r>
              <a:rPr lang="en-GB"/>
              <a:t> as the modifier, </a:t>
            </a:r>
            <a:r>
              <a:rPr b="1" lang="en-GB"/>
              <a:t>ensure that the </a:t>
            </a:r>
            <a:r>
              <a:rPr b="1" i="1" lang="en-GB"/>
              <a:t>main</a:t>
            </a:r>
            <a:r>
              <a:rPr b="1" lang="en-GB"/>
              <a:t> method remains checked</a:t>
            </a:r>
            <a:r>
              <a:rPr lang="en-GB"/>
              <a:t>, and uncheck anything else.</a:t>
            </a:r>
            <a:endParaRPr/>
          </a:p>
          <a:p>
            <a:pPr indent="-342900" lvl="0" marL="342900" rtl="0" algn="l">
              <a:spcBef>
                <a:spcPts val="1000"/>
              </a:spcBef>
              <a:spcAft>
                <a:spcPts val="0"/>
              </a:spcAft>
              <a:buClr>
                <a:schemeClr val="dk1"/>
              </a:buClr>
              <a:buSzPts val="1900"/>
              <a:buFont typeface="Arial"/>
              <a:buChar char="•"/>
            </a:pPr>
            <a:r>
              <a:rPr lang="en-GB"/>
              <a:t>This will add a new file to your project called HelloWorld.java</a:t>
            </a:r>
            <a:endParaRPr/>
          </a:p>
          <a:p>
            <a:pPr indent="-222250" lvl="0" marL="342900" rtl="0" algn="l">
              <a:spcBef>
                <a:spcPts val="1000"/>
              </a:spcBef>
              <a:spcAft>
                <a:spcPts val="0"/>
              </a:spcAft>
              <a:buClr>
                <a:schemeClr val="dk1"/>
              </a:buClr>
              <a:buSzPts val="1900"/>
              <a:buFont typeface="Arial"/>
              <a:buNone/>
            </a:pPr>
            <a:r>
              <a:t/>
            </a:r>
            <a:endParaRPr>
              <a:solidFill>
                <a:srgbClr val="00519C"/>
              </a:solidFill>
            </a:endParaRPr>
          </a:p>
        </p:txBody>
      </p:sp>
      <p:sp>
        <p:nvSpPr>
          <p:cNvPr id="469" name="Google Shape;469;p3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Creating your first class</a:t>
            </a:r>
            <a:endParaRPr sz="3240"/>
          </a:p>
        </p:txBody>
      </p:sp>
      <p:sp>
        <p:nvSpPr>
          <p:cNvPr id="470" name="Google Shape;470;p34"/>
          <p:cNvSpPr/>
          <p:nvPr/>
        </p:nvSpPr>
        <p:spPr>
          <a:xfrm>
            <a:off x="6203576" y="1929600"/>
            <a:ext cx="5701553" cy="1400383"/>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700">
                <a:solidFill>
                  <a:srgbClr val="7F0055"/>
                </a:solidFill>
                <a:latin typeface="Courier New"/>
                <a:ea typeface="Courier New"/>
                <a:cs typeface="Courier New"/>
                <a:sym typeface="Courier New"/>
              </a:rPr>
              <a:t>public</a:t>
            </a:r>
            <a:r>
              <a:rPr b="1" lang="en-GB" sz="1700">
                <a:solidFill>
                  <a:srgbClr val="000000"/>
                </a:solidFill>
                <a:latin typeface="Courier New"/>
                <a:ea typeface="Courier New"/>
                <a:cs typeface="Courier New"/>
                <a:sym typeface="Courier New"/>
              </a:rPr>
              <a:t> </a:t>
            </a:r>
            <a:r>
              <a:rPr b="1" lang="en-GB" sz="1700">
                <a:solidFill>
                  <a:srgbClr val="7F0055"/>
                </a:solidFill>
                <a:latin typeface="Courier New"/>
                <a:ea typeface="Courier New"/>
                <a:cs typeface="Courier New"/>
                <a:sym typeface="Courier New"/>
              </a:rPr>
              <a:t>class</a:t>
            </a:r>
            <a:r>
              <a:rPr b="1" lang="en-GB" sz="1700">
                <a:solidFill>
                  <a:srgbClr val="000000"/>
                </a:solidFill>
                <a:latin typeface="Courier New"/>
                <a:ea typeface="Courier New"/>
                <a:cs typeface="Courier New"/>
                <a:sym typeface="Courier New"/>
              </a:rPr>
              <a:t> HelloWorld {</a:t>
            </a:r>
            <a:endParaRPr/>
          </a:p>
          <a:p>
            <a:pPr indent="0" lvl="1" marL="457200" marR="0" rtl="0" algn="l">
              <a:spcBef>
                <a:spcPts val="0"/>
              </a:spcBef>
              <a:spcAft>
                <a:spcPts val="0"/>
              </a:spcAft>
              <a:buNone/>
            </a:pPr>
            <a:r>
              <a:rPr b="1" i="0" lang="en-GB" sz="1700" u="none" cap="none" strike="noStrike">
                <a:solidFill>
                  <a:srgbClr val="7F0055"/>
                </a:solidFill>
                <a:latin typeface="Courier New"/>
                <a:ea typeface="Courier New"/>
                <a:cs typeface="Courier New"/>
                <a:sym typeface="Courier New"/>
              </a:rPr>
              <a:t>public</a:t>
            </a:r>
            <a:r>
              <a:rPr b="1" i="0" lang="en-GB" sz="1700" u="none" cap="none" strike="noStrike">
                <a:solidFill>
                  <a:srgbClr val="000000"/>
                </a:solidFill>
                <a:latin typeface="Courier New"/>
                <a:ea typeface="Courier New"/>
                <a:cs typeface="Courier New"/>
                <a:sym typeface="Courier New"/>
              </a:rPr>
              <a:t> </a:t>
            </a:r>
            <a:r>
              <a:rPr b="1" i="0" lang="en-GB" sz="1700" u="none" cap="none" strike="noStrike">
                <a:solidFill>
                  <a:srgbClr val="7F0055"/>
                </a:solidFill>
                <a:latin typeface="Courier New"/>
                <a:ea typeface="Courier New"/>
                <a:cs typeface="Courier New"/>
                <a:sym typeface="Courier New"/>
              </a:rPr>
              <a:t>static</a:t>
            </a:r>
            <a:r>
              <a:rPr b="1" i="0" lang="en-GB" sz="1700" u="none" cap="none" strike="noStrike">
                <a:solidFill>
                  <a:srgbClr val="000000"/>
                </a:solidFill>
                <a:latin typeface="Courier New"/>
                <a:ea typeface="Courier New"/>
                <a:cs typeface="Courier New"/>
                <a:sym typeface="Courier New"/>
              </a:rPr>
              <a:t> </a:t>
            </a:r>
            <a:r>
              <a:rPr b="1" i="0" lang="en-GB" sz="1700" u="none" cap="none" strike="noStrike">
                <a:solidFill>
                  <a:srgbClr val="7F0055"/>
                </a:solidFill>
                <a:latin typeface="Courier New"/>
                <a:ea typeface="Courier New"/>
                <a:cs typeface="Courier New"/>
                <a:sym typeface="Courier New"/>
              </a:rPr>
              <a:t>void</a:t>
            </a:r>
            <a:r>
              <a:rPr b="1" i="0" lang="en-GB" sz="1700" u="none" cap="none" strike="noStrike">
                <a:solidFill>
                  <a:srgbClr val="000000"/>
                </a:solidFill>
                <a:latin typeface="Courier New"/>
                <a:ea typeface="Courier New"/>
                <a:cs typeface="Courier New"/>
                <a:sym typeface="Courier New"/>
              </a:rPr>
              <a:t> main(String[] </a:t>
            </a:r>
            <a:r>
              <a:rPr b="1" i="0" lang="en-GB" sz="1700" u="none" cap="none" strike="noStrike">
                <a:solidFill>
                  <a:srgbClr val="6A3E3E"/>
                </a:solidFill>
                <a:latin typeface="Courier New"/>
                <a:ea typeface="Courier New"/>
                <a:cs typeface="Courier New"/>
                <a:sym typeface="Courier New"/>
              </a:rPr>
              <a:t>args</a:t>
            </a:r>
            <a:r>
              <a:rPr b="1" i="0" lang="en-GB" sz="1700" u="none" cap="none" strike="noStrike">
                <a:solidFill>
                  <a:srgbClr val="000000"/>
                </a:solidFill>
                <a:latin typeface="Courier New"/>
                <a:ea typeface="Courier New"/>
                <a:cs typeface="Courier New"/>
                <a:sym typeface="Courier New"/>
              </a:rPr>
              <a:t>) {</a:t>
            </a:r>
            <a:endParaRPr/>
          </a:p>
          <a:p>
            <a:pPr indent="0" lvl="1" marL="457200" marR="0" rtl="0" algn="l">
              <a:spcBef>
                <a:spcPts val="0"/>
              </a:spcBef>
              <a:spcAft>
                <a:spcPts val="0"/>
              </a:spcAft>
              <a:buNone/>
            </a:pPr>
            <a:r>
              <a:rPr b="1" i="0" lang="en-GB" sz="1700" u="none" cap="none" strike="noStrike">
                <a:solidFill>
                  <a:srgbClr val="000000"/>
                </a:solidFill>
                <a:latin typeface="Courier New"/>
                <a:ea typeface="Courier New"/>
                <a:cs typeface="Courier New"/>
                <a:sym typeface="Courier New"/>
              </a:rPr>
              <a:t>}</a:t>
            </a:r>
            <a:endParaRPr b="1" i="0" sz="1700" u="none" cap="none" strike="noStrike">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700">
                <a:solidFill>
                  <a:srgbClr val="000000"/>
                </a:solidFill>
                <a:latin typeface="Courier New"/>
                <a:ea typeface="Courier New"/>
                <a:cs typeface="Courier New"/>
                <a:sym typeface="Courier New"/>
              </a:rPr>
              <a:t>}</a:t>
            </a:r>
            <a:endParaRPr b="1" sz="1700">
              <a:solidFill>
                <a:schemeClr val="dk1"/>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5"/>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In the methods braces we will write the code for this method. </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b="1" lang="en-GB"/>
              <a:t>System.out.println() </a:t>
            </a:r>
            <a:r>
              <a:rPr lang="en-GB"/>
              <a:t>will print text to the console when we run the code.</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Within the quotes we will write the message to be displayed.</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When run this program will now execute this line of code, printing “Hello World!” to the screen.</a:t>
            </a:r>
            <a:endParaRPr/>
          </a:p>
          <a:p>
            <a:pPr indent="-222250" lvl="0" marL="342900" rtl="0" algn="l">
              <a:spcBef>
                <a:spcPts val="1000"/>
              </a:spcBef>
              <a:spcAft>
                <a:spcPts val="0"/>
              </a:spcAft>
              <a:buClr>
                <a:schemeClr val="dk1"/>
              </a:buClr>
              <a:buSzPts val="1900"/>
              <a:buFont typeface="Arial"/>
              <a:buNone/>
            </a:pPr>
            <a:r>
              <a:t/>
            </a:r>
            <a:endParaRPr>
              <a:solidFill>
                <a:srgbClr val="00519C"/>
              </a:solidFill>
            </a:endParaRPr>
          </a:p>
        </p:txBody>
      </p:sp>
      <p:sp>
        <p:nvSpPr>
          <p:cNvPr id="476" name="Google Shape;476;p3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Your first class</a:t>
            </a:r>
            <a:endParaRPr sz="3240"/>
          </a:p>
        </p:txBody>
      </p:sp>
      <p:sp>
        <p:nvSpPr>
          <p:cNvPr id="477" name="Google Shape;477;p35"/>
          <p:cNvSpPr/>
          <p:nvPr/>
        </p:nvSpPr>
        <p:spPr>
          <a:xfrm>
            <a:off x="6221505" y="1958682"/>
            <a:ext cx="5701553" cy="1661993"/>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700">
                <a:solidFill>
                  <a:srgbClr val="7F0055"/>
                </a:solidFill>
                <a:latin typeface="Courier New"/>
                <a:ea typeface="Courier New"/>
                <a:cs typeface="Courier New"/>
                <a:sym typeface="Courier New"/>
              </a:rPr>
              <a:t>public</a:t>
            </a:r>
            <a:r>
              <a:rPr b="1" lang="en-GB" sz="1700">
                <a:solidFill>
                  <a:srgbClr val="000000"/>
                </a:solidFill>
                <a:latin typeface="Courier New"/>
                <a:ea typeface="Courier New"/>
                <a:cs typeface="Courier New"/>
                <a:sym typeface="Courier New"/>
              </a:rPr>
              <a:t> </a:t>
            </a:r>
            <a:r>
              <a:rPr b="1" lang="en-GB" sz="1700">
                <a:solidFill>
                  <a:srgbClr val="7F0055"/>
                </a:solidFill>
                <a:latin typeface="Courier New"/>
                <a:ea typeface="Courier New"/>
                <a:cs typeface="Courier New"/>
                <a:sym typeface="Courier New"/>
              </a:rPr>
              <a:t>class</a:t>
            </a:r>
            <a:r>
              <a:rPr b="1" lang="en-GB" sz="1700">
                <a:solidFill>
                  <a:srgbClr val="000000"/>
                </a:solidFill>
                <a:latin typeface="Courier New"/>
                <a:ea typeface="Courier New"/>
                <a:cs typeface="Courier New"/>
                <a:sym typeface="Courier New"/>
              </a:rPr>
              <a:t> HelloWorld {</a:t>
            </a:r>
            <a:endParaRPr/>
          </a:p>
          <a:p>
            <a:pPr indent="0" lvl="1" marL="457200" marR="0" rtl="0" algn="l">
              <a:spcBef>
                <a:spcPts val="0"/>
              </a:spcBef>
              <a:spcAft>
                <a:spcPts val="0"/>
              </a:spcAft>
              <a:buNone/>
            </a:pPr>
            <a:r>
              <a:rPr b="1" i="0" lang="en-GB" sz="1700" u="none" cap="none" strike="noStrike">
                <a:solidFill>
                  <a:srgbClr val="7F0055"/>
                </a:solidFill>
                <a:latin typeface="Courier New"/>
                <a:ea typeface="Courier New"/>
                <a:cs typeface="Courier New"/>
                <a:sym typeface="Courier New"/>
              </a:rPr>
              <a:t>public</a:t>
            </a:r>
            <a:r>
              <a:rPr b="1" i="0" lang="en-GB" sz="1700" u="none" cap="none" strike="noStrike">
                <a:solidFill>
                  <a:srgbClr val="000000"/>
                </a:solidFill>
                <a:latin typeface="Courier New"/>
                <a:ea typeface="Courier New"/>
                <a:cs typeface="Courier New"/>
                <a:sym typeface="Courier New"/>
              </a:rPr>
              <a:t> </a:t>
            </a:r>
            <a:r>
              <a:rPr b="1" i="0" lang="en-GB" sz="1700" u="none" cap="none" strike="noStrike">
                <a:solidFill>
                  <a:srgbClr val="7F0055"/>
                </a:solidFill>
                <a:latin typeface="Courier New"/>
                <a:ea typeface="Courier New"/>
                <a:cs typeface="Courier New"/>
                <a:sym typeface="Courier New"/>
              </a:rPr>
              <a:t>static</a:t>
            </a:r>
            <a:r>
              <a:rPr b="1" i="0" lang="en-GB" sz="1700" u="none" cap="none" strike="noStrike">
                <a:solidFill>
                  <a:srgbClr val="000000"/>
                </a:solidFill>
                <a:latin typeface="Courier New"/>
                <a:ea typeface="Courier New"/>
                <a:cs typeface="Courier New"/>
                <a:sym typeface="Courier New"/>
              </a:rPr>
              <a:t> </a:t>
            </a:r>
            <a:r>
              <a:rPr b="1" i="0" lang="en-GB" sz="1700" u="none" cap="none" strike="noStrike">
                <a:solidFill>
                  <a:srgbClr val="7F0055"/>
                </a:solidFill>
                <a:latin typeface="Courier New"/>
                <a:ea typeface="Courier New"/>
                <a:cs typeface="Courier New"/>
                <a:sym typeface="Courier New"/>
              </a:rPr>
              <a:t>void</a:t>
            </a:r>
            <a:r>
              <a:rPr b="1" i="0" lang="en-GB" sz="1700" u="none" cap="none" strike="noStrike">
                <a:solidFill>
                  <a:srgbClr val="000000"/>
                </a:solidFill>
                <a:latin typeface="Courier New"/>
                <a:ea typeface="Courier New"/>
                <a:cs typeface="Courier New"/>
                <a:sym typeface="Courier New"/>
              </a:rPr>
              <a:t> main(String[] </a:t>
            </a:r>
            <a:r>
              <a:rPr b="1" i="0" lang="en-GB" sz="1700" u="none" cap="none" strike="noStrike">
                <a:solidFill>
                  <a:srgbClr val="6A3E3E"/>
                </a:solidFill>
                <a:latin typeface="Courier New"/>
                <a:ea typeface="Courier New"/>
                <a:cs typeface="Courier New"/>
                <a:sym typeface="Courier New"/>
              </a:rPr>
              <a:t>args</a:t>
            </a:r>
            <a:r>
              <a:rPr b="1" i="0" lang="en-GB" sz="1700" u="none" cap="none" strike="noStrike">
                <a:solidFill>
                  <a:srgbClr val="000000"/>
                </a:solidFill>
                <a:latin typeface="Courier New"/>
                <a:ea typeface="Courier New"/>
                <a:cs typeface="Courier New"/>
                <a:sym typeface="Courier New"/>
              </a:rPr>
              <a:t>) {</a:t>
            </a:r>
            <a:endParaRPr/>
          </a:p>
          <a:p>
            <a:pPr indent="0" lvl="2" marL="914400" marR="0" rtl="0" algn="l">
              <a:spcBef>
                <a:spcPts val="0"/>
              </a:spcBef>
              <a:spcAft>
                <a:spcPts val="0"/>
              </a:spcAft>
              <a:buNone/>
            </a:pPr>
            <a:r>
              <a:rPr b="1" i="0" lang="en-GB" sz="1700" u="none" cap="none" strike="noStrike">
                <a:solidFill>
                  <a:srgbClr val="000000"/>
                </a:solidFill>
                <a:latin typeface="Courier New"/>
                <a:ea typeface="Courier New"/>
                <a:cs typeface="Courier New"/>
                <a:sym typeface="Courier New"/>
              </a:rPr>
              <a:t>System.</a:t>
            </a:r>
            <a:r>
              <a:rPr b="1" i="1" lang="en-GB" sz="1700" u="none" cap="none" strike="noStrike">
                <a:solidFill>
                  <a:srgbClr val="0000C0"/>
                </a:solidFill>
                <a:latin typeface="Courier New"/>
                <a:ea typeface="Courier New"/>
                <a:cs typeface="Courier New"/>
                <a:sym typeface="Courier New"/>
              </a:rPr>
              <a:t>out</a:t>
            </a:r>
            <a:r>
              <a:rPr b="1" i="1" lang="en-GB" sz="1700" u="none" cap="none" strike="noStrike">
                <a:solidFill>
                  <a:srgbClr val="000000"/>
                </a:solidFill>
                <a:latin typeface="Courier New"/>
                <a:ea typeface="Courier New"/>
                <a:cs typeface="Courier New"/>
                <a:sym typeface="Courier New"/>
              </a:rPr>
              <a:t>.println(</a:t>
            </a:r>
            <a:r>
              <a:rPr b="1" i="1" lang="en-GB" sz="1700" u="none" cap="none" strike="noStrike">
                <a:solidFill>
                  <a:srgbClr val="2A00FF"/>
                </a:solidFill>
                <a:latin typeface="Courier New"/>
                <a:ea typeface="Courier New"/>
                <a:cs typeface="Courier New"/>
                <a:sym typeface="Courier New"/>
              </a:rPr>
              <a:t>"Hello World!"</a:t>
            </a:r>
            <a:r>
              <a:rPr b="1" i="1" lang="en-GB" sz="17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7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700">
                <a:solidFill>
                  <a:srgbClr val="000000"/>
                </a:solidFill>
                <a:latin typeface="Courier New"/>
                <a:ea typeface="Courier New"/>
                <a:cs typeface="Courier New"/>
                <a:sym typeface="Courier New"/>
              </a:rPr>
              <a:t>}</a:t>
            </a:r>
            <a:endParaRPr b="1" sz="17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6"/>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b="1" lang="en-GB" sz="1800"/>
              <a:t>CTRL + N </a:t>
            </a:r>
            <a:r>
              <a:rPr lang="en-GB" sz="1800"/>
              <a:t>– Create a new Project</a:t>
            </a:r>
            <a:endParaRPr/>
          </a:p>
          <a:p>
            <a:pPr indent="-342900" lvl="0" marL="342900" rtl="0" algn="l">
              <a:spcBef>
                <a:spcPts val="1000"/>
              </a:spcBef>
              <a:spcAft>
                <a:spcPts val="0"/>
              </a:spcAft>
              <a:buClr>
                <a:schemeClr val="dk1"/>
              </a:buClr>
              <a:buSzPts val="1800"/>
              <a:buFont typeface="Arial"/>
              <a:buChar char="•"/>
            </a:pPr>
            <a:r>
              <a:rPr b="1" lang="en-GB" sz="1800"/>
              <a:t>CTRL + SHIFT + N </a:t>
            </a:r>
            <a:r>
              <a:rPr lang="en-GB" sz="1800"/>
              <a:t>– Create a new file (e.g. class)</a:t>
            </a:r>
            <a:endParaRPr/>
          </a:p>
          <a:p>
            <a:pPr indent="-342900" lvl="0" marL="342900" rtl="0" algn="l">
              <a:spcBef>
                <a:spcPts val="1000"/>
              </a:spcBef>
              <a:spcAft>
                <a:spcPts val="0"/>
              </a:spcAft>
              <a:buClr>
                <a:schemeClr val="dk1"/>
              </a:buClr>
              <a:buSzPts val="1800"/>
              <a:buFont typeface="Arial"/>
              <a:buChar char="•"/>
            </a:pPr>
            <a:r>
              <a:rPr b="1" lang="en-GB" sz="1800"/>
              <a:t>CTRL + Q </a:t>
            </a:r>
            <a:r>
              <a:rPr lang="en-GB" sz="1800"/>
              <a:t>– Jump to last location edited</a:t>
            </a:r>
            <a:endParaRPr/>
          </a:p>
          <a:p>
            <a:pPr indent="-342900" lvl="0" marL="342900" rtl="0" algn="l">
              <a:spcBef>
                <a:spcPts val="1000"/>
              </a:spcBef>
              <a:spcAft>
                <a:spcPts val="0"/>
              </a:spcAft>
              <a:buClr>
                <a:schemeClr val="dk1"/>
              </a:buClr>
              <a:buSzPts val="1800"/>
              <a:buFont typeface="Arial"/>
              <a:buChar char="•"/>
            </a:pPr>
            <a:r>
              <a:rPr b="1" lang="en-GB" sz="1800"/>
              <a:t>CTRL + .  </a:t>
            </a:r>
            <a:r>
              <a:rPr lang="en-GB" sz="1800"/>
              <a:t>- Jump to next syntax warning/error</a:t>
            </a:r>
            <a:endParaRPr/>
          </a:p>
          <a:p>
            <a:pPr indent="-342900" lvl="0" marL="342900" rtl="0" algn="l">
              <a:spcBef>
                <a:spcPts val="1000"/>
              </a:spcBef>
              <a:spcAft>
                <a:spcPts val="0"/>
              </a:spcAft>
              <a:buClr>
                <a:schemeClr val="dk1"/>
              </a:buClr>
              <a:buSzPts val="1800"/>
              <a:buFont typeface="Arial"/>
              <a:buChar char="•"/>
            </a:pPr>
            <a:r>
              <a:rPr b="1" lang="en-GB" sz="1800"/>
              <a:t>CTRL + SHIFT + P </a:t>
            </a:r>
            <a:r>
              <a:rPr lang="en-GB" sz="1800"/>
              <a:t>– Jump to matching bracket</a:t>
            </a:r>
            <a:endParaRPr/>
          </a:p>
          <a:p>
            <a:pPr indent="-342900" lvl="0" marL="342900" rtl="0" algn="l">
              <a:spcBef>
                <a:spcPts val="1000"/>
              </a:spcBef>
              <a:spcAft>
                <a:spcPts val="0"/>
              </a:spcAft>
              <a:buClr>
                <a:schemeClr val="dk1"/>
              </a:buClr>
              <a:buSzPts val="1800"/>
              <a:buFont typeface="Arial"/>
              <a:buChar char="•"/>
            </a:pPr>
            <a:r>
              <a:rPr b="1" lang="en-GB" sz="1800"/>
              <a:t>ALT + UP/DOWN </a:t>
            </a:r>
            <a:r>
              <a:rPr lang="en-GB" sz="1800"/>
              <a:t>– Move current line</a:t>
            </a:r>
            <a:endParaRPr/>
          </a:p>
          <a:p>
            <a:pPr indent="-342900" lvl="0" marL="342900" rtl="0" algn="l">
              <a:spcBef>
                <a:spcPts val="1000"/>
              </a:spcBef>
              <a:spcAft>
                <a:spcPts val="0"/>
              </a:spcAft>
              <a:buClr>
                <a:schemeClr val="dk1"/>
              </a:buClr>
              <a:buSzPts val="1800"/>
              <a:buFont typeface="Arial"/>
              <a:buChar char="•"/>
            </a:pPr>
            <a:r>
              <a:rPr b="1" lang="en-GB" sz="1800"/>
              <a:t>CTRL + H </a:t>
            </a:r>
            <a:r>
              <a:rPr lang="en-GB" sz="1800"/>
              <a:t>– Search Workspace</a:t>
            </a:r>
            <a:endParaRPr/>
          </a:p>
          <a:p>
            <a:pPr indent="-342900" lvl="0" marL="342900" rtl="0" algn="l">
              <a:spcBef>
                <a:spcPts val="1000"/>
              </a:spcBef>
              <a:spcAft>
                <a:spcPts val="0"/>
              </a:spcAft>
              <a:buClr>
                <a:schemeClr val="dk1"/>
              </a:buClr>
              <a:buSzPts val="1800"/>
              <a:buFont typeface="Arial"/>
              <a:buChar char="•"/>
            </a:pPr>
            <a:r>
              <a:rPr b="1" lang="en-GB" sz="1800"/>
              <a:t>CTRL + SHIFT + O </a:t>
            </a:r>
            <a:r>
              <a:rPr lang="en-GB" sz="1800"/>
              <a:t>– Import missing libraries</a:t>
            </a:r>
            <a:endParaRPr/>
          </a:p>
          <a:p>
            <a:pPr indent="-342900" lvl="0" marL="342900" rtl="0" algn="l">
              <a:spcBef>
                <a:spcPts val="1000"/>
              </a:spcBef>
              <a:spcAft>
                <a:spcPts val="0"/>
              </a:spcAft>
              <a:buClr>
                <a:schemeClr val="dk1"/>
              </a:buClr>
              <a:buSzPts val="1800"/>
              <a:buFont typeface="Arial"/>
              <a:buChar char="•"/>
            </a:pPr>
            <a:r>
              <a:rPr b="1" lang="en-GB" sz="1800"/>
              <a:t>CTRL + SHIFT + F </a:t>
            </a:r>
            <a:r>
              <a:rPr lang="en-GB" sz="1800"/>
              <a:t>– Format Class</a:t>
            </a:r>
            <a:endParaRPr/>
          </a:p>
          <a:p>
            <a:pPr indent="-228600" lvl="0" marL="342900" rtl="0" algn="l">
              <a:spcBef>
                <a:spcPts val="1000"/>
              </a:spcBef>
              <a:spcAft>
                <a:spcPts val="0"/>
              </a:spcAft>
              <a:buClr>
                <a:schemeClr val="dk1"/>
              </a:buClr>
              <a:buSzPts val="1800"/>
              <a:buFont typeface="Arial"/>
              <a:buNone/>
            </a:pPr>
            <a:r>
              <a:t/>
            </a:r>
            <a:endParaRPr sz="1800"/>
          </a:p>
          <a:p>
            <a:pPr indent="-228600" lvl="0" marL="342900" rtl="0" algn="l">
              <a:spcBef>
                <a:spcPts val="1000"/>
              </a:spcBef>
              <a:spcAft>
                <a:spcPts val="0"/>
              </a:spcAft>
              <a:buClr>
                <a:schemeClr val="dk1"/>
              </a:buClr>
              <a:buSzPts val="1800"/>
              <a:buFont typeface="Arial"/>
              <a:buNone/>
            </a:pPr>
            <a:r>
              <a:t/>
            </a:r>
            <a:endParaRPr sz="1800"/>
          </a:p>
        </p:txBody>
      </p:sp>
      <p:sp>
        <p:nvSpPr>
          <p:cNvPr id="484" name="Google Shape;484;p36"/>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b="1" lang="en-GB" sz="1800"/>
              <a:t>CTRL + SHIFT + / </a:t>
            </a:r>
            <a:r>
              <a:rPr lang="en-GB" sz="1800"/>
              <a:t>- Add block comment around selection</a:t>
            </a:r>
            <a:endParaRPr/>
          </a:p>
          <a:p>
            <a:pPr indent="-342900" lvl="0" marL="342900" rtl="0" algn="l">
              <a:spcBef>
                <a:spcPts val="1000"/>
              </a:spcBef>
              <a:spcAft>
                <a:spcPts val="0"/>
              </a:spcAft>
              <a:buClr>
                <a:schemeClr val="dk1"/>
              </a:buClr>
              <a:buSzPts val="1800"/>
              <a:buFont typeface="Arial"/>
              <a:buChar char="•"/>
            </a:pPr>
            <a:r>
              <a:rPr b="1" lang="en-GB" sz="1800"/>
              <a:t>CTRL + SHIFT + \ </a:t>
            </a:r>
            <a:r>
              <a:rPr lang="en-GB" sz="1800"/>
              <a:t>- Remove block comment around selection</a:t>
            </a:r>
            <a:endParaRPr/>
          </a:p>
          <a:p>
            <a:pPr indent="-342900" lvl="0" marL="342900" rtl="0" algn="l">
              <a:spcBef>
                <a:spcPts val="1000"/>
              </a:spcBef>
              <a:spcAft>
                <a:spcPts val="0"/>
              </a:spcAft>
              <a:buClr>
                <a:schemeClr val="dk1"/>
              </a:buClr>
              <a:buSzPts val="1800"/>
              <a:buFont typeface="Arial"/>
              <a:buChar char="•"/>
            </a:pPr>
            <a:r>
              <a:rPr b="1" lang="en-GB" sz="1800"/>
              <a:t>ALT + / </a:t>
            </a:r>
            <a:r>
              <a:rPr lang="en-GB" sz="1800"/>
              <a:t>- Word completion</a:t>
            </a:r>
            <a:endParaRPr/>
          </a:p>
          <a:p>
            <a:pPr indent="-342900" lvl="0" marL="342900" rtl="0" algn="l">
              <a:spcBef>
                <a:spcPts val="1000"/>
              </a:spcBef>
              <a:spcAft>
                <a:spcPts val="0"/>
              </a:spcAft>
              <a:buClr>
                <a:schemeClr val="dk1"/>
              </a:buClr>
              <a:buSzPts val="1800"/>
              <a:buFont typeface="Arial"/>
              <a:buChar char="•"/>
            </a:pPr>
            <a:r>
              <a:rPr b="1" lang="en-GB" sz="1800"/>
              <a:t>ALT + SHIFT + R </a:t>
            </a:r>
            <a:r>
              <a:rPr lang="en-GB" sz="1800"/>
              <a:t>– Rename selected element and all references of that element</a:t>
            </a:r>
            <a:endParaRPr/>
          </a:p>
          <a:p>
            <a:pPr indent="-342900" lvl="0" marL="342900" rtl="0" algn="l">
              <a:spcBef>
                <a:spcPts val="1000"/>
              </a:spcBef>
              <a:spcAft>
                <a:spcPts val="0"/>
              </a:spcAft>
              <a:buClr>
                <a:schemeClr val="dk1"/>
              </a:buClr>
              <a:buSzPts val="1800"/>
              <a:buFont typeface="Arial"/>
              <a:buChar char="•"/>
            </a:pPr>
            <a:r>
              <a:rPr b="1" lang="en-GB" sz="1800"/>
              <a:t>CTRL + F11 </a:t>
            </a:r>
            <a:r>
              <a:rPr lang="en-GB" sz="1800"/>
              <a:t>– Save and launch application</a:t>
            </a:r>
            <a:endParaRPr/>
          </a:p>
          <a:p>
            <a:pPr indent="-342900" lvl="0" marL="342900" rtl="0" algn="l">
              <a:spcBef>
                <a:spcPts val="1000"/>
              </a:spcBef>
              <a:spcAft>
                <a:spcPts val="0"/>
              </a:spcAft>
              <a:buClr>
                <a:schemeClr val="dk1"/>
              </a:buClr>
              <a:buSzPts val="1800"/>
              <a:buFont typeface="Arial"/>
              <a:buChar char="•"/>
            </a:pPr>
            <a:r>
              <a:rPr b="1" lang="en-GB" sz="1800"/>
              <a:t>sysout + CTRL + SPACE – </a:t>
            </a:r>
            <a:r>
              <a:rPr lang="en-GB" sz="1800"/>
              <a:t>Writes “System.out.println();”</a:t>
            </a:r>
            <a:endParaRPr/>
          </a:p>
          <a:p>
            <a:pPr indent="-342900" lvl="0" marL="342900" rtl="0" algn="l">
              <a:spcBef>
                <a:spcPts val="1000"/>
              </a:spcBef>
              <a:spcAft>
                <a:spcPts val="0"/>
              </a:spcAft>
              <a:buClr>
                <a:schemeClr val="dk1"/>
              </a:buClr>
              <a:buSzPts val="1800"/>
              <a:buFont typeface="Arial"/>
              <a:buChar char="•"/>
            </a:pPr>
            <a:r>
              <a:rPr b="1" lang="en-GB" sz="1800"/>
              <a:t>Source-</a:t>
            </a:r>
            <a:r>
              <a:rPr lang="en-GB" sz="1800"/>
              <a:t>&gt;Generate getters/setters/toString()/Constructors</a:t>
            </a:r>
            <a:endParaRPr/>
          </a:p>
          <a:p>
            <a:pPr indent="-228600" lvl="0" marL="342900" rtl="0" algn="l">
              <a:spcBef>
                <a:spcPts val="1000"/>
              </a:spcBef>
              <a:spcAft>
                <a:spcPts val="0"/>
              </a:spcAft>
              <a:buClr>
                <a:schemeClr val="dk1"/>
              </a:buClr>
              <a:buSzPts val="1800"/>
              <a:buFont typeface="Arial"/>
              <a:buNone/>
            </a:pPr>
            <a:r>
              <a:t/>
            </a:r>
            <a:endParaRPr sz="1800"/>
          </a:p>
          <a:p>
            <a:pPr indent="-228600" lvl="0" marL="342900" rtl="0" algn="l">
              <a:spcBef>
                <a:spcPts val="1000"/>
              </a:spcBef>
              <a:spcAft>
                <a:spcPts val="0"/>
              </a:spcAft>
              <a:buClr>
                <a:schemeClr val="dk1"/>
              </a:buClr>
              <a:buSzPts val="1800"/>
              <a:buFont typeface="Arial"/>
              <a:buNone/>
            </a:pPr>
            <a:r>
              <a:t/>
            </a:r>
            <a:endParaRPr sz="1800"/>
          </a:p>
        </p:txBody>
      </p:sp>
      <p:sp>
        <p:nvSpPr>
          <p:cNvPr id="485" name="Google Shape;485;p3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Useful Eclipse Shortcuts</a:t>
            </a:r>
            <a:endParaRPr sz="324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37"/>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555454"/>
              </a:buClr>
              <a:buSzPts val="6000"/>
              <a:buFont typeface="Quattrocento Sans"/>
              <a:buNone/>
            </a:pPr>
            <a:r>
              <a:rPr lang="en-GB"/>
              <a:t>Arrays</a:t>
            </a:r>
            <a:endParaRPr/>
          </a:p>
        </p:txBody>
      </p:sp>
      <p:sp>
        <p:nvSpPr>
          <p:cNvPr id="491" name="Google Shape;491;p37"/>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38"/>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GB" sz="1800"/>
              <a:t>Arrays are used for holding a collection of data. Different types of Arrays and Collections are intended for different situations.</a:t>
            </a:r>
            <a:endParaRPr/>
          </a:p>
          <a:p>
            <a:pPr indent="0" lvl="0" marL="0" rtl="0" algn="l">
              <a:spcBef>
                <a:spcPts val="1000"/>
              </a:spcBef>
              <a:spcAft>
                <a:spcPts val="0"/>
              </a:spcAft>
              <a:buSzPts val="1800"/>
              <a:buNone/>
            </a:pPr>
            <a:r>
              <a:t/>
            </a:r>
            <a:endParaRPr sz="1800"/>
          </a:p>
          <a:p>
            <a:pPr indent="0" lvl="0" marL="0" rtl="0" algn="l">
              <a:spcBef>
                <a:spcPts val="1000"/>
              </a:spcBef>
              <a:spcAft>
                <a:spcPts val="0"/>
              </a:spcAft>
              <a:buSzPts val="1800"/>
              <a:buNone/>
            </a:pPr>
            <a:r>
              <a:t/>
            </a:r>
            <a:endParaRPr sz="1800"/>
          </a:p>
          <a:p>
            <a:pPr indent="0" lvl="0" marL="0" rtl="0" algn="l">
              <a:spcBef>
                <a:spcPts val="1000"/>
              </a:spcBef>
              <a:spcAft>
                <a:spcPts val="0"/>
              </a:spcAft>
              <a:buSzPts val="1800"/>
              <a:buNone/>
            </a:pPr>
            <a:r>
              <a:rPr lang="en-GB" sz="1800"/>
              <a:t>One way to create an array is to use a set of square brackets:</a:t>
            </a:r>
            <a:endParaRPr/>
          </a:p>
          <a:p>
            <a:pPr indent="0" lvl="0" marL="0" rtl="0" algn="l">
              <a:spcBef>
                <a:spcPts val="1000"/>
              </a:spcBef>
              <a:spcAft>
                <a:spcPts val="0"/>
              </a:spcAft>
              <a:buSzPts val="1800"/>
              <a:buNone/>
            </a:pPr>
            <a:r>
              <a:rPr lang="en-GB" sz="1800"/>
              <a:t>							</a:t>
            </a:r>
            <a:r>
              <a:rPr b="1" lang="en-GB" sz="1800">
                <a:solidFill>
                  <a:srgbClr val="7F0055"/>
                </a:solidFill>
                <a:highlight>
                  <a:srgbClr val="E8F2FE"/>
                </a:highlight>
                <a:latin typeface="Consolas"/>
                <a:ea typeface="Consolas"/>
                <a:cs typeface="Consolas"/>
                <a:sym typeface="Consolas"/>
              </a:rPr>
              <a:t>int</a:t>
            </a:r>
            <a:r>
              <a:rPr lang="en-GB" sz="1800">
                <a:solidFill>
                  <a:srgbClr val="000000"/>
                </a:solidFill>
                <a:highlight>
                  <a:srgbClr val="E8F2FE"/>
                </a:highlight>
                <a:latin typeface="Consolas"/>
                <a:ea typeface="Consolas"/>
                <a:cs typeface="Consolas"/>
                <a:sym typeface="Consolas"/>
              </a:rPr>
              <a:t>[] </a:t>
            </a:r>
            <a:r>
              <a:rPr lang="en-GB" sz="1800">
                <a:solidFill>
                  <a:srgbClr val="6A3E3E"/>
                </a:solidFill>
                <a:highlight>
                  <a:srgbClr val="E8F2FE"/>
                </a:highlight>
                <a:latin typeface="Consolas"/>
                <a:ea typeface="Consolas"/>
                <a:cs typeface="Consolas"/>
                <a:sym typeface="Consolas"/>
              </a:rPr>
              <a:t>arrayOfInts</a:t>
            </a:r>
            <a:r>
              <a:rPr lang="en-GB" sz="1800">
                <a:solidFill>
                  <a:srgbClr val="000000"/>
                </a:solidFill>
                <a:highlight>
                  <a:srgbClr val="E8F2FE"/>
                </a:highlight>
                <a:latin typeface="Consolas"/>
                <a:ea typeface="Consolas"/>
                <a:cs typeface="Consolas"/>
                <a:sym typeface="Consolas"/>
              </a:rPr>
              <a:t> = {5,6,33,45,50};</a:t>
            </a:r>
            <a:endParaRPr sz="1800"/>
          </a:p>
          <a:p>
            <a:pPr indent="0" lvl="0" marL="0" rtl="0" algn="l">
              <a:spcBef>
                <a:spcPts val="1000"/>
              </a:spcBef>
              <a:spcAft>
                <a:spcPts val="0"/>
              </a:spcAft>
              <a:buSzPts val="1800"/>
              <a:buNone/>
            </a:pPr>
            <a:r>
              <a:rPr lang="en-GB" sz="1800"/>
              <a:t>You can specify the length by putting the length in square brackets when instantiating the array:</a:t>
            </a:r>
            <a:endParaRPr/>
          </a:p>
          <a:p>
            <a:pPr indent="0" lvl="0" marL="0" rtl="0" algn="l">
              <a:spcBef>
                <a:spcPts val="1000"/>
              </a:spcBef>
              <a:spcAft>
                <a:spcPts val="0"/>
              </a:spcAft>
              <a:buSzPts val="1800"/>
              <a:buNone/>
            </a:pPr>
            <a:r>
              <a:rPr lang="en-GB" sz="1800"/>
              <a:t>							</a:t>
            </a:r>
            <a:r>
              <a:rPr b="1" lang="en-GB" sz="1800">
                <a:solidFill>
                  <a:srgbClr val="7F0055"/>
                </a:solidFill>
                <a:highlight>
                  <a:srgbClr val="E8F2FE"/>
                </a:highlight>
                <a:latin typeface="Consolas"/>
                <a:ea typeface="Consolas"/>
                <a:cs typeface="Consolas"/>
                <a:sym typeface="Consolas"/>
              </a:rPr>
              <a:t>int</a:t>
            </a:r>
            <a:r>
              <a:rPr lang="en-GB" sz="1800">
                <a:solidFill>
                  <a:srgbClr val="000000"/>
                </a:solidFill>
                <a:highlight>
                  <a:srgbClr val="E8F2FE"/>
                </a:highlight>
                <a:latin typeface="Consolas"/>
                <a:ea typeface="Consolas"/>
                <a:cs typeface="Consolas"/>
                <a:sym typeface="Consolas"/>
              </a:rPr>
              <a:t>[] </a:t>
            </a:r>
            <a:r>
              <a:rPr lang="en-GB" sz="1800">
                <a:solidFill>
                  <a:srgbClr val="6A3E3E"/>
                </a:solidFill>
                <a:highlight>
                  <a:srgbClr val="E8F2FE"/>
                </a:highlight>
                <a:latin typeface="Consolas"/>
                <a:ea typeface="Consolas"/>
                <a:cs typeface="Consolas"/>
                <a:sym typeface="Consolas"/>
              </a:rPr>
              <a:t>arrayOfInts</a:t>
            </a:r>
            <a:r>
              <a:rPr lang="en-GB" sz="1800">
                <a:solidFill>
                  <a:srgbClr val="000000"/>
                </a:solidFill>
                <a:highlight>
                  <a:srgbClr val="E8F2FE"/>
                </a:highlight>
                <a:latin typeface="Consolas"/>
                <a:ea typeface="Consolas"/>
                <a:cs typeface="Consolas"/>
                <a:sym typeface="Consolas"/>
              </a:rPr>
              <a:t> = </a:t>
            </a:r>
            <a:r>
              <a:rPr b="1" lang="en-GB" sz="1800">
                <a:solidFill>
                  <a:srgbClr val="7F0055"/>
                </a:solidFill>
                <a:highlight>
                  <a:srgbClr val="E8F2FE"/>
                </a:highlight>
                <a:latin typeface="Consolas"/>
                <a:ea typeface="Consolas"/>
                <a:cs typeface="Consolas"/>
                <a:sym typeface="Consolas"/>
              </a:rPr>
              <a:t>new</a:t>
            </a:r>
            <a:r>
              <a:rPr b="1" lang="en-GB" sz="1800">
                <a:solidFill>
                  <a:srgbClr val="000000"/>
                </a:solidFill>
                <a:highlight>
                  <a:srgbClr val="E8F2FE"/>
                </a:highlight>
                <a:latin typeface="Consolas"/>
                <a:ea typeface="Consolas"/>
                <a:cs typeface="Consolas"/>
                <a:sym typeface="Consolas"/>
              </a:rPr>
              <a:t> </a:t>
            </a:r>
            <a:r>
              <a:rPr b="1" lang="en-GB" sz="1800">
                <a:solidFill>
                  <a:srgbClr val="7F0055"/>
                </a:solidFill>
                <a:highlight>
                  <a:srgbClr val="E8F2FE"/>
                </a:highlight>
                <a:latin typeface="Consolas"/>
                <a:ea typeface="Consolas"/>
                <a:cs typeface="Consolas"/>
                <a:sym typeface="Consolas"/>
              </a:rPr>
              <a:t>int</a:t>
            </a:r>
            <a:r>
              <a:rPr lang="en-GB" sz="1800">
                <a:solidFill>
                  <a:srgbClr val="000000"/>
                </a:solidFill>
                <a:highlight>
                  <a:srgbClr val="E8F2FE"/>
                </a:highlight>
                <a:latin typeface="Consolas"/>
                <a:ea typeface="Consolas"/>
                <a:cs typeface="Consolas"/>
                <a:sym typeface="Consolas"/>
              </a:rPr>
              <a:t>[5];</a:t>
            </a:r>
            <a:endParaRPr sz="1800"/>
          </a:p>
          <a:p>
            <a:pPr indent="0" lvl="0" marL="0" rtl="0" algn="l">
              <a:spcBef>
                <a:spcPts val="1000"/>
              </a:spcBef>
              <a:spcAft>
                <a:spcPts val="0"/>
              </a:spcAft>
              <a:buSzPts val="1800"/>
              <a:buNone/>
            </a:pPr>
            <a:r>
              <a:rPr lang="en-GB" sz="1800"/>
              <a:t>You can assign values directly to an index by specifying the index in square brackets:										</a:t>
            </a:r>
            <a:r>
              <a:rPr lang="en-GB" sz="1800">
                <a:solidFill>
                  <a:srgbClr val="6A3E3E"/>
                </a:solidFill>
                <a:highlight>
                  <a:srgbClr val="E8F2FE"/>
                </a:highlight>
                <a:latin typeface="Consolas"/>
                <a:ea typeface="Consolas"/>
                <a:cs typeface="Consolas"/>
                <a:sym typeface="Consolas"/>
              </a:rPr>
              <a:t>arrayOfInts</a:t>
            </a:r>
            <a:r>
              <a:rPr lang="en-GB" sz="1800">
                <a:solidFill>
                  <a:srgbClr val="000000"/>
                </a:solidFill>
                <a:highlight>
                  <a:srgbClr val="E8F2FE"/>
                </a:highlight>
                <a:latin typeface="Consolas"/>
                <a:ea typeface="Consolas"/>
                <a:cs typeface="Consolas"/>
                <a:sym typeface="Consolas"/>
              </a:rPr>
              <a:t>[3] = 45;</a:t>
            </a:r>
            <a:endParaRPr sz="1800"/>
          </a:p>
          <a:p>
            <a:pPr indent="0" lvl="0" marL="0" rtl="0" algn="l">
              <a:spcBef>
                <a:spcPts val="1000"/>
              </a:spcBef>
              <a:spcAft>
                <a:spcPts val="0"/>
              </a:spcAft>
              <a:buSzPts val="1800"/>
              <a:buNone/>
            </a:pPr>
            <a:r>
              <a:t/>
            </a:r>
            <a:endParaRPr sz="1800"/>
          </a:p>
        </p:txBody>
      </p:sp>
      <p:sp>
        <p:nvSpPr>
          <p:cNvPr id="497" name="Google Shape;497;p3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Arrays – Single Dimensional</a:t>
            </a:r>
            <a:endParaRPr sz="3240"/>
          </a:p>
        </p:txBody>
      </p:sp>
      <p:pic>
        <p:nvPicPr>
          <p:cNvPr id="498" name="Google Shape;498;p38"/>
          <p:cNvPicPr preferRelativeResize="0"/>
          <p:nvPr/>
        </p:nvPicPr>
        <p:blipFill rotWithShape="1">
          <a:blip r:embed="rId3">
            <a:alphaModFix/>
          </a:blip>
          <a:srcRect b="0" l="20177" r="0" t="0"/>
          <a:stretch/>
        </p:blipFill>
        <p:spPr>
          <a:xfrm>
            <a:off x="6509821" y="492126"/>
            <a:ext cx="5308979" cy="108934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39"/>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00"/>
              <a:buNone/>
            </a:pPr>
            <a:r>
              <a:rPr lang="en-GB"/>
              <a:t>These are arrays where each </a:t>
            </a:r>
            <a:br>
              <a:rPr lang="en-GB"/>
            </a:br>
            <a:r>
              <a:rPr lang="en-GB"/>
              <a:t>index of an array holds another array.</a:t>
            </a:r>
            <a:endParaRPr/>
          </a:p>
          <a:p>
            <a:pPr indent="0" lvl="0" marL="0" rtl="0" algn="l">
              <a:spcBef>
                <a:spcPts val="1000"/>
              </a:spcBef>
              <a:spcAft>
                <a:spcPts val="0"/>
              </a:spcAft>
              <a:buSzPts val="1900"/>
              <a:buNone/>
            </a:pPr>
            <a:r>
              <a:t/>
            </a:r>
            <a:endParaRPr/>
          </a:p>
          <a:p>
            <a:pPr indent="0" lvl="0" marL="0" rtl="0" algn="l">
              <a:spcBef>
                <a:spcPts val="1000"/>
              </a:spcBef>
              <a:spcAft>
                <a:spcPts val="0"/>
              </a:spcAft>
              <a:buSzPts val="1900"/>
              <a:buNone/>
            </a:pPr>
            <a:r>
              <a:rPr lang="en-GB"/>
              <a:t>These can be specified by having two sets of square brackets:</a:t>
            </a:r>
            <a:endParaRPr/>
          </a:p>
          <a:p>
            <a:pPr indent="0" lvl="0" marL="0" rtl="0" algn="l">
              <a:spcBef>
                <a:spcPts val="1000"/>
              </a:spcBef>
              <a:spcAft>
                <a:spcPts val="0"/>
              </a:spcAft>
              <a:buSzPts val="1900"/>
              <a:buNone/>
            </a:pPr>
            <a:r>
              <a:rPr lang="en-GB"/>
              <a:t>					</a:t>
            </a:r>
            <a:r>
              <a:rPr b="1" lang="en-GB">
                <a:solidFill>
                  <a:srgbClr val="7F0055"/>
                </a:solidFill>
                <a:highlight>
                  <a:srgbClr val="E8F2FE"/>
                </a:highlight>
                <a:latin typeface="Consolas"/>
                <a:ea typeface="Consolas"/>
                <a:cs typeface="Consolas"/>
                <a:sym typeface="Consolas"/>
              </a:rPr>
              <a:t>int</a:t>
            </a:r>
            <a:r>
              <a:rPr lang="en-GB">
                <a:solidFill>
                  <a:srgbClr val="000000"/>
                </a:solidFill>
                <a:highlight>
                  <a:srgbClr val="E8F2FE"/>
                </a:highlight>
                <a:latin typeface="Consolas"/>
                <a:ea typeface="Consolas"/>
                <a:cs typeface="Consolas"/>
                <a:sym typeface="Consolas"/>
              </a:rPr>
              <a:t>[][] </a:t>
            </a:r>
            <a:r>
              <a:rPr lang="en-GB">
                <a:solidFill>
                  <a:srgbClr val="6A3E3E"/>
                </a:solidFill>
                <a:highlight>
                  <a:srgbClr val="E8F2FE"/>
                </a:highlight>
                <a:latin typeface="Consolas"/>
                <a:ea typeface="Consolas"/>
                <a:cs typeface="Consolas"/>
                <a:sym typeface="Consolas"/>
              </a:rPr>
              <a:t>multiArray</a:t>
            </a:r>
            <a:r>
              <a:rPr lang="en-GB">
                <a:solidFill>
                  <a:srgbClr val="000000"/>
                </a:solidFill>
                <a:highlight>
                  <a:srgbClr val="E8F2FE"/>
                </a:highlight>
                <a:latin typeface="Consolas"/>
                <a:ea typeface="Consolas"/>
                <a:cs typeface="Consolas"/>
                <a:sym typeface="Consolas"/>
              </a:rPr>
              <a:t> = {{5,6,9},{25,70,5},{8},…};</a:t>
            </a:r>
            <a:endParaRPr/>
          </a:p>
          <a:p>
            <a:pPr indent="0" lvl="0" marL="0" rtl="0" algn="l">
              <a:spcBef>
                <a:spcPts val="1000"/>
              </a:spcBef>
              <a:spcAft>
                <a:spcPts val="0"/>
              </a:spcAft>
              <a:buSzPts val="1900"/>
              <a:buNone/>
            </a:pPr>
            <a:r>
              <a:rPr lang="en-GB"/>
              <a:t>You can specify the length in the same way as in single dimension arrays: </a:t>
            </a:r>
            <a:endParaRPr/>
          </a:p>
          <a:p>
            <a:pPr indent="0" lvl="0" marL="0" rtl="0" algn="l">
              <a:spcBef>
                <a:spcPts val="1000"/>
              </a:spcBef>
              <a:spcAft>
                <a:spcPts val="0"/>
              </a:spcAft>
              <a:buSzPts val="1900"/>
              <a:buNone/>
            </a:pPr>
            <a:r>
              <a:rPr lang="en-GB"/>
              <a:t>					</a:t>
            </a:r>
            <a:r>
              <a:rPr b="1" lang="en-GB">
                <a:solidFill>
                  <a:srgbClr val="7F0055"/>
                </a:solidFill>
                <a:highlight>
                  <a:srgbClr val="E8F2FE"/>
                </a:highlight>
                <a:latin typeface="Consolas"/>
                <a:ea typeface="Consolas"/>
                <a:cs typeface="Consolas"/>
                <a:sym typeface="Consolas"/>
              </a:rPr>
              <a:t>int</a:t>
            </a:r>
            <a:r>
              <a:rPr lang="en-GB">
                <a:solidFill>
                  <a:srgbClr val="000000"/>
                </a:solidFill>
                <a:highlight>
                  <a:srgbClr val="E8F2FE"/>
                </a:highlight>
                <a:latin typeface="Consolas"/>
                <a:ea typeface="Consolas"/>
                <a:cs typeface="Consolas"/>
                <a:sym typeface="Consolas"/>
              </a:rPr>
              <a:t>[][] </a:t>
            </a:r>
            <a:r>
              <a:rPr lang="en-GB">
                <a:solidFill>
                  <a:srgbClr val="6A3E3E"/>
                </a:solidFill>
                <a:highlight>
                  <a:srgbClr val="E8F2FE"/>
                </a:highlight>
                <a:latin typeface="Consolas"/>
                <a:ea typeface="Consolas"/>
                <a:cs typeface="Consolas"/>
                <a:sym typeface="Consolas"/>
              </a:rPr>
              <a:t>multiArray</a:t>
            </a:r>
            <a:r>
              <a:rPr lang="en-GB">
                <a:solidFill>
                  <a:srgbClr val="000000"/>
                </a:solidFill>
                <a:highlight>
                  <a:srgbClr val="E8F2FE"/>
                </a:highlight>
                <a:latin typeface="Consolas"/>
                <a:ea typeface="Consolas"/>
                <a:cs typeface="Consolas"/>
                <a:sym typeface="Consolas"/>
              </a:rPr>
              <a:t> = </a:t>
            </a:r>
            <a:r>
              <a:rPr b="1" lang="en-GB">
                <a:solidFill>
                  <a:srgbClr val="7F0055"/>
                </a:solidFill>
                <a:highlight>
                  <a:srgbClr val="E8F2FE"/>
                </a:highlight>
                <a:latin typeface="Consolas"/>
                <a:ea typeface="Consolas"/>
                <a:cs typeface="Consolas"/>
                <a:sym typeface="Consolas"/>
              </a:rPr>
              <a:t>new</a:t>
            </a:r>
            <a:r>
              <a:rPr b="1" lang="en-GB">
                <a:solidFill>
                  <a:srgbClr val="000000"/>
                </a:solidFill>
                <a:highlight>
                  <a:srgbClr val="E8F2FE"/>
                </a:highlight>
                <a:latin typeface="Consolas"/>
                <a:ea typeface="Consolas"/>
                <a:cs typeface="Consolas"/>
                <a:sym typeface="Consolas"/>
              </a:rPr>
              <a:t> </a:t>
            </a:r>
            <a:r>
              <a:rPr b="1" lang="en-GB">
                <a:solidFill>
                  <a:srgbClr val="7F0055"/>
                </a:solidFill>
                <a:highlight>
                  <a:srgbClr val="E8F2FE"/>
                </a:highlight>
                <a:latin typeface="Consolas"/>
                <a:ea typeface="Consolas"/>
                <a:cs typeface="Consolas"/>
                <a:sym typeface="Consolas"/>
              </a:rPr>
              <a:t>int</a:t>
            </a:r>
            <a:r>
              <a:rPr lang="en-GB">
                <a:solidFill>
                  <a:srgbClr val="000000"/>
                </a:solidFill>
                <a:highlight>
                  <a:srgbClr val="E8F2FE"/>
                </a:highlight>
                <a:latin typeface="Consolas"/>
                <a:ea typeface="Consolas"/>
                <a:cs typeface="Consolas"/>
                <a:sym typeface="Consolas"/>
              </a:rPr>
              <a:t>[3][2];</a:t>
            </a:r>
            <a:endParaRPr/>
          </a:p>
          <a:p>
            <a:pPr indent="0" lvl="0" marL="0" rtl="0" algn="l">
              <a:spcBef>
                <a:spcPts val="1000"/>
              </a:spcBef>
              <a:spcAft>
                <a:spcPts val="0"/>
              </a:spcAft>
              <a:buSzPts val="1900"/>
              <a:buNone/>
            </a:pPr>
            <a:r>
              <a:rPr lang="en-GB"/>
              <a:t>You can assign values to an index by specifying both indexes:  </a:t>
            </a:r>
            <a:endParaRPr/>
          </a:p>
          <a:p>
            <a:pPr indent="0" lvl="0" marL="0" rtl="0" algn="l">
              <a:spcBef>
                <a:spcPts val="1000"/>
              </a:spcBef>
              <a:spcAft>
                <a:spcPts val="0"/>
              </a:spcAft>
              <a:buSzPts val="1900"/>
              <a:buNone/>
            </a:pPr>
            <a:r>
              <a:rPr lang="en-GB"/>
              <a:t>				 	</a:t>
            </a:r>
            <a:r>
              <a:rPr lang="en-GB">
                <a:solidFill>
                  <a:srgbClr val="6A3E3E"/>
                </a:solidFill>
                <a:highlight>
                  <a:srgbClr val="E8F2FE"/>
                </a:highlight>
                <a:latin typeface="Consolas"/>
                <a:ea typeface="Consolas"/>
                <a:cs typeface="Consolas"/>
                <a:sym typeface="Consolas"/>
              </a:rPr>
              <a:t>multiArray</a:t>
            </a:r>
            <a:r>
              <a:rPr lang="en-GB">
                <a:solidFill>
                  <a:srgbClr val="000000"/>
                </a:solidFill>
                <a:highlight>
                  <a:srgbClr val="E8F2FE"/>
                </a:highlight>
                <a:latin typeface="Consolas"/>
                <a:ea typeface="Consolas"/>
                <a:cs typeface="Consolas"/>
                <a:sym typeface="Consolas"/>
              </a:rPr>
              <a:t>[1][2] = 5;</a:t>
            </a:r>
            <a:endParaRPr/>
          </a:p>
          <a:p>
            <a:pPr indent="0" lvl="0" marL="0" rtl="0" algn="l">
              <a:spcBef>
                <a:spcPts val="1000"/>
              </a:spcBef>
              <a:spcAft>
                <a:spcPts val="0"/>
              </a:spcAft>
              <a:buSzPts val="1900"/>
              <a:buNone/>
            </a:pPr>
            <a:r>
              <a:t/>
            </a:r>
            <a:endParaRPr>
              <a:solidFill>
                <a:srgbClr val="00519C"/>
              </a:solidFill>
            </a:endParaRPr>
          </a:p>
        </p:txBody>
      </p:sp>
      <p:sp>
        <p:nvSpPr>
          <p:cNvPr id="504" name="Google Shape;504;p3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Arrays – Multi-Dimensional </a:t>
            </a:r>
            <a:endParaRPr sz="3240"/>
          </a:p>
        </p:txBody>
      </p:sp>
      <p:pic>
        <p:nvPicPr>
          <p:cNvPr id="505" name="Google Shape;505;p39"/>
          <p:cNvPicPr preferRelativeResize="0"/>
          <p:nvPr/>
        </p:nvPicPr>
        <p:blipFill rotWithShape="1">
          <a:blip r:embed="rId3">
            <a:alphaModFix/>
          </a:blip>
          <a:srcRect b="0" l="0" r="0" t="0"/>
          <a:stretch/>
        </p:blipFill>
        <p:spPr>
          <a:xfrm>
            <a:off x="6346048" y="346122"/>
            <a:ext cx="5472752" cy="26341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00"/>
              <a:buNone/>
            </a:pPr>
            <a:r>
              <a:rPr b="1" lang="en-GB"/>
              <a:t>{ }</a:t>
            </a:r>
            <a:r>
              <a:rPr lang="en-GB"/>
              <a:t> – These are used to surround code blocks. This includes Classes, Methods, Conditionals and loops.</a:t>
            </a:r>
            <a:endParaRPr/>
          </a:p>
          <a:p>
            <a:pPr indent="0" lvl="0" marL="0" rtl="0" algn="l">
              <a:spcBef>
                <a:spcPts val="1000"/>
              </a:spcBef>
              <a:spcAft>
                <a:spcPts val="0"/>
              </a:spcAft>
              <a:buSzPts val="1900"/>
              <a:buNone/>
            </a:pPr>
            <a:r>
              <a:rPr b="1" lang="en-GB"/>
              <a:t>; </a:t>
            </a:r>
            <a:r>
              <a:rPr lang="en-GB"/>
              <a:t>- These are used to end a line of code</a:t>
            </a:r>
            <a:endParaRPr/>
          </a:p>
          <a:p>
            <a:pPr indent="0" lvl="0" marL="0" rtl="0" algn="l">
              <a:spcBef>
                <a:spcPts val="1000"/>
              </a:spcBef>
              <a:spcAft>
                <a:spcPts val="0"/>
              </a:spcAft>
              <a:buSzPts val="1900"/>
              <a:buNone/>
            </a:pPr>
            <a:r>
              <a:rPr b="1" lang="en-GB">
                <a:solidFill>
                  <a:schemeClr val="accent3"/>
                </a:solidFill>
              </a:rPr>
              <a:t>//</a:t>
            </a:r>
            <a:r>
              <a:rPr lang="en-GB"/>
              <a:t> - used to comment a line </a:t>
            </a:r>
            <a:endParaRPr/>
          </a:p>
          <a:p>
            <a:pPr indent="0" lvl="0" marL="0" rtl="0" algn="l">
              <a:spcBef>
                <a:spcPts val="1000"/>
              </a:spcBef>
              <a:spcAft>
                <a:spcPts val="0"/>
              </a:spcAft>
              <a:buSzPts val="1900"/>
              <a:buNone/>
            </a:pPr>
            <a:r>
              <a:rPr i="1" lang="en-GB"/>
              <a:t>(Comments are lines of code that are ignored by compilers that aid your code in readability, often explaining chunks of code)</a:t>
            </a:r>
            <a:endParaRPr i="1"/>
          </a:p>
          <a:p>
            <a:pPr indent="0" lvl="0" marL="0" rtl="0" algn="l">
              <a:spcBef>
                <a:spcPts val="1000"/>
              </a:spcBef>
              <a:spcAft>
                <a:spcPts val="0"/>
              </a:spcAft>
              <a:buSzPts val="1900"/>
              <a:buNone/>
            </a:pPr>
            <a:r>
              <a:rPr b="1" lang="en-GB">
                <a:solidFill>
                  <a:schemeClr val="accent3"/>
                </a:solidFill>
              </a:rPr>
              <a:t>/* */ </a:t>
            </a:r>
            <a:r>
              <a:rPr lang="en-GB"/>
              <a:t>- Used to surround comment blocks</a:t>
            </a:r>
            <a:endParaRPr/>
          </a:p>
          <a:p>
            <a:pPr indent="0" lvl="0" marL="0" rtl="0" algn="l">
              <a:spcBef>
                <a:spcPts val="1000"/>
              </a:spcBef>
              <a:spcAft>
                <a:spcPts val="0"/>
              </a:spcAft>
              <a:buSzPts val="1900"/>
              <a:buNone/>
            </a:pPr>
            <a:r>
              <a:rPr b="1" lang="en-GB">
                <a:solidFill>
                  <a:schemeClr val="accent1"/>
                </a:solidFill>
              </a:rPr>
              <a:t>/** **/ </a:t>
            </a:r>
            <a:r>
              <a:rPr lang="en-GB"/>
              <a:t>- Used to surround documentation comment blocks (Like JavaDoc)</a:t>
            </a:r>
            <a:endParaRPr/>
          </a:p>
          <a:p>
            <a:pPr indent="0" lvl="0" marL="0" rtl="0" algn="l">
              <a:spcBef>
                <a:spcPts val="1000"/>
              </a:spcBef>
              <a:spcAft>
                <a:spcPts val="0"/>
              </a:spcAft>
              <a:buSzPts val="1900"/>
              <a:buNone/>
            </a:pPr>
            <a:r>
              <a:rPr b="1" lang="en-GB"/>
              <a:t>( ) </a:t>
            </a:r>
            <a:r>
              <a:rPr lang="en-GB"/>
              <a:t>– Used to surround parameters and arguments</a:t>
            </a:r>
            <a:endParaRPr/>
          </a:p>
          <a:p>
            <a:pPr indent="0" lvl="0" marL="0" rtl="0" algn="l">
              <a:spcBef>
                <a:spcPts val="1000"/>
              </a:spcBef>
              <a:spcAft>
                <a:spcPts val="0"/>
              </a:spcAft>
              <a:buSzPts val="1900"/>
              <a:buNone/>
            </a:pPr>
            <a:r>
              <a:rPr b="1" lang="en-GB"/>
              <a:t>.</a:t>
            </a:r>
            <a:r>
              <a:rPr lang="en-GB"/>
              <a:t> – Used to access a variables methods and attributes.</a:t>
            </a:r>
            <a:endParaRPr/>
          </a:p>
          <a:p>
            <a:pPr indent="0" lvl="0" marL="0" rtl="0" algn="l">
              <a:spcBef>
                <a:spcPts val="1000"/>
              </a:spcBef>
              <a:spcAft>
                <a:spcPts val="0"/>
              </a:spcAft>
              <a:buSzPts val="1900"/>
              <a:buNone/>
            </a:pPr>
            <a:r>
              <a:rPr lang="en-GB"/>
              <a:t> </a:t>
            </a:r>
            <a:endParaRPr b="1"/>
          </a:p>
          <a:p>
            <a:pPr indent="-222250" lvl="0" marL="342900" rtl="0" algn="l">
              <a:spcBef>
                <a:spcPts val="1000"/>
              </a:spcBef>
              <a:spcAft>
                <a:spcPts val="0"/>
              </a:spcAft>
              <a:buClr>
                <a:schemeClr val="dk1"/>
              </a:buClr>
              <a:buSzPts val="1900"/>
              <a:buFont typeface="Arial"/>
              <a:buNone/>
            </a:pPr>
            <a:r>
              <a:t/>
            </a:r>
            <a:endParaRPr/>
          </a:p>
        </p:txBody>
      </p:sp>
      <p:sp>
        <p:nvSpPr>
          <p:cNvPr id="199" name="Google Shape;199;p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Syntax</a:t>
            </a:r>
            <a:endParaRPr sz="324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40"/>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For-Each loops iterate through each element in an array or collection.</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This is a much tidier version of what regular for loops can achieve, both have their pros and cons.</a:t>
            </a:r>
            <a:endParaRPr/>
          </a:p>
          <a:p>
            <a:pPr indent="0" lvl="0" marL="0" rtl="0" algn="l">
              <a:spcBef>
                <a:spcPts val="1000"/>
              </a:spcBef>
              <a:spcAft>
                <a:spcPts val="0"/>
              </a:spcAft>
              <a:buSzPts val="1900"/>
              <a:buNone/>
            </a:pPr>
            <a:r>
              <a:t/>
            </a:r>
            <a:endParaRPr/>
          </a:p>
          <a:p>
            <a:pPr indent="-342900" lvl="0" marL="342900" rtl="0" algn="l">
              <a:spcBef>
                <a:spcPts val="1000"/>
              </a:spcBef>
              <a:spcAft>
                <a:spcPts val="0"/>
              </a:spcAft>
              <a:buClr>
                <a:schemeClr val="dk1"/>
              </a:buClr>
              <a:buSzPts val="1900"/>
              <a:buFont typeface="Arial"/>
              <a:buChar char="•"/>
            </a:pPr>
            <a:r>
              <a:rPr lang="en-GB"/>
              <a:t>“For every integer </a:t>
            </a:r>
            <a:r>
              <a:rPr b="1" lang="en-GB"/>
              <a:t>i</a:t>
            </a:r>
            <a:r>
              <a:rPr lang="en-GB"/>
              <a:t> in </a:t>
            </a:r>
            <a:r>
              <a:rPr b="1" lang="en-GB"/>
              <a:t>num</a:t>
            </a:r>
            <a:r>
              <a:rPr lang="en-GB"/>
              <a:t>, do </a:t>
            </a:r>
            <a:r>
              <a:rPr b="1" lang="en-GB"/>
              <a:t>x</a:t>
            </a:r>
            <a:r>
              <a:rPr lang="en-GB"/>
              <a:t>”</a:t>
            </a:r>
            <a:endParaRPr/>
          </a:p>
        </p:txBody>
      </p:sp>
      <p:sp>
        <p:nvSpPr>
          <p:cNvPr id="511" name="Google Shape;511;p4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For each Loop</a:t>
            </a:r>
            <a:endParaRPr sz="3240"/>
          </a:p>
        </p:txBody>
      </p:sp>
      <p:sp>
        <p:nvSpPr>
          <p:cNvPr id="512" name="Google Shape;512;p40"/>
          <p:cNvSpPr txBox="1"/>
          <p:nvPr/>
        </p:nvSpPr>
        <p:spPr>
          <a:xfrm>
            <a:off x="6297133" y="1929600"/>
            <a:ext cx="5487600" cy="20106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num</a:t>
            </a:r>
            <a:r>
              <a:rPr b="1" lang="en-GB" sz="1800">
                <a:solidFill>
                  <a:srgbClr val="000000"/>
                </a:solidFill>
                <a:latin typeface="Courier New"/>
                <a:ea typeface="Courier New"/>
                <a:cs typeface="Courier New"/>
                <a:sym typeface="Courier New"/>
              </a:rPr>
              <a:t>[] = </a:t>
            </a:r>
            <a:r>
              <a:rPr b="1" lang="en-GB" sz="1400">
                <a:solidFill>
                  <a:srgbClr val="000000"/>
                </a:solidFill>
                <a:latin typeface="Courier New"/>
                <a:ea typeface="Courier New"/>
                <a:cs typeface="Courier New"/>
                <a:sym typeface="Courier New"/>
              </a:rPr>
              <a:t>{1, 2, 3, 4, 5, 6, 7, 8, 9, 0};</a:t>
            </a:r>
            <a:endParaRPr/>
          </a:p>
          <a:p>
            <a:pPr indent="0" lvl="0" marL="0" marR="0" rtl="0" algn="l">
              <a:lnSpc>
                <a:spcPct val="100000"/>
              </a:lnSpc>
              <a:spcBef>
                <a:spcPts val="0"/>
              </a:spcBef>
              <a:spcAft>
                <a:spcPts val="0"/>
              </a:spcAft>
              <a:buClr>
                <a:srgbClr val="12527B"/>
              </a:buClr>
              <a:buSzPts val="1800"/>
              <a:buFont typeface="Noto Sans Symbols"/>
              <a:buNone/>
            </a:pPr>
            <a:r>
              <a:t/>
            </a:r>
            <a:endParaRPr b="1" sz="1800">
              <a:solidFill>
                <a:srgbClr val="36363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7F0055"/>
                </a:solidFill>
                <a:latin typeface="Courier New"/>
                <a:ea typeface="Courier New"/>
                <a:cs typeface="Courier New"/>
                <a:sym typeface="Courier New"/>
              </a:rPr>
              <a:t>for</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i</a:t>
            </a:r>
            <a:r>
              <a:rPr b="1" lang="en-GB" sz="1800">
                <a:solidFill>
                  <a:srgbClr val="000000"/>
                </a:solidFill>
                <a:latin typeface="Courier New"/>
                <a:ea typeface="Courier New"/>
                <a:cs typeface="Courier New"/>
                <a:sym typeface="Courier New"/>
              </a:rPr>
              <a:t> : </a:t>
            </a:r>
            <a:r>
              <a:rPr b="1" lang="en-GB" sz="1800">
                <a:solidFill>
                  <a:srgbClr val="6A3E3E"/>
                </a:solidFill>
                <a:latin typeface="Courier New"/>
                <a:ea typeface="Courier New"/>
                <a:cs typeface="Courier New"/>
                <a:sym typeface="Courier New"/>
              </a:rPr>
              <a:t>num</a:t>
            </a:r>
            <a:r>
              <a:rPr b="1" lang="en-GB" sz="18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	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"Number: "</a:t>
            </a:r>
            <a:r>
              <a:rPr b="1" i="1" lang="en-GB" sz="1800">
                <a:solidFill>
                  <a:srgbClr val="000000"/>
                </a:solidFill>
                <a:latin typeface="Courier New"/>
                <a:ea typeface="Courier New"/>
                <a:cs typeface="Courier New"/>
                <a:sym typeface="Courier New"/>
              </a:rPr>
              <a:t> + </a:t>
            </a:r>
            <a:r>
              <a:rPr b="1" i="1" lang="en-GB" sz="1800">
                <a:solidFill>
                  <a:srgbClr val="6A3E3E"/>
                </a:solidFill>
                <a:latin typeface="Courier New"/>
                <a:ea typeface="Courier New"/>
                <a:cs typeface="Courier New"/>
                <a:sym typeface="Courier New"/>
              </a:rPr>
              <a:t>i</a:t>
            </a:r>
            <a:r>
              <a:rPr b="1" i="1" lang="en-GB" sz="18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2527B"/>
              </a:buClr>
              <a:buSzPts val="1800"/>
              <a:buFont typeface="Noto Sans Symbols"/>
              <a:buNone/>
            </a:pPr>
            <a:r>
              <a:rPr b="1" lang="en-GB" sz="1800">
                <a:solidFill>
                  <a:srgbClr val="000000"/>
                </a:solidFill>
                <a:latin typeface="Courier New"/>
                <a:ea typeface="Courier New"/>
                <a:cs typeface="Courier New"/>
                <a:sym typeface="Courier New"/>
              </a:rPr>
              <a:t>}</a:t>
            </a:r>
            <a:endParaRPr b="1" i="0" sz="1800" u="none" cap="none" strike="noStrike">
              <a:solidFill>
                <a:srgbClr val="3D3D3D"/>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1"/>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Access array elements by iterating (looping) over them </a:t>
            </a:r>
            <a:endParaRPr/>
          </a:p>
          <a:p>
            <a:pPr indent="-285750" lvl="1" marL="742950" rtl="0" algn="l">
              <a:spcBef>
                <a:spcPts val="1000"/>
              </a:spcBef>
              <a:spcAft>
                <a:spcPts val="0"/>
              </a:spcAft>
              <a:buSzPts val="1800"/>
              <a:buChar char="•"/>
            </a:pPr>
            <a:r>
              <a:rPr lang="en-GB"/>
              <a:t>The first element is </a:t>
            </a:r>
            <a:r>
              <a:rPr lang="en-GB">
                <a:latin typeface="Droid Sans Mono"/>
                <a:ea typeface="Droid Sans Mono"/>
                <a:cs typeface="Droid Sans Mono"/>
                <a:sym typeface="Droid Sans Mono"/>
              </a:rPr>
              <a:t>[0]</a:t>
            </a:r>
            <a:br>
              <a:rPr lang="en-GB">
                <a:latin typeface="Droid Sans Mono"/>
                <a:ea typeface="Droid Sans Mono"/>
                <a:cs typeface="Droid Sans Mono"/>
                <a:sym typeface="Droid Sans Mono"/>
              </a:rPr>
            </a:br>
            <a:endParaRPr>
              <a:latin typeface="Droid Sans Mono"/>
              <a:ea typeface="Droid Sans Mono"/>
              <a:cs typeface="Droid Sans Mono"/>
              <a:sym typeface="Droid Sans Mono"/>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But often you just want to READ ALL of them</a:t>
            </a:r>
            <a:endParaRPr/>
          </a:p>
          <a:p>
            <a:pPr indent="-285750" lvl="1" marL="742950" rtl="0" algn="l">
              <a:spcBef>
                <a:spcPts val="1000"/>
              </a:spcBef>
              <a:spcAft>
                <a:spcPts val="0"/>
              </a:spcAft>
              <a:buSzPts val="1800"/>
              <a:buChar char="•"/>
            </a:pPr>
            <a:r>
              <a:rPr lang="en-GB"/>
              <a:t>And do the same thing to each of them</a:t>
            </a:r>
            <a:endParaRPr/>
          </a:p>
          <a:p>
            <a:pPr indent="-171450" lvl="1" marL="742950" rtl="0" algn="l">
              <a:spcBef>
                <a:spcPts val="1000"/>
              </a:spcBef>
              <a:spcAft>
                <a:spcPts val="0"/>
              </a:spcAft>
              <a:buSzPts val="1800"/>
              <a:buNone/>
            </a:pPr>
            <a:r>
              <a:t/>
            </a:r>
            <a:endParaRPr/>
          </a:p>
          <a:p>
            <a:pPr indent="-171450" lvl="1" marL="742950" rtl="0" algn="l">
              <a:spcBef>
                <a:spcPts val="1000"/>
              </a:spcBef>
              <a:spcAft>
                <a:spcPts val="0"/>
              </a:spcAft>
              <a:buSzPts val="1800"/>
              <a:buNone/>
            </a:pPr>
            <a:r>
              <a:t/>
            </a:r>
            <a:endParaRPr/>
          </a:p>
          <a:p>
            <a:pPr indent="-171450" lvl="1" marL="742950" rtl="0" algn="l">
              <a:spcBef>
                <a:spcPts val="1000"/>
              </a:spcBef>
              <a:spcAft>
                <a:spcPts val="0"/>
              </a:spcAft>
              <a:buSzPts val="1800"/>
              <a:buNone/>
            </a:pPr>
            <a:r>
              <a:t/>
            </a:r>
            <a:endParaRPr/>
          </a:p>
          <a:p>
            <a:pPr indent="-171450" lvl="1" marL="742950" rtl="0" algn="l">
              <a:spcBef>
                <a:spcPts val="1000"/>
              </a:spcBef>
              <a:spcAft>
                <a:spcPts val="0"/>
              </a:spcAft>
              <a:buSzPts val="1800"/>
              <a:buNone/>
            </a:pPr>
            <a:r>
              <a:t/>
            </a:r>
            <a:endParaRPr/>
          </a:p>
          <a:p>
            <a:pPr indent="-342900" lvl="0" marL="342900" rtl="0" algn="l">
              <a:spcBef>
                <a:spcPts val="1000"/>
              </a:spcBef>
              <a:spcAft>
                <a:spcPts val="0"/>
              </a:spcAft>
              <a:buSzPts val="1900"/>
              <a:buNone/>
            </a:pPr>
            <a:r>
              <a:t/>
            </a:r>
            <a:endParaRPr/>
          </a:p>
          <a:p>
            <a:pPr indent="-222250" lvl="0" marL="342900" rtl="0" algn="l">
              <a:spcBef>
                <a:spcPts val="1000"/>
              </a:spcBef>
              <a:spcAft>
                <a:spcPts val="0"/>
              </a:spcAft>
              <a:buClr>
                <a:schemeClr val="dk1"/>
              </a:buClr>
              <a:buSzPts val="1900"/>
              <a:buFont typeface="Arial"/>
              <a:buNone/>
            </a:pPr>
            <a:r>
              <a:t/>
            </a:r>
            <a:endParaRPr/>
          </a:p>
        </p:txBody>
      </p:sp>
      <p:sp>
        <p:nvSpPr>
          <p:cNvPr id="519" name="Google Shape;519;p4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For/For each - example</a:t>
            </a:r>
            <a:endParaRPr sz="3240"/>
          </a:p>
        </p:txBody>
      </p:sp>
      <p:sp>
        <p:nvSpPr>
          <p:cNvPr id="520" name="Google Shape;520;p41"/>
          <p:cNvSpPr/>
          <p:nvPr/>
        </p:nvSpPr>
        <p:spPr>
          <a:xfrm>
            <a:off x="5931752" y="2706209"/>
            <a:ext cx="5569527" cy="1197764"/>
          </a:xfrm>
          <a:prstGeom prst="rect">
            <a:avLst/>
          </a:prstGeom>
          <a:solidFill>
            <a:srgbClr val="F2F2F2"/>
          </a:solidFill>
          <a:ln>
            <a:noFill/>
          </a:ln>
          <a:effectLst>
            <a:outerShdw rotWithShape="0" algn="ctr" dir="2700000" dist="7184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for</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i</a:t>
            </a:r>
            <a:r>
              <a:rPr b="1" lang="en-GB" sz="1800">
                <a:solidFill>
                  <a:srgbClr val="000000"/>
                </a:solidFill>
                <a:latin typeface="Courier New"/>
                <a:ea typeface="Courier New"/>
                <a:cs typeface="Courier New"/>
                <a:sym typeface="Courier New"/>
              </a:rPr>
              <a:t> = 0; </a:t>
            </a:r>
            <a:r>
              <a:rPr b="1" lang="en-GB" sz="1800">
                <a:solidFill>
                  <a:srgbClr val="6A3E3E"/>
                </a:solidFill>
                <a:latin typeface="Courier New"/>
                <a:ea typeface="Courier New"/>
                <a:cs typeface="Courier New"/>
                <a:sym typeface="Courier New"/>
              </a:rPr>
              <a:t>i</a:t>
            </a:r>
            <a:r>
              <a:rPr b="1" lang="en-GB" sz="1800">
                <a:solidFill>
                  <a:srgbClr val="000000"/>
                </a:solidFill>
                <a:latin typeface="Courier New"/>
                <a:ea typeface="Courier New"/>
                <a:cs typeface="Courier New"/>
                <a:sym typeface="Courier New"/>
              </a:rPr>
              <a:t> &lt; votes.length; </a:t>
            </a:r>
            <a:r>
              <a:rPr b="1" lang="en-GB" sz="1800">
                <a:solidFill>
                  <a:srgbClr val="6A3E3E"/>
                </a:solidFill>
                <a:latin typeface="Courier New"/>
                <a:ea typeface="Courier New"/>
                <a:cs typeface="Courier New"/>
                <a:sym typeface="Courier New"/>
              </a:rPr>
              <a:t>i</a:t>
            </a:r>
            <a:r>
              <a:rPr b="1" lang="en-GB"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  process(votes[</a:t>
            </a:r>
            <a:r>
              <a:rPr b="1" lang="en-GB" sz="1800">
                <a:solidFill>
                  <a:srgbClr val="6A3E3E"/>
                </a:solidFill>
                <a:latin typeface="Courier New"/>
                <a:ea typeface="Courier New"/>
                <a:cs typeface="Courier New"/>
                <a:sym typeface="Courier New"/>
              </a:rPr>
              <a:t>i</a:t>
            </a:r>
            <a:r>
              <a:rPr b="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b="1" sz="1800">
              <a:solidFill>
                <a:schemeClr val="dk1"/>
              </a:solidFill>
              <a:latin typeface="Droid Sans Mono"/>
              <a:ea typeface="Droid Sans Mono"/>
              <a:cs typeface="Droid Sans Mono"/>
              <a:sym typeface="Droid Sans Mono"/>
            </a:endParaRPr>
          </a:p>
        </p:txBody>
      </p:sp>
      <p:sp>
        <p:nvSpPr>
          <p:cNvPr id="521" name="Google Shape;521;p41"/>
          <p:cNvSpPr/>
          <p:nvPr/>
        </p:nvSpPr>
        <p:spPr>
          <a:xfrm>
            <a:off x="5929334" y="4636055"/>
            <a:ext cx="5571945" cy="920765"/>
          </a:xfrm>
          <a:prstGeom prst="rect">
            <a:avLst/>
          </a:prstGeom>
          <a:solidFill>
            <a:srgbClr val="F2F2F2"/>
          </a:solidFill>
          <a:ln>
            <a:noFill/>
          </a:ln>
          <a:effectLst>
            <a:outerShdw rotWithShape="0" algn="ctr" dir="2700000" dist="7184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for</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int</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vote</a:t>
            </a:r>
            <a:r>
              <a:rPr b="1" lang="en-GB" sz="1800">
                <a:solidFill>
                  <a:srgbClr val="000000"/>
                </a:solidFill>
                <a:latin typeface="Courier New"/>
                <a:ea typeface="Courier New"/>
                <a:cs typeface="Courier New"/>
                <a:sym typeface="Courier New"/>
              </a:rPr>
              <a:t> : votes) {</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  process(</a:t>
            </a:r>
            <a:r>
              <a:rPr b="1" lang="en-GB" sz="1800">
                <a:solidFill>
                  <a:srgbClr val="6A3E3E"/>
                </a:solidFill>
                <a:latin typeface="Courier New"/>
                <a:ea typeface="Courier New"/>
                <a:cs typeface="Courier New"/>
                <a:sym typeface="Courier New"/>
              </a:rPr>
              <a:t>vote</a:t>
            </a:r>
            <a:r>
              <a:rPr b="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b="1" sz="1800">
              <a:solidFill>
                <a:schemeClr val="dk1"/>
              </a:solidFill>
              <a:latin typeface="Droid Sans Mono"/>
              <a:ea typeface="Droid Sans Mono"/>
              <a:cs typeface="Droid Sans Mono"/>
              <a:sym typeface="Droid Sans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Loops &amp; Arrays - Example</a:t>
            </a:r>
            <a:endParaRPr sz="3240"/>
          </a:p>
        </p:txBody>
      </p:sp>
      <p:sp>
        <p:nvSpPr>
          <p:cNvPr id="527" name="Google Shape;527;p42"/>
          <p:cNvSpPr/>
          <p:nvPr/>
        </p:nvSpPr>
        <p:spPr>
          <a:xfrm>
            <a:off x="1165411" y="2413338"/>
            <a:ext cx="9879107" cy="230832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rgbClr val="7F0055"/>
                </a:solidFill>
                <a:latin typeface="Courier New"/>
                <a:ea typeface="Courier New"/>
                <a:cs typeface="Courier New"/>
                <a:sym typeface="Courier New"/>
              </a:rPr>
              <a:t>int</a:t>
            </a:r>
            <a:r>
              <a:rPr b="1" lang="en-GB" sz="2400">
                <a:solidFill>
                  <a:srgbClr val="000000"/>
                </a:solidFill>
                <a:latin typeface="Courier New"/>
                <a:ea typeface="Courier New"/>
                <a:cs typeface="Courier New"/>
                <a:sym typeface="Courier New"/>
              </a:rPr>
              <a:t> </a:t>
            </a:r>
            <a:r>
              <a:rPr b="1" lang="en-GB" sz="2400">
                <a:solidFill>
                  <a:srgbClr val="6A3E3E"/>
                </a:solidFill>
                <a:latin typeface="Courier New"/>
                <a:ea typeface="Courier New"/>
                <a:cs typeface="Courier New"/>
                <a:sym typeface="Courier New"/>
              </a:rPr>
              <a:t>nums</a:t>
            </a:r>
            <a:r>
              <a:rPr b="1" lang="en-GB" sz="2400">
                <a:solidFill>
                  <a:srgbClr val="000000"/>
                </a:solidFill>
                <a:latin typeface="Courier New"/>
                <a:ea typeface="Courier New"/>
                <a:cs typeface="Courier New"/>
                <a:sym typeface="Courier New"/>
              </a:rPr>
              <a:t>[] = {1, 2, 3, 4, 5};</a:t>
            </a:r>
            <a:endParaRPr/>
          </a:p>
          <a:p>
            <a:pPr indent="0" lvl="0" marL="0" marR="0" rtl="0" algn="l">
              <a:spcBef>
                <a:spcPts val="0"/>
              </a:spcBef>
              <a:spcAft>
                <a:spcPts val="0"/>
              </a:spcAft>
              <a:buNone/>
            </a:pPr>
            <a:r>
              <a:rPr b="1" lang="en-GB" sz="2400">
                <a:solidFill>
                  <a:srgbClr val="7F0055"/>
                </a:solidFill>
                <a:latin typeface="Courier New"/>
                <a:ea typeface="Courier New"/>
                <a:cs typeface="Courier New"/>
                <a:sym typeface="Courier New"/>
              </a:rPr>
              <a:t>for</a:t>
            </a:r>
            <a:r>
              <a:rPr b="1" lang="en-GB" sz="2400">
                <a:solidFill>
                  <a:srgbClr val="000000"/>
                </a:solidFill>
                <a:latin typeface="Courier New"/>
                <a:ea typeface="Courier New"/>
                <a:cs typeface="Courier New"/>
                <a:sym typeface="Courier New"/>
              </a:rPr>
              <a:t> (</a:t>
            </a:r>
            <a:r>
              <a:rPr b="1" lang="en-GB" sz="2400">
                <a:solidFill>
                  <a:srgbClr val="7F0055"/>
                </a:solidFill>
                <a:latin typeface="Courier New"/>
                <a:ea typeface="Courier New"/>
                <a:cs typeface="Courier New"/>
                <a:sym typeface="Courier New"/>
              </a:rPr>
              <a:t>int</a:t>
            </a:r>
            <a:r>
              <a:rPr b="1" lang="en-GB" sz="2400">
                <a:solidFill>
                  <a:srgbClr val="000000"/>
                </a:solidFill>
                <a:latin typeface="Courier New"/>
                <a:ea typeface="Courier New"/>
                <a:cs typeface="Courier New"/>
                <a:sym typeface="Courier New"/>
              </a:rPr>
              <a:t> </a:t>
            </a:r>
            <a:r>
              <a:rPr b="1" lang="en-GB" sz="2400">
                <a:solidFill>
                  <a:srgbClr val="6A3E3E"/>
                </a:solidFill>
                <a:latin typeface="Courier New"/>
                <a:ea typeface="Courier New"/>
                <a:cs typeface="Courier New"/>
                <a:sym typeface="Courier New"/>
              </a:rPr>
              <a:t>i</a:t>
            </a:r>
            <a:r>
              <a:rPr b="1" lang="en-GB" sz="2400">
                <a:solidFill>
                  <a:srgbClr val="000000"/>
                </a:solidFill>
                <a:latin typeface="Courier New"/>
                <a:ea typeface="Courier New"/>
                <a:cs typeface="Courier New"/>
                <a:sym typeface="Courier New"/>
              </a:rPr>
              <a:t> = 0; </a:t>
            </a:r>
            <a:r>
              <a:rPr b="1" lang="en-GB" sz="2400">
                <a:solidFill>
                  <a:srgbClr val="6A3E3E"/>
                </a:solidFill>
                <a:latin typeface="Courier New"/>
                <a:ea typeface="Courier New"/>
                <a:cs typeface="Courier New"/>
                <a:sym typeface="Courier New"/>
              </a:rPr>
              <a:t>i</a:t>
            </a:r>
            <a:r>
              <a:rPr b="1" lang="en-GB" sz="2400">
                <a:solidFill>
                  <a:srgbClr val="000000"/>
                </a:solidFill>
                <a:latin typeface="Courier New"/>
                <a:ea typeface="Courier New"/>
                <a:cs typeface="Courier New"/>
                <a:sym typeface="Courier New"/>
              </a:rPr>
              <a:t> &lt; </a:t>
            </a:r>
            <a:r>
              <a:rPr b="1" lang="en-GB" sz="2400">
                <a:solidFill>
                  <a:srgbClr val="6A3E3E"/>
                </a:solidFill>
                <a:latin typeface="Courier New"/>
                <a:ea typeface="Courier New"/>
                <a:cs typeface="Courier New"/>
                <a:sym typeface="Courier New"/>
              </a:rPr>
              <a:t>nums</a:t>
            </a:r>
            <a:r>
              <a:rPr b="1" lang="en-GB" sz="2400">
                <a:solidFill>
                  <a:srgbClr val="000000"/>
                </a:solidFill>
                <a:latin typeface="Courier New"/>
                <a:ea typeface="Courier New"/>
                <a:cs typeface="Courier New"/>
                <a:sym typeface="Courier New"/>
              </a:rPr>
              <a:t>.</a:t>
            </a:r>
            <a:r>
              <a:rPr b="1" lang="en-GB" sz="2400">
                <a:solidFill>
                  <a:srgbClr val="0000C0"/>
                </a:solidFill>
                <a:latin typeface="Courier New"/>
                <a:ea typeface="Courier New"/>
                <a:cs typeface="Courier New"/>
                <a:sym typeface="Courier New"/>
              </a:rPr>
              <a:t>length</a:t>
            </a:r>
            <a:r>
              <a:rPr b="1" lang="en-GB" sz="2400">
                <a:solidFill>
                  <a:srgbClr val="000000"/>
                </a:solidFill>
                <a:latin typeface="Courier New"/>
                <a:ea typeface="Courier New"/>
                <a:cs typeface="Courier New"/>
                <a:sym typeface="Courier New"/>
              </a:rPr>
              <a:t>; ++</a:t>
            </a:r>
            <a:r>
              <a:rPr b="1" lang="en-GB" sz="2400">
                <a:solidFill>
                  <a:srgbClr val="6A3E3E"/>
                </a:solidFill>
                <a:latin typeface="Courier New"/>
                <a:ea typeface="Courier New"/>
                <a:cs typeface="Courier New"/>
                <a:sym typeface="Courier New"/>
              </a:rPr>
              <a:t>j</a:t>
            </a:r>
            <a:r>
              <a:rPr b="1" lang="en-GB"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2400">
                <a:solidFill>
                  <a:srgbClr val="000000"/>
                </a:solidFill>
                <a:latin typeface="Courier New"/>
                <a:ea typeface="Courier New"/>
                <a:cs typeface="Courier New"/>
                <a:sym typeface="Courier New"/>
              </a:rPr>
              <a:t>  {</a:t>
            </a:r>
            <a:endParaRPr b="1"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2400">
                <a:solidFill>
                  <a:srgbClr val="000000"/>
                </a:solidFill>
                <a:latin typeface="Courier New"/>
                <a:ea typeface="Courier New"/>
                <a:cs typeface="Courier New"/>
                <a:sym typeface="Courier New"/>
              </a:rPr>
              <a:t>    System.</a:t>
            </a:r>
            <a:r>
              <a:rPr b="1" i="1" lang="en-GB" sz="2400">
                <a:solidFill>
                  <a:srgbClr val="0000C0"/>
                </a:solidFill>
                <a:latin typeface="Courier New"/>
                <a:ea typeface="Courier New"/>
                <a:cs typeface="Courier New"/>
                <a:sym typeface="Courier New"/>
              </a:rPr>
              <a:t>out</a:t>
            </a:r>
            <a:r>
              <a:rPr b="1" i="1" lang="en-GB" sz="2400">
                <a:solidFill>
                  <a:srgbClr val="000000"/>
                </a:solidFill>
                <a:latin typeface="Courier New"/>
                <a:ea typeface="Courier New"/>
                <a:cs typeface="Courier New"/>
                <a:sym typeface="Courier New"/>
              </a:rPr>
              <a:t>.println(</a:t>
            </a:r>
            <a:r>
              <a:rPr b="1" i="1" lang="en-GB" sz="2400">
                <a:solidFill>
                  <a:srgbClr val="2A00FF"/>
                </a:solidFill>
                <a:latin typeface="Courier New"/>
                <a:ea typeface="Courier New"/>
                <a:cs typeface="Courier New"/>
                <a:sym typeface="Courier New"/>
              </a:rPr>
              <a:t>“This number is: “ +</a:t>
            </a:r>
            <a:r>
              <a:rPr b="1" lang="en-GB" sz="2400">
                <a:solidFill>
                  <a:srgbClr val="6A3E3E"/>
                </a:solidFill>
                <a:latin typeface="Courier New"/>
                <a:ea typeface="Courier New"/>
                <a:cs typeface="Courier New"/>
                <a:sym typeface="Courier New"/>
              </a:rPr>
              <a:t> nums</a:t>
            </a:r>
            <a:r>
              <a:rPr b="1" lang="en-GB" sz="2400">
                <a:solidFill>
                  <a:srgbClr val="000000"/>
                </a:solidFill>
                <a:latin typeface="Courier New"/>
                <a:ea typeface="Courier New"/>
                <a:cs typeface="Courier New"/>
                <a:sym typeface="Courier New"/>
              </a:rPr>
              <a:t>[i]</a:t>
            </a:r>
            <a:r>
              <a:rPr b="1" i="1" lang="en-GB" sz="2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i="1" lang="en-GB" sz="2400">
                <a:solidFill>
                  <a:srgbClr val="000000"/>
                </a:solidFill>
                <a:latin typeface="Courier New"/>
                <a:ea typeface="Courier New"/>
                <a:cs typeface="Courier New"/>
                <a:sym typeface="Courier New"/>
              </a:rPr>
              <a:t>  </a:t>
            </a:r>
            <a:r>
              <a:rPr b="1" lang="en-GB" sz="2400">
                <a:solidFill>
                  <a:srgbClr val="000000"/>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2400">
                <a:solidFill>
                  <a:srgbClr val="000000"/>
                </a:solidFill>
                <a:latin typeface="Courier New"/>
                <a:ea typeface="Courier New"/>
                <a:cs typeface="Courier New"/>
                <a:sym typeface="Courier New"/>
              </a:rPr>
              <a:t>}</a:t>
            </a:r>
            <a:endParaRPr b="1"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43"/>
          <p:cNvSpPr txBox="1"/>
          <p:nvPr>
            <p:ph idx="1" type="body"/>
          </p:nvPr>
        </p:nvSpPr>
        <p:spPr>
          <a:xfrm>
            <a:off x="413999" y="1929600"/>
            <a:ext cx="6880341" cy="4546800"/>
          </a:xfrm>
          <a:prstGeom prst="rect">
            <a:avLst/>
          </a:pr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rgbClr val="7F0055"/>
                </a:solidFill>
                <a:latin typeface="Courier New"/>
                <a:ea typeface="Courier New"/>
                <a:cs typeface="Courier New"/>
                <a:sym typeface="Courier New"/>
              </a:rPr>
              <a:t>int</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twoDArray</a:t>
            </a:r>
            <a:r>
              <a:rPr b="1" lang="en-GB" sz="1600">
                <a:solidFill>
                  <a:srgbClr val="000000"/>
                </a:solidFill>
                <a:latin typeface="Courier New"/>
                <a:ea typeface="Courier New"/>
                <a:cs typeface="Courier New"/>
                <a:sym typeface="Courier New"/>
              </a:rPr>
              <a:t>[][] = {{0, 1, 2}, {1, 2, 3}, {2, 3, 4}};</a:t>
            </a:r>
            <a:endParaRPr/>
          </a:p>
          <a:p>
            <a:pPr indent="0" lvl="0" marL="0" rtl="0" algn="l">
              <a:spcBef>
                <a:spcPts val="1000"/>
              </a:spcBef>
              <a:spcAft>
                <a:spcPts val="0"/>
              </a:spcAft>
              <a:buSzPts val="1600"/>
              <a:buNone/>
            </a:pPr>
            <a:r>
              <a:rPr b="1" lang="en-GB" sz="1600">
                <a:solidFill>
                  <a:srgbClr val="3F7F5F"/>
                </a:solidFill>
                <a:latin typeface="Courier New"/>
                <a:ea typeface="Courier New"/>
                <a:cs typeface="Courier New"/>
                <a:sym typeface="Courier New"/>
              </a:rPr>
              <a:t>// columns</a:t>
            </a:r>
            <a:endParaRPr/>
          </a:p>
          <a:p>
            <a:pPr indent="0" lvl="0" marL="0" rtl="0" algn="l">
              <a:spcBef>
                <a:spcPts val="1000"/>
              </a:spcBef>
              <a:spcAft>
                <a:spcPts val="0"/>
              </a:spcAft>
              <a:buSzPts val="1600"/>
              <a:buNone/>
            </a:pPr>
            <a:r>
              <a:rPr b="1" lang="en-GB" sz="1600">
                <a:solidFill>
                  <a:srgbClr val="7F0055"/>
                </a:solidFill>
                <a:latin typeface="Courier New"/>
                <a:ea typeface="Courier New"/>
                <a:cs typeface="Courier New"/>
                <a:sym typeface="Courier New"/>
              </a:rPr>
              <a:t>for</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int</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i</a:t>
            </a:r>
            <a:r>
              <a:rPr b="1" lang="en-GB" sz="1600">
                <a:solidFill>
                  <a:srgbClr val="000000"/>
                </a:solidFill>
                <a:latin typeface="Courier New"/>
                <a:ea typeface="Courier New"/>
                <a:cs typeface="Courier New"/>
                <a:sym typeface="Courier New"/>
              </a:rPr>
              <a:t> = 0; </a:t>
            </a:r>
            <a:r>
              <a:rPr b="1" lang="en-GB" sz="1600">
                <a:solidFill>
                  <a:srgbClr val="6A3E3E"/>
                </a:solidFill>
                <a:latin typeface="Courier New"/>
                <a:ea typeface="Courier New"/>
                <a:cs typeface="Courier New"/>
                <a:sym typeface="Courier New"/>
              </a:rPr>
              <a:t>i</a:t>
            </a:r>
            <a:r>
              <a:rPr b="1" lang="en-GB" sz="1600">
                <a:solidFill>
                  <a:srgbClr val="000000"/>
                </a:solidFill>
                <a:latin typeface="Courier New"/>
                <a:ea typeface="Courier New"/>
                <a:cs typeface="Courier New"/>
                <a:sym typeface="Courier New"/>
              </a:rPr>
              <a:t> &lt; </a:t>
            </a:r>
            <a:r>
              <a:rPr b="1" lang="en-GB" sz="1600">
                <a:solidFill>
                  <a:srgbClr val="6A3E3E"/>
                </a:solidFill>
                <a:latin typeface="Courier New"/>
                <a:ea typeface="Courier New"/>
                <a:cs typeface="Courier New"/>
                <a:sym typeface="Courier New"/>
              </a:rPr>
              <a:t>twoDArray</a:t>
            </a:r>
            <a:r>
              <a:rPr b="1" lang="en-GB" sz="1600">
                <a:solidFill>
                  <a:srgbClr val="000000"/>
                </a:solidFill>
                <a:latin typeface="Courier New"/>
                <a:ea typeface="Courier New"/>
                <a:cs typeface="Courier New"/>
                <a:sym typeface="Courier New"/>
              </a:rPr>
              <a:t>.</a:t>
            </a:r>
            <a:r>
              <a:rPr b="1" lang="en-GB" sz="1600">
                <a:solidFill>
                  <a:srgbClr val="0000C0"/>
                </a:solidFill>
                <a:latin typeface="Courier New"/>
                <a:ea typeface="Courier New"/>
                <a:cs typeface="Courier New"/>
                <a:sym typeface="Courier New"/>
              </a:rPr>
              <a:t>length</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i</a:t>
            </a:r>
            <a:r>
              <a:rPr b="1" lang="en-GB" sz="16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600"/>
              <a:buNone/>
            </a:pPr>
            <a:r>
              <a:rPr b="1" lang="en-GB" sz="1600">
                <a:solidFill>
                  <a:srgbClr val="3F7F5F"/>
                </a:solidFill>
                <a:latin typeface="Courier New"/>
                <a:ea typeface="Courier New"/>
                <a:cs typeface="Courier New"/>
                <a:sym typeface="Courier New"/>
              </a:rPr>
              <a:t>// rows</a:t>
            </a:r>
            <a:endParaRPr/>
          </a:p>
          <a:p>
            <a:pPr indent="0" lvl="0" marL="0" rtl="0" algn="l">
              <a:spcBef>
                <a:spcPts val="1000"/>
              </a:spcBef>
              <a:spcAft>
                <a:spcPts val="0"/>
              </a:spcAft>
              <a:buSzPts val="1600"/>
              <a:buNone/>
            </a:pPr>
            <a:r>
              <a:rPr b="1" lang="en-GB" sz="1600">
                <a:solidFill>
                  <a:srgbClr val="7F0055"/>
                </a:solidFill>
                <a:latin typeface="Courier New"/>
                <a:ea typeface="Courier New"/>
                <a:cs typeface="Courier New"/>
                <a:sym typeface="Courier New"/>
              </a:rPr>
              <a:t>for</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int</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j</a:t>
            </a:r>
            <a:r>
              <a:rPr b="1" lang="en-GB" sz="1600">
                <a:solidFill>
                  <a:srgbClr val="000000"/>
                </a:solidFill>
                <a:latin typeface="Courier New"/>
                <a:ea typeface="Courier New"/>
                <a:cs typeface="Courier New"/>
                <a:sym typeface="Courier New"/>
              </a:rPr>
              <a:t> = 0; </a:t>
            </a:r>
            <a:r>
              <a:rPr b="1" lang="en-GB" sz="1600">
                <a:solidFill>
                  <a:srgbClr val="6A3E3E"/>
                </a:solidFill>
                <a:latin typeface="Courier New"/>
                <a:ea typeface="Courier New"/>
                <a:cs typeface="Courier New"/>
                <a:sym typeface="Courier New"/>
              </a:rPr>
              <a:t>j</a:t>
            </a:r>
            <a:r>
              <a:rPr b="1" lang="en-GB" sz="1600">
                <a:solidFill>
                  <a:srgbClr val="000000"/>
                </a:solidFill>
                <a:latin typeface="Courier New"/>
                <a:ea typeface="Courier New"/>
                <a:cs typeface="Courier New"/>
                <a:sym typeface="Courier New"/>
              </a:rPr>
              <a:t> &lt; </a:t>
            </a:r>
            <a:r>
              <a:rPr b="1" lang="en-GB" sz="1600">
                <a:solidFill>
                  <a:srgbClr val="6A3E3E"/>
                </a:solidFill>
                <a:latin typeface="Courier New"/>
                <a:ea typeface="Courier New"/>
                <a:cs typeface="Courier New"/>
                <a:sym typeface="Courier New"/>
              </a:rPr>
              <a:t>twoDArray</a:t>
            </a:r>
            <a:r>
              <a:rPr b="1" lang="en-GB" sz="1600">
                <a:solidFill>
                  <a:srgbClr val="000000"/>
                </a:solidFill>
                <a:latin typeface="Courier New"/>
                <a:ea typeface="Courier New"/>
                <a:cs typeface="Courier New"/>
                <a:sym typeface="Courier New"/>
              </a:rPr>
              <a:t>[</a:t>
            </a:r>
            <a:r>
              <a:rPr b="1" lang="en-GB" sz="1600">
                <a:solidFill>
                  <a:srgbClr val="6A3E3E"/>
                </a:solidFill>
                <a:latin typeface="Courier New"/>
                <a:ea typeface="Courier New"/>
                <a:cs typeface="Courier New"/>
                <a:sym typeface="Courier New"/>
              </a:rPr>
              <a:t>i</a:t>
            </a:r>
            <a:r>
              <a:rPr b="1" lang="en-GB" sz="1600">
                <a:solidFill>
                  <a:srgbClr val="000000"/>
                </a:solidFill>
                <a:latin typeface="Courier New"/>
                <a:ea typeface="Courier New"/>
                <a:cs typeface="Courier New"/>
                <a:sym typeface="Courier New"/>
              </a:rPr>
              <a:t>].</a:t>
            </a:r>
            <a:r>
              <a:rPr b="1" lang="en-GB" sz="1600">
                <a:solidFill>
                  <a:srgbClr val="0000C0"/>
                </a:solidFill>
                <a:latin typeface="Courier New"/>
                <a:ea typeface="Courier New"/>
                <a:cs typeface="Courier New"/>
                <a:sym typeface="Courier New"/>
              </a:rPr>
              <a:t>length</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j</a:t>
            </a:r>
            <a:r>
              <a:rPr b="1" lang="en-GB" sz="16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a:t>
            </a:r>
            <a:r>
              <a:rPr b="1" i="1" lang="en-GB" sz="1600">
                <a:solidFill>
                  <a:srgbClr val="6A3E3E"/>
                </a:solidFill>
                <a:latin typeface="Courier New"/>
                <a:ea typeface="Courier New"/>
                <a:cs typeface="Courier New"/>
                <a:sym typeface="Courier New"/>
              </a:rPr>
              <a:t>twoDArray</a:t>
            </a:r>
            <a:r>
              <a:rPr b="1" i="1" lang="en-GB" sz="1600">
                <a:solidFill>
                  <a:srgbClr val="000000"/>
                </a:solidFill>
                <a:latin typeface="Courier New"/>
                <a:ea typeface="Courier New"/>
                <a:cs typeface="Courier New"/>
                <a:sym typeface="Courier New"/>
              </a:rPr>
              <a:t>[</a:t>
            </a:r>
            <a:r>
              <a:rPr b="1" i="1" lang="en-GB" sz="1600">
                <a:solidFill>
                  <a:srgbClr val="6A3E3E"/>
                </a:solidFill>
                <a:latin typeface="Courier New"/>
                <a:ea typeface="Courier New"/>
                <a:cs typeface="Courier New"/>
                <a:sym typeface="Courier New"/>
              </a:rPr>
              <a:t>i</a:t>
            </a:r>
            <a:r>
              <a:rPr b="1" i="1" lang="en-GB" sz="1600">
                <a:solidFill>
                  <a:srgbClr val="000000"/>
                </a:solidFill>
                <a:latin typeface="Courier New"/>
                <a:ea typeface="Courier New"/>
                <a:cs typeface="Courier New"/>
                <a:sym typeface="Courier New"/>
              </a:rPr>
              <a:t>][</a:t>
            </a:r>
            <a:r>
              <a:rPr b="1" i="1" lang="en-GB" sz="1600">
                <a:solidFill>
                  <a:srgbClr val="6A3E3E"/>
                </a:solidFill>
                <a:latin typeface="Courier New"/>
                <a:ea typeface="Courier New"/>
                <a:cs typeface="Courier New"/>
                <a:sym typeface="Courier New"/>
              </a:rPr>
              <a:t>j</a:t>
            </a:r>
            <a:r>
              <a:rPr b="1" i="1" lang="en-GB" sz="16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600"/>
              <a:buNone/>
            </a:pPr>
            <a:r>
              <a:rPr b="1" lang="en-GB" sz="1600">
                <a:solidFill>
                  <a:srgbClr val="3F7F5F"/>
                </a:solidFill>
                <a:latin typeface="Courier New"/>
                <a:ea typeface="Courier New"/>
                <a:cs typeface="Courier New"/>
                <a:sym typeface="Courier New"/>
              </a:rPr>
              <a:t>// after each row, print a new line</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endParaRPr/>
          </a:p>
          <a:p>
            <a:pPr indent="0" lvl="0" marL="0" rtl="0" algn="l">
              <a:spcBef>
                <a:spcPts val="1000"/>
              </a:spcBef>
              <a:spcAft>
                <a:spcPts val="0"/>
              </a:spcAft>
              <a:buSzPts val="1600"/>
              <a:buNone/>
            </a:pPr>
            <a:r>
              <a:rPr b="1" lang="en-GB" sz="1600">
                <a:solidFill>
                  <a:srgbClr val="000000"/>
                </a:solidFill>
                <a:latin typeface="Courier New"/>
                <a:ea typeface="Courier New"/>
                <a:cs typeface="Courier New"/>
                <a:sym typeface="Courier New"/>
              </a:rPr>
              <a:t>}</a:t>
            </a:r>
            <a:endParaRPr b="1" sz="1600"/>
          </a:p>
        </p:txBody>
      </p:sp>
      <p:sp>
        <p:nvSpPr>
          <p:cNvPr id="534" name="Google Shape;534;p4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For/Foreach – Two Dimensional Arrays</a:t>
            </a:r>
            <a:endParaRPr sz="3240"/>
          </a:p>
        </p:txBody>
      </p:sp>
      <p:sp>
        <p:nvSpPr>
          <p:cNvPr id="535" name="Google Shape;535;p43"/>
          <p:cNvSpPr txBox="1"/>
          <p:nvPr/>
        </p:nvSpPr>
        <p:spPr>
          <a:xfrm>
            <a:off x="7437776" y="1929600"/>
            <a:ext cx="4491318" cy="4546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1" lang="en-GB" sz="2000">
                <a:solidFill>
                  <a:srgbClr val="7F0055"/>
                </a:solidFill>
                <a:latin typeface="Courier New"/>
                <a:ea typeface="Courier New"/>
                <a:cs typeface="Courier New"/>
                <a:sym typeface="Courier New"/>
              </a:rPr>
              <a:t>int</a:t>
            </a:r>
            <a:r>
              <a:rPr b="1" lang="en-GB" sz="2000">
                <a:solidFill>
                  <a:srgbClr val="000000"/>
                </a:solidFill>
                <a:latin typeface="Courier New"/>
                <a:ea typeface="Courier New"/>
                <a:cs typeface="Courier New"/>
                <a:sym typeface="Courier New"/>
              </a:rPr>
              <a:t> </a:t>
            </a:r>
            <a:r>
              <a:rPr b="1" lang="en-GB" sz="2000">
                <a:solidFill>
                  <a:srgbClr val="6A3E3E"/>
                </a:solidFill>
                <a:latin typeface="Courier New"/>
                <a:ea typeface="Courier New"/>
                <a:cs typeface="Courier New"/>
                <a:sym typeface="Courier New"/>
              </a:rPr>
              <a:t>twoDArray</a:t>
            </a:r>
            <a:r>
              <a:rPr b="1" lang="en-GB" sz="2000">
                <a:solidFill>
                  <a:srgbClr val="000000"/>
                </a:solidFill>
                <a:latin typeface="Courier New"/>
                <a:ea typeface="Courier New"/>
                <a:cs typeface="Courier New"/>
                <a:sym typeface="Courier New"/>
              </a:rPr>
              <a:t>[][] = {{0, 1, 2}, {1, 2, 3}, {2, 3, 4}};</a:t>
            </a:r>
            <a:endParaRPr b="0" sz="2000">
              <a:solidFill>
                <a:srgbClr val="3F7F5F"/>
              </a:solidFill>
              <a:latin typeface="Courier New"/>
              <a:ea typeface="Courier New"/>
              <a:cs typeface="Courier New"/>
              <a:sym typeface="Courier New"/>
            </a:endParaRPr>
          </a:p>
          <a:p>
            <a:pPr indent="0" lvl="0" marL="0" marR="0" rtl="0" algn="l">
              <a:spcBef>
                <a:spcPts val="1000"/>
              </a:spcBef>
              <a:spcAft>
                <a:spcPts val="0"/>
              </a:spcAft>
              <a:buClr>
                <a:schemeClr val="dk1"/>
              </a:buClr>
              <a:buSzPts val="2000"/>
              <a:buFont typeface="Arial"/>
              <a:buNone/>
            </a:pPr>
            <a:r>
              <a:rPr b="0" lang="en-GB" sz="2000">
                <a:solidFill>
                  <a:srgbClr val="3F7F5F"/>
                </a:solidFill>
                <a:latin typeface="Courier New"/>
                <a:ea typeface="Courier New"/>
                <a:cs typeface="Courier New"/>
                <a:sym typeface="Courier New"/>
              </a:rPr>
              <a:t>// columns</a:t>
            </a:r>
            <a:endParaRPr/>
          </a:p>
          <a:p>
            <a:pPr indent="0" lvl="0" marL="0" marR="0" rtl="0" algn="l">
              <a:spcBef>
                <a:spcPts val="1000"/>
              </a:spcBef>
              <a:spcAft>
                <a:spcPts val="0"/>
              </a:spcAft>
              <a:buClr>
                <a:schemeClr val="dk1"/>
              </a:buClr>
              <a:buSzPts val="2000"/>
              <a:buFont typeface="Arial"/>
              <a:buNone/>
            </a:pPr>
            <a:r>
              <a:rPr b="1" lang="en-GB" sz="2000">
                <a:solidFill>
                  <a:srgbClr val="7F0055"/>
                </a:solidFill>
                <a:latin typeface="Courier New"/>
                <a:ea typeface="Courier New"/>
                <a:cs typeface="Courier New"/>
                <a:sym typeface="Courier New"/>
              </a:rPr>
              <a:t>for</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int</a:t>
            </a:r>
            <a:r>
              <a:rPr b="1" lang="en-GB" sz="2000">
                <a:solidFill>
                  <a:srgbClr val="000000"/>
                </a:solidFill>
                <a:latin typeface="Courier New"/>
                <a:ea typeface="Courier New"/>
                <a:cs typeface="Courier New"/>
                <a:sym typeface="Courier New"/>
              </a:rPr>
              <a:t>[] </a:t>
            </a:r>
            <a:r>
              <a:rPr b="1" lang="en-GB" sz="2000">
                <a:solidFill>
                  <a:srgbClr val="6A3E3E"/>
                </a:solidFill>
                <a:latin typeface="Courier New"/>
                <a:ea typeface="Courier New"/>
                <a:cs typeface="Courier New"/>
                <a:sym typeface="Courier New"/>
              </a:rPr>
              <a:t>a</a:t>
            </a:r>
            <a:r>
              <a:rPr b="1" lang="en-GB" sz="2000">
                <a:solidFill>
                  <a:srgbClr val="000000"/>
                </a:solidFill>
                <a:latin typeface="Courier New"/>
                <a:ea typeface="Courier New"/>
                <a:cs typeface="Courier New"/>
                <a:sym typeface="Courier New"/>
              </a:rPr>
              <a:t> : </a:t>
            </a:r>
            <a:r>
              <a:rPr b="1" lang="en-GB" sz="2000">
                <a:solidFill>
                  <a:srgbClr val="6A3E3E"/>
                </a:solidFill>
                <a:latin typeface="Courier New"/>
                <a:ea typeface="Courier New"/>
                <a:cs typeface="Courier New"/>
                <a:sym typeface="Courier New"/>
              </a:rPr>
              <a:t>twoDArray</a:t>
            </a:r>
            <a:r>
              <a:rPr b="1" lang="en-GB" sz="2000">
                <a:solidFill>
                  <a:srgbClr val="000000"/>
                </a:solidFill>
                <a:latin typeface="Courier New"/>
                <a:ea typeface="Courier New"/>
                <a:cs typeface="Courier New"/>
                <a:sym typeface="Courier New"/>
              </a:rPr>
              <a:t>) {</a:t>
            </a:r>
            <a:endParaRPr/>
          </a:p>
          <a:p>
            <a:pPr indent="0" lvl="0" marL="0" marR="0" rtl="0" algn="l">
              <a:spcBef>
                <a:spcPts val="1000"/>
              </a:spcBef>
              <a:spcAft>
                <a:spcPts val="0"/>
              </a:spcAft>
              <a:buClr>
                <a:schemeClr val="dk1"/>
              </a:buClr>
              <a:buSzPts val="2000"/>
              <a:buFont typeface="Arial"/>
              <a:buNone/>
            </a:pPr>
            <a:r>
              <a:rPr b="0" lang="en-GB" sz="2000">
                <a:solidFill>
                  <a:srgbClr val="3F7F5F"/>
                </a:solidFill>
                <a:latin typeface="Courier New"/>
                <a:ea typeface="Courier New"/>
                <a:cs typeface="Courier New"/>
                <a:sym typeface="Courier New"/>
              </a:rPr>
              <a:t>// rows</a:t>
            </a:r>
            <a:endParaRPr/>
          </a:p>
          <a:p>
            <a:pPr indent="0" lvl="0" marL="0" marR="0" rtl="0" algn="l">
              <a:spcBef>
                <a:spcPts val="1000"/>
              </a:spcBef>
              <a:spcAft>
                <a:spcPts val="0"/>
              </a:spcAft>
              <a:buClr>
                <a:schemeClr val="dk1"/>
              </a:buClr>
              <a:buSzPts val="2000"/>
              <a:buFont typeface="Arial"/>
              <a:buNone/>
            </a:pPr>
            <a:r>
              <a:rPr b="1" lang="en-GB" sz="2000">
                <a:solidFill>
                  <a:srgbClr val="7F0055"/>
                </a:solidFill>
                <a:latin typeface="Courier New"/>
                <a:ea typeface="Courier New"/>
                <a:cs typeface="Courier New"/>
                <a:sym typeface="Courier New"/>
              </a:rPr>
              <a:t>for</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int</a:t>
            </a:r>
            <a:r>
              <a:rPr b="1" lang="en-GB" sz="2000">
                <a:solidFill>
                  <a:srgbClr val="000000"/>
                </a:solidFill>
                <a:latin typeface="Courier New"/>
                <a:ea typeface="Courier New"/>
                <a:cs typeface="Courier New"/>
                <a:sym typeface="Courier New"/>
              </a:rPr>
              <a:t> </a:t>
            </a:r>
            <a:r>
              <a:rPr b="1" lang="en-GB" sz="2000">
                <a:solidFill>
                  <a:srgbClr val="6A3E3E"/>
                </a:solidFill>
                <a:latin typeface="Courier New"/>
                <a:ea typeface="Courier New"/>
                <a:cs typeface="Courier New"/>
                <a:sym typeface="Courier New"/>
              </a:rPr>
              <a:t>b</a:t>
            </a:r>
            <a:r>
              <a:rPr b="1" lang="en-GB" sz="2000">
                <a:solidFill>
                  <a:srgbClr val="000000"/>
                </a:solidFill>
                <a:latin typeface="Courier New"/>
                <a:ea typeface="Courier New"/>
                <a:cs typeface="Courier New"/>
                <a:sym typeface="Courier New"/>
              </a:rPr>
              <a:t> : </a:t>
            </a:r>
            <a:r>
              <a:rPr b="1" lang="en-GB" sz="2000">
                <a:solidFill>
                  <a:srgbClr val="6A3E3E"/>
                </a:solidFill>
                <a:latin typeface="Courier New"/>
                <a:ea typeface="Courier New"/>
                <a:cs typeface="Courier New"/>
                <a:sym typeface="Courier New"/>
              </a:rPr>
              <a:t>a</a:t>
            </a:r>
            <a:r>
              <a:rPr b="1" lang="en-GB" sz="2000">
                <a:solidFill>
                  <a:srgbClr val="000000"/>
                </a:solidFill>
                <a:latin typeface="Courier New"/>
                <a:ea typeface="Courier New"/>
                <a:cs typeface="Courier New"/>
                <a:sym typeface="Courier New"/>
              </a:rPr>
              <a:t>) {</a:t>
            </a:r>
            <a:endParaRPr/>
          </a:p>
          <a:p>
            <a:pPr indent="0" lvl="0" marL="0" marR="0" rtl="0" algn="l">
              <a:spcBef>
                <a:spcPts val="1000"/>
              </a:spcBef>
              <a:spcAft>
                <a:spcPts val="0"/>
              </a:spcAft>
              <a:buClr>
                <a:schemeClr val="dk1"/>
              </a:buClr>
              <a:buSzPts val="2000"/>
              <a:buFont typeface="Arial"/>
              <a:buNone/>
            </a:pPr>
            <a:r>
              <a:rPr b="0" lang="en-GB" sz="2000">
                <a:solidFill>
                  <a:srgbClr val="000000"/>
                </a:solidFill>
                <a:latin typeface="Courier New"/>
                <a:ea typeface="Courier New"/>
                <a:cs typeface="Courier New"/>
                <a:sym typeface="Courier New"/>
              </a:rPr>
              <a:t>System.</a:t>
            </a:r>
            <a:r>
              <a:rPr b="1" i="1" lang="en-GB" sz="2000">
                <a:solidFill>
                  <a:srgbClr val="0000C0"/>
                </a:solidFill>
                <a:latin typeface="Courier New"/>
                <a:ea typeface="Courier New"/>
                <a:cs typeface="Courier New"/>
                <a:sym typeface="Courier New"/>
              </a:rPr>
              <a:t>out</a:t>
            </a:r>
            <a:r>
              <a:rPr b="1" i="1" lang="en-GB" sz="2000">
                <a:solidFill>
                  <a:srgbClr val="000000"/>
                </a:solidFill>
                <a:latin typeface="Courier New"/>
                <a:ea typeface="Courier New"/>
                <a:cs typeface="Courier New"/>
                <a:sym typeface="Courier New"/>
              </a:rPr>
              <a:t>.print(</a:t>
            </a:r>
            <a:r>
              <a:rPr b="1" i="1" lang="en-GB" sz="2000">
                <a:solidFill>
                  <a:srgbClr val="6A3E3E"/>
                </a:solidFill>
                <a:latin typeface="Courier New"/>
                <a:ea typeface="Courier New"/>
                <a:cs typeface="Courier New"/>
                <a:sym typeface="Courier New"/>
              </a:rPr>
              <a:t>b</a:t>
            </a:r>
            <a:r>
              <a:rPr b="1" i="1" lang="en-GB" sz="2000">
                <a:solidFill>
                  <a:srgbClr val="000000"/>
                </a:solidFill>
                <a:latin typeface="Courier New"/>
                <a:ea typeface="Courier New"/>
                <a:cs typeface="Courier New"/>
                <a:sym typeface="Courier New"/>
              </a:rPr>
              <a:t>);</a:t>
            </a:r>
            <a:endParaRPr/>
          </a:p>
          <a:p>
            <a:pPr indent="0" lvl="0" marL="0" marR="0" rtl="0" algn="l">
              <a:spcBef>
                <a:spcPts val="1000"/>
              </a:spcBef>
              <a:spcAft>
                <a:spcPts val="0"/>
              </a:spcAft>
              <a:buClr>
                <a:schemeClr val="dk1"/>
              </a:buClr>
              <a:buSzPts val="2000"/>
              <a:buFont typeface="Arial"/>
              <a:buNone/>
            </a:pPr>
            <a:r>
              <a:rPr b="0" lang="en-GB" sz="2000">
                <a:solidFill>
                  <a:srgbClr val="000000"/>
                </a:solidFill>
                <a:latin typeface="Courier New"/>
                <a:ea typeface="Courier New"/>
                <a:cs typeface="Courier New"/>
                <a:sym typeface="Courier New"/>
              </a:rPr>
              <a:t>}</a:t>
            </a:r>
            <a:endParaRPr/>
          </a:p>
          <a:p>
            <a:pPr indent="0" lvl="0" marL="0" marR="0" rtl="0" algn="l">
              <a:spcBef>
                <a:spcPts val="1000"/>
              </a:spcBef>
              <a:spcAft>
                <a:spcPts val="0"/>
              </a:spcAft>
              <a:buClr>
                <a:schemeClr val="dk1"/>
              </a:buClr>
              <a:buSzPts val="2000"/>
              <a:buFont typeface="Arial"/>
              <a:buNone/>
            </a:pPr>
            <a:r>
              <a:rPr b="0" lang="en-GB" sz="2000">
                <a:solidFill>
                  <a:srgbClr val="000000"/>
                </a:solidFill>
                <a:latin typeface="Courier New"/>
                <a:ea typeface="Courier New"/>
                <a:cs typeface="Courier New"/>
                <a:sym typeface="Courier New"/>
              </a:rPr>
              <a:t>System.</a:t>
            </a:r>
            <a:r>
              <a:rPr b="1" i="1" lang="en-GB" sz="2000">
                <a:solidFill>
                  <a:srgbClr val="0000C0"/>
                </a:solidFill>
                <a:latin typeface="Courier New"/>
                <a:ea typeface="Courier New"/>
                <a:cs typeface="Courier New"/>
                <a:sym typeface="Courier New"/>
              </a:rPr>
              <a:t>out</a:t>
            </a:r>
            <a:r>
              <a:rPr b="1" i="1" lang="en-GB" sz="2000">
                <a:solidFill>
                  <a:srgbClr val="000000"/>
                </a:solidFill>
                <a:latin typeface="Courier New"/>
                <a:ea typeface="Courier New"/>
                <a:cs typeface="Courier New"/>
                <a:sym typeface="Courier New"/>
              </a:rPr>
              <a:t>.println();</a:t>
            </a:r>
            <a:endParaRPr/>
          </a:p>
          <a:p>
            <a:pPr indent="0" lvl="0" marL="0" marR="0" rtl="0" algn="l">
              <a:spcBef>
                <a:spcPts val="1000"/>
              </a:spcBef>
              <a:spcAft>
                <a:spcPts val="0"/>
              </a:spcAft>
              <a:buClr>
                <a:schemeClr val="dk1"/>
              </a:buClr>
              <a:buSzPts val="2000"/>
              <a:buFont typeface="Arial"/>
              <a:buNone/>
            </a:pPr>
            <a:r>
              <a:rPr b="0" lang="en-GB" sz="2000">
                <a:solidFill>
                  <a:srgbClr val="000000"/>
                </a:solidFill>
                <a:latin typeface="Courier New"/>
                <a:ea typeface="Courier New"/>
                <a:cs typeface="Courier New"/>
                <a:sym typeface="Courier New"/>
              </a:rPr>
              <a:t>}</a:t>
            </a:r>
            <a:endParaRPr b="1" sz="2000">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Loops &amp; Arrays - Example</a:t>
            </a:r>
            <a:endParaRPr sz="3240"/>
          </a:p>
        </p:txBody>
      </p:sp>
      <p:sp>
        <p:nvSpPr>
          <p:cNvPr id="541" name="Google Shape;541;p44"/>
          <p:cNvSpPr/>
          <p:nvPr/>
        </p:nvSpPr>
        <p:spPr>
          <a:xfrm>
            <a:off x="1165411" y="2413338"/>
            <a:ext cx="10131239" cy="353943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int nums[] = { 1, 2, 3, 4, 5 };</a:t>
            </a:r>
            <a:endParaRPr/>
          </a:p>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for (int i : nums) {</a:t>
            </a:r>
            <a:endParaRPr/>
          </a:p>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for (int j = 0; j &lt; nums.length; ++j) {</a:t>
            </a:r>
            <a:endParaRPr/>
          </a:p>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if (nums[j] == i)</a:t>
            </a:r>
            <a:endParaRPr/>
          </a:p>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System.</a:t>
            </a:r>
            <a:r>
              <a:rPr b="1" i="1" lang="en-GB" sz="2800">
                <a:solidFill>
                  <a:schemeClr val="dk1"/>
                </a:solidFill>
                <a:latin typeface="Quattrocento Sans"/>
                <a:ea typeface="Quattrocento Sans"/>
                <a:cs typeface="Quattrocento Sans"/>
                <a:sym typeface="Quattrocento Sans"/>
              </a:rPr>
              <a:t>out.println("i :" + i + " j :" + nums[j] + " i and j are the same");</a:t>
            </a:r>
            <a:endParaRPr/>
          </a:p>
          <a:p>
            <a:pPr indent="0" lvl="0" marL="0" marR="0" rtl="0" algn="l">
              <a:spcBef>
                <a:spcPts val="0"/>
              </a:spcBef>
              <a:spcAft>
                <a:spcPts val="0"/>
              </a:spcAft>
              <a:buNone/>
            </a:pPr>
            <a:r>
              <a:rPr lang="en-GB" sz="2800">
                <a:solidFill>
                  <a:schemeClr val="dk1"/>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rPr lang="en-GB" sz="2800">
                <a:solidFill>
                  <a:schemeClr val="dk1"/>
                </a:solidFill>
                <a:latin typeface="Quattrocento Sans"/>
                <a:ea typeface="Quattrocento Sans"/>
                <a:cs typeface="Quattrocento Sans"/>
                <a:sym typeface="Quattrocento Sans"/>
              </a:rPr>
              <a:t>}</a:t>
            </a:r>
            <a:endParaRPr b="1"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5"/>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Char char="•"/>
            </a:pPr>
            <a:r>
              <a:rPr lang="en-GB" sz="1600"/>
              <a:t>You have used </a:t>
            </a:r>
            <a:r>
              <a:rPr lang="en-GB" sz="1600">
                <a:latin typeface="Droid Sans Mono"/>
                <a:ea typeface="Droid Sans Mono"/>
                <a:cs typeface="Droid Sans Mono"/>
                <a:sym typeface="Droid Sans Mono"/>
              </a:rPr>
              <a:t>System.out.println() </a:t>
            </a:r>
            <a:r>
              <a:rPr lang="en-GB" sz="1600"/>
              <a:t>to output to the console</a:t>
            </a:r>
            <a:endParaRPr/>
          </a:p>
          <a:p>
            <a:pPr indent="-285750" lvl="1" marL="742950" rtl="0" algn="l">
              <a:spcBef>
                <a:spcPts val="1000"/>
              </a:spcBef>
              <a:spcAft>
                <a:spcPts val="0"/>
              </a:spcAft>
              <a:buSzPts val="1600"/>
              <a:buChar char="•"/>
            </a:pPr>
            <a:r>
              <a:rPr lang="en-GB" sz="1600"/>
              <a:t>But does Java have a ‘</a:t>
            </a:r>
            <a:r>
              <a:rPr lang="en-GB" sz="1600">
                <a:latin typeface="Droid Sans Mono"/>
                <a:ea typeface="Droid Sans Mono"/>
                <a:cs typeface="Droid Sans Mono"/>
                <a:sym typeface="Droid Sans Mono"/>
              </a:rPr>
              <a:t>System.in.readln()</a:t>
            </a:r>
            <a:r>
              <a:rPr lang="en-GB" sz="1600"/>
              <a:t>’?</a:t>
            </a:r>
            <a:endParaRPr/>
          </a:p>
          <a:p>
            <a:pPr indent="-285750" lvl="1" marL="742950" rtl="0" algn="l">
              <a:spcBef>
                <a:spcPts val="1000"/>
              </a:spcBef>
              <a:spcAft>
                <a:spcPts val="0"/>
              </a:spcAft>
              <a:buSzPts val="1600"/>
              <a:buChar char="•"/>
            </a:pPr>
            <a:r>
              <a:rPr lang="en-GB" sz="1600"/>
              <a:t>If it did you could prompt the user – yourself – and use the typed reply</a:t>
            </a:r>
            <a:endParaRPr/>
          </a:p>
          <a:p>
            <a:pPr indent="-285750" lvl="1" marL="742950" rtl="0" algn="l">
              <a:spcBef>
                <a:spcPts val="1000"/>
              </a:spcBef>
              <a:spcAft>
                <a:spcPts val="0"/>
              </a:spcAft>
              <a:buSzPts val="1600"/>
              <a:buChar char="•"/>
            </a:pPr>
            <a:r>
              <a:rPr lang="en-GB" sz="1600"/>
              <a:t>How do you convert the ‘String’ read in into an </a:t>
            </a:r>
            <a:r>
              <a:rPr lang="en-GB" sz="1600">
                <a:latin typeface="Droid Sans Mono"/>
                <a:ea typeface="Droid Sans Mono"/>
                <a:cs typeface="Droid Sans Mono"/>
                <a:sym typeface="Droid Sans Mono"/>
              </a:rPr>
              <a:t>int</a:t>
            </a:r>
            <a:r>
              <a:rPr lang="en-GB" sz="1600"/>
              <a:t> if a numeric reply?</a:t>
            </a:r>
            <a:endParaRPr/>
          </a:p>
          <a:p>
            <a:pPr indent="-342900" lvl="0" marL="342900" rtl="0" algn="l">
              <a:spcBef>
                <a:spcPts val="1000"/>
              </a:spcBef>
              <a:spcAft>
                <a:spcPts val="0"/>
              </a:spcAft>
              <a:buClr>
                <a:schemeClr val="dk1"/>
              </a:buClr>
              <a:buSzPts val="1800"/>
              <a:buFont typeface="Arial"/>
              <a:buChar char="•"/>
            </a:pPr>
            <a:r>
              <a:rPr lang="en-GB" sz="1800"/>
              <a:t> This is where class </a:t>
            </a:r>
            <a:r>
              <a:rPr lang="en-GB" sz="1800">
                <a:latin typeface="Droid Sans Mono"/>
                <a:ea typeface="Droid Sans Mono"/>
                <a:cs typeface="Droid Sans Mono"/>
                <a:sym typeface="Droid Sans Mono"/>
              </a:rPr>
              <a:t>java.util.Scanner</a:t>
            </a:r>
            <a:r>
              <a:rPr lang="en-GB" sz="1800"/>
              <a:t> is very useful</a:t>
            </a:r>
            <a:endParaRPr/>
          </a:p>
          <a:p>
            <a:pPr indent="-285750" lvl="1" marL="742950" rtl="0" algn="l">
              <a:spcBef>
                <a:spcPts val="1000"/>
              </a:spcBef>
              <a:spcAft>
                <a:spcPts val="0"/>
              </a:spcAft>
              <a:buSzPts val="1600"/>
              <a:buChar char="•"/>
            </a:pPr>
            <a:r>
              <a:rPr lang="en-GB" sz="1600"/>
              <a:t>Allows user to read values of various types</a:t>
            </a:r>
            <a:endParaRPr/>
          </a:p>
          <a:p>
            <a:pPr indent="-285750" lvl="1" marL="742950" rtl="0" algn="l">
              <a:spcBef>
                <a:spcPts val="1000"/>
              </a:spcBef>
              <a:spcAft>
                <a:spcPts val="0"/>
              </a:spcAft>
              <a:buSzPts val="1600"/>
              <a:buChar char="•"/>
            </a:pPr>
            <a:r>
              <a:rPr lang="en-GB" sz="1600"/>
              <a:t>But you have to point the scanner at something – the console input</a:t>
            </a:r>
            <a:endParaRPr/>
          </a:p>
          <a:p>
            <a:pPr indent="-228600" lvl="2" marL="1143000" rtl="0" algn="l">
              <a:spcBef>
                <a:spcPts val="1000"/>
              </a:spcBef>
              <a:spcAft>
                <a:spcPts val="0"/>
              </a:spcAft>
              <a:buSzPts val="1600"/>
              <a:buChar char="•"/>
            </a:pPr>
            <a:r>
              <a:rPr lang="en-GB" sz="1600"/>
              <a:t>Known as </a:t>
            </a:r>
            <a:r>
              <a:rPr lang="en-GB" sz="1600">
                <a:latin typeface="Droid Sans Mono"/>
                <a:ea typeface="Droid Sans Mono"/>
                <a:cs typeface="Droid Sans Mono"/>
                <a:sym typeface="Droid Sans Mono"/>
              </a:rPr>
              <a:t>System.in</a:t>
            </a:r>
            <a:endParaRPr sz="1600"/>
          </a:p>
          <a:p>
            <a:pPr indent="-241300" lvl="0" marL="342900" rtl="0" algn="l">
              <a:spcBef>
                <a:spcPts val="1000"/>
              </a:spcBef>
              <a:spcAft>
                <a:spcPts val="0"/>
              </a:spcAft>
              <a:buClr>
                <a:schemeClr val="dk1"/>
              </a:buClr>
              <a:buSzPts val="1600"/>
              <a:buFont typeface="Arial"/>
              <a:buNone/>
            </a:pPr>
            <a:r>
              <a:t/>
            </a:r>
            <a:endParaRPr sz="1600">
              <a:latin typeface="Droid Sans Mono"/>
              <a:ea typeface="Droid Sans Mono"/>
              <a:cs typeface="Droid Sans Mono"/>
              <a:sym typeface="Droid Sans Mono"/>
            </a:endParaRPr>
          </a:p>
          <a:p>
            <a:pPr indent="-241300" lvl="0" marL="342900" rtl="0" algn="l">
              <a:spcBef>
                <a:spcPts val="1000"/>
              </a:spcBef>
              <a:spcAft>
                <a:spcPts val="0"/>
              </a:spcAft>
              <a:buClr>
                <a:schemeClr val="dk1"/>
              </a:buClr>
              <a:buSzPts val="1600"/>
              <a:buFont typeface="Arial"/>
              <a:buNone/>
            </a:pPr>
            <a:r>
              <a:t/>
            </a:r>
            <a:endParaRPr sz="1600"/>
          </a:p>
        </p:txBody>
      </p:sp>
      <p:sp>
        <p:nvSpPr>
          <p:cNvPr id="547" name="Google Shape;547;p4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Imports - Scanner</a:t>
            </a:r>
            <a:endParaRPr sz="3240"/>
          </a:p>
        </p:txBody>
      </p:sp>
      <p:sp>
        <p:nvSpPr>
          <p:cNvPr id="548" name="Google Shape;548;p45"/>
          <p:cNvSpPr/>
          <p:nvPr/>
        </p:nvSpPr>
        <p:spPr>
          <a:xfrm>
            <a:off x="6347811" y="1819014"/>
            <a:ext cx="5360095" cy="4767972"/>
          </a:xfrm>
          <a:prstGeom prst="rect">
            <a:avLst/>
          </a:prstGeom>
          <a:solidFill>
            <a:srgbClr val="F2F2F2"/>
          </a:solidFill>
          <a:ln>
            <a:noFill/>
          </a:ln>
          <a:effectLst>
            <a:outerShdw rotWithShape="0" algn="ctr" dir="2700000" dist="7184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b="1" lang="en-GB" sz="1600">
                <a:solidFill>
                  <a:srgbClr val="7F0055"/>
                </a:solidFill>
                <a:highlight>
                  <a:srgbClr val="E8F2FE"/>
                </a:highlight>
                <a:latin typeface="Courier New"/>
                <a:ea typeface="Courier New"/>
                <a:cs typeface="Courier New"/>
                <a:sym typeface="Courier New"/>
              </a:rPr>
              <a:t>import</a:t>
            </a:r>
            <a:r>
              <a:rPr b="1" lang="en-GB" sz="1600">
                <a:solidFill>
                  <a:srgbClr val="000000"/>
                </a:solidFill>
                <a:highlight>
                  <a:srgbClr val="E8F2FE"/>
                </a:highlight>
                <a:latin typeface="Courier New"/>
                <a:ea typeface="Courier New"/>
                <a:cs typeface="Courier New"/>
                <a:sym typeface="Courier New"/>
              </a:rPr>
              <a:t> </a:t>
            </a:r>
            <a:r>
              <a:rPr b="1" lang="en-GB" sz="1600" u="sng">
                <a:solidFill>
                  <a:srgbClr val="000000"/>
                </a:solidFill>
                <a:highlight>
                  <a:srgbClr val="E8F2FE"/>
                </a:highlight>
                <a:latin typeface="Courier New"/>
                <a:ea typeface="Courier New"/>
                <a:cs typeface="Courier New"/>
                <a:sym typeface="Courier New"/>
              </a:rPr>
              <a:t>java.util.Scanner;</a:t>
            </a:r>
            <a:endParaRPr/>
          </a:p>
          <a:p>
            <a:pPr indent="0" lvl="0" marL="0" marR="0" rtl="0" algn="l">
              <a:spcBef>
                <a:spcPts val="0"/>
              </a:spcBef>
              <a:spcAft>
                <a:spcPts val="0"/>
              </a:spcAft>
              <a:buNone/>
            </a:pPr>
            <a:r>
              <a:t/>
            </a:r>
            <a:endParaRPr b="1" sz="1600" u="sng">
              <a:solidFill>
                <a:srgbClr val="000000"/>
              </a:solidFill>
              <a:highlight>
                <a:srgbClr val="E8F2FE"/>
              </a:highlight>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7F0055"/>
                </a:solidFill>
                <a:highlight>
                  <a:srgbClr val="E8F2FE"/>
                </a:highlight>
                <a:latin typeface="Courier New"/>
                <a:ea typeface="Courier New"/>
                <a:cs typeface="Courier New"/>
                <a:sym typeface="Courier New"/>
              </a:rPr>
              <a:t>public</a:t>
            </a:r>
            <a:r>
              <a:rPr b="1" lang="en-GB" sz="1600">
                <a:solidFill>
                  <a:srgbClr val="000000"/>
                </a:solidFill>
                <a:highlight>
                  <a:srgbClr val="E8F2FE"/>
                </a:highlight>
                <a:latin typeface="Courier New"/>
                <a:ea typeface="Courier New"/>
                <a:cs typeface="Courier New"/>
                <a:sym typeface="Courier New"/>
              </a:rPr>
              <a:t> </a:t>
            </a:r>
            <a:r>
              <a:rPr b="1" lang="en-GB" sz="1600">
                <a:solidFill>
                  <a:srgbClr val="7F0055"/>
                </a:solidFill>
                <a:highlight>
                  <a:srgbClr val="E8F2FE"/>
                </a:highlight>
                <a:latin typeface="Courier New"/>
                <a:ea typeface="Courier New"/>
                <a:cs typeface="Courier New"/>
                <a:sym typeface="Courier New"/>
              </a:rPr>
              <a:t>class</a:t>
            </a:r>
            <a:r>
              <a:rPr b="1" lang="en-GB" sz="1600">
                <a:solidFill>
                  <a:srgbClr val="000000"/>
                </a:solidFill>
                <a:highlight>
                  <a:srgbClr val="E8F2FE"/>
                </a:highlight>
                <a:latin typeface="Courier New"/>
                <a:ea typeface="Courier New"/>
                <a:cs typeface="Courier New"/>
                <a:sym typeface="Courier New"/>
              </a:rPr>
              <a:t> </a:t>
            </a:r>
            <a:r>
              <a:rPr b="1" lang="en-GB" sz="1600">
                <a:solidFill>
                  <a:srgbClr val="000000"/>
                </a:solidFill>
                <a:highlight>
                  <a:srgbClr val="D4D4D4"/>
                </a:highlight>
                <a:latin typeface="Courier New"/>
                <a:ea typeface="Courier New"/>
                <a:cs typeface="Courier New"/>
                <a:sym typeface="Courier New"/>
              </a:rPr>
              <a:t>ScannerTest</a:t>
            </a:r>
            <a:endParaRPr b="1" sz="1600">
              <a:solidFill>
                <a:srgbClr val="000000"/>
              </a:solidFill>
              <a:highlight>
                <a:srgbClr val="D4D4D4"/>
              </a:highlight>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highlight>
                  <a:srgbClr val="E8F2FE"/>
                </a:highlight>
                <a:latin typeface="Courier New"/>
                <a:ea typeface="Courier New"/>
                <a:cs typeface="Courier New"/>
                <a:sym typeface="Courier New"/>
              </a:rPr>
              <a:t>{</a:t>
            </a:r>
            <a:endParaRPr/>
          </a:p>
          <a:p>
            <a:pPr indent="0" lvl="0" marL="0" marR="0" rtl="0" algn="l">
              <a:spcBef>
                <a:spcPts val="0"/>
              </a:spcBef>
              <a:spcAft>
                <a:spcPts val="0"/>
              </a:spcAft>
              <a:buNone/>
            </a:pPr>
            <a:r>
              <a:t/>
            </a:r>
            <a:endParaRPr b="1" sz="1600">
              <a:solidFill>
                <a:srgbClr val="7F0055"/>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main(String[] </a:t>
            </a:r>
            <a:r>
              <a:rPr b="1" lang="en-GB" sz="1600">
                <a:solidFill>
                  <a:srgbClr val="6A3E3E"/>
                </a:solidFill>
                <a:latin typeface="Courier New"/>
                <a:ea typeface="Courier New"/>
                <a:cs typeface="Courier New"/>
                <a:sym typeface="Courier New"/>
              </a:rPr>
              <a:t>args</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Scanner </a:t>
            </a:r>
            <a:r>
              <a:rPr b="1" lang="en-GB" sz="1600">
                <a:solidFill>
                  <a:srgbClr val="6A3E3E"/>
                </a:solidFill>
                <a:latin typeface="Courier New"/>
                <a:ea typeface="Courier New"/>
                <a:cs typeface="Courier New"/>
                <a:sym typeface="Courier New"/>
              </a:rPr>
              <a:t>s</a:t>
            </a:r>
            <a:r>
              <a:rPr b="1" lang="en-GB" sz="1600">
                <a:solidFill>
                  <a:srgbClr val="000000"/>
                </a:solidFill>
                <a:latin typeface="Courier New"/>
                <a:ea typeface="Courier New"/>
                <a:cs typeface="Courier New"/>
                <a:sym typeface="Courier New"/>
              </a:rPr>
              <a:t> = </a:t>
            </a:r>
            <a:r>
              <a:rPr b="1" lang="en-GB" sz="1600">
                <a:solidFill>
                  <a:srgbClr val="7F0055"/>
                </a:solidFill>
                <a:latin typeface="Courier New"/>
                <a:ea typeface="Courier New"/>
                <a:cs typeface="Courier New"/>
                <a:sym typeface="Courier New"/>
              </a:rPr>
              <a:t>new</a:t>
            </a:r>
            <a:r>
              <a:rPr b="1" lang="en-GB" sz="1600">
                <a:solidFill>
                  <a:srgbClr val="000000"/>
                </a:solidFill>
                <a:latin typeface="Courier New"/>
                <a:ea typeface="Courier New"/>
                <a:cs typeface="Courier New"/>
                <a:sym typeface="Courier New"/>
              </a:rPr>
              <a:t> Scanner(System.</a:t>
            </a:r>
            <a:r>
              <a:rPr b="1" i="1" lang="en-GB" sz="1600">
                <a:solidFill>
                  <a:srgbClr val="0000C0"/>
                </a:solidFill>
                <a:latin typeface="Courier New"/>
                <a:ea typeface="Courier New"/>
                <a:cs typeface="Courier New"/>
                <a:sym typeface="Courier New"/>
              </a:rPr>
              <a:t>in</a:t>
            </a:r>
            <a:r>
              <a:rPr b="1" i="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2A00FF"/>
                </a:solidFill>
                <a:latin typeface="Courier New"/>
                <a:ea typeface="Courier New"/>
                <a:cs typeface="Courier New"/>
                <a:sym typeface="Courier New"/>
              </a:rPr>
              <a:t>"What is your name?"</a:t>
            </a:r>
            <a:r>
              <a:rPr b="1" i="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i="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String </a:t>
            </a:r>
            <a:r>
              <a:rPr b="1" lang="en-GB" sz="1600">
                <a:solidFill>
                  <a:srgbClr val="6A3E3E"/>
                </a:solidFill>
                <a:latin typeface="Courier New"/>
                <a:ea typeface="Courier New"/>
                <a:cs typeface="Courier New"/>
                <a:sym typeface="Courier New"/>
              </a:rPr>
              <a:t>name</a:t>
            </a:r>
            <a:r>
              <a:rPr b="1" lang="en-GB" sz="1600">
                <a:solidFill>
                  <a:srgbClr val="000000"/>
                </a:solidFill>
                <a:latin typeface="Courier New"/>
                <a:ea typeface="Courier New"/>
                <a:cs typeface="Courier New"/>
                <a:sym typeface="Courier New"/>
              </a:rPr>
              <a:t> = </a:t>
            </a:r>
            <a:r>
              <a:rPr b="1" lang="en-GB" sz="1600">
                <a:solidFill>
                  <a:srgbClr val="6A3E3E"/>
                </a:solidFill>
                <a:latin typeface="Courier New"/>
                <a:ea typeface="Courier New"/>
                <a:cs typeface="Courier New"/>
                <a:sym typeface="Courier New"/>
              </a:rPr>
              <a:t>s</a:t>
            </a:r>
            <a:r>
              <a:rPr b="1" lang="en-GB" sz="1600">
                <a:solidFill>
                  <a:srgbClr val="000000"/>
                </a:solidFill>
                <a:latin typeface="Courier New"/>
                <a:ea typeface="Courier New"/>
                <a:cs typeface="Courier New"/>
                <a:sym typeface="Courier New"/>
              </a:rPr>
              <a:t>.nextLine();</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2A00FF"/>
                </a:solidFill>
                <a:latin typeface="Courier New"/>
                <a:ea typeface="Courier New"/>
                <a:cs typeface="Courier New"/>
                <a:sym typeface="Courier New"/>
              </a:rPr>
              <a:t>"What is your age"</a:t>
            </a:r>
            <a:r>
              <a:rPr b="1" i="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i="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7F0055"/>
                </a:solidFill>
                <a:latin typeface="Courier New"/>
                <a:ea typeface="Courier New"/>
                <a:cs typeface="Courier New"/>
                <a:sym typeface="Courier New"/>
              </a:rPr>
              <a:t>int</a:t>
            </a:r>
            <a:r>
              <a:rPr b="1" lang="en-GB" sz="1600">
                <a:solidFill>
                  <a:srgbClr val="000000"/>
                </a:solidFill>
                <a:latin typeface="Courier New"/>
                <a:ea typeface="Courier New"/>
                <a:cs typeface="Courier New"/>
                <a:sym typeface="Courier New"/>
              </a:rPr>
              <a:t> </a:t>
            </a:r>
            <a:r>
              <a:rPr b="1" lang="en-GB" sz="1600">
                <a:solidFill>
                  <a:srgbClr val="6A3E3E"/>
                </a:solidFill>
                <a:latin typeface="Courier New"/>
                <a:ea typeface="Courier New"/>
                <a:cs typeface="Courier New"/>
                <a:sym typeface="Courier New"/>
              </a:rPr>
              <a:t>age</a:t>
            </a:r>
            <a:r>
              <a:rPr b="1" lang="en-GB" sz="1600">
                <a:solidFill>
                  <a:srgbClr val="000000"/>
                </a:solidFill>
                <a:latin typeface="Courier New"/>
                <a:ea typeface="Courier New"/>
                <a:cs typeface="Courier New"/>
                <a:sym typeface="Courier New"/>
              </a:rPr>
              <a:t> = </a:t>
            </a:r>
            <a:r>
              <a:rPr b="1" lang="en-GB" sz="1600">
                <a:solidFill>
                  <a:srgbClr val="6A3E3E"/>
                </a:solidFill>
                <a:latin typeface="Courier New"/>
                <a:ea typeface="Courier New"/>
                <a:cs typeface="Courier New"/>
                <a:sym typeface="Courier New"/>
              </a:rPr>
              <a:t>s</a:t>
            </a:r>
            <a:r>
              <a:rPr b="1" lang="en-GB" sz="1600">
                <a:solidFill>
                  <a:srgbClr val="000000"/>
                </a:solidFill>
                <a:latin typeface="Courier New"/>
                <a:ea typeface="Courier New"/>
                <a:cs typeface="Courier New"/>
                <a:sym typeface="Courier New"/>
              </a:rPr>
              <a:t>.nextInt();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2A00FF"/>
                </a:solidFill>
                <a:latin typeface="Courier New"/>
                <a:ea typeface="Courier New"/>
                <a:cs typeface="Courier New"/>
                <a:sym typeface="Courier New"/>
              </a:rPr>
              <a:t>"Hi "</a:t>
            </a:r>
            <a:r>
              <a:rPr b="1" i="1" lang="en-GB" sz="1600">
                <a:solidFill>
                  <a:srgbClr val="000000"/>
                </a:solidFill>
                <a:latin typeface="Courier New"/>
                <a:ea typeface="Courier New"/>
                <a:cs typeface="Courier New"/>
                <a:sym typeface="Courier New"/>
              </a:rPr>
              <a:t> + </a:t>
            </a:r>
            <a:r>
              <a:rPr b="1" i="1" lang="en-GB" sz="1600">
                <a:solidFill>
                  <a:srgbClr val="6A3E3E"/>
                </a:solidFill>
                <a:latin typeface="Courier New"/>
                <a:ea typeface="Courier New"/>
                <a:cs typeface="Courier New"/>
                <a:sym typeface="Courier New"/>
              </a:rPr>
              <a:t>name</a:t>
            </a:r>
            <a:r>
              <a:rPr b="1" i="1" lang="en-GB" sz="1600">
                <a:solidFill>
                  <a:srgbClr val="000000"/>
                </a:solidFill>
                <a:latin typeface="Courier New"/>
                <a:ea typeface="Courier New"/>
                <a:cs typeface="Courier New"/>
                <a:sym typeface="Courier New"/>
              </a:rPr>
              <a:t> + </a:t>
            </a:r>
            <a:r>
              <a:rPr b="1" i="1" lang="en-GB" sz="1600">
                <a:solidFill>
                  <a:srgbClr val="2A00FF"/>
                </a:solidFill>
                <a:latin typeface="Courier New"/>
                <a:ea typeface="Courier New"/>
                <a:cs typeface="Courier New"/>
                <a:sym typeface="Courier New"/>
              </a:rPr>
              <a:t>", next year you will be"</a:t>
            </a:r>
            <a:r>
              <a:rPr b="1" i="1" lang="en-GB" sz="1600">
                <a:solidFill>
                  <a:srgbClr val="000000"/>
                </a:solidFill>
                <a:latin typeface="Courier New"/>
                <a:ea typeface="Courier New"/>
                <a:cs typeface="Courier New"/>
                <a:sym typeface="Courier New"/>
              </a:rPr>
              <a:t> + (</a:t>
            </a:r>
            <a:r>
              <a:rPr b="1" i="1" lang="en-GB" sz="1600">
                <a:solidFill>
                  <a:srgbClr val="6A3E3E"/>
                </a:solidFill>
                <a:latin typeface="Courier New"/>
                <a:ea typeface="Courier New"/>
                <a:cs typeface="Courier New"/>
                <a:sym typeface="Courier New"/>
              </a:rPr>
              <a:t>age</a:t>
            </a:r>
            <a:r>
              <a:rPr b="1" i="1" lang="en-GB" sz="1600">
                <a:solidFill>
                  <a:srgbClr val="000000"/>
                </a:solidFill>
                <a:latin typeface="Courier New"/>
                <a:ea typeface="Courier New"/>
                <a:cs typeface="Courier New"/>
                <a:sym typeface="Courier New"/>
              </a:rPr>
              <a:t> + 1));</a:t>
            </a:r>
            <a:endParaRPr b="1" i="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a:t>
            </a:r>
            <a:endParaRPr b="1" sz="1600">
              <a:solidFill>
                <a:srgbClr val="000000"/>
              </a:solidFill>
              <a:latin typeface="Droid Sans Mono"/>
              <a:ea typeface="Droid Sans Mono"/>
              <a:cs typeface="Droid Sans Mono"/>
              <a:sym typeface="Droid Sans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6"/>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800"/>
              <a:buChar char="•"/>
            </a:pPr>
            <a:r>
              <a:rPr lang="en-GB" sz="1800">
                <a:solidFill>
                  <a:schemeClr val="dk1"/>
                </a:solidFill>
              </a:rPr>
              <a:t>The </a:t>
            </a:r>
            <a:r>
              <a:rPr b="1" lang="en-GB" sz="1800">
                <a:solidFill>
                  <a:schemeClr val="dk1"/>
                </a:solidFill>
              </a:rPr>
              <a:t>List</a:t>
            </a:r>
            <a:r>
              <a:rPr lang="en-GB" sz="1800">
                <a:solidFill>
                  <a:schemeClr val="dk1"/>
                </a:solidFill>
              </a:rPr>
              <a:t> interface extends </a:t>
            </a:r>
            <a:r>
              <a:rPr b="1" lang="en-GB" sz="1800">
                <a:solidFill>
                  <a:schemeClr val="dk1"/>
                </a:solidFill>
              </a:rPr>
              <a:t>Collection.</a:t>
            </a:r>
            <a:endParaRPr/>
          </a:p>
          <a:p>
            <a:pPr indent="-342900" lvl="0" marL="457200" rtl="0" algn="l">
              <a:spcBef>
                <a:spcPts val="1000"/>
              </a:spcBef>
              <a:spcAft>
                <a:spcPts val="0"/>
              </a:spcAft>
              <a:buSzPts val="1800"/>
              <a:buNone/>
            </a:pPr>
            <a:r>
              <a:t/>
            </a:r>
            <a:endParaRPr b="1" sz="1800">
              <a:solidFill>
                <a:schemeClr val="dk1"/>
              </a:solidFill>
            </a:endParaRPr>
          </a:p>
          <a:p>
            <a:pPr indent="-457200" lvl="0" marL="457200" rtl="0" algn="l">
              <a:spcBef>
                <a:spcPts val="1000"/>
              </a:spcBef>
              <a:spcAft>
                <a:spcPts val="0"/>
              </a:spcAft>
              <a:buSzPts val="1800"/>
              <a:buChar char="•"/>
            </a:pPr>
            <a:r>
              <a:rPr lang="en-GB" sz="1800">
                <a:solidFill>
                  <a:schemeClr val="dk1"/>
                </a:solidFill>
              </a:rPr>
              <a:t>Precise control over where in the list each element is inserted.</a:t>
            </a:r>
            <a:endParaRPr/>
          </a:p>
          <a:p>
            <a:pPr indent="-342900" lvl="0" marL="457200" rtl="0" algn="l">
              <a:spcBef>
                <a:spcPts val="1000"/>
              </a:spcBef>
              <a:spcAft>
                <a:spcPts val="0"/>
              </a:spcAft>
              <a:buSzPts val="1800"/>
              <a:buNone/>
            </a:pPr>
            <a:r>
              <a:t/>
            </a:r>
            <a:endParaRPr sz="1800">
              <a:solidFill>
                <a:schemeClr val="dk1"/>
              </a:solidFill>
            </a:endParaRPr>
          </a:p>
          <a:p>
            <a:pPr indent="-457200" lvl="0" marL="457200" rtl="0" algn="l">
              <a:spcBef>
                <a:spcPts val="1000"/>
              </a:spcBef>
              <a:spcAft>
                <a:spcPts val="0"/>
              </a:spcAft>
              <a:buSzPts val="1800"/>
              <a:buChar char="•"/>
            </a:pPr>
            <a:r>
              <a:rPr lang="en-GB" sz="1800">
                <a:solidFill>
                  <a:schemeClr val="dk1"/>
                </a:solidFill>
              </a:rPr>
              <a:t>User can access elements by their integer index or via searching for elements in the list.</a:t>
            </a:r>
            <a:endParaRPr/>
          </a:p>
          <a:p>
            <a:pPr indent="-342900" lvl="0" marL="457200" rtl="0" algn="l">
              <a:spcBef>
                <a:spcPts val="1000"/>
              </a:spcBef>
              <a:spcAft>
                <a:spcPts val="0"/>
              </a:spcAft>
              <a:buSzPts val="1800"/>
              <a:buNone/>
            </a:pPr>
            <a:r>
              <a:t/>
            </a:r>
            <a:endParaRPr sz="1800">
              <a:solidFill>
                <a:schemeClr val="dk1"/>
              </a:solidFill>
            </a:endParaRPr>
          </a:p>
          <a:p>
            <a:pPr indent="-457200" lvl="0" marL="457200" rtl="0" algn="l">
              <a:spcBef>
                <a:spcPts val="1000"/>
              </a:spcBef>
              <a:spcAft>
                <a:spcPts val="0"/>
              </a:spcAft>
              <a:buSzPts val="1800"/>
              <a:buChar char="•"/>
            </a:pPr>
            <a:r>
              <a:rPr lang="en-GB" sz="1800">
                <a:solidFill>
                  <a:schemeClr val="dk1"/>
                </a:solidFill>
              </a:rPr>
              <a:t>Provides a special iterator called </a:t>
            </a:r>
            <a:r>
              <a:rPr b="1" lang="en-GB" sz="1800">
                <a:solidFill>
                  <a:schemeClr val="dk1"/>
                </a:solidFill>
              </a:rPr>
              <a:t>ListIterator</a:t>
            </a:r>
            <a:endParaRPr b="1" sz="1800">
              <a:solidFill>
                <a:schemeClr val="dk1"/>
              </a:solidFill>
            </a:endParaRPr>
          </a:p>
          <a:p>
            <a:pPr indent="-342900" lvl="0" marL="457200" rtl="0" algn="l">
              <a:spcBef>
                <a:spcPts val="1000"/>
              </a:spcBef>
              <a:spcAft>
                <a:spcPts val="0"/>
              </a:spcAft>
              <a:buSzPts val="1800"/>
              <a:buNone/>
            </a:pPr>
            <a:r>
              <a:t/>
            </a:r>
            <a:endParaRPr b="1" sz="1800">
              <a:solidFill>
                <a:schemeClr val="dk1"/>
              </a:solidFill>
            </a:endParaRPr>
          </a:p>
          <a:p>
            <a:pPr indent="-457200" lvl="0" marL="457200" rtl="0" algn="l">
              <a:spcBef>
                <a:spcPts val="1000"/>
              </a:spcBef>
              <a:spcAft>
                <a:spcPts val="0"/>
              </a:spcAft>
              <a:buSzPts val="1800"/>
              <a:buChar char="•"/>
            </a:pPr>
            <a:r>
              <a:rPr lang="en-GB" sz="1800">
                <a:solidFill>
                  <a:schemeClr val="dk1"/>
                </a:solidFill>
              </a:rPr>
              <a:t>Some </a:t>
            </a:r>
            <a:r>
              <a:rPr b="1" lang="en-GB" sz="1800">
                <a:solidFill>
                  <a:schemeClr val="dk1"/>
                </a:solidFill>
              </a:rPr>
              <a:t>List</a:t>
            </a:r>
            <a:r>
              <a:rPr lang="en-GB" sz="1800">
                <a:solidFill>
                  <a:schemeClr val="dk1"/>
                </a:solidFill>
              </a:rPr>
              <a:t> implementations prohibit null elements, some have restrictions on their type of elements</a:t>
            </a:r>
            <a:endParaRPr/>
          </a:p>
          <a:p>
            <a:pPr indent="-228600" lvl="0" marL="342900" rtl="0" algn="l">
              <a:spcBef>
                <a:spcPts val="1000"/>
              </a:spcBef>
              <a:spcAft>
                <a:spcPts val="0"/>
              </a:spcAft>
              <a:buClr>
                <a:schemeClr val="dk1"/>
              </a:buClr>
              <a:buSzPts val="1800"/>
              <a:buFont typeface="Arial"/>
              <a:buNone/>
            </a:pPr>
            <a:r>
              <a:t/>
            </a:r>
            <a:endParaRPr sz="1800">
              <a:solidFill>
                <a:schemeClr val="dk1"/>
              </a:solidFill>
            </a:endParaRPr>
          </a:p>
          <a:p>
            <a:pPr indent="-228600" lvl="0" marL="342900" rtl="0" algn="l">
              <a:spcBef>
                <a:spcPts val="1000"/>
              </a:spcBef>
              <a:spcAft>
                <a:spcPts val="0"/>
              </a:spcAft>
              <a:buClr>
                <a:schemeClr val="dk1"/>
              </a:buClr>
              <a:buSzPts val="1800"/>
              <a:buFont typeface="Arial"/>
              <a:buNone/>
            </a:pPr>
            <a:r>
              <a:t/>
            </a:r>
            <a:endParaRPr sz="1800"/>
          </a:p>
          <a:p>
            <a:pPr indent="-228600" lvl="0" marL="342900" rtl="0" algn="l">
              <a:spcBef>
                <a:spcPts val="1000"/>
              </a:spcBef>
              <a:spcAft>
                <a:spcPts val="0"/>
              </a:spcAft>
              <a:buClr>
                <a:schemeClr val="dk1"/>
              </a:buClr>
              <a:buSzPts val="1800"/>
              <a:buFont typeface="Arial"/>
              <a:buNone/>
            </a:pPr>
            <a:r>
              <a:t/>
            </a:r>
            <a:endParaRPr sz="1800">
              <a:solidFill>
                <a:srgbClr val="00519C"/>
              </a:solidFill>
            </a:endParaRPr>
          </a:p>
        </p:txBody>
      </p:sp>
      <p:sp>
        <p:nvSpPr>
          <p:cNvPr id="554" name="Google Shape;554;p46"/>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b="1" lang="en-GB" sz="1800">
                <a:solidFill>
                  <a:schemeClr val="dk1"/>
                </a:solidFill>
              </a:rPr>
              <a:t>LinkedList</a:t>
            </a:r>
            <a:r>
              <a:rPr lang="en-GB" sz="1800">
                <a:solidFill>
                  <a:schemeClr val="dk1"/>
                </a:solidFill>
              </a:rPr>
              <a:t> is another commonly used implementation of </a:t>
            </a:r>
            <a:r>
              <a:rPr b="1" lang="en-GB" sz="1800">
                <a:solidFill>
                  <a:schemeClr val="dk1"/>
                </a:solidFill>
              </a:rPr>
              <a:t>List</a:t>
            </a:r>
            <a:r>
              <a:rPr lang="en-GB" sz="1800">
                <a:solidFill>
                  <a:schemeClr val="dk1"/>
                </a:solidFill>
              </a:rPr>
              <a:t> </a:t>
            </a:r>
            <a:endParaRPr/>
          </a:p>
          <a:p>
            <a:pPr indent="-228600" lvl="0" marL="342900" rtl="0" algn="l">
              <a:spcBef>
                <a:spcPts val="1000"/>
              </a:spcBef>
              <a:spcAft>
                <a:spcPts val="0"/>
              </a:spcAft>
              <a:buClr>
                <a:schemeClr val="dk1"/>
              </a:buClr>
              <a:buSzPts val="1800"/>
              <a:buFont typeface="Arial"/>
              <a:buNone/>
            </a:pPr>
            <a:r>
              <a:t/>
            </a:r>
            <a:endParaRPr b="1" sz="1800">
              <a:solidFill>
                <a:schemeClr val="dk1"/>
              </a:solidFill>
            </a:endParaRPr>
          </a:p>
          <a:p>
            <a:pPr indent="-342900" lvl="0" marL="342900" rtl="0" algn="l">
              <a:spcBef>
                <a:spcPts val="1000"/>
              </a:spcBef>
              <a:spcAft>
                <a:spcPts val="0"/>
              </a:spcAft>
              <a:buClr>
                <a:schemeClr val="dk1"/>
              </a:buClr>
              <a:buSzPts val="1800"/>
              <a:buFont typeface="Arial"/>
              <a:buChar char="•"/>
            </a:pPr>
            <a:r>
              <a:rPr b="1" lang="en-GB" sz="1800">
                <a:solidFill>
                  <a:schemeClr val="dk1"/>
                </a:solidFill>
              </a:rPr>
              <a:t>ArrayList – </a:t>
            </a:r>
            <a:r>
              <a:rPr lang="en-GB" sz="1800">
                <a:solidFill>
                  <a:schemeClr val="dk1"/>
                </a:solidFill>
              </a:rPr>
              <a:t>Index based system</a:t>
            </a:r>
            <a:endParaRPr/>
          </a:p>
          <a:p>
            <a:pPr indent="-342900" lvl="0" marL="342900" rtl="0" algn="l">
              <a:spcBef>
                <a:spcPts val="1000"/>
              </a:spcBef>
              <a:spcAft>
                <a:spcPts val="0"/>
              </a:spcAft>
              <a:buClr>
                <a:schemeClr val="dk1"/>
              </a:buClr>
              <a:buSzPts val="1800"/>
              <a:buFont typeface="Arial"/>
              <a:buChar char="•"/>
            </a:pPr>
            <a:r>
              <a:rPr b="1" lang="en-GB" sz="1800">
                <a:solidFill>
                  <a:schemeClr val="dk1"/>
                </a:solidFill>
              </a:rPr>
              <a:t>Linked list – </a:t>
            </a:r>
            <a:r>
              <a:rPr lang="en-GB" sz="1800">
                <a:solidFill>
                  <a:schemeClr val="dk1"/>
                </a:solidFill>
              </a:rPr>
              <a:t>Doubly Linked list system</a:t>
            </a:r>
            <a:endParaRPr/>
          </a:p>
          <a:p>
            <a:pPr indent="-228600" lvl="0" marL="342900" rtl="0" algn="l">
              <a:spcBef>
                <a:spcPts val="1000"/>
              </a:spcBef>
              <a:spcAft>
                <a:spcPts val="0"/>
              </a:spcAft>
              <a:buClr>
                <a:schemeClr val="dk1"/>
              </a:buClr>
              <a:buSzPts val="1800"/>
              <a:buFont typeface="Arial"/>
              <a:buNone/>
            </a:pPr>
            <a:r>
              <a:t/>
            </a:r>
            <a:endParaRPr sz="1800">
              <a:solidFill>
                <a:schemeClr val="dk1"/>
              </a:solidFill>
            </a:endParaRPr>
          </a:p>
          <a:p>
            <a:pPr indent="-342900" lvl="0" marL="342900" rtl="0" algn="l">
              <a:spcBef>
                <a:spcPts val="1000"/>
              </a:spcBef>
              <a:spcAft>
                <a:spcPts val="0"/>
              </a:spcAft>
              <a:buClr>
                <a:schemeClr val="dk1"/>
              </a:buClr>
              <a:buSzPts val="1800"/>
              <a:buFont typeface="Arial"/>
              <a:buChar char="•"/>
            </a:pPr>
            <a:r>
              <a:rPr lang="en-GB" sz="1800">
                <a:solidFill>
                  <a:schemeClr val="dk1"/>
                </a:solidFill>
              </a:rPr>
              <a:t>Because of these systems they implement they have their own strengths.</a:t>
            </a:r>
            <a:endParaRPr/>
          </a:p>
          <a:p>
            <a:pPr indent="-228600" lvl="0" marL="342900" rtl="0" algn="l">
              <a:spcBef>
                <a:spcPts val="1000"/>
              </a:spcBef>
              <a:spcAft>
                <a:spcPts val="0"/>
              </a:spcAft>
              <a:buClr>
                <a:schemeClr val="dk1"/>
              </a:buClr>
              <a:buSzPts val="1800"/>
              <a:buFont typeface="Arial"/>
              <a:buNone/>
            </a:pPr>
            <a:r>
              <a:t/>
            </a:r>
            <a:endParaRPr sz="1800">
              <a:solidFill>
                <a:schemeClr val="dk1"/>
              </a:solidFill>
            </a:endParaRPr>
          </a:p>
          <a:p>
            <a:pPr indent="-342900" lvl="0" marL="342900" rtl="0" algn="l">
              <a:spcBef>
                <a:spcPts val="1000"/>
              </a:spcBef>
              <a:spcAft>
                <a:spcPts val="0"/>
              </a:spcAft>
              <a:buClr>
                <a:schemeClr val="dk1"/>
              </a:buClr>
              <a:buSzPts val="1800"/>
              <a:buFont typeface="Arial"/>
              <a:buChar char="•"/>
            </a:pPr>
            <a:r>
              <a:rPr b="1" lang="en-GB" sz="1800">
                <a:solidFill>
                  <a:schemeClr val="dk1"/>
                </a:solidFill>
              </a:rPr>
              <a:t>ArrayList – </a:t>
            </a:r>
            <a:r>
              <a:rPr lang="en-GB" sz="1800">
                <a:solidFill>
                  <a:schemeClr val="dk1"/>
                </a:solidFill>
              </a:rPr>
              <a:t>Faster searching/Lower overhead</a:t>
            </a:r>
            <a:endParaRPr/>
          </a:p>
          <a:p>
            <a:pPr indent="-342900" lvl="0" marL="342900" rtl="0" algn="l">
              <a:spcBef>
                <a:spcPts val="1000"/>
              </a:spcBef>
              <a:spcAft>
                <a:spcPts val="0"/>
              </a:spcAft>
              <a:buClr>
                <a:schemeClr val="dk1"/>
              </a:buClr>
              <a:buSzPts val="1800"/>
              <a:buFont typeface="Arial"/>
              <a:buChar char="•"/>
            </a:pPr>
            <a:r>
              <a:rPr b="1" lang="en-GB" sz="1800">
                <a:solidFill>
                  <a:schemeClr val="dk1"/>
                </a:solidFill>
              </a:rPr>
              <a:t>Linked list – </a:t>
            </a:r>
            <a:r>
              <a:rPr lang="en-GB" sz="1800">
                <a:solidFill>
                  <a:schemeClr val="dk1"/>
                </a:solidFill>
              </a:rPr>
              <a:t>Faster deletion/Insertion</a:t>
            </a:r>
            <a:endParaRPr b="1" sz="1800">
              <a:solidFill>
                <a:schemeClr val="dk1"/>
              </a:solidFill>
            </a:endParaRPr>
          </a:p>
          <a:p>
            <a:pPr indent="-228600" lvl="0" marL="342900" rtl="0" algn="l">
              <a:spcBef>
                <a:spcPts val="1000"/>
              </a:spcBef>
              <a:spcAft>
                <a:spcPts val="0"/>
              </a:spcAft>
              <a:buClr>
                <a:schemeClr val="dk1"/>
              </a:buClr>
              <a:buSzPts val="1800"/>
              <a:buFont typeface="Arial"/>
              <a:buNone/>
            </a:pPr>
            <a:r>
              <a:t/>
            </a:r>
            <a:endParaRPr b="1" sz="1800">
              <a:solidFill>
                <a:schemeClr val="dk1"/>
              </a:solidFill>
            </a:endParaRPr>
          </a:p>
          <a:p>
            <a:pPr indent="-228600" lvl="0" marL="342900" rtl="0" algn="l">
              <a:spcBef>
                <a:spcPts val="1000"/>
              </a:spcBef>
              <a:spcAft>
                <a:spcPts val="0"/>
              </a:spcAft>
              <a:buClr>
                <a:schemeClr val="dk1"/>
              </a:buClr>
              <a:buSzPts val="1800"/>
              <a:buFont typeface="Arial"/>
              <a:buNone/>
            </a:pPr>
            <a:r>
              <a:t/>
            </a:r>
            <a:endParaRPr sz="1800">
              <a:solidFill>
                <a:schemeClr val="dk1"/>
              </a:solidFill>
            </a:endParaRPr>
          </a:p>
          <a:p>
            <a:pPr indent="-228600" lvl="0" marL="342900" rtl="0" algn="l">
              <a:spcBef>
                <a:spcPts val="1000"/>
              </a:spcBef>
              <a:spcAft>
                <a:spcPts val="0"/>
              </a:spcAft>
              <a:buClr>
                <a:schemeClr val="dk1"/>
              </a:buClr>
              <a:buSzPts val="1800"/>
              <a:buFont typeface="Arial"/>
              <a:buNone/>
            </a:pPr>
            <a:r>
              <a:t/>
            </a:r>
            <a:endParaRPr sz="1800">
              <a:solidFill>
                <a:schemeClr val="dk1"/>
              </a:solidFill>
            </a:endParaRPr>
          </a:p>
        </p:txBody>
      </p:sp>
      <p:sp>
        <p:nvSpPr>
          <p:cNvPr id="555" name="Google Shape;555;p4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List Implementations</a:t>
            </a:r>
            <a:endParaRPr sz="324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7"/>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The arrays shown previously have been primitive arrays.</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Seeing as Java is an Object orientated language you will most likely need arrays that can store Objects.</a:t>
            </a:r>
            <a:endParaRPr/>
          </a:p>
          <a:p>
            <a:pPr indent="-228600" lvl="0" marL="342900" rtl="0" algn="l">
              <a:spcBef>
                <a:spcPts val="1000"/>
              </a:spcBef>
              <a:spcAft>
                <a:spcPts val="0"/>
              </a:spcAft>
              <a:buClr>
                <a:schemeClr val="dk1"/>
              </a:buClr>
              <a:buSzPts val="1800"/>
              <a:buFont typeface="Arial"/>
              <a:buNone/>
            </a:pPr>
            <a:r>
              <a:t/>
            </a:r>
            <a:endParaRPr sz="1800"/>
          </a:p>
          <a:p>
            <a:pPr indent="-228600" lvl="0" marL="342900" rtl="0" algn="l">
              <a:spcBef>
                <a:spcPts val="1000"/>
              </a:spcBef>
              <a:spcAft>
                <a:spcPts val="0"/>
              </a:spcAft>
              <a:buClr>
                <a:schemeClr val="dk1"/>
              </a:buClr>
              <a:buSzPts val="1800"/>
              <a:buFont typeface="Arial"/>
              <a:buNone/>
            </a:pPr>
            <a:r>
              <a:t/>
            </a:r>
            <a:endParaRPr sz="1800">
              <a:solidFill>
                <a:srgbClr val="000000"/>
              </a:solidFill>
              <a:latin typeface="Courier New"/>
              <a:ea typeface="Courier New"/>
              <a:cs typeface="Courier New"/>
              <a:sym typeface="Courier New"/>
            </a:endParaRPr>
          </a:p>
        </p:txBody>
      </p:sp>
      <p:sp>
        <p:nvSpPr>
          <p:cNvPr id="562" name="Google Shape;562;p47"/>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GB" sz="2000"/>
              <a:t>The most common array you will use will be the ArrayList:</a:t>
            </a:r>
            <a:endParaRPr/>
          </a:p>
          <a:p>
            <a:pPr indent="-215900" lvl="0" marL="342900" rtl="0" algn="l">
              <a:spcBef>
                <a:spcPts val="1000"/>
              </a:spcBef>
              <a:spcAft>
                <a:spcPts val="0"/>
              </a:spcAft>
              <a:buClr>
                <a:schemeClr val="dk1"/>
              </a:buClr>
              <a:buSzPts val="2000"/>
              <a:buFont typeface="Arial"/>
              <a:buNone/>
            </a:pPr>
            <a:r>
              <a:t/>
            </a:r>
            <a:endParaRPr sz="2000">
              <a:latin typeface="Courier New"/>
              <a:ea typeface="Courier New"/>
              <a:cs typeface="Courier New"/>
              <a:sym typeface="Courier New"/>
            </a:endParaRPr>
          </a:p>
          <a:p>
            <a:pPr indent="0" lvl="0" marL="0" rtl="0" algn="l">
              <a:spcBef>
                <a:spcPts val="1000"/>
              </a:spcBef>
              <a:spcAft>
                <a:spcPts val="0"/>
              </a:spcAft>
              <a:buSzPts val="2000"/>
              <a:buNone/>
            </a:pPr>
            <a:r>
              <a:rPr lang="en-GB" sz="2000">
                <a:solidFill>
                  <a:srgbClr val="000000"/>
                </a:solidFill>
                <a:latin typeface="Courier New"/>
                <a:ea typeface="Courier New"/>
                <a:cs typeface="Courier New"/>
                <a:sym typeface="Courier New"/>
              </a:rPr>
              <a:t>ArrayList&lt;Object&gt; </a:t>
            </a:r>
            <a:r>
              <a:rPr lang="en-GB" sz="2000">
                <a:solidFill>
                  <a:srgbClr val="6A3E3E"/>
                </a:solidFill>
                <a:latin typeface="Courier New"/>
                <a:ea typeface="Courier New"/>
                <a:cs typeface="Courier New"/>
                <a:sym typeface="Courier New"/>
              </a:rPr>
              <a:t>objects</a:t>
            </a:r>
            <a:r>
              <a:rPr lang="en-GB" sz="2000">
                <a:solidFill>
                  <a:srgbClr val="000000"/>
                </a:solidFill>
                <a:latin typeface="Courier New"/>
                <a:ea typeface="Courier New"/>
                <a:cs typeface="Courier New"/>
                <a:sym typeface="Courier New"/>
              </a:rPr>
              <a:t> = </a:t>
            </a:r>
            <a:r>
              <a:rPr b="1" lang="en-GB" sz="2000">
                <a:solidFill>
                  <a:srgbClr val="7F0055"/>
                </a:solidFill>
                <a:latin typeface="Courier New"/>
                <a:ea typeface="Courier New"/>
                <a:cs typeface="Courier New"/>
                <a:sym typeface="Courier New"/>
              </a:rPr>
              <a:t>new</a:t>
            </a:r>
            <a:r>
              <a:rPr b="1" lang="en-GB" sz="2000">
                <a:solidFill>
                  <a:srgbClr val="000000"/>
                </a:solidFill>
                <a:latin typeface="Courier New"/>
                <a:ea typeface="Courier New"/>
                <a:cs typeface="Courier New"/>
                <a:sym typeface="Courier New"/>
              </a:rPr>
              <a:t> </a:t>
            </a:r>
            <a:r>
              <a:rPr lang="en-GB" sz="2000">
                <a:solidFill>
                  <a:srgbClr val="000000"/>
                </a:solidFill>
                <a:latin typeface="Courier New"/>
                <a:ea typeface="Courier New"/>
                <a:cs typeface="Courier New"/>
                <a:sym typeface="Courier New"/>
              </a:rPr>
              <a:t>ArrayList&lt;&gt;();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There are many other types of array such as the Map, Set &amp; List which are each tailored to different scenarios.</a:t>
            </a:r>
            <a:endParaRPr/>
          </a:p>
          <a:p>
            <a:pPr indent="-222250" lvl="0" marL="342900" rtl="0" algn="l">
              <a:spcBef>
                <a:spcPts val="1000"/>
              </a:spcBef>
              <a:spcAft>
                <a:spcPts val="0"/>
              </a:spcAft>
              <a:buClr>
                <a:schemeClr val="dk1"/>
              </a:buClr>
              <a:buSzPts val="1900"/>
              <a:buFont typeface="Arial"/>
              <a:buNone/>
            </a:pPr>
            <a:r>
              <a:t/>
            </a:r>
            <a:endParaRPr/>
          </a:p>
        </p:txBody>
      </p:sp>
      <p:sp>
        <p:nvSpPr>
          <p:cNvPr id="563" name="Google Shape;563;p4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List Implementations</a:t>
            </a:r>
            <a:endParaRPr sz="324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48"/>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Before we learn to write code in a new language, we should think about </a:t>
            </a:r>
            <a:r>
              <a:rPr b="1" lang="en-GB"/>
              <a:t>how </a:t>
            </a:r>
            <a:r>
              <a:rPr lang="en-GB"/>
              <a:t>we should write that code.</a:t>
            </a:r>
            <a:endParaRPr/>
          </a:p>
          <a:p>
            <a:pPr indent="-342900" lvl="0" marL="342900" rtl="0" algn="l">
              <a:spcBef>
                <a:spcPts val="1000"/>
              </a:spcBef>
              <a:spcAft>
                <a:spcPts val="0"/>
              </a:spcAft>
              <a:buClr>
                <a:schemeClr val="dk1"/>
              </a:buClr>
              <a:buSzPts val="1900"/>
              <a:buFont typeface="Arial"/>
              <a:buChar char="•"/>
            </a:pPr>
            <a:r>
              <a:rPr lang="en-GB"/>
              <a:t>Best Practices encompasses many topics and can be quite daunting if you are new to Java.</a:t>
            </a:r>
            <a:endParaRPr/>
          </a:p>
          <a:p>
            <a:pPr indent="-342900" lvl="0" marL="342900" rtl="0" algn="l">
              <a:spcBef>
                <a:spcPts val="1000"/>
              </a:spcBef>
              <a:spcAft>
                <a:spcPts val="0"/>
              </a:spcAft>
              <a:buClr>
                <a:schemeClr val="dk1"/>
              </a:buClr>
              <a:buSzPts val="1900"/>
              <a:buFont typeface="Arial"/>
              <a:buChar char="•"/>
            </a:pPr>
            <a:r>
              <a:rPr lang="en-GB"/>
              <a:t>However take a glance at the document so you are aware of some of the Best Practices you will need to follow in the future.</a:t>
            </a:r>
            <a:endParaRPr/>
          </a:p>
        </p:txBody>
      </p:sp>
      <p:sp>
        <p:nvSpPr>
          <p:cNvPr id="570" name="Google Shape;570;p48"/>
          <p:cNvSpPr txBox="1"/>
          <p:nvPr>
            <p:ph idx="2" type="body"/>
          </p:nvPr>
        </p:nvSpPr>
        <p:spPr>
          <a:xfrm>
            <a:off x="6228702"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00"/>
              <a:buNone/>
            </a:pPr>
            <a:r>
              <a:rPr lang="en-GB" u="sng">
                <a:solidFill>
                  <a:schemeClr val="hlink"/>
                </a:solidFill>
                <a:hlinkClick r:id="rId3"/>
              </a:rPr>
              <a:t>https://gist.github.com/Matt25969/15d71670cf9d7b717abcc66177714fe6</a:t>
            </a:r>
            <a:endParaRPr/>
          </a:p>
        </p:txBody>
      </p:sp>
      <p:sp>
        <p:nvSpPr>
          <p:cNvPr id="571" name="Google Shape;571;p4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Best Practices</a:t>
            </a:r>
            <a:endParaRPr sz="324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4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55454"/>
              </a:buClr>
              <a:buSzPts val="6000"/>
              <a:buFont typeface="Calibri"/>
              <a:buNone/>
            </a:pPr>
            <a:r>
              <a:rPr lang="en-GB"/>
              <a:t>Streams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5"/>
          <p:cNvPicPr preferRelativeResize="0"/>
          <p:nvPr/>
        </p:nvPicPr>
        <p:blipFill rotWithShape="1">
          <a:blip r:embed="rId3">
            <a:alphaModFix/>
          </a:blip>
          <a:srcRect b="0" l="0" r="0" t="0"/>
          <a:stretch/>
        </p:blipFill>
        <p:spPr>
          <a:xfrm>
            <a:off x="1444037" y="2965091"/>
            <a:ext cx="9032377" cy="3055688"/>
          </a:xfrm>
          <a:prstGeom prst="rect">
            <a:avLst/>
          </a:prstGeom>
          <a:noFill/>
          <a:ln>
            <a:noFill/>
          </a:ln>
        </p:spPr>
      </p:pic>
      <p:sp>
        <p:nvSpPr>
          <p:cNvPr id="205" name="Google Shape;205;p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Examples</a:t>
            </a:r>
            <a:endParaRPr sz="3240"/>
          </a:p>
        </p:txBody>
      </p:sp>
      <p:sp>
        <p:nvSpPr>
          <p:cNvPr id="206" name="Google Shape;206;p5"/>
          <p:cNvSpPr txBox="1"/>
          <p:nvPr/>
        </p:nvSpPr>
        <p:spPr>
          <a:xfrm>
            <a:off x="787266" y="2123778"/>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chemeClr val="dk1"/>
                </a:solidFill>
                <a:latin typeface="Quattrocento Sans"/>
                <a:ea typeface="Quattrocento Sans"/>
                <a:cs typeface="Quattrocento Sans"/>
                <a:sym typeface="Quattrocento Sans"/>
              </a:rPr>
              <a:t>Access Modifier</a:t>
            </a:r>
            <a:endParaRPr b="1" sz="1800">
              <a:solidFill>
                <a:schemeClr val="dk1"/>
              </a:solidFill>
              <a:latin typeface="Quattrocento Sans"/>
              <a:ea typeface="Quattrocento Sans"/>
              <a:cs typeface="Quattrocento Sans"/>
              <a:sym typeface="Quattrocento Sans"/>
            </a:endParaRPr>
          </a:p>
        </p:txBody>
      </p:sp>
      <p:sp>
        <p:nvSpPr>
          <p:cNvPr id="207" name="Google Shape;207;p5"/>
          <p:cNvSpPr txBox="1"/>
          <p:nvPr/>
        </p:nvSpPr>
        <p:spPr>
          <a:xfrm>
            <a:off x="4247626" y="2010434"/>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Return Type</a:t>
            </a:r>
            <a:endParaRPr b="1" sz="1800">
              <a:solidFill>
                <a:schemeClr val="dk1"/>
              </a:solidFill>
              <a:latin typeface="Quattrocento Sans"/>
              <a:ea typeface="Quattrocento Sans"/>
              <a:cs typeface="Quattrocento Sans"/>
              <a:sym typeface="Quattrocento Sans"/>
            </a:endParaRPr>
          </a:p>
        </p:txBody>
      </p:sp>
      <p:sp>
        <p:nvSpPr>
          <p:cNvPr id="208" name="Google Shape;208;p5"/>
          <p:cNvSpPr txBox="1"/>
          <p:nvPr/>
        </p:nvSpPr>
        <p:spPr>
          <a:xfrm>
            <a:off x="7049201" y="1993003"/>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Method Name</a:t>
            </a:r>
            <a:endParaRPr b="1" sz="1800">
              <a:solidFill>
                <a:schemeClr val="dk1"/>
              </a:solidFill>
              <a:latin typeface="Quattrocento Sans"/>
              <a:ea typeface="Quattrocento Sans"/>
              <a:cs typeface="Quattrocento Sans"/>
              <a:sym typeface="Quattrocento Sans"/>
            </a:endParaRPr>
          </a:p>
        </p:txBody>
      </p:sp>
      <p:sp>
        <p:nvSpPr>
          <p:cNvPr id="209" name="Google Shape;209;p5"/>
          <p:cNvSpPr txBox="1"/>
          <p:nvPr/>
        </p:nvSpPr>
        <p:spPr>
          <a:xfrm>
            <a:off x="-17907" y="4030633"/>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Variable Type</a:t>
            </a:r>
            <a:endParaRPr b="1" sz="1800">
              <a:solidFill>
                <a:schemeClr val="dk1"/>
              </a:solidFill>
              <a:latin typeface="Quattrocento Sans"/>
              <a:ea typeface="Quattrocento Sans"/>
              <a:cs typeface="Quattrocento Sans"/>
              <a:sym typeface="Quattrocento Sans"/>
            </a:endParaRPr>
          </a:p>
        </p:txBody>
      </p:sp>
      <p:sp>
        <p:nvSpPr>
          <p:cNvPr id="210" name="Google Shape;210;p5"/>
          <p:cNvSpPr txBox="1"/>
          <p:nvPr/>
        </p:nvSpPr>
        <p:spPr>
          <a:xfrm>
            <a:off x="10426434" y="2944994"/>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Variable Name</a:t>
            </a:r>
            <a:endParaRPr b="1" sz="1800">
              <a:solidFill>
                <a:schemeClr val="dk1"/>
              </a:solidFill>
              <a:latin typeface="Quattrocento Sans"/>
              <a:ea typeface="Quattrocento Sans"/>
              <a:cs typeface="Quattrocento Sans"/>
              <a:sym typeface="Quattrocento Sans"/>
            </a:endParaRPr>
          </a:p>
        </p:txBody>
      </p:sp>
      <p:sp>
        <p:nvSpPr>
          <p:cNvPr id="211" name="Google Shape;211;p5"/>
          <p:cNvSpPr txBox="1"/>
          <p:nvPr/>
        </p:nvSpPr>
        <p:spPr>
          <a:xfrm>
            <a:off x="6770163" y="6040877"/>
            <a:ext cx="28587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Assignment operator</a:t>
            </a:r>
            <a:endParaRPr b="1" sz="1800">
              <a:solidFill>
                <a:schemeClr val="dk1"/>
              </a:solidFill>
              <a:latin typeface="Quattrocento Sans"/>
              <a:ea typeface="Quattrocento Sans"/>
              <a:cs typeface="Quattrocento Sans"/>
              <a:sym typeface="Quattrocento Sans"/>
            </a:endParaRPr>
          </a:p>
        </p:txBody>
      </p:sp>
      <p:sp>
        <p:nvSpPr>
          <p:cNvPr id="212" name="Google Shape;212;p5"/>
          <p:cNvSpPr txBox="1"/>
          <p:nvPr/>
        </p:nvSpPr>
        <p:spPr>
          <a:xfrm>
            <a:off x="9544323" y="6068263"/>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Value</a:t>
            </a:r>
            <a:endParaRPr b="1" sz="1800">
              <a:solidFill>
                <a:schemeClr val="dk1"/>
              </a:solidFill>
              <a:latin typeface="Quattrocento Sans"/>
              <a:ea typeface="Quattrocento Sans"/>
              <a:cs typeface="Quattrocento Sans"/>
              <a:sym typeface="Quattrocento Sans"/>
            </a:endParaRPr>
          </a:p>
        </p:txBody>
      </p:sp>
      <p:cxnSp>
        <p:nvCxnSpPr>
          <p:cNvPr id="213" name="Google Shape;213;p5"/>
          <p:cNvCxnSpPr/>
          <p:nvPr/>
        </p:nvCxnSpPr>
        <p:spPr>
          <a:xfrm flipH="1">
            <a:off x="7049201" y="3128302"/>
            <a:ext cx="3377234" cy="994027"/>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14" name="Google Shape;214;p5"/>
          <p:cNvCxnSpPr/>
          <p:nvPr/>
        </p:nvCxnSpPr>
        <p:spPr>
          <a:xfrm rot="10800000">
            <a:off x="8412733" y="4666551"/>
            <a:ext cx="1216185" cy="1428345"/>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215" name="Google Shape;215;p5"/>
          <p:cNvSpPr txBox="1"/>
          <p:nvPr/>
        </p:nvSpPr>
        <p:spPr>
          <a:xfrm>
            <a:off x="10546088" y="4123603"/>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End of statement </a:t>
            </a:r>
            <a:endParaRPr b="1" sz="1800">
              <a:solidFill>
                <a:schemeClr val="dk1"/>
              </a:solidFill>
              <a:latin typeface="Quattrocento Sans"/>
              <a:ea typeface="Quattrocento Sans"/>
              <a:cs typeface="Quattrocento Sans"/>
              <a:sym typeface="Quattrocento Sans"/>
            </a:endParaRPr>
          </a:p>
        </p:txBody>
      </p:sp>
      <p:cxnSp>
        <p:nvCxnSpPr>
          <p:cNvPr id="216" name="Google Shape;216;p5"/>
          <p:cNvCxnSpPr>
            <a:stCxn id="215" idx="1"/>
          </p:cNvCxnSpPr>
          <p:nvPr/>
        </p:nvCxnSpPr>
        <p:spPr>
          <a:xfrm flipH="1">
            <a:off x="8882588" y="4308269"/>
            <a:ext cx="1663500" cy="16200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17" name="Google Shape;217;p5"/>
          <p:cNvCxnSpPr>
            <a:stCxn id="211" idx="0"/>
          </p:cNvCxnSpPr>
          <p:nvPr/>
        </p:nvCxnSpPr>
        <p:spPr>
          <a:xfrm rot="10800000">
            <a:off x="7850940" y="4666577"/>
            <a:ext cx="348600" cy="137430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18" name="Google Shape;218;p5"/>
          <p:cNvCxnSpPr/>
          <p:nvPr/>
        </p:nvCxnSpPr>
        <p:spPr>
          <a:xfrm>
            <a:off x="1662545" y="4215299"/>
            <a:ext cx="997528" cy="171473"/>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19" name="Google Shape;219;p5"/>
          <p:cNvCxnSpPr/>
          <p:nvPr/>
        </p:nvCxnSpPr>
        <p:spPr>
          <a:xfrm>
            <a:off x="2277687" y="2493110"/>
            <a:ext cx="382386" cy="451884"/>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20" name="Google Shape;220;p5"/>
          <p:cNvCxnSpPr/>
          <p:nvPr/>
        </p:nvCxnSpPr>
        <p:spPr>
          <a:xfrm>
            <a:off x="4854633" y="2375349"/>
            <a:ext cx="122367" cy="569645"/>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21" name="Google Shape;221;p5"/>
          <p:cNvCxnSpPr/>
          <p:nvPr/>
        </p:nvCxnSpPr>
        <p:spPr>
          <a:xfrm flipH="1">
            <a:off x="7597833" y="2389721"/>
            <a:ext cx="182880" cy="555273"/>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5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Streams</a:t>
            </a:r>
            <a:endParaRPr sz="3240"/>
          </a:p>
        </p:txBody>
      </p:sp>
      <p:sp>
        <p:nvSpPr>
          <p:cNvPr id="582" name="Google Shape;582;p50"/>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They may sound similar to input and output streams but they are </a:t>
            </a:r>
            <a:r>
              <a:rPr b="1" lang="en-GB"/>
              <a:t>different</a:t>
            </a:r>
            <a:r>
              <a:rPr lang="en-GB"/>
              <a:t>.</a:t>
            </a:r>
            <a:endParaRPr/>
          </a:p>
          <a:p>
            <a:pPr indent="-342900" lvl="0" marL="342900" rtl="0" algn="l">
              <a:spcBef>
                <a:spcPts val="1000"/>
              </a:spcBef>
              <a:spcAft>
                <a:spcPts val="0"/>
              </a:spcAft>
              <a:buSzPts val="1900"/>
              <a:buChar char="•"/>
            </a:pPr>
            <a:r>
              <a:rPr lang="en-GB"/>
              <a:t>A Stream is an abstraction, it is not a place where we can store information.</a:t>
            </a:r>
            <a:endParaRPr/>
          </a:p>
          <a:p>
            <a:pPr indent="-342900" lvl="0" marL="342900" rtl="0" algn="l">
              <a:spcBef>
                <a:spcPts val="1000"/>
              </a:spcBef>
              <a:spcAft>
                <a:spcPts val="0"/>
              </a:spcAft>
              <a:buSzPts val="1900"/>
              <a:buChar char="•"/>
            </a:pPr>
            <a:r>
              <a:rPr lang="en-GB"/>
              <a:t>It does not hold data, but it can manipulate it.</a:t>
            </a:r>
            <a:endParaRPr/>
          </a:p>
          <a:p>
            <a:pPr indent="-342900" lvl="0" marL="342900" rtl="0" algn="l">
              <a:spcBef>
                <a:spcPts val="1000"/>
              </a:spcBef>
              <a:spcAft>
                <a:spcPts val="0"/>
              </a:spcAft>
              <a:buSzPts val="1900"/>
              <a:buChar char="•"/>
            </a:pPr>
            <a:r>
              <a:rPr lang="en-GB"/>
              <a:t>Streams have effectively replaced for each loops in Java 8.</a:t>
            </a:r>
            <a:endParaRPr/>
          </a:p>
          <a:p>
            <a:pPr indent="-222250" lvl="0" marL="342900" rtl="0" algn="l">
              <a:spcBef>
                <a:spcPts val="1000"/>
              </a:spcBef>
              <a:spcAft>
                <a:spcPts val="0"/>
              </a:spcAft>
              <a:buSzPts val="1900"/>
              <a:buNone/>
            </a:pPr>
            <a:r>
              <a:t/>
            </a:r>
            <a:endParaRPr/>
          </a:p>
          <a:p>
            <a:pPr indent="-222250" lvl="0" marL="342900" rtl="0" algn="l">
              <a:spcBef>
                <a:spcPts val="1000"/>
              </a:spcBef>
              <a:spcAft>
                <a:spcPts val="0"/>
              </a:spcAft>
              <a:buSzPts val="1900"/>
              <a:buNone/>
            </a:pPr>
            <a:r>
              <a:t/>
            </a:r>
            <a:endParaRPr/>
          </a:p>
          <a:p>
            <a:pPr indent="-222250" lvl="0" marL="342900" rtl="0" algn="l">
              <a:spcBef>
                <a:spcPts val="1000"/>
              </a:spcBef>
              <a:spcAft>
                <a:spcPts val="0"/>
              </a:spcAft>
              <a:buSzPts val="19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Streams</a:t>
            </a:r>
            <a:endParaRPr sz="3240"/>
          </a:p>
        </p:txBody>
      </p:sp>
      <p:sp>
        <p:nvSpPr>
          <p:cNvPr id="588" name="Google Shape;588;p51"/>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A Stream represents a </a:t>
            </a:r>
            <a:r>
              <a:rPr b="1" lang="en-GB"/>
              <a:t>pipeline</a:t>
            </a:r>
            <a:r>
              <a:rPr lang="en-GB"/>
              <a:t> through which the data will flow and also the functions that will operate on the data.</a:t>
            </a:r>
            <a:endParaRPr/>
          </a:p>
          <a:p>
            <a:pPr indent="-342900" lvl="0" marL="342900" rtl="0" algn="l">
              <a:spcBef>
                <a:spcPts val="1000"/>
              </a:spcBef>
              <a:spcAft>
                <a:spcPts val="0"/>
              </a:spcAft>
              <a:buSzPts val="1900"/>
              <a:buChar char="•"/>
            </a:pPr>
            <a:r>
              <a:rPr lang="en-GB"/>
              <a:t>We can ‘raise’ a collection to a stream by calling the .stream() method on a collection.</a:t>
            </a:r>
            <a:endParaRPr/>
          </a:p>
          <a:p>
            <a:pPr indent="-342900" lvl="0" marL="342900" rtl="0" algn="l">
              <a:spcBef>
                <a:spcPts val="1000"/>
              </a:spcBef>
              <a:spcAft>
                <a:spcPts val="0"/>
              </a:spcAft>
              <a:buSzPts val="1900"/>
              <a:buChar char="•"/>
            </a:pPr>
            <a:r>
              <a:rPr lang="en-GB"/>
              <a:t>Once we have done this we can call functions that will interact with the stream.</a:t>
            </a:r>
            <a:endParaRPr/>
          </a:p>
          <a:p>
            <a:pPr indent="-342900" lvl="0" marL="342900" rtl="0" algn="l">
              <a:spcBef>
                <a:spcPts val="1000"/>
              </a:spcBef>
              <a:spcAft>
                <a:spcPts val="0"/>
              </a:spcAft>
              <a:buSzPts val="1900"/>
              <a:buChar char="•"/>
            </a:pPr>
            <a:r>
              <a:rPr lang="en-GB"/>
              <a:t>This will look like multiple methods being chained together.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5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Some Fundamental functions</a:t>
            </a:r>
            <a:endParaRPr sz="3240"/>
          </a:p>
        </p:txBody>
      </p:sp>
      <p:sp>
        <p:nvSpPr>
          <p:cNvPr id="594" name="Google Shape;594;p52"/>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b="1" lang="en-GB" u="sng">
                <a:solidFill>
                  <a:schemeClr val="hlink"/>
                </a:solidFill>
                <a:hlinkClick r:id="rId3"/>
              </a:rPr>
              <a:t>Filter</a:t>
            </a:r>
            <a:r>
              <a:rPr lang="en-GB"/>
              <a:t> returns a new stream that contains </a:t>
            </a:r>
            <a:r>
              <a:rPr b="1" lang="en-GB"/>
              <a:t>some</a:t>
            </a:r>
            <a:r>
              <a:rPr lang="en-GB"/>
              <a:t> of the elements of the original.</a:t>
            </a:r>
            <a:endParaRPr/>
          </a:p>
          <a:p>
            <a:pPr indent="-342900" lvl="0" marL="342900" rtl="0" algn="l">
              <a:spcBef>
                <a:spcPts val="1000"/>
              </a:spcBef>
              <a:spcAft>
                <a:spcPts val="0"/>
              </a:spcAft>
              <a:buSzPts val="1900"/>
              <a:buChar char="•"/>
            </a:pPr>
            <a:r>
              <a:rPr lang="en-GB"/>
              <a:t>It computes which elements should be included, think checking a condition.</a:t>
            </a:r>
            <a:endParaRPr/>
          </a:p>
          <a:p>
            <a:pPr indent="-342900" lvl="0" marL="342900" rtl="0" algn="l">
              <a:spcBef>
                <a:spcPts val="1000"/>
              </a:spcBef>
              <a:spcAft>
                <a:spcPts val="0"/>
              </a:spcAft>
              <a:buSzPts val="1900"/>
              <a:buChar char="•"/>
            </a:pPr>
            <a:r>
              <a:rPr lang="en-GB"/>
              <a:t>In the functional style we don’t bother with </a:t>
            </a:r>
            <a:r>
              <a:rPr i="1" lang="en-GB"/>
              <a:t>ifs</a:t>
            </a:r>
            <a:r>
              <a:rPr lang="en-GB"/>
              <a:t>, we filter the stream and work only on the values we require.</a:t>
            </a:r>
            <a:endParaRPr/>
          </a:p>
          <a:p>
            <a:pPr indent="-222250" lvl="0" marL="342900" rtl="0" algn="l">
              <a:spcBef>
                <a:spcPts val="1000"/>
              </a:spcBef>
              <a:spcAft>
                <a:spcPts val="0"/>
              </a:spcAft>
              <a:buSzPts val="19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5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Some Fundamental functions</a:t>
            </a:r>
            <a:endParaRPr sz="3240"/>
          </a:p>
        </p:txBody>
      </p:sp>
      <p:sp>
        <p:nvSpPr>
          <p:cNvPr id="600" name="Google Shape;600;p53"/>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b="1" lang="en-GB" u="sng">
                <a:solidFill>
                  <a:schemeClr val="hlink"/>
                </a:solidFill>
                <a:hlinkClick r:id="rId3"/>
              </a:rPr>
              <a:t>Map</a:t>
            </a:r>
            <a:r>
              <a:rPr lang="en-GB"/>
              <a:t> transforms the stream elements into something else, it accepts a function to apply to each and every element of the stream and returns a stream of the values the parameter function produced. </a:t>
            </a:r>
            <a:endParaRPr/>
          </a:p>
          <a:p>
            <a:pPr indent="-342900" lvl="0" marL="342900" rtl="0" algn="l">
              <a:spcBef>
                <a:spcPts val="1000"/>
              </a:spcBef>
              <a:spcAft>
                <a:spcPts val="0"/>
              </a:spcAft>
              <a:buSzPts val="1900"/>
              <a:buChar char="•"/>
            </a:pPr>
            <a:r>
              <a:rPr lang="en-GB"/>
              <a:t>This is the bread and butter of the streams API, map allows you to perform a computation on the data inside a stream.</a:t>
            </a:r>
            <a:endParaRPr/>
          </a:p>
          <a:p>
            <a:pPr indent="-342900" lvl="0" marL="342900" rtl="0" algn="l">
              <a:spcBef>
                <a:spcPts val="1000"/>
              </a:spcBef>
              <a:spcAft>
                <a:spcPts val="0"/>
              </a:spcAft>
              <a:buSzPts val="1900"/>
              <a:buChar char="•"/>
            </a:pPr>
            <a:r>
              <a:rPr b="1" lang="en-GB" u="sng"/>
              <a:t>FlatMap </a:t>
            </a:r>
            <a:r>
              <a:rPr lang="en-GB"/>
              <a:t>can work with other collections, for example if I am working through a stream of String[ ] then I will need to use flatmap to get the information from each of the String [ ].</a:t>
            </a:r>
            <a:endParaRPr b="1" u="sng"/>
          </a:p>
          <a:p>
            <a:pPr indent="-222250" lvl="0" marL="342900" rtl="0" algn="l">
              <a:spcBef>
                <a:spcPts val="1000"/>
              </a:spcBef>
              <a:spcAft>
                <a:spcPts val="0"/>
              </a:spcAft>
              <a:buSzPts val="19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5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Some Fundamental functions</a:t>
            </a:r>
            <a:endParaRPr/>
          </a:p>
        </p:txBody>
      </p:sp>
      <p:sp>
        <p:nvSpPr>
          <p:cNvPr id="606" name="Google Shape;606;p54"/>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b="1" lang="en-GB" u="sng"/>
              <a:t>Peek </a:t>
            </a:r>
            <a:r>
              <a:rPr lang="en-GB"/>
              <a:t>is mainly used for debugging purposes.</a:t>
            </a:r>
            <a:endParaRPr/>
          </a:p>
          <a:p>
            <a:pPr indent="-342900" lvl="0" marL="342900" rtl="0" algn="l">
              <a:spcBef>
                <a:spcPts val="1000"/>
              </a:spcBef>
              <a:spcAft>
                <a:spcPts val="0"/>
              </a:spcAft>
              <a:buSzPts val="1900"/>
              <a:buChar char="•"/>
            </a:pPr>
            <a:r>
              <a:rPr lang="en-GB"/>
              <a:t>It enables us to look at what is happening in the stream as it flows from one point to another.</a:t>
            </a:r>
            <a:endParaRPr/>
          </a:p>
        </p:txBody>
      </p:sp>
      <p:sp>
        <p:nvSpPr>
          <p:cNvPr id="607" name="Google Shape;607;p5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5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Some Fundamental functions</a:t>
            </a:r>
            <a:endParaRPr sz="3240"/>
          </a:p>
        </p:txBody>
      </p:sp>
      <p:sp>
        <p:nvSpPr>
          <p:cNvPr id="613" name="Google Shape;613;p55"/>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b="1" lang="en-GB" u="sng">
                <a:solidFill>
                  <a:schemeClr val="hlink"/>
                </a:solidFill>
                <a:hlinkClick r:id="rId3"/>
              </a:rPr>
              <a:t>Reduce</a:t>
            </a:r>
            <a:r>
              <a:rPr lang="en-GB"/>
              <a:t> (also sometimes called a fold) performs a reduction of the stream to a single element. You want to sum all the integer values in the stream – you want to use the reduce function. </a:t>
            </a:r>
            <a:endParaRPr/>
          </a:p>
          <a:p>
            <a:pPr indent="-342900" lvl="0" marL="342900" rtl="0" algn="l">
              <a:spcBef>
                <a:spcPts val="1000"/>
              </a:spcBef>
              <a:spcAft>
                <a:spcPts val="0"/>
              </a:spcAft>
              <a:buSzPts val="1900"/>
              <a:buChar char="•"/>
            </a:pPr>
            <a:r>
              <a:rPr lang="en-GB"/>
              <a:t>You want to find the maximum in the stream – reduce is your friend.</a:t>
            </a:r>
            <a:endParaRPr/>
          </a:p>
          <a:p>
            <a:pPr indent="-222250" lvl="0" marL="342900" rtl="0" algn="l">
              <a:spcBef>
                <a:spcPts val="1000"/>
              </a:spcBef>
              <a:spcAft>
                <a:spcPts val="0"/>
              </a:spcAft>
              <a:buSzPts val="19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5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Some Fundamental functions</a:t>
            </a:r>
            <a:endParaRPr sz="3240"/>
          </a:p>
        </p:txBody>
      </p:sp>
      <p:sp>
        <p:nvSpPr>
          <p:cNvPr id="619" name="Google Shape;619;p56"/>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b="1" lang="en-GB" u="sng">
                <a:solidFill>
                  <a:schemeClr val="hlink"/>
                </a:solidFill>
                <a:hlinkClick r:id="rId3"/>
              </a:rPr>
              <a:t>Collect</a:t>
            </a:r>
            <a:r>
              <a:rPr lang="en-GB"/>
              <a:t> is the way to get out of the streams world and obtain a concrete collection of values.</a:t>
            </a:r>
            <a:endParaRPr/>
          </a:p>
          <a:p>
            <a:pPr indent="-342900" lvl="0" marL="342900" rtl="0" algn="l">
              <a:spcBef>
                <a:spcPts val="1000"/>
              </a:spcBef>
              <a:spcAft>
                <a:spcPts val="0"/>
              </a:spcAft>
              <a:buSzPts val="1900"/>
              <a:buChar char="•"/>
            </a:pPr>
            <a:r>
              <a:rPr lang="en-GB"/>
              <a:t>For example a List.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625" name="Google Shape;625;p57"/>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List&lt;String&gt; </a:t>
            </a:r>
            <a:r>
              <a:rPr b="1" lang="en-GB"/>
              <a:t>strings = Arrays.</a:t>
            </a:r>
            <a:r>
              <a:rPr b="1" i="1" lang="en-GB"/>
              <a:t>asList("abc", "", "bc", "efg", "abcd", "", "jkl");</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List&lt;String&gt; </a:t>
            </a:r>
            <a:r>
              <a:rPr b="1" lang="en-GB"/>
              <a:t>filtered = strings.stream().filter(string -&gt; !string.isEmpty()).collect(Collectors.</a:t>
            </a:r>
            <a:r>
              <a:rPr b="1" i="1" lang="en-GB"/>
              <a:t>toList());</a:t>
            </a:r>
            <a:endParaRPr/>
          </a:p>
          <a:p>
            <a:pPr indent="-222250" lvl="0" marL="342900" rtl="0" algn="l">
              <a:spcBef>
                <a:spcPts val="1000"/>
              </a:spcBef>
              <a:spcAft>
                <a:spcPts val="0"/>
              </a:spcAft>
              <a:buSzPts val="1900"/>
              <a:buNone/>
            </a:pPr>
            <a:r>
              <a:t/>
            </a:r>
            <a:endParaRPr b="1" i="1"/>
          </a:p>
          <a:p>
            <a:pPr indent="-342900" lvl="0" marL="342900" rtl="0" algn="l">
              <a:spcBef>
                <a:spcPts val="1000"/>
              </a:spcBef>
              <a:spcAft>
                <a:spcPts val="0"/>
              </a:spcAft>
              <a:buSzPts val="1900"/>
              <a:buChar char="•"/>
            </a:pPr>
            <a:r>
              <a:rPr lang="en-GB"/>
              <a:t>The List filtered, now only contains (“abc”,”bc”,”efg”,”abcd”,”jkl”).</a:t>
            </a:r>
            <a:endParaRPr/>
          </a:p>
          <a:p>
            <a:pPr indent="-222250" lvl="0" marL="342900" rtl="0" algn="l">
              <a:spcBef>
                <a:spcPts val="1000"/>
              </a:spcBef>
              <a:spcAft>
                <a:spcPts val="0"/>
              </a:spcAft>
              <a:buSzPts val="19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5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631" name="Google Shape;631;p58"/>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List&lt;Integer&gt; </a:t>
            </a:r>
            <a:r>
              <a:rPr b="1" lang="en-GB"/>
              <a:t>numbers = Arrays.</a:t>
            </a:r>
            <a:r>
              <a:rPr b="1" i="1" lang="en-GB"/>
              <a:t>asList(3, 2, 2, 3, 7, 3, 5);</a:t>
            </a:r>
            <a:endParaRPr/>
          </a:p>
          <a:p>
            <a:pPr indent="-222250" lvl="0" marL="342900" rtl="0" algn="l">
              <a:spcBef>
                <a:spcPts val="1000"/>
              </a:spcBef>
              <a:spcAft>
                <a:spcPts val="0"/>
              </a:spcAft>
              <a:buSzPts val="1900"/>
              <a:buNone/>
            </a:pPr>
            <a:r>
              <a:t/>
            </a:r>
            <a:endParaRPr b="1" i="1"/>
          </a:p>
          <a:p>
            <a:pPr indent="-342900" lvl="0" marL="342900" rtl="0" algn="l">
              <a:spcBef>
                <a:spcPts val="1000"/>
              </a:spcBef>
              <a:spcAft>
                <a:spcPts val="0"/>
              </a:spcAft>
              <a:buSzPts val="1900"/>
              <a:buChar char="•"/>
            </a:pPr>
            <a:r>
              <a:rPr lang="en-GB"/>
              <a:t>numbers.stream().sorted().forEach(</a:t>
            </a:r>
            <a:r>
              <a:rPr b="1" lang="en-GB"/>
              <a:t>System.</a:t>
            </a:r>
            <a:r>
              <a:rPr b="1" i="1" lang="en-GB"/>
              <a:t>out::println);</a:t>
            </a:r>
            <a:endParaRPr/>
          </a:p>
          <a:p>
            <a:pPr indent="-222250" lvl="0" marL="342900" rtl="0" algn="l">
              <a:spcBef>
                <a:spcPts val="1000"/>
              </a:spcBef>
              <a:spcAft>
                <a:spcPts val="0"/>
              </a:spcAft>
              <a:buSzPts val="1900"/>
              <a:buNone/>
            </a:pPr>
            <a:r>
              <a:t/>
            </a:r>
            <a:endParaRPr b="1" i="1"/>
          </a:p>
          <a:p>
            <a:pPr indent="0" lvl="0" marL="0" rtl="0" algn="l">
              <a:spcBef>
                <a:spcPts val="1000"/>
              </a:spcBef>
              <a:spcAft>
                <a:spcPts val="0"/>
              </a:spcAft>
              <a:buSzPts val="1900"/>
              <a:buNone/>
            </a:pPr>
            <a:r>
              <a:t/>
            </a:r>
            <a:endParaRPr b="1" i="1"/>
          </a:p>
          <a:p>
            <a:pPr indent="-222250" lvl="0" marL="342900" rtl="0" algn="l">
              <a:spcBef>
                <a:spcPts val="1000"/>
              </a:spcBef>
              <a:spcAft>
                <a:spcPts val="0"/>
              </a:spcAft>
              <a:buSzPts val="19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637" name="Google Shape;637;p59"/>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We do not need to use all of these functions every time we work with streams.</a:t>
            </a:r>
            <a:endParaRPr/>
          </a:p>
          <a:p>
            <a:pPr indent="-342900" lvl="0" marL="342900" rtl="0" algn="l">
              <a:spcBef>
                <a:spcPts val="1000"/>
              </a:spcBef>
              <a:spcAft>
                <a:spcPts val="0"/>
              </a:spcAft>
              <a:buSzPts val="1900"/>
              <a:buChar char="•"/>
            </a:pPr>
            <a:r>
              <a:rPr lang="en-GB"/>
              <a:t>We create our own functionality to interact with the stream, called Lambdas.</a:t>
            </a:r>
            <a:endParaRPr/>
          </a:p>
          <a:p>
            <a:pPr indent="-222250" lvl="0" marL="342900" rtl="0" algn="l">
              <a:spcBef>
                <a:spcPts val="1000"/>
              </a:spcBef>
              <a:spcAft>
                <a:spcPts val="0"/>
              </a:spcAft>
              <a:buSzPts val="19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6"/>
          <p:cNvPicPr preferRelativeResize="0"/>
          <p:nvPr/>
        </p:nvPicPr>
        <p:blipFill rotWithShape="1">
          <a:blip r:embed="rId3">
            <a:alphaModFix/>
          </a:blip>
          <a:srcRect b="0" l="0" r="0" t="0"/>
          <a:stretch/>
        </p:blipFill>
        <p:spPr>
          <a:xfrm>
            <a:off x="937632" y="2990354"/>
            <a:ext cx="10559249" cy="1545787"/>
          </a:xfrm>
          <a:prstGeom prst="rect">
            <a:avLst/>
          </a:prstGeom>
          <a:noFill/>
          <a:ln>
            <a:noFill/>
          </a:ln>
        </p:spPr>
      </p:pic>
      <p:sp>
        <p:nvSpPr>
          <p:cNvPr id="227" name="Google Shape;227;p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Examples – Parameters &amp; Return </a:t>
            </a:r>
            <a:endParaRPr sz="3240"/>
          </a:p>
        </p:txBody>
      </p:sp>
      <p:sp>
        <p:nvSpPr>
          <p:cNvPr id="228" name="Google Shape;228;p6"/>
          <p:cNvSpPr txBox="1"/>
          <p:nvPr/>
        </p:nvSpPr>
        <p:spPr>
          <a:xfrm>
            <a:off x="787266" y="2123778"/>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Access Modifier</a:t>
            </a:r>
            <a:endParaRPr b="1" sz="1800">
              <a:solidFill>
                <a:schemeClr val="dk1"/>
              </a:solidFill>
              <a:latin typeface="Quattrocento Sans"/>
              <a:ea typeface="Quattrocento Sans"/>
              <a:cs typeface="Quattrocento Sans"/>
              <a:sym typeface="Quattrocento Sans"/>
            </a:endParaRPr>
          </a:p>
        </p:txBody>
      </p:sp>
      <p:sp>
        <p:nvSpPr>
          <p:cNvPr id="229" name="Google Shape;229;p6"/>
          <p:cNvSpPr txBox="1"/>
          <p:nvPr/>
        </p:nvSpPr>
        <p:spPr>
          <a:xfrm>
            <a:off x="3245572" y="1994397"/>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Return Type</a:t>
            </a:r>
            <a:endParaRPr b="1" sz="1800">
              <a:solidFill>
                <a:schemeClr val="dk1"/>
              </a:solidFill>
              <a:latin typeface="Quattrocento Sans"/>
              <a:ea typeface="Quattrocento Sans"/>
              <a:cs typeface="Quattrocento Sans"/>
              <a:sym typeface="Quattrocento Sans"/>
            </a:endParaRPr>
          </a:p>
        </p:txBody>
      </p:sp>
      <p:sp>
        <p:nvSpPr>
          <p:cNvPr id="230" name="Google Shape;230;p6"/>
          <p:cNvSpPr txBox="1"/>
          <p:nvPr/>
        </p:nvSpPr>
        <p:spPr>
          <a:xfrm>
            <a:off x="5130092" y="2079042"/>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Method Name</a:t>
            </a:r>
            <a:endParaRPr b="1" sz="1800">
              <a:solidFill>
                <a:schemeClr val="dk1"/>
              </a:solidFill>
              <a:latin typeface="Quattrocento Sans"/>
              <a:ea typeface="Quattrocento Sans"/>
              <a:cs typeface="Quattrocento Sans"/>
              <a:sym typeface="Quattrocento Sans"/>
            </a:endParaRPr>
          </a:p>
        </p:txBody>
      </p:sp>
      <p:cxnSp>
        <p:nvCxnSpPr>
          <p:cNvPr id="231" name="Google Shape;231;p6"/>
          <p:cNvCxnSpPr/>
          <p:nvPr/>
        </p:nvCxnSpPr>
        <p:spPr>
          <a:xfrm flipH="1">
            <a:off x="2257073" y="2493110"/>
            <a:ext cx="20614" cy="451884"/>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32" name="Google Shape;232;p6"/>
          <p:cNvCxnSpPr/>
          <p:nvPr/>
        </p:nvCxnSpPr>
        <p:spPr>
          <a:xfrm flipH="1">
            <a:off x="3305141" y="2421725"/>
            <a:ext cx="611290" cy="523269"/>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33" name="Google Shape;233;p6"/>
          <p:cNvCxnSpPr/>
          <p:nvPr/>
        </p:nvCxnSpPr>
        <p:spPr>
          <a:xfrm flipH="1">
            <a:off x="5542266" y="2389721"/>
            <a:ext cx="182880" cy="555273"/>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234" name="Google Shape;234;p6"/>
          <p:cNvSpPr txBox="1"/>
          <p:nvPr/>
        </p:nvSpPr>
        <p:spPr>
          <a:xfrm>
            <a:off x="7304423" y="2020389"/>
            <a:ext cx="33192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First parameter variable type</a:t>
            </a:r>
            <a:endParaRPr b="1" sz="1800">
              <a:solidFill>
                <a:schemeClr val="dk1"/>
              </a:solidFill>
              <a:latin typeface="Quattrocento Sans"/>
              <a:ea typeface="Quattrocento Sans"/>
              <a:cs typeface="Quattrocento Sans"/>
              <a:sym typeface="Quattrocento Sans"/>
            </a:endParaRPr>
          </a:p>
        </p:txBody>
      </p:sp>
      <p:sp>
        <p:nvSpPr>
          <p:cNvPr id="235" name="Google Shape;235;p6"/>
          <p:cNvSpPr txBox="1"/>
          <p:nvPr/>
        </p:nvSpPr>
        <p:spPr>
          <a:xfrm>
            <a:off x="10335633" y="3965493"/>
            <a:ext cx="18563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First parameter variable name</a:t>
            </a:r>
            <a:endParaRPr b="1" sz="1800">
              <a:solidFill>
                <a:schemeClr val="dk1"/>
              </a:solidFill>
              <a:latin typeface="Quattrocento Sans"/>
              <a:ea typeface="Quattrocento Sans"/>
              <a:cs typeface="Quattrocento Sans"/>
              <a:sym typeface="Quattrocento Sans"/>
            </a:endParaRPr>
          </a:p>
        </p:txBody>
      </p:sp>
      <p:cxnSp>
        <p:nvCxnSpPr>
          <p:cNvPr id="236" name="Google Shape;236;p6"/>
          <p:cNvCxnSpPr/>
          <p:nvPr/>
        </p:nvCxnSpPr>
        <p:spPr>
          <a:xfrm flipH="1">
            <a:off x="6999180" y="2305287"/>
            <a:ext cx="488123" cy="639707"/>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237" name="Google Shape;237;p6"/>
          <p:cNvCxnSpPr/>
          <p:nvPr/>
        </p:nvCxnSpPr>
        <p:spPr>
          <a:xfrm rot="10800000">
            <a:off x="10335633" y="3379285"/>
            <a:ext cx="151727" cy="571784"/>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238" name="Google Shape;238;p6"/>
          <p:cNvSpPr txBox="1"/>
          <p:nvPr/>
        </p:nvSpPr>
        <p:spPr>
          <a:xfrm>
            <a:off x="1392558" y="5171897"/>
            <a:ext cx="2174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Return keyword</a:t>
            </a:r>
            <a:endParaRPr b="1" sz="1800">
              <a:solidFill>
                <a:schemeClr val="dk1"/>
              </a:solidFill>
              <a:latin typeface="Quattrocento Sans"/>
              <a:ea typeface="Quattrocento Sans"/>
              <a:cs typeface="Quattrocento Sans"/>
              <a:sym typeface="Quattrocento Sans"/>
            </a:endParaRPr>
          </a:p>
        </p:txBody>
      </p:sp>
      <p:cxnSp>
        <p:nvCxnSpPr>
          <p:cNvPr id="239" name="Google Shape;239;p6"/>
          <p:cNvCxnSpPr/>
          <p:nvPr/>
        </p:nvCxnSpPr>
        <p:spPr>
          <a:xfrm flipH="1" rot="10800000">
            <a:off x="2277687" y="4174792"/>
            <a:ext cx="202037" cy="858593"/>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pic>
        <p:nvPicPr>
          <p:cNvPr id="240" name="Google Shape;240;p6"/>
          <p:cNvPicPr preferRelativeResize="0"/>
          <p:nvPr/>
        </p:nvPicPr>
        <p:blipFill rotWithShape="1">
          <a:blip r:embed="rId4">
            <a:alphaModFix/>
          </a:blip>
          <a:srcRect b="0" l="0" r="0" t="0"/>
          <a:stretch/>
        </p:blipFill>
        <p:spPr>
          <a:xfrm>
            <a:off x="3796216" y="5558949"/>
            <a:ext cx="7467600" cy="723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60"/>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55454"/>
              </a:buClr>
              <a:buSzPts val="6000"/>
              <a:buFont typeface="Calibri"/>
              <a:buNone/>
            </a:pPr>
            <a:r>
              <a:rPr lang="en-GB"/>
              <a:t>Lambdas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6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648" name="Google Shape;648;p61"/>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Java lambda expressions are Java's first step into functional programming. </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A Java lambda expression is thus a function which can be created without belonging to any class. </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A Java lambda expression can be passed around as if it was an object and executed on demand.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654" name="Google Shape;654;p62"/>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 In Java, lambda expression is </a:t>
            </a:r>
            <a:r>
              <a:rPr b="1" lang="en-GB"/>
              <a:t>“SAM type”</a:t>
            </a:r>
            <a:r>
              <a:rPr lang="en-GB"/>
              <a:t>, which is an interface with a single abstract method (interfaces can now include non-abstract methods – the </a:t>
            </a:r>
            <a:r>
              <a:rPr b="1" i="1" lang="en-GB"/>
              <a:t>defender</a:t>
            </a:r>
            <a:r>
              <a:rPr lang="en-GB"/>
              <a:t> methods).</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There are some existing interfaces we can use.</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Or we can write our own interfaces to support lambda expressions.</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These are functional Interfaces, an interface with </a:t>
            </a:r>
            <a:r>
              <a:rPr b="1" lang="en-GB"/>
              <a:t>only 1</a:t>
            </a:r>
            <a:r>
              <a:rPr lang="en-GB"/>
              <a:t> abstract method.</a:t>
            </a:r>
            <a:endParaRPr/>
          </a:p>
          <a:p>
            <a:pPr indent="-222250" lvl="0" marL="342900" rtl="0" algn="l">
              <a:spcBef>
                <a:spcPts val="1000"/>
              </a:spcBef>
              <a:spcAft>
                <a:spcPts val="0"/>
              </a:spcAft>
              <a:buSzPts val="19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59" name="Shape 659"/>
        <p:cNvGrpSpPr/>
        <p:nvPr/>
      </p:nvGrpSpPr>
      <p:grpSpPr>
        <a:xfrm>
          <a:off x="0" y="0"/>
          <a:ext cx="0" cy="0"/>
          <a:chOff x="0" y="0"/>
          <a:chExt cx="0" cy="0"/>
        </a:xfrm>
      </p:grpSpPr>
      <p:sp>
        <p:nvSpPr>
          <p:cNvPr id="660" name="Google Shape;660;p6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So why bother?</a:t>
            </a:r>
            <a:endParaRPr sz="3240"/>
          </a:p>
        </p:txBody>
      </p:sp>
      <p:sp>
        <p:nvSpPr>
          <p:cNvPr id="661" name="Google Shape;661;p63"/>
          <p:cNvSpPr txBox="1"/>
          <p:nvPr>
            <p:ph idx="1" type="body"/>
          </p:nvPr>
        </p:nvSpPr>
        <p:spPr>
          <a:xfrm>
            <a:off x="414000" y="1929600"/>
            <a:ext cx="5510550" cy="454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900"/>
              <a:buChar char="•"/>
            </a:pPr>
            <a:r>
              <a:rPr lang="en-GB"/>
              <a:t>We could achieve a similar interaction with other methods prior to the introduction of Lambda, for example.</a:t>
            </a:r>
            <a:endParaRPr/>
          </a:p>
          <a:p>
            <a:pPr indent="-222250" lvl="0" marL="342900" rtl="0" algn="l">
              <a:lnSpc>
                <a:spcPct val="90000"/>
              </a:lnSpc>
              <a:spcBef>
                <a:spcPts val="1000"/>
              </a:spcBef>
              <a:spcAft>
                <a:spcPts val="0"/>
              </a:spcAft>
              <a:buSzPts val="1900"/>
              <a:buNone/>
            </a:pPr>
            <a:r>
              <a:t/>
            </a:r>
            <a:endParaRPr/>
          </a:p>
          <a:p>
            <a:pPr indent="0" lvl="0" marL="0" rtl="0" algn="l">
              <a:lnSpc>
                <a:spcPct val="90000"/>
              </a:lnSpc>
              <a:spcBef>
                <a:spcPts val="1000"/>
              </a:spcBef>
              <a:spcAft>
                <a:spcPts val="0"/>
              </a:spcAft>
              <a:buSzPts val="1900"/>
              <a:buNone/>
            </a:pPr>
            <a:r>
              <a:rPr b="1" lang="en-GB"/>
              <a:t>public class JavaFileFilter implements FileFilter {</a:t>
            </a:r>
            <a:endParaRPr/>
          </a:p>
          <a:p>
            <a:pPr indent="-222250" lvl="0" marL="342900" rtl="0" algn="l">
              <a:lnSpc>
                <a:spcPct val="90000"/>
              </a:lnSpc>
              <a:spcBef>
                <a:spcPts val="1000"/>
              </a:spcBef>
              <a:spcAft>
                <a:spcPts val="0"/>
              </a:spcAft>
              <a:buSzPts val="1900"/>
              <a:buNone/>
            </a:pPr>
            <a:r>
              <a:t/>
            </a:r>
            <a:endParaRPr/>
          </a:p>
          <a:p>
            <a:pPr indent="0" lvl="0" marL="0" rtl="0" algn="l">
              <a:lnSpc>
                <a:spcPct val="90000"/>
              </a:lnSpc>
              <a:spcBef>
                <a:spcPts val="1000"/>
              </a:spcBef>
              <a:spcAft>
                <a:spcPts val="0"/>
              </a:spcAft>
              <a:buSzPts val="1900"/>
              <a:buNone/>
            </a:pPr>
            <a:r>
              <a:rPr b="1" lang="en-GB"/>
              <a:t>public boolean accept(File pathname) {</a:t>
            </a:r>
            <a:endParaRPr/>
          </a:p>
          <a:p>
            <a:pPr indent="0" lvl="0" marL="0" rtl="0" algn="l">
              <a:lnSpc>
                <a:spcPct val="90000"/>
              </a:lnSpc>
              <a:spcBef>
                <a:spcPts val="1000"/>
              </a:spcBef>
              <a:spcAft>
                <a:spcPts val="0"/>
              </a:spcAft>
              <a:buSzPts val="1900"/>
              <a:buNone/>
            </a:pPr>
            <a:r>
              <a:rPr b="1" lang="en-GB"/>
              <a:t>return pathname.getName().endsWith(".java");</a:t>
            </a:r>
            <a:endParaRPr/>
          </a:p>
          <a:p>
            <a:pPr indent="0" lvl="0" marL="0" rtl="0" algn="l">
              <a:lnSpc>
                <a:spcPct val="90000"/>
              </a:lnSpc>
              <a:spcBef>
                <a:spcPts val="1000"/>
              </a:spcBef>
              <a:spcAft>
                <a:spcPts val="0"/>
              </a:spcAft>
              <a:buSzPts val="1900"/>
              <a:buNone/>
            </a:pPr>
            <a:r>
              <a:rPr lang="en-GB"/>
              <a:t>}</a:t>
            </a:r>
            <a:endParaRPr/>
          </a:p>
          <a:p>
            <a:pPr indent="-222250" lvl="0" marL="342900" rtl="0" algn="l">
              <a:lnSpc>
                <a:spcPct val="90000"/>
              </a:lnSpc>
              <a:spcBef>
                <a:spcPts val="1000"/>
              </a:spcBef>
              <a:spcAft>
                <a:spcPts val="0"/>
              </a:spcAft>
              <a:buSzPts val="1900"/>
              <a:buNone/>
            </a:pPr>
            <a:r>
              <a:t/>
            </a:r>
            <a:endParaRPr/>
          </a:p>
          <a:p>
            <a:pPr indent="0" lvl="0" marL="0" rtl="0" algn="l">
              <a:lnSpc>
                <a:spcPct val="90000"/>
              </a:lnSpc>
              <a:spcBef>
                <a:spcPts val="1000"/>
              </a:spcBef>
              <a:spcAft>
                <a:spcPts val="0"/>
              </a:spcAft>
              <a:buSzPts val="1900"/>
              <a:buNone/>
            </a:pPr>
            <a:r>
              <a:rPr lang="en-GB"/>
              <a:t>}</a:t>
            </a:r>
            <a:endParaRPr/>
          </a:p>
        </p:txBody>
      </p:sp>
      <p:sp>
        <p:nvSpPr>
          <p:cNvPr id="662" name="Google Shape;662;p6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663" name="Google Shape;663;p63"/>
          <p:cNvSpPr txBox="1"/>
          <p:nvPr/>
        </p:nvSpPr>
        <p:spPr>
          <a:xfrm>
            <a:off x="6019800" y="1929600"/>
            <a:ext cx="5510550" cy="4546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2E2D2C"/>
              </a:buClr>
              <a:buSzPts val="1900"/>
              <a:buFont typeface="Arial"/>
              <a:buNone/>
            </a:pPr>
            <a:r>
              <a:rPr b="1" i="0" lang="en-GB" sz="1900" u="none" cap="none" strike="noStrike">
                <a:solidFill>
                  <a:srgbClr val="2E2D2C"/>
                </a:solidFill>
                <a:latin typeface="Quattrocento Sans"/>
                <a:ea typeface="Quattrocento Sans"/>
                <a:cs typeface="Quattrocento Sans"/>
                <a:sym typeface="Quattrocento Sans"/>
              </a:rPr>
              <a:t>File dir = new File(</a:t>
            </a:r>
            <a:endParaRPr/>
          </a:p>
          <a:p>
            <a:pPr indent="0" lvl="0" marL="0" marR="0" rtl="0" algn="l">
              <a:lnSpc>
                <a:spcPct val="100000"/>
              </a:lnSpc>
              <a:spcBef>
                <a:spcPts val="1000"/>
              </a:spcBef>
              <a:spcAft>
                <a:spcPts val="0"/>
              </a:spcAft>
              <a:buClr>
                <a:srgbClr val="2E2D2C"/>
              </a:buClr>
              <a:buSzPts val="1900"/>
              <a:buFont typeface="Arial"/>
              <a:buNone/>
            </a:pPr>
            <a:r>
              <a:rPr b="0" i="0" lang="en-GB" sz="1900" u="none" cap="none" strike="noStrike">
                <a:solidFill>
                  <a:srgbClr val="2E2D2C"/>
                </a:solidFill>
                <a:latin typeface="Quattrocento Sans"/>
                <a:ea typeface="Quattrocento Sans"/>
                <a:cs typeface="Quattrocento Sans"/>
                <a:sym typeface="Quattrocento Sans"/>
              </a:rPr>
              <a:t>"C:\\Users\\Admin\\Desktop\\Course Examples Master\\Java 8 Workspace\\PluralSightLambda\\src\\main\\java\\com\\qa\\PluralSightLambda");</a:t>
            </a:r>
            <a:endParaRPr/>
          </a:p>
          <a:p>
            <a:pPr indent="0" lvl="0" marL="0" marR="0" rtl="0" algn="l">
              <a:lnSpc>
                <a:spcPct val="100000"/>
              </a:lnSpc>
              <a:spcBef>
                <a:spcPts val="1000"/>
              </a:spcBef>
              <a:spcAft>
                <a:spcPts val="0"/>
              </a:spcAft>
              <a:buClr>
                <a:srgbClr val="2E2D2C"/>
              </a:buClr>
              <a:buSzPts val="1900"/>
              <a:buFont typeface="Arial"/>
              <a:buNone/>
            </a:pPr>
            <a:r>
              <a:rPr b="1" i="0" lang="en-GB" sz="1900" u="none" cap="none" strike="noStrike">
                <a:solidFill>
                  <a:srgbClr val="2E2D2C"/>
                </a:solidFill>
                <a:latin typeface="Quattrocento Sans"/>
                <a:ea typeface="Quattrocento Sans"/>
                <a:cs typeface="Quattrocento Sans"/>
                <a:sym typeface="Quattrocento Sans"/>
              </a:rPr>
              <a:t>File[] javaFiles = dir.listFiles(JFF);</a:t>
            </a:r>
            <a:endParaRPr/>
          </a:p>
          <a:p>
            <a:pPr indent="-222250" lvl="0" marL="342900" marR="0" rtl="0" algn="l">
              <a:lnSpc>
                <a:spcPct val="10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rgbClr val="2E2D2C"/>
              </a:buClr>
              <a:buSzPts val="1900"/>
              <a:buFont typeface="Arial"/>
              <a:buNone/>
            </a:pPr>
            <a:r>
              <a:rPr b="0" i="0" lang="en-GB" sz="1900" u="none" cap="none" strike="noStrike">
                <a:solidFill>
                  <a:srgbClr val="2E2D2C"/>
                </a:solidFill>
                <a:latin typeface="Quattrocento Sans"/>
                <a:ea typeface="Quattrocento Sans"/>
                <a:cs typeface="Quattrocento Sans"/>
                <a:sym typeface="Quattrocento Sans"/>
              </a:rPr>
              <a:t>List&lt;File&gt; </a:t>
            </a:r>
            <a:r>
              <a:rPr b="1" i="0" lang="en-GB" sz="1900" u="none" cap="none" strike="noStrike">
                <a:solidFill>
                  <a:srgbClr val="2E2D2C"/>
                </a:solidFill>
                <a:latin typeface="Quattrocento Sans"/>
                <a:ea typeface="Quattrocento Sans"/>
                <a:cs typeface="Quattrocento Sans"/>
                <a:sym typeface="Quattrocento Sans"/>
              </a:rPr>
              <a:t>javaList = Arrays.</a:t>
            </a:r>
            <a:r>
              <a:rPr b="1" i="1" lang="en-GB" sz="1900" u="none" cap="none" strike="noStrike">
                <a:solidFill>
                  <a:srgbClr val="2E2D2C"/>
                </a:solidFill>
                <a:latin typeface="Quattrocento Sans"/>
                <a:ea typeface="Quattrocento Sans"/>
                <a:cs typeface="Quattrocento Sans"/>
                <a:sym typeface="Quattrocento Sans"/>
              </a:rPr>
              <a:t>asList(javaFiles);</a:t>
            </a:r>
            <a:endParaRPr/>
          </a:p>
          <a:p>
            <a:pPr indent="-222250" lvl="0" marL="342900" marR="0" rtl="0" algn="l">
              <a:lnSpc>
                <a:spcPct val="10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rgbClr val="2E2D2C"/>
              </a:buClr>
              <a:buSzPts val="1900"/>
              <a:buFont typeface="Arial"/>
              <a:buNone/>
            </a:pPr>
            <a:r>
              <a:rPr b="0" i="0" lang="en-GB" sz="1900" u="none" cap="none" strike="noStrike">
                <a:solidFill>
                  <a:srgbClr val="2E2D2C"/>
                </a:solidFill>
                <a:latin typeface="Quattrocento Sans"/>
                <a:ea typeface="Quattrocento Sans"/>
                <a:cs typeface="Quattrocento Sans"/>
                <a:sym typeface="Quattrocento Sans"/>
              </a:rPr>
              <a:t>javaList.stream().forEach(</a:t>
            </a:r>
            <a:r>
              <a:rPr b="1" i="0" lang="en-GB" sz="1900" u="none" cap="none" strike="noStrike">
                <a:solidFill>
                  <a:srgbClr val="2E2D2C"/>
                </a:solidFill>
                <a:latin typeface="Quattrocento Sans"/>
                <a:ea typeface="Quattrocento Sans"/>
                <a:cs typeface="Quattrocento Sans"/>
                <a:sym typeface="Quattrocento Sans"/>
              </a:rPr>
              <a:t>System.</a:t>
            </a:r>
            <a:r>
              <a:rPr b="1" i="1" lang="en-GB" sz="1900" u="none" cap="none" strike="noStrike">
                <a:solidFill>
                  <a:srgbClr val="2E2D2C"/>
                </a:solidFill>
                <a:latin typeface="Quattrocento Sans"/>
                <a:ea typeface="Quattrocento Sans"/>
                <a:cs typeface="Quattrocento Sans"/>
                <a:sym typeface="Quattrocento Sans"/>
              </a:rPr>
              <a:t>out::println);</a:t>
            </a:r>
            <a:endParaRPr b="0" i="0" sz="19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7" name="Shape 667"/>
        <p:cNvGrpSpPr/>
        <p:nvPr/>
      </p:nvGrpSpPr>
      <p:grpSpPr>
        <a:xfrm>
          <a:off x="0" y="0"/>
          <a:ext cx="0" cy="0"/>
          <a:chOff x="0" y="0"/>
          <a:chExt cx="0" cy="0"/>
        </a:xfrm>
      </p:grpSpPr>
      <p:sp>
        <p:nvSpPr>
          <p:cNvPr id="668" name="Google Shape;668;p6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Or</a:t>
            </a:r>
            <a:endParaRPr sz="3240"/>
          </a:p>
        </p:txBody>
      </p:sp>
      <p:sp>
        <p:nvSpPr>
          <p:cNvPr id="669" name="Google Shape;669;p64"/>
          <p:cNvSpPr txBox="1"/>
          <p:nvPr>
            <p:ph idx="1" type="body"/>
          </p:nvPr>
        </p:nvSpPr>
        <p:spPr>
          <a:xfrm>
            <a:off x="414000" y="1929600"/>
            <a:ext cx="5605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FileFilter </a:t>
            </a:r>
            <a:r>
              <a:rPr b="1" lang="en-GB"/>
              <a:t>fileFilter = new FileFilter() {</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lang="en-GB"/>
              <a:t>// on one hand more readable</a:t>
            </a:r>
            <a:endParaRPr/>
          </a:p>
          <a:p>
            <a:pPr indent="-342900" lvl="0" marL="342900" rtl="0" algn="l">
              <a:spcBef>
                <a:spcPts val="1000"/>
              </a:spcBef>
              <a:spcAft>
                <a:spcPts val="0"/>
              </a:spcAft>
              <a:buSzPts val="1900"/>
              <a:buChar char="•"/>
            </a:pPr>
            <a:r>
              <a:rPr lang="en-GB"/>
              <a:t>// more cluttered</a:t>
            </a:r>
            <a:endParaRPr/>
          </a:p>
          <a:p>
            <a:pPr indent="-222250" lvl="0" marL="342900" rtl="0" algn="l">
              <a:spcBef>
                <a:spcPts val="1000"/>
              </a:spcBef>
              <a:spcAft>
                <a:spcPts val="0"/>
              </a:spcAft>
              <a:buSzPts val="1900"/>
              <a:buNone/>
            </a:pPr>
            <a:r>
              <a:t/>
            </a:r>
            <a:endParaRPr/>
          </a:p>
          <a:p>
            <a:pPr indent="-342900" lvl="0" marL="342900" rtl="0" algn="l">
              <a:spcBef>
                <a:spcPts val="1000"/>
              </a:spcBef>
              <a:spcAft>
                <a:spcPts val="0"/>
              </a:spcAft>
              <a:buSzPts val="1900"/>
              <a:buChar char="•"/>
            </a:pPr>
            <a:r>
              <a:rPr b="1" i="1" lang="en-GB"/>
              <a:t>@Override</a:t>
            </a:r>
            <a:endParaRPr/>
          </a:p>
          <a:p>
            <a:pPr indent="-342900" lvl="0" marL="342900" rtl="0" algn="l">
              <a:spcBef>
                <a:spcPts val="1000"/>
              </a:spcBef>
              <a:spcAft>
                <a:spcPts val="0"/>
              </a:spcAft>
              <a:buSzPts val="1900"/>
              <a:buChar char="•"/>
            </a:pPr>
            <a:r>
              <a:rPr b="1" lang="en-GB"/>
              <a:t>public boolean accept(File pathname) {</a:t>
            </a:r>
            <a:endParaRPr/>
          </a:p>
          <a:p>
            <a:pPr indent="-342900" lvl="0" marL="342900" rtl="0" algn="l">
              <a:spcBef>
                <a:spcPts val="1000"/>
              </a:spcBef>
              <a:spcAft>
                <a:spcPts val="0"/>
              </a:spcAft>
              <a:buSzPts val="1900"/>
              <a:buChar char="•"/>
            </a:pPr>
            <a:r>
              <a:rPr b="1" lang="en-GB"/>
              <a:t>return pathname.getName().endsWith(".java");</a:t>
            </a:r>
            <a:endParaRPr/>
          </a:p>
          <a:p>
            <a:pPr indent="-342900" lvl="0" marL="342900" rtl="0" algn="l">
              <a:spcBef>
                <a:spcPts val="1000"/>
              </a:spcBef>
              <a:spcAft>
                <a:spcPts val="0"/>
              </a:spcAft>
              <a:buSzPts val="1900"/>
              <a:buChar char="•"/>
            </a:pPr>
            <a:r>
              <a:rPr lang="en-GB"/>
              <a:t>}</a:t>
            </a:r>
            <a:endParaRPr/>
          </a:p>
          <a:p>
            <a:pPr indent="-342900" lvl="0" marL="342900" rtl="0" algn="l">
              <a:spcBef>
                <a:spcPts val="1000"/>
              </a:spcBef>
              <a:spcAft>
                <a:spcPts val="0"/>
              </a:spcAft>
              <a:buSzPts val="1900"/>
              <a:buChar char="•"/>
            </a:pPr>
            <a:r>
              <a:rPr lang="en-GB"/>
              <a:t>};</a:t>
            </a:r>
            <a:endParaRPr/>
          </a:p>
        </p:txBody>
      </p:sp>
      <p:sp>
        <p:nvSpPr>
          <p:cNvPr id="670" name="Google Shape;670;p6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671" name="Google Shape;671;p64"/>
          <p:cNvSpPr txBox="1"/>
          <p:nvPr/>
        </p:nvSpPr>
        <p:spPr>
          <a:xfrm>
            <a:off x="6019800" y="1929600"/>
            <a:ext cx="5605800" cy="454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2E2D2C"/>
              </a:buClr>
              <a:buSzPts val="1900"/>
              <a:buFont typeface="Arial"/>
              <a:buChar char="•"/>
            </a:pPr>
            <a:r>
              <a:rPr b="1" i="0" lang="en-GB" sz="1900" u="none" cap="none" strike="noStrike">
                <a:solidFill>
                  <a:srgbClr val="2E2D2C"/>
                </a:solidFill>
                <a:latin typeface="Quattrocento Sans"/>
                <a:ea typeface="Quattrocento Sans"/>
                <a:cs typeface="Quattrocento Sans"/>
                <a:sym typeface="Quattrocento Sans"/>
              </a:rPr>
              <a:t>File dir2 = new File(</a:t>
            </a:r>
            <a:endParaRPr/>
          </a:p>
          <a:p>
            <a:pPr indent="-342900" lvl="0" marL="342900" marR="0" rtl="0" algn="l">
              <a:lnSpc>
                <a:spcPct val="100000"/>
              </a:lnSpc>
              <a:spcBef>
                <a:spcPts val="1000"/>
              </a:spcBef>
              <a:spcAft>
                <a:spcPts val="0"/>
              </a:spcAft>
              <a:buClr>
                <a:srgbClr val="2E2D2C"/>
              </a:buClr>
              <a:buSzPts val="1900"/>
              <a:buFont typeface="Arial"/>
              <a:buChar char="•"/>
            </a:pPr>
            <a:r>
              <a:rPr b="0" i="0" lang="en-GB" sz="1900" u="none" cap="none" strike="noStrike">
                <a:solidFill>
                  <a:srgbClr val="2E2D2C"/>
                </a:solidFill>
                <a:latin typeface="Quattrocento Sans"/>
                <a:ea typeface="Quattrocento Sans"/>
                <a:cs typeface="Quattrocento Sans"/>
                <a:sym typeface="Quattrocento Sans"/>
              </a:rPr>
              <a:t>"C:\\Users\\Admin\\Desktop\\Course Examples Master\\Java 8 Workspace\\PluralSightLambda\\src\\main\\java\\com\\qa\\PluralSightLambda");</a:t>
            </a:r>
            <a:endParaRPr/>
          </a:p>
          <a:p>
            <a:pPr indent="-342900" lvl="0" marL="342900" marR="0" rtl="0" algn="l">
              <a:lnSpc>
                <a:spcPct val="100000"/>
              </a:lnSpc>
              <a:spcBef>
                <a:spcPts val="1000"/>
              </a:spcBef>
              <a:spcAft>
                <a:spcPts val="0"/>
              </a:spcAft>
              <a:buClr>
                <a:srgbClr val="2E2D2C"/>
              </a:buClr>
              <a:buSzPts val="1900"/>
              <a:buFont typeface="Arial"/>
              <a:buChar char="•"/>
            </a:pPr>
            <a:r>
              <a:rPr b="1" i="0" lang="en-GB" sz="1900" u="none" cap="none" strike="noStrike">
                <a:solidFill>
                  <a:srgbClr val="2E2D2C"/>
                </a:solidFill>
                <a:latin typeface="Quattrocento Sans"/>
                <a:ea typeface="Quattrocento Sans"/>
                <a:cs typeface="Quattrocento Sans"/>
                <a:sym typeface="Quattrocento Sans"/>
              </a:rPr>
              <a:t>File[] javaFiles2 = dir2.listFiles(fileFilter);</a:t>
            </a:r>
            <a:endParaRPr/>
          </a:p>
          <a:p>
            <a:pPr indent="-222250" lvl="0" marL="342900" marR="0" rtl="0" algn="l">
              <a:lnSpc>
                <a:spcPct val="10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2E2D2C"/>
              </a:buClr>
              <a:buSzPts val="1900"/>
              <a:buFont typeface="Arial"/>
              <a:buChar char="•"/>
            </a:pPr>
            <a:r>
              <a:rPr b="0" i="0" lang="en-GB" sz="1900" u="none" cap="none" strike="noStrike">
                <a:solidFill>
                  <a:srgbClr val="2E2D2C"/>
                </a:solidFill>
                <a:latin typeface="Quattrocento Sans"/>
                <a:ea typeface="Quattrocento Sans"/>
                <a:cs typeface="Quattrocento Sans"/>
                <a:sym typeface="Quattrocento Sans"/>
              </a:rPr>
              <a:t>List&lt;File&gt; </a:t>
            </a:r>
            <a:r>
              <a:rPr b="1" i="0" lang="en-GB" sz="1900" u="none" cap="none" strike="noStrike">
                <a:solidFill>
                  <a:srgbClr val="2E2D2C"/>
                </a:solidFill>
                <a:latin typeface="Quattrocento Sans"/>
                <a:ea typeface="Quattrocento Sans"/>
                <a:cs typeface="Quattrocento Sans"/>
                <a:sym typeface="Quattrocento Sans"/>
              </a:rPr>
              <a:t>javaList2 = Arrays.</a:t>
            </a:r>
            <a:r>
              <a:rPr b="1" i="1" lang="en-GB" sz="1900" u="none" cap="none" strike="noStrike">
                <a:solidFill>
                  <a:srgbClr val="2E2D2C"/>
                </a:solidFill>
                <a:latin typeface="Quattrocento Sans"/>
                <a:ea typeface="Quattrocento Sans"/>
                <a:cs typeface="Quattrocento Sans"/>
                <a:sym typeface="Quattrocento Sans"/>
              </a:rPr>
              <a:t>asList(javaFiles2);</a:t>
            </a:r>
            <a:endParaRPr/>
          </a:p>
          <a:p>
            <a:pPr indent="-222250" lvl="0" marL="342900" marR="0" rtl="0" algn="l">
              <a:lnSpc>
                <a:spcPct val="10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2E2D2C"/>
              </a:buClr>
              <a:buSzPts val="1900"/>
              <a:buFont typeface="Arial"/>
              <a:buChar char="•"/>
            </a:pPr>
            <a:r>
              <a:rPr b="0" i="0" lang="en-GB" sz="1900" u="none" cap="none" strike="noStrike">
                <a:solidFill>
                  <a:srgbClr val="2E2D2C"/>
                </a:solidFill>
                <a:latin typeface="Quattrocento Sans"/>
                <a:ea typeface="Quattrocento Sans"/>
                <a:cs typeface="Quattrocento Sans"/>
                <a:sym typeface="Quattrocento Sans"/>
              </a:rPr>
              <a:t>javaList2.stream().forEach(</a:t>
            </a:r>
            <a:r>
              <a:rPr b="1" i="0" lang="en-GB" sz="1900" u="none" cap="none" strike="noStrike">
                <a:solidFill>
                  <a:srgbClr val="2E2D2C"/>
                </a:solidFill>
                <a:latin typeface="Quattrocento Sans"/>
                <a:ea typeface="Quattrocento Sans"/>
                <a:cs typeface="Quattrocento Sans"/>
                <a:sym typeface="Quattrocento Sans"/>
              </a:rPr>
              <a:t>System.</a:t>
            </a:r>
            <a:r>
              <a:rPr b="1" i="1" lang="en-GB" sz="1900" u="none" cap="none" strike="noStrike">
                <a:solidFill>
                  <a:srgbClr val="2E2D2C"/>
                </a:solidFill>
                <a:latin typeface="Quattrocento Sans"/>
                <a:ea typeface="Quattrocento Sans"/>
                <a:cs typeface="Quattrocento Sans"/>
                <a:sym typeface="Quattrocento Sans"/>
              </a:rPr>
              <a:t>out::println);</a:t>
            </a:r>
            <a:endParaRPr b="0" i="0" sz="19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6" name="Shape 676"/>
        <p:cNvGrpSpPr/>
        <p:nvPr/>
      </p:nvGrpSpPr>
      <p:grpSpPr>
        <a:xfrm>
          <a:off x="0" y="0"/>
          <a:ext cx="0" cy="0"/>
          <a:chOff x="0" y="0"/>
          <a:chExt cx="0" cy="0"/>
        </a:xfrm>
      </p:grpSpPr>
      <p:sp>
        <p:nvSpPr>
          <p:cNvPr id="677" name="Google Shape;677;p6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678" name="Google Shape;678;p65"/>
          <p:cNvSpPr txBox="1"/>
          <p:nvPr>
            <p:ph idx="1" type="body"/>
          </p:nvPr>
        </p:nvSpPr>
        <p:spPr>
          <a:xfrm>
            <a:off x="414000" y="1929600"/>
            <a:ext cx="512955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To make anonymous classes easier to write</a:t>
            </a:r>
            <a:endParaRPr/>
          </a:p>
          <a:p>
            <a:pPr indent="-342900" lvl="0" marL="342900" rtl="0" algn="l">
              <a:spcBef>
                <a:spcPts val="1000"/>
              </a:spcBef>
              <a:spcAft>
                <a:spcPts val="0"/>
              </a:spcAft>
              <a:buSzPts val="1900"/>
              <a:buChar char="•"/>
            </a:pPr>
            <a:r>
              <a:rPr lang="en-GB"/>
              <a:t>To make anonymous classes easier to read</a:t>
            </a:r>
            <a:endParaRPr/>
          </a:p>
        </p:txBody>
      </p:sp>
      <p:sp>
        <p:nvSpPr>
          <p:cNvPr id="679" name="Google Shape;679;p6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680" name="Google Shape;680;p65"/>
          <p:cNvSpPr txBox="1"/>
          <p:nvPr/>
        </p:nvSpPr>
        <p:spPr>
          <a:xfrm>
            <a:off x="6071850" y="1929600"/>
            <a:ext cx="5129550" cy="4546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2E2D2C"/>
              </a:buClr>
              <a:buSzPts val="1900"/>
              <a:buFont typeface="Arial"/>
              <a:buNone/>
            </a:pPr>
            <a:r>
              <a:rPr b="0" i="0" lang="en-GB" sz="1900" u="none" cap="none" strike="noStrike">
                <a:solidFill>
                  <a:srgbClr val="2E2D2C"/>
                </a:solidFill>
                <a:latin typeface="Quattrocento Sans"/>
                <a:ea typeface="Quattrocento Sans"/>
                <a:cs typeface="Quattrocento Sans"/>
                <a:sym typeface="Quattrocento Sans"/>
              </a:rPr>
              <a:t>FileFilter </a:t>
            </a:r>
            <a:r>
              <a:rPr b="1" i="0" lang="en-GB" sz="1900" u="none" cap="none" strike="noStrike">
                <a:solidFill>
                  <a:srgbClr val="2E2D2C"/>
                </a:solidFill>
                <a:latin typeface="Quattrocento Sans"/>
                <a:ea typeface="Quattrocento Sans"/>
                <a:cs typeface="Quattrocento Sans"/>
                <a:sym typeface="Quattrocento Sans"/>
              </a:rPr>
              <a:t>lambdaFilter = (File file) -&gt; file.getName().endsWith(".java");</a:t>
            </a:r>
            <a:endParaRPr/>
          </a:p>
          <a:p>
            <a:pPr indent="-222250" lvl="0" marL="342900" marR="0" rtl="0" algn="l">
              <a:lnSpc>
                <a:spcPct val="9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2D2C"/>
              </a:buClr>
              <a:buSzPts val="1900"/>
              <a:buFont typeface="Arial"/>
              <a:buNone/>
            </a:pPr>
            <a:r>
              <a:rPr b="1" i="0" lang="en-GB" sz="1900" u="none" cap="none" strike="noStrike">
                <a:solidFill>
                  <a:srgbClr val="2E2D2C"/>
                </a:solidFill>
                <a:latin typeface="Quattrocento Sans"/>
                <a:ea typeface="Quattrocento Sans"/>
                <a:cs typeface="Quattrocento Sans"/>
                <a:sym typeface="Quattrocento Sans"/>
              </a:rPr>
              <a:t>File dir3 = new File(</a:t>
            </a:r>
            <a:endParaRPr/>
          </a:p>
          <a:p>
            <a:pPr indent="0" lvl="0" marL="0" marR="0" rtl="0" algn="l">
              <a:lnSpc>
                <a:spcPct val="90000"/>
              </a:lnSpc>
              <a:spcBef>
                <a:spcPts val="1000"/>
              </a:spcBef>
              <a:spcAft>
                <a:spcPts val="0"/>
              </a:spcAft>
              <a:buClr>
                <a:srgbClr val="2E2D2C"/>
              </a:buClr>
              <a:buSzPts val="1900"/>
              <a:buFont typeface="Arial"/>
              <a:buNone/>
            </a:pPr>
            <a:r>
              <a:rPr b="0" i="0" lang="en-GB" sz="1900" u="none" cap="none" strike="noStrike">
                <a:solidFill>
                  <a:srgbClr val="2E2D2C"/>
                </a:solidFill>
                <a:latin typeface="Quattrocento Sans"/>
                <a:ea typeface="Quattrocento Sans"/>
                <a:cs typeface="Quattrocento Sans"/>
                <a:sym typeface="Quattrocento Sans"/>
              </a:rPr>
              <a:t>"C:\\Users\\Admin\\Desktop\\Course Examples Master\\Java 8 Workspace\\PluralSightLambda\\src\\main\\java\\com\\qa\\PluralSightLambda");</a:t>
            </a:r>
            <a:endParaRPr/>
          </a:p>
          <a:p>
            <a:pPr indent="0" lvl="0" marL="0" marR="0" rtl="0" algn="l">
              <a:lnSpc>
                <a:spcPct val="90000"/>
              </a:lnSpc>
              <a:spcBef>
                <a:spcPts val="1000"/>
              </a:spcBef>
              <a:spcAft>
                <a:spcPts val="0"/>
              </a:spcAft>
              <a:buClr>
                <a:srgbClr val="2E2D2C"/>
              </a:buClr>
              <a:buSzPts val="1900"/>
              <a:buFont typeface="Arial"/>
              <a:buNone/>
            </a:pPr>
            <a:r>
              <a:rPr b="1" i="0" lang="en-GB" sz="1900" u="none" cap="none" strike="noStrike">
                <a:solidFill>
                  <a:srgbClr val="2E2D2C"/>
                </a:solidFill>
                <a:latin typeface="Quattrocento Sans"/>
                <a:ea typeface="Quattrocento Sans"/>
                <a:cs typeface="Quattrocento Sans"/>
                <a:sym typeface="Quattrocento Sans"/>
              </a:rPr>
              <a:t>File[] javaFiles3 = dir3.listFiles(lambdaFilter);</a:t>
            </a:r>
            <a:endParaRPr/>
          </a:p>
          <a:p>
            <a:pPr indent="-222250" lvl="0" marL="342900" marR="0" rtl="0" algn="l">
              <a:lnSpc>
                <a:spcPct val="9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2D2C"/>
              </a:buClr>
              <a:buSzPts val="1900"/>
              <a:buFont typeface="Arial"/>
              <a:buNone/>
            </a:pPr>
            <a:r>
              <a:rPr b="0" i="0" lang="en-GB" sz="1900" u="none" cap="none" strike="noStrike">
                <a:solidFill>
                  <a:srgbClr val="2E2D2C"/>
                </a:solidFill>
                <a:latin typeface="Quattrocento Sans"/>
                <a:ea typeface="Quattrocento Sans"/>
                <a:cs typeface="Quattrocento Sans"/>
                <a:sym typeface="Quattrocento Sans"/>
              </a:rPr>
              <a:t>List&lt;File&gt; </a:t>
            </a:r>
            <a:r>
              <a:rPr b="1" i="0" lang="en-GB" sz="1900" u="none" cap="none" strike="noStrike">
                <a:solidFill>
                  <a:srgbClr val="2E2D2C"/>
                </a:solidFill>
                <a:latin typeface="Quattrocento Sans"/>
                <a:ea typeface="Quattrocento Sans"/>
                <a:cs typeface="Quattrocento Sans"/>
                <a:sym typeface="Quattrocento Sans"/>
              </a:rPr>
              <a:t>javaList3 = Arrays.</a:t>
            </a:r>
            <a:r>
              <a:rPr b="1" i="1" lang="en-GB" sz="1900" u="none" cap="none" strike="noStrike">
                <a:solidFill>
                  <a:srgbClr val="2E2D2C"/>
                </a:solidFill>
                <a:latin typeface="Quattrocento Sans"/>
                <a:ea typeface="Quattrocento Sans"/>
                <a:cs typeface="Quattrocento Sans"/>
                <a:sym typeface="Quattrocento Sans"/>
              </a:rPr>
              <a:t>asList(javaFiles3);</a:t>
            </a:r>
            <a:endParaRPr/>
          </a:p>
          <a:p>
            <a:pPr indent="-222250" lvl="0" marL="342900" marR="0" rtl="0" algn="l">
              <a:lnSpc>
                <a:spcPct val="9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222250" lvl="0" marL="342900" marR="0" rtl="0" algn="l">
              <a:lnSpc>
                <a:spcPct val="9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a:p>
            <a:pPr indent="-222250" lvl="0" marL="342900" marR="0" rtl="0" algn="l">
              <a:lnSpc>
                <a:spcPct val="90000"/>
              </a:lnSpc>
              <a:spcBef>
                <a:spcPts val="1000"/>
              </a:spcBef>
              <a:spcAft>
                <a:spcPts val="0"/>
              </a:spcAft>
              <a:buClr>
                <a:srgbClr val="2E2D2C"/>
              </a:buClr>
              <a:buSzPts val="1900"/>
              <a:buFont typeface="Arial"/>
              <a:buNone/>
            </a:pPr>
            <a:r>
              <a:t/>
            </a:r>
            <a:endParaRPr b="0" i="0" sz="19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84" name="Shape 684"/>
        <p:cNvGrpSpPr/>
        <p:nvPr/>
      </p:nvGrpSpPr>
      <p:grpSpPr>
        <a:xfrm>
          <a:off x="0" y="0"/>
          <a:ext cx="0" cy="0"/>
          <a:chOff x="0" y="0"/>
          <a:chExt cx="0" cy="0"/>
        </a:xfrm>
      </p:grpSpPr>
      <p:sp>
        <p:nvSpPr>
          <p:cNvPr id="685" name="Google Shape;685;p6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Modern Iteration vs. Traditional Iteration</a:t>
            </a:r>
            <a:endParaRPr sz="3240"/>
          </a:p>
        </p:txBody>
      </p:sp>
      <p:sp>
        <p:nvSpPr>
          <p:cNvPr id="686" name="Google Shape;686;p6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687" name="Google Shape;687;p66"/>
          <p:cNvSpPr txBox="1"/>
          <p:nvPr/>
        </p:nvSpPr>
        <p:spPr>
          <a:xfrm>
            <a:off x="142847" y="1905000"/>
            <a:ext cx="11363353"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E2D2C"/>
              </a:buClr>
              <a:buSzPts val="1900"/>
              <a:buFont typeface="Arial"/>
              <a:buChar char="•"/>
            </a:pPr>
            <a:r>
              <a:rPr b="0" i="0" lang="en-GB" sz="1900" u="none" cap="none" strike="noStrike">
                <a:solidFill>
                  <a:srgbClr val="2E2D2C"/>
                </a:solidFill>
                <a:latin typeface="Quattrocento Sans"/>
                <a:ea typeface="Quattrocento Sans"/>
                <a:cs typeface="Quattrocento Sans"/>
                <a:sym typeface="Quattrocento Sans"/>
              </a:rPr>
              <a:t>Traditional iteration is external…</a:t>
            </a:r>
            <a:endParaRPr/>
          </a:p>
          <a:p>
            <a:pPr indent="-285750" lvl="1" marL="742950" marR="0" rtl="0" algn="l">
              <a:lnSpc>
                <a:spcPct val="100000"/>
              </a:lnSpc>
              <a:spcBef>
                <a:spcPts val="1000"/>
              </a:spcBef>
              <a:spcAft>
                <a:spcPts val="0"/>
              </a:spcAft>
              <a:buClr>
                <a:srgbClr val="2E2D2C"/>
              </a:buClr>
              <a:buSzPts val="1800"/>
              <a:buFont typeface="Arial"/>
              <a:buChar char="•"/>
            </a:pPr>
            <a:r>
              <a:rPr b="0" i="0" lang="en-GB" sz="1800" u="none" cap="none" strike="noStrike">
                <a:solidFill>
                  <a:srgbClr val="2E2D2C"/>
                </a:solidFill>
                <a:latin typeface="Quattrocento Sans"/>
                <a:ea typeface="Quattrocento Sans"/>
                <a:cs typeface="Quattrocento Sans"/>
                <a:sym typeface="Quattrocento Sans"/>
              </a:rPr>
              <a:t>Must process elements sequentially </a:t>
            </a:r>
            <a:r>
              <a:rPr b="0" i="1" lang="en-GB" sz="1800" u="none" cap="none" strike="noStrike">
                <a:solidFill>
                  <a:srgbClr val="2E2D2C"/>
                </a:solidFill>
                <a:latin typeface="Quattrocento Sans"/>
                <a:ea typeface="Quattrocento Sans"/>
                <a:cs typeface="Quattrocento Sans"/>
                <a:sym typeface="Quattrocento Sans"/>
              </a:rPr>
              <a:t>– in the order specified by collection</a:t>
            </a:r>
            <a:endParaRPr/>
          </a:p>
          <a:p>
            <a:pPr indent="-285750" lvl="1" marL="742950" marR="0" rtl="0" algn="l">
              <a:lnSpc>
                <a:spcPct val="100000"/>
              </a:lnSpc>
              <a:spcBef>
                <a:spcPts val="1000"/>
              </a:spcBef>
              <a:spcAft>
                <a:spcPts val="0"/>
              </a:spcAft>
              <a:buClr>
                <a:srgbClr val="2E2D2C"/>
              </a:buClr>
              <a:buSzPts val="1800"/>
              <a:buFont typeface="Arial"/>
              <a:buChar char="•"/>
            </a:pPr>
            <a:r>
              <a:rPr b="0" i="0" lang="en-GB" sz="1800" u="none" cap="none" strike="noStrike">
                <a:solidFill>
                  <a:srgbClr val="2E2D2C"/>
                </a:solidFill>
                <a:latin typeface="Quattrocento Sans"/>
                <a:ea typeface="Quattrocento Sans"/>
                <a:cs typeface="Quattrocento Sans"/>
                <a:sym typeface="Quattrocento Sans"/>
              </a:rPr>
              <a:t>Code mixes the “how” with the “what”</a:t>
            </a:r>
            <a:endParaRPr/>
          </a:p>
          <a:p>
            <a:pPr indent="-285750" lvl="1" marL="742950" marR="0" rtl="0" algn="l">
              <a:lnSpc>
                <a:spcPct val="100000"/>
              </a:lnSpc>
              <a:spcBef>
                <a:spcPts val="1000"/>
              </a:spcBef>
              <a:spcAft>
                <a:spcPts val="0"/>
              </a:spcAft>
              <a:buClr>
                <a:srgbClr val="2E2D2C"/>
              </a:buClr>
              <a:buSzPts val="1800"/>
              <a:buFont typeface="Arial"/>
              <a:buChar char="•"/>
            </a:pPr>
            <a:r>
              <a:rPr b="0" i="0" lang="en-GB" sz="1800" u="none" cap="none" strike="noStrike">
                <a:solidFill>
                  <a:srgbClr val="2E2D2C"/>
                </a:solidFill>
                <a:latin typeface="Quattrocento Sans"/>
                <a:ea typeface="Quattrocento Sans"/>
                <a:cs typeface="Quattrocento Sans"/>
                <a:sym typeface="Quattrocento Sans"/>
              </a:rPr>
              <a:t>JIT compiler cannot improve performance with parallelism, re-ordering, etc.</a:t>
            </a:r>
            <a:endParaRPr/>
          </a:p>
          <a:p>
            <a:pPr indent="-171450" lvl="1" marL="742950" marR="0" rtl="0" algn="l">
              <a:lnSpc>
                <a:spcPct val="100000"/>
              </a:lnSpc>
              <a:spcBef>
                <a:spcPts val="1000"/>
              </a:spcBef>
              <a:spcAft>
                <a:spcPts val="0"/>
              </a:spcAft>
              <a:buClr>
                <a:srgbClr val="2E2D2C"/>
              </a:buClr>
              <a:buSzPts val="1800"/>
              <a:buFont typeface="Arial"/>
              <a:buNone/>
            </a:pPr>
            <a:r>
              <a:t/>
            </a:r>
            <a:endParaRPr b="0" i="0" sz="1800" u="none" cap="none" strike="noStrike">
              <a:solidFill>
                <a:srgbClr val="2E2D2C"/>
              </a:solidFill>
              <a:latin typeface="Quattrocento Sans"/>
              <a:ea typeface="Quattrocento Sans"/>
              <a:cs typeface="Quattrocento Sans"/>
              <a:sym typeface="Quattrocento Sans"/>
            </a:endParaRPr>
          </a:p>
          <a:p>
            <a:pPr indent="0" lvl="1" marL="457200" marR="0" rtl="0" algn="l">
              <a:lnSpc>
                <a:spcPct val="100000"/>
              </a:lnSpc>
              <a:spcBef>
                <a:spcPts val="1000"/>
              </a:spcBef>
              <a:spcAft>
                <a:spcPts val="0"/>
              </a:spcAft>
              <a:buClr>
                <a:srgbClr val="2E2D2C"/>
              </a:buClr>
              <a:buSzPts val="1800"/>
              <a:buFont typeface="Arial"/>
              <a:buNone/>
            </a:pPr>
            <a:r>
              <a:t/>
            </a:r>
            <a:endParaRPr b="0" i="0" sz="1800" u="none" cap="none" strike="noStrike">
              <a:solidFill>
                <a:srgbClr val="2E2D2C"/>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2E2D2C"/>
              </a:buClr>
              <a:buSzPts val="1900"/>
              <a:buFont typeface="Arial"/>
              <a:buChar char="•"/>
            </a:pPr>
            <a:r>
              <a:rPr b="0" i="0" lang="en-GB" sz="1900" u="none" cap="none" strike="noStrike">
                <a:solidFill>
                  <a:srgbClr val="2E2D2C"/>
                </a:solidFill>
                <a:latin typeface="Quattrocento Sans"/>
                <a:ea typeface="Quattrocento Sans"/>
                <a:cs typeface="Quattrocento Sans"/>
                <a:sym typeface="Quattrocento Sans"/>
              </a:rPr>
              <a:t>Modern iteration is internal with lambda expressions…</a:t>
            </a:r>
            <a:endParaRPr/>
          </a:p>
          <a:p>
            <a:pPr indent="-285750" lvl="1" marL="742950" marR="0" rtl="0" algn="l">
              <a:lnSpc>
                <a:spcPct val="100000"/>
              </a:lnSpc>
              <a:spcBef>
                <a:spcPts val="1000"/>
              </a:spcBef>
              <a:spcAft>
                <a:spcPts val="0"/>
              </a:spcAft>
              <a:buClr>
                <a:srgbClr val="2E2D2C"/>
              </a:buClr>
              <a:buSzPts val="1800"/>
              <a:buFont typeface="Arial"/>
              <a:buChar char="•"/>
            </a:pPr>
            <a:r>
              <a:rPr b="0" i="0" lang="en-GB" sz="1800" u="none" cap="none" strike="noStrike">
                <a:solidFill>
                  <a:srgbClr val="2E2D2C"/>
                </a:solidFill>
                <a:latin typeface="Quattrocento Sans"/>
                <a:ea typeface="Quattrocento Sans"/>
                <a:cs typeface="Quattrocento Sans"/>
                <a:sym typeface="Quattrocento Sans"/>
              </a:rPr>
              <a:t>Iteration is not necessarily sequential</a:t>
            </a:r>
            <a:endParaRPr/>
          </a:p>
          <a:p>
            <a:pPr indent="-285750" lvl="1" marL="742950" marR="0" rtl="0" algn="l">
              <a:lnSpc>
                <a:spcPct val="100000"/>
              </a:lnSpc>
              <a:spcBef>
                <a:spcPts val="1000"/>
              </a:spcBef>
              <a:spcAft>
                <a:spcPts val="0"/>
              </a:spcAft>
              <a:buClr>
                <a:srgbClr val="2E2D2C"/>
              </a:buClr>
              <a:buSzPts val="1800"/>
              <a:buFont typeface="Arial"/>
              <a:buChar char="•"/>
            </a:pPr>
            <a:r>
              <a:rPr b="0" i="0" lang="en-GB" sz="1800" u="none" cap="none" strike="noStrike">
                <a:solidFill>
                  <a:srgbClr val="2E2D2C"/>
                </a:solidFill>
                <a:latin typeface="Quattrocento Sans"/>
                <a:ea typeface="Quattrocento Sans"/>
                <a:cs typeface="Quattrocento Sans"/>
                <a:sym typeface="Quattrocento Sans"/>
              </a:rPr>
              <a:t>We let JIT compiler control the “how” and we only dictate the “what” </a:t>
            </a:r>
            <a:endParaRPr/>
          </a:p>
          <a:p>
            <a:pPr indent="-285750" lvl="1" marL="742950" marR="0" rtl="0" algn="l">
              <a:lnSpc>
                <a:spcPct val="100000"/>
              </a:lnSpc>
              <a:spcBef>
                <a:spcPts val="1000"/>
              </a:spcBef>
              <a:spcAft>
                <a:spcPts val="0"/>
              </a:spcAft>
              <a:buClr>
                <a:srgbClr val="2E2D2C"/>
              </a:buClr>
              <a:buSzPts val="1800"/>
              <a:buFont typeface="Arial"/>
              <a:buChar char="•"/>
            </a:pPr>
            <a:r>
              <a:rPr b="0" i="0" lang="en-GB" sz="1800" u="none" cap="none" strike="noStrike">
                <a:solidFill>
                  <a:srgbClr val="2E2D2C"/>
                </a:solidFill>
                <a:latin typeface="Quattrocento Sans"/>
                <a:ea typeface="Quattrocento Sans"/>
                <a:cs typeface="Quattrocento Sans"/>
                <a:sym typeface="Quattrocento Sans"/>
              </a:rPr>
              <a:t>JIT can optimize performance with parallelism, out-of-order execution, etc.</a:t>
            </a:r>
            <a:endParaRPr/>
          </a:p>
          <a:p>
            <a:pPr indent="-171450" lvl="1" marL="742950" marR="0" rtl="0" algn="l">
              <a:lnSpc>
                <a:spcPct val="100000"/>
              </a:lnSpc>
              <a:spcBef>
                <a:spcPts val="1000"/>
              </a:spcBef>
              <a:spcAft>
                <a:spcPts val="0"/>
              </a:spcAft>
              <a:buClr>
                <a:srgbClr val="2E2D2C"/>
              </a:buClr>
              <a:buSzPts val="1800"/>
              <a:buFont typeface="Arial"/>
              <a:buNone/>
            </a:pPr>
            <a:r>
              <a:t/>
            </a:r>
            <a:endParaRPr b="0" i="0" sz="1800" u="none" cap="none" strike="noStrike">
              <a:solidFill>
                <a:srgbClr val="2E2D2C"/>
              </a:solidFill>
              <a:latin typeface="Quattrocento Sans"/>
              <a:ea typeface="Quattrocento Sans"/>
              <a:cs typeface="Quattrocento Sans"/>
              <a:sym typeface="Quattrocento Sans"/>
            </a:endParaRPr>
          </a:p>
          <a:p>
            <a:pPr indent="-171450" lvl="1" marL="742950" marR="0" rtl="0" algn="l">
              <a:lnSpc>
                <a:spcPct val="100000"/>
              </a:lnSpc>
              <a:spcBef>
                <a:spcPts val="1000"/>
              </a:spcBef>
              <a:spcAft>
                <a:spcPts val="0"/>
              </a:spcAft>
              <a:buClr>
                <a:srgbClr val="2E2D2C"/>
              </a:buClr>
              <a:buSzPts val="1800"/>
              <a:buFont typeface="Arial"/>
              <a:buNone/>
            </a:pPr>
            <a:r>
              <a:t/>
            </a:r>
            <a:endParaRPr b="0" i="0" sz="18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1" name="Shape 691"/>
        <p:cNvGrpSpPr/>
        <p:nvPr/>
      </p:nvGrpSpPr>
      <p:grpSpPr>
        <a:xfrm>
          <a:off x="0" y="0"/>
          <a:ext cx="0" cy="0"/>
          <a:chOff x="0" y="0"/>
          <a:chExt cx="0" cy="0"/>
        </a:xfrm>
      </p:grpSpPr>
      <p:sp>
        <p:nvSpPr>
          <p:cNvPr id="692" name="Google Shape;692;p6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Functional Interfaces Toolbox</a:t>
            </a:r>
            <a:endParaRPr sz="3240"/>
          </a:p>
        </p:txBody>
      </p:sp>
      <p:sp>
        <p:nvSpPr>
          <p:cNvPr id="693" name="Google Shape;693;p67"/>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43 functional interfaces (SAM type) in the new package java.util.function</a:t>
            </a:r>
            <a:endParaRPr/>
          </a:p>
          <a:p>
            <a:pPr indent="-342900" lvl="0" marL="342900" rtl="0" algn="l">
              <a:spcBef>
                <a:spcPts val="1000"/>
              </a:spcBef>
              <a:spcAft>
                <a:spcPts val="0"/>
              </a:spcAft>
              <a:buSzPts val="1900"/>
              <a:buChar char="•"/>
            </a:pPr>
            <a:r>
              <a:rPr lang="en-GB"/>
              <a:t>These can be split into 4 categories:</a:t>
            </a:r>
            <a:endParaRPr/>
          </a:p>
          <a:p>
            <a:pPr indent="-285750" lvl="1" marL="742950" rtl="0" algn="l">
              <a:spcBef>
                <a:spcPts val="1000"/>
              </a:spcBef>
              <a:spcAft>
                <a:spcPts val="0"/>
              </a:spcAft>
              <a:buSzPts val="1800"/>
              <a:buChar char="•"/>
            </a:pPr>
            <a:r>
              <a:rPr lang="en-GB"/>
              <a:t>Supplier</a:t>
            </a:r>
            <a:endParaRPr/>
          </a:p>
          <a:p>
            <a:pPr indent="-285750" lvl="1" marL="742950" rtl="0" algn="l">
              <a:spcBef>
                <a:spcPts val="1000"/>
              </a:spcBef>
              <a:spcAft>
                <a:spcPts val="0"/>
              </a:spcAft>
              <a:buSzPts val="1800"/>
              <a:buChar char="•"/>
            </a:pPr>
            <a:r>
              <a:rPr lang="en-GB"/>
              <a:t>Consumer</a:t>
            </a:r>
            <a:endParaRPr/>
          </a:p>
          <a:p>
            <a:pPr indent="-285750" lvl="1" marL="742950" rtl="0" algn="l">
              <a:spcBef>
                <a:spcPts val="1000"/>
              </a:spcBef>
              <a:spcAft>
                <a:spcPts val="0"/>
              </a:spcAft>
              <a:buSzPts val="1800"/>
              <a:buChar char="•"/>
            </a:pPr>
            <a:r>
              <a:rPr lang="en-GB"/>
              <a:t>Predicate</a:t>
            </a:r>
            <a:endParaRPr/>
          </a:p>
          <a:p>
            <a:pPr indent="-285750" lvl="1" marL="742950" rtl="0" algn="l">
              <a:spcBef>
                <a:spcPts val="1000"/>
              </a:spcBef>
              <a:spcAft>
                <a:spcPts val="0"/>
              </a:spcAft>
              <a:buSzPts val="1800"/>
              <a:buChar char="•"/>
            </a:pPr>
            <a:r>
              <a:rPr lang="en-GB"/>
              <a:t>Function</a:t>
            </a:r>
            <a:endParaRPr/>
          </a:p>
          <a:p>
            <a:pPr indent="-171450" lvl="1" marL="742950" rtl="0" algn="l">
              <a:spcBef>
                <a:spcPts val="1000"/>
              </a:spcBef>
              <a:spcAft>
                <a:spcPts val="0"/>
              </a:spcAft>
              <a:buSzPts val="1800"/>
              <a:buNone/>
            </a:pPr>
            <a:r>
              <a:t/>
            </a:r>
            <a:endParaRPr/>
          </a:p>
        </p:txBody>
      </p:sp>
      <p:sp>
        <p:nvSpPr>
          <p:cNvPr id="694" name="Google Shape;694;p6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8" name="Shape 698"/>
        <p:cNvGrpSpPr/>
        <p:nvPr/>
      </p:nvGrpSpPr>
      <p:grpSpPr>
        <a:xfrm>
          <a:off x="0" y="0"/>
          <a:ext cx="0" cy="0"/>
          <a:chOff x="0" y="0"/>
          <a:chExt cx="0" cy="0"/>
        </a:xfrm>
      </p:grpSpPr>
      <p:sp>
        <p:nvSpPr>
          <p:cNvPr id="699" name="Google Shape;699;p6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Supplier</a:t>
            </a:r>
            <a:endParaRPr sz="3240"/>
          </a:p>
        </p:txBody>
      </p:sp>
      <p:sp>
        <p:nvSpPr>
          <p:cNvPr id="700" name="Google Shape;700;p68"/>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Doesn’t take any object (no parameters)</a:t>
            </a:r>
            <a:endParaRPr/>
          </a:p>
          <a:p>
            <a:pPr indent="-342900" lvl="0" marL="342900" rtl="0" algn="l">
              <a:spcBef>
                <a:spcPts val="1000"/>
              </a:spcBef>
              <a:spcAft>
                <a:spcPts val="0"/>
              </a:spcAft>
              <a:buSzPts val="1900"/>
              <a:buChar char="•"/>
            </a:pPr>
            <a:r>
              <a:rPr lang="en-GB"/>
              <a:t>Provides a new object.</a:t>
            </a:r>
            <a:endParaRPr/>
          </a:p>
          <a:p>
            <a:pPr indent="-222250" lvl="0" marL="342900" rtl="0" algn="l">
              <a:spcBef>
                <a:spcPts val="1000"/>
              </a:spcBef>
              <a:spcAft>
                <a:spcPts val="0"/>
              </a:spcAft>
              <a:buSzPts val="1900"/>
              <a:buNone/>
            </a:pPr>
            <a:r>
              <a:t/>
            </a:r>
            <a:endParaRPr/>
          </a:p>
          <a:p>
            <a:pPr indent="0" lvl="0" marL="0" rtl="0" algn="l">
              <a:spcBef>
                <a:spcPts val="1000"/>
              </a:spcBef>
              <a:spcAft>
                <a:spcPts val="0"/>
              </a:spcAft>
              <a:buSzPts val="1900"/>
              <a:buNone/>
            </a:pPr>
            <a:r>
              <a:rPr lang="en-GB"/>
              <a:t>Public interface Supplier&lt;T&gt; {</a:t>
            </a:r>
            <a:endParaRPr/>
          </a:p>
          <a:p>
            <a:pPr indent="0" lvl="0" marL="0" rtl="0" algn="l">
              <a:spcBef>
                <a:spcPts val="1000"/>
              </a:spcBef>
              <a:spcAft>
                <a:spcPts val="0"/>
              </a:spcAft>
              <a:buSzPts val="1900"/>
              <a:buNone/>
            </a:pPr>
            <a:r>
              <a:rPr lang="en-GB"/>
              <a:t>	T get();</a:t>
            </a:r>
            <a:endParaRPr/>
          </a:p>
          <a:p>
            <a:pPr indent="0" lvl="0" marL="0" rtl="0" algn="l">
              <a:spcBef>
                <a:spcPts val="1000"/>
              </a:spcBef>
              <a:spcAft>
                <a:spcPts val="0"/>
              </a:spcAft>
              <a:buSzPts val="1900"/>
              <a:buNone/>
            </a:pPr>
            <a:r>
              <a:rPr lang="en-GB"/>
              <a:t>}</a:t>
            </a:r>
            <a:endParaRPr/>
          </a:p>
          <a:p>
            <a:pPr indent="-222250" lvl="0" marL="342900" rtl="0" algn="l">
              <a:spcBef>
                <a:spcPts val="1000"/>
              </a:spcBef>
              <a:spcAft>
                <a:spcPts val="0"/>
              </a:spcAft>
              <a:buSzPts val="1900"/>
              <a:buNone/>
            </a:pPr>
            <a:r>
              <a:t/>
            </a:r>
            <a:endParaRPr/>
          </a:p>
        </p:txBody>
      </p:sp>
      <p:sp>
        <p:nvSpPr>
          <p:cNvPr id="701" name="Google Shape;701;p6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cxnSp>
        <p:nvCxnSpPr>
          <p:cNvPr id="702" name="Google Shape;702;p68"/>
          <p:cNvCxnSpPr/>
          <p:nvPr/>
        </p:nvCxnSpPr>
        <p:spPr>
          <a:xfrm flipH="1" rot="10800000">
            <a:off x="1238250" y="4057650"/>
            <a:ext cx="266700" cy="1428750"/>
          </a:xfrm>
          <a:prstGeom prst="straightConnector1">
            <a:avLst/>
          </a:prstGeom>
          <a:noFill/>
          <a:ln cap="flat" cmpd="sng" w="38100">
            <a:solidFill>
              <a:srgbClr val="004F9B"/>
            </a:solidFill>
            <a:prstDash val="solid"/>
            <a:round/>
            <a:headEnd len="sm" w="sm" type="none"/>
            <a:tailEnd len="med" w="med" type="triangle"/>
          </a:ln>
        </p:spPr>
      </p:cxnSp>
      <p:cxnSp>
        <p:nvCxnSpPr>
          <p:cNvPr id="703" name="Google Shape;703;p68"/>
          <p:cNvCxnSpPr/>
          <p:nvPr/>
        </p:nvCxnSpPr>
        <p:spPr>
          <a:xfrm rot="10800000">
            <a:off x="2114550" y="4057650"/>
            <a:ext cx="2381250" cy="723900"/>
          </a:xfrm>
          <a:prstGeom prst="straightConnector1">
            <a:avLst/>
          </a:prstGeom>
          <a:noFill/>
          <a:ln cap="flat" cmpd="sng" w="38100">
            <a:solidFill>
              <a:srgbClr val="004F9B"/>
            </a:solidFill>
            <a:prstDash val="solid"/>
            <a:round/>
            <a:headEnd len="sm" w="sm" type="none"/>
            <a:tailEnd len="med" w="med" type="triangle"/>
          </a:ln>
        </p:spPr>
      </p:cxnSp>
      <p:sp>
        <p:nvSpPr>
          <p:cNvPr id="704" name="Google Shape;704;p68"/>
          <p:cNvSpPr txBox="1"/>
          <p:nvPr/>
        </p:nvSpPr>
        <p:spPr>
          <a:xfrm>
            <a:off x="4819650" y="4724400"/>
            <a:ext cx="2954655" cy="400110"/>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Courier New"/>
              <a:buNone/>
            </a:pPr>
            <a:r>
              <a:rPr b="0" i="0" lang="en-GB" sz="2000" u="none" cap="none" strike="noStrike">
                <a:solidFill>
                  <a:srgbClr val="2E2D2C"/>
                </a:solidFill>
                <a:latin typeface="Courier New"/>
                <a:ea typeface="Courier New"/>
                <a:cs typeface="Courier New"/>
                <a:sym typeface="Courier New"/>
              </a:rPr>
              <a:t>Takes 0 parameters</a:t>
            </a:r>
            <a:endParaRPr/>
          </a:p>
        </p:txBody>
      </p:sp>
      <p:sp>
        <p:nvSpPr>
          <p:cNvPr id="705" name="Google Shape;705;p68"/>
          <p:cNvSpPr txBox="1"/>
          <p:nvPr/>
        </p:nvSpPr>
        <p:spPr>
          <a:xfrm>
            <a:off x="637222" y="5657550"/>
            <a:ext cx="4339650" cy="400110"/>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Courier New"/>
              <a:buNone/>
            </a:pPr>
            <a:r>
              <a:rPr b="0" i="0" lang="en-GB" sz="2000" u="none" cap="none" strike="noStrike">
                <a:solidFill>
                  <a:srgbClr val="2E2D2C"/>
                </a:solidFill>
                <a:latin typeface="Courier New"/>
                <a:ea typeface="Courier New"/>
                <a:cs typeface="Courier New"/>
                <a:sym typeface="Courier New"/>
              </a:rPr>
              <a:t>Returns an object of type 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09" name="Shape 709"/>
        <p:cNvGrpSpPr/>
        <p:nvPr/>
      </p:nvGrpSpPr>
      <p:grpSpPr>
        <a:xfrm>
          <a:off x="0" y="0"/>
          <a:ext cx="0" cy="0"/>
          <a:chOff x="0" y="0"/>
          <a:chExt cx="0" cy="0"/>
        </a:xfrm>
      </p:grpSpPr>
      <p:sp>
        <p:nvSpPr>
          <p:cNvPr id="710" name="Google Shape;710;p6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Consumer, BiConsumer</a:t>
            </a:r>
            <a:endParaRPr sz="3240"/>
          </a:p>
        </p:txBody>
      </p:sp>
      <p:sp>
        <p:nvSpPr>
          <p:cNvPr id="711" name="Google Shape;711;p69"/>
          <p:cNvSpPr txBox="1"/>
          <p:nvPr>
            <p:ph idx="1" type="body"/>
          </p:nvPr>
        </p:nvSpPr>
        <p:spPr>
          <a:xfrm>
            <a:off x="414000" y="1929600"/>
            <a:ext cx="11404800" cy="1842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Reverse of supplier</a:t>
            </a:r>
            <a:endParaRPr/>
          </a:p>
          <a:p>
            <a:pPr indent="-342900" lvl="0" marL="342900" rtl="0" algn="l">
              <a:spcBef>
                <a:spcPts val="1000"/>
              </a:spcBef>
              <a:spcAft>
                <a:spcPts val="0"/>
              </a:spcAft>
              <a:buSzPts val="1900"/>
              <a:buChar char="•"/>
            </a:pPr>
            <a:r>
              <a:rPr lang="en-GB"/>
              <a:t>Does not return anything</a:t>
            </a:r>
            <a:endParaRPr/>
          </a:p>
          <a:p>
            <a:pPr indent="-342900" lvl="0" marL="342900" rtl="0" algn="l">
              <a:spcBef>
                <a:spcPts val="1000"/>
              </a:spcBef>
              <a:spcAft>
                <a:spcPts val="0"/>
              </a:spcAft>
              <a:buSzPts val="1900"/>
              <a:buChar char="•"/>
            </a:pPr>
            <a:r>
              <a:rPr lang="en-GB"/>
              <a:t>Accepts an object – or 2 in the case of a BiConsumer (do not have to be the same type)</a:t>
            </a:r>
            <a:endParaRPr/>
          </a:p>
          <a:p>
            <a:pPr indent="-342900" lvl="0" marL="342900" rtl="0" algn="l">
              <a:spcBef>
                <a:spcPts val="1000"/>
              </a:spcBef>
              <a:spcAft>
                <a:spcPts val="0"/>
              </a:spcAft>
              <a:buSzPts val="1900"/>
              <a:buChar char="•"/>
            </a:pPr>
            <a:r>
              <a:rPr lang="en-GB"/>
              <a:t>(An obvious example is System.out.println())</a:t>
            </a:r>
            <a:endParaRPr/>
          </a:p>
          <a:p>
            <a:pPr indent="-222250" lvl="0" marL="342900" rtl="0" algn="l">
              <a:spcBef>
                <a:spcPts val="1000"/>
              </a:spcBef>
              <a:spcAft>
                <a:spcPts val="0"/>
              </a:spcAft>
              <a:buSzPts val="1900"/>
              <a:buNone/>
            </a:pPr>
            <a:r>
              <a:t/>
            </a:r>
            <a:endParaRPr/>
          </a:p>
          <a:p>
            <a:pPr indent="0" lvl="0" marL="0" rtl="0" algn="l">
              <a:spcBef>
                <a:spcPts val="1000"/>
              </a:spcBef>
              <a:spcAft>
                <a:spcPts val="0"/>
              </a:spcAft>
              <a:buSzPts val="1900"/>
              <a:buNone/>
            </a:pPr>
            <a:r>
              <a:t/>
            </a:r>
            <a:endParaRPr/>
          </a:p>
        </p:txBody>
      </p:sp>
      <p:sp>
        <p:nvSpPr>
          <p:cNvPr id="712" name="Google Shape;712;p6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713" name="Google Shape;713;p69"/>
          <p:cNvSpPr txBox="1"/>
          <p:nvPr/>
        </p:nvSpPr>
        <p:spPr>
          <a:xfrm>
            <a:off x="876300" y="4057650"/>
            <a:ext cx="3789499" cy="2246769"/>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public interface Consumer&lt;T&gt; {</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void accept(T t);</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Courier New"/>
              <a:ea typeface="Courier New"/>
              <a:cs typeface="Courier New"/>
              <a:sym typeface="Courier New"/>
            </a:endParaRPr>
          </a:p>
        </p:txBody>
      </p:sp>
      <p:sp>
        <p:nvSpPr>
          <p:cNvPr id="714" name="Google Shape;714;p69"/>
          <p:cNvSpPr txBox="1"/>
          <p:nvPr/>
        </p:nvSpPr>
        <p:spPr>
          <a:xfrm>
            <a:off x="6743700" y="4057650"/>
            <a:ext cx="4295920" cy="1631216"/>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public interface BiConsumer&lt;T, U&gt; {</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void accept(T t, U u);</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7"/>
          <p:cNvSpPr txBox="1"/>
          <p:nvPr>
            <p:ph idx="1" type="body"/>
          </p:nvPr>
        </p:nvSpPr>
        <p:spPr>
          <a:xfrm>
            <a:off x="414000" y="1929600"/>
            <a:ext cx="5986800" cy="4040894"/>
          </a:xfrm>
          <a:prstGeom prst="rect">
            <a:avLst/>
          </a:pr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static</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void</a:t>
            </a:r>
            <a:r>
              <a:rPr b="1" lang="en-GB" sz="2000">
                <a:solidFill>
                  <a:srgbClr val="000000"/>
                </a:solidFill>
                <a:latin typeface="Courier New"/>
                <a:ea typeface="Courier New"/>
                <a:cs typeface="Courier New"/>
                <a:sym typeface="Courier New"/>
              </a:rPr>
              <a:t> main(String[] </a:t>
            </a:r>
            <a:r>
              <a:rPr b="1" lang="en-GB" sz="2000">
                <a:solidFill>
                  <a:srgbClr val="6A3E3E"/>
                </a:solidFill>
                <a:latin typeface="Courier New"/>
                <a:ea typeface="Courier New"/>
                <a:cs typeface="Courier New"/>
                <a:sym typeface="Courier New"/>
              </a:rPr>
              <a:t>args</a:t>
            </a:r>
            <a:r>
              <a:rPr b="1" lang="en-GB" sz="20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2000"/>
              <a:buNone/>
            </a:pPr>
            <a:r>
              <a:rPr b="1" i="1" lang="en-GB" sz="2000">
                <a:solidFill>
                  <a:srgbClr val="000000"/>
                </a:solidFill>
                <a:latin typeface="Courier New"/>
                <a:ea typeface="Courier New"/>
                <a:cs typeface="Courier New"/>
                <a:sym typeface="Courier New"/>
              </a:rPr>
              <a:t>method1();</a:t>
            </a:r>
            <a:endParaRPr/>
          </a:p>
          <a:p>
            <a:pPr indent="0" lvl="0" marL="0" rtl="0" algn="l">
              <a:spcBef>
                <a:spcPts val="1000"/>
              </a:spcBef>
              <a:spcAft>
                <a:spcPts val="0"/>
              </a:spcAft>
              <a:buSzPts val="2000"/>
              <a:buNone/>
            </a:pPr>
            <a:r>
              <a:rPr b="1" i="1" lang="en-GB" sz="2000">
                <a:solidFill>
                  <a:srgbClr val="000000"/>
                </a:solidFill>
                <a:latin typeface="Courier New"/>
                <a:ea typeface="Courier New"/>
                <a:cs typeface="Courier New"/>
                <a:sym typeface="Courier New"/>
              </a:rPr>
              <a:t>method2();</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System.</a:t>
            </a:r>
            <a:r>
              <a:rPr b="1" i="1" lang="en-GB" sz="2000">
                <a:solidFill>
                  <a:srgbClr val="0000C0"/>
                </a:solidFill>
                <a:latin typeface="Courier New"/>
                <a:ea typeface="Courier New"/>
                <a:cs typeface="Courier New"/>
                <a:sym typeface="Courier New"/>
              </a:rPr>
              <a:t>out</a:t>
            </a:r>
            <a:r>
              <a:rPr b="1" i="1" lang="en-GB" sz="2000">
                <a:solidFill>
                  <a:srgbClr val="000000"/>
                </a:solidFill>
                <a:latin typeface="Courier New"/>
                <a:ea typeface="Courier New"/>
                <a:cs typeface="Courier New"/>
                <a:sym typeface="Courier New"/>
              </a:rPr>
              <a:t>.println(method3());</a:t>
            </a:r>
            <a:endParaRPr/>
          </a:p>
          <a:p>
            <a:pPr indent="0" lvl="0" marL="0" rtl="0" algn="l">
              <a:spcBef>
                <a:spcPts val="1000"/>
              </a:spcBef>
              <a:spcAft>
                <a:spcPts val="0"/>
              </a:spcAft>
              <a:buSzPts val="2000"/>
              <a:buNone/>
            </a:pPr>
            <a:r>
              <a:rPr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static</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void</a:t>
            </a:r>
            <a:r>
              <a:rPr b="1" lang="en-GB" sz="2000">
                <a:solidFill>
                  <a:srgbClr val="000000"/>
                </a:solidFill>
                <a:latin typeface="Courier New"/>
                <a:ea typeface="Courier New"/>
                <a:cs typeface="Courier New"/>
                <a:sym typeface="Courier New"/>
              </a:rPr>
              <a:t> method1() {</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System.</a:t>
            </a:r>
            <a:r>
              <a:rPr b="1" i="1" lang="en-GB" sz="2000">
                <a:solidFill>
                  <a:srgbClr val="0000C0"/>
                </a:solidFill>
                <a:latin typeface="Courier New"/>
                <a:ea typeface="Courier New"/>
                <a:cs typeface="Courier New"/>
                <a:sym typeface="Courier New"/>
              </a:rPr>
              <a:t>out</a:t>
            </a:r>
            <a:r>
              <a:rPr b="1" i="1" lang="en-GB" sz="2000">
                <a:solidFill>
                  <a:srgbClr val="000000"/>
                </a:solidFill>
                <a:latin typeface="Courier New"/>
                <a:ea typeface="Courier New"/>
                <a:cs typeface="Courier New"/>
                <a:sym typeface="Courier New"/>
              </a:rPr>
              <a:t>.print(</a:t>
            </a:r>
            <a:r>
              <a:rPr b="1" i="1" lang="en-GB" sz="2000">
                <a:solidFill>
                  <a:srgbClr val="2A00FF"/>
                </a:solidFill>
                <a:latin typeface="Courier New"/>
                <a:ea typeface="Courier New"/>
                <a:cs typeface="Courier New"/>
                <a:sym typeface="Courier New"/>
              </a:rPr>
              <a:t>"Hello"</a:t>
            </a:r>
            <a:r>
              <a:rPr b="1" i="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rPr lang="en-GB" sz="2000">
                <a:solidFill>
                  <a:srgbClr val="000000"/>
                </a:solidFill>
                <a:latin typeface="Courier New"/>
                <a:ea typeface="Courier New"/>
                <a:cs typeface="Courier New"/>
                <a:sym typeface="Courier New"/>
              </a:rPr>
              <a:t>}</a:t>
            </a:r>
            <a:endParaRPr/>
          </a:p>
        </p:txBody>
      </p:sp>
      <p:sp>
        <p:nvSpPr>
          <p:cNvPr id="247" name="Google Shape;247;p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 – The flow of execution.</a:t>
            </a:r>
            <a:endParaRPr sz="3240"/>
          </a:p>
        </p:txBody>
      </p:sp>
      <p:sp>
        <p:nvSpPr>
          <p:cNvPr id="248" name="Google Shape;248;p7"/>
          <p:cNvSpPr/>
          <p:nvPr/>
        </p:nvSpPr>
        <p:spPr>
          <a:xfrm>
            <a:off x="6813176" y="1929600"/>
            <a:ext cx="4751294" cy="2580194"/>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rgbClr val="7F0055"/>
                </a:solidFill>
                <a:latin typeface="Courier New"/>
                <a:ea typeface="Courier New"/>
                <a:cs typeface="Courier New"/>
                <a:sym typeface="Courier New"/>
              </a:rPr>
              <a:t>static</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void</a:t>
            </a:r>
            <a:r>
              <a:rPr b="1" lang="en-GB" sz="2000">
                <a:solidFill>
                  <a:srgbClr val="000000"/>
                </a:solidFill>
                <a:latin typeface="Courier New"/>
                <a:ea typeface="Courier New"/>
                <a:cs typeface="Courier New"/>
                <a:sym typeface="Courier New"/>
              </a:rPr>
              <a:t> method2() {</a:t>
            </a:r>
            <a:endParaRPr/>
          </a:p>
          <a:p>
            <a:pPr indent="0" lvl="0" marL="0" marR="0" rtl="0" algn="l">
              <a:spcBef>
                <a:spcPts val="1000"/>
              </a:spcBef>
              <a:spcAft>
                <a:spcPts val="0"/>
              </a:spcAft>
              <a:buNone/>
            </a:pPr>
            <a:r>
              <a:rPr b="1" lang="en-GB" sz="2000">
                <a:solidFill>
                  <a:srgbClr val="000000"/>
                </a:solidFill>
                <a:latin typeface="Courier New"/>
                <a:ea typeface="Courier New"/>
                <a:cs typeface="Courier New"/>
                <a:sym typeface="Courier New"/>
              </a:rPr>
              <a:t>System.</a:t>
            </a:r>
            <a:r>
              <a:rPr b="1" i="1" lang="en-GB" sz="2000">
                <a:solidFill>
                  <a:srgbClr val="0000C0"/>
                </a:solidFill>
                <a:latin typeface="Courier New"/>
                <a:ea typeface="Courier New"/>
                <a:cs typeface="Courier New"/>
                <a:sym typeface="Courier New"/>
              </a:rPr>
              <a:t>out</a:t>
            </a:r>
            <a:r>
              <a:rPr b="1" i="1" lang="en-GB" sz="2000">
                <a:solidFill>
                  <a:srgbClr val="000000"/>
                </a:solidFill>
                <a:latin typeface="Courier New"/>
                <a:ea typeface="Courier New"/>
                <a:cs typeface="Courier New"/>
                <a:sym typeface="Courier New"/>
              </a:rPr>
              <a:t>.print(</a:t>
            </a:r>
            <a:r>
              <a:rPr b="1" i="1" lang="en-GB" sz="2000">
                <a:solidFill>
                  <a:srgbClr val="2A00FF"/>
                </a:solidFill>
                <a:latin typeface="Courier New"/>
                <a:ea typeface="Courier New"/>
                <a:cs typeface="Courier New"/>
                <a:sym typeface="Courier New"/>
              </a:rPr>
              <a:t>" World"</a:t>
            </a:r>
            <a:r>
              <a:rPr b="1" i="1" lang="en-GB" sz="2000">
                <a:solidFill>
                  <a:srgbClr val="000000"/>
                </a:solidFill>
                <a:latin typeface="Courier New"/>
                <a:ea typeface="Courier New"/>
                <a:cs typeface="Courier New"/>
                <a:sym typeface="Courier New"/>
              </a:rPr>
              <a:t>);</a:t>
            </a:r>
            <a:endParaRPr/>
          </a:p>
          <a:p>
            <a:pPr indent="0" lvl="0" marL="0" marR="0" rtl="0" algn="l">
              <a:spcBef>
                <a:spcPts val="1000"/>
              </a:spcBef>
              <a:spcAft>
                <a:spcPts val="0"/>
              </a:spcAft>
              <a:buNone/>
            </a:pPr>
            <a:r>
              <a:rPr lang="en-GB" sz="2000">
                <a:solidFill>
                  <a:srgbClr val="000000"/>
                </a:solidFill>
                <a:latin typeface="Courier New"/>
                <a:ea typeface="Courier New"/>
                <a:cs typeface="Courier New"/>
                <a:sym typeface="Courier New"/>
              </a:rPr>
              <a:t>}</a:t>
            </a:r>
            <a:endParaRPr/>
          </a:p>
          <a:p>
            <a:pPr indent="0" lvl="0" marL="0" marR="0" rtl="0" algn="l">
              <a:spcBef>
                <a:spcPts val="1000"/>
              </a:spcBef>
              <a:spcAft>
                <a:spcPts val="0"/>
              </a:spcAft>
              <a:buNone/>
            </a:pPr>
            <a:r>
              <a:rPr b="1" lang="en-GB" sz="2000">
                <a:solidFill>
                  <a:srgbClr val="7F0055"/>
                </a:solidFill>
                <a:latin typeface="Courier New"/>
                <a:ea typeface="Courier New"/>
                <a:cs typeface="Courier New"/>
                <a:sym typeface="Courier New"/>
              </a:rPr>
              <a:t>static</a:t>
            </a:r>
            <a:r>
              <a:rPr b="1" lang="en-GB" sz="2000">
                <a:solidFill>
                  <a:srgbClr val="000000"/>
                </a:solidFill>
                <a:latin typeface="Courier New"/>
                <a:ea typeface="Courier New"/>
                <a:cs typeface="Courier New"/>
                <a:sym typeface="Courier New"/>
              </a:rPr>
              <a:t> </a:t>
            </a:r>
            <a:r>
              <a:rPr b="1" lang="en-GB" sz="2000">
                <a:solidFill>
                  <a:srgbClr val="000000"/>
                </a:solidFill>
                <a:highlight>
                  <a:srgbClr val="D4D4D4"/>
                </a:highlight>
                <a:latin typeface="Courier New"/>
                <a:ea typeface="Courier New"/>
                <a:cs typeface="Courier New"/>
                <a:sym typeface="Courier New"/>
              </a:rPr>
              <a:t>String method3() {</a:t>
            </a:r>
            <a:endParaRPr/>
          </a:p>
          <a:p>
            <a:pPr indent="0" lvl="0" marL="0" marR="0" rtl="0" algn="l">
              <a:spcBef>
                <a:spcPts val="1000"/>
              </a:spcBef>
              <a:spcAft>
                <a:spcPts val="0"/>
              </a:spcAft>
              <a:buNone/>
            </a:pPr>
            <a:r>
              <a:rPr b="1" lang="en-GB" sz="2000">
                <a:solidFill>
                  <a:srgbClr val="7F0055"/>
                </a:solidFill>
                <a:highlight>
                  <a:srgbClr val="D4D4D4"/>
                </a:highlight>
                <a:latin typeface="Courier New"/>
                <a:ea typeface="Courier New"/>
                <a:cs typeface="Courier New"/>
                <a:sym typeface="Courier New"/>
              </a:rPr>
              <a:t>return</a:t>
            </a:r>
            <a:r>
              <a:rPr b="1" lang="en-GB" sz="2000">
                <a:solidFill>
                  <a:srgbClr val="000000"/>
                </a:solidFill>
                <a:highlight>
                  <a:srgbClr val="D4D4D4"/>
                </a:highlight>
                <a:latin typeface="Courier New"/>
                <a:ea typeface="Courier New"/>
                <a:cs typeface="Courier New"/>
                <a:sym typeface="Courier New"/>
              </a:rPr>
              <a:t> </a:t>
            </a:r>
            <a:r>
              <a:rPr b="1" lang="en-GB" sz="2000">
                <a:solidFill>
                  <a:srgbClr val="2A00FF"/>
                </a:solidFill>
                <a:highlight>
                  <a:srgbClr val="D4D4D4"/>
                </a:highlight>
                <a:latin typeface="Courier New"/>
                <a:ea typeface="Courier New"/>
                <a:cs typeface="Courier New"/>
                <a:sym typeface="Courier New"/>
              </a:rPr>
              <a:t>"!"</a:t>
            </a:r>
            <a:r>
              <a:rPr b="1" lang="en-GB" sz="2000">
                <a:solidFill>
                  <a:srgbClr val="000000"/>
                </a:solidFill>
                <a:highlight>
                  <a:srgbClr val="D4D4D4"/>
                </a:highlight>
                <a:latin typeface="Courier New"/>
                <a:ea typeface="Courier New"/>
                <a:cs typeface="Courier New"/>
                <a:sym typeface="Courier New"/>
              </a:rPr>
              <a:t>;</a:t>
            </a:r>
            <a:endParaRPr/>
          </a:p>
          <a:p>
            <a:pPr indent="0" lvl="0" marL="0" marR="0" rtl="0" algn="l">
              <a:spcBef>
                <a:spcPts val="1000"/>
              </a:spcBef>
              <a:spcAft>
                <a:spcPts val="0"/>
              </a:spcAft>
              <a:buNone/>
            </a:pPr>
            <a:r>
              <a:rPr lang="en-GB" sz="2000">
                <a:solidFill>
                  <a:srgbClr val="000000"/>
                </a:solidFill>
                <a:latin typeface="Courier New"/>
                <a:ea typeface="Courier New"/>
                <a:cs typeface="Courier New"/>
                <a:sym typeface="Courier New"/>
              </a:rPr>
              <a:t>}</a:t>
            </a:r>
            <a:endParaRPr sz="1900">
              <a:solidFill>
                <a:srgbClr val="2E2D2C"/>
              </a:solidFill>
              <a:latin typeface="Quattrocento Sans"/>
              <a:ea typeface="Quattrocento Sans"/>
              <a:cs typeface="Quattrocento Sans"/>
              <a:sym typeface="Quattrocento Sans"/>
            </a:endParaRPr>
          </a:p>
        </p:txBody>
      </p:sp>
      <p:pic>
        <p:nvPicPr>
          <p:cNvPr id="249" name="Google Shape;249;p7"/>
          <p:cNvPicPr preferRelativeResize="0"/>
          <p:nvPr/>
        </p:nvPicPr>
        <p:blipFill rotWithShape="1">
          <a:blip r:embed="rId3">
            <a:alphaModFix/>
          </a:blip>
          <a:srcRect b="0" l="0" r="0" t="17556"/>
          <a:stretch/>
        </p:blipFill>
        <p:spPr>
          <a:xfrm>
            <a:off x="7117974" y="5217458"/>
            <a:ext cx="4220508" cy="75303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8" name="Shape 718"/>
        <p:cNvGrpSpPr/>
        <p:nvPr/>
      </p:nvGrpSpPr>
      <p:grpSpPr>
        <a:xfrm>
          <a:off x="0" y="0"/>
          <a:ext cx="0" cy="0"/>
          <a:chOff x="0" y="0"/>
          <a:chExt cx="0" cy="0"/>
        </a:xfrm>
      </p:grpSpPr>
      <p:sp>
        <p:nvSpPr>
          <p:cNvPr id="719" name="Google Shape;719;p7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Predicate / BiPredicate</a:t>
            </a:r>
            <a:endParaRPr sz="3240"/>
          </a:p>
        </p:txBody>
      </p:sp>
      <p:sp>
        <p:nvSpPr>
          <p:cNvPr id="720" name="Google Shape;720;p70"/>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Takes an object and returns a </a:t>
            </a:r>
            <a:r>
              <a:rPr i="1" lang="en-GB"/>
              <a:t>Boolean</a:t>
            </a:r>
            <a:endParaRPr/>
          </a:p>
          <a:p>
            <a:pPr indent="-342900" lvl="0" marL="342900" rtl="0" algn="l">
              <a:spcBef>
                <a:spcPts val="1000"/>
              </a:spcBef>
              <a:spcAft>
                <a:spcPts val="0"/>
              </a:spcAft>
              <a:buSzPts val="1900"/>
              <a:buChar char="•"/>
            </a:pPr>
            <a:r>
              <a:rPr lang="en-GB"/>
              <a:t>A BiPredicate will take 2 objects</a:t>
            </a:r>
            <a:endParaRPr/>
          </a:p>
        </p:txBody>
      </p:sp>
      <p:sp>
        <p:nvSpPr>
          <p:cNvPr id="721" name="Google Shape;721;p7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722" name="Google Shape;722;p70"/>
          <p:cNvSpPr txBox="1"/>
          <p:nvPr/>
        </p:nvSpPr>
        <p:spPr>
          <a:xfrm>
            <a:off x="876300" y="4057650"/>
            <a:ext cx="3679918" cy="2246769"/>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public interface Predicate&lt;T&gt; {</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boolean test(T t);</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Courier New"/>
              <a:ea typeface="Courier New"/>
              <a:cs typeface="Courier New"/>
              <a:sym typeface="Courier New"/>
            </a:endParaRPr>
          </a:p>
        </p:txBody>
      </p:sp>
      <p:sp>
        <p:nvSpPr>
          <p:cNvPr id="723" name="Google Shape;723;p70"/>
          <p:cNvSpPr txBox="1"/>
          <p:nvPr/>
        </p:nvSpPr>
        <p:spPr>
          <a:xfrm>
            <a:off x="6743700" y="4057650"/>
            <a:ext cx="4176721" cy="1631216"/>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public interface BiPredicate&lt;T, U&gt; {</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boolean test(T t, U u);</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27" name="Shape 727"/>
        <p:cNvGrpSpPr/>
        <p:nvPr/>
      </p:nvGrpSpPr>
      <p:grpSpPr>
        <a:xfrm>
          <a:off x="0" y="0"/>
          <a:ext cx="0" cy="0"/>
          <a:chOff x="0" y="0"/>
          <a:chExt cx="0" cy="0"/>
        </a:xfrm>
      </p:grpSpPr>
      <p:sp>
        <p:nvSpPr>
          <p:cNvPr id="728" name="Google Shape;728;p7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Function / BiFunction</a:t>
            </a:r>
            <a:endParaRPr sz="3240"/>
          </a:p>
        </p:txBody>
      </p:sp>
      <p:sp>
        <p:nvSpPr>
          <p:cNvPr id="729" name="Google Shape;729;p71"/>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00"/>
              <a:buChar char="•"/>
            </a:pPr>
            <a:r>
              <a:rPr lang="en-GB"/>
              <a:t>Takes an object as a parameter</a:t>
            </a:r>
            <a:endParaRPr/>
          </a:p>
          <a:p>
            <a:pPr indent="-342900" lvl="0" marL="342900" rtl="0" algn="l">
              <a:spcBef>
                <a:spcPts val="1000"/>
              </a:spcBef>
              <a:spcAft>
                <a:spcPts val="0"/>
              </a:spcAft>
              <a:buSzPts val="1900"/>
              <a:buChar char="•"/>
            </a:pPr>
            <a:r>
              <a:rPr lang="en-GB"/>
              <a:t>Returns another object</a:t>
            </a:r>
            <a:endParaRPr/>
          </a:p>
          <a:p>
            <a:pPr indent="-342900" lvl="0" marL="342900" rtl="0" algn="l">
              <a:spcBef>
                <a:spcPts val="1000"/>
              </a:spcBef>
              <a:spcAft>
                <a:spcPts val="0"/>
              </a:spcAft>
              <a:buSzPts val="1900"/>
              <a:buChar char="•"/>
            </a:pPr>
            <a:r>
              <a:rPr lang="en-GB"/>
              <a:t>BiFunction take 2 objects but still only returns 1 object (obviously).</a:t>
            </a:r>
            <a:endParaRPr/>
          </a:p>
        </p:txBody>
      </p:sp>
      <p:sp>
        <p:nvSpPr>
          <p:cNvPr id="730" name="Google Shape;730;p7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2D2C"/>
              </a:buClr>
              <a:buSzPts val="1800"/>
              <a:buFont typeface="Quattrocento Sans"/>
              <a:buNone/>
            </a:pPr>
            <a:fld id="{00000000-1234-1234-1234-123412341234}" type="slidenum">
              <a:rPr b="0" i="0" lang="en-GB" sz="1800" u="none" cap="none" strike="noStrike">
                <a:solidFill>
                  <a:srgbClr val="2E2D2C"/>
                </a:solidFill>
                <a:latin typeface="Quattrocento Sans"/>
                <a:ea typeface="Quattrocento Sans"/>
                <a:cs typeface="Quattrocento Sans"/>
                <a:sym typeface="Quattrocento Sans"/>
              </a:rPr>
              <a:t>‹#›</a:t>
            </a:fld>
            <a:endParaRPr b="0" i="0" sz="1800" u="none" cap="none" strike="noStrike">
              <a:solidFill>
                <a:srgbClr val="2E2D2C"/>
              </a:solidFill>
              <a:latin typeface="Quattrocento Sans"/>
              <a:ea typeface="Quattrocento Sans"/>
              <a:cs typeface="Quattrocento Sans"/>
              <a:sym typeface="Quattrocento Sans"/>
            </a:endParaRPr>
          </a:p>
        </p:txBody>
      </p:sp>
      <p:sp>
        <p:nvSpPr>
          <p:cNvPr id="731" name="Google Shape;731;p71"/>
          <p:cNvSpPr txBox="1"/>
          <p:nvPr/>
        </p:nvSpPr>
        <p:spPr>
          <a:xfrm>
            <a:off x="876300" y="4057650"/>
            <a:ext cx="3879139" cy="2246769"/>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public interface Function&lt;T, R&gt; {</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R apply (T t);</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Courier New"/>
              <a:ea typeface="Courier New"/>
              <a:cs typeface="Courier New"/>
              <a:sym typeface="Courier New"/>
            </a:endParaRPr>
          </a:p>
        </p:txBody>
      </p:sp>
      <p:sp>
        <p:nvSpPr>
          <p:cNvPr id="732" name="Google Shape;732;p71"/>
          <p:cNvSpPr txBox="1"/>
          <p:nvPr/>
        </p:nvSpPr>
        <p:spPr>
          <a:xfrm>
            <a:off x="6743700" y="4057650"/>
            <a:ext cx="4392100" cy="1631216"/>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public interface BiFunction&lt;T, U, R&gt; {</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a:t>
            </a:r>
            <a:endParaRPr b="0" i="0" sz="2000" u="none" cap="none" strike="noStrike">
              <a:solidFill>
                <a:srgbClr val="2E2D2C"/>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	R apply (T t, U u);</a:t>
            </a:r>
            <a:endParaRPr/>
          </a:p>
          <a:p>
            <a:pPr indent="0" lvl="0" marL="0" marR="0" rtl="0" algn="l">
              <a:lnSpc>
                <a:spcPct val="100000"/>
              </a:lnSpc>
              <a:spcBef>
                <a:spcPts val="0"/>
              </a:spcBef>
              <a:spcAft>
                <a:spcPts val="0"/>
              </a:spcAft>
              <a:buClr>
                <a:srgbClr val="2E2D2C"/>
              </a:buClr>
              <a:buSzPts val="2000"/>
              <a:buFont typeface="Quattrocento Sans"/>
              <a:buNone/>
            </a:pPr>
            <a:r>
              <a:rPr b="0" i="0" lang="en-GB" sz="2000" u="none" cap="none" strike="noStrike">
                <a:solidFill>
                  <a:srgbClr val="2E2D2C"/>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chemeClr val="dk1"/>
              </a:buClr>
              <a:buSzPts val="2000"/>
              <a:buFont typeface="Quattrocento Sans"/>
              <a:buNone/>
            </a:pPr>
            <a:r>
              <a:t/>
            </a:r>
            <a:endParaRPr b="0" i="0" sz="2000" u="none" cap="none" strike="noStrike">
              <a:solidFill>
                <a:srgbClr val="2E2D2C"/>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2"/>
          <p:cNvSpPr txBox="1"/>
          <p:nvPr>
            <p:ph idx="1" type="body"/>
          </p:nvPr>
        </p:nvSpPr>
        <p:spPr>
          <a:xfrm>
            <a:off x="838200" y="653143"/>
            <a:ext cx="10515600" cy="552382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615"/>
              <a:buNone/>
            </a:pPr>
            <a:r>
              <a:rPr b="1" lang="en-GB" sz="1615"/>
              <a:t>interface MathOperation {</a:t>
            </a:r>
            <a:endParaRPr/>
          </a:p>
          <a:p>
            <a:pPr indent="0" lvl="0" marL="0" rtl="0" algn="l">
              <a:lnSpc>
                <a:spcPct val="80000"/>
              </a:lnSpc>
              <a:spcBef>
                <a:spcPts val="1000"/>
              </a:spcBef>
              <a:spcAft>
                <a:spcPts val="0"/>
              </a:spcAft>
              <a:buSzPts val="1615"/>
              <a:buNone/>
            </a:pPr>
            <a:r>
              <a:rPr b="1" lang="en-GB" sz="1615"/>
              <a:t>int operation(int a, int b);</a:t>
            </a:r>
            <a:endParaRPr/>
          </a:p>
          <a:p>
            <a:pPr indent="0" lvl="0" marL="0" rtl="0" algn="l">
              <a:lnSpc>
                <a:spcPct val="80000"/>
              </a:lnSpc>
              <a:spcBef>
                <a:spcPts val="1000"/>
              </a:spcBef>
              <a:spcAft>
                <a:spcPts val="0"/>
              </a:spcAft>
              <a:buSzPts val="1615"/>
              <a:buNone/>
            </a:pPr>
            <a:r>
              <a:rPr lang="en-GB" sz="1615"/>
              <a:t>}</a:t>
            </a:r>
            <a:endParaRPr/>
          </a:p>
          <a:p>
            <a:pPr indent="0" lvl="0" marL="0" rtl="0" algn="l">
              <a:lnSpc>
                <a:spcPct val="80000"/>
              </a:lnSpc>
              <a:spcBef>
                <a:spcPts val="1000"/>
              </a:spcBef>
              <a:spcAft>
                <a:spcPts val="0"/>
              </a:spcAft>
              <a:buSzPts val="1615"/>
              <a:buNone/>
            </a:pPr>
            <a:r>
              <a:t/>
            </a:r>
            <a:endParaRPr sz="1615"/>
          </a:p>
          <a:p>
            <a:pPr indent="0" lvl="0" marL="0" rtl="0" algn="l">
              <a:lnSpc>
                <a:spcPct val="80000"/>
              </a:lnSpc>
              <a:spcBef>
                <a:spcPts val="1000"/>
              </a:spcBef>
              <a:spcAft>
                <a:spcPts val="0"/>
              </a:spcAft>
              <a:buSzPts val="1615"/>
              <a:buNone/>
            </a:pPr>
            <a:r>
              <a:rPr lang="en-GB" sz="1615"/>
              <a:t>// with type declaration</a:t>
            </a:r>
            <a:endParaRPr/>
          </a:p>
          <a:p>
            <a:pPr indent="0" lvl="0" marL="0" rtl="0" algn="l">
              <a:lnSpc>
                <a:spcPct val="80000"/>
              </a:lnSpc>
              <a:spcBef>
                <a:spcPts val="1000"/>
              </a:spcBef>
              <a:spcAft>
                <a:spcPts val="0"/>
              </a:spcAft>
              <a:buSzPts val="1615"/>
              <a:buNone/>
            </a:pPr>
            <a:r>
              <a:rPr lang="en-GB" sz="1615"/>
              <a:t>MathOperation </a:t>
            </a:r>
            <a:r>
              <a:rPr b="1" lang="en-GB" sz="1615"/>
              <a:t>addition = (int a, int b) -&gt; a + b;</a:t>
            </a:r>
            <a:endParaRPr/>
          </a:p>
          <a:p>
            <a:pPr indent="-240347" lvl="0" marL="342900" rtl="0" algn="l">
              <a:lnSpc>
                <a:spcPct val="80000"/>
              </a:lnSpc>
              <a:spcBef>
                <a:spcPts val="1000"/>
              </a:spcBef>
              <a:spcAft>
                <a:spcPts val="0"/>
              </a:spcAft>
              <a:buSzPts val="1615"/>
              <a:buNone/>
            </a:pPr>
            <a:r>
              <a:t/>
            </a:r>
            <a:endParaRPr sz="1615"/>
          </a:p>
          <a:p>
            <a:pPr indent="0" lvl="0" marL="0" rtl="0" algn="l">
              <a:lnSpc>
                <a:spcPct val="80000"/>
              </a:lnSpc>
              <a:spcBef>
                <a:spcPts val="1000"/>
              </a:spcBef>
              <a:spcAft>
                <a:spcPts val="0"/>
              </a:spcAft>
              <a:buSzPts val="1615"/>
              <a:buNone/>
            </a:pPr>
            <a:r>
              <a:rPr lang="en-GB" sz="1615"/>
              <a:t>// with out type declaration</a:t>
            </a:r>
            <a:endParaRPr/>
          </a:p>
          <a:p>
            <a:pPr indent="0" lvl="0" marL="0" rtl="0" algn="l">
              <a:lnSpc>
                <a:spcPct val="80000"/>
              </a:lnSpc>
              <a:spcBef>
                <a:spcPts val="1000"/>
              </a:spcBef>
              <a:spcAft>
                <a:spcPts val="0"/>
              </a:spcAft>
              <a:buSzPts val="1615"/>
              <a:buNone/>
            </a:pPr>
            <a:r>
              <a:rPr lang="en-GB" sz="1615"/>
              <a:t>MathOperation </a:t>
            </a:r>
            <a:r>
              <a:rPr b="1" lang="en-GB" sz="1615"/>
              <a:t>subtraction = (a, b) -&gt; a - b;</a:t>
            </a:r>
            <a:endParaRPr/>
          </a:p>
          <a:p>
            <a:pPr indent="-240347" lvl="0" marL="342900" rtl="0" algn="l">
              <a:lnSpc>
                <a:spcPct val="80000"/>
              </a:lnSpc>
              <a:spcBef>
                <a:spcPts val="1000"/>
              </a:spcBef>
              <a:spcAft>
                <a:spcPts val="0"/>
              </a:spcAft>
              <a:buSzPts val="1615"/>
              <a:buNone/>
            </a:pPr>
            <a:r>
              <a:t/>
            </a:r>
            <a:endParaRPr sz="1615"/>
          </a:p>
          <a:p>
            <a:pPr indent="0" lvl="0" marL="0" rtl="0" algn="l">
              <a:lnSpc>
                <a:spcPct val="80000"/>
              </a:lnSpc>
              <a:spcBef>
                <a:spcPts val="1000"/>
              </a:spcBef>
              <a:spcAft>
                <a:spcPts val="0"/>
              </a:spcAft>
              <a:buSzPts val="1615"/>
              <a:buNone/>
            </a:pPr>
            <a:r>
              <a:rPr lang="en-GB" sz="1615"/>
              <a:t>// with return statement along with curly braces</a:t>
            </a:r>
            <a:endParaRPr/>
          </a:p>
          <a:p>
            <a:pPr indent="0" lvl="0" marL="0" rtl="0" algn="l">
              <a:lnSpc>
                <a:spcPct val="80000"/>
              </a:lnSpc>
              <a:spcBef>
                <a:spcPts val="1000"/>
              </a:spcBef>
              <a:spcAft>
                <a:spcPts val="0"/>
              </a:spcAft>
              <a:buSzPts val="1615"/>
              <a:buNone/>
            </a:pPr>
            <a:r>
              <a:rPr lang="en-GB" sz="1615"/>
              <a:t>MathOperation </a:t>
            </a:r>
            <a:r>
              <a:rPr b="1" lang="en-GB" sz="1615"/>
              <a:t>multiplication = (int a, int b) -&gt; {</a:t>
            </a:r>
            <a:endParaRPr/>
          </a:p>
          <a:p>
            <a:pPr indent="0" lvl="0" marL="0" rtl="0" algn="l">
              <a:lnSpc>
                <a:spcPct val="80000"/>
              </a:lnSpc>
              <a:spcBef>
                <a:spcPts val="1000"/>
              </a:spcBef>
              <a:spcAft>
                <a:spcPts val="0"/>
              </a:spcAft>
              <a:buSzPts val="1615"/>
              <a:buNone/>
            </a:pPr>
            <a:r>
              <a:rPr b="1" lang="en-GB" sz="1615"/>
              <a:t>return a * b;</a:t>
            </a:r>
            <a:endParaRPr/>
          </a:p>
          <a:p>
            <a:pPr indent="0" lvl="0" marL="0" rtl="0" algn="l">
              <a:lnSpc>
                <a:spcPct val="80000"/>
              </a:lnSpc>
              <a:spcBef>
                <a:spcPts val="1000"/>
              </a:spcBef>
              <a:spcAft>
                <a:spcPts val="0"/>
              </a:spcAft>
              <a:buSzPts val="1615"/>
              <a:buNone/>
            </a:pPr>
            <a:r>
              <a:rPr lang="en-GB" sz="1615"/>
              <a:t>};</a:t>
            </a:r>
            <a:endParaRPr/>
          </a:p>
          <a:p>
            <a:pPr indent="-240347" lvl="0" marL="342900" rtl="0" algn="l">
              <a:lnSpc>
                <a:spcPct val="80000"/>
              </a:lnSpc>
              <a:spcBef>
                <a:spcPts val="1000"/>
              </a:spcBef>
              <a:spcAft>
                <a:spcPts val="0"/>
              </a:spcAft>
              <a:buSzPts val="1615"/>
              <a:buNone/>
            </a:pPr>
            <a:r>
              <a:t/>
            </a:r>
            <a:endParaRPr sz="1615"/>
          </a:p>
          <a:p>
            <a:pPr indent="0" lvl="0" marL="0" rtl="0" algn="l">
              <a:lnSpc>
                <a:spcPct val="80000"/>
              </a:lnSpc>
              <a:spcBef>
                <a:spcPts val="1000"/>
              </a:spcBef>
              <a:spcAft>
                <a:spcPts val="0"/>
              </a:spcAft>
              <a:buSzPts val="1615"/>
              <a:buNone/>
            </a:pPr>
            <a:r>
              <a:rPr lang="en-GB" sz="1615"/>
              <a:t>// without return statement and without curly braces</a:t>
            </a:r>
            <a:endParaRPr/>
          </a:p>
          <a:p>
            <a:pPr indent="0" lvl="0" marL="0" rtl="0" algn="l">
              <a:lnSpc>
                <a:spcPct val="80000"/>
              </a:lnSpc>
              <a:spcBef>
                <a:spcPts val="1000"/>
              </a:spcBef>
              <a:spcAft>
                <a:spcPts val="0"/>
              </a:spcAft>
              <a:buSzPts val="1615"/>
              <a:buNone/>
            </a:pPr>
            <a:r>
              <a:rPr lang="en-GB" sz="1615"/>
              <a:t>MathOperation </a:t>
            </a:r>
            <a:r>
              <a:rPr b="1" lang="en-GB" sz="1615"/>
              <a:t>division = (int a, int b) -&gt; a / b;</a:t>
            </a:r>
            <a:endParaRPr sz="1615"/>
          </a:p>
        </p:txBody>
      </p:sp>
      <p:cxnSp>
        <p:nvCxnSpPr>
          <p:cNvPr id="738" name="Google Shape;738;p72"/>
          <p:cNvCxnSpPr/>
          <p:nvPr/>
        </p:nvCxnSpPr>
        <p:spPr>
          <a:xfrm rot="10800000">
            <a:off x="3924300" y="895350"/>
            <a:ext cx="3924300" cy="57150"/>
          </a:xfrm>
          <a:prstGeom prst="straightConnector1">
            <a:avLst/>
          </a:prstGeom>
          <a:noFill/>
          <a:ln cap="flat" cmpd="sng" w="38100">
            <a:solidFill>
              <a:srgbClr val="004F9B"/>
            </a:solidFill>
            <a:prstDash val="solid"/>
            <a:round/>
            <a:headEnd len="sm" w="sm" type="none"/>
            <a:tailEnd len="med" w="med" type="triangle"/>
          </a:ln>
        </p:spPr>
      </p:cxnSp>
      <p:sp>
        <p:nvSpPr>
          <p:cNvPr id="739" name="Google Shape;739;p72"/>
          <p:cNvSpPr txBox="1"/>
          <p:nvPr/>
        </p:nvSpPr>
        <p:spPr>
          <a:xfrm>
            <a:off x="8115300" y="387518"/>
            <a:ext cx="3219450" cy="1015663"/>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Courier New"/>
              <a:buNone/>
            </a:pPr>
            <a:r>
              <a:rPr b="0" i="0" lang="en-GB" sz="2000" u="none" cap="none" strike="noStrike">
                <a:solidFill>
                  <a:srgbClr val="2E2D2C"/>
                </a:solidFill>
                <a:latin typeface="Courier New"/>
                <a:ea typeface="Courier New"/>
                <a:cs typeface="Courier New"/>
                <a:sym typeface="Courier New"/>
              </a:rPr>
              <a:t>Declaring my interface (a separate file)</a:t>
            </a:r>
            <a:endParaRPr/>
          </a:p>
        </p:txBody>
      </p:sp>
      <p:cxnSp>
        <p:nvCxnSpPr>
          <p:cNvPr id="740" name="Google Shape;740;p72"/>
          <p:cNvCxnSpPr/>
          <p:nvPr/>
        </p:nvCxnSpPr>
        <p:spPr>
          <a:xfrm rot="10800000">
            <a:off x="2019300" y="2705100"/>
            <a:ext cx="4533900" cy="59531"/>
          </a:xfrm>
          <a:prstGeom prst="straightConnector1">
            <a:avLst/>
          </a:prstGeom>
          <a:noFill/>
          <a:ln cap="flat" cmpd="sng" w="38100">
            <a:solidFill>
              <a:srgbClr val="004F9B"/>
            </a:solidFill>
            <a:prstDash val="solid"/>
            <a:round/>
            <a:headEnd len="sm" w="sm" type="none"/>
            <a:tailEnd len="med" w="med" type="triangle"/>
          </a:ln>
        </p:spPr>
      </p:cxnSp>
      <p:sp>
        <p:nvSpPr>
          <p:cNvPr id="741" name="Google Shape;741;p72"/>
          <p:cNvSpPr txBox="1"/>
          <p:nvPr/>
        </p:nvSpPr>
        <p:spPr>
          <a:xfrm>
            <a:off x="6800850" y="2227033"/>
            <a:ext cx="3219450" cy="1631216"/>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Courier New"/>
              <a:buNone/>
            </a:pPr>
            <a:r>
              <a:rPr b="0" i="0" lang="en-GB" sz="2000" u="none" cap="none" strike="noStrike">
                <a:solidFill>
                  <a:srgbClr val="2E2D2C"/>
                </a:solidFill>
                <a:latin typeface="Courier New"/>
                <a:ea typeface="Courier New"/>
                <a:cs typeface="Courier New"/>
                <a:sym typeface="Courier New"/>
              </a:rPr>
              <a:t>This variable (addition) is of type MathOperation.  Addition holds a method!</a:t>
            </a:r>
            <a:endParaRPr/>
          </a:p>
        </p:txBody>
      </p:sp>
      <p:cxnSp>
        <p:nvCxnSpPr>
          <p:cNvPr id="742" name="Google Shape;742;p72"/>
          <p:cNvCxnSpPr/>
          <p:nvPr/>
        </p:nvCxnSpPr>
        <p:spPr>
          <a:xfrm flipH="1">
            <a:off x="5467350" y="5086350"/>
            <a:ext cx="1485900" cy="857250"/>
          </a:xfrm>
          <a:prstGeom prst="straightConnector1">
            <a:avLst/>
          </a:prstGeom>
          <a:noFill/>
          <a:ln cap="flat" cmpd="sng" w="38100">
            <a:solidFill>
              <a:srgbClr val="004F9B"/>
            </a:solidFill>
            <a:prstDash val="solid"/>
            <a:round/>
            <a:headEnd len="sm" w="sm" type="none"/>
            <a:tailEnd len="med" w="med" type="triangle"/>
          </a:ln>
        </p:spPr>
      </p:cxnSp>
      <p:sp>
        <p:nvSpPr>
          <p:cNvPr id="743" name="Google Shape;743;p72"/>
          <p:cNvSpPr txBox="1"/>
          <p:nvPr/>
        </p:nvSpPr>
        <p:spPr>
          <a:xfrm>
            <a:off x="7315200" y="4270742"/>
            <a:ext cx="3219450" cy="400110"/>
          </a:xfrm>
          <a:prstGeom prst="rect">
            <a:avLst/>
          </a:prstGeom>
          <a:solidFill>
            <a:srgbClr val="B9CD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2D2C"/>
              </a:buClr>
              <a:buSzPts val="2000"/>
              <a:buFont typeface="Courier New"/>
              <a:buNone/>
            </a:pPr>
            <a:r>
              <a:rPr b="0" i="0" lang="en-GB" sz="2000" u="none" cap="none" strike="noStrike">
                <a:solidFill>
                  <a:srgbClr val="2E2D2C"/>
                </a:solidFill>
                <a:latin typeface="Courier New"/>
                <a:ea typeface="Courier New"/>
                <a:cs typeface="Courier New"/>
                <a:sym typeface="Courier New"/>
              </a:rPr>
              <a:t>Here divi</a:t>
            </a:r>
            <a:endParaRPr b="0" i="0" sz="2000" u="none" cap="none" strike="noStrike">
              <a:solidFill>
                <a:srgbClr val="2E2D2C"/>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7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t/>
            </a:r>
            <a:endParaRPr sz="3240"/>
          </a:p>
        </p:txBody>
      </p:sp>
      <p:sp>
        <p:nvSpPr>
          <p:cNvPr id="749" name="Google Shape;749;p73"/>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0"/>
              <a:buNone/>
            </a:pPr>
            <a:r>
              <a:rPr lang="en-GB"/>
              <a:t>// without parenthesis</a:t>
            </a:r>
            <a:endParaRPr/>
          </a:p>
          <a:p>
            <a:pPr indent="0" lvl="0" marL="0" rtl="0" algn="l">
              <a:spcBef>
                <a:spcPts val="1000"/>
              </a:spcBef>
              <a:spcAft>
                <a:spcPts val="0"/>
              </a:spcAft>
              <a:buSzPts val="1900"/>
              <a:buNone/>
            </a:pPr>
            <a:r>
              <a:rPr lang="en-GB"/>
              <a:t>GreetingService </a:t>
            </a:r>
            <a:r>
              <a:rPr b="1" lang="en-GB"/>
              <a:t>greetService1 = message -&gt; System.</a:t>
            </a:r>
            <a:r>
              <a:rPr b="1" i="1" lang="en-GB"/>
              <a:t>out.println("Hello " + message);</a:t>
            </a:r>
            <a:endParaRPr/>
          </a:p>
          <a:p>
            <a:pPr indent="0" lvl="0" marL="0" rtl="0" algn="l">
              <a:spcBef>
                <a:spcPts val="1000"/>
              </a:spcBef>
              <a:spcAft>
                <a:spcPts val="0"/>
              </a:spcAft>
              <a:buSzPts val="1900"/>
              <a:buNone/>
            </a:pPr>
            <a:r>
              <a:t/>
            </a:r>
            <a:endParaRPr/>
          </a:p>
          <a:p>
            <a:pPr indent="0" lvl="0" marL="0" rtl="0" algn="l">
              <a:spcBef>
                <a:spcPts val="1000"/>
              </a:spcBef>
              <a:spcAft>
                <a:spcPts val="0"/>
              </a:spcAft>
              <a:buSzPts val="1900"/>
              <a:buNone/>
            </a:pPr>
            <a:r>
              <a:rPr lang="en-GB"/>
              <a:t>// with parenthesis</a:t>
            </a:r>
            <a:endParaRPr/>
          </a:p>
          <a:p>
            <a:pPr indent="0" lvl="0" marL="0" rtl="0" algn="l">
              <a:spcBef>
                <a:spcPts val="1000"/>
              </a:spcBef>
              <a:spcAft>
                <a:spcPts val="0"/>
              </a:spcAft>
              <a:buSzPts val="1900"/>
              <a:buNone/>
            </a:pPr>
            <a:r>
              <a:rPr lang="en-GB"/>
              <a:t>GreetingService </a:t>
            </a:r>
            <a:r>
              <a:rPr b="1" lang="en-GB"/>
              <a:t>greetService2 = (message) -&gt; System.</a:t>
            </a:r>
            <a:r>
              <a:rPr b="1" i="1" lang="en-GB"/>
              <a:t>out.println("Hello " + message);</a:t>
            </a:r>
            <a:endParaRPr/>
          </a:p>
          <a:p>
            <a:pPr indent="0" lvl="0" marL="0" rtl="0" algn="l">
              <a:spcBef>
                <a:spcPts val="1000"/>
              </a:spcBef>
              <a:spcAft>
                <a:spcPts val="0"/>
              </a:spcAft>
              <a:buSzPts val="1900"/>
              <a:buNone/>
            </a:pPr>
            <a:r>
              <a:t/>
            </a:r>
            <a:endParaRPr/>
          </a:p>
          <a:p>
            <a:pPr indent="0" lvl="0" marL="0" rtl="0" algn="l">
              <a:spcBef>
                <a:spcPts val="1000"/>
              </a:spcBef>
              <a:spcAft>
                <a:spcPts val="0"/>
              </a:spcAft>
              <a:buSzPts val="1900"/>
              <a:buNone/>
            </a:pPr>
            <a:r>
              <a:rPr lang="en-GB"/>
              <a:t>greetService1.sayMessage("Matt");</a:t>
            </a:r>
            <a:endParaRPr/>
          </a:p>
          <a:p>
            <a:pPr indent="0" lvl="0" marL="0" rtl="0" algn="l">
              <a:spcBef>
                <a:spcPts val="1000"/>
              </a:spcBef>
              <a:spcAft>
                <a:spcPts val="0"/>
              </a:spcAft>
              <a:buSzPts val="1900"/>
              <a:buNone/>
            </a:pPr>
            <a:r>
              <a:rPr lang="en-GB"/>
              <a:t>greetService2.sayMessage(“Jeff");</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74"/>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555454"/>
              </a:buClr>
              <a:buSzPts val="6000"/>
              <a:buFont typeface="Quattrocento Sans"/>
              <a:buNone/>
            </a:pPr>
            <a:r>
              <a:rPr lang="en-GB"/>
              <a:t>OOP</a:t>
            </a:r>
            <a:endParaRPr/>
          </a:p>
        </p:txBody>
      </p:sp>
      <p:sp>
        <p:nvSpPr>
          <p:cNvPr id="755" name="Google Shape;755;p74"/>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75"/>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Object Oriented Programming is the current ‘flavour’ of programming. There are many principles behind OOP and this section will give you an insight into the 4 key ones.</a:t>
            </a:r>
            <a:endParaRPr/>
          </a:p>
          <a:p>
            <a:pPr indent="-342900" lvl="0" marL="342900" rtl="0" algn="l">
              <a:spcBef>
                <a:spcPts val="1000"/>
              </a:spcBef>
              <a:spcAft>
                <a:spcPts val="0"/>
              </a:spcAft>
              <a:buClr>
                <a:schemeClr val="dk1"/>
              </a:buClr>
              <a:buSzPts val="1800"/>
              <a:buFont typeface="Arial"/>
              <a:buChar char="•"/>
            </a:pPr>
            <a:r>
              <a:rPr lang="en-GB" sz="1800"/>
              <a:t>OO Means, at its core, the ability to define your own (complex) types. Or your own “Objects” that your code will then work with.</a:t>
            </a:r>
            <a:endParaRPr/>
          </a:p>
          <a:p>
            <a:pPr indent="-342900" lvl="0" marL="342900" rtl="0" algn="l">
              <a:spcBef>
                <a:spcPts val="1000"/>
              </a:spcBef>
              <a:spcAft>
                <a:spcPts val="0"/>
              </a:spcAft>
              <a:buClr>
                <a:schemeClr val="dk1"/>
              </a:buClr>
              <a:buSzPts val="1800"/>
              <a:buFont typeface="Arial"/>
              <a:buChar char="•"/>
            </a:pPr>
            <a:r>
              <a:rPr lang="en-GB" sz="1800"/>
              <a:t>We do this by creating a ‘class’, from this class we create objects.</a:t>
            </a:r>
            <a:endParaRPr/>
          </a:p>
          <a:p>
            <a:pPr indent="-342900" lvl="0" marL="342900" rtl="0" algn="l">
              <a:spcBef>
                <a:spcPts val="1000"/>
              </a:spcBef>
              <a:spcAft>
                <a:spcPts val="0"/>
              </a:spcAft>
              <a:buClr>
                <a:schemeClr val="dk1"/>
              </a:buClr>
              <a:buSzPts val="1800"/>
              <a:buFont typeface="Arial"/>
              <a:buChar char="•"/>
            </a:pPr>
            <a:r>
              <a:rPr lang="en-GB" sz="1800"/>
              <a:t>You can think of classes as the blueprints for your objects.</a:t>
            </a:r>
            <a:endParaRPr/>
          </a:p>
          <a:p>
            <a:pPr indent="-228600" lvl="0" marL="342900" rtl="0" algn="l">
              <a:spcBef>
                <a:spcPts val="1000"/>
              </a:spcBef>
              <a:spcAft>
                <a:spcPts val="0"/>
              </a:spcAft>
              <a:buClr>
                <a:schemeClr val="dk1"/>
              </a:buClr>
              <a:buSzPts val="1800"/>
              <a:buFont typeface="Arial"/>
              <a:buNone/>
            </a:pPr>
            <a:r>
              <a:t/>
            </a:r>
            <a:endParaRPr sz="1800"/>
          </a:p>
        </p:txBody>
      </p:sp>
      <p:sp>
        <p:nvSpPr>
          <p:cNvPr id="761" name="Google Shape;761;p75"/>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An Object is a single component of a system</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For example in a car park there will be barriers at the entrance and exit, a ticket dispenser next to every entrance barrier, a ticket pay station and a counter for the number of spaces left.</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Each of these can be described as objects in the ‘system’ of a car park.</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The easiest way to visualise this is by using a class diagram to identify all the potential classes.</a:t>
            </a:r>
            <a:endParaRPr/>
          </a:p>
        </p:txBody>
      </p:sp>
      <p:sp>
        <p:nvSpPr>
          <p:cNvPr id="762" name="Google Shape;762;p7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Object Orientated Programming - Introduction</a:t>
            </a:r>
            <a:endParaRPr sz="324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76"/>
          <p:cNvSpPr txBox="1"/>
          <p:nvPr>
            <p:ph idx="1" type="body"/>
          </p:nvPr>
        </p:nvSpPr>
        <p:spPr>
          <a:xfrm>
            <a:off x="414000" y="1929600"/>
            <a:ext cx="114048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00"/>
              <a:buNone/>
            </a:pPr>
            <a:r>
              <a:rPr lang="en-GB"/>
              <a:t>Definition of a data type as a single entity</a:t>
            </a:r>
            <a:endParaRPr/>
          </a:p>
          <a:p>
            <a:pPr indent="0" lvl="0" marL="0" rtl="0" algn="l">
              <a:spcBef>
                <a:spcPts val="1000"/>
              </a:spcBef>
              <a:spcAft>
                <a:spcPts val="0"/>
              </a:spcAft>
              <a:buSzPts val="1900"/>
              <a:buNone/>
            </a:pPr>
            <a:r>
              <a:rPr b="1" lang="en-GB"/>
              <a:t>Fields/Attributes</a:t>
            </a:r>
            <a:r>
              <a:rPr lang="en-GB"/>
              <a:t>	-	The DNA of your object</a:t>
            </a:r>
            <a:endParaRPr/>
          </a:p>
          <a:p>
            <a:pPr indent="0" lvl="0" marL="0" rtl="0" algn="l">
              <a:spcBef>
                <a:spcPts val="1000"/>
              </a:spcBef>
              <a:spcAft>
                <a:spcPts val="0"/>
              </a:spcAft>
              <a:buSzPts val="1900"/>
              <a:buNone/>
            </a:pPr>
            <a:r>
              <a:rPr b="1" lang="en-GB"/>
              <a:t>Methods</a:t>
            </a:r>
            <a:r>
              <a:rPr lang="en-GB"/>
              <a:t>	- 	Functions that define behaviour in your object.</a:t>
            </a:r>
            <a:endParaRPr/>
          </a:p>
        </p:txBody>
      </p:sp>
      <p:sp>
        <p:nvSpPr>
          <p:cNvPr id="768" name="Google Shape;768;p7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What is an OO Data Type?</a:t>
            </a:r>
            <a:endParaRPr sz="3240"/>
          </a:p>
        </p:txBody>
      </p:sp>
      <p:sp>
        <p:nvSpPr>
          <p:cNvPr id="769" name="Google Shape;769;p76"/>
          <p:cNvSpPr/>
          <p:nvPr/>
        </p:nvSpPr>
        <p:spPr>
          <a:xfrm>
            <a:off x="4872214" y="3621298"/>
            <a:ext cx="737382" cy="1197764"/>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GB" sz="7200">
                <a:solidFill>
                  <a:schemeClr val="dk1"/>
                </a:solidFill>
                <a:latin typeface="Courier New"/>
                <a:ea typeface="Courier New"/>
                <a:cs typeface="Courier New"/>
                <a:sym typeface="Courier New"/>
              </a:rPr>
              <a:t>{</a:t>
            </a:r>
            <a:endParaRPr/>
          </a:p>
        </p:txBody>
      </p:sp>
      <p:sp>
        <p:nvSpPr>
          <p:cNvPr id="770" name="Google Shape;770;p76"/>
          <p:cNvSpPr/>
          <p:nvPr/>
        </p:nvSpPr>
        <p:spPr>
          <a:xfrm>
            <a:off x="9255077" y="4688098"/>
            <a:ext cx="737382" cy="1197764"/>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GB" sz="7200">
                <a:solidFill>
                  <a:schemeClr val="dk1"/>
                </a:solidFill>
                <a:latin typeface="Courier New"/>
                <a:ea typeface="Courier New"/>
                <a:cs typeface="Courier New"/>
                <a:sym typeface="Courier New"/>
              </a:rPr>
              <a:t>}</a:t>
            </a:r>
            <a:endParaRPr/>
          </a:p>
        </p:txBody>
      </p:sp>
      <p:sp>
        <p:nvSpPr>
          <p:cNvPr id="771" name="Google Shape;771;p76"/>
          <p:cNvSpPr/>
          <p:nvPr/>
        </p:nvSpPr>
        <p:spPr>
          <a:xfrm>
            <a:off x="5523321" y="3510173"/>
            <a:ext cx="3830637" cy="2355850"/>
          </a:xfrm>
          <a:prstGeom prst="rect">
            <a:avLst/>
          </a:prstGeom>
          <a:solidFill>
            <a:srgbClr val="E5C4F9"/>
          </a:solidFill>
          <a:ln cap="flat" cmpd="sng" w="12700">
            <a:solidFill>
              <a:schemeClr val="dk1"/>
            </a:solidFill>
            <a:prstDash val="solid"/>
            <a:miter lim="800000"/>
            <a:headEnd len="sm" w="sm" type="none"/>
            <a:tailEnd len="sm" w="sm" type="none"/>
          </a:ln>
          <a:effectLst>
            <a:outerShdw rotWithShape="0" algn="ctr" dir="3187806" dist="63500">
              <a:schemeClr val="lt2"/>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772" name="Google Shape;772;p76"/>
          <p:cNvGrpSpPr/>
          <p:nvPr/>
        </p:nvGrpSpPr>
        <p:grpSpPr>
          <a:xfrm>
            <a:off x="5925183" y="4824624"/>
            <a:ext cx="3292475" cy="912813"/>
            <a:chOff x="2101" y="2997"/>
            <a:chExt cx="2246" cy="575"/>
          </a:xfrm>
        </p:grpSpPr>
        <p:sp>
          <p:nvSpPr>
            <p:cNvPr id="773" name="Google Shape;773;p76"/>
            <p:cNvSpPr/>
            <p:nvPr/>
          </p:nvSpPr>
          <p:spPr>
            <a:xfrm>
              <a:off x="2101" y="2997"/>
              <a:ext cx="2246" cy="237"/>
            </a:xfrm>
            <a:prstGeom prst="rect">
              <a:avLst/>
            </a:prstGeom>
            <a:solidFill>
              <a:srgbClr val="FFFFCC"/>
            </a:solidFill>
            <a:ln cap="flat" cmpd="sng" w="12700">
              <a:solidFill>
                <a:schemeClr val="dk1"/>
              </a:solidFill>
              <a:prstDash val="solid"/>
              <a:miter lim="800000"/>
              <a:headEnd len="sm" w="sm" type="none"/>
              <a:tailEnd len="sm" w="sm" type="none"/>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FF"/>
                  </a:solidFill>
                  <a:latin typeface="Droid Sans Mono"/>
                  <a:ea typeface="Droid Sans Mono"/>
                  <a:cs typeface="Droid Sans Mono"/>
                  <a:sym typeface="Droid Sans Mono"/>
                </a:rPr>
                <a:t>private </a:t>
              </a:r>
              <a:r>
                <a:rPr lang="en-GB" sz="1800">
                  <a:solidFill>
                    <a:schemeClr val="dk1"/>
                  </a:solidFill>
                  <a:latin typeface="Droid Sans Mono"/>
                  <a:ea typeface="Droid Sans Mono"/>
                  <a:cs typeface="Droid Sans Mono"/>
                  <a:sym typeface="Droid Sans Mono"/>
                </a:rPr>
                <a:t>String </a:t>
              </a:r>
              <a:r>
                <a:rPr lang="en-GB" sz="1800">
                  <a:solidFill>
                    <a:srgbClr val="000000"/>
                  </a:solidFill>
                  <a:latin typeface="Droid Sans Mono"/>
                  <a:ea typeface="Droid Sans Mono"/>
                  <a:cs typeface="Droid Sans Mono"/>
                  <a:sym typeface="Droid Sans Mono"/>
                </a:rPr>
                <a:t>make;</a:t>
              </a:r>
              <a:endParaRPr/>
            </a:p>
          </p:txBody>
        </p:sp>
        <p:sp>
          <p:nvSpPr>
            <p:cNvPr id="774" name="Google Shape;774;p76"/>
            <p:cNvSpPr/>
            <p:nvPr/>
          </p:nvSpPr>
          <p:spPr>
            <a:xfrm>
              <a:off x="2101" y="3335"/>
              <a:ext cx="2246" cy="237"/>
            </a:xfrm>
            <a:prstGeom prst="rect">
              <a:avLst/>
            </a:prstGeom>
            <a:solidFill>
              <a:srgbClr val="FFFFCC"/>
            </a:solidFill>
            <a:ln cap="flat" cmpd="sng" w="12700">
              <a:solidFill>
                <a:schemeClr val="dk1"/>
              </a:solidFill>
              <a:prstDash val="solid"/>
              <a:miter lim="800000"/>
              <a:headEnd len="sm" w="sm" type="none"/>
              <a:tailEnd len="sm" w="sm" type="none"/>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FF"/>
                  </a:solidFill>
                  <a:latin typeface="Droid Sans Mono"/>
                  <a:ea typeface="Droid Sans Mono"/>
                  <a:cs typeface="Droid Sans Mono"/>
                  <a:sym typeface="Droid Sans Mono"/>
                </a:rPr>
                <a:t>private int</a:t>
              </a:r>
              <a:r>
                <a:rPr lang="en-GB" sz="1800">
                  <a:solidFill>
                    <a:schemeClr val="dk1"/>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speed;</a:t>
              </a:r>
              <a:endParaRPr/>
            </a:p>
          </p:txBody>
        </p:sp>
      </p:grpSp>
      <p:grpSp>
        <p:nvGrpSpPr>
          <p:cNvPr id="775" name="Google Shape;775;p76"/>
          <p:cNvGrpSpPr/>
          <p:nvPr/>
        </p:nvGrpSpPr>
        <p:grpSpPr>
          <a:xfrm>
            <a:off x="5656662" y="3757824"/>
            <a:ext cx="3967162" cy="912813"/>
            <a:chOff x="1719" y="2321"/>
            <a:chExt cx="2630" cy="575"/>
          </a:xfrm>
        </p:grpSpPr>
        <p:sp>
          <p:nvSpPr>
            <p:cNvPr id="776" name="Google Shape;776;p76"/>
            <p:cNvSpPr/>
            <p:nvPr/>
          </p:nvSpPr>
          <p:spPr>
            <a:xfrm>
              <a:off x="1719" y="2321"/>
              <a:ext cx="2630" cy="237"/>
            </a:xfrm>
            <a:prstGeom prst="rect">
              <a:avLst/>
            </a:prstGeom>
            <a:solidFill>
              <a:srgbClr val="FFFFCC"/>
            </a:solidFill>
            <a:ln cap="flat" cmpd="sng" w="12700">
              <a:solidFill>
                <a:schemeClr val="dk1"/>
              </a:solidFill>
              <a:prstDash val="solid"/>
              <a:miter lim="800000"/>
              <a:headEnd len="sm" w="sm" type="none"/>
              <a:tailEnd len="sm" w="sm" type="none"/>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FF"/>
                  </a:solidFill>
                  <a:latin typeface="Droid Sans Mono"/>
                  <a:ea typeface="Droid Sans Mono"/>
                  <a:cs typeface="Droid Sans Mono"/>
                  <a:sym typeface="Droid Sans Mono"/>
                </a:rPr>
                <a:t>public boolean</a:t>
              </a:r>
              <a:r>
                <a:rPr lang="en-GB" sz="1800">
                  <a:solidFill>
                    <a:schemeClr val="dk1"/>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start() {..}</a:t>
              </a:r>
              <a:endParaRPr/>
            </a:p>
          </p:txBody>
        </p:sp>
        <p:sp>
          <p:nvSpPr>
            <p:cNvPr id="777" name="Google Shape;777;p76"/>
            <p:cNvSpPr/>
            <p:nvPr/>
          </p:nvSpPr>
          <p:spPr>
            <a:xfrm>
              <a:off x="1719" y="2659"/>
              <a:ext cx="2630" cy="237"/>
            </a:xfrm>
            <a:prstGeom prst="rect">
              <a:avLst/>
            </a:prstGeom>
            <a:solidFill>
              <a:srgbClr val="FFFFCC"/>
            </a:solidFill>
            <a:ln cap="flat" cmpd="sng" w="12700">
              <a:solidFill>
                <a:schemeClr val="dk1"/>
              </a:solidFill>
              <a:prstDash val="solid"/>
              <a:miter lim="800000"/>
              <a:headEnd len="sm" w="sm" type="none"/>
              <a:tailEnd len="sm" w="sm" type="none"/>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FF"/>
                  </a:solidFill>
                  <a:latin typeface="Droid Sans Mono"/>
                  <a:ea typeface="Droid Sans Mono"/>
                  <a:cs typeface="Droid Sans Mono"/>
                  <a:sym typeface="Droid Sans Mono"/>
                </a:rPr>
                <a:t>public int</a:t>
              </a:r>
              <a:r>
                <a:rPr lang="en-GB" sz="1800">
                  <a:solidFill>
                    <a:schemeClr val="dk1"/>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accelerate(){..}</a:t>
              </a:r>
              <a:endParaRPr/>
            </a:p>
          </p:txBody>
        </p:sp>
      </p:grpSp>
      <p:sp>
        <p:nvSpPr>
          <p:cNvPr id="778" name="Google Shape;778;p76"/>
          <p:cNvSpPr/>
          <p:nvPr/>
        </p:nvSpPr>
        <p:spPr>
          <a:xfrm>
            <a:off x="6386456" y="3281573"/>
            <a:ext cx="1112837" cy="36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b="1" lang="en-GB" sz="2400">
                <a:solidFill>
                  <a:schemeClr val="dk1"/>
                </a:solidFill>
                <a:latin typeface="Quattrocento Sans"/>
                <a:ea typeface="Quattrocento Sans"/>
                <a:cs typeface="Quattrocento Sans"/>
                <a:sym typeface="Quattrocento Sans"/>
              </a:rPr>
              <a:t>Car</a:t>
            </a:r>
            <a:endParaRPr/>
          </a:p>
        </p:txBody>
      </p:sp>
      <p:sp>
        <p:nvSpPr>
          <p:cNvPr id="779" name="Google Shape;779;p76"/>
          <p:cNvSpPr/>
          <p:nvPr/>
        </p:nvSpPr>
        <p:spPr>
          <a:xfrm>
            <a:off x="3810397" y="3834023"/>
            <a:ext cx="1233714" cy="762000"/>
          </a:xfrm>
          <a:prstGeom prst="rect">
            <a:avLst/>
          </a:prstGeom>
          <a:solidFill>
            <a:schemeClr val="lt1"/>
          </a:solidFill>
          <a:ln>
            <a:noFill/>
          </a:ln>
        </p:spPr>
        <p:txBody>
          <a:bodyPr anchorCtr="0" anchor="ctr" bIns="44450" lIns="90475" spcFirstLastPara="1" rIns="90475" wrap="square" tIns="44450">
            <a:noAutofit/>
          </a:bodyPr>
          <a:lstStyle/>
          <a:p>
            <a:pPr indent="0" lvl="0" marL="0" marR="0" rtl="0" algn="l">
              <a:spcBef>
                <a:spcPts val="0"/>
              </a:spcBef>
              <a:spcAft>
                <a:spcPts val="0"/>
              </a:spcAft>
              <a:buNone/>
            </a:pPr>
            <a:r>
              <a:rPr b="1" i="1" lang="en-GB" sz="1800">
                <a:solidFill>
                  <a:schemeClr val="dk1"/>
                </a:solidFill>
                <a:latin typeface="Quattrocento Sans"/>
                <a:ea typeface="Quattrocento Sans"/>
                <a:cs typeface="Quattrocento Sans"/>
                <a:sym typeface="Quattrocento Sans"/>
              </a:rPr>
              <a:t>Methods</a:t>
            </a:r>
            <a:endParaRPr/>
          </a:p>
        </p:txBody>
      </p:sp>
      <p:sp>
        <p:nvSpPr>
          <p:cNvPr id="780" name="Google Shape;780;p76"/>
          <p:cNvSpPr/>
          <p:nvPr/>
        </p:nvSpPr>
        <p:spPr>
          <a:xfrm>
            <a:off x="9751739" y="4900823"/>
            <a:ext cx="1196975" cy="762000"/>
          </a:xfrm>
          <a:prstGeom prst="rect">
            <a:avLst/>
          </a:prstGeom>
          <a:solidFill>
            <a:schemeClr val="lt1"/>
          </a:solidFill>
          <a:ln>
            <a:noFill/>
          </a:ln>
        </p:spPr>
        <p:txBody>
          <a:bodyPr anchorCtr="0" anchor="ctr" bIns="44450" lIns="90475" spcFirstLastPara="1" rIns="90475" wrap="square" tIns="44450">
            <a:noAutofit/>
          </a:bodyPr>
          <a:lstStyle/>
          <a:p>
            <a:pPr indent="0" lvl="0" marL="0" marR="0" rtl="0" algn="l">
              <a:spcBef>
                <a:spcPts val="0"/>
              </a:spcBef>
              <a:spcAft>
                <a:spcPts val="0"/>
              </a:spcAft>
              <a:buNone/>
            </a:pPr>
            <a:r>
              <a:rPr b="1" i="1" lang="en-GB" sz="1800">
                <a:solidFill>
                  <a:schemeClr val="dk1"/>
                </a:solidFill>
                <a:latin typeface="Quattrocento Sans"/>
                <a:ea typeface="Quattrocento Sans"/>
                <a:cs typeface="Quattrocento Sans"/>
                <a:sym typeface="Quattrocento Sans"/>
              </a:rPr>
              <a:t>Fields</a:t>
            </a:r>
            <a:endParaRPr/>
          </a:p>
        </p:txBody>
      </p:sp>
      <p:sp>
        <p:nvSpPr>
          <p:cNvPr id="781" name="Google Shape;781;p76"/>
          <p:cNvSpPr/>
          <p:nvPr/>
        </p:nvSpPr>
        <p:spPr>
          <a:xfrm>
            <a:off x="7734243" y="3037099"/>
            <a:ext cx="1791069"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n-GB" sz="2000">
                <a:solidFill>
                  <a:schemeClr val="dk1"/>
                </a:solidFill>
                <a:latin typeface="Quattrocento Sans"/>
                <a:ea typeface="Quattrocento Sans"/>
                <a:cs typeface="Quattrocento Sans"/>
                <a:sym typeface="Quattrocento Sans"/>
              </a:rPr>
              <a:t>Type Definition</a:t>
            </a:r>
            <a:endParaRPr/>
          </a:p>
        </p:txBody>
      </p:sp>
      <p:sp>
        <p:nvSpPr>
          <p:cNvPr id="782" name="Google Shape;782;p76"/>
          <p:cNvSpPr/>
          <p:nvPr/>
        </p:nvSpPr>
        <p:spPr>
          <a:xfrm flipH="1">
            <a:off x="9920916" y="4086433"/>
            <a:ext cx="2093747" cy="369197"/>
          </a:xfrm>
          <a:prstGeom prst="rect">
            <a:avLst/>
          </a:prstGeom>
          <a:solidFill>
            <a:srgbClr val="FFCCFF"/>
          </a:solidFill>
          <a:ln cap="flat" cmpd="sng" w="12700">
            <a:solidFill>
              <a:schemeClr val="dk1"/>
            </a:solidFill>
            <a:prstDash val="solid"/>
            <a:miter lim="800000"/>
            <a:headEnd len="sm" w="sm" type="none"/>
            <a:tailEnd len="sm" w="sm" type="none"/>
          </a:ln>
          <a:effectLst>
            <a:outerShdw rotWithShape="0" algn="ctr" dir="2700000" dist="35921">
              <a:schemeClr val="lt2"/>
            </a:outerShdw>
          </a:effectLst>
        </p:spPr>
        <p:txBody>
          <a:bodyPr anchorCtr="0" anchor="t" bIns="44450" lIns="84125" spcFirstLastPara="1" rIns="84125" wrap="square" tIns="44450">
            <a:spAutoFit/>
          </a:bodyPr>
          <a:lstStyle/>
          <a:p>
            <a:pPr indent="-266700" lvl="0" marL="26670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‘Behaviour’s</a:t>
            </a:r>
            <a:endParaRPr sz="1800">
              <a:solidFill>
                <a:schemeClr val="dk1"/>
              </a:solidFill>
              <a:latin typeface="Courier New"/>
              <a:ea typeface="Courier New"/>
              <a:cs typeface="Courier New"/>
              <a:sym typeface="Courier New"/>
            </a:endParaRPr>
          </a:p>
        </p:txBody>
      </p:sp>
      <p:sp>
        <p:nvSpPr>
          <p:cNvPr id="783" name="Google Shape;783;p76"/>
          <p:cNvSpPr/>
          <p:nvPr/>
        </p:nvSpPr>
        <p:spPr>
          <a:xfrm flipH="1">
            <a:off x="3621719" y="5116722"/>
            <a:ext cx="1752147" cy="366767"/>
          </a:xfrm>
          <a:prstGeom prst="rect">
            <a:avLst/>
          </a:prstGeom>
          <a:solidFill>
            <a:srgbClr val="FFCCFF"/>
          </a:solidFill>
          <a:ln cap="flat" cmpd="sng" w="12700">
            <a:solidFill>
              <a:schemeClr val="dk1"/>
            </a:solidFill>
            <a:prstDash val="solid"/>
            <a:miter lim="800000"/>
            <a:headEnd len="sm" w="sm" type="none"/>
            <a:tailEnd len="sm" w="sm" type="none"/>
          </a:ln>
          <a:effectLst>
            <a:outerShdw rotWithShape="0" algn="ctr" dir="2700000" dist="35921">
              <a:schemeClr val="lt2"/>
            </a:outerShdw>
          </a:effectLst>
        </p:spPr>
        <p:txBody>
          <a:bodyPr anchorCtr="0" anchor="t" bIns="44450" lIns="84125" spcFirstLastPara="1" rIns="84125" wrap="square" tIns="44450">
            <a:spAutoFit/>
          </a:bodyPr>
          <a:lstStyle/>
          <a:p>
            <a:pPr indent="-266700" lvl="0" marL="26670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Will hold ’state’</a:t>
            </a:r>
            <a:endParaRPr sz="1800">
              <a:solidFill>
                <a:schemeClr val="dk1"/>
              </a:solidFill>
              <a:latin typeface="Courier New"/>
              <a:ea typeface="Courier New"/>
              <a:cs typeface="Courier New"/>
              <a:sym typeface="Courier New"/>
            </a:endParaRPr>
          </a:p>
        </p:txBody>
      </p:sp>
      <p:cxnSp>
        <p:nvCxnSpPr>
          <p:cNvPr id="784" name="Google Shape;784;p76"/>
          <p:cNvCxnSpPr/>
          <p:nvPr/>
        </p:nvCxnSpPr>
        <p:spPr>
          <a:xfrm rot="10800000">
            <a:off x="9592530" y="3986424"/>
            <a:ext cx="313871" cy="232229"/>
          </a:xfrm>
          <a:prstGeom prst="straightConnector1">
            <a:avLst/>
          </a:prstGeom>
          <a:noFill/>
          <a:ln cap="flat" cmpd="sng" w="9525">
            <a:solidFill>
              <a:srgbClr val="000000"/>
            </a:solidFill>
            <a:prstDash val="solid"/>
            <a:round/>
            <a:headEnd len="med" w="med" type="none"/>
            <a:tailEnd len="med" w="med" type="none"/>
          </a:ln>
        </p:spPr>
      </p:cxnSp>
      <p:cxnSp>
        <p:nvCxnSpPr>
          <p:cNvPr id="785" name="Google Shape;785;p76"/>
          <p:cNvCxnSpPr/>
          <p:nvPr/>
        </p:nvCxnSpPr>
        <p:spPr>
          <a:xfrm flipH="1">
            <a:off x="9594118" y="4334767"/>
            <a:ext cx="297769" cy="161245"/>
          </a:xfrm>
          <a:prstGeom prst="straightConnector1">
            <a:avLst/>
          </a:prstGeom>
          <a:noFill/>
          <a:ln cap="flat" cmpd="sng" w="9525">
            <a:solidFill>
              <a:srgbClr val="000000"/>
            </a:solidFill>
            <a:prstDash val="solid"/>
            <a:round/>
            <a:headEnd len="med" w="med" type="none"/>
            <a:tailEnd len="med" w="med" type="none"/>
          </a:ln>
        </p:spPr>
      </p:cxnSp>
      <p:cxnSp>
        <p:nvCxnSpPr>
          <p:cNvPr id="786" name="Google Shape;786;p76"/>
          <p:cNvCxnSpPr/>
          <p:nvPr/>
        </p:nvCxnSpPr>
        <p:spPr>
          <a:xfrm flipH="1" rot="10800000">
            <a:off x="5535789" y="5053223"/>
            <a:ext cx="330200" cy="165100"/>
          </a:xfrm>
          <a:prstGeom prst="straightConnector1">
            <a:avLst/>
          </a:prstGeom>
          <a:noFill/>
          <a:ln cap="flat" cmpd="sng" w="9525">
            <a:solidFill>
              <a:srgbClr val="000000"/>
            </a:solidFill>
            <a:prstDash val="solid"/>
            <a:round/>
            <a:headEnd len="med" w="med" type="none"/>
            <a:tailEnd len="med" w="med" type="none"/>
          </a:ln>
        </p:spPr>
      </p:cxnSp>
      <p:cxnSp>
        <p:nvCxnSpPr>
          <p:cNvPr id="787" name="Google Shape;787;p76"/>
          <p:cNvCxnSpPr/>
          <p:nvPr/>
        </p:nvCxnSpPr>
        <p:spPr>
          <a:xfrm>
            <a:off x="5535789" y="5383423"/>
            <a:ext cx="317500" cy="1397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7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What's in an Object?</a:t>
            </a:r>
            <a:endParaRPr sz="3240"/>
          </a:p>
        </p:txBody>
      </p:sp>
      <p:sp>
        <p:nvSpPr>
          <p:cNvPr id="793" name="Google Shape;793;p77"/>
          <p:cNvSpPr txBox="1"/>
          <p:nvPr>
            <p:ph idx="4294967295" type="body"/>
          </p:nvPr>
        </p:nvSpPr>
        <p:spPr>
          <a:xfrm>
            <a:off x="1843309" y="1852528"/>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chemeClr val="dk2"/>
                </a:solidFill>
              </a:rPr>
              <a:t>Attributes/Fields</a:t>
            </a:r>
            <a:endParaRPr b="1" sz="1600">
              <a:solidFill>
                <a:schemeClr val="dk2"/>
              </a:solidFill>
            </a:endParaRPr>
          </a:p>
        </p:txBody>
      </p:sp>
      <p:sp>
        <p:nvSpPr>
          <p:cNvPr id="794" name="Google Shape;794;p77"/>
          <p:cNvSpPr txBox="1"/>
          <p:nvPr>
            <p:ph idx="4294967295" type="body"/>
          </p:nvPr>
        </p:nvSpPr>
        <p:spPr>
          <a:xfrm>
            <a:off x="1843309" y="2185659"/>
            <a:ext cx="2550256" cy="423176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sz="1800">
                <a:solidFill>
                  <a:schemeClr val="dk1"/>
                </a:solidFill>
              </a:rPr>
              <a:t>Attributes are the DNA of your object.</a:t>
            </a:r>
            <a:endParaRPr/>
          </a:p>
          <a:p>
            <a:pPr indent="0" lvl="0" marL="0" rtl="0" algn="l">
              <a:spcBef>
                <a:spcPts val="1000"/>
              </a:spcBef>
              <a:spcAft>
                <a:spcPts val="0"/>
              </a:spcAft>
              <a:buSzPts val="1800"/>
              <a:buNone/>
            </a:pPr>
            <a:r>
              <a:t/>
            </a:r>
            <a:endParaRPr sz="1800">
              <a:solidFill>
                <a:schemeClr val="dk1"/>
              </a:solidFill>
            </a:endParaRPr>
          </a:p>
        </p:txBody>
      </p:sp>
      <p:sp>
        <p:nvSpPr>
          <p:cNvPr id="795" name="Google Shape;795;p77"/>
          <p:cNvSpPr txBox="1"/>
          <p:nvPr>
            <p:ph idx="4294967295" type="body"/>
          </p:nvPr>
        </p:nvSpPr>
        <p:spPr>
          <a:xfrm>
            <a:off x="4725477" y="1852528"/>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chemeClr val="dk2"/>
                </a:solidFill>
              </a:rPr>
              <a:t>Methods/Functions</a:t>
            </a:r>
            <a:endParaRPr b="1" sz="1600">
              <a:solidFill>
                <a:schemeClr val="dk2"/>
              </a:solidFill>
            </a:endParaRPr>
          </a:p>
        </p:txBody>
      </p:sp>
      <p:sp>
        <p:nvSpPr>
          <p:cNvPr id="796" name="Google Shape;796;p77"/>
          <p:cNvSpPr txBox="1"/>
          <p:nvPr>
            <p:ph idx="4294967295" type="body"/>
          </p:nvPr>
        </p:nvSpPr>
        <p:spPr>
          <a:xfrm>
            <a:off x="4725477" y="2185659"/>
            <a:ext cx="2550256" cy="43813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GB" sz="1800">
                <a:solidFill>
                  <a:schemeClr val="dk1"/>
                </a:solidFill>
              </a:rPr>
              <a:t>Methods are the way the class does things, they are its functions.</a:t>
            </a:r>
            <a:endParaRPr/>
          </a:p>
          <a:p>
            <a:pPr indent="0" lvl="0" marL="0" rtl="0" algn="l">
              <a:spcBef>
                <a:spcPts val="1000"/>
              </a:spcBef>
              <a:spcAft>
                <a:spcPts val="0"/>
              </a:spcAft>
              <a:buSzPts val="1800"/>
              <a:buNone/>
            </a:pPr>
            <a:r>
              <a:t/>
            </a:r>
            <a:endParaRPr sz="1800">
              <a:solidFill>
                <a:schemeClr val="dk1"/>
              </a:solidFill>
            </a:endParaRPr>
          </a:p>
        </p:txBody>
      </p:sp>
      <p:sp>
        <p:nvSpPr>
          <p:cNvPr id="797" name="Google Shape;797;p77"/>
          <p:cNvSpPr txBox="1"/>
          <p:nvPr>
            <p:ph idx="4294967295" type="body"/>
          </p:nvPr>
        </p:nvSpPr>
        <p:spPr>
          <a:xfrm>
            <a:off x="7606546" y="1852528"/>
            <a:ext cx="255025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GB" sz="1600">
                <a:solidFill>
                  <a:schemeClr val="dk2"/>
                </a:solidFill>
              </a:rPr>
              <a:t>Constructors</a:t>
            </a:r>
            <a:endParaRPr/>
          </a:p>
        </p:txBody>
      </p:sp>
      <p:sp>
        <p:nvSpPr>
          <p:cNvPr id="798" name="Google Shape;798;p77"/>
          <p:cNvSpPr txBox="1"/>
          <p:nvPr>
            <p:ph idx="4294967295" type="body"/>
          </p:nvPr>
        </p:nvSpPr>
        <p:spPr>
          <a:xfrm>
            <a:off x="7606546" y="2185660"/>
            <a:ext cx="2550256" cy="43813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GB" sz="1800">
                <a:solidFill>
                  <a:schemeClr val="dk1"/>
                </a:solidFill>
              </a:rPr>
              <a:t>Constructors are like the blueprints of your class. Whenever you create a new instance of a class its constructor is called.</a:t>
            </a:r>
            <a:endParaRPr/>
          </a:p>
          <a:p>
            <a:pPr indent="0" lvl="0" marL="0" rtl="0" algn="l">
              <a:spcBef>
                <a:spcPts val="1000"/>
              </a:spcBef>
              <a:spcAft>
                <a:spcPts val="0"/>
              </a:spcAft>
              <a:buSzPts val="1800"/>
              <a:buNone/>
            </a:pPr>
            <a:r>
              <a:t/>
            </a:r>
            <a:endParaRPr sz="1800">
              <a:solidFill>
                <a:schemeClr val="dk1"/>
              </a:solidFill>
            </a:endParaRPr>
          </a:p>
        </p:txBody>
      </p:sp>
      <p:sp>
        <p:nvSpPr>
          <p:cNvPr id="799" name="Google Shape;799;p77"/>
          <p:cNvSpPr/>
          <p:nvPr/>
        </p:nvSpPr>
        <p:spPr>
          <a:xfrm>
            <a:off x="1843309" y="4047695"/>
            <a:ext cx="234630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As your DNA controls your hair, eye and skin colour as well as a number of other factors, the Attributes of an object are used to store information related to the class.</a:t>
            </a:r>
            <a:endParaRPr/>
          </a:p>
        </p:txBody>
      </p:sp>
      <p:sp>
        <p:nvSpPr>
          <p:cNvPr id="800" name="Google Shape;800;p77"/>
          <p:cNvSpPr/>
          <p:nvPr/>
        </p:nvSpPr>
        <p:spPr>
          <a:xfrm>
            <a:off x="4724378" y="4047695"/>
            <a:ext cx="255135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For example when you press the ‘+’ button on a calculator you are calling the calculators sum method that will perform the action and then return the result.</a:t>
            </a:r>
            <a:endParaRPr/>
          </a:p>
        </p:txBody>
      </p:sp>
      <p:sp>
        <p:nvSpPr>
          <p:cNvPr id="801" name="Google Shape;801;p77"/>
          <p:cNvSpPr/>
          <p:nvPr/>
        </p:nvSpPr>
        <p:spPr>
          <a:xfrm flipH="1">
            <a:off x="7606546" y="4047695"/>
            <a:ext cx="255025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Quattrocento Sans"/>
                <a:ea typeface="Quattrocento Sans"/>
                <a:cs typeface="Quattrocento Sans"/>
                <a:sym typeface="Quattrocento Sans"/>
              </a:rPr>
              <a:t>The constructor is used to set up any attributes that are required to be set up either with default values or with values that are passed in.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78"/>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When adding attributes you need to consider what the object needs to know about itself in order to carry out its purpose.</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This is specifically relating to the state of the object.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If we think back to our car park, a barrier may need to know whether it is raised or lowered as this relates to the state of the barrier.</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Attributes can be primitive type, or even other Objects that you create!</a:t>
            </a:r>
            <a:endParaRPr/>
          </a:p>
          <a:p>
            <a:pPr indent="-222250" lvl="0" marL="342900" rtl="0" algn="l">
              <a:spcBef>
                <a:spcPts val="1000"/>
              </a:spcBef>
              <a:spcAft>
                <a:spcPts val="0"/>
              </a:spcAft>
              <a:buClr>
                <a:schemeClr val="dk1"/>
              </a:buClr>
              <a:buSzPts val="1900"/>
              <a:buFont typeface="Arial"/>
              <a:buNone/>
            </a:pPr>
            <a:r>
              <a:t/>
            </a:r>
            <a:endParaRPr>
              <a:solidFill>
                <a:srgbClr val="00519C"/>
              </a:solidFill>
            </a:endParaRPr>
          </a:p>
        </p:txBody>
      </p:sp>
      <p:sp>
        <p:nvSpPr>
          <p:cNvPr id="807" name="Google Shape;807;p78"/>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400"/>
              <a:buNone/>
            </a:pPr>
            <a:r>
              <a:t/>
            </a:r>
            <a:endParaRPr sz="4400"/>
          </a:p>
          <a:p>
            <a:pPr indent="0" lvl="0" marL="0" rtl="0" algn="l">
              <a:spcBef>
                <a:spcPts val="1000"/>
              </a:spcBef>
              <a:spcAft>
                <a:spcPts val="0"/>
              </a:spcAft>
              <a:buSzPts val="4400"/>
              <a:buNone/>
            </a:pPr>
            <a:r>
              <a:t/>
            </a:r>
            <a:endParaRPr sz="4400"/>
          </a:p>
          <a:p>
            <a:pPr indent="0" lvl="0" marL="0" rtl="0" algn="l">
              <a:spcBef>
                <a:spcPts val="1000"/>
              </a:spcBef>
              <a:spcAft>
                <a:spcPts val="0"/>
              </a:spcAft>
              <a:buSzPts val="4400"/>
              <a:buNone/>
            </a:pPr>
            <a:r>
              <a:rPr b="1" lang="en-GB" sz="4400"/>
              <a:t>boolean</a:t>
            </a:r>
            <a:r>
              <a:rPr lang="en-GB" sz="4400"/>
              <a:t> </a:t>
            </a:r>
            <a:r>
              <a:rPr b="1" lang="en-GB" sz="4400"/>
              <a:t>isRaised</a:t>
            </a:r>
            <a:endParaRPr/>
          </a:p>
          <a:p>
            <a:pPr indent="-165100" lvl="0" marL="342900" rtl="0" algn="l">
              <a:spcBef>
                <a:spcPts val="1000"/>
              </a:spcBef>
              <a:spcAft>
                <a:spcPts val="0"/>
              </a:spcAft>
              <a:buClr>
                <a:schemeClr val="dk1"/>
              </a:buClr>
              <a:buSzPts val="2800"/>
              <a:buFont typeface="Arial"/>
              <a:buNone/>
            </a:pPr>
            <a:r>
              <a:t/>
            </a:r>
            <a:endParaRPr sz="2800"/>
          </a:p>
        </p:txBody>
      </p:sp>
      <p:sp>
        <p:nvSpPr>
          <p:cNvPr id="808" name="Google Shape;808;p7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Attributes/Fields</a:t>
            </a:r>
            <a:endParaRPr sz="324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79"/>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Objects can have multiple Methods.</a:t>
            </a:r>
            <a:endParaRPr/>
          </a:p>
          <a:p>
            <a:pPr indent="-190500" lvl="0" marL="342900" rtl="0" algn="l">
              <a:spcBef>
                <a:spcPts val="1000"/>
              </a:spcBef>
              <a:spcAft>
                <a:spcPts val="0"/>
              </a:spcAft>
              <a:buClr>
                <a:schemeClr val="dk1"/>
              </a:buClr>
              <a:buSzPts val="2400"/>
              <a:buFont typeface="Arial"/>
              <a:buNone/>
            </a:pPr>
            <a:r>
              <a:t/>
            </a:r>
            <a:endParaRPr sz="2400"/>
          </a:p>
          <a:p>
            <a:pPr indent="-342900" lvl="0" marL="342900" rtl="0" algn="l">
              <a:spcBef>
                <a:spcPts val="1000"/>
              </a:spcBef>
              <a:spcAft>
                <a:spcPts val="0"/>
              </a:spcAft>
              <a:buClr>
                <a:schemeClr val="dk1"/>
              </a:buClr>
              <a:buSzPts val="1900"/>
              <a:buFont typeface="Arial"/>
              <a:buChar char="•"/>
            </a:pPr>
            <a:r>
              <a:rPr lang="en-GB"/>
              <a:t>For example a barrier will have a method to raise the barrier and another one to close it where the raiseBarrier() method may tell the program that a car has entered while the lowerBarrier() method may tell the program that a car has left the car park.</a:t>
            </a:r>
            <a:endParaRPr/>
          </a:p>
          <a:p>
            <a:pPr indent="-190500" lvl="0" marL="342900" rtl="0" algn="l">
              <a:spcBef>
                <a:spcPts val="1000"/>
              </a:spcBef>
              <a:spcAft>
                <a:spcPts val="0"/>
              </a:spcAft>
              <a:buClr>
                <a:schemeClr val="dk1"/>
              </a:buClr>
              <a:buSzPts val="2400"/>
              <a:buFont typeface="Arial"/>
              <a:buNone/>
            </a:pPr>
            <a:r>
              <a:t/>
            </a:r>
            <a:endParaRPr sz="2400"/>
          </a:p>
          <a:p>
            <a:pPr indent="-342900" lvl="0" marL="342900" rtl="0" algn="l">
              <a:spcBef>
                <a:spcPts val="1000"/>
              </a:spcBef>
              <a:spcAft>
                <a:spcPts val="0"/>
              </a:spcAft>
              <a:buClr>
                <a:schemeClr val="dk1"/>
              </a:buClr>
              <a:buSzPts val="1900"/>
              <a:buFont typeface="Arial"/>
              <a:buChar char="•"/>
            </a:pPr>
            <a:r>
              <a:rPr lang="en-GB"/>
              <a:t>You may find when thinking about your methods that you realise you may have missed some attributes</a:t>
            </a:r>
            <a:endParaRPr/>
          </a:p>
        </p:txBody>
      </p:sp>
      <p:sp>
        <p:nvSpPr>
          <p:cNvPr id="814" name="Google Shape;814;p79"/>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800"/>
              <a:buNone/>
            </a:pPr>
            <a:r>
              <a:t/>
            </a:r>
            <a:endParaRPr b="1" sz="4800"/>
          </a:p>
          <a:p>
            <a:pPr indent="0" lvl="0" marL="0" rtl="0" algn="l">
              <a:spcBef>
                <a:spcPts val="1000"/>
              </a:spcBef>
              <a:spcAft>
                <a:spcPts val="0"/>
              </a:spcAft>
              <a:buSzPts val="4800"/>
              <a:buNone/>
            </a:pPr>
            <a:r>
              <a:rPr b="1" lang="en-GB" sz="4800"/>
              <a:t>raiseBarrier()</a:t>
            </a:r>
            <a:endParaRPr/>
          </a:p>
          <a:p>
            <a:pPr indent="0" lvl="0" marL="0" rtl="0" algn="l">
              <a:spcBef>
                <a:spcPts val="1000"/>
              </a:spcBef>
              <a:spcAft>
                <a:spcPts val="0"/>
              </a:spcAft>
              <a:buSzPts val="4800"/>
              <a:buNone/>
            </a:pPr>
            <a:r>
              <a:rPr b="1" lang="en-GB" sz="4800"/>
              <a:t>lowerBarrier()</a:t>
            </a:r>
            <a:endParaRPr b="1" sz="4800"/>
          </a:p>
        </p:txBody>
      </p:sp>
      <p:sp>
        <p:nvSpPr>
          <p:cNvPr id="815" name="Google Shape;815;p7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Methods</a:t>
            </a:r>
            <a:endParaRPr sz="32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Primitive Data Types</a:t>
            </a:r>
            <a:endParaRPr sz="3240"/>
          </a:p>
        </p:txBody>
      </p:sp>
      <p:graphicFrame>
        <p:nvGraphicFramePr>
          <p:cNvPr id="255" name="Google Shape;255;p8"/>
          <p:cNvGraphicFramePr/>
          <p:nvPr/>
        </p:nvGraphicFramePr>
        <p:xfrm>
          <a:off x="414000" y="1846074"/>
          <a:ext cx="3000000" cy="3000000"/>
        </p:xfrm>
        <a:graphic>
          <a:graphicData uri="http://schemas.openxmlformats.org/drawingml/2006/table">
            <a:tbl>
              <a:tblPr bandRow="1" firstCol="1" firstRow="1">
                <a:noFill/>
                <a:tableStyleId>{521D2987-A530-4BF4-8B68-587184BCAD31}</a:tableStyleId>
              </a:tblPr>
              <a:tblGrid>
                <a:gridCol w="1645575"/>
                <a:gridCol w="3443225"/>
                <a:gridCol w="3196125"/>
                <a:gridCol w="2938875"/>
              </a:tblGrid>
              <a:tr h="356500">
                <a:tc>
                  <a:txBody>
                    <a:bodyPr/>
                    <a:lstStyle/>
                    <a:p>
                      <a:pPr indent="0" lvl="0" marL="0" marR="0" rtl="0" algn="ctr">
                        <a:spcBef>
                          <a:spcPts val="0"/>
                        </a:spcBef>
                        <a:spcAft>
                          <a:spcPts val="0"/>
                        </a:spcAft>
                        <a:buNone/>
                      </a:pPr>
                      <a:r>
                        <a:rPr b="1" lang="en-GB" sz="1400" u="none" cap="none" strike="noStrike">
                          <a:solidFill>
                            <a:srgbClr val="00284E"/>
                          </a:solidFill>
                          <a:latin typeface="Quattrocento Sans"/>
                          <a:ea typeface="Quattrocento Sans"/>
                          <a:cs typeface="Quattrocento Sans"/>
                          <a:sym typeface="Quattrocento Sans"/>
                        </a:rPr>
                        <a:t>Data Type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Representation</a:t>
                      </a:r>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Range</a:t>
                      </a:r>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Default Value</a:t>
                      </a:r>
                      <a:endParaRPr b="1" sz="1400" u="none" cap="none" strike="noStrike">
                        <a:solidFill>
                          <a:srgbClr val="00284E"/>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r>
              <a:tr h="456700">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boolean </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n/a</a:t>
                      </a:r>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true or false</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false</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r>
              <a:tr h="465925">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byte</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8</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-128 to +127</a:t>
                      </a:r>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0</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r>
              <a:tr h="378875">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char</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Unicode</a:t>
                      </a:r>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\u0000 to \uFFFF</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\u0000</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r>
              <a:tr h="600550">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short</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16 bit</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-32768 to 32767</a:t>
                      </a:r>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0</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r>
              <a:tr h="654450">
                <a:tc>
                  <a:txBody>
                    <a:bodyPr/>
                    <a:lstStyle/>
                    <a:p>
                      <a:pPr indent="0" lvl="0" marL="0" marR="0" rtl="0" algn="ctr">
                        <a:lnSpc>
                          <a:spcPct val="100000"/>
                        </a:lnSpc>
                        <a:spcBef>
                          <a:spcPts val="0"/>
                        </a:spcBef>
                        <a:spcAft>
                          <a:spcPts val="0"/>
                        </a:spcAft>
                        <a:buClr>
                          <a:srgbClr val="00284E"/>
                        </a:buClr>
                        <a:buSzPts val="1400"/>
                        <a:buFont typeface="Quattrocento Sans"/>
                        <a:buNone/>
                      </a:pPr>
                      <a:r>
                        <a:rPr b="1" i="0" lang="en-GB" sz="1400" u="none" cap="none" strike="noStrike">
                          <a:solidFill>
                            <a:srgbClr val="00284E"/>
                          </a:solidFill>
                          <a:latin typeface="Quattrocento Sans"/>
                          <a:ea typeface="Quattrocento Sans"/>
                          <a:cs typeface="Quattrocento Sans"/>
                          <a:sym typeface="Quattrocento Sans"/>
                        </a:rPr>
                        <a:t>int</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32 bit</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-2147483648 to 2147483647</a:t>
                      </a:r>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0</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r>
              <a:tr h="655950">
                <a:tc>
                  <a:txBody>
                    <a:bodyPr/>
                    <a:lstStyle/>
                    <a:p>
                      <a:pPr indent="0" lvl="0" marL="0" marR="0" rtl="0" algn="ctr">
                        <a:lnSpc>
                          <a:spcPct val="100000"/>
                        </a:lnSpc>
                        <a:spcBef>
                          <a:spcPts val="0"/>
                        </a:spcBef>
                        <a:spcAft>
                          <a:spcPts val="0"/>
                        </a:spcAft>
                        <a:buClr>
                          <a:srgbClr val="00284E"/>
                        </a:buClr>
                        <a:buSzPts val="1400"/>
                        <a:buFont typeface="Quattrocento Sans"/>
                        <a:buNone/>
                      </a:pPr>
                      <a:r>
                        <a:rPr b="1" i="0" lang="en-GB" sz="1400" u="none" cap="none" strike="noStrike">
                          <a:solidFill>
                            <a:srgbClr val="00284E"/>
                          </a:solidFill>
                          <a:latin typeface="Quattrocento Sans"/>
                          <a:ea typeface="Quattrocento Sans"/>
                          <a:cs typeface="Quattrocento Sans"/>
                          <a:sym typeface="Quattrocento Sans"/>
                        </a:rPr>
                        <a:t>long</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64 bit</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-922337206854775808 to 9223372036854775807</a:t>
                      </a:r>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0L</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r>
              <a:tr h="378875">
                <a:tc>
                  <a:txBody>
                    <a:bodyPr/>
                    <a:lstStyle/>
                    <a:p>
                      <a:pPr indent="0" lvl="0" marL="0" marR="0" rtl="0" algn="ctr">
                        <a:lnSpc>
                          <a:spcPct val="100000"/>
                        </a:lnSpc>
                        <a:spcBef>
                          <a:spcPts val="0"/>
                        </a:spcBef>
                        <a:spcAft>
                          <a:spcPts val="0"/>
                        </a:spcAft>
                        <a:buClr>
                          <a:srgbClr val="00284E"/>
                        </a:buClr>
                        <a:buSzPts val="1400"/>
                        <a:buFont typeface="Quattrocento Sans"/>
                        <a:buNone/>
                      </a:pPr>
                      <a:r>
                        <a:rPr b="1" lang="en-GB" sz="1400" u="none" cap="none" strike="noStrike">
                          <a:solidFill>
                            <a:srgbClr val="00284E"/>
                          </a:solidFill>
                          <a:latin typeface="Quattrocento Sans"/>
                          <a:ea typeface="Quattrocento Sans"/>
                          <a:cs typeface="Quattrocento Sans"/>
                          <a:sym typeface="Quattrocento Sans"/>
                        </a:rPr>
                        <a:t>float</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32 bit</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3.4e +/- 38(7 digits)</a:t>
                      </a:r>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0.0f</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F2F2F2"/>
                    </a:solidFill>
                  </a:tcPr>
                </a:tc>
              </a:tr>
              <a:tr h="600550">
                <a:tc>
                  <a:txBody>
                    <a:bodyPr/>
                    <a:lstStyle/>
                    <a:p>
                      <a:pPr indent="0" lvl="0" marL="0" marR="0" rtl="0" algn="ctr">
                        <a:lnSpc>
                          <a:spcPct val="100000"/>
                        </a:lnSpc>
                        <a:spcBef>
                          <a:spcPts val="0"/>
                        </a:spcBef>
                        <a:spcAft>
                          <a:spcPts val="0"/>
                        </a:spcAft>
                        <a:buClr>
                          <a:srgbClr val="00284E"/>
                        </a:buClr>
                        <a:buSzPts val="1400"/>
                        <a:buFont typeface="Quattrocento Sans"/>
                        <a:buNone/>
                      </a:pPr>
                      <a:r>
                        <a:rPr b="1" i="0" lang="en-GB" sz="1400" u="none" cap="none" strike="noStrike">
                          <a:solidFill>
                            <a:srgbClr val="00284E"/>
                          </a:solidFill>
                          <a:latin typeface="Quattrocento Sans"/>
                          <a:ea typeface="Quattrocento Sans"/>
                          <a:cs typeface="Quattrocento Sans"/>
                          <a:sym typeface="Quattrocento Sans"/>
                        </a:rPr>
                        <a:t>double</a:t>
                      </a:r>
                      <a:endParaRPr b="1" i="0" sz="1400" u="none" cap="none" strike="noStrike">
                        <a:solidFill>
                          <a:srgbClr val="7C7C7C"/>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solidFill>
                      <a:srgbClr val="D9F1FA"/>
                    </a:solidFill>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64</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1.7e +/- 308(15 digits)</a:t>
                      </a:r>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chemeClr val="dk2"/>
                        </a:buClr>
                        <a:buSzPts val="1400"/>
                        <a:buFont typeface="Quattrocento Sans"/>
                        <a:buNone/>
                      </a:pPr>
                      <a:r>
                        <a:rPr b="0" i="0" lang="en-GB" sz="1400" u="none" cap="none" strike="noStrike">
                          <a:solidFill>
                            <a:schemeClr val="dk2"/>
                          </a:solidFill>
                          <a:latin typeface="Quattrocento Sans"/>
                          <a:ea typeface="Quattrocento Sans"/>
                          <a:cs typeface="Quattrocento Sans"/>
                          <a:sym typeface="Quattrocento Sans"/>
                        </a:rPr>
                        <a:t>0.0d</a:t>
                      </a:r>
                      <a:endParaRPr b="0" i="0" sz="1400" u="none" cap="none" strike="noStrike">
                        <a:solidFill>
                          <a:schemeClr val="dk2"/>
                        </a:solidFill>
                        <a:latin typeface="Quattrocento Sans"/>
                        <a:ea typeface="Quattrocento Sans"/>
                        <a:cs typeface="Quattrocento Sans"/>
                        <a:sym typeface="Quattrocento Sans"/>
                      </a:endParaRPr>
                    </a:p>
                  </a:txBody>
                  <a:tcPr marT="45725" marB="45725" marR="91450" marL="91450" anchor="ctr">
                    <a:lnL cap="flat" cmpd="sng" w="9525">
                      <a:solidFill>
                        <a:srgbClr val="034D67"/>
                      </a:solidFill>
                      <a:prstDash val="solid"/>
                      <a:round/>
                      <a:headEnd len="sm" w="sm" type="none"/>
                      <a:tailEnd len="sm" w="sm" type="none"/>
                    </a:lnL>
                    <a:lnR cap="flat" cmpd="sng" w="9525">
                      <a:solidFill>
                        <a:srgbClr val="034D67"/>
                      </a:solidFill>
                      <a:prstDash val="solid"/>
                      <a:round/>
                      <a:headEnd len="sm" w="sm" type="none"/>
                      <a:tailEnd len="sm" w="sm" type="none"/>
                    </a:lnR>
                    <a:lnT cap="flat" cmpd="sng" w="9525">
                      <a:solidFill>
                        <a:srgbClr val="034D67"/>
                      </a:solidFill>
                      <a:prstDash val="solid"/>
                      <a:round/>
                      <a:headEnd len="sm" w="sm" type="none"/>
                      <a:tailEnd len="sm" w="sm" type="none"/>
                    </a:lnT>
                    <a:lnB cap="flat" cmpd="sng" w="9525">
                      <a:solidFill>
                        <a:srgbClr val="034D67"/>
                      </a:solidFill>
                      <a:prstDash val="solid"/>
                      <a:round/>
                      <a:headEnd len="sm" w="sm" type="none"/>
                      <a:tailEnd len="sm" w="sm" type="none"/>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80"/>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When specifying a constructor we need to consider our attributes and think about which of them need to be set up when we create an instance of the class.</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Attributes which may need to be set up differently depending on the context will need to be set in the constructor.</a:t>
            </a:r>
            <a:endParaRPr/>
          </a:p>
          <a:p>
            <a:pPr indent="-84550" lvl="0" marL="342900" rtl="0" algn="l">
              <a:spcBef>
                <a:spcPts val="1000"/>
              </a:spcBef>
              <a:spcAft>
                <a:spcPts val="0"/>
              </a:spcAft>
              <a:buSzPts val="1900"/>
              <a:buNone/>
            </a:pPr>
            <a:r>
              <a:t/>
            </a:r>
            <a:endParaRPr/>
          </a:p>
          <a:p>
            <a:pPr indent="-342900" lvl="0" marL="342900" rtl="0" algn="l">
              <a:spcBef>
                <a:spcPts val="1000"/>
              </a:spcBef>
              <a:spcAft>
                <a:spcPts val="0"/>
              </a:spcAft>
              <a:buClr>
                <a:schemeClr val="dk1"/>
              </a:buClr>
              <a:buSzPts val="1900"/>
              <a:buFont typeface="Arial"/>
              <a:buChar char="•"/>
            </a:pPr>
            <a:r>
              <a:rPr lang="en-GB"/>
              <a:t>Attributes that have an initial value that is not dependent on the context do not need to be set in the constructor.</a:t>
            </a:r>
            <a:endParaRPr/>
          </a:p>
        </p:txBody>
      </p:sp>
      <p:sp>
        <p:nvSpPr>
          <p:cNvPr id="821" name="Google Shape;821;p80"/>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222250" lvl="0" marL="342900" rtl="0" algn="l">
              <a:spcBef>
                <a:spcPts val="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A default constructor () will be provided by the compiler if you don’t write one.</a:t>
            </a:r>
            <a:endParaRPr/>
          </a:p>
          <a:p>
            <a:pPr indent="-342900" lvl="0" marL="342900" rtl="0" algn="l">
              <a:spcBef>
                <a:spcPts val="1000"/>
              </a:spcBef>
              <a:spcAft>
                <a:spcPts val="0"/>
              </a:spcAft>
              <a:buClr>
                <a:schemeClr val="dk1"/>
              </a:buClr>
              <a:buSzPts val="1900"/>
              <a:buFont typeface="Arial"/>
              <a:buChar char="•"/>
            </a:pPr>
            <a:r>
              <a:rPr lang="en-GB"/>
              <a:t>Constructors can be overloaded and chained together.</a:t>
            </a:r>
            <a:endParaRPr/>
          </a:p>
          <a:p>
            <a:pPr indent="-342900" lvl="0" marL="342900" rtl="0" algn="l">
              <a:spcBef>
                <a:spcPts val="1000"/>
              </a:spcBef>
              <a:spcAft>
                <a:spcPts val="0"/>
              </a:spcAft>
              <a:buClr>
                <a:schemeClr val="dk1"/>
              </a:buClr>
              <a:buSzPts val="1900"/>
              <a:buFont typeface="Arial"/>
              <a:buChar char="•"/>
            </a:pPr>
            <a:r>
              <a:rPr lang="en-GB"/>
              <a:t>This method is called when the “new” keyword is used to create an object.</a:t>
            </a:r>
            <a:endParaRPr/>
          </a:p>
          <a:p>
            <a:pPr indent="-342900" lvl="0" marL="342900" rtl="0" algn="l">
              <a:spcBef>
                <a:spcPts val="1000"/>
              </a:spcBef>
              <a:spcAft>
                <a:spcPts val="0"/>
              </a:spcAft>
              <a:buClr>
                <a:schemeClr val="dk1"/>
              </a:buClr>
              <a:buSzPts val="1900"/>
              <a:buFont typeface="Arial"/>
              <a:buChar char="•"/>
            </a:pPr>
            <a:r>
              <a:rPr lang="en-GB"/>
              <a:t>Constructors have no return type, and have to be the same name as the class.</a:t>
            </a:r>
            <a:endParaRPr/>
          </a:p>
        </p:txBody>
      </p:sp>
      <p:sp>
        <p:nvSpPr>
          <p:cNvPr id="822" name="Google Shape;822;p8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Constructors</a:t>
            </a:r>
            <a:endParaRPr sz="3240"/>
          </a:p>
        </p:txBody>
      </p:sp>
      <p:sp>
        <p:nvSpPr>
          <p:cNvPr id="823" name="Google Shape;823;p80"/>
          <p:cNvSpPr/>
          <p:nvPr/>
        </p:nvSpPr>
        <p:spPr>
          <a:xfrm>
            <a:off x="6267227" y="1799199"/>
            <a:ext cx="5519173" cy="920765"/>
          </a:xfrm>
          <a:prstGeom prst="rect">
            <a:avLst/>
          </a:prstGeom>
          <a:solidFill>
            <a:srgbClr val="F2F2F2"/>
          </a:solidFill>
          <a:ln>
            <a:noFill/>
          </a:ln>
          <a:effectLst>
            <a:outerShdw rotWithShape="0" algn="ctr" dir="2700000" dist="7184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class</a:t>
            </a:r>
            <a:r>
              <a:rPr lang="en-GB" sz="1800">
                <a:solidFill>
                  <a:srgbClr val="000000"/>
                </a:solidFill>
                <a:latin typeface="Droid Sans Mono"/>
                <a:ea typeface="Droid Sans Mono"/>
                <a:cs typeface="Droid Sans Mono"/>
                <a:sym typeface="Droid Sans Mono"/>
              </a:rPr>
              <a:t> </a:t>
            </a:r>
            <a:r>
              <a:rPr lang="en-GB" sz="1800">
                <a:solidFill>
                  <a:srgbClr val="FA3200"/>
                </a:solidFill>
                <a:latin typeface="Droid Sans Mono"/>
                <a:ea typeface="Droid Sans Mono"/>
                <a:cs typeface="Droid Sans Mono"/>
                <a:sym typeface="Droid Sans Mono"/>
              </a:rPr>
              <a:t>Barrier</a:t>
            </a: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public</a:t>
            </a:r>
            <a:r>
              <a:rPr lang="en-GB" sz="1800">
                <a:solidFill>
                  <a:srgbClr val="000000"/>
                </a:solidFill>
                <a:latin typeface="Droid Sans Mono"/>
                <a:ea typeface="Droid Sans Mono"/>
                <a:cs typeface="Droid Sans Mono"/>
                <a:sym typeface="Droid Sans Mono"/>
              </a:rPr>
              <a:t> </a:t>
            </a:r>
            <a:r>
              <a:rPr lang="en-GB" sz="1800">
                <a:solidFill>
                  <a:srgbClr val="FA3200"/>
                </a:solidFill>
                <a:latin typeface="Droid Sans Mono"/>
                <a:ea typeface="Droid Sans Mono"/>
                <a:cs typeface="Droid Sans Mono"/>
                <a:sym typeface="Droid Sans Mono"/>
              </a:rPr>
              <a:t>Barrier</a:t>
            </a:r>
            <a:r>
              <a:rPr lang="en-GB" sz="1800">
                <a:solidFill>
                  <a:srgbClr val="000000"/>
                </a:solidFill>
                <a:latin typeface="Droid Sans Mono"/>
                <a:ea typeface="Droid Sans Mono"/>
                <a:cs typeface="Droid Sans Mono"/>
                <a:sym typeface="Droid Sans Mono"/>
              </a:rPr>
              <a:t>(boolean isRaised) {…}</a:t>
            </a:r>
            <a:br>
              <a:rPr lang="en-GB" sz="1800">
                <a:solidFill>
                  <a:srgbClr val="000000"/>
                </a:solidFill>
                <a:latin typeface="Droid Sans Mono"/>
                <a:ea typeface="Droid Sans Mono"/>
                <a:cs typeface="Droid Sans Mono"/>
                <a:sym typeface="Droid Sans Mono"/>
              </a:rPr>
            </a:br>
            <a:r>
              <a:rPr lang="en-GB" sz="1800">
                <a:solidFill>
                  <a:srgbClr val="000000"/>
                </a:solidFill>
                <a:latin typeface="Droid Sans Mono"/>
                <a:ea typeface="Droid Sans Mono"/>
                <a:cs typeface="Droid Sans Mono"/>
                <a:sym typeface="Droid Sans Mono"/>
              </a:rPr>
              <a:t>}</a:t>
            </a:r>
            <a:endParaRPr/>
          </a:p>
        </p:txBody>
      </p:sp>
      <p:sp>
        <p:nvSpPr>
          <p:cNvPr id="824" name="Google Shape;824;p80"/>
          <p:cNvSpPr/>
          <p:nvPr/>
        </p:nvSpPr>
        <p:spPr>
          <a:xfrm>
            <a:off x="7451935" y="2991267"/>
            <a:ext cx="4334465" cy="366767"/>
          </a:xfrm>
          <a:prstGeom prst="rect">
            <a:avLst/>
          </a:prstGeom>
          <a:solidFill>
            <a:srgbClr val="F2F2F2"/>
          </a:solidFill>
          <a:ln>
            <a:noFill/>
          </a:ln>
          <a:effectLst>
            <a:outerShdw rotWithShape="0" algn="ctr" dir="2700000" dist="7184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Barrier b = </a:t>
            </a:r>
            <a:r>
              <a:rPr lang="en-GB" sz="1800">
                <a:solidFill>
                  <a:srgbClr val="FA3200"/>
                </a:solidFill>
                <a:latin typeface="Droid Sans Mono"/>
                <a:ea typeface="Droid Sans Mono"/>
                <a:cs typeface="Droid Sans Mono"/>
                <a:sym typeface="Droid Sans Mono"/>
              </a:rPr>
              <a:t>new </a:t>
            </a:r>
            <a:r>
              <a:rPr lang="en-GB" sz="1800">
                <a:solidFill>
                  <a:srgbClr val="000000"/>
                </a:solidFill>
                <a:latin typeface="Droid Sans Mono"/>
                <a:ea typeface="Droid Sans Mono"/>
                <a:cs typeface="Droid Sans Mono"/>
                <a:sym typeface="Droid Sans Mono"/>
              </a:rPr>
              <a:t>Barrier(true);</a:t>
            </a:r>
            <a:endParaRPr sz="1800">
              <a:solidFill>
                <a:srgbClr val="008000"/>
              </a:solidFill>
              <a:latin typeface="Droid Sans Mono"/>
              <a:ea typeface="Droid Sans Mono"/>
              <a:cs typeface="Droid Sans Mono"/>
              <a:sym typeface="Droid Sans Mon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81"/>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latin typeface="Droid Sans Mono"/>
                <a:ea typeface="Droid Sans Mono"/>
                <a:cs typeface="Droid Sans Mono"/>
                <a:sym typeface="Droid Sans Mono"/>
              </a:rPr>
              <a:t>this</a:t>
            </a:r>
            <a:r>
              <a:rPr lang="en-GB"/>
              <a:t> refers to the object on which method was invoked</a:t>
            </a:r>
            <a:endParaRPr/>
          </a:p>
          <a:p>
            <a:pPr indent="-285750" lvl="1" marL="742950" rtl="0" algn="l">
              <a:spcBef>
                <a:spcPts val="1000"/>
              </a:spcBef>
              <a:spcAft>
                <a:spcPts val="0"/>
              </a:spcAft>
              <a:buSzPts val="1800"/>
              <a:buChar char="•"/>
            </a:pPr>
            <a:r>
              <a:rPr lang="en-GB"/>
              <a:t>In an ‘instance’ context there is always a ‘</a:t>
            </a:r>
            <a:r>
              <a:rPr lang="en-GB">
                <a:latin typeface="Courier New"/>
                <a:ea typeface="Courier New"/>
                <a:cs typeface="Courier New"/>
                <a:sym typeface="Courier New"/>
              </a:rPr>
              <a:t>this</a:t>
            </a:r>
            <a:r>
              <a:rPr lang="en-GB"/>
              <a:t>’ *****</a:t>
            </a:r>
            <a:endParaRPr/>
          </a:p>
          <a:p>
            <a:pPr indent="-228600" lvl="2" marL="1143000" rtl="0" algn="l">
              <a:spcBef>
                <a:spcPts val="1000"/>
              </a:spcBef>
              <a:spcAft>
                <a:spcPts val="0"/>
              </a:spcAft>
              <a:buSzPts val="1800"/>
              <a:buChar char="•"/>
            </a:pPr>
            <a:r>
              <a:rPr lang="en-GB"/>
              <a:t>It is a reference to the object on which method was invoked </a:t>
            </a:r>
            <a:endParaRPr/>
          </a:p>
          <a:p>
            <a:pPr indent="-228600" lvl="2" marL="1143000" rtl="0" algn="l">
              <a:spcBef>
                <a:spcPts val="1000"/>
              </a:spcBef>
              <a:spcAft>
                <a:spcPts val="0"/>
              </a:spcAft>
              <a:buSzPts val="1800"/>
              <a:buChar char="•"/>
            </a:pPr>
            <a:r>
              <a:rPr lang="en-GB"/>
              <a:t>Think of it as a ‘hidden’ 1</a:t>
            </a:r>
            <a:r>
              <a:rPr baseline="30000" lang="en-GB"/>
              <a:t>st</a:t>
            </a:r>
            <a:r>
              <a:rPr lang="en-GB"/>
              <a:t> parameter (of each instance method)</a:t>
            </a:r>
            <a:endParaRPr/>
          </a:p>
          <a:p>
            <a:pPr indent="-222250" lvl="0" marL="342900" rtl="0" algn="l">
              <a:spcBef>
                <a:spcPts val="1000"/>
              </a:spcBef>
              <a:spcAft>
                <a:spcPts val="0"/>
              </a:spcAft>
              <a:buClr>
                <a:schemeClr val="dk1"/>
              </a:buClr>
              <a:buSzPts val="1900"/>
              <a:buFont typeface="Arial"/>
              <a:buNone/>
            </a:pPr>
            <a:r>
              <a:t/>
            </a:r>
            <a:endParaRPr>
              <a:solidFill>
                <a:srgbClr val="00519C"/>
              </a:solidFill>
            </a:endParaRPr>
          </a:p>
        </p:txBody>
      </p:sp>
      <p:sp>
        <p:nvSpPr>
          <p:cNvPr id="830" name="Google Shape;830;p8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Keywords - </a:t>
            </a:r>
            <a:r>
              <a:rPr b="1" lang="en-GB" sz="3240"/>
              <a:t>this</a:t>
            </a:r>
            <a:endParaRPr sz="3240"/>
          </a:p>
        </p:txBody>
      </p:sp>
      <p:sp>
        <p:nvSpPr>
          <p:cNvPr id="831" name="Google Shape;831;p81"/>
          <p:cNvSpPr/>
          <p:nvPr/>
        </p:nvSpPr>
        <p:spPr>
          <a:xfrm>
            <a:off x="6278118" y="1929600"/>
            <a:ext cx="5390352" cy="2582758"/>
          </a:xfrm>
          <a:prstGeom prst="rect">
            <a:avLst/>
          </a:prstGeom>
          <a:solidFill>
            <a:srgbClr val="F2F2F2"/>
          </a:solidFill>
          <a:ln>
            <a:noFill/>
          </a:ln>
          <a:effectLst>
            <a:outerShdw rotWithShape="0" algn="ctr" dir="2700000" dist="7184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class</a:t>
            </a:r>
            <a:r>
              <a:rPr lang="en-GB" sz="1800">
                <a:solidFill>
                  <a:srgbClr val="000000"/>
                </a:solidFill>
                <a:latin typeface="Droid Sans Mono"/>
                <a:ea typeface="Droid Sans Mono"/>
                <a:cs typeface="Droid Sans Mono"/>
                <a:sym typeface="Droid Sans Mono"/>
              </a:rPr>
              <a:t> Barrier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public boolean </a:t>
            </a:r>
            <a:r>
              <a:rPr lang="en-GB" sz="1800">
                <a:solidFill>
                  <a:srgbClr val="000000"/>
                </a:solidFill>
                <a:latin typeface="Droid Sans Mono"/>
                <a:ea typeface="Droid Sans Mono"/>
                <a:cs typeface="Droid Sans Mono"/>
                <a:sym typeface="Droid Sans Mono"/>
              </a:rPr>
              <a:t>isRaised;</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public void</a:t>
            </a:r>
            <a:r>
              <a:rPr lang="en-GB" sz="1800">
                <a:solidFill>
                  <a:srgbClr val="000000"/>
                </a:solidFill>
                <a:latin typeface="Droid Sans Mono"/>
                <a:ea typeface="Droid Sans Mono"/>
                <a:cs typeface="Droid Sans Mono"/>
                <a:sym typeface="Droid Sans Mono"/>
              </a:rPr>
              <a:t> raiseBarrier()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this</a:t>
            </a:r>
            <a:r>
              <a:rPr lang="en-GB" sz="1800">
                <a:solidFill>
                  <a:srgbClr val="000000"/>
                </a:solidFill>
                <a:latin typeface="Droid Sans Mono"/>
                <a:ea typeface="Droid Sans Mono"/>
                <a:cs typeface="Droid Sans Mono"/>
                <a:sym typeface="Droid Sans Mono"/>
              </a:rPr>
              <a:t>.isRaised = </a:t>
            </a:r>
            <a:r>
              <a:rPr lang="en-GB" sz="1800">
                <a:solidFill>
                  <a:srgbClr val="0000C8"/>
                </a:solidFill>
                <a:latin typeface="Droid Sans Mono"/>
                <a:ea typeface="Droid Sans Mono"/>
                <a:cs typeface="Droid Sans Mono"/>
                <a:sym typeface="Droid Sans Mono"/>
              </a:rPr>
              <a:t>true;</a:t>
            </a:r>
            <a:r>
              <a:rPr lang="en-GB" sz="1800">
                <a:solidFill>
                  <a:srgbClr val="000000"/>
                </a:solidFill>
                <a:latin typeface="Droid Sans Mono"/>
                <a:ea typeface="Droid Sans Mono"/>
                <a:cs typeface="Droid Sans Mono"/>
                <a:sym typeface="Droid Sans Mono"/>
              </a:rPr>
              <a:t>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82"/>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GB" sz="2400"/>
              <a:t>Abstraction</a:t>
            </a:r>
            <a:r>
              <a:rPr lang="en-GB" sz="2400"/>
              <a:t> is a process of hiding the implementation details and showing only functionality to the user.</a:t>
            </a:r>
            <a:endParaRPr/>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rPr b="1" lang="en-GB" sz="2400"/>
              <a:t>Encapsulation</a:t>
            </a:r>
            <a:r>
              <a:rPr lang="en-GB" sz="2400"/>
              <a:t> is a process of wrapping code and data together into a single unit. It provides you the </a:t>
            </a:r>
            <a:r>
              <a:rPr b="1" lang="en-GB" sz="2400"/>
              <a:t>control over the data</a:t>
            </a:r>
            <a:r>
              <a:rPr lang="en-GB" sz="2400"/>
              <a:t> </a:t>
            </a:r>
            <a:r>
              <a:rPr b="1" lang="en-GB" sz="2400"/>
              <a:t>integrity.</a:t>
            </a:r>
            <a:endParaRPr sz="2400"/>
          </a:p>
          <a:p>
            <a:pPr indent="0" lvl="0" marL="0" rtl="0" algn="l">
              <a:spcBef>
                <a:spcPts val="1000"/>
              </a:spcBef>
              <a:spcAft>
                <a:spcPts val="0"/>
              </a:spcAft>
              <a:buSzPts val="2400"/>
              <a:buNone/>
            </a:pPr>
            <a:r>
              <a:t/>
            </a:r>
            <a:endParaRPr sz="2400"/>
          </a:p>
          <a:p>
            <a:pPr indent="0" lvl="0" marL="0" rtl="0" algn="l">
              <a:spcBef>
                <a:spcPts val="1000"/>
              </a:spcBef>
              <a:spcAft>
                <a:spcPts val="0"/>
              </a:spcAft>
              <a:buSzPts val="1900"/>
              <a:buNone/>
            </a:pPr>
            <a:r>
              <a:t/>
            </a:r>
            <a:endParaRPr/>
          </a:p>
        </p:txBody>
      </p:sp>
      <p:sp>
        <p:nvSpPr>
          <p:cNvPr id="838" name="Google Shape;838;p82"/>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GB" sz="2400"/>
              <a:t>Inheritance</a:t>
            </a:r>
            <a:r>
              <a:rPr lang="en-GB" sz="2400"/>
              <a:t> is a mechanism in which one object acquires all the properties and behaviours of a parent object.</a:t>
            </a:r>
            <a:endParaRPr/>
          </a:p>
          <a:p>
            <a:pPr indent="0" lvl="0" marL="0" rtl="0" algn="l">
              <a:spcBef>
                <a:spcPts val="1000"/>
              </a:spcBef>
              <a:spcAft>
                <a:spcPts val="0"/>
              </a:spcAft>
              <a:buSzPts val="2400"/>
              <a:buNone/>
            </a:pPr>
            <a:r>
              <a:t/>
            </a:r>
            <a:endParaRPr sz="2400"/>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rPr b="1" lang="en-GB" sz="2400"/>
              <a:t>Polymorphism</a:t>
            </a:r>
            <a:r>
              <a:rPr lang="en-GB" sz="2400"/>
              <a:t> is a concept by which we can perform a single action in different ways.</a:t>
            </a:r>
            <a:endParaRPr/>
          </a:p>
        </p:txBody>
      </p:sp>
      <p:sp>
        <p:nvSpPr>
          <p:cNvPr id="839" name="Google Shape;839;p8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4 Principles of OOP</a:t>
            </a:r>
            <a:endParaRPr sz="324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8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Types encapsulate state and "secret" behaviour</a:t>
            </a:r>
            <a:endParaRPr/>
          </a:p>
          <a:p>
            <a:pPr indent="-285750" lvl="1" marL="742950" rtl="0" algn="l">
              <a:spcBef>
                <a:spcPts val="1000"/>
              </a:spcBef>
              <a:spcAft>
                <a:spcPts val="0"/>
              </a:spcAft>
              <a:buSzPts val="1800"/>
              <a:buChar char="•"/>
            </a:pPr>
            <a:r>
              <a:rPr lang="en-GB"/>
              <a:t>Introduces </a:t>
            </a:r>
            <a:r>
              <a:rPr i="1" lang="en-GB"/>
              <a:t>loose coupling</a:t>
            </a:r>
            <a:r>
              <a:rPr lang="en-GB"/>
              <a:t> between code</a:t>
            </a:r>
            <a:endParaRPr/>
          </a:p>
          <a:p>
            <a:pPr indent="-285750" lvl="1" marL="742950" rtl="0" algn="l">
              <a:spcBef>
                <a:spcPts val="1000"/>
              </a:spcBef>
              <a:spcAft>
                <a:spcPts val="0"/>
              </a:spcAft>
              <a:buSzPts val="1800"/>
              <a:buChar char="•"/>
            </a:pPr>
            <a:r>
              <a:rPr lang="en-GB"/>
              <a:t>Limit the visibility of an objects attributes or methods</a:t>
            </a:r>
            <a:endParaRPr/>
          </a:p>
          <a:p>
            <a:pPr indent="-171450" lvl="1" marL="742950" rtl="0" algn="l">
              <a:spcBef>
                <a:spcPts val="1000"/>
              </a:spcBef>
              <a:spcAft>
                <a:spcPts val="0"/>
              </a:spcAft>
              <a:buSzPts val="1800"/>
              <a:buNone/>
            </a:pPr>
            <a:r>
              <a:t/>
            </a:r>
            <a:endParaRPr/>
          </a:p>
          <a:p>
            <a:pPr indent="-342900" lvl="0" marL="342900" rtl="0" algn="l">
              <a:spcBef>
                <a:spcPts val="1000"/>
              </a:spcBef>
              <a:spcAft>
                <a:spcPts val="0"/>
              </a:spcAft>
              <a:buClr>
                <a:schemeClr val="dk1"/>
              </a:buClr>
              <a:buSzPts val="1900"/>
              <a:buFont typeface="Arial"/>
              <a:buChar char="•"/>
            </a:pPr>
            <a:r>
              <a:rPr lang="en-GB"/>
              <a:t>Java controls accessibility using access modifiers</a:t>
            </a:r>
            <a:endParaRPr/>
          </a:p>
          <a:p>
            <a:pPr indent="-285750" lvl="1" marL="742950" rtl="0" algn="l">
              <a:spcBef>
                <a:spcPts val="1000"/>
              </a:spcBef>
              <a:spcAft>
                <a:spcPts val="0"/>
              </a:spcAft>
              <a:buSzPts val="1800"/>
              <a:buChar char="•"/>
            </a:pPr>
            <a:r>
              <a:rPr lang="en-GB"/>
              <a:t>Apply to type definitions - the class itself</a:t>
            </a:r>
            <a:endParaRPr/>
          </a:p>
          <a:p>
            <a:pPr indent="-285750" lvl="1" marL="742950" rtl="0" algn="l">
              <a:spcBef>
                <a:spcPts val="1000"/>
              </a:spcBef>
              <a:spcAft>
                <a:spcPts val="0"/>
              </a:spcAft>
              <a:buSzPts val="1800"/>
              <a:buChar char="•"/>
            </a:pPr>
            <a:r>
              <a:rPr lang="en-GB"/>
              <a:t>But also to its members  - fields and methods</a:t>
            </a:r>
            <a:endParaRPr/>
          </a:p>
          <a:p>
            <a:pPr indent="-171450" lvl="1" marL="742950" rtl="0" algn="l">
              <a:spcBef>
                <a:spcPts val="1000"/>
              </a:spcBef>
              <a:spcAft>
                <a:spcPts val="0"/>
              </a:spcAft>
              <a:buSzPts val="1800"/>
              <a:buNone/>
            </a:pPr>
            <a:r>
              <a:t/>
            </a:r>
            <a:endParaRPr/>
          </a:p>
          <a:p>
            <a:pPr indent="-342900" lvl="0" marL="342900" rtl="0" algn="l">
              <a:spcBef>
                <a:spcPts val="1000"/>
              </a:spcBef>
              <a:spcAft>
                <a:spcPts val="0"/>
              </a:spcAft>
              <a:buClr>
                <a:schemeClr val="dk1"/>
              </a:buClr>
              <a:buSzPts val="1900"/>
              <a:buFont typeface="Arial"/>
              <a:buChar char="•"/>
            </a:pPr>
            <a:r>
              <a:rPr lang="en-GB"/>
              <a:t>The goal is to be able to control what can directly manipulate attributes and methods.</a:t>
            </a:r>
            <a:endParaRPr/>
          </a:p>
        </p:txBody>
      </p:sp>
      <p:sp>
        <p:nvSpPr>
          <p:cNvPr id="845" name="Google Shape;845;p8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Encapsulation</a:t>
            </a:r>
            <a:endParaRPr sz="3240"/>
          </a:p>
        </p:txBody>
      </p:sp>
      <p:sp>
        <p:nvSpPr>
          <p:cNvPr id="846" name="Google Shape;846;p83"/>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000"/>
              <a:buNone/>
            </a:pPr>
            <a:r>
              <a:t/>
            </a:r>
            <a:endParaRPr b="1" sz="4000" u="sng"/>
          </a:p>
          <a:p>
            <a:pPr indent="0" lvl="0" marL="0" rtl="0" algn="l">
              <a:spcBef>
                <a:spcPts val="1000"/>
              </a:spcBef>
              <a:spcAft>
                <a:spcPts val="0"/>
              </a:spcAft>
              <a:buSzPts val="4000"/>
              <a:buNone/>
            </a:pPr>
            <a:r>
              <a:rPr b="1" lang="en-GB" sz="4000" u="sng"/>
              <a:t>Public</a:t>
            </a:r>
            <a:endParaRPr/>
          </a:p>
          <a:p>
            <a:pPr indent="0" lvl="0" marL="0" rtl="0" algn="l">
              <a:spcBef>
                <a:spcPts val="1000"/>
              </a:spcBef>
              <a:spcAft>
                <a:spcPts val="0"/>
              </a:spcAft>
              <a:buSzPts val="4000"/>
              <a:buNone/>
            </a:pPr>
            <a:r>
              <a:rPr b="1" lang="en-GB" sz="4000" u="sng"/>
              <a:t>Protected</a:t>
            </a:r>
            <a:endParaRPr/>
          </a:p>
          <a:p>
            <a:pPr indent="0" lvl="0" marL="0" rtl="0" algn="l">
              <a:spcBef>
                <a:spcPts val="1000"/>
              </a:spcBef>
              <a:spcAft>
                <a:spcPts val="0"/>
              </a:spcAft>
              <a:buSzPts val="4000"/>
              <a:buNone/>
            </a:pPr>
            <a:r>
              <a:rPr b="1" lang="en-GB" sz="4000" u="sng"/>
              <a:t>Default</a:t>
            </a:r>
            <a:endParaRPr/>
          </a:p>
          <a:p>
            <a:pPr indent="0" lvl="0" marL="0" rtl="0" algn="l">
              <a:spcBef>
                <a:spcPts val="1000"/>
              </a:spcBef>
              <a:spcAft>
                <a:spcPts val="0"/>
              </a:spcAft>
              <a:buSzPts val="4000"/>
              <a:buNone/>
            </a:pPr>
            <a:r>
              <a:rPr b="1" lang="en-GB" sz="4000" u="sng"/>
              <a:t>Private</a:t>
            </a:r>
            <a:endParaRPr b="1" sz="4000" u="sng"/>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8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Access Modifiers/Specifiers</a:t>
            </a:r>
            <a:endParaRPr sz="3240"/>
          </a:p>
        </p:txBody>
      </p:sp>
      <p:sp>
        <p:nvSpPr>
          <p:cNvPr id="852" name="Google Shape;852;p84"/>
          <p:cNvSpPr txBox="1"/>
          <p:nvPr>
            <p:ph idx="4294967295" type="body"/>
          </p:nvPr>
        </p:nvSpPr>
        <p:spPr>
          <a:xfrm>
            <a:off x="479575" y="1825250"/>
            <a:ext cx="184711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GB" sz="2000"/>
              <a:t>Public</a:t>
            </a:r>
            <a:endParaRPr/>
          </a:p>
        </p:txBody>
      </p:sp>
      <p:sp>
        <p:nvSpPr>
          <p:cNvPr id="853" name="Google Shape;853;p84"/>
          <p:cNvSpPr txBox="1"/>
          <p:nvPr>
            <p:ph idx="4294967295" type="body"/>
          </p:nvPr>
        </p:nvSpPr>
        <p:spPr>
          <a:xfrm>
            <a:off x="3504413" y="1825250"/>
            <a:ext cx="184711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GB" sz="1800"/>
              <a:t>Protected</a:t>
            </a:r>
            <a:endParaRPr b="1" sz="2000"/>
          </a:p>
        </p:txBody>
      </p:sp>
      <p:sp>
        <p:nvSpPr>
          <p:cNvPr id="854" name="Google Shape;854;p84"/>
          <p:cNvSpPr txBox="1"/>
          <p:nvPr>
            <p:ph idx="4294967295" type="body"/>
          </p:nvPr>
        </p:nvSpPr>
        <p:spPr>
          <a:xfrm>
            <a:off x="6314115" y="1825251"/>
            <a:ext cx="184711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GB" sz="1800"/>
              <a:t>Default</a:t>
            </a:r>
            <a:endParaRPr b="1" sz="2400"/>
          </a:p>
        </p:txBody>
      </p:sp>
      <p:sp>
        <p:nvSpPr>
          <p:cNvPr id="855" name="Google Shape;855;p84"/>
          <p:cNvSpPr txBox="1"/>
          <p:nvPr>
            <p:ph idx="4294967295" type="body"/>
          </p:nvPr>
        </p:nvSpPr>
        <p:spPr>
          <a:xfrm>
            <a:off x="9158731" y="1825249"/>
            <a:ext cx="1847116" cy="33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GB" sz="1800"/>
              <a:t>Private</a:t>
            </a:r>
            <a:endParaRPr b="1" sz="2000"/>
          </a:p>
        </p:txBody>
      </p:sp>
      <p:sp>
        <p:nvSpPr>
          <p:cNvPr id="856" name="Google Shape;856;p84"/>
          <p:cNvSpPr txBox="1"/>
          <p:nvPr>
            <p:ph idx="4294967295" type="body"/>
          </p:nvPr>
        </p:nvSpPr>
        <p:spPr>
          <a:xfrm>
            <a:off x="3503303" y="2333260"/>
            <a:ext cx="2596786" cy="45247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GB" sz="1800">
                <a:solidFill>
                  <a:schemeClr val="dk2"/>
                </a:solidFill>
                <a:latin typeface="Quattrocento Sans"/>
                <a:ea typeface="Quattrocento Sans"/>
                <a:cs typeface="Quattrocento Sans"/>
                <a:sym typeface="Quattrocento Sans"/>
              </a:rPr>
              <a:t>Protected means that attributes and methods can’t be seen or accessed without inheritance if the object is not in the same package</a:t>
            </a:r>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Class: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Package: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Subclass: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World:		N</a:t>
            </a:r>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p:txBody>
      </p:sp>
      <p:sp>
        <p:nvSpPr>
          <p:cNvPr id="857" name="Google Shape;857;p84"/>
          <p:cNvSpPr txBox="1"/>
          <p:nvPr>
            <p:ph idx="4294967295" type="body"/>
          </p:nvPr>
        </p:nvSpPr>
        <p:spPr>
          <a:xfrm>
            <a:off x="479575" y="2333260"/>
            <a:ext cx="2809702" cy="45247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GB" sz="1800">
                <a:solidFill>
                  <a:schemeClr val="dk2"/>
                </a:solidFill>
                <a:latin typeface="Quattrocento Sans"/>
                <a:ea typeface="Quattrocento Sans"/>
                <a:cs typeface="Quattrocento Sans"/>
                <a:sym typeface="Quattrocento Sans"/>
              </a:rPr>
              <a:t>Public means that attributes and methods can be seen and accessed without any restrictions</a:t>
            </a:r>
            <a:endParaRPr/>
          </a:p>
          <a:p>
            <a:pPr indent="0" lvl="0" marL="0" rtl="0" algn="l">
              <a:spcBef>
                <a:spcPts val="1000"/>
              </a:spcBef>
              <a:spcAft>
                <a:spcPts val="0"/>
              </a:spcAft>
              <a:buSzPts val="1800"/>
              <a:buNone/>
            </a:pPr>
            <a:r>
              <a:t/>
            </a:r>
            <a:endParaRPr sz="1800">
              <a:solidFill>
                <a:schemeClr val="dk2"/>
              </a:solidFill>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Class: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Package: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Subclass: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World:		Y</a:t>
            </a:r>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p:txBody>
      </p:sp>
      <p:sp>
        <p:nvSpPr>
          <p:cNvPr id="858" name="Google Shape;858;p84"/>
          <p:cNvSpPr txBox="1"/>
          <p:nvPr>
            <p:ph idx="4294967295" type="body"/>
          </p:nvPr>
        </p:nvSpPr>
        <p:spPr>
          <a:xfrm>
            <a:off x="9158731" y="2333261"/>
            <a:ext cx="2696121" cy="45247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GB" sz="1800">
                <a:solidFill>
                  <a:schemeClr val="dk2"/>
                </a:solidFill>
                <a:latin typeface="Quattrocento Sans"/>
                <a:ea typeface="Quattrocento Sans"/>
                <a:cs typeface="Quattrocento Sans"/>
                <a:sym typeface="Quattrocento Sans"/>
              </a:rPr>
              <a:t>Private means that attributes and methods can only be seen and accessed from within the same object</a:t>
            </a:r>
            <a:endParaRPr/>
          </a:p>
          <a:p>
            <a:pPr indent="0" lvl="0" marL="0" rtl="0" algn="l">
              <a:spcBef>
                <a:spcPts val="1000"/>
              </a:spcBef>
              <a:spcAft>
                <a:spcPts val="0"/>
              </a:spcAft>
              <a:buSzPts val="1800"/>
              <a:buNone/>
            </a:pPr>
            <a:r>
              <a:t/>
            </a:r>
            <a:endParaRPr sz="1800">
              <a:solidFill>
                <a:schemeClr val="dk2"/>
              </a:solidFill>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Class: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Package:		N</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Subclass:		N</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World:		N</a:t>
            </a:r>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p:txBody>
      </p:sp>
      <p:sp>
        <p:nvSpPr>
          <p:cNvPr id="859" name="Google Shape;859;p84"/>
          <p:cNvSpPr txBox="1"/>
          <p:nvPr>
            <p:ph idx="4294967295" type="body"/>
          </p:nvPr>
        </p:nvSpPr>
        <p:spPr>
          <a:xfrm>
            <a:off x="6314115" y="2333260"/>
            <a:ext cx="2595466" cy="432255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GB" sz="1800">
                <a:solidFill>
                  <a:schemeClr val="dk2"/>
                </a:solidFill>
                <a:latin typeface="Quattrocento Sans"/>
                <a:ea typeface="Quattrocento Sans"/>
                <a:cs typeface="Quattrocento Sans"/>
                <a:sym typeface="Quattrocento Sans"/>
              </a:rPr>
              <a:t>Default is the access level that is applied to attributes and methods if no modifier is specified. Objects must be in the same package</a:t>
            </a:r>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Class: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Package:		Y</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Subclass:		N</a:t>
            </a:r>
            <a:endParaRPr/>
          </a:p>
          <a:p>
            <a:pPr indent="0" lvl="0" marL="0" rtl="0" algn="l">
              <a:spcBef>
                <a:spcPts val="1000"/>
              </a:spcBef>
              <a:spcAft>
                <a:spcPts val="0"/>
              </a:spcAft>
              <a:buSzPts val="1800"/>
              <a:buNone/>
            </a:pPr>
            <a:r>
              <a:rPr lang="en-GB" sz="1800">
                <a:solidFill>
                  <a:schemeClr val="dk2"/>
                </a:solidFill>
                <a:latin typeface="Quattrocento Sans"/>
                <a:ea typeface="Quattrocento Sans"/>
                <a:cs typeface="Quattrocento Sans"/>
                <a:sym typeface="Quattrocento Sans"/>
              </a:rPr>
              <a:t>World:		N</a:t>
            </a:r>
            <a:endParaRPr/>
          </a:p>
          <a:p>
            <a:pPr indent="0" lvl="0" marL="0" rtl="0" algn="l">
              <a:spcBef>
                <a:spcPts val="1000"/>
              </a:spcBef>
              <a:spcAft>
                <a:spcPts val="0"/>
              </a:spcAft>
              <a:buSzPts val="1800"/>
              <a:buNone/>
            </a:pPr>
            <a:r>
              <a:t/>
            </a:r>
            <a:endParaRPr sz="1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85"/>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A </a:t>
            </a:r>
            <a:r>
              <a:rPr lang="en-GB">
                <a:latin typeface="Droid Sans Mono"/>
                <a:ea typeface="Droid Sans Mono"/>
                <a:cs typeface="Droid Sans Mono"/>
                <a:sym typeface="Droid Sans Mono"/>
              </a:rPr>
              <a:t>getXxxx() </a:t>
            </a:r>
            <a:r>
              <a:rPr lang="en-GB"/>
              <a:t>method will not be </a:t>
            </a:r>
            <a:r>
              <a:rPr lang="en-GB">
                <a:latin typeface="Droid Sans Mono"/>
                <a:ea typeface="Droid Sans Mono"/>
                <a:cs typeface="Droid Sans Mono"/>
                <a:sym typeface="Droid Sans Mono"/>
              </a:rPr>
              <a:t>void</a:t>
            </a:r>
            <a:endParaRPr/>
          </a:p>
          <a:p>
            <a:pPr indent="-285750" lvl="1" marL="742950" rtl="0" algn="l">
              <a:spcBef>
                <a:spcPts val="1000"/>
              </a:spcBef>
              <a:spcAft>
                <a:spcPts val="0"/>
              </a:spcAft>
              <a:buSzPts val="1800"/>
              <a:buChar char="•"/>
            </a:pPr>
            <a:r>
              <a:rPr lang="en-GB"/>
              <a:t>Will rarely receive a parameter</a:t>
            </a:r>
            <a:endParaRPr/>
          </a:p>
          <a:p>
            <a:pPr indent="-285750" lvl="1" marL="742950" rtl="0" algn="l">
              <a:spcBef>
                <a:spcPts val="1000"/>
              </a:spcBef>
              <a:spcAft>
                <a:spcPts val="0"/>
              </a:spcAft>
              <a:buSzPts val="1800"/>
              <a:buChar char="•"/>
            </a:pPr>
            <a:r>
              <a:rPr lang="en-GB"/>
              <a:t>Typically used to encapsulate and make available a private field</a:t>
            </a:r>
            <a:endParaRPr/>
          </a:p>
          <a:p>
            <a:pPr indent="-285750" lvl="1" marL="742950" rtl="0" algn="l">
              <a:spcBef>
                <a:spcPts val="1000"/>
              </a:spcBef>
              <a:spcAft>
                <a:spcPts val="0"/>
              </a:spcAft>
              <a:buSzPts val="1800"/>
              <a:buChar char="•"/>
            </a:pPr>
            <a:r>
              <a:rPr lang="en-GB"/>
              <a:t>Often one line of code</a:t>
            </a:r>
            <a:endParaRPr/>
          </a:p>
          <a:p>
            <a:pPr indent="-285750" lvl="1" marL="742950" rtl="0" algn="l">
              <a:spcBef>
                <a:spcPts val="1000"/>
              </a:spcBef>
              <a:spcAft>
                <a:spcPts val="0"/>
              </a:spcAft>
              <a:buSzPts val="1800"/>
              <a:buChar char="•"/>
            </a:pPr>
            <a:r>
              <a:rPr lang="en-GB"/>
              <a:t>Client code will use the value returned – somehow</a:t>
            </a:r>
            <a:endParaRPr/>
          </a:p>
          <a:p>
            <a:pPr indent="-228600" lvl="2" marL="1143000" rtl="0" algn="l">
              <a:spcBef>
                <a:spcPts val="1000"/>
              </a:spcBef>
              <a:spcAft>
                <a:spcPts val="0"/>
              </a:spcAft>
              <a:buSzPts val="1800"/>
              <a:buChar char="•"/>
            </a:pPr>
            <a:r>
              <a:rPr lang="en-GB"/>
              <a:t>Unlikely to be calling the method just for its ‘side-effects’</a:t>
            </a:r>
            <a:endParaRPr/>
          </a:p>
          <a:p>
            <a:pPr indent="-342900" lvl="0" marL="342900" rtl="0" algn="l">
              <a:spcBef>
                <a:spcPts val="1000"/>
              </a:spcBef>
              <a:spcAft>
                <a:spcPts val="0"/>
              </a:spcAft>
              <a:buClr>
                <a:schemeClr val="dk1"/>
              </a:buClr>
              <a:buSzPts val="1900"/>
              <a:buFont typeface="Arial"/>
              <a:buChar char="•"/>
            </a:pPr>
            <a:r>
              <a:rPr lang="en-GB"/>
              <a:t>A get method can be used to perform a calculation referring to one or more fields</a:t>
            </a:r>
            <a:endParaRPr/>
          </a:p>
        </p:txBody>
      </p:sp>
      <p:sp>
        <p:nvSpPr>
          <p:cNvPr id="865" name="Google Shape;865;p8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Standard Get Method</a:t>
            </a:r>
            <a:endParaRPr sz="3240"/>
          </a:p>
        </p:txBody>
      </p:sp>
      <p:sp>
        <p:nvSpPr>
          <p:cNvPr id="866" name="Google Shape;866;p85"/>
          <p:cNvSpPr/>
          <p:nvPr/>
        </p:nvSpPr>
        <p:spPr>
          <a:xfrm>
            <a:off x="6489962" y="1929600"/>
            <a:ext cx="4867275" cy="2028761"/>
          </a:xfrm>
          <a:prstGeom prst="rect">
            <a:avLst/>
          </a:prstGeom>
          <a:solidFill>
            <a:srgbClr val="F2F2F2"/>
          </a:solidFill>
          <a:ln>
            <a:noFill/>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class</a:t>
            </a:r>
            <a:r>
              <a:rPr lang="en-GB" sz="1800">
                <a:solidFill>
                  <a:srgbClr val="000000"/>
                </a:solidFill>
                <a:latin typeface="Droid Sans Mono"/>
                <a:ea typeface="Droid Sans Mono"/>
                <a:cs typeface="Droid Sans Mono"/>
                <a:sym typeface="Droid Sans Mono"/>
              </a:rPr>
              <a:t> Barrier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private boolean </a:t>
            </a:r>
            <a:r>
              <a:rPr lang="en-GB" sz="1800">
                <a:solidFill>
                  <a:srgbClr val="000000"/>
                </a:solidFill>
                <a:latin typeface="Droid Sans Mono"/>
                <a:ea typeface="Droid Sans Mono"/>
                <a:cs typeface="Droid Sans Mono"/>
                <a:sym typeface="Droid Sans Mono"/>
              </a:rPr>
              <a:t>isRaised;</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a:t>
            </a:r>
            <a:br>
              <a:rPr lang="en-GB" sz="1800">
                <a:solidFill>
                  <a:srgbClr val="0000C8"/>
                </a:solidFill>
                <a:latin typeface="Droid Sans Mono"/>
                <a:ea typeface="Droid Sans Mono"/>
                <a:cs typeface="Droid Sans Mono"/>
                <a:sym typeface="Droid Sans Mono"/>
              </a:rPr>
            </a:br>
            <a:r>
              <a:rPr lang="en-GB" sz="1800">
                <a:solidFill>
                  <a:srgbClr val="0000C8"/>
                </a:solidFill>
                <a:latin typeface="Droid Sans Mono"/>
                <a:ea typeface="Droid Sans Mono"/>
                <a:cs typeface="Droid Sans Mono"/>
                <a:sym typeface="Droid Sans Mono"/>
              </a:rPr>
              <a:t>  public boolean </a:t>
            </a:r>
            <a:r>
              <a:rPr lang="en-GB" sz="1800">
                <a:solidFill>
                  <a:srgbClr val="000000"/>
                </a:solidFill>
                <a:latin typeface="Droid Sans Mono"/>
                <a:ea typeface="Droid Sans Mono"/>
                <a:cs typeface="Droid Sans Mono"/>
                <a:sym typeface="Droid Sans Mono"/>
              </a:rPr>
              <a:t>getisRaised() {  </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return this</a:t>
            </a:r>
            <a:r>
              <a:rPr lang="en-GB" sz="1800">
                <a:solidFill>
                  <a:schemeClr val="dk1"/>
                </a:solidFill>
                <a:latin typeface="Droid Sans Mono"/>
                <a:ea typeface="Droid Sans Mono"/>
                <a:cs typeface="Droid Sans Mono"/>
                <a:sym typeface="Droid Sans Mono"/>
              </a:rPr>
              <a:t>.isRaised;</a:t>
            </a:r>
            <a:endParaRPr sz="1800">
              <a:solidFill>
                <a:schemeClr val="dk1"/>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a:t>
            </a:r>
            <a:endParaRPr/>
          </a:p>
        </p:txBody>
      </p:sp>
      <p:sp>
        <p:nvSpPr>
          <p:cNvPr id="867" name="Google Shape;867;p85"/>
          <p:cNvSpPr/>
          <p:nvPr/>
        </p:nvSpPr>
        <p:spPr>
          <a:xfrm>
            <a:off x="6489962" y="4224761"/>
            <a:ext cx="4867275" cy="2028761"/>
          </a:xfrm>
          <a:prstGeom prst="rect">
            <a:avLst/>
          </a:prstGeom>
          <a:solidFill>
            <a:srgbClr val="F2F2F2"/>
          </a:solidFill>
          <a:ln>
            <a:noFill/>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class</a:t>
            </a:r>
            <a:r>
              <a:rPr lang="en-GB" sz="1800">
                <a:solidFill>
                  <a:srgbClr val="000000"/>
                </a:solidFill>
                <a:latin typeface="Droid Sans Mono"/>
                <a:ea typeface="Droid Sans Mono"/>
                <a:cs typeface="Droid Sans Mono"/>
                <a:sym typeface="Droid Sans Mono"/>
              </a:rPr>
              <a:t> Car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private int</a:t>
            </a:r>
            <a:r>
              <a:rPr lang="en-GB" sz="1800">
                <a:solidFill>
                  <a:srgbClr val="000000"/>
                </a:solidFill>
                <a:latin typeface="Droid Sans Mono"/>
                <a:ea typeface="Droid Sans Mono"/>
                <a:cs typeface="Droid Sans Mono"/>
                <a:sym typeface="Droid Sans Mono"/>
              </a:rPr>
              <a:t> speed;</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a:t>
            </a:r>
            <a:br>
              <a:rPr lang="en-GB" sz="1800">
                <a:solidFill>
                  <a:srgbClr val="0000C8"/>
                </a:solidFill>
                <a:latin typeface="Droid Sans Mono"/>
                <a:ea typeface="Droid Sans Mono"/>
                <a:cs typeface="Droid Sans Mono"/>
                <a:sym typeface="Droid Sans Mono"/>
              </a:rPr>
            </a:br>
            <a:r>
              <a:rPr lang="en-GB" sz="1800">
                <a:solidFill>
                  <a:srgbClr val="0000C8"/>
                </a:solidFill>
                <a:latin typeface="Droid Sans Mono"/>
                <a:ea typeface="Droid Sans Mono"/>
                <a:cs typeface="Droid Sans Mono"/>
                <a:sym typeface="Droid Sans Mono"/>
              </a:rPr>
              <a:t>  public int</a:t>
            </a:r>
            <a:r>
              <a:rPr lang="en-GB" sz="1800">
                <a:solidFill>
                  <a:srgbClr val="000000"/>
                </a:solidFill>
                <a:latin typeface="Droid Sans Mono"/>
                <a:ea typeface="Droid Sans Mono"/>
                <a:cs typeface="Droid Sans Mono"/>
                <a:sym typeface="Droid Sans Mono"/>
              </a:rPr>
              <a:t> getSpeedKPH() {  </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return</a:t>
            </a:r>
            <a:r>
              <a:rPr lang="en-GB" sz="1800">
                <a:solidFill>
                  <a:srgbClr val="FF0000"/>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speed * 8 / 5;</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86"/>
          <p:cNvSpPr txBox="1"/>
          <p:nvPr>
            <p:ph idx="1" type="body"/>
          </p:nvPr>
        </p:nvSpPr>
        <p:spPr>
          <a:xfrm>
            <a:off x="414000" y="1929600"/>
            <a:ext cx="5272778" cy="328785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latin typeface="Droid Sans Mono"/>
                <a:ea typeface="Droid Sans Mono"/>
                <a:cs typeface="Droid Sans Mono"/>
                <a:sym typeface="Droid Sans Mono"/>
              </a:rPr>
              <a:t>‘set’ </a:t>
            </a:r>
            <a:r>
              <a:rPr lang="en-GB"/>
              <a:t>methods are usually void </a:t>
            </a:r>
            <a:endParaRPr/>
          </a:p>
          <a:p>
            <a:pPr indent="-285750" lvl="1" marL="742950" rtl="0" algn="l">
              <a:spcBef>
                <a:spcPts val="1000"/>
              </a:spcBef>
              <a:spcAft>
                <a:spcPts val="0"/>
              </a:spcAft>
              <a:buSzPts val="1800"/>
              <a:buChar char="•"/>
            </a:pPr>
            <a:r>
              <a:rPr lang="en-GB"/>
              <a:t>But nearly always take a parameter used to change the state of a field</a:t>
            </a:r>
            <a:endParaRPr/>
          </a:p>
          <a:p>
            <a:pPr indent="-285750" lvl="1" marL="742950" rtl="0" algn="l">
              <a:spcBef>
                <a:spcPts val="1000"/>
              </a:spcBef>
              <a:spcAft>
                <a:spcPts val="0"/>
              </a:spcAft>
              <a:buSzPts val="1800"/>
              <a:buChar char="•"/>
            </a:pPr>
            <a:r>
              <a:rPr lang="en-GB"/>
              <a:t>Later.. they might throw an ‘exception’ when they can’t perform action</a:t>
            </a:r>
            <a:endParaRPr/>
          </a:p>
          <a:p>
            <a:pPr indent="-285750" lvl="1" marL="742950" rtl="0" algn="l">
              <a:spcBef>
                <a:spcPts val="1000"/>
              </a:spcBef>
              <a:spcAft>
                <a:spcPts val="0"/>
              </a:spcAft>
              <a:buSzPts val="1800"/>
              <a:buChar char="•"/>
            </a:pPr>
            <a:r>
              <a:rPr lang="en-GB"/>
              <a:t>If you were authoring </a:t>
            </a:r>
            <a:r>
              <a:rPr b="1" lang="en-GB">
                <a:latin typeface="Droid Sans Mono"/>
                <a:ea typeface="Droid Sans Mono"/>
                <a:cs typeface="Droid Sans Mono"/>
                <a:sym typeface="Droid Sans Mono"/>
              </a:rPr>
              <a:t>class Car </a:t>
            </a:r>
            <a:r>
              <a:rPr lang="en-GB"/>
              <a:t>would you name a method</a:t>
            </a:r>
            <a:br>
              <a:rPr lang="en-GB"/>
            </a:br>
            <a:r>
              <a:rPr b="1" lang="en-GB">
                <a:latin typeface="Droid Sans Mono"/>
                <a:ea typeface="Droid Sans Mono"/>
                <a:cs typeface="Droid Sans Mono"/>
                <a:sym typeface="Droid Sans Mono"/>
              </a:rPr>
              <a:t>setGear(int gear) </a:t>
            </a:r>
            <a:r>
              <a:rPr lang="en-GB"/>
              <a:t>or </a:t>
            </a:r>
            <a:r>
              <a:rPr b="1" lang="en-GB">
                <a:latin typeface="Droid Sans Mono"/>
                <a:ea typeface="Droid Sans Mono"/>
                <a:cs typeface="Droid Sans Mono"/>
                <a:sym typeface="Droid Sans Mono"/>
              </a:rPr>
              <a:t>selectGear(int gear) </a:t>
            </a:r>
            <a:r>
              <a:rPr lang="en-GB"/>
              <a:t>– it is still a ‘set’ter.</a:t>
            </a:r>
            <a:endParaRPr/>
          </a:p>
        </p:txBody>
      </p:sp>
      <p:sp>
        <p:nvSpPr>
          <p:cNvPr id="873" name="Google Shape;873;p8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Standard Set Method</a:t>
            </a:r>
            <a:endParaRPr sz="3240"/>
          </a:p>
        </p:txBody>
      </p:sp>
      <p:sp>
        <p:nvSpPr>
          <p:cNvPr id="874" name="Google Shape;874;p86"/>
          <p:cNvSpPr/>
          <p:nvPr/>
        </p:nvSpPr>
        <p:spPr>
          <a:xfrm>
            <a:off x="5686778" y="2727621"/>
            <a:ext cx="6132022" cy="2028761"/>
          </a:xfrm>
          <a:prstGeom prst="rect">
            <a:avLst/>
          </a:prstGeom>
          <a:solidFill>
            <a:srgbClr val="F2F2F2"/>
          </a:solidFill>
          <a:ln>
            <a:noFill/>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class</a:t>
            </a:r>
            <a:r>
              <a:rPr lang="en-GB" sz="1800">
                <a:solidFill>
                  <a:srgbClr val="000000"/>
                </a:solidFill>
                <a:latin typeface="Droid Sans Mono"/>
                <a:ea typeface="Droid Sans Mono"/>
                <a:cs typeface="Droid Sans Mono"/>
                <a:sym typeface="Droid Sans Mono"/>
              </a:rPr>
              <a:t> Barrier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private boolean </a:t>
            </a:r>
            <a:r>
              <a:rPr lang="en-GB" sz="1800">
                <a:solidFill>
                  <a:srgbClr val="000000"/>
                </a:solidFill>
                <a:latin typeface="Droid Sans Mono"/>
                <a:ea typeface="Droid Sans Mono"/>
                <a:cs typeface="Droid Sans Mono"/>
                <a:sym typeface="Droid Sans Mono"/>
              </a:rPr>
              <a:t>isRaised;</a:t>
            </a:r>
            <a:br>
              <a:rPr lang="en-GB" sz="1800">
                <a:solidFill>
                  <a:srgbClr val="0000C8"/>
                </a:solidFill>
                <a:latin typeface="Droid Sans Mono"/>
                <a:ea typeface="Droid Sans Mono"/>
                <a:cs typeface="Droid Sans Mono"/>
                <a:sym typeface="Droid Sans Mono"/>
              </a:rPr>
            </a:br>
            <a:r>
              <a:rPr lang="en-GB" sz="1800">
                <a:solidFill>
                  <a:srgbClr val="0000C8"/>
                </a:solidFill>
                <a:latin typeface="Droid Sans Mono"/>
                <a:ea typeface="Droid Sans Mono"/>
                <a:cs typeface="Droid Sans Mono"/>
                <a:sym typeface="Droid Sans Mono"/>
              </a:rPr>
              <a:t>  public void </a:t>
            </a:r>
            <a:r>
              <a:rPr lang="en-GB" sz="1800">
                <a:solidFill>
                  <a:srgbClr val="000000"/>
                </a:solidFill>
                <a:latin typeface="Droid Sans Mono"/>
                <a:ea typeface="Droid Sans Mono"/>
                <a:cs typeface="Droid Sans Mono"/>
                <a:sym typeface="Droid Sans Mono"/>
              </a:rPr>
              <a:t>setisRaised(</a:t>
            </a:r>
            <a:r>
              <a:rPr lang="en-GB" sz="1800">
                <a:solidFill>
                  <a:srgbClr val="0000C8"/>
                </a:solidFill>
                <a:latin typeface="Droid Sans Mono"/>
                <a:ea typeface="Droid Sans Mono"/>
                <a:cs typeface="Droid Sans Mono"/>
                <a:sym typeface="Droid Sans Mono"/>
              </a:rPr>
              <a:t>boolean </a:t>
            </a:r>
            <a:r>
              <a:rPr lang="en-GB" sz="1800">
                <a:solidFill>
                  <a:srgbClr val="000000"/>
                </a:solidFill>
                <a:latin typeface="Droid Sans Mono"/>
                <a:ea typeface="Droid Sans Mono"/>
                <a:cs typeface="Droid Sans Mono"/>
                <a:sym typeface="Droid Sans Mono"/>
              </a:rPr>
              <a:t>isRaised)</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this</a:t>
            </a:r>
            <a:r>
              <a:rPr lang="en-GB" sz="1800">
                <a:solidFill>
                  <a:schemeClr val="dk1"/>
                </a:solidFill>
                <a:latin typeface="Droid Sans Mono"/>
                <a:ea typeface="Droid Sans Mono"/>
                <a:cs typeface="Droid Sans Mono"/>
                <a:sym typeface="Droid Sans Mono"/>
              </a:rPr>
              <a:t>.isRaised = isRaised;</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sz="1800">
              <a:solidFill>
                <a:srgbClr val="000000"/>
              </a:solidFill>
              <a:latin typeface="Droid Sans Mono"/>
              <a:ea typeface="Droid Sans Mono"/>
              <a:cs typeface="Droid Sans Mono"/>
              <a:sym typeface="Droid Sans Mon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87"/>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Inheritance is used to provide classes with some common functionality by inheriting from an object that already contains that functionality. This improves efficiency by reducing code duplication.</a:t>
            </a:r>
            <a:endParaRPr/>
          </a:p>
          <a:p>
            <a:pPr indent="-342900" lvl="0" marL="342900" rtl="0" algn="l">
              <a:spcBef>
                <a:spcPts val="1000"/>
              </a:spcBef>
              <a:spcAft>
                <a:spcPts val="0"/>
              </a:spcAft>
              <a:buClr>
                <a:schemeClr val="dk1"/>
              </a:buClr>
              <a:buSzPts val="1900"/>
              <a:buFont typeface="Arial"/>
              <a:buChar char="•"/>
            </a:pPr>
            <a:r>
              <a:rPr lang="en-GB"/>
              <a:t>There are 3 ways we can do inheritance:</a:t>
            </a:r>
            <a:endParaRPr/>
          </a:p>
          <a:p>
            <a:pPr indent="-285750" lvl="1" marL="732150" rtl="0" algn="l">
              <a:spcBef>
                <a:spcPts val="1000"/>
              </a:spcBef>
              <a:spcAft>
                <a:spcPts val="0"/>
              </a:spcAft>
              <a:buSzPts val="1800"/>
              <a:buChar char="•"/>
            </a:pPr>
            <a:r>
              <a:rPr lang="en-GB"/>
              <a:t>By inheriting from an existing class.</a:t>
            </a:r>
            <a:endParaRPr/>
          </a:p>
          <a:p>
            <a:pPr indent="-285750" lvl="1" marL="732150" rtl="0" algn="l">
              <a:spcBef>
                <a:spcPts val="1000"/>
              </a:spcBef>
              <a:spcAft>
                <a:spcPts val="0"/>
              </a:spcAft>
              <a:buSzPts val="1800"/>
              <a:buChar char="•"/>
            </a:pPr>
            <a:r>
              <a:rPr lang="en-GB"/>
              <a:t>By inheriting from an Abstract Class.</a:t>
            </a:r>
            <a:endParaRPr/>
          </a:p>
          <a:p>
            <a:pPr indent="-285750" lvl="1" marL="732150" rtl="0" algn="l">
              <a:spcBef>
                <a:spcPts val="1000"/>
              </a:spcBef>
              <a:spcAft>
                <a:spcPts val="0"/>
              </a:spcAft>
              <a:buSzPts val="1800"/>
              <a:buChar char="•"/>
            </a:pPr>
            <a:r>
              <a:rPr lang="en-GB"/>
              <a:t>By inheriting from one or more interfaces.</a:t>
            </a:r>
            <a:endParaRPr/>
          </a:p>
          <a:p>
            <a:pPr indent="-171450" lvl="1" marL="732150" rtl="0" algn="l">
              <a:spcBef>
                <a:spcPts val="1000"/>
              </a:spcBef>
              <a:spcAft>
                <a:spcPts val="0"/>
              </a:spcAft>
              <a:buSzPts val="1800"/>
              <a:buNone/>
            </a:pPr>
            <a:r>
              <a:t/>
            </a:r>
            <a:endParaRPr/>
          </a:p>
          <a:p>
            <a:pPr indent="-332100" lvl="0" marL="332100" rtl="0" algn="l">
              <a:spcBef>
                <a:spcPts val="1000"/>
              </a:spcBef>
              <a:spcAft>
                <a:spcPts val="0"/>
              </a:spcAft>
              <a:buSzPts val="1900"/>
              <a:buChar char="•"/>
            </a:pPr>
            <a:r>
              <a:rPr lang="en-GB"/>
              <a:t>Cat inheriting from Mammal would make Mammal the Super/Parent class and Cat the Sub/Child class</a:t>
            </a:r>
            <a:endParaRPr/>
          </a:p>
        </p:txBody>
      </p:sp>
      <p:sp>
        <p:nvSpPr>
          <p:cNvPr id="880" name="Google Shape;880;p8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Inheritance</a:t>
            </a:r>
            <a:endParaRPr sz="3240"/>
          </a:p>
        </p:txBody>
      </p:sp>
      <p:sp>
        <p:nvSpPr>
          <p:cNvPr id="881" name="Google Shape;881;p87"/>
          <p:cNvSpPr/>
          <p:nvPr/>
        </p:nvSpPr>
        <p:spPr>
          <a:xfrm>
            <a:off x="8196349" y="1380436"/>
            <a:ext cx="2028300" cy="1098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Animal</a:t>
            </a:r>
            <a:endParaRPr/>
          </a:p>
        </p:txBody>
      </p:sp>
      <p:sp>
        <p:nvSpPr>
          <p:cNvPr id="882" name="Google Shape;882;p87"/>
          <p:cNvSpPr/>
          <p:nvPr/>
        </p:nvSpPr>
        <p:spPr>
          <a:xfrm>
            <a:off x="6486698" y="2833919"/>
            <a:ext cx="2028300" cy="1098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Mammal</a:t>
            </a:r>
            <a:endParaRPr/>
          </a:p>
        </p:txBody>
      </p:sp>
      <p:sp>
        <p:nvSpPr>
          <p:cNvPr id="883" name="Google Shape;883;p87"/>
          <p:cNvSpPr/>
          <p:nvPr/>
        </p:nvSpPr>
        <p:spPr>
          <a:xfrm>
            <a:off x="9662160" y="2833919"/>
            <a:ext cx="2028300" cy="1098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Fish</a:t>
            </a:r>
            <a:endParaRPr/>
          </a:p>
        </p:txBody>
      </p:sp>
      <p:sp>
        <p:nvSpPr>
          <p:cNvPr id="884" name="Google Shape;884;p87"/>
          <p:cNvSpPr/>
          <p:nvPr/>
        </p:nvSpPr>
        <p:spPr>
          <a:xfrm>
            <a:off x="6486698" y="4404173"/>
            <a:ext cx="2028300" cy="1098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Cat</a:t>
            </a:r>
            <a:endParaRPr/>
          </a:p>
        </p:txBody>
      </p:sp>
      <p:sp>
        <p:nvSpPr>
          <p:cNvPr id="885" name="Google Shape;885;p87"/>
          <p:cNvSpPr/>
          <p:nvPr/>
        </p:nvSpPr>
        <p:spPr>
          <a:xfrm>
            <a:off x="9662160" y="4404173"/>
            <a:ext cx="2028300" cy="1098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Tuna</a:t>
            </a:r>
            <a:endParaRPr/>
          </a:p>
        </p:txBody>
      </p:sp>
      <p:cxnSp>
        <p:nvCxnSpPr>
          <p:cNvPr id="886" name="Google Shape;886;p87"/>
          <p:cNvCxnSpPr>
            <a:stCxn id="881" idx="2"/>
            <a:endCxn id="882" idx="0"/>
          </p:cNvCxnSpPr>
          <p:nvPr/>
        </p:nvCxnSpPr>
        <p:spPr>
          <a:xfrm flipH="1">
            <a:off x="7500799" y="2478736"/>
            <a:ext cx="1709700" cy="355200"/>
          </a:xfrm>
          <a:prstGeom prst="straightConnector1">
            <a:avLst/>
          </a:prstGeom>
          <a:noFill/>
          <a:ln cap="flat" cmpd="sng" w="38100">
            <a:solidFill>
              <a:srgbClr val="004F9B"/>
            </a:solidFill>
            <a:prstDash val="solid"/>
            <a:round/>
            <a:headEnd len="sm" w="sm" type="none"/>
            <a:tailEnd len="sm" w="sm" type="none"/>
          </a:ln>
        </p:spPr>
      </p:cxnSp>
      <p:cxnSp>
        <p:nvCxnSpPr>
          <p:cNvPr id="887" name="Google Shape;887;p87"/>
          <p:cNvCxnSpPr>
            <a:stCxn id="883" idx="0"/>
            <a:endCxn id="881" idx="2"/>
          </p:cNvCxnSpPr>
          <p:nvPr/>
        </p:nvCxnSpPr>
        <p:spPr>
          <a:xfrm rot="10800000">
            <a:off x="9210510" y="2478719"/>
            <a:ext cx="1465800" cy="355200"/>
          </a:xfrm>
          <a:prstGeom prst="straightConnector1">
            <a:avLst/>
          </a:prstGeom>
          <a:noFill/>
          <a:ln cap="flat" cmpd="sng" w="38100">
            <a:solidFill>
              <a:srgbClr val="004F9B"/>
            </a:solidFill>
            <a:prstDash val="solid"/>
            <a:round/>
            <a:headEnd len="sm" w="sm" type="none"/>
            <a:tailEnd len="sm" w="sm" type="none"/>
          </a:ln>
        </p:spPr>
      </p:cxnSp>
      <p:cxnSp>
        <p:nvCxnSpPr>
          <p:cNvPr id="888" name="Google Shape;888;p87"/>
          <p:cNvCxnSpPr>
            <a:stCxn id="883" idx="2"/>
            <a:endCxn id="885" idx="0"/>
          </p:cNvCxnSpPr>
          <p:nvPr/>
        </p:nvCxnSpPr>
        <p:spPr>
          <a:xfrm>
            <a:off x="10676310" y="3932219"/>
            <a:ext cx="0" cy="471900"/>
          </a:xfrm>
          <a:prstGeom prst="straightConnector1">
            <a:avLst/>
          </a:prstGeom>
          <a:noFill/>
          <a:ln cap="flat" cmpd="sng" w="38100">
            <a:solidFill>
              <a:srgbClr val="004F9B"/>
            </a:solidFill>
            <a:prstDash val="solid"/>
            <a:round/>
            <a:headEnd len="sm" w="sm" type="none"/>
            <a:tailEnd len="sm" w="sm" type="none"/>
          </a:ln>
        </p:spPr>
      </p:cxnSp>
      <p:cxnSp>
        <p:nvCxnSpPr>
          <p:cNvPr id="889" name="Google Shape;889;p87"/>
          <p:cNvCxnSpPr>
            <a:stCxn id="882" idx="2"/>
            <a:endCxn id="884" idx="0"/>
          </p:cNvCxnSpPr>
          <p:nvPr/>
        </p:nvCxnSpPr>
        <p:spPr>
          <a:xfrm>
            <a:off x="7500848" y="3932219"/>
            <a:ext cx="0" cy="471900"/>
          </a:xfrm>
          <a:prstGeom prst="straightConnector1">
            <a:avLst/>
          </a:prstGeom>
          <a:noFill/>
          <a:ln cap="flat" cmpd="sng" w="38100">
            <a:solidFill>
              <a:srgbClr val="004F9B"/>
            </a:solidFill>
            <a:prstDash val="solid"/>
            <a:round/>
            <a:headEnd len="sm" w="sm" type="none"/>
            <a:tailEnd len="sm" w="sm" type="none"/>
          </a:ln>
        </p:spPr>
      </p:cxnSp>
      <p:sp>
        <p:nvSpPr>
          <p:cNvPr id="890" name="Google Shape;890;p87"/>
          <p:cNvSpPr txBox="1"/>
          <p:nvPr/>
        </p:nvSpPr>
        <p:spPr>
          <a:xfrm>
            <a:off x="6384175" y="5974427"/>
            <a:ext cx="5652600" cy="400200"/>
          </a:xfrm>
          <a:prstGeom prst="rect">
            <a:avLst/>
          </a:prstGeom>
          <a:solidFill>
            <a:srgbClr val="B9CD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A </a:t>
            </a:r>
            <a:r>
              <a:rPr lang="en-GB" sz="2000" u="sng">
                <a:solidFill>
                  <a:schemeClr val="dk1"/>
                </a:solidFill>
                <a:latin typeface="Courier New"/>
                <a:ea typeface="Courier New"/>
                <a:cs typeface="Courier New"/>
                <a:sym typeface="Courier New"/>
              </a:rPr>
              <a:t>Cat</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IS A </a:t>
            </a:r>
            <a:r>
              <a:rPr lang="en-GB" sz="2000" u="sng">
                <a:solidFill>
                  <a:schemeClr val="dk1"/>
                </a:solidFill>
                <a:latin typeface="Courier New"/>
                <a:ea typeface="Courier New"/>
                <a:cs typeface="Courier New"/>
                <a:sym typeface="Courier New"/>
              </a:rPr>
              <a:t>Mammal</a:t>
            </a:r>
            <a:r>
              <a:rPr lang="en-GB" sz="2000">
                <a:solidFill>
                  <a:schemeClr val="dk1"/>
                </a:solidFill>
                <a:latin typeface="Courier New"/>
                <a:ea typeface="Courier New"/>
                <a:cs typeface="Courier New"/>
                <a:sym typeface="Courier New"/>
              </a:rPr>
              <a:t> which </a:t>
            </a:r>
            <a:r>
              <a:rPr b="1" lang="en-GB" sz="2000">
                <a:solidFill>
                  <a:schemeClr val="dk1"/>
                </a:solidFill>
                <a:latin typeface="Courier New"/>
                <a:ea typeface="Courier New"/>
                <a:cs typeface="Courier New"/>
                <a:sym typeface="Courier New"/>
              </a:rPr>
              <a:t>IS A </a:t>
            </a:r>
            <a:r>
              <a:rPr lang="en-GB" sz="2000" u="sng">
                <a:solidFill>
                  <a:schemeClr val="dk1"/>
                </a:solidFill>
                <a:latin typeface="Courier New"/>
                <a:ea typeface="Courier New"/>
                <a:cs typeface="Courier New"/>
                <a:sym typeface="Courier New"/>
              </a:rPr>
              <a:t>Animal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8"/>
          <p:cNvSpPr txBox="1"/>
          <p:nvPr>
            <p:ph idx="1" type="body"/>
          </p:nvPr>
        </p:nvSpPr>
        <p:spPr>
          <a:xfrm>
            <a:off x="414000" y="1929600"/>
            <a:ext cx="4407382"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Say we want to have a Cat class and a Dog class, both need to represent the properties and methods that belong to a mammal, and an animal. </a:t>
            </a:r>
            <a:endParaRPr sz="1800"/>
          </a:p>
          <a:p>
            <a:pPr indent="-342900" lvl="0" marL="342900" rtl="0" algn="l">
              <a:spcBef>
                <a:spcPts val="1000"/>
              </a:spcBef>
              <a:spcAft>
                <a:spcPts val="0"/>
              </a:spcAft>
              <a:buClr>
                <a:schemeClr val="dk1"/>
              </a:buClr>
              <a:buSzPts val="1800"/>
              <a:buFont typeface="Arial"/>
              <a:buChar char="•"/>
            </a:pPr>
            <a:r>
              <a:rPr lang="en-GB" sz="1800"/>
              <a:t>So the Dog and Cat class both need to have all this code.</a:t>
            </a:r>
            <a:endParaRPr/>
          </a:p>
          <a:p>
            <a:pPr indent="-342900" lvl="0" marL="342900" rtl="0" algn="l">
              <a:spcBef>
                <a:spcPts val="1000"/>
              </a:spcBef>
              <a:spcAft>
                <a:spcPts val="0"/>
              </a:spcAft>
              <a:buClr>
                <a:schemeClr val="dk1"/>
              </a:buClr>
              <a:buSzPts val="1800"/>
              <a:buFont typeface="Arial"/>
              <a:buChar char="•"/>
            </a:pPr>
            <a:r>
              <a:rPr lang="en-GB" sz="1800"/>
              <a:t>One way is to create the class and insert all of that functionality inside of it.</a:t>
            </a:r>
            <a:endParaRPr/>
          </a:p>
          <a:p>
            <a:pPr indent="-342900" lvl="0" marL="342900" rtl="0" algn="l">
              <a:spcBef>
                <a:spcPts val="1000"/>
              </a:spcBef>
              <a:spcAft>
                <a:spcPts val="0"/>
              </a:spcAft>
              <a:buClr>
                <a:schemeClr val="dk1"/>
              </a:buClr>
              <a:buSzPts val="1800"/>
              <a:buFont typeface="Arial"/>
              <a:buChar char="•"/>
            </a:pPr>
            <a:r>
              <a:rPr lang="en-GB" sz="1800"/>
              <a:t>Another way is to create a hierarchy of inheritance</a:t>
            </a:r>
            <a:endParaRPr/>
          </a:p>
          <a:p>
            <a:pPr indent="-342900" lvl="0" marL="342900" rtl="0" algn="l">
              <a:spcBef>
                <a:spcPts val="1000"/>
              </a:spcBef>
              <a:spcAft>
                <a:spcPts val="0"/>
              </a:spcAft>
              <a:buClr>
                <a:schemeClr val="dk1"/>
              </a:buClr>
              <a:buSzPts val="1800"/>
              <a:buFont typeface="Arial"/>
              <a:buChar char="•"/>
            </a:pPr>
            <a:r>
              <a:rPr lang="en-GB" sz="1800"/>
              <a:t>This lets us re-use code and overall write less, making our actual code much more readable too.</a:t>
            </a:r>
            <a:endParaRPr sz="1800"/>
          </a:p>
        </p:txBody>
      </p:sp>
      <p:sp>
        <p:nvSpPr>
          <p:cNvPr id="896" name="Google Shape;896;p8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Inheritance – Why bother?</a:t>
            </a:r>
            <a:endParaRPr sz="3240"/>
          </a:p>
        </p:txBody>
      </p:sp>
      <p:sp>
        <p:nvSpPr>
          <p:cNvPr id="897" name="Google Shape;897;p88"/>
          <p:cNvSpPr/>
          <p:nvPr/>
        </p:nvSpPr>
        <p:spPr>
          <a:xfrm>
            <a:off x="9540000" y="1929600"/>
            <a:ext cx="2028306" cy="109832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Animal Method/Properties</a:t>
            </a:r>
            <a:endParaRPr/>
          </a:p>
        </p:txBody>
      </p:sp>
      <p:sp>
        <p:nvSpPr>
          <p:cNvPr id="898" name="Google Shape;898;p88"/>
          <p:cNvSpPr/>
          <p:nvPr/>
        </p:nvSpPr>
        <p:spPr>
          <a:xfrm>
            <a:off x="9540000" y="3371563"/>
            <a:ext cx="2028306" cy="109832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Mammal Method/Properties</a:t>
            </a:r>
            <a:endParaRPr/>
          </a:p>
        </p:txBody>
      </p:sp>
      <p:sp>
        <p:nvSpPr>
          <p:cNvPr id="899" name="Google Shape;899;p88"/>
          <p:cNvSpPr/>
          <p:nvPr/>
        </p:nvSpPr>
        <p:spPr>
          <a:xfrm>
            <a:off x="8841729" y="4813524"/>
            <a:ext cx="1562792" cy="109832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Cat</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Method/Properties</a:t>
            </a:r>
            <a:endParaRPr/>
          </a:p>
        </p:txBody>
      </p:sp>
      <p:cxnSp>
        <p:nvCxnSpPr>
          <p:cNvPr id="900" name="Google Shape;900;p88"/>
          <p:cNvCxnSpPr>
            <a:stCxn id="897" idx="2"/>
            <a:endCxn id="898" idx="0"/>
          </p:cNvCxnSpPr>
          <p:nvPr/>
        </p:nvCxnSpPr>
        <p:spPr>
          <a:xfrm>
            <a:off x="10554153" y="3027927"/>
            <a:ext cx="0" cy="343500"/>
          </a:xfrm>
          <a:prstGeom prst="straightConnector1">
            <a:avLst/>
          </a:prstGeom>
          <a:noFill/>
          <a:ln cap="flat" cmpd="sng" w="38100">
            <a:solidFill>
              <a:srgbClr val="004F9B"/>
            </a:solidFill>
            <a:prstDash val="solid"/>
            <a:round/>
            <a:headEnd len="sm" w="sm" type="none"/>
            <a:tailEnd len="sm" w="sm" type="none"/>
          </a:ln>
        </p:spPr>
      </p:cxnSp>
      <p:cxnSp>
        <p:nvCxnSpPr>
          <p:cNvPr id="901" name="Google Shape;901;p88"/>
          <p:cNvCxnSpPr>
            <a:stCxn id="898" idx="2"/>
            <a:endCxn id="899" idx="0"/>
          </p:cNvCxnSpPr>
          <p:nvPr/>
        </p:nvCxnSpPr>
        <p:spPr>
          <a:xfrm flipH="1">
            <a:off x="9623253" y="4469890"/>
            <a:ext cx="930900" cy="343500"/>
          </a:xfrm>
          <a:prstGeom prst="straightConnector1">
            <a:avLst/>
          </a:prstGeom>
          <a:noFill/>
          <a:ln cap="flat" cmpd="sng" w="38100">
            <a:solidFill>
              <a:srgbClr val="004F9B"/>
            </a:solidFill>
            <a:prstDash val="solid"/>
            <a:round/>
            <a:headEnd len="sm" w="sm" type="none"/>
            <a:tailEnd len="sm" w="sm" type="none"/>
          </a:ln>
        </p:spPr>
      </p:cxnSp>
      <p:sp>
        <p:nvSpPr>
          <p:cNvPr id="902" name="Google Shape;902;p88"/>
          <p:cNvSpPr/>
          <p:nvPr/>
        </p:nvSpPr>
        <p:spPr>
          <a:xfrm>
            <a:off x="10554152" y="4813524"/>
            <a:ext cx="1562793" cy="1098327"/>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Dog</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Method/Properties</a:t>
            </a:r>
            <a:endParaRPr/>
          </a:p>
        </p:txBody>
      </p:sp>
      <p:cxnSp>
        <p:nvCxnSpPr>
          <p:cNvPr id="903" name="Google Shape;903;p88"/>
          <p:cNvCxnSpPr>
            <a:stCxn id="898" idx="2"/>
            <a:endCxn id="902" idx="0"/>
          </p:cNvCxnSpPr>
          <p:nvPr/>
        </p:nvCxnSpPr>
        <p:spPr>
          <a:xfrm>
            <a:off x="10554153" y="4469890"/>
            <a:ext cx="781500" cy="343500"/>
          </a:xfrm>
          <a:prstGeom prst="straightConnector1">
            <a:avLst/>
          </a:prstGeom>
          <a:noFill/>
          <a:ln cap="flat" cmpd="sng" w="38100">
            <a:solidFill>
              <a:srgbClr val="004F9B"/>
            </a:solidFill>
            <a:prstDash val="solid"/>
            <a:round/>
            <a:headEnd len="sm" w="sm" type="none"/>
            <a:tailEnd len="sm" w="sm" type="none"/>
          </a:ln>
        </p:spPr>
      </p:cxnSp>
      <p:sp>
        <p:nvSpPr>
          <p:cNvPr id="904" name="Google Shape;904;p88"/>
          <p:cNvSpPr/>
          <p:nvPr/>
        </p:nvSpPr>
        <p:spPr>
          <a:xfrm>
            <a:off x="5093443" y="2650581"/>
            <a:ext cx="1685586" cy="254029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Animal Method/Properties</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Mammal Method/Properties</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Cat</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Method/Properties</a:t>
            </a:r>
            <a:endParaRPr/>
          </a:p>
        </p:txBody>
      </p:sp>
      <p:sp>
        <p:nvSpPr>
          <p:cNvPr id="905" name="Google Shape;905;p88"/>
          <p:cNvSpPr/>
          <p:nvPr/>
        </p:nvSpPr>
        <p:spPr>
          <a:xfrm>
            <a:off x="6939719" y="2650582"/>
            <a:ext cx="1685586" cy="254028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Animal Method/Properties</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Mammal Method/Properties</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Dog</a:t>
            </a:r>
            <a:endParaRPr/>
          </a:p>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Method/Properties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89"/>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Abstract classes are classes that cannot be instantiated so they must be implemented.</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Abstract classes can contain fully written code and abstract methods.</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Abstract methods must be implemented by any class that inherits from the abstract class.</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So whenever we inherit this Animal class, that class has to then create</a:t>
            </a:r>
            <a:endParaRPr/>
          </a:p>
        </p:txBody>
      </p:sp>
      <p:sp>
        <p:nvSpPr>
          <p:cNvPr id="911" name="Google Shape;911;p8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Abstract Classes</a:t>
            </a:r>
            <a:endParaRPr sz="3240"/>
          </a:p>
        </p:txBody>
      </p:sp>
      <p:sp>
        <p:nvSpPr>
          <p:cNvPr id="912" name="Google Shape;912;p89"/>
          <p:cNvSpPr/>
          <p:nvPr/>
        </p:nvSpPr>
        <p:spPr>
          <a:xfrm>
            <a:off x="6640895" y="944047"/>
            <a:ext cx="4981602" cy="2582758"/>
          </a:xfrm>
          <a:prstGeom prst="rect">
            <a:avLst/>
          </a:prstGeom>
          <a:solidFill>
            <a:srgbClr val="F2F2F2"/>
          </a:solidFill>
          <a:ln>
            <a:noFill/>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abstract </a:t>
            </a:r>
            <a:r>
              <a:rPr lang="en-GB" sz="1800">
                <a:solidFill>
                  <a:srgbClr val="000000"/>
                </a:solidFill>
                <a:latin typeface="Droid Sans Mono"/>
                <a:ea typeface="Droid Sans Mono"/>
                <a:cs typeface="Droid Sans Mono"/>
                <a:sym typeface="Droid Sans Mono"/>
              </a:rPr>
              <a:t>Animal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  </a:t>
            </a:r>
            <a:br>
              <a:rPr lang="en-GB" sz="1800">
                <a:solidFill>
                  <a:srgbClr val="0000C8"/>
                </a:solidFill>
                <a:latin typeface="Droid Sans Mono"/>
                <a:ea typeface="Droid Sans Mono"/>
                <a:cs typeface="Droid Sans Mono"/>
                <a:sym typeface="Droid Sans Mono"/>
              </a:rPr>
            </a:br>
            <a:r>
              <a:rPr lang="en-GB" sz="1800">
                <a:solidFill>
                  <a:srgbClr val="0000C8"/>
                </a:solidFill>
                <a:latin typeface="Droid Sans Mono"/>
                <a:ea typeface="Droid Sans Mono"/>
                <a:cs typeface="Droid Sans Mono"/>
                <a:sym typeface="Droid Sans Mono"/>
              </a:rPr>
              <a:t>  public boolean </a:t>
            </a:r>
            <a:r>
              <a:rPr lang="en-GB" sz="1800">
                <a:solidFill>
                  <a:srgbClr val="000000"/>
                </a:solidFill>
                <a:latin typeface="Droid Sans Mono"/>
                <a:ea typeface="Droid Sans Mono"/>
                <a:cs typeface="Droid Sans Mono"/>
                <a:sym typeface="Droid Sans Mono"/>
              </a:rPr>
              <a:t>eat(</a:t>
            </a:r>
            <a:r>
              <a:rPr lang="en-GB" sz="1800">
                <a:solidFill>
                  <a:srgbClr val="0000C8"/>
                </a:solidFill>
                <a:latin typeface="Droid Sans Mono"/>
                <a:ea typeface="Droid Sans Mono"/>
                <a:cs typeface="Droid Sans Mono"/>
                <a:sym typeface="Droid Sans Mono"/>
              </a:rPr>
              <a:t>Food</a:t>
            </a:r>
            <a:r>
              <a:rPr lang="en-GB" sz="1800">
                <a:solidFill>
                  <a:srgbClr val="000000"/>
                </a:solidFill>
                <a:latin typeface="Droid Sans Mono"/>
                <a:ea typeface="Droid Sans Mono"/>
                <a:cs typeface="Droid Sans Mono"/>
                <a:sym typeface="Droid Sans Mono"/>
              </a:rPr>
              <a:t> food) {  </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//do something with food</a:t>
            </a:r>
            <a:endParaRPr sz="1800">
              <a:solidFill>
                <a:schemeClr val="dk1"/>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public abstract void </a:t>
            </a:r>
            <a:r>
              <a:rPr lang="en-GB" sz="1800">
                <a:solidFill>
                  <a:srgbClr val="000000"/>
                </a:solidFill>
                <a:latin typeface="Droid Sans Mono"/>
                <a:ea typeface="Droid Sans Mono"/>
                <a:cs typeface="Droid Sans Mono"/>
                <a:sym typeface="Droid Sans Mono"/>
              </a:rPr>
              <a:t>sleep();</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public abstract void </a:t>
            </a:r>
            <a:r>
              <a:rPr lang="en-GB" sz="1800">
                <a:solidFill>
                  <a:srgbClr val="000000"/>
                </a:solidFill>
                <a:latin typeface="Droid Sans Mono"/>
                <a:ea typeface="Droid Sans Mono"/>
                <a:cs typeface="Droid Sans Mono"/>
                <a:sym typeface="Droid Sans Mono"/>
              </a:rPr>
              <a:t>makeNoise();</a:t>
            </a:r>
            <a:endParaRPr sz="1800">
              <a:solidFill>
                <a:schemeClr val="dk1"/>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a:t>
            </a:r>
            <a:endParaRPr/>
          </a:p>
        </p:txBody>
      </p:sp>
      <p:sp>
        <p:nvSpPr>
          <p:cNvPr id="913" name="Google Shape;913;p89"/>
          <p:cNvSpPr/>
          <p:nvPr/>
        </p:nvSpPr>
        <p:spPr>
          <a:xfrm>
            <a:off x="6640895" y="3988583"/>
            <a:ext cx="4981602" cy="2582758"/>
          </a:xfrm>
          <a:prstGeom prst="rect">
            <a:avLst/>
          </a:prstGeom>
          <a:solidFill>
            <a:srgbClr val="F2F2F2"/>
          </a:solidFill>
          <a:ln>
            <a:noFill/>
          </a:ln>
          <a:effectLst>
            <a:outerShdw rotWithShape="0" algn="ctr" dir="3187806" dist="63500">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public class </a:t>
            </a:r>
            <a:r>
              <a:rPr lang="en-GB" sz="1800">
                <a:solidFill>
                  <a:srgbClr val="000000"/>
                </a:solidFill>
                <a:latin typeface="Droid Sans Mono"/>
                <a:ea typeface="Droid Sans Mono"/>
                <a:cs typeface="Droid Sans Mono"/>
                <a:sym typeface="Droid Sans Mono"/>
              </a:rPr>
              <a:t>Cat </a:t>
            </a:r>
            <a:r>
              <a:rPr lang="en-GB" sz="1800">
                <a:solidFill>
                  <a:srgbClr val="0000C8"/>
                </a:solidFill>
                <a:latin typeface="Droid Sans Mono"/>
                <a:ea typeface="Droid Sans Mono"/>
                <a:cs typeface="Droid Sans Mono"/>
                <a:sym typeface="Droid Sans Mono"/>
              </a:rPr>
              <a:t>extends </a:t>
            </a:r>
            <a:r>
              <a:rPr lang="en-GB" sz="1800">
                <a:solidFill>
                  <a:srgbClr val="000000"/>
                </a:solidFill>
                <a:latin typeface="Droid Sans Mono"/>
                <a:ea typeface="Droid Sans Mono"/>
                <a:cs typeface="Droid Sans Mono"/>
                <a:sym typeface="Droid Sans Mono"/>
              </a:rPr>
              <a:t>Animal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r>
              <a:rPr lang="en-GB" sz="1800">
                <a:solidFill>
                  <a:srgbClr val="0000C8"/>
                </a:solidFill>
                <a:latin typeface="Droid Sans Mono"/>
                <a:ea typeface="Droid Sans Mono"/>
                <a:cs typeface="Droid Sans Mono"/>
                <a:sym typeface="Droid Sans Mono"/>
              </a:rPr>
              <a:t>  </a:t>
            </a:r>
            <a:br>
              <a:rPr lang="en-GB" sz="1800">
                <a:solidFill>
                  <a:srgbClr val="0000C8"/>
                </a:solidFill>
                <a:latin typeface="Droid Sans Mono"/>
                <a:ea typeface="Droid Sans Mono"/>
                <a:cs typeface="Droid Sans Mono"/>
                <a:sym typeface="Droid Sans Mono"/>
              </a:rPr>
            </a:br>
            <a:r>
              <a:rPr lang="en-GB" sz="1800">
                <a:solidFill>
                  <a:srgbClr val="0000C8"/>
                </a:solidFill>
                <a:latin typeface="Droid Sans Mono"/>
                <a:ea typeface="Droid Sans Mono"/>
                <a:cs typeface="Droid Sans Mono"/>
                <a:sym typeface="Droid Sans Mono"/>
              </a:rPr>
              <a:t> public void </a:t>
            </a:r>
            <a:r>
              <a:rPr lang="en-GB" sz="1800">
                <a:solidFill>
                  <a:srgbClr val="000000"/>
                </a:solidFill>
                <a:latin typeface="Droid Sans Mono"/>
                <a:ea typeface="Droid Sans Mono"/>
                <a:cs typeface="Droid Sans Mono"/>
                <a:sym typeface="Droid Sans Mono"/>
              </a:rPr>
              <a:t>sleep(){</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//sleep like a cat</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C8"/>
                </a:solidFill>
                <a:latin typeface="Droid Sans Mono"/>
                <a:ea typeface="Droid Sans Mono"/>
                <a:cs typeface="Droid Sans Mono"/>
                <a:sym typeface="Droid Sans Mono"/>
              </a:rPr>
              <a:t> public void </a:t>
            </a:r>
            <a:r>
              <a:rPr lang="en-GB" sz="1800">
                <a:solidFill>
                  <a:srgbClr val="000000"/>
                </a:solidFill>
                <a:latin typeface="Droid Sans Mono"/>
                <a:ea typeface="Droid Sans Mono"/>
                <a:cs typeface="Droid Sans Mono"/>
                <a:sym typeface="Droid Sans Mono"/>
              </a:rPr>
              <a:t>makeNoise(){</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meow();</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chemeClr val="dk1"/>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  </a:t>
            </a:r>
            <a:endParaRPr sz="1800">
              <a:solidFill>
                <a:srgbClr val="000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9"/>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00"/>
              <a:buChar char="•"/>
            </a:pPr>
            <a:r>
              <a:rPr b="1" lang="en-GB"/>
              <a:t>Assignment</a:t>
            </a:r>
            <a:endParaRPr/>
          </a:p>
          <a:p>
            <a:pPr indent="-285750" lvl="1" marL="732150" rtl="0" algn="l">
              <a:spcBef>
                <a:spcPts val="1000"/>
              </a:spcBef>
              <a:spcAft>
                <a:spcPts val="0"/>
              </a:spcAft>
              <a:buSzPts val="1800"/>
              <a:buChar char="•"/>
            </a:pPr>
            <a:r>
              <a:rPr b="1" lang="en-GB"/>
              <a:t>=</a:t>
            </a:r>
            <a:br>
              <a:rPr lang="en-GB"/>
            </a:br>
            <a:endParaRPr/>
          </a:p>
          <a:p>
            <a:pPr indent="-285750" lvl="0" marL="285750" rtl="0" algn="l">
              <a:spcBef>
                <a:spcPts val="1000"/>
              </a:spcBef>
              <a:spcAft>
                <a:spcPts val="0"/>
              </a:spcAft>
              <a:buSzPts val="1900"/>
              <a:buChar char="•"/>
            </a:pPr>
            <a:r>
              <a:rPr b="1" lang="en-GB"/>
              <a:t>Arithmetic</a:t>
            </a:r>
            <a:endParaRPr/>
          </a:p>
          <a:p>
            <a:pPr indent="-285750" lvl="1" marL="732150" rtl="0" algn="l">
              <a:spcBef>
                <a:spcPts val="1000"/>
              </a:spcBef>
              <a:spcAft>
                <a:spcPts val="0"/>
              </a:spcAft>
              <a:buSzPts val="1800"/>
              <a:buChar char="•"/>
            </a:pPr>
            <a:r>
              <a:rPr lang="en-GB"/>
              <a:t>+  Plus</a:t>
            </a:r>
            <a:endParaRPr/>
          </a:p>
          <a:p>
            <a:pPr indent="-285750" lvl="1" marL="732150" rtl="0" algn="l">
              <a:spcBef>
                <a:spcPts val="1000"/>
              </a:spcBef>
              <a:spcAft>
                <a:spcPts val="0"/>
              </a:spcAft>
              <a:buSzPts val="1800"/>
              <a:buChar char="•"/>
            </a:pPr>
            <a:r>
              <a:rPr lang="en-GB"/>
              <a:t>-</a:t>
            </a:r>
            <a:r>
              <a:rPr b="1" lang="en-GB"/>
              <a:t> </a:t>
            </a:r>
            <a:r>
              <a:rPr lang="en-GB"/>
              <a:t> Minus</a:t>
            </a:r>
            <a:endParaRPr/>
          </a:p>
          <a:p>
            <a:pPr indent="-285750" lvl="1" marL="732150" rtl="0" algn="l">
              <a:spcBef>
                <a:spcPts val="1000"/>
              </a:spcBef>
              <a:spcAft>
                <a:spcPts val="0"/>
              </a:spcAft>
              <a:buSzPts val="1800"/>
              <a:buChar char="•"/>
            </a:pPr>
            <a:r>
              <a:rPr b="1" lang="en-GB"/>
              <a:t>/</a:t>
            </a:r>
            <a:r>
              <a:rPr lang="en-GB"/>
              <a:t>  Divide</a:t>
            </a:r>
            <a:endParaRPr/>
          </a:p>
          <a:p>
            <a:pPr indent="-285750" lvl="1" marL="732150" rtl="0" algn="l">
              <a:spcBef>
                <a:spcPts val="1000"/>
              </a:spcBef>
              <a:spcAft>
                <a:spcPts val="0"/>
              </a:spcAft>
              <a:buSzPts val="1800"/>
              <a:buChar char="•"/>
            </a:pPr>
            <a:r>
              <a:rPr b="1" lang="en-GB"/>
              <a:t>*</a:t>
            </a:r>
            <a:r>
              <a:rPr lang="en-GB"/>
              <a:t>  Multiply </a:t>
            </a:r>
            <a:endParaRPr/>
          </a:p>
          <a:p>
            <a:pPr indent="-285750" lvl="1" marL="732150" rtl="0" algn="l">
              <a:spcBef>
                <a:spcPts val="1000"/>
              </a:spcBef>
              <a:spcAft>
                <a:spcPts val="0"/>
              </a:spcAft>
              <a:buSzPts val="1800"/>
              <a:buChar char="•"/>
            </a:pPr>
            <a:r>
              <a:rPr b="1" lang="en-GB"/>
              <a:t>%</a:t>
            </a:r>
            <a:r>
              <a:rPr lang="en-GB"/>
              <a:t>  Modulus</a:t>
            </a:r>
            <a:endParaRPr/>
          </a:p>
        </p:txBody>
      </p:sp>
      <p:sp>
        <p:nvSpPr>
          <p:cNvPr id="261" name="Google Shape;261;p9"/>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00"/>
              <a:buChar char="•"/>
            </a:pPr>
            <a:r>
              <a:rPr b="1" lang="en-GB"/>
              <a:t>Unary</a:t>
            </a:r>
            <a:endParaRPr/>
          </a:p>
          <a:p>
            <a:pPr indent="-285750" lvl="1" marL="732150" rtl="0" algn="l">
              <a:spcBef>
                <a:spcPts val="1000"/>
              </a:spcBef>
              <a:spcAft>
                <a:spcPts val="0"/>
              </a:spcAft>
              <a:buSzPts val="1800"/>
              <a:buChar char="•"/>
            </a:pPr>
            <a:r>
              <a:rPr b="1" lang="en-GB"/>
              <a:t>+</a:t>
            </a:r>
            <a:r>
              <a:rPr lang="en-GB"/>
              <a:t>  Indicates a positive value (Numbers are positive without it, too)</a:t>
            </a:r>
            <a:endParaRPr/>
          </a:p>
          <a:p>
            <a:pPr indent="-285750" lvl="1" marL="732150" rtl="0" algn="l">
              <a:spcBef>
                <a:spcPts val="1000"/>
              </a:spcBef>
              <a:spcAft>
                <a:spcPts val="0"/>
              </a:spcAft>
              <a:buSzPts val="1800"/>
              <a:buChar char="•"/>
            </a:pPr>
            <a:r>
              <a:rPr lang="en-GB"/>
              <a:t>-  Indicates a negative value.</a:t>
            </a:r>
            <a:endParaRPr/>
          </a:p>
          <a:p>
            <a:pPr indent="-285750" lvl="1" marL="732150" rtl="0" algn="l">
              <a:spcBef>
                <a:spcPts val="1000"/>
              </a:spcBef>
              <a:spcAft>
                <a:spcPts val="0"/>
              </a:spcAft>
              <a:buSzPts val="1800"/>
              <a:buChar char="•"/>
            </a:pPr>
            <a:r>
              <a:rPr b="1" lang="en-GB"/>
              <a:t>++</a:t>
            </a:r>
            <a:r>
              <a:rPr lang="en-GB"/>
              <a:t>  Increments by 1</a:t>
            </a:r>
            <a:endParaRPr/>
          </a:p>
          <a:p>
            <a:pPr indent="-285750" lvl="1" marL="732150" rtl="0" algn="l">
              <a:spcBef>
                <a:spcPts val="1000"/>
              </a:spcBef>
              <a:spcAft>
                <a:spcPts val="0"/>
              </a:spcAft>
              <a:buSzPts val="1800"/>
              <a:buChar char="•"/>
            </a:pPr>
            <a:r>
              <a:rPr b="1" lang="en-GB"/>
              <a:t>--</a:t>
            </a:r>
            <a:r>
              <a:rPr lang="en-GB"/>
              <a:t> Decrements by 1</a:t>
            </a:r>
            <a:endParaRPr/>
          </a:p>
          <a:p>
            <a:pPr indent="-285750" lvl="1" marL="732150" rtl="0" algn="l">
              <a:spcBef>
                <a:spcPts val="1000"/>
              </a:spcBef>
              <a:spcAft>
                <a:spcPts val="0"/>
              </a:spcAft>
              <a:buSzPts val="1800"/>
              <a:buChar char="•"/>
            </a:pPr>
            <a:r>
              <a:rPr b="1" lang="en-GB"/>
              <a:t>!	</a:t>
            </a:r>
            <a:r>
              <a:rPr lang="en-GB"/>
              <a:t>The not operator - Inverts the value of a boolean</a:t>
            </a:r>
            <a:endParaRPr/>
          </a:p>
        </p:txBody>
      </p:sp>
      <p:sp>
        <p:nvSpPr>
          <p:cNvPr id="262" name="Google Shape;262;p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Operators</a:t>
            </a:r>
            <a:endParaRPr sz="324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90"/>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It is possible to write multiple methods in one class with the same name. This is called method overloading.</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The way you do this is by specifying different parameters for the method.</a:t>
            </a:r>
            <a:endParaRPr/>
          </a:p>
          <a:p>
            <a:pPr indent="-342900" lvl="0" marL="342900" rtl="0" algn="l">
              <a:spcBef>
                <a:spcPts val="1000"/>
              </a:spcBef>
              <a:spcAft>
                <a:spcPts val="0"/>
              </a:spcAft>
              <a:buClr>
                <a:schemeClr val="dk1"/>
              </a:buClr>
              <a:buSzPts val="1900"/>
              <a:buFont typeface="Arial"/>
              <a:buChar char="•"/>
            </a:pPr>
            <a:r>
              <a:rPr lang="en-GB"/>
              <a:t>With constructors you can chain overloaded methods by calling ‘this()’ with the required parameters.</a:t>
            </a:r>
            <a:endParaRPr/>
          </a:p>
          <a:p>
            <a:pPr indent="-342900" lvl="0" marL="342900" rtl="0" algn="l">
              <a:spcBef>
                <a:spcPts val="1000"/>
              </a:spcBef>
              <a:spcAft>
                <a:spcPts val="0"/>
              </a:spcAft>
              <a:buClr>
                <a:schemeClr val="dk1"/>
              </a:buClr>
              <a:buSzPts val="1900"/>
              <a:buFont typeface="Arial"/>
              <a:buChar char="•"/>
            </a:pPr>
            <a:r>
              <a:rPr lang="en-GB"/>
              <a:t>If we write “multiply(…)” and pass it the parameters of one integer, the first method will be called, if we call it with two integers, the second one will be called.</a:t>
            </a:r>
            <a:endParaRPr/>
          </a:p>
          <a:p>
            <a:pPr indent="-222250" lvl="0" marL="342900" rtl="0" algn="l">
              <a:spcBef>
                <a:spcPts val="1000"/>
              </a:spcBef>
              <a:spcAft>
                <a:spcPts val="0"/>
              </a:spcAft>
              <a:buClr>
                <a:schemeClr val="dk1"/>
              </a:buClr>
              <a:buSzPts val="1900"/>
              <a:buFont typeface="Arial"/>
              <a:buNone/>
            </a:pPr>
            <a:r>
              <a:t/>
            </a:r>
            <a:endParaRPr/>
          </a:p>
        </p:txBody>
      </p:sp>
      <p:sp>
        <p:nvSpPr>
          <p:cNvPr id="919" name="Google Shape;919;p90"/>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Polymorphism - Overloading</a:t>
            </a:r>
            <a:endParaRPr sz="3240"/>
          </a:p>
        </p:txBody>
      </p:sp>
      <p:sp>
        <p:nvSpPr>
          <p:cNvPr id="920" name="Google Shape;920;p90"/>
          <p:cNvSpPr txBox="1"/>
          <p:nvPr/>
        </p:nvSpPr>
        <p:spPr>
          <a:xfrm>
            <a:off x="6426202" y="2856862"/>
            <a:ext cx="5560752" cy="2080898"/>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600"/>
              <a:buFont typeface="Noto Sans Symbols"/>
              <a:buNone/>
            </a:pPr>
            <a:r>
              <a:rPr b="1" i="0" lang="en-GB" sz="1600" u="none" cap="none" strike="noStrike">
                <a:solidFill>
                  <a:srgbClr val="7F0055"/>
                </a:solidFill>
                <a:latin typeface="Consolas"/>
                <a:ea typeface="Consolas"/>
                <a:cs typeface="Consolas"/>
                <a:sym typeface="Consolas"/>
              </a:rPr>
              <a:t>public</a:t>
            </a:r>
            <a:r>
              <a:rPr b="1" i="0" lang="en-GB" sz="1600" u="none" cap="none" strike="noStrike">
                <a:solidFill>
                  <a:srgbClr val="000000"/>
                </a:solidFill>
                <a:latin typeface="Consolas"/>
                <a:ea typeface="Consolas"/>
                <a:cs typeface="Consolas"/>
                <a:sym typeface="Consolas"/>
              </a:rPr>
              <a:t> </a:t>
            </a:r>
            <a:r>
              <a:rPr b="1" i="0" lang="en-GB" sz="1600" u="none" cap="none" strike="noStrike">
                <a:solidFill>
                  <a:srgbClr val="7F0055"/>
                </a:solidFill>
                <a:latin typeface="Consolas"/>
                <a:ea typeface="Consolas"/>
                <a:cs typeface="Consolas"/>
                <a:sym typeface="Consolas"/>
              </a:rPr>
              <a:t>int</a:t>
            </a:r>
            <a:r>
              <a:rPr b="1" i="0" lang="en-GB" sz="1600" u="none" cap="none" strike="noStrike">
                <a:solidFill>
                  <a:srgbClr val="000000"/>
                </a:solidFill>
                <a:latin typeface="Consolas"/>
                <a:ea typeface="Consolas"/>
                <a:cs typeface="Consolas"/>
                <a:sym typeface="Consolas"/>
              </a:rPr>
              <a:t> </a:t>
            </a:r>
            <a:r>
              <a:rPr b="0" i="0" lang="en-GB" sz="1600" u="none" cap="none" strike="noStrike">
                <a:solidFill>
                  <a:srgbClr val="000000"/>
                </a:solidFill>
                <a:latin typeface="Consolas"/>
                <a:ea typeface="Consolas"/>
                <a:cs typeface="Consolas"/>
                <a:sym typeface="Consolas"/>
              </a:rPr>
              <a:t>multiply(</a:t>
            </a:r>
            <a:r>
              <a:rPr b="0" i="0" lang="en-GB" sz="1600" u="none" cap="none" strike="noStrike">
                <a:solidFill>
                  <a:srgbClr val="7F0055"/>
                </a:solidFill>
                <a:latin typeface="Consolas"/>
                <a:ea typeface="Consolas"/>
                <a:cs typeface="Consolas"/>
                <a:sym typeface="Consolas"/>
              </a:rPr>
              <a:t>int</a:t>
            </a:r>
            <a:r>
              <a:rPr b="0" i="0" lang="en-GB" sz="1600" u="none" cap="none" strike="noStrike">
                <a:solidFill>
                  <a:srgbClr val="000000"/>
                </a:solidFill>
                <a:latin typeface="Consolas"/>
                <a:ea typeface="Consolas"/>
                <a:cs typeface="Consolas"/>
                <a:sym typeface="Consolas"/>
              </a:rPr>
              <a:t> </a:t>
            </a:r>
            <a:r>
              <a:rPr b="0" i="0" lang="en-GB" sz="1600" u="none" cap="none" strike="noStrike">
                <a:solidFill>
                  <a:srgbClr val="6A3E3E"/>
                </a:solidFill>
                <a:latin typeface="Consolas"/>
                <a:ea typeface="Consolas"/>
                <a:cs typeface="Consolas"/>
                <a:sym typeface="Consolas"/>
              </a:rPr>
              <a:t>value</a:t>
            </a:r>
            <a:r>
              <a:rPr b="0" i="0" lang="en-GB"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600"/>
              <a:buFont typeface="Noto Sans Symbols"/>
              <a:buNone/>
            </a:pPr>
            <a:r>
              <a:rPr b="1" i="0" lang="en-GB" sz="1600" u="none" cap="none" strike="noStrike">
                <a:solidFill>
                  <a:srgbClr val="7F0055"/>
                </a:solidFill>
                <a:latin typeface="Consolas"/>
                <a:ea typeface="Consolas"/>
                <a:cs typeface="Consolas"/>
                <a:sym typeface="Consolas"/>
              </a:rPr>
              <a:t>  return</a:t>
            </a:r>
            <a:r>
              <a:rPr b="1" i="0" lang="en-GB" sz="1600" u="none" cap="none" strike="noStrike">
                <a:solidFill>
                  <a:srgbClr val="000000"/>
                </a:solidFill>
                <a:latin typeface="Consolas"/>
                <a:ea typeface="Consolas"/>
                <a:cs typeface="Consolas"/>
                <a:sym typeface="Consolas"/>
              </a:rPr>
              <a:t> </a:t>
            </a:r>
            <a:r>
              <a:rPr b="1" i="0" lang="en-GB" sz="1600" u="none" cap="none" strike="noStrike">
                <a:solidFill>
                  <a:srgbClr val="7F0055"/>
                </a:solidFill>
                <a:latin typeface="Consolas"/>
                <a:ea typeface="Consolas"/>
                <a:cs typeface="Consolas"/>
                <a:sym typeface="Consolas"/>
              </a:rPr>
              <a:t>this</a:t>
            </a:r>
            <a:r>
              <a:rPr b="0" i="0" lang="en-GB" sz="1600" u="none" cap="none" strike="noStrike">
                <a:solidFill>
                  <a:srgbClr val="000000"/>
                </a:solidFill>
                <a:latin typeface="Consolas"/>
                <a:ea typeface="Consolas"/>
                <a:cs typeface="Consolas"/>
                <a:sym typeface="Consolas"/>
              </a:rPr>
              <a:t>.multiply(</a:t>
            </a:r>
            <a:r>
              <a:rPr b="0" i="0" lang="en-GB" sz="1600" u="none" cap="none" strike="noStrike">
                <a:solidFill>
                  <a:srgbClr val="6A3E3E"/>
                </a:solidFill>
                <a:latin typeface="Consolas"/>
                <a:ea typeface="Consolas"/>
                <a:cs typeface="Consolas"/>
                <a:sym typeface="Consolas"/>
              </a:rPr>
              <a:t>value</a:t>
            </a:r>
            <a:r>
              <a:rPr b="0" i="0" lang="en-GB" sz="1600" u="none" cap="none" strike="noStrike">
                <a:solidFill>
                  <a:srgbClr val="000000"/>
                </a:solidFill>
                <a:latin typeface="Consolas"/>
                <a:ea typeface="Consolas"/>
                <a:cs typeface="Consolas"/>
                <a:sym typeface="Consolas"/>
              </a:rPr>
              <a:t>, 5);</a:t>
            </a:r>
            <a:endParaRPr/>
          </a:p>
          <a:p>
            <a:pPr indent="0" lvl="0" marL="0" marR="0" rtl="0" algn="l">
              <a:lnSpc>
                <a:spcPct val="100000"/>
              </a:lnSpc>
              <a:spcBef>
                <a:spcPts val="0"/>
              </a:spcBef>
              <a:spcAft>
                <a:spcPts val="0"/>
              </a:spcAft>
              <a:buClr>
                <a:srgbClr val="15303B"/>
              </a:buClr>
              <a:buSzPts val="1600"/>
              <a:buFont typeface="Noto Sans Symbols"/>
              <a:buNone/>
            </a:pPr>
            <a:r>
              <a:rPr b="0" i="0" lang="en-GB"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600"/>
              <a:buFont typeface="Noto Sans Symbols"/>
              <a:buNone/>
            </a:pPr>
            <a:r>
              <a:t/>
            </a:r>
            <a:endParaRPr b="0" i="0" sz="1600" u="none" cap="none" strike="noStrike">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rPr b="1" i="0" lang="en-GB" sz="1600" u="none" cap="none" strike="noStrike">
                <a:solidFill>
                  <a:srgbClr val="7F0055"/>
                </a:solidFill>
                <a:latin typeface="Consolas"/>
                <a:ea typeface="Consolas"/>
                <a:cs typeface="Consolas"/>
                <a:sym typeface="Consolas"/>
              </a:rPr>
              <a:t>public</a:t>
            </a:r>
            <a:r>
              <a:rPr b="1" i="0" lang="en-GB" sz="1600" u="none" cap="none" strike="noStrike">
                <a:solidFill>
                  <a:srgbClr val="000000"/>
                </a:solidFill>
                <a:latin typeface="Consolas"/>
                <a:ea typeface="Consolas"/>
                <a:cs typeface="Consolas"/>
                <a:sym typeface="Consolas"/>
              </a:rPr>
              <a:t> </a:t>
            </a:r>
            <a:r>
              <a:rPr b="1" i="0" lang="en-GB" sz="1600" u="none" cap="none" strike="noStrike">
                <a:solidFill>
                  <a:srgbClr val="7F0055"/>
                </a:solidFill>
                <a:latin typeface="Consolas"/>
                <a:ea typeface="Consolas"/>
                <a:cs typeface="Consolas"/>
                <a:sym typeface="Consolas"/>
              </a:rPr>
              <a:t>int</a:t>
            </a:r>
            <a:r>
              <a:rPr b="1" i="0" lang="en-GB" sz="1600" u="none" cap="none" strike="noStrike">
                <a:solidFill>
                  <a:srgbClr val="000000"/>
                </a:solidFill>
                <a:latin typeface="Consolas"/>
                <a:ea typeface="Consolas"/>
                <a:cs typeface="Consolas"/>
                <a:sym typeface="Consolas"/>
              </a:rPr>
              <a:t> </a:t>
            </a:r>
            <a:r>
              <a:rPr b="0" i="0" lang="en-GB" sz="1600" u="none" cap="none" strike="noStrike">
                <a:solidFill>
                  <a:srgbClr val="000000"/>
                </a:solidFill>
                <a:latin typeface="Consolas"/>
                <a:ea typeface="Consolas"/>
                <a:cs typeface="Consolas"/>
                <a:sym typeface="Consolas"/>
              </a:rPr>
              <a:t>multiply(</a:t>
            </a:r>
            <a:r>
              <a:rPr b="0" i="0" lang="en-GB" sz="1600" u="none" cap="none" strike="noStrike">
                <a:solidFill>
                  <a:srgbClr val="7F0055"/>
                </a:solidFill>
                <a:latin typeface="Consolas"/>
                <a:ea typeface="Consolas"/>
                <a:cs typeface="Consolas"/>
                <a:sym typeface="Consolas"/>
              </a:rPr>
              <a:t>int</a:t>
            </a:r>
            <a:r>
              <a:rPr b="0" i="0" lang="en-GB" sz="1600" u="none" cap="none" strike="noStrike">
                <a:solidFill>
                  <a:srgbClr val="000000"/>
                </a:solidFill>
                <a:latin typeface="Consolas"/>
                <a:ea typeface="Consolas"/>
                <a:cs typeface="Consolas"/>
                <a:sym typeface="Consolas"/>
              </a:rPr>
              <a:t> </a:t>
            </a:r>
            <a:r>
              <a:rPr b="0" i="0" lang="en-GB" sz="1600" u="none" cap="none" strike="noStrike">
                <a:solidFill>
                  <a:srgbClr val="6A3E3E"/>
                </a:solidFill>
                <a:latin typeface="Consolas"/>
                <a:ea typeface="Consolas"/>
                <a:cs typeface="Consolas"/>
                <a:sym typeface="Consolas"/>
              </a:rPr>
              <a:t>value</a:t>
            </a:r>
            <a:r>
              <a:rPr b="0" i="0" lang="en-GB" sz="1600" u="none" cap="none" strike="noStrike">
                <a:solidFill>
                  <a:srgbClr val="000000"/>
                </a:solidFill>
                <a:latin typeface="Consolas"/>
                <a:ea typeface="Consolas"/>
                <a:cs typeface="Consolas"/>
                <a:sym typeface="Consolas"/>
              </a:rPr>
              <a:t>, </a:t>
            </a:r>
            <a:r>
              <a:rPr b="0" i="0" lang="en-GB" sz="1600" u="none" cap="none" strike="noStrike">
                <a:solidFill>
                  <a:srgbClr val="7F0055"/>
                </a:solidFill>
                <a:latin typeface="Consolas"/>
                <a:ea typeface="Consolas"/>
                <a:cs typeface="Consolas"/>
                <a:sym typeface="Consolas"/>
              </a:rPr>
              <a:t>int</a:t>
            </a:r>
            <a:r>
              <a:rPr b="0" i="0" lang="en-GB" sz="1600" u="none" cap="none" strike="noStrike">
                <a:solidFill>
                  <a:srgbClr val="000000"/>
                </a:solidFill>
                <a:latin typeface="Consolas"/>
                <a:ea typeface="Consolas"/>
                <a:cs typeface="Consolas"/>
                <a:sym typeface="Consolas"/>
              </a:rPr>
              <a:t> </a:t>
            </a:r>
            <a:r>
              <a:rPr b="0" i="0" lang="en-GB" sz="1600" u="none" cap="none" strike="noStrike">
                <a:solidFill>
                  <a:srgbClr val="6A3E3E"/>
                </a:solidFill>
                <a:latin typeface="Consolas"/>
                <a:ea typeface="Consolas"/>
                <a:cs typeface="Consolas"/>
                <a:sym typeface="Consolas"/>
              </a:rPr>
              <a:t>multiplier</a:t>
            </a:r>
            <a:r>
              <a:rPr b="0" i="0" lang="en-GB"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600"/>
              <a:buFont typeface="Noto Sans Symbols"/>
              <a:buNone/>
            </a:pPr>
            <a:r>
              <a:rPr b="1" i="0" lang="en-GB" sz="1600" u="none" cap="none" strike="noStrike">
                <a:solidFill>
                  <a:srgbClr val="7F0055"/>
                </a:solidFill>
                <a:latin typeface="Consolas"/>
                <a:ea typeface="Consolas"/>
                <a:cs typeface="Consolas"/>
                <a:sym typeface="Consolas"/>
              </a:rPr>
              <a:t>  return</a:t>
            </a:r>
            <a:r>
              <a:rPr b="1" i="0" lang="en-GB" sz="1600" u="none" cap="none" strike="noStrike">
                <a:solidFill>
                  <a:srgbClr val="000000"/>
                </a:solidFill>
                <a:latin typeface="Consolas"/>
                <a:ea typeface="Consolas"/>
                <a:cs typeface="Consolas"/>
                <a:sym typeface="Consolas"/>
              </a:rPr>
              <a:t> </a:t>
            </a:r>
            <a:r>
              <a:rPr b="0" i="0" lang="en-GB" sz="1600" u="none" cap="none" strike="noStrike">
                <a:solidFill>
                  <a:srgbClr val="000000"/>
                </a:solidFill>
                <a:latin typeface="Consolas"/>
                <a:ea typeface="Consolas"/>
                <a:cs typeface="Consolas"/>
                <a:sym typeface="Consolas"/>
              </a:rPr>
              <a:t>(</a:t>
            </a:r>
            <a:r>
              <a:rPr b="0" i="0" lang="en-GB" sz="1600" u="none" cap="none" strike="noStrike">
                <a:solidFill>
                  <a:srgbClr val="6A3E3E"/>
                </a:solidFill>
                <a:latin typeface="Consolas"/>
                <a:ea typeface="Consolas"/>
                <a:cs typeface="Consolas"/>
                <a:sym typeface="Consolas"/>
              </a:rPr>
              <a:t>value</a:t>
            </a:r>
            <a:r>
              <a:rPr b="0" i="0" lang="en-GB" sz="1600" u="none" cap="none" strike="noStrike">
                <a:solidFill>
                  <a:srgbClr val="000000"/>
                </a:solidFill>
                <a:latin typeface="Consolas"/>
                <a:ea typeface="Consolas"/>
                <a:cs typeface="Consolas"/>
                <a:sym typeface="Consolas"/>
              </a:rPr>
              <a:t> * </a:t>
            </a:r>
            <a:r>
              <a:rPr b="0" i="0" lang="en-GB" sz="1600" u="none" cap="none" strike="noStrike">
                <a:solidFill>
                  <a:srgbClr val="6A3E3E"/>
                </a:solidFill>
                <a:latin typeface="Consolas"/>
                <a:ea typeface="Consolas"/>
                <a:cs typeface="Consolas"/>
                <a:sym typeface="Consolas"/>
              </a:rPr>
              <a:t>multiplier</a:t>
            </a:r>
            <a:r>
              <a:rPr b="0" i="0" lang="en-GB"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600"/>
              <a:buFont typeface="Noto Sans Symbols"/>
              <a:buNone/>
            </a:pPr>
            <a:r>
              <a:rPr b="0" i="0" lang="en-GB" sz="1600" u="none" cap="none" strike="noStrike">
                <a:solidFill>
                  <a:srgbClr val="000000"/>
                </a:solidFill>
                <a:latin typeface="Consolas"/>
                <a:ea typeface="Consolas"/>
                <a:cs typeface="Consolas"/>
                <a:sym typeface="Consolas"/>
              </a:rPr>
              <a:t>}</a:t>
            </a:r>
            <a:endParaRPr b="0" i="0" sz="1600" u="none" cap="none" strike="noStrike">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t/>
            </a:r>
            <a:endParaRPr b="0" i="0" sz="1600" u="none" cap="none" strike="noStrike">
              <a:solidFill>
                <a:srgbClr val="3D3D3D"/>
              </a:solidFill>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91"/>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Similar to our animal example, every human will have a method to eat.</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Boy extends from Human, bringing over the </a:t>
            </a:r>
            <a:r>
              <a:rPr b="1" lang="en-GB"/>
              <a:t>eat</a:t>
            </a:r>
            <a:r>
              <a:rPr lang="en-GB"/>
              <a:t> method from Human</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However we don’t want Boy to use the Human </a:t>
            </a:r>
            <a:r>
              <a:rPr b="1" lang="en-GB"/>
              <a:t>eat</a:t>
            </a:r>
            <a:r>
              <a:rPr lang="en-GB"/>
              <a:t> method, we want it to do it in its own way.</a:t>
            </a:r>
            <a:endParaRPr/>
          </a:p>
          <a:p>
            <a:pPr indent="-222250" lvl="0" marL="342900" rtl="0" algn="l">
              <a:spcBef>
                <a:spcPts val="1000"/>
              </a:spcBef>
              <a:spcAft>
                <a:spcPts val="0"/>
              </a:spcAft>
              <a:buClr>
                <a:schemeClr val="dk1"/>
              </a:buClr>
              <a:buSzPts val="1900"/>
              <a:buFont typeface="Arial"/>
              <a:buNone/>
            </a:pPr>
            <a:r>
              <a:t/>
            </a:r>
            <a:endParaRPr/>
          </a:p>
          <a:p>
            <a:pPr indent="-342900" lvl="0" marL="342900" rtl="0" algn="l">
              <a:spcBef>
                <a:spcPts val="1000"/>
              </a:spcBef>
              <a:spcAft>
                <a:spcPts val="0"/>
              </a:spcAft>
              <a:buClr>
                <a:schemeClr val="dk1"/>
              </a:buClr>
              <a:buSzPts val="1900"/>
              <a:buFont typeface="Arial"/>
              <a:buChar char="•"/>
            </a:pPr>
            <a:r>
              <a:rPr lang="en-GB"/>
              <a:t>So we create another </a:t>
            </a:r>
            <a:r>
              <a:rPr b="1" lang="en-GB"/>
              <a:t>eat</a:t>
            </a:r>
            <a:r>
              <a:rPr lang="en-GB"/>
              <a:t> method in Boy, this </a:t>
            </a:r>
            <a:r>
              <a:rPr b="1" lang="en-GB"/>
              <a:t>overrides</a:t>
            </a:r>
            <a:r>
              <a:rPr lang="en-GB"/>
              <a:t> the </a:t>
            </a:r>
            <a:r>
              <a:rPr b="1" lang="en-GB"/>
              <a:t>eat</a:t>
            </a:r>
            <a:r>
              <a:rPr lang="en-GB"/>
              <a:t> method in Human.</a:t>
            </a:r>
            <a:endParaRPr/>
          </a:p>
          <a:p>
            <a:pPr indent="-222250" lvl="0" marL="342900" rtl="0" algn="l">
              <a:spcBef>
                <a:spcPts val="1000"/>
              </a:spcBef>
              <a:spcAft>
                <a:spcPts val="0"/>
              </a:spcAft>
              <a:buClr>
                <a:schemeClr val="dk1"/>
              </a:buClr>
              <a:buSzPts val="1900"/>
              <a:buFont typeface="Arial"/>
              <a:buNone/>
            </a:pPr>
            <a:r>
              <a:t/>
            </a:r>
            <a:endParaRPr/>
          </a:p>
        </p:txBody>
      </p:sp>
      <p:sp>
        <p:nvSpPr>
          <p:cNvPr id="926" name="Google Shape;926;p91"/>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Polymorphism - Overriding</a:t>
            </a:r>
            <a:endParaRPr sz="3240"/>
          </a:p>
        </p:txBody>
      </p:sp>
      <p:sp>
        <p:nvSpPr>
          <p:cNvPr id="927" name="Google Shape;927;p91"/>
          <p:cNvSpPr/>
          <p:nvPr/>
        </p:nvSpPr>
        <p:spPr>
          <a:xfrm>
            <a:off x="6347012" y="1929600"/>
            <a:ext cx="5522259" cy="424731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Human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eat() {</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"Human is eating"</a:t>
            </a:r>
            <a:r>
              <a:rPr b="1" i="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class</a:t>
            </a:r>
            <a:r>
              <a:rPr b="1" lang="en-GB" sz="1800">
                <a:solidFill>
                  <a:srgbClr val="000000"/>
                </a:solidFill>
                <a:latin typeface="Courier New"/>
                <a:ea typeface="Courier New"/>
                <a:cs typeface="Courier New"/>
                <a:sym typeface="Courier New"/>
              </a:rPr>
              <a:t> Boy </a:t>
            </a:r>
            <a:r>
              <a:rPr b="1" lang="en-GB" sz="1800">
                <a:solidFill>
                  <a:srgbClr val="7F0055"/>
                </a:solidFill>
                <a:latin typeface="Courier New"/>
                <a:ea typeface="Courier New"/>
                <a:cs typeface="Courier New"/>
                <a:sym typeface="Courier New"/>
              </a:rPr>
              <a:t>extends</a:t>
            </a:r>
            <a:r>
              <a:rPr b="1" lang="en-GB" sz="1800">
                <a:solidFill>
                  <a:srgbClr val="000000"/>
                </a:solidFill>
                <a:latin typeface="Courier New"/>
                <a:ea typeface="Courier New"/>
                <a:cs typeface="Courier New"/>
                <a:sym typeface="Courier New"/>
              </a:rPr>
              <a:t> Human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eat() {</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"Boy is eating"</a:t>
            </a:r>
            <a:r>
              <a:rPr b="1" i="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92"/>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Final can be applied to variables, methods and classes.</a:t>
            </a:r>
            <a:endParaRPr/>
          </a:p>
          <a:p>
            <a:pPr indent="-222250" lvl="0" marL="342900" rtl="0" algn="l">
              <a:spcBef>
                <a:spcPts val="1000"/>
              </a:spcBef>
              <a:spcAft>
                <a:spcPts val="0"/>
              </a:spcAft>
              <a:buClr>
                <a:schemeClr val="dk1"/>
              </a:buClr>
              <a:buSzPts val="1900"/>
              <a:buFont typeface="Arial"/>
              <a:buNone/>
            </a:pPr>
            <a:r>
              <a:t/>
            </a:r>
            <a:endParaRPr/>
          </a:p>
          <a:p>
            <a:pPr indent="-457200" lvl="0" marL="457200" rtl="0" algn="l">
              <a:spcBef>
                <a:spcPts val="1000"/>
              </a:spcBef>
              <a:spcAft>
                <a:spcPts val="0"/>
              </a:spcAft>
              <a:buSzPts val="1900"/>
              <a:buFont typeface="Quattrocento Sans"/>
              <a:buAutoNum type="arabicPeriod"/>
            </a:pPr>
            <a:r>
              <a:rPr lang="en-GB"/>
              <a:t>When applied to a variable, you can no longer change the value of the variable.</a:t>
            </a:r>
            <a:endParaRPr/>
          </a:p>
          <a:p>
            <a:pPr indent="-336550" lvl="0" marL="457200" rtl="0" algn="l">
              <a:spcBef>
                <a:spcPts val="1000"/>
              </a:spcBef>
              <a:spcAft>
                <a:spcPts val="0"/>
              </a:spcAft>
              <a:buSzPts val="1900"/>
              <a:buFont typeface="Quattrocento Sans"/>
              <a:buNone/>
            </a:pPr>
            <a:r>
              <a:t/>
            </a:r>
            <a:endParaRPr/>
          </a:p>
          <a:p>
            <a:pPr indent="-457200" lvl="0" marL="457200" rtl="0" algn="l">
              <a:spcBef>
                <a:spcPts val="1000"/>
              </a:spcBef>
              <a:spcAft>
                <a:spcPts val="0"/>
              </a:spcAft>
              <a:buSzPts val="1900"/>
              <a:buFont typeface="Quattrocento Sans"/>
              <a:buAutoNum type="arabicPeriod"/>
            </a:pPr>
            <a:r>
              <a:rPr lang="en-GB"/>
              <a:t>When applied to a method, you cannot override it.</a:t>
            </a:r>
            <a:endParaRPr/>
          </a:p>
          <a:p>
            <a:pPr indent="-336550" lvl="0" marL="457200" rtl="0" algn="l">
              <a:spcBef>
                <a:spcPts val="1000"/>
              </a:spcBef>
              <a:spcAft>
                <a:spcPts val="0"/>
              </a:spcAft>
              <a:buSzPts val="1900"/>
              <a:buFont typeface="Quattrocento Sans"/>
              <a:buNone/>
            </a:pPr>
            <a:r>
              <a:t/>
            </a:r>
            <a:endParaRPr/>
          </a:p>
          <a:p>
            <a:pPr indent="-457200" lvl="0" marL="457200" rtl="0" algn="l">
              <a:spcBef>
                <a:spcPts val="1000"/>
              </a:spcBef>
              <a:spcAft>
                <a:spcPts val="0"/>
              </a:spcAft>
              <a:buSzPts val="1900"/>
              <a:buFont typeface="Quattrocento Sans"/>
              <a:buAutoNum type="arabicPeriod"/>
            </a:pPr>
            <a:r>
              <a:rPr lang="en-GB"/>
              <a:t>When applied to a class, you cannot extend it.</a:t>
            </a:r>
            <a:endParaRPr/>
          </a:p>
        </p:txBody>
      </p:sp>
      <p:sp>
        <p:nvSpPr>
          <p:cNvPr id="933" name="Google Shape;933;p92"/>
          <p:cNvSpPr txBox="1"/>
          <p:nvPr>
            <p:ph idx="2" type="body"/>
          </p:nvPr>
        </p:nvSpPr>
        <p:spPr>
          <a:xfrm>
            <a:off x="62064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GB" sz="2000">
                <a:solidFill>
                  <a:srgbClr val="7F0055"/>
                </a:solidFill>
                <a:highlight>
                  <a:srgbClr val="E8F2FE"/>
                </a:highlight>
                <a:latin typeface="Courier New"/>
                <a:ea typeface="Courier New"/>
                <a:cs typeface="Courier New"/>
                <a:sym typeface="Courier New"/>
              </a:rPr>
              <a:t>final</a:t>
            </a:r>
            <a:r>
              <a:rPr b="1" lang="en-GB" sz="2000">
                <a:solidFill>
                  <a:srgbClr val="000000"/>
                </a:solidFill>
                <a:highlight>
                  <a:srgbClr val="E8F2FE"/>
                </a:highlight>
                <a:latin typeface="Courier New"/>
                <a:ea typeface="Courier New"/>
                <a:cs typeface="Courier New"/>
                <a:sym typeface="Courier New"/>
              </a:rPr>
              <a:t> </a:t>
            </a:r>
            <a:r>
              <a:rPr b="1" lang="en-GB" sz="2000">
                <a:solidFill>
                  <a:srgbClr val="7F0055"/>
                </a:solidFill>
                <a:highlight>
                  <a:srgbClr val="E8F2FE"/>
                </a:highlight>
                <a:latin typeface="Courier New"/>
                <a:ea typeface="Courier New"/>
                <a:cs typeface="Courier New"/>
                <a:sym typeface="Courier New"/>
              </a:rPr>
              <a:t>int</a:t>
            </a:r>
            <a:r>
              <a:rPr b="1" lang="en-GB" sz="2000">
                <a:solidFill>
                  <a:srgbClr val="000000"/>
                </a:solidFill>
                <a:highlight>
                  <a:srgbClr val="E8F2FE"/>
                </a:highlight>
                <a:latin typeface="Courier New"/>
                <a:ea typeface="Courier New"/>
                <a:cs typeface="Courier New"/>
                <a:sym typeface="Courier New"/>
              </a:rPr>
              <a:t> </a:t>
            </a:r>
            <a:r>
              <a:rPr b="1" lang="en-GB" sz="2000">
                <a:solidFill>
                  <a:srgbClr val="6A3E3E"/>
                </a:solidFill>
                <a:highlight>
                  <a:srgbClr val="E8F2FE"/>
                </a:highlight>
                <a:latin typeface="Courier New"/>
                <a:ea typeface="Courier New"/>
                <a:cs typeface="Courier New"/>
                <a:sym typeface="Courier New"/>
              </a:rPr>
              <a:t>num</a:t>
            </a:r>
            <a:r>
              <a:rPr b="1" lang="en-GB" sz="2000">
                <a:solidFill>
                  <a:srgbClr val="000000"/>
                </a:solidFill>
                <a:highlight>
                  <a:srgbClr val="E8F2FE"/>
                </a:highlight>
                <a:latin typeface="Courier New"/>
                <a:ea typeface="Courier New"/>
                <a:cs typeface="Courier New"/>
                <a:sym typeface="Courier New"/>
              </a:rPr>
              <a:t> = 3;</a:t>
            </a:r>
            <a:endParaRPr/>
          </a:p>
          <a:p>
            <a:pPr indent="0" lvl="0" marL="0" rtl="0" algn="l">
              <a:spcBef>
                <a:spcPts val="1000"/>
              </a:spcBef>
              <a:spcAft>
                <a:spcPts val="0"/>
              </a:spcAft>
              <a:buSzPts val="2000"/>
              <a:buNone/>
            </a:pPr>
            <a:r>
              <a:t/>
            </a:r>
            <a:endParaRPr b="1" sz="2000">
              <a:solidFill>
                <a:srgbClr val="000000"/>
              </a:solidFill>
              <a:highlight>
                <a:srgbClr val="E8F2FE"/>
              </a:highlight>
              <a:latin typeface="Courier New"/>
              <a:ea typeface="Courier New"/>
              <a:cs typeface="Courier New"/>
              <a:sym typeface="Courier New"/>
            </a:endParaRPr>
          </a:p>
          <a:p>
            <a:pPr indent="0" lvl="0" marL="0" rtl="0" algn="l">
              <a:spcBef>
                <a:spcPts val="1000"/>
              </a:spcBef>
              <a:spcAft>
                <a:spcPts val="0"/>
              </a:spcAft>
              <a:buSzPts val="2000"/>
              <a:buNone/>
            </a:pPr>
            <a:r>
              <a:t/>
            </a:r>
            <a:endParaRPr b="1" sz="2000">
              <a:solidFill>
                <a:srgbClr val="000000"/>
              </a:solidFill>
              <a:highlight>
                <a:srgbClr val="E8F2FE"/>
              </a:highlight>
              <a:latin typeface="Courier New"/>
              <a:ea typeface="Courier New"/>
              <a:cs typeface="Courier New"/>
              <a:sym typeface="Courier New"/>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final</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private</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void</a:t>
            </a:r>
            <a:r>
              <a:rPr b="1" lang="en-GB" sz="2000">
                <a:solidFill>
                  <a:srgbClr val="000000"/>
                </a:solidFill>
                <a:latin typeface="Courier New"/>
                <a:ea typeface="Courier New"/>
                <a:cs typeface="Courier New"/>
                <a:sym typeface="Courier New"/>
              </a:rPr>
              <a:t> exampleMethod() {</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t/>
            </a:r>
            <a:endParaRPr b="1" sz="2000">
              <a:solidFill>
                <a:srgbClr val="000000"/>
              </a:solidFill>
              <a:latin typeface="Courier New"/>
              <a:ea typeface="Courier New"/>
              <a:cs typeface="Courier New"/>
              <a:sym typeface="Courier New"/>
            </a:endParaRPr>
          </a:p>
          <a:p>
            <a:pPr indent="0" lvl="0" marL="0" rtl="0" algn="l">
              <a:spcBef>
                <a:spcPts val="1000"/>
              </a:spcBef>
              <a:spcAft>
                <a:spcPts val="0"/>
              </a:spcAft>
              <a:buSzPts val="2000"/>
              <a:buNone/>
            </a:pPr>
            <a:r>
              <a:t/>
            </a:r>
            <a:endParaRPr b="1" sz="2000"/>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final</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class</a:t>
            </a:r>
            <a:r>
              <a:rPr b="1" lang="en-GB" sz="2000">
                <a:solidFill>
                  <a:srgbClr val="000000"/>
                </a:solidFill>
                <a:latin typeface="Courier New"/>
                <a:ea typeface="Courier New"/>
                <a:cs typeface="Courier New"/>
                <a:sym typeface="Courier New"/>
              </a:rPr>
              <a:t> ExampleClass</a:t>
            </a:r>
            <a:endParaRPr b="1" sz="2000">
              <a:solidFill>
                <a:srgbClr val="000000"/>
              </a:solidFill>
              <a:latin typeface="Courier New"/>
              <a:ea typeface="Courier New"/>
              <a:cs typeface="Courier New"/>
              <a:sym typeface="Courier New"/>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a:t>
            </a:r>
            <a:endParaRPr b="1" sz="2000">
              <a:solidFill>
                <a:srgbClr val="000000"/>
              </a:solidFill>
              <a:latin typeface="Courier New"/>
              <a:ea typeface="Courier New"/>
              <a:cs typeface="Courier New"/>
              <a:sym typeface="Courier New"/>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a:t>
            </a:r>
            <a:endParaRPr b="1" sz="2000">
              <a:solidFill>
                <a:srgbClr val="000000"/>
              </a:solidFill>
              <a:highlight>
                <a:srgbClr val="E8F2FE"/>
              </a:highlight>
              <a:latin typeface="Courier New"/>
              <a:ea typeface="Courier New"/>
              <a:cs typeface="Courier New"/>
              <a:sym typeface="Courier New"/>
            </a:endParaRPr>
          </a:p>
        </p:txBody>
      </p:sp>
      <p:sp>
        <p:nvSpPr>
          <p:cNvPr id="934" name="Google Shape;934;p92"/>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The ‘final’ keyword</a:t>
            </a:r>
            <a:endParaRPr sz="324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93"/>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Once we’ve modelled our objects behaviours and states, how do we use them?</a:t>
            </a:r>
            <a:endParaRPr/>
          </a:p>
          <a:p>
            <a:pPr indent="-342900" lvl="0" marL="342900" rtl="0" algn="l">
              <a:spcBef>
                <a:spcPts val="1000"/>
              </a:spcBef>
              <a:spcAft>
                <a:spcPts val="0"/>
              </a:spcAft>
              <a:buClr>
                <a:schemeClr val="dk1"/>
              </a:buClr>
              <a:buSzPts val="1900"/>
              <a:buFont typeface="Arial"/>
              <a:buChar char="•"/>
            </a:pPr>
            <a:r>
              <a:rPr lang="en-GB"/>
              <a:t>Creating an object is similar to creating variables.</a:t>
            </a:r>
            <a:endParaRPr/>
          </a:p>
          <a:p>
            <a:pPr indent="-342900" lvl="0" marL="342900" rtl="0" algn="l">
              <a:spcBef>
                <a:spcPts val="1000"/>
              </a:spcBef>
              <a:spcAft>
                <a:spcPts val="0"/>
              </a:spcAft>
              <a:buClr>
                <a:schemeClr val="dk1"/>
              </a:buClr>
              <a:buSzPts val="1900"/>
              <a:buFont typeface="Arial"/>
              <a:buChar char="•"/>
            </a:pPr>
            <a:r>
              <a:rPr b="1" lang="en-GB"/>
              <a:t>Type name assignment value</a:t>
            </a:r>
            <a:endParaRPr/>
          </a:p>
          <a:p>
            <a:pPr indent="-342900" lvl="0" marL="342900" rtl="0" algn="l">
              <a:spcBef>
                <a:spcPts val="1000"/>
              </a:spcBef>
              <a:spcAft>
                <a:spcPts val="0"/>
              </a:spcAft>
              <a:buClr>
                <a:schemeClr val="dk1"/>
              </a:buClr>
              <a:buSzPts val="1900"/>
              <a:buFont typeface="Arial"/>
              <a:buChar char="•"/>
            </a:pPr>
            <a:r>
              <a:rPr lang="en-GB"/>
              <a:t>However value in this case is to create an instantiation of the object, to do this we use the </a:t>
            </a:r>
            <a:r>
              <a:rPr b="1" lang="en-GB"/>
              <a:t>new</a:t>
            </a:r>
            <a:r>
              <a:rPr lang="en-GB"/>
              <a:t> keyword, this calls the constructor in that class.</a:t>
            </a:r>
            <a:endParaRPr/>
          </a:p>
          <a:p>
            <a:pPr indent="-222250" lvl="0" marL="342900" rtl="0" algn="l">
              <a:spcBef>
                <a:spcPts val="1000"/>
              </a:spcBef>
              <a:spcAft>
                <a:spcPts val="0"/>
              </a:spcAft>
              <a:buClr>
                <a:schemeClr val="dk1"/>
              </a:buClr>
              <a:buSzPts val="1900"/>
              <a:buFont typeface="Arial"/>
              <a:buNone/>
            </a:pPr>
            <a:r>
              <a:t/>
            </a:r>
            <a:endParaRPr/>
          </a:p>
        </p:txBody>
      </p:sp>
      <p:sp>
        <p:nvSpPr>
          <p:cNvPr id="940" name="Google Shape;940;p93"/>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Using Objects</a:t>
            </a:r>
            <a:endParaRPr sz="3240"/>
          </a:p>
        </p:txBody>
      </p:sp>
      <p:sp>
        <p:nvSpPr>
          <p:cNvPr id="941" name="Google Shape;941;p93"/>
          <p:cNvSpPr/>
          <p:nvPr/>
        </p:nvSpPr>
        <p:spPr>
          <a:xfrm>
            <a:off x="6300331" y="1929600"/>
            <a:ext cx="4227120" cy="1751762"/>
          </a:xfrm>
          <a:prstGeom prst="rect">
            <a:avLst/>
          </a:prstGeom>
          <a:solidFill>
            <a:srgbClr val="F2F2F2"/>
          </a:solidFill>
          <a:ln>
            <a:noFill/>
          </a:ln>
          <a:effectLst>
            <a:outerShdw rotWithShape="0" algn="ctr" dir="2700000" dist="53882">
              <a:schemeClr val="lt2"/>
            </a:outerShdw>
          </a:effectLst>
        </p:spPr>
        <p:txBody>
          <a:bodyPr anchorCtr="0" anchor="t" bIns="44450" lIns="90475" spcFirstLastPara="1" rIns="90475" wrap="square" tIns="44450">
            <a:spAutoFit/>
          </a:bodyPr>
          <a:lstStyle/>
          <a:p>
            <a:pPr indent="0" lvl="0" marL="0" marR="0" rtl="0" algn="l">
              <a:spcBef>
                <a:spcPts val="0"/>
              </a:spcBef>
              <a:spcAft>
                <a:spcPts val="0"/>
              </a:spcAft>
              <a:buNone/>
            </a:pPr>
            <a:r>
              <a:rPr lang="en-GB" sz="1800">
                <a:solidFill>
                  <a:srgbClr val="0000FF"/>
                </a:solidFill>
                <a:latin typeface="Droid Sans Mono"/>
                <a:ea typeface="Droid Sans Mono"/>
                <a:cs typeface="Droid Sans Mono"/>
                <a:sym typeface="Droid Sans Mono"/>
              </a:rPr>
              <a:t>public</a:t>
            </a:r>
            <a:r>
              <a:rPr lang="en-GB" sz="1800">
                <a:solidFill>
                  <a:srgbClr val="FF00FF"/>
                </a:solidFill>
                <a:latin typeface="Droid Sans Mono"/>
                <a:ea typeface="Droid Sans Mono"/>
                <a:cs typeface="Droid Sans Mono"/>
                <a:sym typeface="Droid Sans Mono"/>
              </a:rPr>
              <a:t> </a:t>
            </a:r>
            <a:r>
              <a:rPr lang="en-GB" sz="1800">
                <a:solidFill>
                  <a:srgbClr val="0000FF"/>
                </a:solidFill>
                <a:latin typeface="Droid Sans Mono"/>
                <a:ea typeface="Droid Sans Mono"/>
                <a:cs typeface="Droid Sans Mono"/>
                <a:sym typeface="Droid Sans Mono"/>
              </a:rPr>
              <a:t>class</a:t>
            </a:r>
            <a:r>
              <a:rPr lang="en-GB" sz="1800">
                <a:solidFill>
                  <a:srgbClr val="FF00FF"/>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Car {</a:t>
            </a:r>
            <a:endParaRPr sz="1800">
              <a:solidFill>
                <a:srgbClr val="008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FF00FF"/>
                </a:solidFill>
                <a:latin typeface="Droid Sans Mono"/>
                <a:ea typeface="Droid Sans Mono"/>
                <a:cs typeface="Droid Sans Mono"/>
                <a:sym typeface="Droid Sans Mono"/>
              </a:rPr>
              <a:t>  </a:t>
            </a:r>
            <a:r>
              <a:rPr lang="en-GB" sz="1800">
                <a:solidFill>
                  <a:srgbClr val="0000FF"/>
                </a:solidFill>
                <a:latin typeface="Droid Sans Mono"/>
                <a:ea typeface="Droid Sans Mono"/>
                <a:cs typeface="Droid Sans Mono"/>
                <a:sym typeface="Droid Sans Mono"/>
              </a:rPr>
              <a:t>private</a:t>
            </a:r>
            <a:r>
              <a:rPr lang="en-GB" sz="1800">
                <a:solidFill>
                  <a:srgbClr val="FF00FF"/>
                </a:solidFill>
                <a:latin typeface="Droid Sans Mono"/>
                <a:ea typeface="Droid Sans Mono"/>
                <a:cs typeface="Droid Sans Mono"/>
                <a:sym typeface="Droid Sans Mono"/>
              </a:rPr>
              <a:t> </a:t>
            </a:r>
            <a:r>
              <a:rPr lang="en-GB" sz="1800">
                <a:solidFill>
                  <a:schemeClr val="dk1"/>
                </a:solidFill>
                <a:latin typeface="Droid Sans Mono"/>
                <a:ea typeface="Droid Sans Mono"/>
                <a:cs typeface="Droid Sans Mono"/>
                <a:sym typeface="Droid Sans Mono"/>
              </a:rPr>
              <a:t>String</a:t>
            </a:r>
            <a:r>
              <a:rPr lang="en-GB" sz="1800">
                <a:solidFill>
                  <a:srgbClr val="FF00FF"/>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make;</a:t>
            </a:r>
            <a:endParaRPr sz="1800">
              <a:solidFill>
                <a:srgbClr val="008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FF00FF"/>
                </a:solidFill>
                <a:latin typeface="Droid Sans Mono"/>
                <a:ea typeface="Droid Sans Mono"/>
                <a:cs typeface="Droid Sans Mono"/>
                <a:sym typeface="Droid Sans Mono"/>
              </a:rPr>
              <a:t>  </a:t>
            </a:r>
            <a:r>
              <a:rPr lang="en-GB" sz="1800">
                <a:solidFill>
                  <a:srgbClr val="0000FF"/>
                </a:solidFill>
                <a:latin typeface="Droid Sans Mono"/>
                <a:ea typeface="Droid Sans Mono"/>
                <a:cs typeface="Droid Sans Mono"/>
                <a:sym typeface="Droid Sans Mono"/>
              </a:rPr>
              <a:t>private</a:t>
            </a:r>
            <a:r>
              <a:rPr lang="en-GB" sz="1800">
                <a:solidFill>
                  <a:srgbClr val="FF00FF"/>
                </a:solidFill>
                <a:latin typeface="Droid Sans Mono"/>
                <a:ea typeface="Droid Sans Mono"/>
                <a:cs typeface="Droid Sans Mono"/>
                <a:sym typeface="Droid Sans Mono"/>
              </a:rPr>
              <a:t> </a:t>
            </a:r>
            <a:r>
              <a:rPr lang="en-GB" sz="1800">
                <a:solidFill>
                  <a:srgbClr val="0000FF"/>
                </a:solidFill>
                <a:latin typeface="Droid Sans Mono"/>
                <a:ea typeface="Droid Sans Mono"/>
                <a:cs typeface="Droid Sans Mono"/>
                <a:sym typeface="Droid Sans Mono"/>
              </a:rPr>
              <a:t>int</a:t>
            </a:r>
            <a:r>
              <a:rPr lang="en-GB" sz="1800">
                <a:solidFill>
                  <a:srgbClr val="FF00FF"/>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speed;</a:t>
            </a:r>
            <a:endParaRPr sz="1800">
              <a:solidFill>
                <a:srgbClr val="008000"/>
              </a:solidFill>
              <a:latin typeface="Droid Sans Mono"/>
              <a:ea typeface="Droid Sans Mono"/>
              <a:cs typeface="Droid Sans Mono"/>
              <a:sym typeface="Droid Sans Mono"/>
            </a:endParaRPr>
          </a:p>
          <a:p>
            <a:pPr indent="0" lvl="0" marL="0" marR="0" rtl="0" algn="l">
              <a:spcBef>
                <a:spcPts val="0"/>
              </a:spcBef>
              <a:spcAft>
                <a:spcPts val="0"/>
              </a:spcAft>
              <a:buNone/>
            </a:pPr>
            <a:r>
              <a:rPr lang="en-GB" sz="1800">
                <a:solidFill>
                  <a:srgbClr val="FF00FF"/>
                </a:solidFill>
                <a:latin typeface="Droid Sans Mono"/>
                <a:ea typeface="Droid Sans Mono"/>
                <a:cs typeface="Droid Sans Mono"/>
                <a:sym typeface="Droid Sans Mono"/>
              </a:rPr>
              <a:t>  </a:t>
            </a:r>
            <a:r>
              <a:rPr lang="en-GB" sz="1800">
                <a:solidFill>
                  <a:srgbClr val="0000FF"/>
                </a:solidFill>
                <a:latin typeface="Droid Sans Mono"/>
                <a:ea typeface="Droid Sans Mono"/>
                <a:cs typeface="Droid Sans Mono"/>
                <a:sym typeface="Droid Sans Mono"/>
              </a:rPr>
              <a:t>private</a:t>
            </a:r>
            <a:r>
              <a:rPr lang="en-GB" sz="1800">
                <a:solidFill>
                  <a:srgbClr val="FF00FF"/>
                </a:solidFill>
                <a:latin typeface="Droid Sans Mono"/>
                <a:ea typeface="Droid Sans Mono"/>
                <a:cs typeface="Droid Sans Mono"/>
                <a:sym typeface="Droid Sans Mono"/>
              </a:rPr>
              <a:t> </a:t>
            </a:r>
            <a:r>
              <a:rPr lang="en-GB" sz="1800">
                <a:solidFill>
                  <a:srgbClr val="0000FF"/>
                </a:solidFill>
                <a:latin typeface="Droid Sans Mono"/>
                <a:ea typeface="Droid Sans Mono"/>
                <a:cs typeface="Droid Sans Mono"/>
                <a:sym typeface="Droid Sans Mono"/>
              </a:rPr>
              <a:t>byte</a:t>
            </a:r>
            <a:r>
              <a:rPr lang="en-GB" sz="1800">
                <a:solidFill>
                  <a:srgbClr val="FF00FF"/>
                </a:solidFill>
                <a:latin typeface="Droid Sans Mono"/>
                <a:ea typeface="Droid Sans Mono"/>
                <a:cs typeface="Droid Sans Mono"/>
                <a:sym typeface="Droid Sans Mono"/>
              </a:rPr>
              <a:t> </a:t>
            </a:r>
            <a:r>
              <a:rPr lang="en-GB" sz="1800">
                <a:solidFill>
                  <a:srgbClr val="000000"/>
                </a:solidFill>
                <a:latin typeface="Droid Sans Mono"/>
                <a:ea typeface="Droid Sans Mono"/>
                <a:cs typeface="Droid Sans Mono"/>
                <a:sym typeface="Droid Sans Mono"/>
              </a:rPr>
              <a:t>currentGear;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  ...</a:t>
            </a:r>
            <a:endParaRPr/>
          </a:p>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a:t>
            </a:r>
            <a:endParaRPr sz="1800">
              <a:solidFill>
                <a:srgbClr val="008000"/>
              </a:solidFill>
              <a:latin typeface="Droid Sans Mono"/>
              <a:ea typeface="Droid Sans Mono"/>
              <a:cs typeface="Droid Sans Mono"/>
              <a:sym typeface="Droid Sans Mono"/>
            </a:endParaRPr>
          </a:p>
        </p:txBody>
      </p:sp>
      <p:sp>
        <p:nvSpPr>
          <p:cNvPr id="942" name="Google Shape;942;p93"/>
          <p:cNvSpPr/>
          <p:nvPr/>
        </p:nvSpPr>
        <p:spPr>
          <a:xfrm>
            <a:off x="8413891" y="3910573"/>
            <a:ext cx="3390353" cy="643766"/>
          </a:xfrm>
          <a:prstGeom prst="rect">
            <a:avLst/>
          </a:prstGeom>
          <a:solidFill>
            <a:srgbClr val="F2F2F2"/>
          </a:solidFill>
          <a:ln>
            <a:noFill/>
          </a:ln>
          <a:effectLst>
            <a:outerShdw rotWithShape="0" algn="ctr" dir="2700000" dist="53882">
              <a:srgbClr val="E7E6E6"/>
            </a:outerShdw>
          </a:effectLst>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Droid Sans Mono"/>
              <a:buNone/>
            </a:pPr>
            <a:r>
              <a:rPr b="0" i="0" lang="en-GB" sz="1800" u="none" cap="none" strike="noStrike">
                <a:solidFill>
                  <a:srgbClr val="000000"/>
                </a:solidFill>
                <a:latin typeface="Droid Sans Mono"/>
                <a:ea typeface="Droid Sans Mono"/>
                <a:cs typeface="Droid Sans Mono"/>
                <a:sym typeface="Droid Sans Mono"/>
              </a:rPr>
              <a:t>Car</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00"/>
                </a:solidFill>
                <a:latin typeface="Droid Sans Mono"/>
                <a:ea typeface="Droid Sans Mono"/>
                <a:cs typeface="Droid Sans Mono"/>
                <a:sym typeface="Droid Sans Mono"/>
              </a:rPr>
              <a:t>car1</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00"/>
                </a:solidFill>
                <a:latin typeface="Droid Sans Mono"/>
                <a:ea typeface="Droid Sans Mono"/>
                <a:cs typeface="Droid Sans Mono"/>
                <a:sym typeface="Droid Sans Mono"/>
              </a:rPr>
              <a:t>=</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FF"/>
                </a:solidFill>
                <a:latin typeface="Droid Sans Mono"/>
                <a:ea typeface="Droid Sans Mono"/>
                <a:cs typeface="Droid Sans Mono"/>
                <a:sym typeface="Droid Sans Mono"/>
              </a:rPr>
              <a:t>new</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00"/>
                </a:solidFill>
                <a:latin typeface="Droid Sans Mono"/>
                <a:ea typeface="Droid Sans Mono"/>
                <a:cs typeface="Droid Sans Mono"/>
                <a:sym typeface="Droid Sans Mono"/>
              </a:rPr>
              <a:t>Car();  </a:t>
            </a:r>
            <a:endParaRPr b="0" i="0" sz="1800" u="none" cap="none" strike="noStrike">
              <a:solidFill>
                <a:srgbClr val="008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000000"/>
              </a:buClr>
              <a:buSzPts val="1800"/>
              <a:buFont typeface="Droid Sans Mono"/>
              <a:buNone/>
            </a:pPr>
            <a:r>
              <a:rPr b="0" i="0" lang="en-GB" sz="1800" u="none" cap="none" strike="noStrike">
                <a:solidFill>
                  <a:srgbClr val="000000"/>
                </a:solidFill>
                <a:latin typeface="Droid Sans Mono"/>
                <a:ea typeface="Droid Sans Mono"/>
                <a:cs typeface="Droid Sans Mono"/>
                <a:sym typeface="Droid Sans Mono"/>
              </a:rPr>
              <a:t>Car</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00"/>
                </a:solidFill>
                <a:latin typeface="Droid Sans Mono"/>
                <a:ea typeface="Droid Sans Mono"/>
                <a:cs typeface="Droid Sans Mono"/>
                <a:sym typeface="Droid Sans Mono"/>
              </a:rPr>
              <a:t>car2</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00"/>
                </a:solidFill>
                <a:latin typeface="Droid Sans Mono"/>
                <a:ea typeface="Droid Sans Mono"/>
                <a:cs typeface="Droid Sans Mono"/>
                <a:sym typeface="Droid Sans Mono"/>
              </a:rPr>
              <a:t>=</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FF"/>
                </a:solidFill>
                <a:latin typeface="Droid Sans Mono"/>
                <a:ea typeface="Droid Sans Mono"/>
                <a:cs typeface="Droid Sans Mono"/>
                <a:sym typeface="Droid Sans Mono"/>
              </a:rPr>
              <a:t>new</a:t>
            </a:r>
            <a:r>
              <a:rPr b="0" i="0" lang="en-GB" sz="1800" u="none" cap="none" strike="noStrike">
                <a:solidFill>
                  <a:srgbClr val="FF00FF"/>
                </a:solidFill>
                <a:latin typeface="Droid Sans Mono"/>
                <a:ea typeface="Droid Sans Mono"/>
                <a:cs typeface="Droid Sans Mono"/>
                <a:sym typeface="Droid Sans Mono"/>
              </a:rPr>
              <a:t> </a:t>
            </a:r>
            <a:r>
              <a:rPr b="0" i="0" lang="en-GB" sz="1800" u="none" cap="none" strike="noStrike">
                <a:solidFill>
                  <a:srgbClr val="000000"/>
                </a:solidFill>
                <a:latin typeface="Droid Sans Mono"/>
                <a:ea typeface="Droid Sans Mono"/>
                <a:cs typeface="Droid Sans Mono"/>
                <a:sym typeface="Droid Sans Mono"/>
              </a:rPr>
              <a:t>Car();  </a:t>
            </a:r>
            <a:endParaRPr/>
          </a:p>
        </p:txBody>
      </p:sp>
      <p:sp>
        <p:nvSpPr>
          <p:cNvPr id="943" name="Google Shape;943;p93"/>
          <p:cNvSpPr/>
          <p:nvPr/>
        </p:nvSpPr>
        <p:spPr>
          <a:xfrm>
            <a:off x="9808845" y="5780997"/>
            <a:ext cx="2224088" cy="1046655"/>
          </a:xfrm>
          <a:prstGeom prst="cube">
            <a:avLst>
              <a:gd fmla="val 14116" name="adj"/>
            </a:avLst>
          </a:prstGeom>
          <a:solidFill>
            <a:srgbClr val="F2F2F2"/>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Droid Sans Mono"/>
              <a:buNone/>
            </a:pPr>
            <a:r>
              <a:rPr b="0" i="0" lang="en-GB" sz="1800" u="none" cap="none" strike="noStrike">
                <a:solidFill>
                  <a:srgbClr val="000000"/>
                </a:solidFill>
                <a:latin typeface="Droid Sans Mono"/>
                <a:ea typeface="Droid Sans Mono"/>
                <a:cs typeface="Droid Sans Mono"/>
                <a:sym typeface="Droid Sans Mono"/>
              </a:rPr>
              <a:t>make: </a:t>
            </a:r>
            <a:r>
              <a:rPr b="0" i="1" lang="en-GB" sz="1800" u="none" cap="none" strike="noStrike">
                <a:solidFill>
                  <a:srgbClr val="000000"/>
                </a:solidFill>
                <a:latin typeface="Droid Sans Mono"/>
                <a:ea typeface="Droid Sans Mono"/>
                <a:cs typeface="Droid Sans Mono"/>
                <a:sym typeface="Droid Sans Mono"/>
              </a:rPr>
              <a:t>yyy</a:t>
            </a:r>
            <a:r>
              <a:rPr b="0" i="0" lang="en-GB" sz="1800" u="none" cap="none" strike="noStrike">
                <a:solidFill>
                  <a:srgbClr val="000000"/>
                </a:solidFill>
                <a:latin typeface="Droid Sans Mono"/>
                <a:ea typeface="Droid Sans Mono"/>
                <a:cs typeface="Droid Sans Mono"/>
                <a:sym typeface="Droid Sans Mono"/>
              </a:rPr>
              <a:t> </a:t>
            </a:r>
            <a:br>
              <a:rPr b="0" i="0" lang="en-GB" sz="1800" u="none" cap="none" strike="noStrike">
                <a:solidFill>
                  <a:srgbClr val="000000"/>
                </a:solidFill>
                <a:latin typeface="Droid Sans Mono"/>
                <a:ea typeface="Droid Sans Mono"/>
                <a:cs typeface="Droid Sans Mono"/>
                <a:sym typeface="Droid Sans Mono"/>
              </a:rPr>
            </a:br>
            <a:r>
              <a:rPr b="0" i="0" lang="en-GB" sz="1800" u="none" cap="none" strike="noStrike">
                <a:solidFill>
                  <a:srgbClr val="000000"/>
                </a:solidFill>
                <a:latin typeface="Droid Sans Mono"/>
                <a:ea typeface="Droid Sans Mono"/>
                <a:cs typeface="Droid Sans Mono"/>
                <a:sym typeface="Droid Sans Mono"/>
              </a:rPr>
              <a:t>speed: </a:t>
            </a:r>
            <a:r>
              <a:rPr b="0" i="1" lang="en-GB" sz="1800" u="none" cap="none" strike="noStrike">
                <a:solidFill>
                  <a:srgbClr val="000000"/>
                </a:solidFill>
                <a:latin typeface="Droid Sans Mono"/>
                <a:ea typeface="Droid Sans Mono"/>
                <a:cs typeface="Droid Sans Mono"/>
                <a:sym typeface="Droid Sans Mono"/>
              </a:rPr>
              <a:t>mmm</a:t>
            </a:r>
            <a:endParaRPr b="0" i="0" sz="1800" u="none" cap="none" strike="noStrike">
              <a:solidFill>
                <a:srgbClr val="000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000000"/>
              </a:buClr>
              <a:buSzPts val="1800"/>
              <a:buFont typeface="Droid Sans Mono"/>
              <a:buNone/>
            </a:pPr>
            <a:r>
              <a:rPr b="0" i="0" lang="en-GB" sz="1800" u="none" cap="none" strike="noStrike">
                <a:solidFill>
                  <a:srgbClr val="000000"/>
                </a:solidFill>
                <a:latin typeface="Droid Sans Mono"/>
                <a:ea typeface="Droid Sans Mono"/>
                <a:cs typeface="Droid Sans Mono"/>
                <a:sym typeface="Droid Sans Mono"/>
              </a:rPr>
              <a:t>currentGear: </a:t>
            </a:r>
            <a:r>
              <a:rPr b="0" i="1" lang="en-GB" sz="1800" u="none" cap="none" strike="noStrike">
                <a:solidFill>
                  <a:srgbClr val="000000"/>
                </a:solidFill>
                <a:latin typeface="Droid Sans Mono"/>
                <a:ea typeface="Droid Sans Mono"/>
                <a:cs typeface="Droid Sans Mono"/>
                <a:sym typeface="Droid Sans Mono"/>
              </a:rPr>
              <a:t>m</a:t>
            </a:r>
            <a:endParaRPr b="0" i="0" sz="1800" u="none" cap="none" strike="noStrike">
              <a:solidFill>
                <a:srgbClr val="000000"/>
              </a:solidFill>
              <a:latin typeface="Droid Sans Mono"/>
              <a:ea typeface="Droid Sans Mono"/>
              <a:cs typeface="Droid Sans Mono"/>
              <a:sym typeface="Droid Sans Mono"/>
            </a:endParaRPr>
          </a:p>
        </p:txBody>
      </p:sp>
      <p:sp>
        <p:nvSpPr>
          <p:cNvPr id="944" name="Google Shape;944;p93"/>
          <p:cNvSpPr/>
          <p:nvPr/>
        </p:nvSpPr>
        <p:spPr>
          <a:xfrm>
            <a:off x="9808845" y="4765922"/>
            <a:ext cx="2224088" cy="1047577"/>
          </a:xfrm>
          <a:prstGeom prst="cube">
            <a:avLst>
              <a:gd fmla="val 14116" name="adj"/>
            </a:avLst>
          </a:prstGeom>
          <a:solidFill>
            <a:srgbClr val="F2F2F2"/>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Droid Sans Mono"/>
              <a:buNone/>
            </a:pPr>
            <a:r>
              <a:rPr b="0" i="0" lang="en-GB" sz="1800" u="none" cap="none" strike="noStrike">
                <a:solidFill>
                  <a:srgbClr val="000000"/>
                </a:solidFill>
                <a:latin typeface="Droid Sans Mono"/>
                <a:ea typeface="Droid Sans Mono"/>
                <a:cs typeface="Droid Sans Mono"/>
                <a:sym typeface="Droid Sans Mono"/>
              </a:rPr>
              <a:t>make: </a:t>
            </a:r>
            <a:r>
              <a:rPr b="0" i="1" lang="en-GB" sz="1800" u="none" cap="none" strike="noStrike">
                <a:solidFill>
                  <a:srgbClr val="000000"/>
                </a:solidFill>
                <a:latin typeface="Droid Sans Mono"/>
                <a:ea typeface="Droid Sans Mono"/>
                <a:cs typeface="Droid Sans Mono"/>
                <a:sym typeface="Droid Sans Mono"/>
              </a:rPr>
              <a:t>xxx</a:t>
            </a:r>
            <a:r>
              <a:rPr b="0" i="0" lang="en-GB" sz="1800" u="none" cap="none" strike="noStrike">
                <a:solidFill>
                  <a:srgbClr val="000000"/>
                </a:solidFill>
                <a:latin typeface="Droid Sans Mono"/>
                <a:ea typeface="Droid Sans Mono"/>
                <a:cs typeface="Droid Sans Mono"/>
                <a:sym typeface="Droid Sans Mono"/>
              </a:rPr>
              <a:t> </a:t>
            </a:r>
            <a:br>
              <a:rPr b="0" i="0" lang="en-GB" sz="1800" u="none" cap="none" strike="noStrike">
                <a:solidFill>
                  <a:srgbClr val="000000"/>
                </a:solidFill>
                <a:latin typeface="Droid Sans Mono"/>
                <a:ea typeface="Droid Sans Mono"/>
                <a:cs typeface="Droid Sans Mono"/>
                <a:sym typeface="Droid Sans Mono"/>
              </a:rPr>
            </a:br>
            <a:r>
              <a:rPr b="0" i="0" lang="en-GB" sz="1800" u="none" cap="none" strike="noStrike">
                <a:solidFill>
                  <a:srgbClr val="000000"/>
                </a:solidFill>
                <a:latin typeface="Droid Sans Mono"/>
                <a:ea typeface="Droid Sans Mono"/>
                <a:cs typeface="Droid Sans Mono"/>
                <a:sym typeface="Droid Sans Mono"/>
              </a:rPr>
              <a:t>speed: </a:t>
            </a:r>
            <a:r>
              <a:rPr b="0" i="1" lang="en-GB" sz="1800" u="none" cap="none" strike="noStrike">
                <a:solidFill>
                  <a:srgbClr val="000000"/>
                </a:solidFill>
                <a:latin typeface="Droid Sans Mono"/>
                <a:ea typeface="Droid Sans Mono"/>
                <a:cs typeface="Droid Sans Mono"/>
                <a:sym typeface="Droid Sans Mono"/>
              </a:rPr>
              <a:t>nnn</a:t>
            </a:r>
            <a:endParaRPr b="0" i="0" sz="1800" u="none" cap="none" strike="noStrike">
              <a:solidFill>
                <a:srgbClr val="000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000000"/>
              </a:buClr>
              <a:buSzPts val="1800"/>
              <a:buFont typeface="Droid Sans Mono"/>
              <a:buNone/>
            </a:pPr>
            <a:r>
              <a:rPr b="0" i="0" lang="en-GB" sz="1800" u="none" cap="none" strike="noStrike">
                <a:solidFill>
                  <a:srgbClr val="000000"/>
                </a:solidFill>
                <a:latin typeface="Droid Sans Mono"/>
                <a:ea typeface="Droid Sans Mono"/>
                <a:cs typeface="Droid Sans Mono"/>
                <a:sym typeface="Droid Sans Mono"/>
              </a:rPr>
              <a:t>currentGear: </a:t>
            </a:r>
            <a:r>
              <a:rPr b="0" i="1" lang="en-GB" sz="1800" u="none" cap="none" strike="noStrike">
                <a:solidFill>
                  <a:srgbClr val="000000"/>
                </a:solidFill>
                <a:latin typeface="Droid Sans Mono"/>
                <a:ea typeface="Droid Sans Mono"/>
                <a:cs typeface="Droid Sans Mono"/>
                <a:sym typeface="Droid Sans Mono"/>
              </a:rPr>
              <a:t>n</a:t>
            </a:r>
            <a:endParaRPr b="0" i="0" sz="1800" u="none" cap="none" strike="noStrike">
              <a:solidFill>
                <a:srgbClr val="000000"/>
              </a:solidFill>
              <a:latin typeface="Droid Sans Mono"/>
              <a:ea typeface="Droid Sans Mono"/>
              <a:cs typeface="Droid Sans Mono"/>
              <a:sym typeface="Droid Sans Mono"/>
            </a:endParaRPr>
          </a:p>
        </p:txBody>
      </p:sp>
      <p:grpSp>
        <p:nvGrpSpPr>
          <p:cNvPr id="945" name="Google Shape;945;p93"/>
          <p:cNvGrpSpPr/>
          <p:nvPr/>
        </p:nvGrpSpPr>
        <p:grpSpPr>
          <a:xfrm>
            <a:off x="7064059" y="5127873"/>
            <a:ext cx="2943225" cy="415925"/>
            <a:chOff x="1301" y="3011"/>
            <a:chExt cx="1854" cy="262"/>
          </a:xfrm>
        </p:grpSpPr>
        <p:sp>
          <p:nvSpPr>
            <p:cNvPr id="946" name="Google Shape;946;p93"/>
            <p:cNvSpPr/>
            <p:nvPr/>
          </p:nvSpPr>
          <p:spPr>
            <a:xfrm>
              <a:off x="1301" y="3011"/>
              <a:ext cx="706" cy="262"/>
            </a:xfrm>
            <a:prstGeom prst="rect">
              <a:avLst/>
            </a:prstGeom>
            <a:solidFill>
              <a:srgbClr val="FFF2CC"/>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Calibri"/>
                <a:ea typeface="Calibri"/>
                <a:cs typeface="Calibri"/>
                <a:sym typeface="Calibri"/>
              </a:endParaRPr>
            </a:p>
          </p:txBody>
        </p:sp>
        <p:sp>
          <p:nvSpPr>
            <p:cNvPr id="947" name="Google Shape;947;p93"/>
            <p:cNvSpPr/>
            <p:nvPr/>
          </p:nvSpPr>
          <p:spPr>
            <a:xfrm>
              <a:off x="1587" y="3114"/>
              <a:ext cx="68" cy="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Calibri"/>
                <a:ea typeface="Calibri"/>
                <a:cs typeface="Calibri"/>
                <a:sym typeface="Calibri"/>
              </a:endParaRPr>
            </a:p>
          </p:txBody>
        </p:sp>
        <p:cxnSp>
          <p:nvCxnSpPr>
            <p:cNvPr id="948" name="Google Shape;948;p93"/>
            <p:cNvCxnSpPr>
              <a:stCxn id="947" idx="3"/>
              <a:endCxn id="949" idx="1"/>
            </p:cNvCxnSpPr>
            <p:nvPr/>
          </p:nvCxnSpPr>
          <p:spPr>
            <a:xfrm>
              <a:off x="1655" y="3142"/>
              <a:ext cx="1500" cy="0"/>
            </a:xfrm>
            <a:prstGeom prst="straightConnector1">
              <a:avLst/>
            </a:prstGeom>
            <a:noFill/>
            <a:ln cap="flat" cmpd="sng" w="28575">
              <a:solidFill>
                <a:srgbClr val="000000"/>
              </a:solidFill>
              <a:prstDash val="solid"/>
              <a:round/>
              <a:headEnd len="lg" w="lg" type="oval"/>
              <a:tailEnd len="lg" w="lg" type="triangle"/>
            </a:ln>
          </p:spPr>
        </p:cxnSp>
        <p:sp>
          <p:nvSpPr>
            <p:cNvPr id="949" name="Google Shape;949;p93"/>
            <p:cNvSpPr/>
            <p:nvPr/>
          </p:nvSpPr>
          <p:spPr>
            <a:xfrm>
              <a:off x="3030" y="3114"/>
              <a:ext cx="68" cy="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Calibri"/>
                <a:ea typeface="Calibri"/>
                <a:cs typeface="Calibri"/>
                <a:sym typeface="Calibri"/>
              </a:endParaRPr>
            </a:p>
          </p:txBody>
        </p:sp>
      </p:grpSp>
      <p:grpSp>
        <p:nvGrpSpPr>
          <p:cNvPr id="950" name="Google Shape;950;p93"/>
          <p:cNvGrpSpPr/>
          <p:nvPr/>
        </p:nvGrpSpPr>
        <p:grpSpPr>
          <a:xfrm>
            <a:off x="7064059" y="6075611"/>
            <a:ext cx="2943225" cy="415925"/>
            <a:chOff x="1301" y="3011"/>
            <a:chExt cx="1854" cy="262"/>
          </a:xfrm>
        </p:grpSpPr>
        <p:sp>
          <p:nvSpPr>
            <p:cNvPr id="951" name="Google Shape;951;p93"/>
            <p:cNvSpPr/>
            <p:nvPr/>
          </p:nvSpPr>
          <p:spPr>
            <a:xfrm>
              <a:off x="1301" y="3011"/>
              <a:ext cx="706" cy="262"/>
            </a:xfrm>
            <a:prstGeom prst="rect">
              <a:avLst/>
            </a:prstGeom>
            <a:solidFill>
              <a:srgbClr val="FFF2CC"/>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Calibri"/>
                <a:ea typeface="Calibri"/>
                <a:cs typeface="Calibri"/>
                <a:sym typeface="Calibri"/>
              </a:endParaRPr>
            </a:p>
          </p:txBody>
        </p:sp>
        <p:sp>
          <p:nvSpPr>
            <p:cNvPr id="952" name="Google Shape;952;p93"/>
            <p:cNvSpPr/>
            <p:nvPr/>
          </p:nvSpPr>
          <p:spPr>
            <a:xfrm>
              <a:off x="1587" y="3114"/>
              <a:ext cx="68" cy="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Calibri"/>
                <a:ea typeface="Calibri"/>
                <a:cs typeface="Calibri"/>
                <a:sym typeface="Calibri"/>
              </a:endParaRPr>
            </a:p>
          </p:txBody>
        </p:sp>
        <p:cxnSp>
          <p:nvCxnSpPr>
            <p:cNvPr id="953" name="Google Shape;953;p93"/>
            <p:cNvCxnSpPr>
              <a:stCxn id="952" idx="3"/>
              <a:endCxn id="954" idx="1"/>
            </p:cNvCxnSpPr>
            <p:nvPr/>
          </p:nvCxnSpPr>
          <p:spPr>
            <a:xfrm>
              <a:off x="1655" y="3142"/>
              <a:ext cx="1500" cy="0"/>
            </a:xfrm>
            <a:prstGeom prst="straightConnector1">
              <a:avLst/>
            </a:prstGeom>
            <a:noFill/>
            <a:ln cap="flat" cmpd="sng" w="28575">
              <a:solidFill>
                <a:srgbClr val="000000"/>
              </a:solidFill>
              <a:prstDash val="solid"/>
              <a:round/>
              <a:headEnd len="lg" w="lg" type="oval"/>
              <a:tailEnd len="lg" w="lg" type="triangle"/>
            </a:ln>
          </p:spPr>
        </p:cxnSp>
        <p:sp>
          <p:nvSpPr>
            <p:cNvPr id="954" name="Google Shape;954;p93"/>
            <p:cNvSpPr/>
            <p:nvPr/>
          </p:nvSpPr>
          <p:spPr>
            <a:xfrm>
              <a:off x="3030" y="3114"/>
              <a:ext cx="68" cy="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Calibri"/>
                <a:ea typeface="Calibri"/>
                <a:cs typeface="Calibri"/>
                <a:sym typeface="Calibri"/>
              </a:endParaRPr>
            </a:p>
          </p:txBody>
        </p:sp>
      </p:grpSp>
      <p:sp>
        <p:nvSpPr>
          <p:cNvPr id="955" name="Google Shape;955;p93"/>
          <p:cNvSpPr txBox="1"/>
          <p:nvPr/>
        </p:nvSpPr>
        <p:spPr>
          <a:xfrm>
            <a:off x="6122670" y="5151685"/>
            <a:ext cx="7366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car1</a:t>
            </a:r>
            <a:endParaRPr/>
          </a:p>
        </p:txBody>
      </p:sp>
      <p:sp>
        <p:nvSpPr>
          <p:cNvPr id="956" name="Google Shape;956;p93"/>
          <p:cNvSpPr txBox="1"/>
          <p:nvPr/>
        </p:nvSpPr>
        <p:spPr>
          <a:xfrm>
            <a:off x="6122670" y="6099423"/>
            <a:ext cx="736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000000"/>
                </a:solidFill>
                <a:latin typeface="Droid Sans Mono"/>
                <a:ea typeface="Droid Sans Mono"/>
                <a:cs typeface="Droid Sans Mono"/>
                <a:sym typeface="Droid Sans Mono"/>
              </a:rPr>
              <a:t>car2</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Google Shape;961;p94"/>
          <p:cNvSpPr txBox="1"/>
          <p:nvPr>
            <p:ph idx="1" type="body"/>
          </p:nvPr>
        </p:nvSpPr>
        <p:spPr>
          <a:xfrm>
            <a:off x="4140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class</a:t>
            </a:r>
            <a:r>
              <a:rPr b="1" lang="en-GB" sz="2000">
                <a:solidFill>
                  <a:srgbClr val="000000"/>
                </a:solidFill>
                <a:latin typeface="Courier New"/>
                <a:ea typeface="Courier New"/>
                <a:cs typeface="Courier New"/>
                <a:sym typeface="Courier New"/>
              </a:rPr>
              <a:t> Dog {</a:t>
            </a:r>
            <a:endParaRPr/>
          </a:p>
          <a:p>
            <a:pPr indent="0" lvl="0" marL="0" rtl="0" algn="l">
              <a:spcBef>
                <a:spcPts val="1000"/>
              </a:spcBef>
              <a:spcAft>
                <a:spcPts val="0"/>
              </a:spcAft>
              <a:buSzPts val="2000"/>
              <a:buNone/>
            </a:pPr>
            <a:r>
              <a:t/>
            </a:r>
            <a:endParaRPr sz="2000">
              <a:latin typeface="Courier New"/>
              <a:ea typeface="Courier New"/>
              <a:cs typeface="Courier New"/>
              <a:sym typeface="Courier New"/>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a:t>
            </a:r>
            <a:r>
              <a:rPr b="1" lang="en-GB" sz="2000">
                <a:solidFill>
                  <a:srgbClr val="7F0055"/>
                </a:solidFill>
                <a:latin typeface="Courier New"/>
                <a:ea typeface="Courier New"/>
                <a:cs typeface="Courier New"/>
                <a:sym typeface="Courier New"/>
              </a:rPr>
              <a:t>int</a:t>
            </a:r>
            <a:r>
              <a:rPr b="1" lang="en-GB" sz="2000">
                <a:solidFill>
                  <a:srgbClr val="000000"/>
                </a:solidFill>
                <a:latin typeface="Courier New"/>
                <a:ea typeface="Courier New"/>
                <a:cs typeface="Courier New"/>
                <a:sym typeface="Courier New"/>
              </a:rPr>
              <a:t> </a:t>
            </a:r>
            <a:r>
              <a:rPr b="1" lang="en-GB" sz="2000">
                <a:solidFill>
                  <a:srgbClr val="0000C0"/>
                </a:solidFill>
                <a:latin typeface="Courier New"/>
                <a:ea typeface="Courier New"/>
                <a:cs typeface="Courier New"/>
                <a:sym typeface="Courier New"/>
              </a:rPr>
              <a:t>age</a:t>
            </a:r>
            <a:r>
              <a:rPr b="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String </a:t>
            </a:r>
            <a:r>
              <a:rPr b="1" lang="en-GB" sz="2000">
                <a:solidFill>
                  <a:srgbClr val="0000C0"/>
                </a:solidFill>
                <a:latin typeface="Courier New"/>
                <a:ea typeface="Courier New"/>
                <a:cs typeface="Courier New"/>
                <a:sym typeface="Courier New"/>
              </a:rPr>
              <a:t>name</a:t>
            </a:r>
            <a:r>
              <a:rPr b="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t/>
            </a:r>
            <a:endParaRPr sz="2000">
              <a:latin typeface="Courier New"/>
              <a:ea typeface="Courier New"/>
              <a:cs typeface="Courier New"/>
              <a:sym typeface="Courier New"/>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Dog(</a:t>
            </a:r>
            <a:r>
              <a:rPr b="1" lang="en-GB" sz="2000">
                <a:solidFill>
                  <a:srgbClr val="7F0055"/>
                </a:solidFill>
                <a:latin typeface="Courier New"/>
                <a:ea typeface="Courier New"/>
                <a:cs typeface="Courier New"/>
                <a:sym typeface="Courier New"/>
              </a:rPr>
              <a:t>int</a:t>
            </a:r>
            <a:r>
              <a:rPr b="1" lang="en-GB" sz="2000">
                <a:solidFill>
                  <a:srgbClr val="000000"/>
                </a:solidFill>
                <a:latin typeface="Courier New"/>
                <a:ea typeface="Courier New"/>
                <a:cs typeface="Courier New"/>
                <a:sym typeface="Courier New"/>
              </a:rPr>
              <a:t> </a:t>
            </a:r>
            <a:r>
              <a:rPr b="1" lang="en-GB" sz="2000">
                <a:solidFill>
                  <a:srgbClr val="6A3E3E"/>
                </a:solidFill>
                <a:latin typeface="Courier New"/>
                <a:ea typeface="Courier New"/>
                <a:cs typeface="Courier New"/>
                <a:sym typeface="Courier New"/>
              </a:rPr>
              <a:t>age</a:t>
            </a:r>
            <a:r>
              <a:rPr b="1" lang="en-GB" sz="2000">
                <a:solidFill>
                  <a:srgbClr val="000000"/>
                </a:solidFill>
                <a:latin typeface="Courier New"/>
                <a:ea typeface="Courier New"/>
                <a:cs typeface="Courier New"/>
                <a:sym typeface="Courier New"/>
              </a:rPr>
              <a:t>, String </a:t>
            </a:r>
            <a:r>
              <a:rPr b="1" lang="en-GB" sz="2000">
                <a:solidFill>
                  <a:srgbClr val="6A3E3E"/>
                </a:solidFill>
                <a:latin typeface="Courier New"/>
                <a:ea typeface="Courier New"/>
                <a:cs typeface="Courier New"/>
                <a:sym typeface="Courier New"/>
              </a:rPr>
              <a:t>name</a:t>
            </a:r>
            <a:r>
              <a:rPr b="1" lang="en-GB" sz="2000">
                <a:solidFill>
                  <a:srgbClr val="000000"/>
                </a:solidFill>
                <a:latin typeface="Courier New"/>
                <a:ea typeface="Courier New"/>
                <a:cs typeface="Courier New"/>
                <a:sym typeface="Courier New"/>
              </a:rPr>
              <a:t>) {</a:t>
            </a:r>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super</a:t>
            </a:r>
            <a:r>
              <a:rPr b="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this</a:t>
            </a:r>
            <a:r>
              <a:rPr b="1" lang="en-GB" sz="2000">
                <a:solidFill>
                  <a:srgbClr val="000000"/>
                </a:solidFill>
                <a:latin typeface="Courier New"/>
                <a:ea typeface="Courier New"/>
                <a:cs typeface="Courier New"/>
                <a:sym typeface="Courier New"/>
              </a:rPr>
              <a:t>.</a:t>
            </a:r>
            <a:r>
              <a:rPr b="1" lang="en-GB" sz="2000">
                <a:solidFill>
                  <a:srgbClr val="0000C0"/>
                </a:solidFill>
                <a:latin typeface="Courier New"/>
                <a:ea typeface="Courier New"/>
                <a:cs typeface="Courier New"/>
                <a:sym typeface="Courier New"/>
              </a:rPr>
              <a:t>age</a:t>
            </a:r>
            <a:r>
              <a:rPr b="1" lang="en-GB" sz="2000">
                <a:solidFill>
                  <a:srgbClr val="000000"/>
                </a:solidFill>
                <a:latin typeface="Courier New"/>
                <a:ea typeface="Courier New"/>
                <a:cs typeface="Courier New"/>
                <a:sym typeface="Courier New"/>
              </a:rPr>
              <a:t> = </a:t>
            </a:r>
            <a:r>
              <a:rPr b="1" lang="en-GB" sz="2000">
                <a:solidFill>
                  <a:srgbClr val="6A3E3E"/>
                </a:solidFill>
                <a:latin typeface="Courier New"/>
                <a:ea typeface="Courier New"/>
                <a:cs typeface="Courier New"/>
                <a:sym typeface="Courier New"/>
              </a:rPr>
              <a:t>age</a:t>
            </a:r>
            <a:r>
              <a:rPr b="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rPr b="1" lang="en-GB" sz="2000">
                <a:solidFill>
                  <a:srgbClr val="7F0055"/>
                </a:solidFill>
                <a:latin typeface="Courier New"/>
                <a:ea typeface="Courier New"/>
                <a:cs typeface="Courier New"/>
                <a:sym typeface="Courier New"/>
              </a:rPr>
              <a:t>this</a:t>
            </a:r>
            <a:r>
              <a:rPr b="1" lang="en-GB" sz="2000">
                <a:solidFill>
                  <a:srgbClr val="000000"/>
                </a:solidFill>
                <a:latin typeface="Courier New"/>
                <a:ea typeface="Courier New"/>
                <a:cs typeface="Courier New"/>
                <a:sym typeface="Courier New"/>
              </a:rPr>
              <a:t>.</a:t>
            </a:r>
            <a:r>
              <a:rPr b="1" lang="en-GB" sz="2000">
                <a:solidFill>
                  <a:srgbClr val="0000C0"/>
                </a:solidFill>
                <a:latin typeface="Courier New"/>
                <a:ea typeface="Courier New"/>
                <a:cs typeface="Courier New"/>
                <a:sym typeface="Courier New"/>
              </a:rPr>
              <a:t>name</a:t>
            </a:r>
            <a:r>
              <a:rPr b="1" lang="en-GB" sz="2000">
                <a:solidFill>
                  <a:srgbClr val="000000"/>
                </a:solidFill>
                <a:latin typeface="Courier New"/>
                <a:ea typeface="Courier New"/>
                <a:cs typeface="Courier New"/>
                <a:sym typeface="Courier New"/>
              </a:rPr>
              <a:t> = </a:t>
            </a:r>
            <a:r>
              <a:rPr b="1" lang="en-GB" sz="2000">
                <a:solidFill>
                  <a:srgbClr val="6A3E3E"/>
                </a:solidFill>
                <a:latin typeface="Courier New"/>
                <a:ea typeface="Courier New"/>
                <a:cs typeface="Courier New"/>
                <a:sym typeface="Courier New"/>
              </a:rPr>
              <a:t>name</a:t>
            </a:r>
            <a:r>
              <a:rPr b="1" lang="en-GB" sz="20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2000"/>
              <a:buNone/>
            </a:pPr>
            <a:r>
              <a:rPr lang="en-GB" sz="2000">
                <a:solidFill>
                  <a:srgbClr val="000000"/>
                </a:solidFill>
                <a:latin typeface="Courier New"/>
                <a:ea typeface="Courier New"/>
                <a:cs typeface="Courier New"/>
                <a:sym typeface="Courier New"/>
              </a:rPr>
              <a:t>}</a:t>
            </a:r>
            <a:endParaRPr sz="2000"/>
          </a:p>
        </p:txBody>
      </p:sp>
      <p:sp>
        <p:nvSpPr>
          <p:cNvPr id="962" name="Google Shape;962;p94"/>
          <p:cNvSpPr txBox="1"/>
          <p:nvPr>
            <p:ph idx="2" type="body"/>
          </p:nvPr>
        </p:nvSpPr>
        <p:spPr>
          <a:xfrm>
            <a:off x="62064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1" sz="1800">
              <a:solidFill>
                <a:srgbClr val="7F0055"/>
              </a:solidFill>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makeNoise() {</a:t>
            </a:r>
            <a:endParaRPr/>
          </a:p>
          <a:p>
            <a:pPr indent="0" lvl="0" marL="0" rtl="0" algn="l">
              <a:spcBef>
                <a:spcPts val="1000"/>
              </a:spcBef>
              <a:spcAft>
                <a:spcPts val="0"/>
              </a:spcAft>
              <a:buSzPts val="1800"/>
              <a:buNone/>
            </a:pPr>
            <a:r>
              <a:rPr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r>
              <a:rPr b="1" i="1" lang="en-GB" sz="1800">
                <a:solidFill>
                  <a:srgbClr val="2A00FF"/>
                </a:solidFill>
                <a:latin typeface="Courier New"/>
                <a:ea typeface="Courier New"/>
                <a:cs typeface="Courier New"/>
                <a:sym typeface="Courier New"/>
              </a:rPr>
              <a:t>"woof"</a:t>
            </a:r>
            <a:r>
              <a:rPr b="1" i="1" lang="en-GB" sz="18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rPr lang="en-GB" sz="18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t/>
            </a:r>
            <a:endParaRPr sz="1800">
              <a:latin typeface="Courier New"/>
              <a:ea typeface="Courier New"/>
              <a:cs typeface="Courier New"/>
              <a:sym typeface="Courier New"/>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String toString() {</a:t>
            </a:r>
            <a:endParaRPr/>
          </a:p>
          <a:p>
            <a:pPr indent="0" lvl="0" marL="0" rtl="0" algn="l">
              <a:spcBef>
                <a:spcPts val="1000"/>
              </a:spcBef>
              <a:spcAft>
                <a:spcPts val="0"/>
              </a:spcAft>
              <a:buSzPts val="1800"/>
              <a:buNone/>
            </a:pPr>
            <a:r>
              <a:rPr b="1" lang="en-GB" sz="1800">
                <a:solidFill>
                  <a:srgbClr val="7F0055"/>
                </a:solidFill>
                <a:latin typeface="Courier New"/>
                <a:ea typeface="Courier New"/>
                <a:cs typeface="Courier New"/>
                <a:sym typeface="Courier New"/>
              </a:rPr>
              <a:t>return</a:t>
            </a:r>
            <a:r>
              <a:rPr b="1" lang="en-GB" sz="1800">
                <a:solidFill>
                  <a:srgbClr val="000000"/>
                </a:solidFill>
                <a:latin typeface="Courier New"/>
                <a:ea typeface="Courier New"/>
                <a:cs typeface="Courier New"/>
                <a:sym typeface="Courier New"/>
              </a:rPr>
              <a:t> </a:t>
            </a:r>
            <a:r>
              <a:rPr b="1" lang="en-GB" sz="1800">
                <a:solidFill>
                  <a:srgbClr val="2A00FF"/>
                </a:solidFill>
                <a:latin typeface="Courier New"/>
                <a:ea typeface="Courier New"/>
                <a:cs typeface="Courier New"/>
                <a:sym typeface="Courier New"/>
              </a:rPr>
              <a:t>"Age: "</a:t>
            </a:r>
            <a:r>
              <a:rPr b="1" lang="en-GB" sz="1800">
                <a:solidFill>
                  <a:srgbClr val="000000"/>
                </a:solidFill>
                <a:latin typeface="Courier New"/>
                <a:ea typeface="Courier New"/>
                <a:cs typeface="Courier New"/>
                <a:sym typeface="Courier New"/>
              </a:rPr>
              <a:t> + </a:t>
            </a:r>
            <a:r>
              <a:rPr b="1" lang="en-GB" sz="1800">
                <a:solidFill>
                  <a:srgbClr val="0000C0"/>
                </a:solidFill>
                <a:latin typeface="Courier New"/>
                <a:ea typeface="Courier New"/>
                <a:cs typeface="Courier New"/>
                <a:sym typeface="Courier New"/>
              </a:rPr>
              <a:t>age</a:t>
            </a:r>
            <a:r>
              <a:rPr b="1" lang="en-GB" sz="1800">
                <a:solidFill>
                  <a:srgbClr val="000000"/>
                </a:solidFill>
                <a:latin typeface="Courier New"/>
                <a:ea typeface="Courier New"/>
                <a:cs typeface="Courier New"/>
                <a:sym typeface="Courier New"/>
              </a:rPr>
              <a:t> + </a:t>
            </a:r>
            <a:r>
              <a:rPr b="1" lang="en-GB" sz="1800">
                <a:solidFill>
                  <a:srgbClr val="2A00FF"/>
                </a:solidFill>
                <a:latin typeface="Courier New"/>
                <a:ea typeface="Courier New"/>
                <a:cs typeface="Courier New"/>
                <a:sym typeface="Courier New"/>
              </a:rPr>
              <a:t>" Name: "</a:t>
            </a:r>
            <a:r>
              <a:rPr b="1" lang="en-GB" sz="1800">
                <a:solidFill>
                  <a:srgbClr val="000000"/>
                </a:solidFill>
                <a:latin typeface="Courier New"/>
                <a:ea typeface="Courier New"/>
                <a:cs typeface="Courier New"/>
                <a:sym typeface="Courier New"/>
              </a:rPr>
              <a:t> + </a:t>
            </a:r>
            <a:r>
              <a:rPr b="1" lang="en-GB" sz="1800">
                <a:solidFill>
                  <a:srgbClr val="0000C0"/>
                </a:solidFill>
                <a:latin typeface="Courier New"/>
                <a:ea typeface="Courier New"/>
                <a:cs typeface="Courier New"/>
                <a:sym typeface="Courier New"/>
              </a:rPr>
              <a:t>name</a:t>
            </a:r>
            <a:r>
              <a:rPr b="1" lang="en-GB" sz="18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rPr lang="en-GB" sz="1800">
                <a:solidFill>
                  <a:srgbClr val="000000"/>
                </a:solidFill>
                <a:latin typeface="Courier New"/>
                <a:ea typeface="Courier New"/>
                <a:cs typeface="Courier New"/>
                <a:sym typeface="Courier New"/>
              </a:rPr>
              <a:t>}</a:t>
            </a:r>
            <a:endParaRPr/>
          </a:p>
          <a:p>
            <a:pPr indent="0" lvl="0" marL="0" rtl="0" algn="l">
              <a:spcBef>
                <a:spcPts val="1000"/>
              </a:spcBef>
              <a:spcAft>
                <a:spcPts val="0"/>
              </a:spcAft>
              <a:buSzPts val="1800"/>
              <a:buNone/>
            </a:pPr>
            <a:r>
              <a:t/>
            </a:r>
            <a:endParaRPr sz="1800">
              <a:latin typeface="Courier New"/>
              <a:ea typeface="Courier New"/>
              <a:cs typeface="Courier New"/>
              <a:sym typeface="Courier New"/>
            </a:endParaRPr>
          </a:p>
          <a:p>
            <a:pPr indent="0" lvl="0" marL="0" rtl="0" algn="l">
              <a:spcBef>
                <a:spcPts val="1000"/>
              </a:spcBef>
              <a:spcAft>
                <a:spcPts val="0"/>
              </a:spcAft>
              <a:buSzPts val="1800"/>
              <a:buNone/>
            </a:pPr>
            <a:r>
              <a:rPr lang="en-GB" sz="1800">
                <a:solidFill>
                  <a:srgbClr val="000000"/>
                </a:solidFill>
                <a:latin typeface="Courier New"/>
                <a:ea typeface="Courier New"/>
                <a:cs typeface="Courier New"/>
                <a:sym typeface="Courier New"/>
              </a:rPr>
              <a:t>}</a:t>
            </a:r>
            <a:endParaRPr sz="1800"/>
          </a:p>
          <a:p>
            <a:pPr indent="-222250" lvl="0" marL="342900" rtl="0" algn="l">
              <a:spcBef>
                <a:spcPts val="1000"/>
              </a:spcBef>
              <a:spcAft>
                <a:spcPts val="0"/>
              </a:spcAft>
              <a:buClr>
                <a:schemeClr val="dk1"/>
              </a:buClr>
              <a:buSzPts val="1900"/>
              <a:buFont typeface="Arial"/>
              <a:buNone/>
            </a:pPr>
            <a:r>
              <a:t/>
            </a:r>
            <a:endParaRPr/>
          </a:p>
        </p:txBody>
      </p:sp>
      <p:sp>
        <p:nvSpPr>
          <p:cNvPr id="963" name="Google Shape;963;p94"/>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Dog Class Example</a:t>
            </a:r>
            <a:endParaRPr sz="324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95"/>
          <p:cNvSpPr txBox="1"/>
          <p:nvPr>
            <p:ph idx="1" type="body"/>
          </p:nvPr>
        </p:nvSpPr>
        <p:spPr>
          <a:xfrm>
            <a:off x="4140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main(String[] </a:t>
            </a:r>
            <a:r>
              <a:rPr b="1" lang="en-GB" sz="1800">
                <a:solidFill>
                  <a:srgbClr val="6A3E3E"/>
                </a:solidFill>
                <a:latin typeface="Courier New"/>
                <a:ea typeface="Courier New"/>
                <a:cs typeface="Courier New"/>
                <a:sym typeface="Courier New"/>
              </a:rPr>
              <a:t>args</a:t>
            </a:r>
            <a:r>
              <a:rPr b="1" lang="en-GB" sz="1800">
                <a:solidFill>
                  <a:srgbClr val="000000"/>
                </a:solidFill>
                <a:latin typeface="Courier New"/>
                <a:ea typeface="Courier New"/>
                <a:cs typeface="Courier New"/>
                <a:sym typeface="Courier New"/>
              </a:rPr>
              <a:t>) {</a:t>
            </a:r>
            <a:endParaRPr/>
          </a:p>
          <a:p>
            <a:pPr indent="0" lvl="1" marL="400050" rtl="0" algn="l">
              <a:spcBef>
                <a:spcPts val="1000"/>
              </a:spcBef>
              <a:spcAft>
                <a:spcPts val="0"/>
              </a:spcAft>
              <a:buSzPts val="1700"/>
              <a:buNone/>
            </a:pPr>
            <a:r>
              <a:rPr b="1" lang="en-GB" sz="1700">
                <a:solidFill>
                  <a:srgbClr val="000000"/>
                </a:solidFill>
                <a:latin typeface="Courier New"/>
                <a:ea typeface="Courier New"/>
                <a:cs typeface="Courier New"/>
                <a:sym typeface="Courier New"/>
              </a:rPr>
              <a:t>Dog </a:t>
            </a:r>
            <a:r>
              <a:rPr b="1" lang="en-GB" sz="1700">
                <a:solidFill>
                  <a:srgbClr val="6A3E3E"/>
                </a:solidFill>
                <a:latin typeface="Courier New"/>
                <a:ea typeface="Courier New"/>
                <a:cs typeface="Courier New"/>
                <a:sym typeface="Courier New"/>
              </a:rPr>
              <a:t>d</a:t>
            </a:r>
            <a:r>
              <a:rPr b="1" lang="en-GB" sz="1700">
                <a:solidFill>
                  <a:srgbClr val="000000"/>
                </a:solidFill>
                <a:latin typeface="Courier New"/>
                <a:ea typeface="Courier New"/>
                <a:cs typeface="Courier New"/>
                <a:sym typeface="Courier New"/>
              </a:rPr>
              <a:t> = </a:t>
            </a:r>
            <a:r>
              <a:rPr b="1" lang="en-GB" sz="1700">
                <a:solidFill>
                  <a:srgbClr val="7F0055"/>
                </a:solidFill>
                <a:latin typeface="Courier New"/>
                <a:ea typeface="Courier New"/>
                <a:cs typeface="Courier New"/>
                <a:sym typeface="Courier New"/>
              </a:rPr>
              <a:t>new</a:t>
            </a:r>
            <a:r>
              <a:rPr b="1" lang="en-GB" sz="1700">
                <a:solidFill>
                  <a:srgbClr val="000000"/>
                </a:solidFill>
                <a:latin typeface="Courier New"/>
                <a:ea typeface="Courier New"/>
                <a:cs typeface="Courier New"/>
                <a:sym typeface="Courier New"/>
              </a:rPr>
              <a:t> Dog(1, </a:t>
            </a:r>
            <a:r>
              <a:rPr b="1" lang="en-GB" sz="1700">
                <a:solidFill>
                  <a:srgbClr val="2A00FF"/>
                </a:solidFill>
                <a:latin typeface="Courier New"/>
                <a:ea typeface="Courier New"/>
                <a:cs typeface="Courier New"/>
                <a:sym typeface="Courier New"/>
              </a:rPr>
              <a:t>"Jeff"</a:t>
            </a:r>
            <a:r>
              <a:rPr b="1" lang="en-GB" sz="1700">
                <a:solidFill>
                  <a:srgbClr val="000000"/>
                </a:solidFill>
                <a:latin typeface="Courier New"/>
                <a:ea typeface="Courier New"/>
                <a:cs typeface="Courier New"/>
                <a:sym typeface="Courier New"/>
              </a:rPr>
              <a:t>);</a:t>
            </a:r>
            <a:endParaRPr/>
          </a:p>
          <a:p>
            <a:pPr indent="0" lvl="1" marL="400050" rtl="0" algn="l">
              <a:spcBef>
                <a:spcPts val="1000"/>
              </a:spcBef>
              <a:spcAft>
                <a:spcPts val="0"/>
              </a:spcAft>
              <a:buSzPts val="1700"/>
              <a:buNone/>
            </a:pPr>
            <a:r>
              <a:rPr b="1" lang="en-GB" sz="1700">
                <a:solidFill>
                  <a:srgbClr val="000000"/>
                </a:solidFill>
                <a:latin typeface="Courier New"/>
                <a:ea typeface="Courier New"/>
                <a:cs typeface="Courier New"/>
                <a:sym typeface="Courier New"/>
              </a:rPr>
              <a:t>Dog </a:t>
            </a:r>
            <a:r>
              <a:rPr b="1" lang="en-GB" sz="1700">
                <a:solidFill>
                  <a:srgbClr val="6A3E3E"/>
                </a:solidFill>
                <a:latin typeface="Courier New"/>
                <a:ea typeface="Courier New"/>
                <a:cs typeface="Courier New"/>
                <a:sym typeface="Courier New"/>
              </a:rPr>
              <a:t>d2</a:t>
            </a:r>
            <a:r>
              <a:rPr b="1" lang="en-GB" sz="1700">
                <a:solidFill>
                  <a:srgbClr val="000000"/>
                </a:solidFill>
                <a:latin typeface="Courier New"/>
                <a:ea typeface="Courier New"/>
                <a:cs typeface="Courier New"/>
                <a:sym typeface="Courier New"/>
              </a:rPr>
              <a:t> = </a:t>
            </a:r>
            <a:r>
              <a:rPr b="1" lang="en-GB" sz="1700">
                <a:solidFill>
                  <a:srgbClr val="7F0055"/>
                </a:solidFill>
                <a:latin typeface="Courier New"/>
                <a:ea typeface="Courier New"/>
                <a:cs typeface="Courier New"/>
                <a:sym typeface="Courier New"/>
              </a:rPr>
              <a:t>new</a:t>
            </a:r>
            <a:r>
              <a:rPr b="1" lang="en-GB" sz="1700">
                <a:solidFill>
                  <a:srgbClr val="000000"/>
                </a:solidFill>
                <a:latin typeface="Courier New"/>
                <a:ea typeface="Courier New"/>
                <a:cs typeface="Courier New"/>
                <a:sym typeface="Courier New"/>
              </a:rPr>
              <a:t> Dog(7, </a:t>
            </a:r>
            <a:r>
              <a:rPr b="1" lang="en-GB" sz="1700">
                <a:solidFill>
                  <a:srgbClr val="2A00FF"/>
                </a:solidFill>
                <a:latin typeface="Courier New"/>
                <a:ea typeface="Courier New"/>
                <a:cs typeface="Courier New"/>
                <a:sym typeface="Courier New"/>
              </a:rPr>
              <a:t>"Dev"</a:t>
            </a:r>
            <a:r>
              <a:rPr b="1" lang="en-GB" sz="1700">
                <a:solidFill>
                  <a:srgbClr val="000000"/>
                </a:solidFill>
                <a:latin typeface="Courier New"/>
                <a:ea typeface="Courier New"/>
                <a:cs typeface="Courier New"/>
                <a:sym typeface="Courier New"/>
              </a:rPr>
              <a:t>);</a:t>
            </a:r>
            <a:endParaRPr b="1" sz="1700">
              <a:solidFill>
                <a:srgbClr val="000000"/>
              </a:solidFill>
              <a:latin typeface="Courier New"/>
              <a:ea typeface="Courier New"/>
              <a:cs typeface="Courier New"/>
              <a:sym typeface="Courier New"/>
            </a:endParaRPr>
          </a:p>
          <a:p>
            <a:pPr indent="0" lvl="1" marL="400050" rtl="0" algn="l">
              <a:spcBef>
                <a:spcPts val="1000"/>
              </a:spcBef>
              <a:spcAft>
                <a:spcPts val="0"/>
              </a:spcAft>
              <a:buSzPts val="1700"/>
              <a:buNone/>
            </a:pPr>
            <a:r>
              <a:rPr b="1" lang="en-GB" sz="1700">
                <a:solidFill>
                  <a:srgbClr val="6A3E3E"/>
                </a:solidFill>
                <a:latin typeface="Courier New"/>
                <a:ea typeface="Courier New"/>
                <a:cs typeface="Courier New"/>
                <a:sym typeface="Courier New"/>
              </a:rPr>
              <a:t>d</a:t>
            </a:r>
            <a:r>
              <a:rPr b="1" lang="en-GB" sz="1700">
                <a:solidFill>
                  <a:srgbClr val="000000"/>
                </a:solidFill>
                <a:latin typeface="Courier New"/>
                <a:ea typeface="Courier New"/>
                <a:cs typeface="Courier New"/>
                <a:sym typeface="Courier New"/>
              </a:rPr>
              <a:t>.makeNoise();</a:t>
            </a:r>
            <a:endParaRPr/>
          </a:p>
          <a:p>
            <a:pPr indent="0" lvl="1" marL="400050" rtl="0" algn="l">
              <a:spcBef>
                <a:spcPts val="1000"/>
              </a:spcBef>
              <a:spcAft>
                <a:spcPts val="0"/>
              </a:spcAft>
              <a:buSzPts val="1700"/>
              <a:buNone/>
            </a:pPr>
            <a:r>
              <a:rPr b="1" lang="en-GB" sz="1700">
                <a:solidFill>
                  <a:srgbClr val="6A3E3E"/>
                </a:solidFill>
                <a:latin typeface="Courier New"/>
                <a:ea typeface="Courier New"/>
                <a:cs typeface="Courier New"/>
                <a:sym typeface="Courier New"/>
              </a:rPr>
              <a:t>d2</a:t>
            </a:r>
            <a:r>
              <a:rPr b="1" lang="en-GB" sz="1700">
                <a:solidFill>
                  <a:srgbClr val="000000"/>
                </a:solidFill>
                <a:latin typeface="Courier New"/>
                <a:ea typeface="Courier New"/>
                <a:cs typeface="Courier New"/>
                <a:sym typeface="Courier New"/>
              </a:rPr>
              <a:t>.makeNoise();</a:t>
            </a:r>
            <a:endParaRPr/>
          </a:p>
          <a:p>
            <a:pPr indent="0" lvl="1" marL="400050" rtl="0" algn="l">
              <a:spcBef>
                <a:spcPts val="1000"/>
              </a:spcBef>
              <a:spcAft>
                <a:spcPts val="0"/>
              </a:spcAft>
              <a:buSzPts val="1700"/>
              <a:buNone/>
            </a:pPr>
            <a:r>
              <a:rPr b="1" lang="en-GB" sz="1700">
                <a:solidFill>
                  <a:srgbClr val="6A3E3E"/>
                </a:solidFill>
                <a:latin typeface="Courier New"/>
                <a:ea typeface="Courier New"/>
                <a:cs typeface="Courier New"/>
                <a:sym typeface="Courier New"/>
              </a:rPr>
              <a:t>d</a:t>
            </a:r>
            <a:r>
              <a:rPr b="1" lang="en-GB" sz="1700">
                <a:solidFill>
                  <a:srgbClr val="000000"/>
                </a:solidFill>
                <a:latin typeface="Courier New"/>
                <a:ea typeface="Courier New"/>
                <a:cs typeface="Courier New"/>
                <a:sym typeface="Courier New"/>
              </a:rPr>
              <a:t>.</a:t>
            </a:r>
            <a:r>
              <a:rPr b="1" lang="en-GB" sz="1700">
                <a:solidFill>
                  <a:srgbClr val="0000C0"/>
                </a:solidFill>
                <a:latin typeface="Courier New"/>
                <a:ea typeface="Courier New"/>
                <a:cs typeface="Courier New"/>
                <a:sym typeface="Courier New"/>
              </a:rPr>
              <a:t>age</a:t>
            </a:r>
            <a:r>
              <a:rPr b="1" lang="en-GB" sz="1700">
                <a:solidFill>
                  <a:srgbClr val="000000"/>
                </a:solidFill>
                <a:latin typeface="Courier New"/>
                <a:ea typeface="Courier New"/>
                <a:cs typeface="Courier New"/>
                <a:sym typeface="Courier New"/>
              </a:rPr>
              <a:t> = 5;</a:t>
            </a:r>
            <a:endParaRPr/>
          </a:p>
          <a:p>
            <a:pPr indent="0" lvl="1" marL="400050" rtl="0" algn="l">
              <a:spcBef>
                <a:spcPts val="1000"/>
              </a:spcBef>
              <a:spcAft>
                <a:spcPts val="0"/>
              </a:spcAft>
              <a:buSzPts val="1700"/>
              <a:buNone/>
            </a:pPr>
            <a:r>
              <a:rPr b="1" lang="en-GB" sz="1700">
                <a:solidFill>
                  <a:srgbClr val="000000"/>
                </a:solidFill>
                <a:latin typeface="Courier New"/>
                <a:ea typeface="Courier New"/>
                <a:cs typeface="Courier New"/>
                <a:sym typeface="Courier New"/>
              </a:rPr>
              <a:t>System.</a:t>
            </a:r>
            <a:r>
              <a:rPr b="1" i="1" lang="en-GB" sz="1700">
                <a:solidFill>
                  <a:srgbClr val="0000C0"/>
                </a:solidFill>
                <a:latin typeface="Courier New"/>
                <a:ea typeface="Courier New"/>
                <a:cs typeface="Courier New"/>
                <a:sym typeface="Courier New"/>
              </a:rPr>
              <a:t>out</a:t>
            </a:r>
            <a:r>
              <a:rPr b="1" i="1" lang="en-GB" sz="1700">
                <a:solidFill>
                  <a:srgbClr val="000000"/>
                </a:solidFill>
                <a:latin typeface="Courier New"/>
                <a:ea typeface="Courier New"/>
                <a:cs typeface="Courier New"/>
                <a:sym typeface="Courier New"/>
              </a:rPr>
              <a:t>.println(</a:t>
            </a:r>
            <a:r>
              <a:rPr b="1" i="1" lang="en-GB" sz="1700">
                <a:solidFill>
                  <a:srgbClr val="6A3E3E"/>
                </a:solidFill>
                <a:latin typeface="Courier New"/>
                <a:ea typeface="Courier New"/>
                <a:cs typeface="Courier New"/>
                <a:sym typeface="Courier New"/>
              </a:rPr>
              <a:t>d</a:t>
            </a:r>
            <a:r>
              <a:rPr b="1" i="1" lang="en-GB" sz="1700">
                <a:solidFill>
                  <a:srgbClr val="000000"/>
                </a:solidFill>
                <a:latin typeface="Courier New"/>
                <a:ea typeface="Courier New"/>
                <a:cs typeface="Courier New"/>
                <a:sym typeface="Courier New"/>
              </a:rPr>
              <a:t>.</a:t>
            </a:r>
            <a:r>
              <a:rPr b="1" i="1" lang="en-GB" sz="1700">
                <a:solidFill>
                  <a:srgbClr val="0000C0"/>
                </a:solidFill>
                <a:latin typeface="Courier New"/>
                <a:ea typeface="Courier New"/>
                <a:cs typeface="Courier New"/>
                <a:sym typeface="Courier New"/>
              </a:rPr>
              <a:t>age</a:t>
            </a:r>
            <a:r>
              <a:rPr b="1" i="1" lang="en-GB" sz="1700">
                <a:solidFill>
                  <a:srgbClr val="000000"/>
                </a:solidFill>
                <a:latin typeface="Courier New"/>
                <a:ea typeface="Courier New"/>
                <a:cs typeface="Courier New"/>
                <a:sym typeface="Courier New"/>
              </a:rPr>
              <a:t>);</a:t>
            </a:r>
            <a:endParaRPr/>
          </a:p>
          <a:p>
            <a:pPr indent="0" lvl="1" marL="400050" rtl="0" algn="l">
              <a:spcBef>
                <a:spcPts val="1000"/>
              </a:spcBef>
              <a:spcAft>
                <a:spcPts val="0"/>
              </a:spcAft>
              <a:buSzPts val="1700"/>
              <a:buNone/>
            </a:pPr>
            <a:r>
              <a:rPr b="1" lang="en-GB" sz="1700">
                <a:solidFill>
                  <a:srgbClr val="000000"/>
                </a:solidFill>
                <a:latin typeface="Courier New"/>
                <a:ea typeface="Courier New"/>
                <a:cs typeface="Courier New"/>
                <a:sym typeface="Courier New"/>
              </a:rPr>
              <a:t>System.</a:t>
            </a:r>
            <a:r>
              <a:rPr b="1" i="1" lang="en-GB" sz="1700">
                <a:solidFill>
                  <a:srgbClr val="0000C0"/>
                </a:solidFill>
                <a:latin typeface="Courier New"/>
                <a:ea typeface="Courier New"/>
                <a:cs typeface="Courier New"/>
                <a:sym typeface="Courier New"/>
              </a:rPr>
              <a:t>out</a:t>
            </a:r>
            <a:r>
              <a:rPr b="1" i="1" lang="en-GB" sz="1700">
                <a:solidFill>
                  <a:srgbClr val="000000"/>
                </a:solidFill>
                <a:latin typeface="Courier New"/>
                <a:ea typeface="Courier New"/>
                <a:cs typeface="Courier New"/>
                <a:sym typeface="Courier New"/>
              </a:rPr>
              <a:t>.println(</a:t>
            </a:r>
            <a:r>
              <a:rPr b="1" i="1" lang="en-GB" sz="1700">
                <a:solidFill>
                  <a:srgbClr val="6A3E3E"/>
                </a:solidFill>
                <a:latin typeface="Courier New"/>
                <a:ea typeface="Courier New"/>
                <a:cs typeface="Courier New"/>
                <a:sym typeface="Courier New"/>
              </a:rPr>
              <a:t>d2</a:t>
            </a:r>
            <a:r>
              <a:rPr b="1" i="1" lang="en-GB" sz="1700">
                <a:solidFill>
                  <a:srgbClr val="000000"/>
                </a:solidFill>
                <a:latin typeface="Courier New"/>
                <a:ea typeface="Courier New"/>
                <a:cs typeface="Courier New"/>
                <a:sym typeface="Courier New"/>
              </a:rPr>
              <a:t>.</a:t>
            </a:r>
            <a:r>
              <a:rPr b="1" i="1" lang="en-GB" sz="1700">
                <a:solidFill>
                  <a:srgbClr val="0000C0"/>
                </a:solidFill>
                <a:latin typeface="Courier New"/>
                <a:ea typeface="Courier New"/>
                <a:cs typeface="Courier New"/>
                <a:sym typeface="Courier New"/>
              </a:rPr>
              <a:t>age</a:t>
            </a:r>
            <a:r>
              <a:rPr b="1" i="1" lang="en-GB" sz="1700">
                <a:solidFill>
                  <a:srgbClr val="000000"/>
                </a:solidFill>
                <a:latin typeface="Courier New"/>
                <a:ea typeface="Courier New"/>
                <a:cs typeface="Courier New"/>
                <a:sym typeface="Courier New"/>
              </a:rPr>
              <a:t>);</a:t>
            </a:r>
            <a:endParaRPr/>
          </a:p>
          <a:p>
            <a:pPr indent="0" lvl="1" marL="400050" rtl="0" algn="l">
              <a:spcBef>
                <a:spcPts val="1000"/>
              </a:spcBef>
              <a:spcAft>
                <a:spcPts val="0"/>
              </a:spcAft>
              <a:buSzPts val="1700"/>
              <a:buNone/>
            </a:pPr>
            <a:r>
              <a:rPr b="1" lang="en-GB" sz="1700">
                <a:solidFill>
                  <a:srgbClr val="000000"/>
                </a:solidFill>
                <a:latin typeface="Courier New"/>
                <a:ea typeface="Courier New"/>
                <a:cs typeface="Courier New"/>
                <a:sym typeface="Courier New"/>
              </a:rPr>
              <a:t>System.</a:t>
            </a:r>
            <a:r>
              <a:rPr b="1" i="1" lang="en-GB" sz="1700">
                <a:solidFill>
                  <a:srgbClr val="0000C0"/>
                </a:solidFill>
                <a:latin typeface="Courier New"/>
                <a:ea typeface="Courier New"/>
                <a:cs typeface="Courier New"/>
                <a:sym typeface="Courier New"/>
              </a:rPr>
              <a:t>out</a:t>
            </a:r>
            <a:r>
              <a:rPr b="1" i="1" lang="en-GB" sz="1700">
                <a:solidFill>
                  <a:srgbClr val="000000"/>
                </a:solidFill>
                <a:latin typeface="Courier New"/>
                <a:ea typeface="Courier New"/>
                <a:cs typeface="Courier New"/>
                <a:sym typeface="Courier New"/>
              </a:rPr>
              <a:t>.println(</a:t>
            </a:r>
            <a:r>
              <a:rPr b="1" i="1" lang="en-GB" sz="1700">
                <a:solidFill>
                  <a:srgbClr val="6A3E3E"/>
                </a:solidFill>
                <a:latin typeface="Courier New"/>
                <a:ea typeface="Courier New"/>
                <a:cs typeface="Courier New"/>
                <a:sym typeface="Courier New"/>
              </a:rPr>
              <a:t>d</a:t>
            </a:r>
            <a:r>
              <a:rPr b="1" i="1" lang="en-GB" sz="1700">
                <a:solidFill>
                  <a:srgbClr val="000000"/>
                </a:solidFill>
                <a:latin typeface="Courier New"/>
                <a:ea typeface="Courier New"/>
                <a:cs typeface="Courier New"/>
                <a:sym typeface="Courier New"/>
              </a:rPr>
              <a:t>.toString());</a:t>
            </a:r>
            <a:endParaRPr/>
          </a:p>
          <a:p>
            <a:pPr indent="0" lvl="1" marL="400050" rtl="0" algn="l">
              <a:spcBef>
                <a:spcPts val="1000"/>
              </a:spcBef>
              <a:spcAft>
                <a:spcPts val="0"/>
              </a:spcAft>
              <a:buSzPts val="1700"/>
              <a:buNone/>
            </a:pPr>
            <a:r>
              <a:rPr b="1" lang="en-GB" sz="1700">
                <a:solidFill>
                  <a:srgbClr val="000000"/>
                </a:solidFill>
                <a:latin typeface="Courier New"/>
                <a:ea typeface="Courier New"/>
                <a:cs typeface="Courier New"/>
                <a:sym typeface="Courier New"/>
              </a:rPr>
              <a:t>System.</a:t>
            </a:r>
            <a:r>
              <a:rPr b="1" i="1" lang="en-GB" sz="1700">
                <a:solidFill>
                  <a:srgbClr val="0000C0"/>
                </a:solidFill>
                <a:latin typeface="Courier New"/>
                <a:ea typeface="Courier New"/>
                <a:cs typeface="Courier New"/>
                <a:sym typeface="Courier New"/>
              </a:rPr>
              <a:t>out</a:t>
            </a:r>
            <a:r>
              <a:rPr b="1" i="1" lang="en-GB" sz="1700">
                <a:solidFill>
                  <a:srgbClr val="000000"/>
                </a:solidFill>
                <a:latin typeface="Courier New"/>
                <a:ea typeface="Courier New"/>
                <a:cs typeface="Courier New"/>
                <a:sym typeface="Courier New"/>
              </a:rPr>
              <a:t>.println(</a:t>
            </a:r>
            <a:r>
              <a:rPr b="1" i="1" lang="en-GB" sz="1700">
                <a:solidFill>
                  <a:srgbClr val="6A3E3E"/>
                </a:solidFill>
                <a:latin typeface="Courier New"/>
                <a:ea typeface="Courier New"/>
                <a:cs typeface="Courier New"/>
                <a:sym typeface="Courier New"/>
              </a:rPr>
              <a:t>d2</a:t>
            </a:r>
            <a:r>
              <a:rPr b="1" i="1" lang="en-GB" sz="1700">
                <a:solidFill>
                  <a:srgbClr val="000000"/>
                </a:solidFill>
                <a:latin typeface="Courier New"/>
                <a:ea typeface="Courier New"/>
                <a:cs typeface="Courier New"/>
                <a:sym typeface="Courier New"/>
              </a:rPr>
              <a:t>.toString());</a:t>
            </a:r>
            <a:endParaRPr/>
          </a:p>
          <a:p>
            <a:pPr indent="0" lvl="0" marL="0" rtl="0" algn="l">
              <a:spcBef>
                <a:spcPts val="1000"/>
              </a:spcBef>
              <a:spcAft>
                <a:spcPts val="0"/>
              </a:spcAft>
              <a:buSzPts val="1800"/>
              <a:buNone/>
            </a:pPr>
            <a:r>
              <a:rPr lang="en-GB" sz="1800">
                <a:solidFill>
                  <a:srgbClr val="000000"/>
                </a:solidFill>
                <a:latin typeface="Courier New"/>
                <a:ea typeface="Courier New"/>
                <a:cs typeface="Courier New"/>
                <a:sym typeface="Courier New"/>
              </a:rPr>
              <a:t>}</a:t>
            </a:r>
            <a:endParaRPr sz="1800"/>
          </a:p>
        </p:txBody>
      </p:sp>
      <p:sp>
        <p:nvSpPr>
          <p:cNvPr id="969" name="Google Shape;969;p95"/>
          <p:cNvSpPr txBox="1"/>
          <p:nvPr>
            <p:ph idx="2" type="body"/>
          </p:nvPr>
        </p:nvSpPr>
        <p:spPr>
          <a:xfrm>
            <a:off x="6206400" y="1929600"/>
            <a:ext cx="5580000" cy="4546800"/>
          </a:xfrm>
          <a:prstGeom prst="rect">
            <a:avLst/>
          </a:prstGeom>
          <a:solidFill>
            <a:srgbClr val="F2F2F2"/>
          </a:solid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GB" sz="2000">
                <a:solidFill>
                  <a:srgbClr val="000000"/>
                </a:solidFill>
                <a:latin typeface="Courier New"/>
                <a:ea typeface="Courier New"/>
                <a:cs typeface="Courier New"/>
                <a:sym typeface="Courier New"/>
              </a:rPr>
              <a:t>woof</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woof</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5</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7</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Age: 5 Name: Jeff</a:t>
            </a:r>
            <a:endParaRPr/>
          </a:p>
          <a:p>
            <a:pPr indent="0" lvl="0" marL="0" rtl="0" algn="l">
              <a:spcBef>
                <a:spcPts val="1000"/>
              </a:spcBef>
              <a:spcAft>
                <a:spcPts val="0"/>
              </a:spcAft>
              <a:buSzPts val="2000"/>
              <a:buNone/>
            </a:pPr>
            <a:r>
              <a:rPr b="1" lang="en-GB" sz="2000">
                <a:solidFill>
                  <a:srgbClr val="000000"/>
                </a:solidFill>
                <a:latin typeface="Courier New"/>
                <a:ea typeface="Courier New"/>
                <a:cs typeface="Courier New"/>
                <a:sym typeface="Courier New"/>
              </a:rPr>
              <a:t>Age: 7 Name: Dev</a:t>
            </a:r>
            <a:endParaRPr b="1" sz="2000">
              <a:solidFill>
                <a:srgbClr val="000000"/>
              </a:solidFill>
              <a:latin typeface="Courier New"/>
              <a:ea typeface="Courier New"/>
              <a:cs typeface="Courier New"/>
              <a:sym typeface="Courier New"/>
            </a:endParaRPr>
          </a:p>
          <a:p>
            <a:pPr indent="0" lvl="0" marL="0" rtl="0" algn="l">
              <a:spcBef>
                <a:spcPts val="1000"/>
              </a:spcBef>
              <a:spcAft>
                <a:spcPts val="0"/>
              </a:spcAft>
              <a:buSzPts val="1900"/>
              <a:buNone/>
            </a:pPr>
            <a:r>
              <a:t/>
            </a:r>
            <a:endParaRPr/>
          </a:p>
        </p:txBody>
      </p:sp>
      <p:sp>
        <p:nvSpPr>
          <p:cNvPr id="970" name="Google Shape;970;p95"/>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Dog Class Example</a:t>
            </a:r>
            <a:endParaRPr sz="324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6"/>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Every object you create, or use, inherits from the superclass </a:t>
            </a:r>
            <a:r>
              <a:rPr b="1" lang="en-GB"/>
              <a:t>Object</a:t>
            </a:r>
            <a:endParaRPr/>
          </a:p>
          <a:p>
            <a:pPr indent="-342900" lvl="0" marL="342900" rtl="0" algn="l">
              <a:spcBef>
                <a:spcPts val="1000"/>
              </a:spcBef>
              <a:spcAft>
                <a:spcPts val="0"/>
              </a:spcAft>
              <a:buClr>
                <a:schemeClr val="dk1"/>
              </a:buClr>
              <a:buSzPts val="1900"/>
              <a:buFont typeface="Arial"/>
              <a:buChar char="•"/>
            </a:pPr>
            <a:r>
              <a:rPr lang="en-GB"/>
              <a:t>This means that every object inherits a set of methods already defined in the </a:t>
            </a:r>
            <a:r>
              <a:rPr b="1" lang="en-GB"/>
              <a:t>Object</a:t>
            </a:r>
            <a:r>
              <a:rPr lang="en-GB"/>
              <a:t> superclass, all of which can be overridden.</a:t>
            </a:r>
            <a:endParaRPr/>
          </a:p>
          <a:p>
            <a:pPr indent="-222250" lvl="0" marL="342900" rtl="0" algn="l">
              <a:spcBef>
                <a:spcPts val="1000"/>
              </a:spcBef>
              <a:spcAft>
                <a:spcPts val="0"/>
              </a:spcAft>
              <a:buClr>
                <a:schemeClr val="dk1"/>
              </a:buClr>
              <a:buSzPts val="1900"/>
              <a:buFont typeface="Arial"/>
              <a:buNone/>
            </a:pPr>
            <a:r>
              <a:t/>
            </a:r>
            <a:endParaRPr>
              <a:solidFill>
                <a:srgbClr val="00519C"/>
              </a:solidFill>
            </a:endParaRPr>
          </a:p>
        </p:txBody>
      </p:sp>
      <p:sp>
        <p:nvSpPr>
          <p:cNvPr id="976" name="Google Shape;976;p96"/>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clone()</a:t>
            </a:r>
            <a:endParaRPr/>
          </a:p>
          <a:p>
            <a:pPr indent="-342900" lvl="0" marL="342900" rtl="0" algn="l">
              <a:spcBef>
                <a:spcPts val="1000"/>
              </a:spcBef>
              <a:spcAft>
                <a:spcPts val="0"/>
              </a:spcAft>
              <a:buClr>
                <a:schemeClr val="dk1"/>
              </a:buClr>
              <a:buSzPts val="1900"/>
              <a:buFont typeface="Arial"/>
              <a:buChar char="•"/>
            </a:pPr>
            <a:r>
              <a:rPr lang="en-GB"/>
              <a:t>getClass()</a:t>
            </a:r>
            <a:endParaRPr/>
          </a:p>
          <a:p>
            <a:pPr indent="-342900" lvl="0" marL="342900" rtl="0" algn="l">
              <a:spcBef>
                <a:spcPts val="1000"/>
              </a:spcBef>
              <a:spcAft>
                <a:spcPts val="0"/>
              </a:spcAft>
              <a:buClr>
                <a:schemeClr val="dk1"/>
              </a:buClr>
              <a:buSzPts val="1900"/>
              <a:buFont typeface="Arial"/>
              <a:buChar char="•"/>
            </a:pPr>
            <a:r>
              <a:rPr lang="en-GB"/>
              <a:t>equals()</a:t>
            </a:r>
            <a:endParaRPr/>
          </a:p>
          <a:p>
            <a:pPr indent="-342900" lvl="0" marL="342900" rtl="0" algn="l">
              <a:spcBef>
                <a:spcPts val="1000"/>
              </a:spcBef>
              <a:spcAft>
                <a:spcPts val="0"/>
              </a:spcAft>
              <a:buClr>
                <a:schemeClr val="dk1"/>
              </a:buClr>
              <a:buSzPts val="1900"/>
              <a:buFont typeface="Arial"/>
              <a:buChar char="•"/>
            </a:pPr>
            <a:r>
              <a:rPr lang="en-GB"/>
              <a:t>finalize()</a:t>
            </a:r>
            <a:endParaRPr/>
          </a:p>
          <a:p>
            <a:pPr indent="-342900" lvl="0" marL="342900" rtl="0" algn="l">
              <a:spcBef>
                <a:spcPts val="1000"/>
              </a:spcBef>
              <a:spcAft>
                <a:spcPts val="0"/>
              </a:spcAft>
              <a:buClr>
                <a:schemeClr val="dk1"/>
              </a:buClr>
              <a:buSzPts val="1900"/>
              <a:buFont typeface="Arial"/>
              <a:buChar char="•"/>
            </a:pPr>
            <a:r>
              <a:rPr lang="en-GB"/>
              <a:t>hashcode()</a:t>
            </a:r>
            <a:endParaRPr/>
          </a:p>
          <a:p>
            <a:pPr indent="-342900" lvl="0" marL="342900" rtl="0" algn="l">
              <a:spcBef>
                <a:spcPts val="1000"/>
              </a:spcBef>
              <a:spcAft>
                <a:spcPts val="0"/>
              </a:spcAft>
              <a:buClr>
                <a:schemeClr val="dk1"/>
              </a:buClr>
              <a:buSzPts val="1900"/>
              <a:buFont typeface="Arial"/>
              <a:buChar char="•"/>
            </a:pPr>
            <a:r>
              <a:rPr lang="en-GB"/>
              <a:t>notify()</a:t>
            </a:r>
            <a:endParaRPr/>
          </a:p>
          <a:p>
            <a:pPr indent="-342900" lvl="0" marL="342900" rtl="0" algn="l">
              <a:spcBef>
                <a:spcPts val="1000"/>
              </a:spcBef>
              <a:spcAft>
                <a:spcPts val="0"/>
              </a:spcAft>
              <a:buClr>
                <a:schemeClr val="dk1"/>
              </a:buClr>
              <a:buSzPts val="1900"/>
              <a:buFont typeface="Arial"/>
              <a:buChar char="•"/>
            </a:pPr>
            <a:r>
              <a:rPr lang="en-GB"/>
              <a:t>notifyAll()</a:t>
            </a:r>
            <a:endParaRPr/>
          </a:p>
          <a:p>
            <a:pPr indent="-342900" lvl="0" marL="342900" rtl="0" algn="l">
              <a:spcBef>
                <a:spcPts val="1000"/>
              </a:spcBef>
              <a:spcAft>
                <a:spcPts val="0"/>
              </a:spcAft>
              <a:buClr>
                <a:schemeClr val="dk1"/>
              </a:buClr>
              <a:buSzPts val="1900"/>
              <a:buFont typeface="Arial"/>
              <a:buChar char="•"/>
            </a:pPr>
            <a:r>
              <a:rPr lang="en-GB"/>
              <a:t>toString()</a:t>
            </a:r>
            <a:endParaRPr/>
          </a:p>
          <a:p>
            <a:pPr indent="-342900" lvl="0" marL="342900" rtl="0" algn="l">
              <a:spcBef>
                <a:spcPts val="1000"/>
              </a:spcBef>
              <a:spcAft>
                <a:spcPts val="0"/>
              </a:spcAft>
              <a:buClr>
                <a:schemeClr val="dk1"/>
              </a:buClr>
              <a:buSzPts val="1900"/>
              <a:buFont typeface="Arial"/>
              <a:buChar char="•"/>
            </a:pPr>
            <a:r>
              <a:rPr lang="en-GB"/>
              <a:t>Wait()</a:t>
            </a:r>
            <a:endParaRPr/>
          </a:p>
        </p:txBody>
      </p:sp>
      <p:sp>
        <p:nvSpPr>
          <p:cNvPr id="977" name="Google Shape;977;p96"/>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The Object Superclass</a:t>
            </a:r>
            <a:endParaRPr sz="324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97"/>
          <p:cNvSpPr txBox="1"/>
          <p:nvPr>
            <p:ph idx="1" type="body"/>
          </p:nvPr>
        </p:nvSpPr>
        <p:spPr>
          <a:xfrm>
            <a:off x="414000" y="1946225"/>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Pass by value means the called functions’ parameter will be a copy of the callers’ passed argument.</a:t>
            </a:r>
            <a:endParaRPr sz="1800"/>
          </a:p>
          <a:p>
            <a:pPr indent="-342900" lvl="0" marL="342900" rtl="0" algn="l">
              <a:spcBef>
                <a:spcPts val="1000"/>
              </a:spcBef>
              <a:spcAft>
                <a:spcPts val="0"/>
              </a:spcAft>
              <a:buClr>
                <a:schemeClr val="dk1"/>
              </a:buClr>
              <a:buSzPts val="1800"/>
              <a:buFont typeface="Arial"/>
              <a:buChar char="•"/>
            </a:pPr>
            <a:r>
              <a:rPr lang="en-GB" sz="1800"/>
              <a:t>So if you call a method with an integer value of 5, the parameter that “takes” that integer will copy that value to then be used.</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Think of it like this:</a:t>
            </a:r>
            <a:endParaRPr/>
          </a:p>
          <a:p>
            <a:pPr indent="-342900" lvl="0" marL="342900" rtl="0" algn="l">
              <a:spcBef>
                <a:spcPts val="1000"/>
              </a:spcBef>
              <a:spcAft>
                <a:spcPts val="0"/>
              </a:spcAft>
              <a:buClr>
                <a:schemeClr val="dk1"/>
              </a:buClr>
              <a:buSzPts val="1800"/>
              <a:buFont typeface="Arial"/>
              <a:buChar char="•"/>
            </a:pPr>
            <a:r>
              <a:rPr lang="en-GB" sz="1800"/>
              <a:t>I have a bucket of paint, I </a:t>
            </a:r>
            <a:r>
              <a:rPr b="1" lang="en-GB" sz="1800"/>
              <a:t>tell</a:t>
            </a:r>
            <a:r>
              <a:rPr lang="en-GB" sz="1800"/>
              <a:t> you that 5 litres are in it, you now have the knowledge that there are 5 litres of paint in my bucket.</a:t>
            </a:r>
            <a:endParaRPr/>
          </a:p>
          <a:p>
            <a:pPr indent="-342900" lvl="0" marL="342900" rtl="0" algn="l">
              <a:spcBef>
                <a:spcPts val="1000"/>
              </a:spcBef>
              <a:spcAft>
                <a:spcPts val="0"/>
              </a:spcAft>
              <a:buClr>
                <a:schemeClr val="dk1"/>
              </a:buClr>
              <a:buSzPts val="1800"/>
              <a:buFont typeface="Arial"/>
              <a:buChar char="•"/>
            </a:pPr>
            <a:r>
              <a:rPr lang="en-GB" sz="1800"/>
              <a:t>So if you change that 5 to a 3, I still have five, but you’re telling me I have three, you’re not actually changing my amount of paint.</a:t>
            </a:r>
            <a:endParaRPr/>
          </a:p>
        </p:txBody>
      </p:sp>
      <p:sp>
        <p:nvSpPr>
          <p:cNvPr id="983" name="Google Shape;983;p97"/>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Char char="•"/>
            </a:pPr>
            <a:r>
              <a:rPr lang="en-GB" sz="1800"/>
              <a:t>Pass by reference means the called functions’ parameter will be the same as the callers’ passed argument, (Not the value of the parameter, but the actual variable itself)</a:t>
            </a:r>
            <a:endParaRPr/>
          </a:p>
          <a:p>
            <a:pPr indent="-342900" lvl="0" marL="342900" rtl="0" algn="l">
              <a:spcBef>
                <a:spcPts val="1000"/>
              </a:spcBef>
              <a:spcAft>
                <a:spcPts val="0"/>
              </a:spcAft>
              <a:buClr>
                <a:schemeClr val="dk1"/>
              </a:buClr>
              <a:buSzPts val="1800"/>
              <a:buFont typeface="Arial"/>
              <a:buChar char="•"/>
            </a:pPr>
            <a:r>
              <a:rPr lang="en-GB" sz="1800"/>
              <a:t>Every variable has a location in memory where it is stored, passing by reference means that you’re giving that method access to the actual variable.</a:t>
            </a:r>
            <a:endParaRPr/>
          </a:p>
          <a:p>
            <a:pPr indent="-228600" lvl="0" marL="342900" rtl="0" algn="l">
              <a:spcBef>
                <a:spcPts val="1000"/>
              </a:spcBef>
              <a:spcAft>
                <a:spcPts val="0"/>
              </a:spcAft>
              <a:buClr>
                <a:schemeClr val="dk1"/>
              </a:buClr>
              <a:buSzPts val="1800"/>
              <a:buFont typeface="Arial"/>
              <a:buNone/>
            </a:pPr>
            <a:r>
              <a:t/>
            </a:r>
            <a:endParaRPr sz="1800"/>
          </a:p>
          <a:p>
            <a:pPr indent="-342900" lvl="0" marL="342900" rtl="0" algn="l">
              <a:spcBef>
                <a:spcPts val="1000"/>
              </a:spcBef>
              <a:spcAft>
                <a:spcPts val="0"/>
              </a:spcAft>
              <a:buClr>
                <a:schemeClr val="dk1"/>
              </a:buClr>
              <a:buSzPts val="1800"/>
              <a:buFont typeface="Arial"/>
              <a:buChar char="•"/>
            </a:pPr>
            <a:r>
              <a:rPr lang="en-GB" sz="1800"/>
              <a:t>Think of it like this:</a:t>
            </a:r>
            <a:endParaRPr/>
          </a:p>
          <a:p>
            <a:pPr indent="-342900" lvl="0" marL="342900" rtl="0" algn="l">
              <a:spcBef>
                <a:spcPts val="1000"/>
              </a:spcBef>
              <a:spcAft>
                <a:spcPts val="0"/>
              </a:spcAft>
              <a:buClr>
                <a:schemeClr val="dk1"/>
              </a:buClr>
              <a:buSzPts val="1800"/>
              <a:buFont typeface="Arial"/>
              <a:buChar char="•"/>
            </a:pPr>
            <a:r>
              <a:rPr lang="en-GB" sz="1800"/>
              <a:t>I have a bucket of paint, I </a:t>
            </a:r>
            <a:r>
              <a:rPr b="1" lang="en-GB" sz="1800"/>
              <a:t>give</a:t>
            </a:r>
            <a:r>
              <a:rPr lang="en-GB" sz="1800"/>
              <a:t> you permission to use my bucket of paint, and then you can determine that there are 5 litres of paint in it.</a:t>
            </a:r>
            <a:endParaRPr/>
          </a:p>
          <a:p>
            <a:pPr indent="-342900" lvl="0" marL="342900" rtl="0" algn="l">
              <a:spcBef>
                <a:spcPts val="1000"/>
              </a:spcBef>
              <a:spcAft>
                <a:spcPts val="0"/>
              </a:spcAft>
              <a:buClr>
                <a:schemeClr val="dk1"/>
              </a:buClr>
              <a:buSzPts val="1800"/>
              <a:buFont typeface="Arial"/>
              <a:buChar char="•"/>
            </a:pPr>
            <a:r>
              <a:rPr lang="en-GB" sz="1800"/>
              <a:t>Now that you have permission to use my paint, if you change it from 5 to 3 (pouring it out…) then I actually have 2 less litres in my bucket</a:t>
            </a:r>
            <a:endParaRPr sz="1800"/>
          </a:p>
        </p:txBody>
      </p:sp>
      <p:sp>
        <p:nvSpPr>
          <p:cNvPr id="984" name="Google Shape;984;p97"/>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Pass by Reference &amp; Pass by Value</a:t>
            </a:r>
            <a:endParaRPr sz="324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sp>
        <p:nvSpPr>
          <p:cNvPr id="990" name="Google Shape;990;p98"/>
          <p:cNvSpPr txBox="1"/>
          <p:nvPr>
            <p:ph idx="1" type="body"/>
          </p:nvPr>
        </p:nvSpPr>
        <p:spPr>
          <a:xfrm>
            <a:off x="4140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b="1" lang="en-GB"/>
              <a:t>Java is pass by Value.</a:t>
            </a:r>
            <a:endParaRPr/>
          </a:p>
          <a:p>
            <a:pPr indent="-342900" lvl="0" marL="342900" rtl="0" algn="l">
              <a:spcBef>
                <a:spcPts val="1000"/>
              </a:spcBef>
              <a:spcAft>
                <a:spcPts val="0"/>
              </a:spcAft>
              <a:buClr>
                <a:schemeClr val="dk1"/>
              </a:buClr>
              <a:buSzPts val="1900"/>
              <a:buFont typeface="Arial"/>
              <a:buChar char="•"/>
            </a:pPr>
            <a:r>
              <a:rPr lang="en-GB"/>
              <a:t>In the Java Language Specification 8.4.1 Formal Parameters section it states:</a:t>
            </a:r>
            <a:endParaRPr/>
          </a:p>
          <a:p>
            <a:pPr indent="-342900" lvl="0" marL="342900" rtl="0" algn="l">
              <a:spcBef>
                <a:spcPts val="1000"/>
              </a:spcBef>
              <a:spcAft>
                <a:spcPts val="0"/>
              </a:spcAft>
              <a:buClr>
                <a:schemeClr val="dk1"/>
              </a:buClr>
              <a:buSzPts val="1900"/>
              <a:buFont typeface="Arial"/>
              <a:buChar char="•"/>
            </a:pPr>
            <a:r>
              <a:rPr i="1" lang="en-GB"/>
              <a:t>“When the method or constructor is invoked , the values of the actual argument expressions initialize newly created parameter variables, each of the declared type, before execution of the body of the method or constructor.”</a:t>
            </a:r>
            <a:endParaRPr/>
          </a:p>
        </p:txBody>
      </p:sp>
      <p:sp>
        <p:nvSpPr>
          <p:cNvPr id="991" name="Google Shape;991;p98"/>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Quattrocento Sans"/>
              <a:buNone/>
            </a:pPr>
            <a:r>
              <a:rPr lang="en-GB" sz="3240"/>
              <a:t>Is Java Pass by Value or Pass by Reference?</a:t>
            </a:r>
            <a:endParaRPr sz="3240"/>
          </a:p>
        </p:txBody>
      </p:sp>
      <p:sp>
        <p:nvSpPr>
          <p:cNvPr id="992" name="Google Shape;992;p98"/>
          <p:cNvSpPr txBox="1"/>
          <p:nvPr>
            <p:ph idx="2" type="body"/>
          </p:nvPr>
        </p:nvSpPr>
        <p:spPr>
          <a:xfrm>
            <a:off x="6206400" y="192960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GB"/>
              <a:t>When an object is passed as an argument, that object is not literally passed as an argument to the method. Internally that objects reference is passed by </a:t>
            </a:r>
            <a:r>
              <a:rPr b="1" lang="en-GB"/>
              <a:t>value</a:t>
            </a:r>
            <a:r>
              <a:rPr lang="en-GB"/>
              <a:t> and it becomes a formal parameter in the method</a:t>
            </a:r>
            <a:endParaRPr/>
          </a:p>
          <a:p>
            <a:pPr indent="-342900" lvl="0" marL="342900" rtl="0" algn="l">
              <a:spcBef>
                <a:spcPts val="1000"/>
              </a:spcBef>
              <a:spcAft>
                <a:spcPts val="0"/>
              </a:spcAft>
              <a:buClr>
                <a:schemeClr val="dk1"/>
              </a:buClr>
              <a:buSzPts val="1900"/>
              <a:buFont typeface="Arial"/>
              <a:buChar char="•"/>
            </a:pPr>
            <a:r>
              <a:rPr lang="en-GB"/>
              <a:t>Java passes object references by </a:t>
            </a:r>
            <a:r>
              <a:rPr b="1" lang="en-GB"/>
              <a:t>value</a:t>
            </a:r>
            <a:endParaRPr/>
          </a:p>
          <a:p>
            <a:pPr indent="-222250" lvl="0" marL="342900" rtl="0" algn="l">
              <a:spcBef>
                <a:spcPts val="1000"/>
              </a:spcBef>
              <a:spcAft>
                <a:spcPts val="0"/>
              </a:spcAft>
              <a:buClr>
                <a:schemeClr val="dk1"/>
              </a:buClr>
              <a:buSzPts val="1900"/>
              <a:buFont typeface="Arial"/>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99"/>
          <p:cNvSpPr txBox="1"/>
          <p:nvPr>
            <p:ph type="title"/>
          </p:nvPr>
        </p:nvSpPr>
        <p:spPr>
          <a:xfrm>
            <a:off x="414000" y="10368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519C"/>
              </a:buClr>
              <a:buSzPts val="3240"/>
              <a:buFont typeface="Quattrocento Sans"/>
              <a:buNone/>
            </a:pPr>
            <a:r>
              <a:rPr lang="en-GB" sz="3240"/>
              <a:t>Example</a:t>
            </a:r>
            <a:endParaRPr sz="3240"/>
          </a:p>
        </p:txBody>
      </p:sp>
      <p:pic>
        <p:nvPicPr>
          <p:cNvPr id="999" name="Google Shape;999;p99"/>
          <p:cNvPicPr preferRelativeResize="0"/>
          <p:nvPr/>
        </p:nvPicPr>
        <p:blipFill rotWithShape="1">
          <a:blip r:embed="rId3">
            <a:alphaModFix/>
          </a:blip>
          <a:srcRect b="0" l="0" r="0" t="0"/>
          <a:stretch/>
        </p:blipFill>
        <p:spPr>
          <a:xfrm>
            <a:off x="642157" y="5715815"/>
            <a:ext cx="4225034" cy="651734"/>
          </a:xfrm>
          <a:prstGeom prst="rect">
            <a:avLst/>
          </a:prstGeom>
          <a:noFill/>
          <a:ln>
            <a:noFill/>
          </a:ln>
        </p:spPr>
      </p:pic>
      <p:pic>
        <p:nvPicPr>
          <p:cNvPr id="1000" name="Google Shape;1000;p99"/>
          <p:cNvPicPr preferRelativeResize="0"/>
          <p:nvPr/>
        </p:nvPicPr>
        <p:blipFill rotWithShape="1">
          <a:blip r:embed="rId4">
            <a:alphaModFix/>
          </a:blip>
          <a:srcRect b="0" l="0" r="0" t="0"/>
          <a:stretch/>
        </p:blipFill>
        <p:spPr>
          <a:xfrm>
            <a:off x="642157" y="1663200"/>
            <a:ext cx="11182350" cy="366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2016-11-25T13:51:37Z</dcterms:created>
  <dc:creator>Womack, Elliot</dc:creator>
</cp:coreProperties>
</file>