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Lst>
  <p:sldSz cy="6858000" cx="12192000"/>
  <p:notesSz cx="6794500" cy="9921875"/>
  <p:embeddedFontLst>
    <p:embeddedFont>
      <p:font typeface="Quattrocento Sans"/>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3125">
          <p15:clr>
            <a:srgbClr val="A4A3A4"/>
          </p15:clr>
        </p15:guide>
        <p15:guide id="2" pos="2140">
          <p15:clr>
            <a:srgbClr val="A4A3A4"/>
          </p15:clr>
        </p15:guide>
      </p15:notesGuideLst>
    </p:ext>
    <p:ext uri="http://customooxmlschemas.google.com/">
      <go:slidesCustomData xmlns:go="http://customooxmlschemas.google.com/" r:id="rId87" roundtripDataSignature="AMtx7mh85fXIoybAiXDKywuPAeiQzn5x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3125" orient="horz"/>
        <p:guide pos="214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QuattrocentoSans-bold.fntdata"/><Relationship Id="rId83" Type="http://schemas.openxmlformats.org/officeDocument/2006/relationships/font" Target="fonts/QuattrocentoSans-regular.fntdata"/><Relationship Id="rId42" Type="http://schemas.openxmlformats.org/officeDocument/2006/relationships/slide" Target="slides/slide37.xml"/><Relationship Id="rId86" Type="http://schemas.openxmlformats.org/officeDocument/2006/relationships/font" Target="fonts/QuattrocentoSans-boldItalic.fntdata"/><Relationship Id="rId41" Type="http://schemas.openxmlformats.org/officeDocument/2006/relationships/slide" Target="slides/slide36.xml"/><Relationship Id="rId85" Type="http://schemas.openxmlformats.org/officeDocument/2006/relationships/font" Target="fonts/QuattrocentoSans-italic.fntdata"/><Relationship Id="rId44" Type="http://schemas.openxmlformats.org/officeDocument/2006/relationships/slide" Target="slides/slide39.xml"/><Relationship Id="rId43" Type="http://schemas.openxmlformats.org/officeDocument/2006/relationships/slide" Target="slides/slide38.xml"/><Relationship Id="rId87" Type="http://customschemas.google.com/relationships/presentationmetadata" Target="meta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 name="Google Shape;4;n"/>
          <p:cNvSpPr txBox="1"/>
          <p:nvPr/>
        </p:nvSpPr>
        <p:spPr>
          <a:xfrm>
            <a:off x="576264" y="179388"/>
            <a:ext cx="5400675" cy="246221"/>
          </a:xfrm>
          <a:prstGeom prst="rect">
            <a:avLst/>
          </a:prstGeom>
          <a:noFill/>
          <a:ln>
            <a:noFill/>
          </a:ln>
        </p:spPr>
        <p:txBody>
          <a:bodyPr anchorCtr="0" anchor="t" bIns="45700" lIns="0" spcFirstLastPara="1" rIns="0" wrap="square" tIns="45700">
            <a:spAutoFit/>
          </a:bodyPr>
          <a:lstStyle/>
          <a:p>
            <a:pPr indent="0" lvl="0" marL="0" marR="0" rtl="0" algn="l">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EDIT COURSE TITLE HERE</a:t>
            </a:r>
            <a:r>
              <a:rPr b="0" i="0" lang="en-GB" sz="1000" u="none" cap="none" strike="noStrike">
                <a:solidFill>
                  <a:schemeClr val="accent1"/>
                </a:solidFill>
                <a:latin typeface="Quattrocento Sans"/>
                <a:ea typeface="Quattrocento Sans"/>
                <a:cs typeface="Quattrocento Sans"/>
                <a:sym typeface="Quattrocento Sans"/>
              </a:rPr>
              <a:t>	</a:t>
            </a:r>
            <a:endParaRPr/>
          </a:p>
        </p:txBody>
      </p:sp>
      <p:sp>
        <p:nvSpPr>
          <p:cNvPr id="5" name="Google Shape;5;n"/>
          <p:cNvSpPr txBox="1"/>
          <p:nvPr/>
        </p:nvSpPr>
        <p:spPr>
          <a:xfrm>
            <a:off x="892785" y="9590088"/>
            <a:ext cx="5400675" cy="246221"/>
          </a:xfrm>
          <a:prstGeom prst="rect">
            <a:avLst/>
          </a:prstGeom>
          <a:noFill/>
          <a:ln>
            <a:noFill/>
          </a:ln>
        </p:spPr>
        <p:txBody>
          <a:bodyPr anchorCtr="0" anchor="t" bIns="45700" lIns="0" spcFirstLastPara="1" rIns="0" wrap="square" tIns="45700">
            <a:spAutoFit/>
          </a:bodyPr>
          <a:lstStyle/>
          <a:p>
            <a:pPr indent="0" lvl="0" marL="0" marR="0" rtl="0" algn="r">
              <a:spcBef>
                <a:spcPts val="0"/>
              </a:spcBef>
              <a:spcAft>
                <a:spcPts val="0"/>
              </a:spcAft>
              <a:buNone/>
            </a:pP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
        <p:nvSpPr>
          <p:cNvPr id="6" name="Google Shape;6;n"/>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lvl1pPr indent="-228600" lvl="0" marL="4572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1pPr>
            <a:lvl2pPr indent="-228600" lvl="1" marL="9144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2pPr>
            <a:lvl3pPr indent="-228600" lvl="2" marL="13716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3pPr>
            <a:lvl4pPr indent="-228600" lvl="3" marL="18288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4pPr>
            <a:lvl5pPr indent="-228600" lvl="4" marL="22860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CONTINUED </a:t>
            </a: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70" name="Google Shape;70;p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Introduction</a:t>
            </a:r>
            <a:endParaRPr/>
          </a:p>
          <a:p>
            <a:pPr indent="0" lvl="0" marL="0" rtl="0" algn="l">
              <a:spcBef>
                <a:spcPts val="300"/>
              </a:spcBef>
              <a:spcAft>
                <a:spcPts val="0"/>
              </a:spcAft>
              <a:buNone/>
            </a:pPr>
            <a:r>
              <a:rPr lang="en-GB"/>
              <a:t>Rules</a:t>
            </a:r>
            <a:endParaRPr/>
          </a:p>
          <a:p>
            <a:pPr indent="0" lvl="0" marL="0" rtl="0" algn="l">
              <a:spcBef>
                <a:spcPts val="300"/>
              </a:spcBef>
              <a:spcAft>
                <a:spcPts val="0"/>
              </a:spcAft>
              <a:buNone/>
            </a:pPr>
            <a:r>
              <a:rPr lang="en-GB"/>
              <a:t>Expectations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0: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25" name="Google Shape;125;p10: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Represent best practice</a:t>
            </a:r>
            <a:endParaRPr/>
          </a:p>
          <a:p>
            <a:pPr indent="0" lvl="0" marL="0" rtl="0" algn="l">
              <a:spcBef>
                <a:spcPts val="300"/>
              </a:spcBef>
              <a:spcAft>
                <a:spcPts val="0"/>
              </a:spcAft>
              <a:buNone/>
            </a:pPr>
            <a:r>
              <a:rPr lang="en-GB"/>
              <a:t>Solutions to common problems/issues</a:t>
            </a:r>
            <a:endParaRPr/>
          </a:p>
          <a:p>
            <a:pPr indent="0" lvl="0" marL="0" rtl="0" algn="l">
              <a:spcBef>
                <a:spcPts val="300"/>
              </a:spcBef>
              <a:spcAft>
                <a:spcPts val="0"/>
              </a:spcAft>
              <a:buNone/>
            </a:pPr>
            <a:r>
              <a:rPr lang="en-GB"/>
              <a:t>Templates for best practice</a:t>
            </a:r>
            <a:endParaRPr/>
          </a:p>
          <a:p>
            <a:pPr indent="0" lvl="0" marL="0" rtl="0" algn="l">
              <a:spcBef>
                <a:spcPts val="300"/>
              </a:spcBef>
              <a:spcAft>
                <a:spcPts val="0"/>
              </a:spcAft>
              <a:buNone/>
            </a:pPr>
            <a:r>
              <a:rPr lang="en-GB"/>
              <a:t>Thought up by smarter people then me</a:t>
            </a:r>
            <a:endParaRPr/>
          </a:p>
          <a:p>
            <a:pPr indent="0" lvl="0" marL="0" rtl="0" algn="l">
              <a:spcBef>
                <a:spcPts val="300"/>
              </a:spcBef>
              <a:spcAft>
                <a:spcPts val="0"/>
              </a:spcAft>
              <a:buNone/>
            </a:pPr>
            <a:r>
              <a:rPr lang="en-GB"/>
              <a:t>You don’t need to know them all</a:t>
            </a:r>
            <a:endParaRPr/>
          </a:p>
          <a:p>
            <a:pPr indent="0" lvl="0" marL="0" rtl="0" algn="l">
              <a:spcBef>
                <a:spcPts val="300"/>
              </a:spcBef>
              <a:spcAft>
                <a:spcPts val="0"/>
              </a:spcAft>
              <a:buNone/>
            </a:pPr>
            <a:r>
              <a:rPr lang="en-GB"/>
              <a:t>Just know they exist</a:t>
            </a:r>
            <a:endParaRPr/>
          </a:p>
          <a:p>
            <a:pPr indent="0" lvl="0" marL="0" rtl="0" algn="l">
              <a:spcBef>
                <a:spcPts val="300"/>
              </a:spcBef>
              <a:spcAft>
                <a:spcPts val="0"/>
              </a:spcAft>
              <a:buNone/>
            </a:pPr>
            <a:r>
              <a:rPr lang="en-GB"/>
              <a:t>If you encounter a problem you don’t know how to solve, there may be a design pattern for it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31" name="Google Shape;131;p1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38" name="Google Shape;138;p1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46" name="Google Shape;146;p1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54" name="Google Shape;154;p14: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1200">
                <a:solidFill>
                  <a:schemeClr val="dk1"/>
                </a:solidFill>
                <a:latin typeface="Calibri"/>
                <a:ea typeface="Calibri"/>
                <a:cs typeface="Calibri"/>
                <a:sym typeface="Calibri"/>
              </a:rPr>
              <a:t>Number of constructor increases exponentially</a:t>
            </a:r>
            <a:endParaRPr sz="1200">
              <a:solidFill>
                <a:schemeClr val="dk1"/>
              </a:solidFill>
              <a:latin typeface="Calibri"/>
              <a:ea typeface="Calibri"/>
              <a:cs typeface="Calibri"/>
              <a:sym typeface="Calibri"/>
            </a:endParaRPr>
          </a:p>
          <a:p>
            <a:pPr indent="0" lvl="0" marL="0" rtl="0" algn="l">
              <a:spcBef>
                <a:spcPts val="300"/>
              </a:spcBef>
              <a:spcAft>
                <a:spcPts val="0"/>
              </a:spcAft>
              <a:buNone/>
            </a:pPr>
            <a:r>
              <a:rPr lang="en-GB" sz="1200">
                <a:solidFill>
                  <a:schemeClr val="dk1"/>
                </a:solidFill>
                <a:latin typeface="Calibri"/>
                <a:ea typeface="Calibri"/>
                <a:cs typeface="Calibri"/>
                <a:sym typeface="Calibri"/>
              </a:rPr>
              <a:t>one class with 3,4,5 attributes that grows exponentially</a:t>
            </a:r>
            <a:endParaRPr/>
          </a:p>
          <a:p>
            <a:pPr indent="0" lvl="0" marL="0" rtl="0" algn="l">
              <a:spcBef>
                <a:spcPts val="300"/>
              </a:spcBef>
              <a:spcAft>
                <a:spcPts val="0"/>
              </a:spcAft>
              <a:buNone/>
            </a:pPr>
            <a:r>
              <a:rPr lang="en-GB" sz="1200">
                <a:solidFill>
                  <a:schemeClr val="dk1"/>
                </a:solidFill>
                <a:latin typeface="Calibri"/>
                <a:ea typeface="Calibri"/>
                <a:cs typeface="Calibri"/>
                <a:sym typeface="Calibri"/>
              </a:rPr>
              <a:t>Constructor many values, many Strings, how would you call const with just one, which one would it be, why</a:t>
            </a:r>
            <a:endParaRPr sz="1200">
              <a:solidFill>
                <a:schemeClr val="dk1"/>
              </a:solidFill>
              <a:latin typeface="Calibri"/>
              <a:ea typeface="Calibri"/>
              <a:cs typeface="Calibri"/>
              <a:sym typeface="Calibri"/>
            </a:endParaRPr>
          </a:p>
          <a:p>
            <a:pPr indent="0" lvl="0" marL="0" rtl="0" algn="l">
              <a:spcBef>
                <a:spcPts val="3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61" name="Google Shape;161;p15: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What if I added more parameters?</a:t>
            </a:r>
            <a:endParaRPr/>
          </a:p>
          <a:p>
            <a:pPr indent="0" lvl="0" marL="0" rtl="0" algn="l">
              <a:spcBef>
                <a:spcPts val="300"/>
              </a:spcBef>
              <a:spcAft>
                <a:spcPts val="0"/>
              </a:spcAft>
              <a:buNone/>
            </a:pPr>
            <a:r>
              <a:rPr lang="en-GB"/>
              <a:t>Exponential increase in number of constructors</a:t>
            </a:r>
            <a:endParaRPr/>
          </a:p>
          <a:p>
            <a:pPr indent="0" lvl="0" marL="0" rtl="0" algn="l">
              <a:spcBef>
                <a:spcPts val="3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68" name="Google Shape;168;p16: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So here we get a really tidy oneliner that basically lets you put as many or as little parameters as you want to use for that object, in the first example we just give it a name and in the second we fill everything in</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GB"/>
              <a:t>How this works is that when we create our trainee builder, after the brackets we can then call the method name() which returns the traineebuilder, so then on that instance of trainee builder we can call the method age() and so forth, until we want it to return type of Trainee which we then call buildTrainee() and that is the object that is assigned to “t2” in this case, our trainee.</a:t>
            </a:r>
            <a:endParaRPr/>
          </a:p>
          <a:p>
            <a:pPr indent="0" lvl="0" marL="0" rtl="0" algn="l">
              <a:spcBef>
                <a:spcPts val="300"/>
              </a:spcBef>
              <a:spcAft>
                <a:spcPts val="0"/>
              </a:spcAft>
              <a:buNone/>
            </a:pPr>
            <a:r>
              <a:t/>
            </a:r>
            <a:endParaRPr/>
          </a:p>
          <a:p>
            <a:pPr indent="-171450" lvl="0" marL="171450" rtl="0" algn="l">
              <a:spcBef>
                <a:spcPts val="300"/>
              </a:spcBef>
              <a:spcAft>
                <a:spcPts val="0"/>
              </a:spcAft>
              <a:buClr>
                <a:srgbClr val="555454"/>
              </a:buClr>
              <a:buSzPts val="1000"/>
              <a:buFont typeface="Quattrocento Sans"/>
              <a:buChar char="-"/>
            </a:pPr>
            <a:r>
              <a:rPr lang="en-GB"/>
              <a:t>Called method chaining</a:t>
            </a:r>
            <a:endParaRPr/>
          </a:p>
          <a:p>
            <a:pPr indent="-171450" lvl="0" marL="171450" rtl="0" algn="l">
              <a:spcBef>
                <a:spcPts val="300"/>
              </a:spcBef>
              <a:spcAft>
                <a:spcPts val="0"/>
              </a:spcAft>
              <a:buClr>
                <a:srgbClr val="555454"/>
              </a:buClr>
              <a:buSzPts val="1000"/>
              <a:buFont typeface="Quattrocento Sans"/>
              <a:buChar char="-"/>
            </a:pPr>
            <a:r>
              <a:rPr lang="en-GB"/>
              <a:t>Effively these methods are setters</a:t>
            </a:r>
            <a:endParaRPr/>
          </a:p>
          <a:p>
            <a:pPr indent="-107950" lvl="0" marL="171450" rtl="0" algn="l">
              <a:spcBef>
                <a:spcPts val="300"/>
              </a:spcBef>
              <a:spcAft>
                <a:spcPts val="0"/>
              </a:spcAft>
              <a:buClr>
                <a:srgbClr val="555454"/>
              </a:buClr>
              <a:buSzPts val="1000"/>
              <a:buFont typeface="Quattrocento Sans"/>
              <a:buNone/>
            </a:pPr>
            <a:r>
              <a:t/>
            </a:r>
            <a:endParaRPr/>
          </a:p>
          <a:p>
            <a:pPr indent="0" lvl="0" marL="0" rtl="0" algn="l">
              <a:spcBef>
                <a:spcPts val="3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7: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75" name="Google Shape;175;p17: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555454"/>
              </a:buClr>
              <a:buSzPts val="1000"/>
              <a:buFont typeface="Quattrocento Sans"/>
              <a:buNone/>
            </a:pPr>
            <a:r>
              <a:rPr lang="en-GB"/>
              <a:t>Know how to research and implement them if when you are deployed you are asked to follow a particular pattern</a:t>
            </a:r>
            <a:endParaRPr/>
          </a:p>
          <a:p>
            <a:pPr indent="0" lvl="0" marL="0" rtl="0" algn="l">
              <a:spcBef>
                <a:spcPts val="3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8:notes"/>
          <p:cNvSpPr txBox="1"/>
          <p:nvPr>
            <p:ph idx="1" type="body"/>
          </p:nvPr>
        </p:nvSpPr>
        <p:spPr>
          <a:xfrm>
            <a:off x="570999" y="3952480"/>
            <a:ext cx="5716002" cy="5461151"/>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186" name="Google Shape;186;p18:notes"/>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9: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92" name="Google Shape;192;p19: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Remember Printer Example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570999" y="3952480"/>
            <a:ext cx="5716002" cy="5461151"/>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76" name="Google Shape;76;p2:notes"/>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20: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97" name="Google Shape;197;p20: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 Printer example</a:t>
            </a:r>
            <a:endParaRPr/>
          </a:p>
          <a:p>
            <a:pPr indent="-171450" lvl="0" marL="171450" rtl="0" algn="l">
              <a:spcBef>
                <a:spcPts val="300"/>
              </a:spcBef>
              <a:spcAft>
                <a:spcPts val="0"/>
              </a:spcAft>
              <a:buClr>
                <a:srgbClr val="555454"/>
              </a:buClr>
              <a:buSzPts val="1000"/>
              <a:buFont typeface="Quattrocento Sans"/>
              <a:buChar char="-"/>
            </a:pPr>
            <a:r>
              <a:rPr lang="en-GB"/>
              <a:t>It is an exceptional circumstance</a:t>
            </a:r>
            <a:endParaRPr/>
          </a:p>
          <a:p>
            <a:pPr indent="-171450" lvl="0" marL="171450" rtl="0" algn="l">
              <a:spcBef>
                <a:spcPts val="300"/>
              </a:spcBef>
              <a:spcAft>
                <a:spcPts val="0"/>
              </a:spcAft>
              <a:buClr>
                <a:srgbClr val="555454"/>
              </a:buClr>
              <a:buSzPts val="1000"/>
              <a:buFont typeface="Quattrocento Sans"/>
              <a:buChar char="-"/>
            </a:pPr>
            <a:r>
              <a:rPr lang="en-GB"/>
              <a:t>- concurrent modification</a:t>
            </a:r>
            <a:endParaRPr/>
          </a:p>
          <a:p>
            <a:pPr indent="-171450" lvl="0" marL="171450" rtl="0" algn="l">
              <a:spcBef>
                <a:spcPts val="300"/>
              </a:spcBef>
              <a:spcAft>
                <a:spcPts val="0"/>
              </a:spcAft>
              <a:buClr>
                <a:srgbClr val="555454"/>
              </a:buClr>
              <a:buSzPts val="1000"/>
              <a:buFont typeface="Quattrocento Sans"/>
              <a:buChar char="-"/>
            </a:pPr>
            <a:r>
              <a:rPr lang="en-GB"/>
              <a:t>Null pointer exception</a:t>
            </a:r>
            <a:endParaRPr/>
          </a:p>
          <a:p>
            <a:pPr indent="-171450" lvl="0" marL="171450" rtl="0" algn="l">
              <a:spcBef>
                <a:spcPts val="300"/>
              </a:spcBef>
              <a:spcAft>
                <a:spcPts val="0"/>
              </a:spcAft>
              <a:buClr>
                <a:srgbClr val="555454"/>
              </a:buClr>
              <a:buSzPts val="1000"/>
              <a:buFont typeface="Quattrocento Sans"/>
              <a:buChar char="-"/>
            </a:pPr>
            <a:r>
              <a:rPr lang="en-GB"/>
              <a:t>arrayindexoutofbounds</a:t>
            </a:r>
            <a:endParaRPr/>
          </a:p>
          <a:p>
            <a:pPr indent="0" lvl="0" marL="0" rtl="0" algn="l">
              <a:spcBef>
                <a:spcPts val="3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2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04" name="Google Shape;204;p2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You have to be able to explain exceptions without using the word errors, they are different things.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2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10" name="Google Shape;210;p2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555454"/>
              </a:buClr>
              <a:buSzPts val="1000"/>
              <a:buFont typeface="Quattrocento Sans"/>
              <a:buNone/>
            </a:pPr>
            <a:r>
              <a:rPr lang="en-GB"/>
              <a:t>https://docs.oracle.com/javase/7/docs/api/java/io/IOException.html</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2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17" name="Google Shape;217;p2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555454"/>
              </a:buClr>
              <a:buSzPts val="1000"/>
              <a:buFont typeface="Quattrocento Sans"/>
              <a:buNone/>
            </a:pPr>
            <a:r>
              <a:rPr lang="en-GB"/>
              <a:t>http://docs.oracle.com/javase/7/docs/api/java/lang/RuntimeException.html</a:t>
            </a:r>
            <a:endParaRPr/>
          </a:p>
          <a:p>
            <a:pPr indent="0" lvl="0" marL="0" rtl="0" algn="l">
              <a:spcBef>
                <a:spcPts val="30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24" name="Google Shape;224;p24: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555454"/>
              </a:buClr>
              <a:buSzPts val="1000"/>
              <a:buFont typeface="Quattrocento Sans"/>
              <a:buNone/>
            </a:pPr>
            <a:r>
              <a:rPr lang="en-GB"/>
              <a:t>http://java.sun.com/javase/6/docs/api/java/lang/Error.html</a:t>
            </a:r>
            <a:endParaRPr/>
          </a:p>
          <a:p>
            <a:pPr indent="0" lvl="0" marL="0" rtl="0" algn="l">
              <a:spcBef>
                <a:spcPts val="30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2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31" name="Google Shape;231;p25: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Work an example</a:t>
            </a:r>
            <a:endParaRPr/>
          </a:p>
          <a:p>
            <a:pPr indent="0" lvl="0" marL="0" rtl="0" algn="l">
              <a:spcBef>
                <a:spcPts val="300"/>
              </a:spcBef>
              <a:spcAft>
                <a:spcPts val="0"/>
              </a:spcAft>
              <a:buNone/>
            </a:pPr>
            <a:r>
              <a:rPr lang="en-GB"/>
              <a:t>Arithmetic exception example</a:t>
            </a:r>
            <a:endParaRPr/>
          </a:p>
          <a:p>
            <a:pPr indent="0" lvl="0" marL="0" rtl="0" algn="l">
              <a:spcBef>
                <a:spcPts val="30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38" name="Google Shape;238;p26: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27:notes"/>
          <p:cNvSpPr txBox="1"/>
          <p:nvPr>
            <p:ph idx="1" type="body"/>
          </p:nvPr>
        </p:nvSpPr>
        <p:spPr>
          <a:xfrm>
            <a:off x="570999" y="3952480"/>
            <a:ext cx="5716002" cy="5461151"/>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245" name="Google Shape;245;p27:notes"/>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2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52" name="Google Shape;252;p28: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In this example the error will be in method2 saying that an exception isn’t being handled.</a:t>
            </a:r>
            <a:endParaRPr/>
          </a:p>
          <a:p>
            <a:pPr indent="0" lvl="0" marL="0" rtl="0" algn="l">
              <a:spcBef>
                <a:spcPts val="300"/>
              </a:spcBef>
              <a:spcAft>
                <a:spcPts val="0"/>
              </a:spcAft>
              <a:buNone/>
            </a:pPr>
            <a:r>
              <a:t/>
            </a:r>
            <a:endParaRPr/>
          </a:p>
        </p:txBody>
      </p:sp>
      <p:sp>
        <p:nvSpPr>
          <p:cNvPr id="253" name="Google Shape;253;p28:notes"/>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9: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60" name="Google Shape;260;p29: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First example error will be in method1() on the method2() call saying an exception is unhandled</a:t>
            </a:r>
            <a:endParaRPr/>
          </a:p>
          <a:p>
            <a:pPr indent="0" lvl="0" marL="0" rtl="0" algn="l">
              <a:spcBef>
                <a:spcPts val="300"/>
              </a:spcBef>
              <a:spcAft>
                <a:spcPts val="0"/>
              </a:spcAft>
              <a:buNone/>
            </a:pPr>
            <a:r>
              <a:rPr lang="en-GB"/>
              <a:t>Second example will be an error in main on the method1() call saying an exception is unhandled.</a:t>
            </a:r>
            <a:endParaRPr/>
          </a:p>
        </p:txBody>
      </p:sp>
      <p:sp>
        <p:nvSpPr>
          <p:cNvPr id="261" name="Google Shape;261;p29:notes"/>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570999" y="3952480"/>
            <a:ext cx="5716002" cy="5461151"/>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83" name="Google Shape;83;p3:notes"/>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30: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68" name="Google Shape;268;p30: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Both examples will compile however in the first example the error will never be handled/caught, whilst in the second it will be.</a:t>
            </a:r>
            <a:endParaRPr/>
          </a:p>
          <a:p>
            <a:pPr indent="0" lvl="0" marL="0" rtl="0" algn="l">
              <a:spcBef>
                <a:spcPts val="300"/>
              </a:spcBef>
              <a:spcAft>
                <a:spcPts val="0"/>
              </a:spcAft>
              <a:buNone/>
            </a:pPr>
            <a:r>
              <a:t/>
            </a:r>
            <a:endParaRPr/>
          </a:p>
        </p:txBody>
      </p:sp>
      <p:sp>
        <p:nvSpPr>
          <p:cNvPr id="269" name="Google Shape;269;p30:notes"/>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3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76" name="Google Shape;276;p3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555454"/>
              </a:buClr>
              <a:buSzPts val="1000"/>
              <a:buFont typeface="Quattrocento Sans"/>
              <a:buNone/>
            </a:pPr>
            <a:r>
              <a:rPr lang="en-GB"/>
              <a:t>A class can be a resource if it implements </a:t>
            </a:r>
            <a:r>
              <a:rPr b="1" lang="en-GB"/>
              <a:t>AutoCloseable</a:t>
            </a:r>
            <a:r>
              <a:rPr lang="en-GB"/>
              <a:t> from the java.lang library or </a:t>
            </a:r>
            <a:r>
              <a:rPr b="1" lang="en-GB"/>
              <a:t>Closeable</a:t>
            </a:r>
            <a:r>
              <a:rPr lang="en-GB"/>
              <a:t> from java.io library, it can be used as a resource.</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GB"/>
              <a:t>Try with resources makes code much easier to read.</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GB"/>
              <a:t>Compare the two ways of opening, using and reading from the file:</a:t>
            </a:r>
            <a:endParaRPr/>
          </a:p>
          <a:p>
            <a:pPr indent="0" lvl="0" marL="0" rtl="0" algn="l">
              <a:spcBef>
                <a:spcPts val="300"/>
              </a:spcBef>
              <a:spcAft>
                <a:spcPts val="0"/>
              </a:spcAft>
              <a:buNone/>
            </a:pPr>
            <a:r>
              <a:rPr lang="en-GB"/>
              <a:t>Using try-with-resources</a:t>
            </a:r>
            <a:endParaRPr/>
          </a:p>
          <a:p>
            <a:pPr indent="0" lvl="0" marL="0" rtl="0" algn="l">
              <a:spcBef>
                <a:spcPts val="300"/>
              </a:spcBef>
              <a:spcAft>
                <a:spcPts val="0"/>
              </a:spcAft>
              <a:buClr>
                <a:srgbClr val="793A64"/>
              </a:buClr>
              <a:buSzPts val="1200"/>
              <a:buFont typeface="Courier New"/>
              <a:buNone/>
            </a:pPr>
            <a:r>
              <a:rPr b="1" lang="en-GB" sz="1200">
                <a:solidFill>
                  <a:srgbClr val="793A64"/>
                </a:solidFill>
                <a:latin typeface="Courier New"/>
                <a:ea typeface="Courier New"/>
                <a:cs typeface="Courier New"/>
                <a:sym typeface="Courier New"/>
              </a:rPr>
              <a:t>try </a:t>
            </a:r>
            <a:r>
              <a:rPr b="1" lang="en-GB" sz="1200">
                <a:solidFill>
                  <a:srgbClr val="000000"/>
                </a:solidFill>
                <a:latin typeface="Courier New"/>
                <a:ea typeface="Courier New"/>
                <a:cs typeface="Courier New"/>
                <a:sym typeface="Courier New"/>
              </a:rPr>
              <a:t>(BufferedReader br = </a:t>
            </a:r>
            <a:r>
              <a:rPr b="1" lang="en-GB" sz="1200">
                <a:solidFill>
                  <a:srgbClr val="793A64"/>
                </a:solidFill>
                <a:latin typeface="Courier New"/>
                <a:ea typeface="Courier New"/>
                <a:cs typeface="Courier New"/>
                <a:sym typeface="Courier New"/>
              </a:rPr>
              <a:t>new </a:t>
            </a:r>
            <a:r>
              <a:rPr b="1" lang="en-GB" sz="1200">
                <a:solidFill>
                  <a:srgbClr val="000000"/>
                </a:solidFill>
                <a:latin typeface="Courier New"/>
                <a:ea typeface="Courier New"/>
                <a:cs typeface="Courier New"/>
                <a:sym typeface="Courier New"/>
              </a:rPr>
              <a:t>BufferedReader( </a:t>
            </a:r>
            <a:r>
              <a:rPr b="1" lang="en-GB" sz="1200">
                <a:solidFill>
                  <a:srgbClr val="793A64"/>
                </a:solidFill>
                <a:latin typeface="Courier New"/>
                <a:ea typeface="Courier New"/>
                <a:cs typeface="Courier New"/>
                <a:sym typeface="Courier New"/>
              </a:rPr>
              <a:t>new </a:t>
            </a:r>
            <a:r>
              <a:rPr b="1" lang="en-GB" sz="1200">
                <a:solidFill>
                  <a:srgbClr val="000000"/>
                </a:solidFill>
                <a:latin typeface="Courier New"/>
                <a:ea typeface="Courier New"/>
                <a:cs typeface="Courier New"/>
                <a:sym typeface="Courier New"/>
              </a:rPr>
              <a:t>FileReader(path))) {</a:t>
            </a:r>
            <a:endParaRPr/>
          </a:p>
          <a:p>
            <a:pPr indent="0" lvl="0" marL="0" rtl="0" algn="l">
              <a:spcBef>
                <a:spcPts val="300"/>
              </a:spcBef>
              <a:spcAft>
                <a:spcPts val="0"/>
              </a:spcAft>
              <a:buClr>
                <a:srgbClr val="000000"/>
              </a:buClr>
              <a:buSzPts val="1200"/>
              <a:buFont typeface="Courier New"/>
              <a:buNone/>
            </a:pPr>
            <a:r>
              <a:rPr b="1" lang="en-GB" sz="1200">
                <a:solidFill>
                  <a:srgbClr val="000000"/>
                </a:solidFill>
                <a:latin typeface="Courier New"/>
                <a:ea typeface="Courier New"/>
                <a:cs typeface="Courier New"/>
                <a:sym typeface="Courier New"/>
              </a:rPr>
              <a:t>    </a:t>
            </a:r>
            <a:r>
              <a:rPr b="1" lang="en-GB" sz="1200">
                <a:solidFill>
                  <a:srgbClr val="793A64"/>
                </a:solidFill>
                <a:latin typeface="Courier New"/>
                <a:ea typeface="Courier New"/>
                <a:cs typeface="Courier New"/>
                <a:sym typeface="Courier New"/>
              </a:rPr>
              <a:t>return</a:t>
            </a:r>
            <a:r>
              <a:rPr b="1" lang="en-GB" sz="1200">
                <a:solidFill>
                  <a:srgbClr val="000000"/>
                </a:solidFill>
                <a:latin typeface="Courier New"/>
                <a:ea typeface="Courier New"/>
                <a:cs typeface="Courier New"/>
                <a:sym typeface="Courier New"/>
              </a:rPr>
              <a:t> br.readLine(); </a:t>
            </a:r>
            <a:endParaRPr/>
          </a:p>
          <a:p>
            <a:pPr indent="0" lvl="0" marL="0" rtl="0" algn="l">
              <a:spcBef>
                <a:spcPts val="300"/>
              </a:spcBef>
              <a:spcAft>
                <a:spcPts val="0"/>
              </a:spcAft>
              <a:buClr>
                <a:srgbClr val="000000"/>
              </a:buClr>
              <a:buSzPts val="1200"/>
              <a:buFont typeface="Courier New"/>
              <a:buNone/>
            </a:pPr>
            <a:r>
              <a:rPr b="1" lang="en-GB" sz="1200">
                <a:solidFill>
                  <a:srgbClr val="000000"/>
                </a:solidFill>
                <a:latin typeface="Courier New"/>
                <a:ea typeface="Courier New"/>
                <a:cs typeface="Courier New"/>
                <a:sym typeface="Courier New"/>
              </a:rPr>
              <a:t>}</a:t>
            </a:r>
            <a:endParaRPr/>
          </a:p>
          <a:p>
            <a:pPr indent="0" lvl="0" marL="0" rtl="0" algn="l">
              <a:spcBef>
                <a:spcPts val="300"/>
              </a:spcBef>
              <a:spcAft>
                <a:spcPts val="0"/>
              </a:spcAft>
              <a:buClr>
                <a:srgbClr val="555454"/>
              </a:buClr>
              <a:buSzPts val="1200"/>
              <a:buFont typeface="Quattrocento Sans"/>
              <a:buNone/>
            </a:pPr>
            <a:r>
              <a:t/>
            </a:r>
            <a:endParaRPr b="0" sz="1200">
              <a:solidFill>
                <a:srgbClr val="000000"/>
              </a:solidFill>
              <a:latin typeface="Courier New"/>
              <a:ea typeface="Courier New"/>
              <a:cs typeface="Courier New"/>
              <a:sym typeface="Courier New"/>
            </a:endParaRPr>
          </a:p>
          <a:p>
            <a:pPr indent="0" lvl="0" marL="0" rtl="0" algn="l">
              <a:spcBef>
                <a:spcPts val="300"/>
              </a:spcBef>
              <a:spcAft>
                <a:spcPts val="0"/>
              </a:spcAft>
              <a:buClr>
                <a:srgbClr val="000000"/>
              </a:buClr>
              <a:buSzPts val="1200"/>
              <a:buFont typeface="Courier New"/>
              <a:buNone/>
            </a:pPr>
            <a:r>
              <a:rPr b="0" lang="en-GB" sz="1200">
                <a:solidFill>
                  <a:srgbClr val="000000"/>
                </a:solidFill>
                <a:latin typeface="Courier New"/>
                <a:ea typeface="Courier New"/>
                <a:cs typeface="Courier New"/>
                <a:sym typeface="Courier New"/>
              </a:rPr>
              <a:t>Without using try-with-resources</a:t>
            </a:r>
            <a:endParaRPr/>
          </a:p>
          <a:p>
            <a:pPr indent="0" lvl="0" marL="0" marR="0" rtl="0" algn="l">
              <a:lnSpc>
                <a:spcPct val="100000"/>
              </a:lnSpc>
              <a:spcBef>
                <a:spcPts val="0"/>
              </a:spcBef>
              <a:spcAft>
                <a:spcPts val="0"/>
              </a:spcAft>
              <a:buClr>
                <a:srgbClr val="000000"/>
              </a:buClr>
              <a:buSzPts val="1200"/>
              <a:buFont typeface="Courier New"/>
              <a:buNone/>
            </a:pPr>
            <a:r>
              <a:rPr b="1" lang="en-GB" sz="1200">
                <a:solidFill>
                  <a:srgbClr val="000000"/>
                </a:solidFill>
                <a:latin typeface="Courier New"/>
                <a:ea typeface="Courier New"/>
                <a:cs typeface="Courier New"/>
                <a:sym typeface="Courier New"/>
              </a:rPr>
              <a:t>BufferedReader br = new BufferedReader( new FileReader(path));</a:t>
            </a:r>
            <a:endParaRPr b="0" sz="1200">
              <a:solidFill>
                <a:srgbClr val="000000"/>
              </a:solidFill>
              <a:latin typeface="Courier New"/>
              <a:ea typeface="Courier New"/>
              <a:cs typeface="Courier New"/>
              <a:sym typeface="Courier New"/>
            </a:endParaRPr>
          </a:p>
          <a:p>
            <a:pPr indent="0" lvl="0" marL="0" rtl="0" algn="l">
              <a:spcBef>
                <a:spcPts val="300"/>
              </a:spcBef>
              <a:spcAft>
                <a:spcPts val="0"/>
              </a:spcAft>
              <a:buClr>
                <a:srgbClr val="000000"/>
              </a:buClr>
              <a:buSzPts val="1200"/>
              <a:buFont typeface="Courier New"/>
              <a:buNone/>
            </a:pPr>
            <a:r>
              <a:rPr b="1" lang="en-GB" sz="1200">
                <a:solidFill>
                  <a:srgbClr val="000000"/>
                </a:solidFill>
                <a:latin typeface="Courier New"/>
                <a:ea typeface="Courier New"/>
                <a:cs typeface="Courier New"/>
                <a:sym typeface="Courier New"/>
              </a:rPr>
              <a:t>try {</a:t>
            </a:r>
            <a:endParaRPr/>
          </a:p>
          <a:p>
            <a:pPr indent="0" lvl="0" marL="0" rtl="0" algn="l">
              <a:spcBef>
                <a:spcPts val="300"/>
              </a:spcBef>
              <a:spcAft>
                <a:spcPts val="0"/>
              </a:spcAft>
              <a:buClr>
                <a:srgbClr val="000000"/>
              </a:buClr>
              <a:buSzPts val="1200"/>
              <a:buFont typeface="Courier New"/>
              <a:buNone/>
            </a:pPr>
            <a:r>
              <a:rPr b="1" lang="en-GB" sz="1200">
                <a:solidFill>
                  <a:srgbClr val="000000"/>
                </a:solidFill>
                <a:latin typeface="Courier New"/>
                <a:ea typeface="Courier New"/>
                <a:cs typeface="Courier New"/>
                <a:sym typeface="Courier New"/>
              </a:rPr>
              <a:t>    return br.readLine();</a:t>
            </a:r>
            <a:endParaRPr/>
          </a:p>
          <a:p>
            <a:pPr indent="0" lvl="0" marL="0" rtl="0" algn="l">
              <a:spcBef>
                <a:spcPts val="300"/>
              </a:spcBef>
              <a:spcAft>
                <a:spcPts val="0"/>
              </a:spcAft>
              <a:buClr>
                <a:srgbClr val="000000"/>
              </a:buClr>
              <a:buSzPts val="1200"/>
              <a:buFont typeface="Courier New"/>
              <a:buNone/>
            </a:pPr>
            <a:r>
              <a:rPr b="1" lang="en-GB" sz="1200">
                <a:solidFill>
                  <a:srgbClr val="000000"/>
                </a:solidFill>
                <a:latin typeface="Courier New"/>
                <a:ea typeface="Courier New"/>
                <a:cs typeface="Courier New"/>
                <a:sym typeface="Courier New"/>
              </a:rPr>
              <a:t>} finally {</a:t>
            </a:r>
            <a:endParaRPr/>
          </a:p>
          <a:p>
            <a:pPr indent="0" lvl="0" marL="0" rtl="0" algn="l">
              <a:spcBef>
                <a:spcPts val="300"/>
              </a:spcBef>
              <a:spcAft>
                <a:spcPts val="0"/>
              </a:spcAft>
              <a:buClr>
                <a:srgbClr val="000000"/>
              </a:buClr>
              <a:buSzPts val="1200"/>
              <a:buFont typeface="Courier New"/>
              <a:buNone/>
            </a:pPr>
            <a:r>
              <a:rPr b="1" lang="en-GB" sz="1200">
                <a:solidFill>
                  <a:srgbClr val="000000"/>
                </a:solidFill>
                <a:latin typeface="Courier New"/>
                <a:ea typeface="Courier New"/>
                <a:cs typeface="Courier New"/>
                <a:sym typeface="Courier New"/>
              </a:rPr>
              <a:t>    if (br != null) {</a:t>
            </a:r>
            <a:endParaRPr/>
          </a:p>
          <a:p>
            <a:pPr indent="0" lvl="0" marL="0" rtl="0" algn="l">
              <a:spcBef>
                <a:spcPts val="300"/>
              </a:spcBef>
              <a:spcAft>
                <a:spcPts val="0"/>
              </a:spcAft>
              <a:buClr>
                <a:srgbClr val="000000"/>
              </a:buClr>
              <a:buSzPts val="1200"/>
              <a:buFont typeface="Courier New"/>
              <a:buNone/>
            </a:pPr>
            <a:r>
              <a:rPr b="1" lang="en-GB" sz="1200">
                <a:solidFill>
                  <a:srgbClr val="000000"/>
                </a:solidFill>
                <a:latin typeface="Courier New"/>
                <a:ea typeface="Courier New"/>
                <a:cs typeface="Courier New"/>
                <a:sym typeface="Courier New"/>
              </a:rPr>
              <a:t>        br.close();</a:t>
            </a:r>
            <a:endParaRPr/>
          </a:p>
          <a:p>
            <a:pPr indent="0" lvl="0" marL="0" rtl="0" algn="l">
              <a:spcBef>
                <a:spcPts val="300"/>
              </a:spcBef>
              <a:spcAft>
                <a:spcPts val="0"/>
              </a:spcAft>
              <a:buClr>
                <a:srgbClr val="000000"/>
              </a:buClr>
              <a:buSzPts val="1200"/>
              <a:buFont typeface="Courier New"/>
              <a:buNone/>
            </a:pPr>
            <a:r>
              <a:rPr b="1" lang="en-GB" sz="1200">
                <a:solidFill>
                  <a:srgbClr val="000000"/>
                </a:solidFill>
                <a:latin typeface="Courier New"/>
                <a:ea typeface="Courier New"/>
                <a:cs typeface="Courier New"/>
                <a:sym typeface="Courier New"/>
              </a:rPr>
              <a:t>    }</a:t>
            </a:r>
            <a:endParaRPr/>
          </a:p>
          <a:p>
            <a:pPr indent="0" lvl="0" marL="0" rtl="0" algn="l">
              <a:spcBef>
                <a:spcPts val="300"/>
              </a:spcBef>
              <a:spcAft>
                <a:spcPts val="0"/>
              </a:spcAft>
              <a:buClr>
                <a:srgbClr val="000000"/>
              </a:buClr>
              <a:buSzPts val="1200"/>
              <a:buFont typeface="Courier New"/>
              <a:buNone/>
            </a:pPr>
            <a:r>
              <a:rPr b="1" lang="en-GB" sz="1200">
                <a:solidFill>
                  <a:srgbClr val="000000"/>
                </a:solidFill>
                <a:latin typeface="Courier New"/>
                <a:ea typeface="Courier New"/>
                <a:cs typeface="Courier New"/>
                <a:sym typeface="Courier New"/>
              </a:rPr>
              <a:t>}</a:t>
            </a:r>
            <a:endParaRPr/>
          </a:p>
          <a:p>
            <a:pPr indent="0" lvl="0" marL="0" rtl="0" algn="l">
              <a:spcBef>
                <a:spcPts val="300"/>
              </a:spcBef>
              <a:spcAft>
                <a:spcPts val="0"/>
              </a:spcAft>
              <a:buNone/>
            </a:pPr>
            <a:r>
              <a:t/>
            </a:r>
            <a:endParaRPr/>
          </a:p>
        </p:txBody>
      </p:sp>
      <p:sp>
        <p:nvSpPr>
          <p:cNvPr id="277" name="Google Shape;277;p31:notes"/>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3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84" name="Google Shape;284;p3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Introduce the idea of a stack</a:t>
            </a:r>
            <a:endParaRPr/>
          </a:p>
          <a:p>
            <a:pPr indent="0" lvl="0" marL="0" rtl="0" algn="l">
              <a:spcBef>
                <a:spcPts val="300"/>
              </a:spcBef>
              <a:spcAft>
                <a:spcPts val="0"/>
              </a:spcAft>
              <a:buNone/>
            </a:pPr>
            <a:r>
              <a:rPr lang="en-GB"/>
              <a:t>LIFO</a:t>
            </a:r>
            <a:endParaRPr/>
          </a:p>
          <a:p>
            <a:pPr indent="0" lvl="0" marL="0" rtl="0" algn="l">
              <a:spcBef>
                <a:spcPts val="300"/>
              </a:spcBef>
              <a:spcAft>
                <a:spcPts val="0"/>
              </a:spcAft>
              <a:buNone/>
            </a:pPr>
            <a:r>
              <a:rPr lang="en-GB"/>
              <a:t>Generally about functions</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GB"/>
              <a:t>Worked example arithmetic is good</a:t>
            </a:r>
            <a:endParaRPr/>
          </a:p>
          <a:p>
            <a:pPr indent="0" lvl="0" marL="0" rtl="0" algn="l">
              <a:spcBef>
                <a:spcPts val="300"/>
              </a:spcBef>
              <a:spcAft>
                <a:spcPts val="0"/>
              </a:spcAft>
              <a:buNone/>
            </a:pPr>
            <a:r>
              <a:rPr lang="en-GB"/>
              <a:t>Just show it working</a:t>
            </a:r>
            <a:endParaRPr/>
          </a:p>
          <a:p>
            <a:pPr indent="0" lvl="0" marL="0" rtl="0" algn="l">
              <a:spcBef>
                <a:spcPts val="300"/>
              </a:spcBef>
              <a:spcAft>
                <a:spcPts val="0"/>
              </a:spcAft>
              <a:buNone/>
            </a:pPr>
            <a:r>
              <a:rPr lang="en-GB"/>
              <a:t>Pretty simple really</a:t>
            </a:r>
            <a:endParaRPr/>
          </a:p>
          <a:p>
            <a:pPr indent="0" lvl="0" marL="0" rtl="0" algn="l">
              <a:spcBef>
                <a:spcPts val="300"/>
              </a:spcBef>
              <a:spcAft>
                <a:spcPts val="0"/>
              </a:spcAft>
              <a:buNone/>
            </a:pPr>
            <a:r>
              <a:rPr lang="en-GB"/>
              <a:t>Show with and without finally</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GB"/>
              <a:t>Copy across into Visual Studio Code</a:t>
            </a:r>
            <a:endParaRPr/>
          </a:p>
          <a:p>
            <a:pPr indent="0" lvl="0" marL="0" rtl="0" algn="l">
              <a:spcBef>
                <a:spcPts val="300"/>
              </a:spcBef>
              <a:spcAft>
                <a:spcPts val="0"/>
              </a:spcAft>
              <a:buNone/>
            </a:pPr>
            <a:r>
              <a:rPr lang="en-GB"/>
              <a:t>This keeps the code format.</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GB" sz="1200">
                <a:solidFill>
                  <a:schemeClr val="dk1"/>
                </a:solidFill>
                <a:latin typeface="Calibri"/>
                <a:ea typeface="Calibri"/>
                <a:cs typeface="Calibri"/>
                <a:sym typeface="Calibri"/>
              </a:rPr>
              <a:t> public static void main(String[] args) {</a:t>
            </a:r>
            <a:endParaRPr/>
          </a:p>
          <a:p>
            <a:pPr indent="0" lvl="0" marL="0" rtl="0" algn="l">
              <a:spcBef>
                <a:spcPts val="300"/>
              </a:spcBef>
              <a:spcAft>
                <a:spcPts val="0"/>
              </a:spcAft>
              <a:buNone/>
            </a:pPr>
            <a:r>
              <a:rPr lang="en-GB" sz="1200">
                <a:solidFill>
                  <a:schemeClr val="dk1"/>
                </a:solidFill>
                <a:latin typeface="Calibri"/>
                <a:ea typeface="Calibri"/>
                <a:cs typeface="Calibri"/>
                <a:sym typeface="Calibri"/>
              </a:rPr>
              <a:t>        // TODO Auto-generated method stub</a:t>
            </a:r>
            <a:endParaRPr/>
          </a:p>
          <a:p>
            <a:pPr indent="0" lvl="0" marL="0" rtl="0" algn="l">
              <a:spcBef>
                <a:spcPts val="300"/>
              </a:spcBef>
              <a:spcAft>
                <a:spcPts val="0"/>
              </a:spcAft>
              <a:buNone/>
            </a:pPr>
            <a:r>
              <a:rPr lang="en-GB" sz="1200">
                <a:solidFill>
                  <a:schemeClr val="dk1"/>
                </a:solidFill>
                <a:latin typeface="Calibri"/>
                <a:ea typeface="Calibri"/>
                <a:cs typeface="Calibri"/>
                <a:sym typeface="Calibri"/>
              </a:rPr>
              <a:t>        System.out.println(divideNum(2, 0));</a:t>
            </a:r>
            <a:endParaRPr/>
          </a:p>
          <a:p>
            <a:pPr indent="0" lvl="0" marL="0" rtl="0" algn="l">
              <a:spcBef>
                <a:spcPts val="300"/>
              </a:spcBef>
              <a:spcAft>
                <a:spcPts val="0"/>
              </a:spcAft>
              <a:buNone/>
            </a:pPr>
            <a:r>
              <a:rPr lang="en-GB" sz="1200">
                <a:solidFill>
                  <a:schemeClr val="dk1"/>
                </a:solidFill>
                <a:latin typeface="Calibri"/>
                <a:ea typeface="Calibri"/>
                <a:cs typeface="Calibri"/>
                <a:sym typeface="Calibri"/>
              </a:rPr>
              <a:t>    }</a:t>
            </a:r>
            <a:endParaRPr/>
          </a:p>
          <a:p>
            <a:pPr indent="0" lvl="0" marL="0" rtl="0" algn="l">
              <a:spcBef>
                <a:spcPts val="300"/>
              </a:spcBef>
              <a:spcAft>
                <a:spcPts val="0"/>
              </a:spcAft>
              <a:buNone/>
            </a:pPr>
            <a:r>
              <a:rPr lang="en-GB" sz="1200">
                <a:solidFill>
                  <a:schemeClr val="dk1"/>
                </a:solidFill>
                <a:latin typeface="Calibri"/>
                <a:ea typeface="Calibri"/>
                <a:cs typeface="Calibri"/>
                <a:sym typeface="Calibri"/>
              </a:rPr>
              <a:t>    public static int divideNum(int a, int b) {</a:t>
            </a:r>
            <a:endParaRPr/>
          </a:p>
          <a:p>
            <a:pPr indent="0" lvl="0" marL="0" rtl="0" algn="l">
              <a:spcBef>
                <a:spcPts val="300"/>
              </a:spcBef>
              <a:spcAft>
                <a:spcPts val="0"/>
              </a:spcAft>
              <a:buNone/>
            </a:pPr>
            <a:r>
              <a:rPr lang="en-GB" sz="1200">
                <a:solidFill>
                  <a:schemeClr val="dk1"/>
                </a:solidFill>
                <a:latin typeface="Calibri"/>
                <a:ea typeface="Calibri"/>
                <a:cs typeface="Calibri"/>
                <a:sym typeface="Calibri"/>
              </a:rPr>
              <a:t>        int c = 0;</a:t>
            </a:r>
            <a:endParaRPr/>
          </a:p>
          <a:p>
            <a:pPr indent="0" lvl="0" marL="0" rtl="0" algn="l">
              <a:spcBef>
                <a:spcPts val="300"/>
              </a:spcBef>
              <a:spcAft>
                <a:spcPts val="0"/>
              </a:spcAft>
              <a:buNone/>
            </a:pPr>
            <a:r>
              <a:rPr lang="en-GB" sz="1200">
                <a:solidFill>
                  <a:schemeClr val="dk1"/>
                </a:solidFill>
                <a:latin typeface="Calibri"/>
                <a:ea typeface="Calibri"/>
                <a:cs typeface="Calibri"/>
                <a:sym typeface="Calibri"/>
              </a:rPr>
              <a:t>        try {</a:t>
            </a:r>
            <a:endParaRPr/>
          </a:p>
          <a:p>
            <a:pPr indent="0" lvl="0" marL="0" rtl="0" algn="l">
              <a:spcBef>
                <a:spcPts val="300"/>
              </a:spcBef>
              <a:spcAft>
                <a:spcPts val="0"/>
              </a:spcAft>
              <a:buNone/>
            </a:pPr>
            <a:r>
              <a:rPr lang="en-GB" sz="1200">
                <a:solidFill>
                  <a:schemeClr val="dk1"/>
                </a:solidFill>
                <a:latin typeface="Calibri"/>
                <a:ea typeface="Calibri"/>
                <a:cs typeface="Calibri"/>
                <a:sym typeface="Calibri"/>
              </a:rPr>
              <a:t>            c = a / b;</a:t>
            </a:r>
            <a:endParaRPr/>
          </a:p>
          <a:p>
            <a:pPr indent="0" lvl="0" marL="0" rtl="0" algn="l">
              <a:spcBef>
                <a:spcPts val="300"/>
              </a:spcBef>
              <a:spcAft>
                <a:spcPts val="0"/>
              </a:spcAft>
              <a:buNone/>
            </a:pPr>
            <a:r>
              <a:rPr lang="en-GB" sz="1200">
                <a:solidFill>
                  <a:schemeClr val="dk1"/>
                </a:solidFill>
                <a:latin typeface="Calibri"/>
                <a:ea typeface="Calibri"/>
                <a:cs typeface="Calibri"/>
                <a:sym typeface="Calibri"/>
              </a:rPr>
              <a:t>            return 1;</a:t>
            </a:r>
            <a:endParaRPr/>
          </a:p>
          <a:p>
            <a:pPr indent="0" lvl="0" marL="0" rtl="0" algn="l">
              <a:spcBef>
                <a:spcPts val="300"/>
              </a:spcBef>
              <a:spcAft>
                <a:spcPts val="0"/>
              </a:spcAft>
              <a:buNone/>
            </a:pPr>
            <a:r>
              <a:rPr lang="en-GB" sz="1200">
                <a:solidFill>
                  <a:schemeClr val="dk1"/>
                </a:solidFill>
                <a:latin typeface="Calibri"/>
                <a:ea typeface="Calibri"/>
                <a:cs typeface="Calibri"/>
                <a:sym typeface="Calibri"/>
              </a:rPr>
              <a:t>        } catch (ArithmeticException ex) {</a:t>
            </a:r>
            <a:endParaRPr/>
          </a:p>
          <a:p>
            <a:pPr indent="0" lvl="0" marL="0" rtl="0" algn="l">
              <a:spcBef>
                <a:spcPts val="300"/>
              </a:spcBef>
              <a:spcAft>
                <a:spcPts val="0"/>
              </a:spcAft>
              <a:buNone/>
            </a:pPr>
            <a:r>
              <a:rPr lang="en-GB" sz="1200">
                <a:solidFill>
                  <a:schemeClr val="dk1"/>
                </a:solidFill>
                <a:latin typeface="Calibri"/>
                <a:ea typeface="Calibri"/>
                <a:cs typeface="Calibri"/>
                <a:sym typeface="Calibri"/>
              </a:rPr>
              <a:t>            return 2;</a:t>
            </a:r>
            <a:endParaRPr/>
          </a:p>
          <a:p>
            <a:pPr indent="0" lvl="0" marL="0" rtl="0" algn="l">
              <a:spcBef>
                <a:spcPts val="300"/>
              </a:spcBef>
              <a:spcAft>
                <a:spcPts val="0"/>
              </a:spcAft>
              <a:buNone/>
            </a:pPr>
            <a:r>
              <a:rPr lang="en-GB" sz="1200">
                <a:solidFill>
                  <a:schemeClr val="dk1"/>
                </a:solidFill>
                <a:latin typeface="Calibri"/>
                <a:ea typeface="Calibri"/>
                <a:cs typeface="Calibri"/>
                <a:sym typeface="Calibri"/>
              </a:rPr>
              <a:t>        } finally {</a:t>
            </a:r>
            <a:endParaRPr/>
          </a:p>
          <a:p>
            <a:pPr indent="0" lvl="0" marL="0" rtl="0" algn="l">
              <a:spcBef>
                <a:spcPts val="300"/>
              </a:spcBef>
              <a:spcAft>
                <a:spcPts val="0"/>
              </a:spcAft>
              <a:buNone/>
            </a:pPr>
            <a:r>
              <a:rPr lang="en-GB" sz="1200">
                <a:solidFill>
                  <a:schemeClr val="dk1"/>
                </a:solidFill>
                <a:latin typeface="Calibri"/>
                <a:ea typeface="Calibri"/>
                <a:cs typeface="Calibri"/>
                <a:sym typeface="Calibri"/>
              </a:rPr>
              <a:t>            </a:t>
            </a:r>
            <a:endParaRPr/>
          </a:p>
          <a:p>
            <a:pPr indent="0" lvl="0" marL="0" rtl="0" algn="l">
              <a:spcBef>
                <a:spcPts val="300"/>
              </a:spcBef>
              <a:spcAft>
                <a:spcPts val="0"/>
              </a:spcAft>
              <a:buNone/>
            </a:pPr>
            <a:r>
              <a:rPr lang="en-GB" sz="1200">
                <a:solidFill>
                  <a:schemeClr val="dk1"/>
                </a:solidFill>
                <a:latin typeface="Calibri"/>
                <a:ea typeface="Calibri"/>
                <a:cs typeface="Calibri"/>
                <a:sym typeface="Calibri"/>
              </a:rPr>
              <a:t>        }</a:t>
            </a:r>
            <a:endParaRPr/>
          </a:p>
          <a:p>
            <a:pPr indent="0" lvl="0" marL="0" rtl="0" algn="l">
              <a:spcBef>
                <a:spcPts val="300"/>
              </a:spcBef>
              <a:spcAft>
                <a:spcPts val="0"/>
              </a:spcAft>
              <a:buNone/>
            </a:pPr>
            <a:r>
              <a:rPr lang="en-GB" sz="1200">
                <a:solidFill>
                  <a:schemeClr val="dk1"/>
                </a:solidFill>
                <a:latin typeface="Calibri"/>
                <a:ea typeface="Calibri"/>
                <a:cs typeface="Calibri"/>
                <a:sym typeface="Calibri"/>
              </a:rPr>
              <a:t>    }</a:t>
            </a:r>
            <a:endParaRPr/>
          </a:p>
          <a:p>
            <a:pPr indent="0" lvl="0" marL="0" rtl="0" algn="l">
              <a:spcBef>
                <a:spcPts val="300"/>
              </a:spcBef>
              <a:spcAft>
                <a:spcPts val="0"/>
              </a:spcAft>
              <a:buNone/>
            </a:pPr>
            <a:r>
              <a:rPr lang="en-GB" sz="1200">
                <a:solidFill>
                  <a:schemeClr val="dk1"/>
                </a:solidFill>
                <a:latin typeface="Calibri"/>
                <a:ea typeface="Calibri"/>
                <a:cs typeface="Calibri"/>
                <a:sym typeface="Calibri"/>
              </a:rPr>
              <a: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3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91" name="Google Shape;291;p3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3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96" name="Google Shape;296;p34: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Best practice for designing your classes</a:t>
            </a:r>
            <a:endParaRPr/>
          </a:p>
          <a:p>
            <a:pPr indent="0" lvl="0" marL="0" rtl="0" algn="l">
              <a:spcBef>
                <a:spcPts val="300"/>
              </a:spcBef>
              <a:spcAft>
                <a:spcPts val="0"/>
              </a:spcAft>
              <a:buNone/>
            </a:pPr>
            <a:r>
              <a:t/>
            </a:r>
            <a:endParaRPr/>
          </a:p>
        </p:txBody>
      </p:sp>
      <p:sp>
        <p:nvSpPr>
          <p:cNvPr id="297" name="Google Shape;297;p34:notes"/>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3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304" name="Google Shape;304;p35: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Best practice for designing your classes</a:t>
            </a:r>
            <a:endParaRPr/>
          </a:p>
          <a:p>
            <a:pPr indent="0" lvl="0" marL="0" rtl="0" algn="l">
              <a:spcBef>
                <a:spcPts val="300"/>
              </a:spcBef>
              <a:spcAft>
                <a:spcPts val="0"/>
              </a:spcAft>
              <a:buNone/>
            </a:pPr>
            <a:r>
              <a:t/>
            </a:r>
            <a:endParaRPr/>
          </a:p>
        </p:txBody>
      </p:sp>
      <p:sp>
        <p:nvSpPr>
          <p:cNvPr id="305" name="Google Shape;305;p35:notes"/>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3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312" name="Google Shape;312;p36: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Best practice for designing your classes</a:t>
            </a:r>
            <a:endParaRPr/>
          </a:p>
          <a:p>
            <a:pPr indent="0" lvl="0" marL="0" rtl="0" algn="l">
              <a:spcBef>
                <a:spcPts val="300"/>
              </a:spcBef>
              <a:spcAft>
                <a:spcPts val="0"/>
              </a:spcAft>
              <a:buNone/>
            </a:pPr>
            <a:r>
              <a:t/>
            </a:r>
            <a:endParaRPr/>
          </a:p>
        </p:txBody>
      </p:sp>
      <p:sp>
        <p:nvSpPr>
          <p:cNvPr id="313" name="Google Shape;313;p36:notes"/>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37:notes"/>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320" name="Google Shape;320;p37: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1" name="Google Shape;321;p37:notes"/>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3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326" name="Google Shape;326;p38: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39: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331" name="Google Shape;331;p39: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89" name="Google Shape;89;p4: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40: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338" name="Google Shape;338;p40: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4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345" name="Google Shape;345;p4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So the message here is what the test should print out when the test fails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4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352" name="Google Shape;352;p4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4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359" name="Google Shape;359;p4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44:notes"/>
          <p:cNvSpPr txBox="1"/>
          <p:nvPr>
            <p:ph idx="1" type="body"/>
          </p:nvPr>
        </p:nvSpPr>
        <p:spPr>
          <a:xfrm>
            <a:off x="570999" y="3952480"/>
            <a:ext cx="5716002" cy="5461151"/>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364" name="Google Shape;364;p44:notes"/>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45:notes"/>
          <p:cNvSpPr txBox="1"/>
          <p:nvPr>
            <p:ph idx="1" type="body"/>
          </p:nvPr>
        </p:nvSpPr>
        <p:spPr>
          <a:xfrm>
            <a:off x="570999" y="3952480"/>
            <a:ext cx="5716002" cy="5461151"/>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371" name="Google Shape;371;p45:notes"/>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46:notes"/>
          <p:cNvSpPr txBox="1"/>
          <p:nvPr>
            <p:ph idx="1" type="body"/>
          </p:nvPr>
        </p:nvSpPr>
        <p:spPr>
          <a:xfrm>
            <a:off x="570999" y="3952480"/>
            <a:ext cx="5716002" cy="5461151"/>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378" name="Google Shape;378;p46:notes"/>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47:notes"/>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385" name="Google Shape;385;p47: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86" name="Google Shape;386;p47:notes"/>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GB"/>
              <a:t>CONTINUED </a:t>
            </a:r>
            <a:fld id="{00000000-1234-1234-1234-123412341234}" type="slidenum">
              <a:rPr lang="en-GB"/>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p4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393" name="Google Shape;393;p48: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49: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398" name="Google Shape;398;p49: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555454"/>
              </a:buClr>
              <a:buSzPts val="1000"/>
              <a:buFont typeface="Quattrocento Sans"/>
              <a:buNone/>
            </a:pPr>
            <a:r>
              <a:rPr lang="en-GB"/>
              <a:t>In this example Cage could be a Cage for a Bird, or a Lion, make it work with whatever its presented with.</a:t>
            </a:r>
            <a:endParaRPr/>
          </a:p>
          <a:p>
            <a:pPr indent="0" lvl="0" marL="0" rtl="0" algn="l">
              <a:spcBef>
                <a:spcPts val="3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94" name="Google Shape;94;p5: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p50:notes"/>
          <p:cNvSpPr txBox="1"/>
          <p:nvPr>
            <p:ph idx="1" type="body"/>
          </p:nvPr>
        </p:nvSpPr>
        <p:spPr>
          <a:xfrm>
            <a:off x="570999" y="3952480"/>
            <a:ext cx="5716002" cy="5461151"/>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405" name="Google Shape;405;p50:notes"/>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p51:notes"/>
          <p:cNvSpPr txBox="1"/>
          <p:nvPr>
            <p:ph idx="1" type="body"/>
          </p:nvPr>
        </p:nvSpPr>
        <p:spPr>
          <a:xfrm>
            <a:off x="570999" y="3952480"/>
            <a:ext cx="5716002" cy="5461151"/>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412" name="Google Shape;412;p51:notes"/>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52:notes"/>
          <p:cNvSpPr txBox="1"/>
          <p:nvPr>
            <p:ph idx="1" type="body"/>
          </p:nvPr>
        </p:nvSpPr>
        <p:spPr>
          <a:xfrm>
            <a:off x="570999" y="3952480"/>
            <a:ext cx="5716002" cy="5461151"/>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418" name="Google Shape;418;p52:notes"/>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p53:notes"/>
          <p:cNvSpPr txBox="1"/>
          <p:nvPr>
            <p:ph idx="1" type="body"/>
          </p:nvPr>
        </p:nvSpPr>
        <p:spPr>
          <a:xfrm>
            <a:off x="570999" y="3952480"/>
            <a:ext cx="5716002" cy="5461151"/>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425" name="Google Shape;425;p53:notes"/>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p54:notes"/>
          <p:cNvSpPr txBox="1"/>
          <p:nvPr>
            <p:ph idx="1" type="body"/>
          </p:nvPr>
        </p:nvSpPr>
        <p:spPr>
          <a:xfrm>
            <a:off x="570999" y="3952480"/>
            <a:ext cx="5716002" cy="5461151"/>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432" name="Google Shape;432;p54:notes"/>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p5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39" name="Google Shape;439;p55: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p56:notes"/>
          <p:cNvSpPr txBox="1"/>
          <p:nvPr>
            <p:ph idx="1" type="body"/>
          </p:nvPr>
        </p:nvSpPr>
        <p:spPr>
          <a:xfrm>
            <a:off x="570999" y="3952480"/>
            <a:ext cx="5716002" cy="5461151"/>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444" name="Google Shape;444;p56:notes"/>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57:notes"/>
          <p:cNvSpPr txBox="1"/>
          <p:nvPr>
            <p:ph idx="1" type="body"/>
          </p:nvPr>
        </p:nvSpPr>
        <p:spPr>
          <a:xfrm>
            <a:off x="570999" y="3952480"/>
            <a:ext cx="5716002" cy="5461151"/>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450" name="Google Shape;450;p57:notes"/>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p58:notes"/>
          <p:cNvSpPr txBox="1"/>
          <p:nvPr>
            <p:ph idx="1" type="body"/>
          </p:nvPr>
        </p:nvSpPr>
        <p:spPr>
          <a:xfrm>
            <a:off x="570999" y="3952480"/>
            <a:ext cx="5716002" cy="5461151"/>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456" name="Google Shape;456;p58:notes"/>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p59: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62" name="Google Shape;462;p59: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63" name="Google Shape;463;p59:notes"/>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GB"/>
              <a:t>CONTINUED </a:t>
            </a: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6:notes"/>
          <p:cNvSpPr txBox="1"/>
          <p:nvPr>
            <p:ph idx="1" type="body"/>
          </p:nvPr>
        </p:nvSpPr>
        <p:spPr>
          <a:xfrm>
            <a:off x="570999" y="3952480"/>
            <a:ext cx="5716002" cy="5461151"/>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100" name="Google Shape;100;p6:notes"/>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p60: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69" name="Google Shape;469;p60: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6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74" name="Google Shape;474;p6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p6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81" name="Google Shape;481;p6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p6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88" name="Google Shape;488;p6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p6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95" name="Google Shape;495;p64: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This block of code will read all entries in the table Languages using the connection we opened earlier and print the results.</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GB"/>
              <a:t>First it will create a statement,</a:t>
            </a:r>
            <a:endParaRPr/>
          </a:p>
          <a:p>
            <a:pPr indent="0" lvl="0" marL="0" rtl="0" algn="l">
              <a:spcBef>
                <a:spcPts val="300"/>
              </a:spcBef>
              <a:spcAft>
                <a:spcPts val="0"/>
              </a:spcAft>
              <a:buNone/>
            </a:pPr>
            <a:r>
              <a:rPr lang="en-GB"/>
              <a:t>Then it will take the SQL query as a String.</a:t>
            </a:r>
            <a:endParaRPr/>
          </a:p>
          <a:p>
            <a:pPr indent="0" lvl="0" marL="0" rtl="0" algn="l">
              <a:spcBef>
                <a:spcPts val="300"/>
              </a:spcBef>
              <a:spcAft>
                <a:spcPts val="0"/>
              </a:spcAft>
              <a:buNone/>
            </a:pPr>
            <a:r>
              <a:rPr lang="en-GB"/>
              <a:t>After that it will Execute that query.</a:t>
            </a:r>
            <a:endParaRPr/>
          </a:p>
          <a:p>
            <a:pPr indent="0" lvl="0" marL="0" rtl="0" algn="l">
              <a:spcBef>
                <a:spcPts val="300"/>
              </a:spcBef>
              <a:spcAft>
                <a:spcPts val="0"/>
              </a:spcAft>
              <a:buNone/>
            </a:pPr>
            <a:r>
              <a:rPr lang="en-GB"/>
              <a:t>Finally it will loop through all results, printing them to the console.</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p6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501" name="Google Shape;501;p65: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p6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508" name="Google Shape;508;p66: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p67: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515" name="Google Shape;515;p67: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6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522" name="Google Shape;522;p68: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p69: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529" name="Google Shape;529;p69: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7:notes"/>
          <p:cNvSpPr txBox="1"/>
          <p:nvPr>
            <p:ph idx="1" type="body"/>
          </p:nvPr>
        </p:nvSpPr>
        <p:spPr>
          <a:xfrm>
            <a:off x="570999" y="3952480"/>
            <a:ext cx="5716002" cy="5461151"/>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107" name="Google Shape;107;p7:notes"/>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p70: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536" name="Google Shape;536;p70: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p7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543" name="Google Shape;543;p7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p7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550" name="Google Shape;550;p7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i="0" lang="en-GB" sz="1200">
                <a:solidFill>
                  <a:schemeClr val="dk1"/>
                </a:solidFill>
                <a:latin typeface="Calibri"/>
                <a:ea typeface="Calibri"/>
                <a:cs typeface="Calibri"/>
                <a:sym typeface="Calibri"/>
              </a:rPr>
              <a:t>If I use “west” to denote going west in Barren Moor, it was easier to make a mistake then if  I had used Day.WEST</a:t>
            </a:r>
            <a:endParaRPr b="0" i="0" sz="1200">
              <a:solidFill>
                <a:schemeClr val="dk1"/>
              </a:solidFill>
              <a:latin typeface="Calibri"/>
              <a:ea typeface="Calibri"/>
              <a:cs typeface="Calibri"/>
              <a:sym typeface="Calibri"/>
            </a:endParaRPr>
          </a:p>
          <a:p>
            <a:pPr indent="0" lvl="0" marL="0" rtl="0" algn="l">
              <a:spcBef>
                <a:spcPts val="30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300"/>
              </a:spcBef>
              <a:spcAft>
                <a:spcPts val="0"/>
              </a:spcAft>
              <a:buNone/>
            </a:pPr>
            <a:r>
              <a:rPr b="0" i="0" lang="en-GB" sz="1200">
                <a:solidFill>
                  <a:schemeClr val="dk1"/>
                </a:solidFill>
                <a:latin typeface="Calibri"/>
                <a:ea typeface="Calibri"/>
                <a:cs typeface="Calibri"/>
                <a:sym typeface="Calibri"/>
              </a:rPr>
              <a:t> increase compile-time checking</a:t>
            </a:r>
            <a:endParaRPr/>
          </a:p>
          <a:p>
            <a:pPr indent="0" lvl="0" marL="0" rtl="0" algn="l">
              <a:spcBef>
                <a:spcPts val="300"/>
              </a:spcBef>
              <a:spcAft>
                <a:spcPts val="0"/>
              </a:spcAft>
              <a:buNone/>
            </a:pPr>
            <a:r>
              <a:rPr b="0" i="0" lang="en-GB" sz="1200">
                <a:solidFill>
                  <a:schemeClr val="dk1"/>
                </a:solidFill>
                <a:latin typeface="Calibri"/>
                <a:ea typeface="Calibri"/>
                <a:cs typeface="Calibri"/>
                <a:sym typeface="Calibri"/>
              </a:rPr>
              <a:t>avoid errors from passing in invalid constants</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p7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557" name="Google Shape;557;p7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A map will ‘map’ one key to a value</a:t>
            </a:r>
            <a:endParaRPr/>
          </a:p>
          <a:p>
            <a:pPr indent="0" lvl="0" marL="0" rtl="0" algn="l">
              <a:spcBef>
                <a:spcPts val="300"/>
              </a:spcBef>
              <a:spcAft>
                <a:spcPts val="0"/>
              </a:spcAft>
              <a:buNone/>
            </a:pPr>
            <a:r>
              <a:rPr lang="en-GB"/>
              <a:t>You will give it a key and ask for value</a:t>
            </a:r>
            <a:endParaRPr/>
          </a:p>
          <a:p>
            <a:pPr indent="0" lvl="0" marL="0" rtl="0" algn="l">
              <a:spcBef>
                <a:spcPts val="300"/>
              </a:spcBef>
              <a:spcAft>
                <a:spcPts val="0"/>
              </a:spcAft>
              <a:buNone/>
            </a:pPr>
            <a:r>
              <a:rPr lang="en-GB"/>
              <a:t>Get me the object that is associated with the object</a:t>
            </a:r>
            <a:endParaRPr/>
          </a:p>
          <a:p>
            <a:pPr indent="0" lvl="0" marL="0" rtl="0" algn="l">
              <a:spcBef>
                <a:spcPts val="300"/>
              </a:spcBef>
              <a:spcAft>
                <a:spcPts val="0"/>
              </a:spcAft>
              <a:buNone/>
            </a:pPr>
            <a:r>
              <a:rPr lang="en-GB"/>
              <a:t>Insane performance increase</a:t>
            </a:r>
            <a:endParaRPr/>
          </a:p>
          <a:p>
            <a:pPr indent="0" lvl="0" marL="0" rtl="0" algn="l">
              <a:spcBef>
                <a:spcPts val="300"/>
              </a:spcBef>
              <a:spcAft>
                <a:spcPts val="0"/>
              </a:spcAft>
              <a:buNone/>
            </a:pPr>
            <a:r>
              <a:rPr lang="en-GB"/>
              <a:t> - list has a linear performance decrease</a:t>
            </a:r>
            <a:endParaRPr/>
          </a:p>
          <a:p>
            <a:pPr indent="0" lvl="0" marL="0" rtl="0" algn="l">
              <a:spcBef>
                <a:spcPts val="300"/>
              </a:spcBef>
              <a:spcAft>
                <a:spcPts val="0"/>
              </a:spcAft>
              <a:buNone/>
            </a:pPr>
            <a:r>
              <a:rPr lang="en-GB"/>
              <a:t>- Hashmap has effectively got a constant speed</a:t>
            </a:r>
            <a:endParaRPr/>
          </a:p>
        </p:txBody>
      </p:sp>
      <p:sp>
        <p:nvSpPr>
          <p:cNvPr id="558" name="Google Shape;558;p73:notes"/>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p7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565" name="Google Shape;565;p74: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i="0" lang="en-GB" sz="1200">
                <a:solidFill>
                  <a:schemeClr val="dk1"/>
                </a:solidFill>
                <a:latin typeface="Calibri"/>
                <a:ea typeface="Calibri"/>
                <a:cs typeface="Calibri"/>
                <a:sym typeface="Calibri"/>
              </a:rPr>
              <a:t>allows the execution time of basic operations, such as get( ) and put( ), to remain constant even for large sets.</a:t>
            </a:r>
            <a:endParaRPr/>
          </a:p>
          <a:p>
            <a:pPr indent="0" lvl="0" marL="0" rtl="0" algn="l">
              <a:spcBef>
                <a:spcPts val="30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300"/>
              </a:spcBef>
              <a:spcAft>
                <a:spcPts val="0"/>
              </a:spcAft>
              <a:buNone/>
            </a:pPr>
            <a:r>
              <a:rPr b="0" i="0" lang="en-GB" sz="1200">
                <a:solidFill>
                  <a:schemeClr val="dk1"/>
                </a:solidFill>
                <a:latin typeface="Calibri"/>
                <a:ea typeface="Calibri"/>
                <a:cs typeface="Calibri"/>
                <a:sym typeface="Calibri"/>
              </a:rPr>
              <a:t>Key First, Value Second</a:t>
            </a:r>
            <a:endParaRPr/>
          </a:p>
          <a:p>
            <a:pPr indent="0" lvl="0" marL="0" rtl="0" algn="l">
              <a:spcBef>
                <a:spcPts val="30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300"/>
              </a:spcBef>
              <a:spcAft>
                <a:spcPts val="0"/>
              </a:spcAft>
              <a:buNone/>
            </a:pPr>
            <a:r>
              <a:rPr b="0" i="0" lang="en-GB" sz="1200">
                <a:solidFill>
                  <a:schemeClr val="dk1"/>
                </a:solidFill>
                <a:latin typeface="Calibri"/>
                <a:ea typeface="Calibri"/>
                <a:cs typeface="Calibri"/>
                <a:sym typeface="Calibri"/>
              </a:rPr>
              <a:t>Lots of other methods you can use – like</a:t>
            </a:r>
            <a:endParaRPr/>
          </a:p>
          <a:p>
            <a:pPr indent="0" lvl="0" marL="0" rtl="0" algn="l">
              <a:spcBef>
                <a:spcPts val="30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300"/>
              </a:spcBef>
              <a:spcAft>
                <a:spcPts val="0"/>
              </a:spcAft>
              <a:buNone/>
            </a:pPr>
            <a:r>
              <a:rPr b="0" i="0" lang="en-GB" sz="1200">
                <a:solidFill>
                  <a:schemeClr val="dk1"/>
                </a:solidFill>
                <a:latin typeface="Calibri"/>
                <a:ea typeface="Calibri"/>
                <a:cs typeface="Calibri"/>
                <a:sym typeface="Calibri"/>
              </a:rPr>
              <a:t>isEmpty()</a:t>
            </a:r>
            <a:endParaRPr/>
          </a:p>
          <a:p>
            <a:pPr indent="0" lvl="0" marL="0" rtl="0" algn="l">
              <a:spcBef>
                <a:spcPts val="300"/>
              </a:spcBef>
              <a:spcAft>
                <a:spcPts val="0"/>
              </a:spcAft>
              <a:buNone/>
            </a:pPr>
            <a:r>
              <a:rPr b="0" i="0" lang="en-GB" sz="1200">
                <a:solidFill>
                  <a:schemeClr val="dk1"/>
                </a:solidFill>
                <a:latin typeface="Calibri"/>
                <a:ea typeface="Calibri"/>
                <a:cs typeface="Calibri"/>
                <a:sym typeface="Calibri"/>
              </a:rPr>
              <a:t>containsKey()</a:t>
            </a:r>
            <a:endParaRPr/>
          </a:p>
          <a:p>
            <a:pPr indent="0" lvl="0" marL="0" rtl="0" algn="l">
              <a:spcBef>
                <a:spcPts val="300"/>
              </a:spcBef>
              <a:spcAft>
                <a:spcPts val="0"/>
              </a:spcAft>
              <a:buNone/>
            </a:pPr>
            <a:r>
              <a:rPr b="0" i="0" lang="en-GB" sz="1200">
                <a:solidFill>
                  <a:schemeClr val="dk1"/>
                </a:solidFill>
                <a:latin typeface="Calibri"/>
                <a:ea typeface="Calibri"/>
                <a:cs typeface="Calibri"/>
                <a:sym typeface="Calibri"/>
              </a:rPr>
              <a:t>ContainsValue()</a:t>
            </a:r>
            <a:endParaRPr/>
          </a:p>
          <a:p>
            <a:pPr indent="0" lvl="0" marL="0" rtl="0" algn="l">
              <a:spcBef>
                <a:spcPts val="300"/>
              </a:spcBef>
              <a:spcAft>
                <a:spcPts val="0"/>
              </a:spcAft>
              <a:buNone/>
            </a:pPr>
            <a:r>
              <a:rPr b="0" i="0" lang="en-GB" sz="1200">
                <a:solidFill>
                  <a:schemeClr val="dk1"/>
                </a:solidFill>
                <a:latin typeface="Calibri"/>
                <a:ea typeface="Calibri"/>
                <a:cs typeface="Calibri"/>
                <a:sym typeface="Calibri"/>
              </a:rPr>
              <a:t>Remove()</a:t>
            </a:r>
            <a:endParaRPr/>
          </a:p>
          <a:p>
            <a:pPr indent="0" lvl="0" marL="0" rtl="0" algn="l">
              <a:spcBef>
                <a:spcPts val="300"/>
              </a:spcBef>
              <a:spcAft>
                <a:spcPts val="0"/>
              </a:spcAft>
              <a:buNone/>
            </a:pPr>
            <a:r>
              <a:t/>
            </a:r>
            <a:endParaRPr b="0" i="0" sz="1200">
              <a:solidFill>
                <a:schemeClr val="dk1"/>
              </a:solidFill>
              <a:latin typeface="Calibri"/>
              <a:ea typeface="Calibri"/>
              <a:cs typeface="Calibri"/>
              <a:sym typeface="Calibri"/>
            </a:endParaRPr>
          </a:p>
        </p:txBody>
      </p:sp>
      <p:sp>
        <p:nvSpPr>
          <p:cNvPr id="566" name="Google Shape;566;p74:notes"/>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p7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573" name="Google Shape;573;p75: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When a used calls put(Key k , V value); or get(Object key)</a:t>
            </a:r>
            <a:endParaRPr/>
          </a:p>
          <a:p>
            <a:pPr indent="0" lvl="0" marL="0" rtl="0" algn="l">
              <a:spcBef>
                <a:spcPts val="300"/>
              </a:spcBef>
              <a:spcAft>
                <a:spcPts val="0"/>
              </a:spcAft>
              <a:buNone/>
            </a:pPr>
            <a:r>
              <a:rPr lang="en-GB"/>
              <a:t>The function computes the index of the bucket where the entry should be in</a:t>
            </a:r>
            <a:endParaRPr/>
          </a:p>
          <a:p>
            <a:pPr indent="0" lvl="0" marL="0" rtl="0" algn="l">
              <a:spcBef>
                <a:spcPts val="300"/>
              </a:spcBef>
              <a:spcAft>
                <a:spcPts val="0"/>
              </a:spcAft>
              <a:buNone/>
            </a:pPr>
            <a:r>
              <a:rPr lang="en-GB"/>
              <a:t>Then the function iterates through that buckets linked list and checks the hash against each item in there until it finds it, then returns the value.</a:t>
            </a:r>
            <a:endParaRPr/>
          </a:p>
          <a:p>
            <a:pPr indent="0" lvl="0" marL="0" rtl="0" algn="l">
              <a:spcBef>
                <a:spcPts val="300"/>
              </a:spcBef>
              <a:spcAft>
                <a:spcPts val="0"/>
              </a:spcAft>
              <a:buNone/>
            </a:pPr>
            <a:r>
              <a:rPr lang="en-GB"/>
              <a:t>The get function will return the value if the key is found</a:t>
            </a:r>
            <a:endParaRPr/>
          </a:p>
          <a:p>
            <a:pPr indent="0" lvl="0" marL="0" rtl="0" algn="l">
              <a:spcBef>
                <a:spcPts val="300"/>
              </a:spcBef>
              <a:spcAft>
                <a:spcPts val="0"/>
              </a:spcAft>
              <a:buNone/>
            </a:pPr>
            <a:r>
              <a:rPr lang="en-GB"/>
              <a:t>The put function will replace an existing entry with that key or create a new entry at the head of the list if not found.</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GB"/>
              <a:t>The index (which bucket it will be in) is computed like so;</a:t>
            </a:r>
            <a:endParaRPr/>
          </a:p>
          <a:p>
            <a:pPr indent="0" lvl="0" marL="0" rtl="0" algn="l">
              <a:spcBef>
                <a:spcPts val="300"/>
              </a:spcBef>
              <a:spcAft>
                <a:spcPts val="0"/>
              </a:spcAft>
              <a:buNone/>
            </a:pPr>
            <a:r>
              <a:rPr lang="en-GB"/>
              <a:t>First it gets the hashcode of the key provided</a:t>
            </a:r>
            <a:endParaRPr/>
          </a:p>
          <a:p>
            <a:pPr indent="0" lvl="0" marL="0" rtl="0" algn="l">
              <a:spcBef>
                <a:spcPts val="300"/>
              </a:spcBef>
              <a:spcAft>
                <a:spcPts val="0"/>
              </a:spcAft>
              <a:buNone/>
            </a:pPr>
            <a:r>
              <a:rPr lang="en-GB"/>
              <a:t>Then it bitmasks the hashcode with the length (minus 1) of the array of linked lists, this operation ensures that the index cant be greater than the size of the array.</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GB"/>
              <a:t>//takes the object in directly</a:t>
            </a:r>
            <a:endParaRPr/>
          </a:p>
          <a:p>
            <a:pPr indent="0" lvl="0" marL="0" rtl="0" algn="l">
              <a:spcBef>
                <a:spcPts val="300"/>
              </a:spcBef>
              <a:spcAft>
                <a:spcPts val="0"/>
              </a:spcAft>
              <a:buNone/>
            </a:pPr>
            <a:r>
              <a:rPr lang="en-GB"/>
              <a:t>static final int hash(Object key) {</a:t>
            </a:r>
            <a:endParaRPr/>
          </a:p>
          <a:p>
            <a:pPr indent="0" lvl="0" marL="0" rtl="0" algn="l">
              <a:spcBef>
                <a:spcPts val="300"/>
              </a:spcBef>
              <a:spcAft>
                <a:spcPts val="0"/>
              </a:spcAft>
              <a:buNone/>
            </a:pPr>
            <a:r>
              <a:rPr lang="en-GB"/>
              <a:t>    int h;</a:t>
            </a:r>
            <a:endParaRPr/>
          </a:p>
          <a:p>
            <a:pPr indent="0" lvl="0" marL="0" rtl="0" algn="l">
              <a:spcBef>
                <a:spcPts val="300"/>
              </a:spcBef>
              <a:spcAft>
                <a:spcPts val="0"/>
              </a:spcAft>
              <a:buNone/>
            </a:pPr>
            <a:r>
              <a:rPr lang="en-GB"/>
              <a:t>    return (key == null) ? 0 : (h = key.hashCode()) ^ (h &gt;&gt;&gt; 16);</a:t>
            </a:r>
            <a:endParaRPr/>
          </a:p>
          <a:p>
            <a:pPr indent="0" lvl="0" marL="0" rtl="0" algn="l">
              <a:spcBef>
                <a:spcPts val="300"/>
              </a:spcBef>
              <a:spcAft>
                <a:spcPts val="0"/>
              </a:spcAft>
              <a:buNone/>
            </a:pPr>
            <a:r>
              <a:rPr lang="en-GB"/>
              <a:t>    }</a:t>
            </a:r>
            <a:endParaRPr/>
          </a:p>
          <a:p>
            <a:pPr indent="0" lvl="0" marL="0" rtl="0" algn="l">
              <a:spcBef>
                <a:spcPts val="300"/>
              </a:spcBef>
              <a:spcAft>
                <a:spcPts val="0"/>
              </a:spcAft>
              <a:buNone/>
            </a:pPr>
            <a:r>
              <a:rPr lang="en-GB"/>
              <a:t>	</a:t>
            </a:r>
            <a:endParaRPr/>
          </a:p>
          <a:p>
            <a:pPr indent="0" lvl="0" marL="0" rtl="0" algn="l">
              <a:spcBef>
                <a:spcPts val="300"/>
              </a:spcBef>
              <a:spcAft>
                <a:spcPts val="0"/>
              </a:spcAft>
              <a:buNone/>
            </a:pPr>
            <a:r>
              <a:rPr lang="en-GB"/>
              <a:t>// the function that returns the index from the rehashed hash</a:t>
            </a:r>
            <a:endParaRPr/>
          </a:p>
          <a:p>
            <a:pPr indent="0" lvl="0" marL="0" rtl="0" algn="l">
              <a:spcBef>
                <a:spcPts val="300"/>
              </a:spcBef>
              <a:spcAft>
                <a:spcPts val="0"/>
              </a:spcAft>
              <a:buNone/>
            </a:pPr>
            <a:r>
              <a:rPr lang="en-GB"/>
              <a:t>static int indexFor(int h, int length) {</a:t>
            </a:r>
            <a:endParaRPr/>
          </a:p>
          <a:p>
            <a:pPr indent="0" lvl="0" marL="0" rtl="0" algn="l">
              <a:spcBef>
                <a:spcPts val="300"/>
              </a:spcBef>
              <a:spcAft>
                <a:spcPts val="0"/>
              </a:spcAft>
              <a:buNone/>
            </a:pPr>
            <a:r>
              <a:rPr lang="en-GB"/>
              <a:t>    return h &amp; (length-1);</a:t>
            </a:r>
            <a:endParaRPr/>
          </a:p>
          <a:p>
            <a:pPr indent="0" lvl="0" marL="0" rtl="0" algn="l">
              <a:spcBef>
                <a:spcPts val="300"/>
              </a:spcBef>
              <a:spcAft>
                <a:spcPts val="0"/>
              </a:spcAft>
              <a:buNone/>
            </a:pPr>
            <a:r>
              <a:rPr lang="en-GB"/>
              <a:t>}</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GB"/>
              <a:t>It works with buckets</a:t>
            </a:r>
            <a:endParaRPr/>
          </a:p>
          <a:p>
            <a:pPr indent="0" lvl="0" marL="0" rtl="0" algn="l">
              <a:spcBef>
                <a:spcPts val="300"/>
              </a:spcBef>
              <a:spcAft>
                <a:spcPts val="0"/>
              </a:spcAft>
              <a:buNone/>
            </a:pPr>
            <a:r>
              <a:rPr lang="en-GB"/>
              <a:t>It computes where the object should go based upon a few things</a:t>
            </a:r>
            <a:endParaRPr/>
          </a:p>
          <a:p>
            <a:pPr indent="0" lvl="0" marL="0" rtl="0" algn="l">
              <a:spcBef>
                <a:spcPts val="300"/>
              </a:spcBef>
              <a:spcAft>
                <a:spcPts val="0"/>
              </a:spcAft>
              <a:buNone/>
            </a:pPr>
            <a:r>
              <a:rPr lang="en-GB"/>
              <a:t>Come out with one value</a:t>
            </a:r>
            <a:endParaRPr/>
          </a:p>
          <a:p>
            <a:pPr indent="0" lvl="0" marL="0" rtl="0" algn="l">
              <a:spcBef>
                <a:spcPts val="300"/>
              </a:spcBef>
              <a:spcAft>
                <a:spcPts val="0"/>
              </a:spcAft>
              <a:buNone/>
            </a:pPr>
            <a:r>
              <a:rPr lang="en-GB"/>
              <a:t>Effectively a hash</a:t>
            </a:r>
            <a:endParaRPr/>
          </a:p>
          <a:p>
            <a:pPr indent="0" lvl="0" marL="0" rtl="0" algn="l">
              <a:spcBef>
                <a:spcPts val="300"/>
              </a:spcBef>
              <a:spcAft>
                <a:spcPts val="0"/>
              </a:spcAft>
              <a:buNone/>
            </a:pPr>
            <a:r>
              <a:rPr lang="en-GB"/>
              <a:t>Hash can be decerpyted</a:t>
            </a:r>
            <a:endParaRPr/>
          </a:p>
          <a:p>
            <a:pPr indent="0" lvl="0" marL="0" rtl="0" algn="l">
              <a:spcBef>
                <a:spcPts val="300"/>
              </a:spcBef>
              <a:spcAft>
                <a:spcPts val="0"/>
              </a:spcAft>
              <a:buNone/>
            </a:pPr>
            <a:r>
              <a:rPr lang="en-GB"/>
              <a:t>Passwords are hashed</a:t>
            </a:r>
            <a:endParaRPr/>
          </a:p>
          <a:p>
            <a:pPr indent="0" lvl="0" marL="0" rtl="0" algn="l">
              <a:spcBef>
                <a:spcPts val="300"/>
              </a:spcBef>
              <a:spcAft>
                <a:spcPts val="0"/>
              </a:spcAft>
              <a:buNone/>
            </a:pPr>
            <a:r>
              <a:rPr lang="en-GB"/>
              <a:t>Not stored as plain text</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GB"/>
              <a:t>Effectively a unique identifier – and from this identifier it know which bucket it needs to go into </a:t>
            </a:r>
            <a:endParaRPr/>
          </a:p>
          <a:p>
            <a:pPr indent="0" lvl="0" marL="0" rtl="0" algn="l">
              <a:spcBef>
                <a:spcPts val="300"/>
              </a:spcBef>
              <a:spcAft>
                <a:spcPts val="0"/>
              </a:spcAft>
              <a:buNone/>
            </a:pPr>
            <a:r>
              <a:rPr lang="en-GB"/>
              <a:t>What this means is that say we have lots of buckets of data</a:t>
            </a:r>
            <a:endParaRPr/>
          </a:p>
          <a:p>
            <a:pPr indent="0" lvl="0" marL="0" rtl="0" algn="l">
              <a:spcBef>
                <a:spcPts val="300"/>
              </a:spcBef>
              <a:spcAft>
                <a:spcPts val="0"/>
              </a:spcAft>
              <a:buNone/>
            </a:pPr>
            <a:r>
              <a:rPr lang="en-GB"/>
              <a:t>It will hash the data</a:t>
            </a:r>
            <a:endParaRPr/>
          </a:p>
          <a:p>
            <a:pPr indent="0" lvl="0" marL="0" rtl="0" algn="l">
              <a:spcBef>
                <a:spcPts val="300"/>
              </a:spcBef>
              <a:spcAft>
                <a:spcPts val="0"/>
              </a:spcAft>
              <a:buNone/>
            </a:pPr>
            <a:r>
              <a:rPr lang="en-GB"/>
              <a:t>Can go straight there</a:t>
            </a:r>
            <a:endParaRPr/>
          </a:p>
          <a:p>
            <a:pPr indent="0" lvl="0" marL="0" rtl="0" algn="l">
              <a:spcBef>
                <a:spcPts val="300"/>
              </a:spcBef>
              <a:spcAft>
                <a:spcPts val="0"/>
              </a:spcAft>
              <a:buNone/>
            </a:pPr>
            <a:r>
              <a:rPr lang="en-GB"/>
              <a:t>Depending on the hashing algorithm it know exactly where to go</a:t>
            </a:r>
            <a:endParaRPr/>
          </a:p>
          <a:p>
            <a:pPr indent="0" lvl="0" marL="0" rtl="0" algn="l">
              <a:spcBef>
                <a:spcPts val="300"/>
              </a:spcBef>
              <a:spcAft>
                <a:spcPts val="0"/>
              </a:spcAft>
              <a:buNone/>
            </a:pPr>
            <a:r>
              <a:rPr lang="en-GB"/>
              <a:t>It knows where to go in the hash map dependant on what you give it</a:t>
            </a:r>
            <a:endParaRPr/>
          </a:p>
          <a:p>
            <a:pPr indent="0" lvl="0" marL="0" rtl="0" algn="l">
              <a:spcBef>
                <a:spcPts val="300"/>
              </a:spcBef>
              <a:spcAft>
                <a:spcPts val="0"/>
              </a:spcAft>
              <a:buNone/>
            </a:pPr>
            <a:r>
              <a:rPr lang="en-GB"/>
              <a:t>Usual size is 16 buckets</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GB"/>
              <a:t>Maps and array lists are comparable- they can be swapped but it might be that you are using the map in the wrong way</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GB"/>
              <a:t>Specify that you are supposed to give a key then return the value</a:t>
            </a:r>
            <a:endParaRPr/>
          </a:p>
          <a:p>
            <a:pPr indent="0" lvl="0" marL="0" rtl="0" algn="l">
              <a:spcBef>
                <a:spcPts val="300"/>
              </a:spcBef>
              <a:spcAft>
                <a:spcPts val="0"/>
              </a:spcAft>
              <a:buNone/>
            </a:pPr>
            <a:r>
              <a:rPr lang="en-GB"/>
              <a:t>But this is not how you should be using the map</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GB"/>
              <a:t>Key has to be unique</a:t>
            </a:r>
            <a:endParaRPr/>
          </a:p>
          <a:p>
            <a:pPr indent="0" lvl="0" marL="0" rtl="0" algn="l">
              <a:spcBef>
                <a:spcPts val="300"/>
              </a:spcBef>
              <a:spcAft>
                <a:spcPts val="0"/>
              </a:spcAft>
              <a:buNone/>
            </a:pPr>
            <a:r>
              <a:rPr lang="en-GB"/>
              <a:t>Values can be duplicated.</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GB"/>
              <a:t>A set is a data structure, like an array, but cannot hold duplicates</a:t>
            </a:r>
            <a:endParaRPr/>
          </a:p>
          <a:p>
            <a:pPr indent="0" lvl="0" marL="0" rtl="0" algn="l">
              <a:spcBef>
                <a:spcPts val="300"/>
              </a:spcBef>
              <a:spcAft>
                <a:spcPts val="0"/>
              </a:spcAft>
              <a:buNone/>
            </a:pPr>
            <a:r>
              <a:t/>
            </a:r>
            <a:endParaRPr/>
          </a:p>
        </p:txBody>
      </p:sp>
      <p:sp>
        <p:nvSpPr>
          <p:cNvPr id="574" name="Google Shape;574;p75:notes"/>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p7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581" name="Google Shape;581;p76: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Worst case scenario</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GB"/>
              <a:t>Can be used to describe either the time required or the memory used</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GB"/>
              <a:t>Log n Is that as the size increases the complexity decreases, good sorting algorithms operate with a (log n) complexity</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GB"/>
              <a:t>http://bigocheatsheet.com/</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GB"/>
              <a:t>Nn is recursion</a:t>
            </a:r>
            <a:endParaRPr/>
          </a:p>
        </p:txBody>
      </p:sp>
      <p:sp>
        <p:nvSpPr>
          <p:cNvPr id="582" name="Google Shape;582;p76:notes"/>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p77:notes"/>
          <p:cNvSpPr txBox="1"/>
          <p:nvPr>
            <p:ph idx="1" type="body"/>
          </p:nvPr>
        </p:nvSpPr>
        <p:spPr>
          <a:xfrm>
            <a:off x="570999" y="3952480"/>
            <a:ext cx="5716002" cy="5461151"/>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589" name="Google Shape;589;p77:notes"/>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570999" y="3952480"/>
            <a:ext cx="5716002" cy="5461151"/>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113" name="Google Shape;113;p8:notes"/>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9: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20" name="Google Shape;120;p9: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Title Slide">
  <p:cSld name="QA Template_Title Slide">
    <p:spTree>
      <p:nvGrpSpPr>
        <p:cNvPr id="11" name="Shape 11"/>
        <p:cNvGrpSpPr/>
        <p:nvPr/>
      </p:nvGrpSpPr>
      <p:grpSpPr>
        <a:xfrm>
          <a:off x="0" y="0"/>
          <a:ext cx="0" cy="0"/>
          <a:chOff x="0" y="0"/>
          <a:chExt cx="0" cy="0"/>
        </a:xfrm>
      </p:grpSpPr>
      <p:sp>
        <p:nvSpPr>
          <p:cNvPr id="12" name="Google Shape;12;p79"/>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2"/>
              </a:buClr>
              <a:buSzPts val="6000"/>
              <a:buFont typeface="Arial"/>
              <a:buNone/>
              <a:defRPr b="0" i="0" sz="6000">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79"/>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2000"/>
              <a:buNone/>
              <a:defRPr b="0" i="0" sz="2000" cap="none">
                <a:solidFill>
                  <a:srgbClr val="005AAB"/>
                </a:solidFill>
                <a:latin typeface="Arial"/>
                <a:ea typeface="Arial"/>
                <a:cs typeface="Arial"/>
                <a:sym typeface="Arial"/>
              </a:defRPr>
            </a:lvl1pPr>
            <a:lvl2pPr lvl="1" algn="ctr">
              <a:spcBef>
                <a:spcPts val="1000"/>
              </a:spcBef>
              <a:spcAft>
                <a:spcPts val="0"/>
              </a:spcAft>
              <a:buSzPts val="1800"/>
              <a:buNone/>
              <a:defRPr>
                <a:solidFill>
                  <a:srgbClr val="989899"/>
                </a:solidFill>
              </a:defRPr>
            </a:lvl2pPr>
            <a:lvl3pPr lvl="2" algn="ctr">
              <a:spcBef>
                <a:spcPts val="1000"/>
              </a:spcBef>
              <a:spcAft>
                <a:spcPts val="0"/>
              </a:spcAft>
              <a:buSzPts val="1600"/>
              <a:buNone/>
              <a:defRPr>
                <a:solidFill>
                  <a:srgbClr val="989899"/>
                </a:solidFill>
              </a:defRPr>
            </a:lvl3pPr>
            <a:lvl4pPr lvl="3" algn="ctr">
              <a:spcBef>
                <a:spcPts val="1000"/>
              </a:spcBef>
              <a:spcAft>
                <a:spcPts val="0"/>
              </a:spcAft>
              <a:buSzPts val="1600"/>
              <a:buNone/>
              <a:defRPr>
                <a:solidFill>
                  <a:srgbClr val="989899"/>
                </a:solidFill>
              </a:defRPr>
            </a:lvl4pPr>
            <a:lvl5pPr lvl="4" algn="ctr">
              <a:spcBef>
                <a:spcPts val="1000"/>
              </a:spcBef>
              <a:spcAft>
                <a:spcPts val="0"/>
              </a:spcAft>
              <a:buSzPts val="1400"/>
              <a:buNone/>
              <a:defRPr>
                <a:solidFill>
                  <a:srgbClr val="989899"/>
                </a:solidFill>
              </a:defRPr>
            </a:lvl5pPr>
            <a:lvl6pPr lvl="5" algn="ctr">
              <a:spcBef>
                <a:spcPts val="1000"/>
              </a:spcBef>
              <a:spcAft>
                <a:spcPts val="0"/>
              </a:spcAft>
              <a:buClr>
                <a:srgbClr val="989899"/>
              </a:buClr>
              <a:buSzPts val="2000"/>
              <a:buNone/>
              <a:defRPr>
                <a:solidFill>
                  <a:srgbClr val="989899"/>
                </a:solidFill>
              </a:defRPr>
            </a:lvl6pPr>
            <a:lvl7pPr lvl="6" algn="ctr">
              <a:spcBef>
                <a:spcPts val="400"/>
              </a:spcBef>
              <a:spcAft>
                <a:spcPts val="0"/>
              </a:spcAft>
              <a:buClr>
                <a:srgbClr val="989899"/>
              </a:buClr>
              <a:buSzPts val="2000"/>
              <a:buNone/>
              <a:defRPr>
                <a:solidFill>
                  <a:srgbClr val="989899"/>
                </a:solidFill>
              </a:defRPr>
            </a:lvl7pPr>
            <a:lvl8pPr lvl="7" algn="ctr">
              <a:spcBef>
                <a:spcPts val="400"/>
              </a:spcBef>
              <a:spcAft>
                <a:spcPts val="0"/>
              </a:spcAft>
              <a:buClr>
                <a:srgbClr val="989899"/>
              </a:buClr>
              <a:buSzPts val="2000"/>
              <a:buNone/>
              <a:defRPr>
                <a:solidFill>
                  <a:srgbClr val="989899"/>
                </a:solidFill>
              </a:defRPr>
            </a:lvl8pPr>
            <a:lvl9pPr lvl="8" algn="ctr">
              <a:spcBef>
                <a:spcPts val="400"/>
              </a:spcBef>
              <a:spcAft>
                <a:spcPts val="0"/>
              </a:spcAft>
              <a:buClr>
                <a:srgbClr val="989899"/>
              </a:buClr>
              <a:buSzPts val="2000"/>
              <a:buNone/>
              <a:defRPr>
                <a:solidFill>
                  <a:srgbClr val="989899"/>
                </a:solidFill>
              </a:defRPr>
            </a:lvl9pPr>
          </a:lstStyle>
          <a:p/>
        </p:txBody>
      </p:sp>
      <p:pic>
        <p:nvPicPr>
          <p:cNvPr id="14" name="Google Shape;14;p79"/>
          <p:cNvPicPr preferRelativeResize="0"/>
          <p:nvPr/>
        </p:nvPicPr>
        <p:blipFill rotWithShape="1">
          <a:blip r:embed="rId2">
            <a:alphaModFix/>
          </a:blip>
          <a:srcRect b="0" l="0" r="0" t="0"/>
          <a:stretch/>
        </p:blipFill>
        <p:spPr>
          <a:xfrm>
            <a:off x="4727557" y="4892480"/>
            <a:ext cx="2736886" cy="152813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2_Picture Page">
  <p:cSld name="1_QA Template_2_Picture Page">
    <p:spTree>
      <p:nvGrpSpPr>
        <p:cNvPr id="15" name="Shape 15"/>
        <p:cNvGrpSpPr/>
        <p:nvPr/>
      </p:nvGrpSpPr>
      <p:grpSpPr>
        <a:xfrm>
          <a:off x="0" y="0"/>
          <a:ext cx="0" cy="0"/>
          <a:chOff x="0" y="0"/>
          <a:chExt cx="0" cy="0"/>
        </a:xfrm>
      </p:grpSpPr>
      <p:sp>
        <p:nvSpPr>
          <p:cNvPr id="16" name="Google Shape;16;p80"/>
          <p:cNvSpPr/>
          <p:nvPr>
            <p:ph idx="2" type="pic"/>
          </p:nvPr>
        </p:nvSpPr>
        <p:spPr>
          <a:xfrm>
            <a:off x="-1" y="0"/>
            <a:ext cx="5447921" cy="6858000"/>
          </a:xfrm>
          <a:prstGeom prst="rect">
            <a:avLst/>
          </a:prstGeom>
          <a:noFill/>
          <a:ln>
            <a:noFill/>
          </a:ln>
        </p:spPr>
        <p:txBody>
          <a:bodyPr anchorCtr="0" anchor="t" bIns="45700" lIns="91425" spcFirstLastPara="1" rIns="91425" wrap="square" tIns="45700">
            <a:noAutofit/>
          </a:bodyPr>
          <a:lstStyle>
            <a:lvl1pPr lvl="0" marR="0" rtl="0" algn="l">
              <a:spcBef>
                <a:spcPts val="1000"/>
              </a:spcBef>
              <a:spcAft>
                <a:spcPts val="0"/>
              </a:spcAft>
              <a:buClr>
                <a:schemeClr val="accent5"/>
              </a:buClr>
              <a:buSzPts val="1800"/>
              <a:buFont typeface="Arial"/>
              <a:buNone/>
              <a:defRPr b="0" i="0" sz="1800" u="none" cap="none" strike="noStrike">
                <a:solidFill>
                  <a:schemeClr val="dk1"/>
                </a:solidFill>
                <a:latin typeface="Calibri"/>
                <a:ea typeface="Calibri"/>
                <a:cs typeface="Calibri"/>
                <a:sym typeface="Calibri"/>
              </a:defRPr>
            </a:lvl1pPr>
            <a:lvl2pPr lvl="1" marR="0" rtl="0" algn="l">
              <a:spcBef>
                <a:spcPts val="1000"/>
              </a:spcBef>
              <a:spcAft>
                <a:spcPts val="0"/>
              </a:spcAft>
              <a:buClr>
                <a:schemeClr val="accent5"/>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spcBef>
                <a:spcPts val="1000"/>
              </a:spcBef>
              <a:spcAft>
                <a:spcPts val="0"/>
              </a:spcAft>
              <a:buClr>
                <a:schemeClr val="accent5"/>
              </a:buClr>
              <a:buSzPts val="1600"/>
              <a:buFont typeface="Arial"/>
              <a:buChar char="›"/>
              <a:defRPr b="0" i="0" sz="1600" u="none" cap="none" strike="noStrike">
                <a:solidFill>
                  <a:schemeClr val="dk1"/>
                </a:solidFill>
                <a:latin typeface="Calibri"/>
                <a:ea typeface="Calibri"/>
                <a:cs typeface="Calibri"/>
                <a:sym typeface="Calibri"/>
              </a:defRPr>
            </a:lvl3pPr>
            <a:lvl4pPr lvl="3" marR="0" rtl="0" algn="l">
              <a:spcBef>
                <a:spcPts val="1000"/>
              </a:spcBef>
              <a:spcAft>
                <a:spcPts val="0"/>
              </a:spcAft>
              <a:buClr>
                <a:schemeClr val="accent5"/>
              </a:buClr>
              <a:buSzPts val="1600"/>
              <a:buFont typeface="Arial"/>
              <a:buChar char="›"/>
              <a:defRPr b="0" i="0" sz="1600" u="none" cap="none" strike="noStrike">
                <a:solidFill>
                  <a:schemeClr val="dk1"/>
                </a:solidFill>
                <a:latin typeface="Calibri"/>
                <a:ea typeface="Calibri"/>
                <a:cs typeface="Calibri"/>
                <a:sym typeface="Calibri"/>
              </a:defRPr>
            </a:lvl4pPr>
            <a:lvl5pPr lvl="4" marR="0" rtl="0" algn="l">
              <a:spcBef>
                <a:spcPts val="100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 name="Google Shape;17;p80"/>
          <p:cNvSpPr/>
          <p:nvPr/>
        </p:nvSpPr>
        <p:spPr>
          <a:xfrm>
            <a:off x="5447921" y="0"/>
            <a:ext cx="6744079" cy="6858000"/>
          </a:xfrm>
          <a:prstGeom prst="rect">
            <a:avLst/>
          </a:prstGeom>
          <a:solidFill>
            <a:schemeClr val="accent1">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chemeClr val="dk2"/>
              </a:solidFill>
              <a:latin typeface="Quattrocento Sans"/>
              <a:ea typeface="Quattrocento Sans"/>
              <a:cs typeface="Quattrocento Sans"/>
              <a:sym typeface="Quattrocento Sans"/>
            </a:endParaRPr>
          </a:p>
        </p:txBody>
      </p:sp>
      <p:sp>
        <p:nvSpPr>
          <p:cNvPr id="18" name="Google Shape;18;p80"/>
          <p:cNvSpPr txBox="1"/>
          <p:nvPr>
            <p:ph idx="1" type="body"/>
          </p:nvPr>
        </p:nvSpPr>
        <p:spPr>
          <a:xfrm>
            <a:off x="5834270" y="2733260"/>
            <a:ext cx="5963478" cy="3743139"/>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Clr>
                <a:schemeClr val="lt1"/>
              </a:buClr>
              <a:buSzPts val="1800"/>
              <a:buFont typeface="Arial"/>
              <a:buChar char="›"/>
              <a:defRPr b="0">
                <a:solidFill>
                  <a:schemeClr val="lt1"/>
                </a:solidFill>
                <a:latin typeface="Calibri"/>
                <a:ea typeface="Calibri"/>
                <a:cs typeface="Calibri"/>
                <a:sym typeface="Calibri"/>
              </a:defRPr>
            </a:lvl1pPr>
            <a:lvl2pPr indent="-342900" lvl="1" marL="914400" algn="l">
              <a:spcBef>
                <a:spcPts val="1000"/>
              </a:spcBef>
              <a:spcAft>
                <a:spcPts val="0"/>
              </a:spcAft>
              <a:buClr>
                <a:schemeClr val="lt1"/>
              </a:buClr>
              <a:buSzPts val="1800"/>
              <a:buFont typeface="Arial"/>
              <a:buChar char="›"/>
              <a:defRPr b="0" sz="1800">
                <a:solidFill>
                  <a:schemeClr val="lt1"/>
                </a:solidFill>
                <a:latin typeface="Calibri"/>
                <a:ea typeface="Calibri"/>
                <a:cs typeface="Calibri"/>
                <a:sym typeface="Calibri"/>
              </a:defRPr>
            </a:lvl2pPr>
            <a:lvl3pPr indent="-342900" lvl="2" marL="1371600" algn="l">
              <a:spcBef>
                <a:spcPts val="1000"/>
              </a:spcBef>
              <a:spcAft>
                <a:spcPts val="0"/>
              </a:spcAft>
              <a:buClr>
                <a:schemeClr val="lt1"/>
              </a:buClr>
              <a:buSzPts val="1800"/>
              <a:buFont typeface="Arial"/>
              <a:buChar char="›"/>
              <a:defRPr b="0" sz="1800">
                <a:solidFill>
                  <a:schemeClr val="lt1"/>
                </a:solidFill>
                <a:latin typeface="Calibri"/>
                <a:ea typeface="Calibri"/>
                <a:cs typeface="Calibri"/>
                <a:sym typeface="Calibri"/>
              </a:defRPr>
            </a:lvl3pPr>
            <a:lvl4pPr indent="-342900" lvl="3" marL="1828800" algn="l">
              <a:spcBef>
                <a:spcPts val="1000"/>
              </a:spcBef>
              <a:spcAft>
                <a:spcPts val="0"/>
              </a:spcAft>
              <a:buClr>
                <a:schemeClr val="lt1"/>
              </a:buClr>
              <a:buSzPts val="1800"/>
              <a:buFont typeface="Arial"/>
              <a:buChar char="›"/>
              <a:defRPr b="0" sz="1800">
                <a:solidFill>
                  <a:schemeClr val="lt1"/>
                </a:solidFill>
                <a:latin typeface="Calibri"/>
                <a:ea typeface="Calibri"/>
                <a:cs typeface="Calibri"/>
                <a:sym typeface="Calibri"/>
              </a:defRPr>
            </a:lvl4pPr>
            <a:lvl5pPr indent="-342900" lvl="4" marL="2286000" algn="l">
              <a:spcBef>
                <a:spcPts val="1000"/>
              </a:spcBef>
              <a:spcAft>
                <a:spcPts val="0"/>
              </a:spcAft>
              <a:buClr>
                <a:schemeClr val="lt1"/>
              </a:buClr>
              <a:buSzPts val="1800"/>
              <a:buFont typeface="Arial"/>
              <a:buChar char="›"/>
              <a:defRPr b="0" sz="1800">
                <a:solidFill>
                  <a:schemeClr val="lt1"/>
                </a:solidFill>
                <a:latin typeface="Calibri"/>
                <a:ea typeface="Calibri"/>
                <a:cs typeface="Calibri"/>
                <a:sym typeface="Calibri"/>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 name="Google Shape;19;p80"/>
          <p:cNvSpPr txBox="1"/>
          <p:nvPr>
            <p:ph type="title"/>
          </p:nvPr>
        </p:nvSpPr>
        <p:spPr>
          <a:xfrm>
            <a:off x="5834270" y="1921382"/>
            <a:ext cx="5973417" cy="62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4400"/>
              <a:buFont typeface="Calibri"/>
              <a:buNone/>
              <a:defRPr sz="4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Main Slide">
  <p:cSld name="QA Template_Main Slide">
    <p:spTree>
      <p:nvGrpSpPr>
        <p:cNvPr id="20" name="Shape 20"/>
        <p:cNvGrpSpPr/>
        <p:nvPr/>
      </p:nvGrpSpPr>
      <p:grpSpPr>
        <a:xfrm>
          <a:off x="0" y="0"/>
          <a:ext cx="0" cy="0"/>
          <a:chOff x="0" y="0"/>
          <a:chExt cx="0" cy="0"/>
        </a:xfrm>
      </p:grpSpPr>
      <p:sp>
        <p:nvSpPr>
          <p:cNvPr id="21" name="Google Shape;21;p81"/>
          <p:cNvSpPr/>
          <p:nvPr/>
        </p:nvSpPr>
        <p:spPr>
          <a:xfrm>
            <a:off x="0" y="0"/>
            <a:ext cx="12192000" cy="1544760"/>
          </a:xfrm>
          <a:prstGeom prst="rect">
            <a:avLst/>
          </a:prstGeom>
          <a:solidFill>
            <a:schemeClr val="accen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dk1"/>
              </a:solidFill>
              <a:latin typeface="Quattrocento Sans"/>
              <a:ea typeface="Quattrocento Sans"/>
              <a:cs typeface="Quattrocento Sans"/>
              <a:sym typeface="Quattrocento Sans"/>
            </a:endParaRPr>
          </a:p>
        </p:txBody>
      </p:sp>
      <p:sp>
        <p:nvSpPr>
          <p:cNvPr id="22" name="Google Shape;22;p81"/>
          <p:cNvSpPr txBox="1"/>
          <p:nvPr>
            <p:ph idx="1" type="body"/>
          </p:nvPr>
        </p:nvSpPr>
        <p:spPr>
          <a:xfrm>
            <a:off x="414000" y="1867988"/>
            <a:ext cx="11404800" cy="4223571"/>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latin typeface="Calibri"/>
                <a:ea typeface="Calibri"/>
                <a:cs typeface="Calibri"/>
                <a:sym typeface="Calibri"/>
              </a:defRPr>
            </a:lvl1pPr>
            <a:lvl2pPr indent="-342900" lvl="1" marL="914400" marR="0" algn="l">
              <a:lnSpc>
                <a:spcPct val="100000"/>
              </a:lnSpc>
              <a:spcBef>
                <a:spcPts val="1000"/>
              </a:spcBef>
              <a:spcAft>
                <a:spcPts val="0"/>
              </a:spcAft>
              <a:buClr>
                <a:srgbClr val="008FD0"/>
              </a:buClr>
              <a:buSzPts val="1800"/>
              <a:buFont typeface="Arial"/>
              <a:buChar char="›"/>
              <a:defRPr sz="1800">
                <a:latin typeface="Calibri"/>
                <a:ea typeface="Calibri"/>
                <a:cs typeface="Calibri"/>
                <a:sym typeface="Calibri"/>
              </a:defRPr>
            </a:lvl2pPr>
            <a:lvl3pPr indent="-342900" lvl="2" marL="1371600" marR="0" algn="l">
              <a:lnSpc>
                <a:spcPct val="100000"/>
              </a:lnSpc>
              <a:spcBef>
                <a:spcPts val="1000"/>
              </a:spcBef>
              <a:spcAft>
                <a:spcPts val="0"/>
              </a:spcAft>
              <a:buClr>
                <a:srgbClr val="008FD0"/>
              </a:buClr>
              <a:buSzPts val="1800"/>
              <a:buFont typeface="Arial"/>
              <a:buChar char="›"/>
              <a:defRPr sz="1800">
                <a:latin typeface="Calibri"/>
                <a:ea typeface="Calibri"/>
                <a:cs typeface="Calibri"/>
                <a:sym typeface="Calibri"/>
              </a:defRPr>
            </a:lvl3pPr>
            <a:lvl4pPr indent="-342900" lvl="3" marL="1828800" marR="0" algn="l">
              <a:lnSpc>
                <a:spcPct val="100000"/>
              </a:lnSpc>
              <a:spcBef>
                <a:spcPts val="1000"/>
              </a:spcBef>
              <a:spcAft>
                <a:spcPts val="0"/>
              </a:spcAft>
              <a:buClr>
                <a:srgbClr val="008FD0"/>
              </a:buClr>
              <a:buSzPts val="1800"/>
              <a:buFont typeface="Arial"/>
              <a:buChar char="›"/>
              <a:defRPr sz="1800">
                <a:latin typeface="Calibri"/>
                <a:ea typeface="Calibri"/>
                <a:cs typeface="Calibri"/>
                <a:sym typeface="Calibri"/>
              </a:defRPr>
            </a:lvl4pPr>
            <a:lvl5pPr indent="-342900" lvl="4" marL="2286000" marR="0" algn="l">
              <a:lnSpc>
                <a:spcPct val="100000"/>
              </a:lnSpc>
              <a:spcBef>
                <a:spcPts val="1000"/>
              </a:spcBef>
              <a:spcAft>
                <a:spcPts val="0"/>
              </a:spcAft>
              <a:buClr>
                <a:srgbClr val="008FD0"/>
              </a:buClr>
              <a:buSzPts val="1800"/>
              <a:buFont typeface="Arial"/>
              <a:buChar char="›"/>
              <a:defRPr sz="1800">
                <a:latin typeface="Calibri"/>
                <a:ea typeface="Calibri"/>
                <a:cs typeface="Calibri"/>
                <a:sym typeface="Calibri"/>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8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800"/>
              <a:buFont typeface="Calibri"/>
              <a:buNone/>
              <a:defRPr>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81"/>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pic>
        <p:nvPicPr>
          <p:cNvPr id="25" name="Google Shape;25;p81"/>
          <p:cNvPicPr preferRelativeResize="0"/>
          <p:nvPr/>
        </p:nvPicPr>
        <p:blipFill rotWithShape="1">
          <a:blip r:embed="rId2">
            <a:alphaModFix amt="50000"/>
          </a:blip>
          <a:srcRect b="0" l="0" r="0" t="0"/>
          <a:stretch/>
        </p:blipFill>
        <p:spPr>
          <a:xfrm>
            <a:off x="5297585" y="5994649"/>
            <a:ext cx="1596830" cy="89158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2_Picture Page">
  <p:cSld name="QA Template_2_Picture Page">
    <p:spTree>
      <p:nvGrpSpPr>
        <p:cNvPr id="26" name="Shape 26"/>
        <p:cNvGrpSpPr/>
        <p:nvPr/>
      </p:nvGrpSpPr>
      <p:grpSpPr>
        <a:xfrm>
          <a:off x="0" y="0"/>
          <a:ext cx="0" cy="0"/>
          <a:chOff x="0" y="0"/>
          <a:chExt cx="0" cy="0"/>
        </a:xfrm>
      </p:grpSpPr>
      <p:sp>
        <p:nvSpPr>
          <p:cNvPr id="27" name="Google Shape;27;p82"/>
          <p:cNvSpPr/>
          <p:nvPr/>
        </p:nvSpPr>
        <p:spPr>
          <a:xfrm>
            <a:off x="0" y="0"/>
            <a:ext cx="12192000" cy="1544760"/>
          </a:xfrm>
          <a:prstGeom prst="rect">
            <a:avLst/>
          </a:prstGeom>
          <a:solidFill>
            <a:schemeClr val="accen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dk1"/>
              </a:solidFill>
              <a:latin typeface="Quattrocento Sans"/>
              <a:ea typeface="Quattrocento Sans"/>
              <a:cs typeface="Quattrocento Sans"/>
              <a:sym typeface="Quattrocento Sans"/>
            </a:endParaRPr>
          </a:p>
        </p:txBody>
      </p:sp>
      <p:sp>
        <p:nvSpPr>
          <p:cNvPr id="28" name="Google Shape;28;p82"/>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Calibri"/>
                <a:ea typeface="Calibri"/>
                <a:cs typeface="Calibri"/>
                <a:sym typeface="Calibri"/>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Calibri"/>
                <a:ea typeface="Calibri"/>
                <a:cs typeface="Calibri"/>
                <a:sym typeface="Calibri"/>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Calibri"/>
                <a:ea typeface="Calibri"/>
                <a:cs typeface="Calibri"/>
                <a:sym typeface="Calibri"/>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Calibri"/>
                <a:ea typeface="Calibri"/>
                <a:cs typeface="Calibri"/>
                <a:sym typeface="Calibri"/>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Calibri"/>
                <a:ea typeface="Calibri"/>
                <a:cs typeface="Calibri"/>
                <a:sym typeface="Calibri"/>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82"/>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
        <p:nvSpPr>
          <p:cNvPr id="30" name="Google Shape;30;p82"/>
          <p:cNvSpPr txBox="1"/>
          <p:nvPr>
            <p:ph idx="2" type="body"/>
          </p:nvPr>
        </p:nvSpPr>
        <p:spPr>
          <a:xfrm>
            <a:off x="6206400" y="1669502"/>
            <a:ext cx="5580000" cy="4422058"/>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Calibri"/>
                <a:ea typeface="Calibri"/>
                <a:cs typeface="Calibri"/>
                <a:sym typeface="Calibri"/>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Calibri"/>
                <a:ea typeface="Calibri"/>
                <a:cs typeface="Calibri"/>
                <a:sym typeface="Calibri"/>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Calibri"/>
                <a:ea typeface="Calibri"/>
                <a:cs typeface="Calibri"/>
                <a:sym typeface="Calibri"/>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Calibri"/>
                <a:ea typeface="Calibri"/>
                <a:cs typeface="Calibri"/>
                <a:sym typeface="Calibri"/>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Calibri"/>
                <a:ea typeface="Calibri"/>
                <a:cs typeface="Calibri"/>
                <a:sym typeface="Calibri"/>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82"/>
          <p:cNvSpPr/>
          <p:nvPr/>
        </p:nvSpPr>
        <p:spPr>
          <a:xfrm>
            <a:off x="6078034" y="1545562"/>
            <a:ext cx="45719" cy="45450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chemeClr val="lt1"/>
              </a:solidFill>
              <a:latin typeface="Quattrocento Sans"/>
              <a:ea typeface="Quattrocento Sans"/>
              <a:cs typeface="Quattrocento Sans"/>
              <a:sym typeface="Quattrocento Sans"/>
            </a:endParaRPr>
          </a:p>
        </p:txBody>
      </p:sp>
      <p:sp>
        <p:nvSpPr>
          <p:cNvPr id="32" name="Google Shape;32;p82"/>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800"/>
              <a:buFont typeface="Calibri"/>
              <a:buNone/>
              <a:defRPr>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3" name="Google Shape;33;p82"/>
          <p:cNvPicPr preferRelativeResize="0"/>
          <p:nvPr/>
        </p:nvPicPr>
        <p:blipFill rotWithShape="1">
          <a:blip r:embed="rId2">
            <a:alphaModFix amt="50000"/>
          </a:blip>
          <a:srcRect b="0" l="0" r="0" t="0"/>
          <a:stretch/>
        </p:blipFill>
        <p:spPr>
          <a:xfrm>
            <a:off x="5297585" y="5994649"/>
            <a:ext cx="1596830" cy="89158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_Slide">
  <p:cSld name="Closing_Slide">
    <p:spTree>
      <p:nvGrpSpPr>
        <p:cNvPr id="34" name="Shape 34"/>
        <p:cNvGrpSpPr/>
        <p:nvPr/>
      </p:nvGrpSpPr>
      <p:grpSpPr>
        <a:xfrm>
          <a:off x="0" y="0"/>
          <a:ext cx="0" cy="0"/>
          <a:chOff x="0" y="0"/>
          <a:chExt cx="0" cy="0"/>
        </a:xfrm>
      </p:grpSpPr>
      <p:sp>
        <p:nvSpPr>
          <p:cNvPr id="35" name="Google Shape;35;p83"/>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2"/>
              </a:buClr>
              <a:buSzPts val="6000"/>
              <a:buFont typeface="Arial"/>
              <a:buNone/>
              <a:defRPr b="0" i="0" sz="6000">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83"/>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2000"/>
              <a:buNone/>
              <a:defRPr b="0" i="0" sz="2000" cap="none">
                <a:solidFill>
                  <a:srgbClr val="005AAB"/>
                </a:solidFill>
                <a:latin typeface="Arial"/>
                <a:ea typeface="Arial"/>
                <a:cs typeface="Arial"/>
                <a:sym typeface="Arial"/>
              </a:defRPr>
            </a:lvl1pPr>
            <a:lvl2pPr lvl="1" algn="ctr">
              <a:spcBef>
                <a:spcPts val="1000"/>
              </a:spcBef>
              <a:spcAft>
                <a:spcPts val="0"/>
              </a:spcAft>
              <a:buSzPts val="1800"/>
              <a:buNone/>
              <a:defRPr>
                <a:solidFill>
                  <a:srgbClr val="989899"/>
                </a:solidFill>
              </a:defRPr>
            </a:lvl2pPr>
            <a:lvl3pPr lvl="2" algn="ctr">
              <a:spcBef>
                <a:spcPts val="1000"/>
              </a:spcBef>
              <a:spcAft>
                <a:spcPts val="0"/>
              </a:spcAft>
              <a:buSzPts val="1600"/>
              <a:buNone/>
              <a:defRPr>
                <a:solidFill>
                  <a:srgbClr val="989899"/>
                </a:solidFill>
              </a:defRPr>
            </a:lvl3pPr>
            <a:lvl4pPr lvl="3" algn="ctr">
              <a:spcBef>
                <a:spcPts val="1000"/>
              </a:spcBef>
              <a:spcAft>
                <a:spcPts val="0"/>
              </a:spcAft>
              <a:buSzPts val="1600"/>
              <a:buNone/>
              <a:defRPr>
                <a:solidFill>
                  <a:srgbClr val="989899"/>
                </a:solidFill>
              </a:defRPr>
            </a:lvl4pPr>
            <a:lvl5pPr lvl="4" algn="ctr">
              <a:spcBef>
                <a:spcPts val="1000"/>
              </a:spcBef>
              <a:spcAft>
                <a:spcPts val="0"/>
              </a:spcAft>
              <a:buSzPts val="1400"/>
              <a:buNone/>
              <a:defRPr>
                <a:solidFill>
                  <a:srgbClr val="989899"/>
                </a:solidFill>
              </a:defRPr>
            </a:lvl5pPr>
            <a:lvl6pPr lvl="5" algn="ctr">
              <a:spcBef>
                <a:spcPts val="1000"/>
              </a:spcBef>
              <a:spcAft>
                <a:spcPts val="0"/>
              </a:spcAft>
              <a:buClr>
                <a:srgbClr val="989899"/>
              </a:buClr>
              <a:buSzPts val="2000"/>
              <a:buNone/>
              <a:defRPr>
                <a:solidFill>
                  <a:srgbClr val="989899"/>
                </a:solidFill>
              </a:defRPr>
            </a:lvl6pPr>
            <a:lvl7pPr lvl="6" algn="ctr">
              <a:spcBef>
                <a:spcPts val="400"/>
              </a:spcBef>
              <a:spcAft>
                <a:spcPts val="0"/>
              </a:spcAft>
              <a:buClr>
                <a:srgbClr val="989899"/>
              </a:buClr>
              <a:buSzPts val="2000"/>
              <a:buNone/>
              <a:defRPr>
                <a:solidFill>
                  <a:srgbClr val="989899"/>
                </a:solidFill>
              </a:defRPr>
            </a:lvl7pPr>
            <a:lvl8pPr lvl="7" algn="ctr">
              <a:spcBef>
                <a:spcPts val="400"/>
              </a:spcBef>
              <a:spcAft>
                <a:spcPts val="0"/>
              </a:spcAft>
              <a:buClr>
                <a:srgbClr val="989899"/>
              </a:buClr>
              <a:buSzPts val="2000"/>
              <a:buNone/>
              <a:defRPr>
                <a:solidFill>
                  <a:srgbClr val="989899"/>
                </a:solidFill>
              </a:defRPr>
            </a:lvl8pPr>
            <a:lvl9pPr lvl="8" algn="ctr">
              <a:spcBef>
                <a:spcPts val="400"/>
              </a:spcBef>
              <a:spcAft>
                <a:spcPts val="0"/>
              </a:spcAft>
              <a:buClr>
                <a:srgbClr val="989899"/>
              </a:buClr>
              <a:buSzPts val="2000"/>
              <a:buNone/>
              <a:defRPr>
                <a:solidFill>
                  <a:srgbClr val="989899"/>
                </a:solidFill>
              </a:defRPr>
            </a:lvl9pPr>
          </a:lstStyle>
          <a:p/>
        </p:txBody>
      </p:sp>
      <p:pic>
        <p:nvPicPr>
          <p:cNvPr id="37" name="Google Shape;37;p83"/>
          <p:cNvPicPr preferRelativeResize="0"/>
          <p:nvPr/>
        </p:nvPicPr>
        <p:blipFill rotWithShape="1">
          <a:blip r:embed="rId2">
            <a:alphaModFix/>
          </a:blip>
          <a:srcRect b="0" l="0" r="0" t="0"/>
          <a:stretch/>
        </p:blipFill>
        <p:spPr>
          <a:xfrm>
            <a:off x="4727557" y="4892480"/>
            <a:ext cx="2736886" cy="152813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Picture Page">
  <p:cSld name="1_QA Template_Picture Page">
    <p:spTree>
      <p:nvGrpSpPr>
        <p:cNvPr id="38" name="Shape 38"/>
        <p:cNvGrpSpPr/>
        <p:nvPr/>
      </p:nvGrpSpPr>
      <p:grpSpPr>
        <a:xfrm>
          <a:off x="0" y="0"/>
          <a:ext cx="0" cy="0"/>
          <a:chOff x="0" y="0"/>
          <a:chExt cx="0" cy="0"/>
        </a:xfrm>
      </p:grpSpPr>
      <p:sp>
        <p:nvSpPr>
          <p:cNvPr id="39" name="Google Shape;39;p84"/>
          <p:cNvSpPr/>
          <p:nvPr/>
        </p:nvSpPr>
        <p:spPr>
          <a:xfrm>
            <a:off x="0" y="0"/>
            <a:ext cx="12192000" cy="1544760"/>
          </a:xfrm>
          <a:prstGeom prst="rect">
            <a:avLst/>
          </a:prstGeom>
          <a:solidFill>
            <a:schemeClr val="accen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40" name="Google Shape;40;p84"/>
          <p:cNvSpPr txBox="1"/>
          <p:nvPr>
            <p:ph idx="1" type="body"/>
          </p:nvPr>
        </p:nvSpPr>
        <p:spPr>
          <a:xfrm>
            <a:off x="414000" y="1867989"/>
            <a:ext cx="11404800" cy="422357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latin typeface="Calibri"/>
                <a:ea typeface="Calibri"/>
                <a:cs typeface="Calibri"/>
                <a:sym typeface="Calibri"/>
              </a:defRPr>
            </a:lvl1pPr>
            <a:lvl2pPr indent="-342900" lvl="1" marL="914400" marR="0" algn="l">
              <a:lnSpc>
                <a:spcPct val="100000"/>
              </a:lnSpc>
              <a:spcBef>
                <a:spcPts val="1000"/>
              </a:spcBef>
              <a:spcAft>
                <a:spcPts val="0"/>
              </a:spcAft>
              <a:buClr>
                <a:srgbClr val="008FD0"/>
              </a:buClr>
              <a:buSzPts val="1800"/>
              <a:buFont typeface="Arial"/>
              <a:buChar char="›"/>
              <a:defRPr sz="1800">
                <a:latin typeface="Calibri"/>
                <a:ea typeface="Calibri"/>
                <a:cs typeface="Calibri"/>
                <a:sym typeface="Calibri"/>
              </a:defRPr>
            </a:lvl2pPr>
            <a:lvl3pPr indent="-342900" lvl="2" marL="1371600" marR="0" algn="l">
              <a:lnSpc>
                <a:spcPct val="100000"/>
              </a:lnSpc>
              <a:spcBef>
                <a:spcPts val="1000"/>
              </a:spcBef>
              <a:spcAft>
                <a:spcPts val="0"/>
              </a:spcAft>
              <a:buClr>
                <a:srgbClr val="008FD0"/>
              </a:buClr>
              <a:buSzPts val="1800"/>
              <a:buFont typeface="Arial"/>
              <a:buChar char="›"/>
              <a:defRPr sz="1800">
                <a:latin typeface="Calibri"/>
                <a:ea typeface="Calibri"/>
                <a:cs typeface="Calibri"/>
                <a:sym typeface="Calibri"/>
              </a:defRPr>
            </a:lvl3pPr>
            <a:lvl4pPr indent="-342900" lvl="3" marL="1828800" marR="0" algn="l">
              <a:lnSpc>
                <a:spcPct val="100000"/>
              </a:lnSpc>
              <a:spcBef>
                <a:spcPts val="1000"/>
              </a:spcBef>
              <a:spcAft>
                <a:spcPts val="0"/>
              </a:spcAft>
              <a:buClr>
                <a:srgbClr val="008FD0"/>
              </a:buClr>
              <a:buSzPts val="1800"/>
              <a:buFont typeface="Arial"/>
              <a:buChar char="›"/>
              <a:defRPr sz="1800">
                <a:latin typeface="Calibri"/>
                <a:ea typeface="Calibri"/>
                <a:cs typeface="Calibri"/>
                <a:sym typeface="Calibri"/>
              </a:defRPr>
            </a:lvl4pPr>
            <a:lvl5pPr indent="-342900" lvl="4" marL="2286000" marR="0" algn="l">
              <a:lnSpc>
                <a:spcPct val="100000"/>
              </a:lnSpc>
              <a:spcBef>
                <a:spcPts val="1000"/>
              </a:spcBef>
              <a:spcAft>
                <a:spcPts val="0"/>
              </a:spcAft>
              <a:buClr>
                <a:srgbClr val="008FD0"/>
              </a:buClr>
              <a:buSzPts val="1800"/>
              <a:buFont typeface="Arial"/>
              <a:buChar char="›"/>
              <a:defRPr sz="1800">
                <a:latin typeface="Calibri"/>
                <a:ea typeface="Calibri"/>
                <a:cs typeface="Calibri"/>
                <a:sym typeface="Calibri"/>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84"/>
          <p:cNvSpPr txBox="1"/>
          <p:nvPr>
            <p:ph type="title"/>
          </p:nvPr>
        </p:nvSpPr>
        <p:spPr>
          <a:xfrm>
            <a:off x="414000" y="0"/>
            <a:ext cx="9126000" cy="12783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800"/>
              <a:buFont typeface="Calibri"/>
              <a:buNone/>
              <a:defRPr>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4"/>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pic>
        <p:nvPicPr>
          <p:cNvPr id="43" name="Google Shape;43;p84"/>
          <p:cNvPicPr preferRelativeResize="0"/>
          <p:nvPr/>
        </p:nvPicPr>
        <p:blipFill rotWithShape="1">
          <a:blip r:embed="rId2">
            <a:alphaModFix amt="50000"/>
          </a:blip>
          <a:srcRect b="0" l="0" r="0" t="0"/>
          <a:stretch/>
        </p:blipFill>
        <p:spPr>
          <a:xfrm>
            <a:off x="5297585" y="5994649"/>
            <a:ext cx="1596830" cy="89158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2_Picture Page">
  <p:cSld name="2_QA Template_2_Picture Page">
    <p:spTree>
      <p:nvGrpSpPr>
        <p:cNvPr id="44" name="Shape 44"/>
        <p:cNvGrpSpPr/>
        <p:nvPr/>
      </p:nvGrpSpPr>
      <p:grpSpPr>
        <a:xfrm>
          <a:off x="0" y="0"/>
          <a:ext cx="0" cy="0"/>
          <a:chOff x="0" y="0"/>
          <a:chExt cx="0" cy="0"/>
        </a:xfrm>
      </p:grpSpPr>
      <p:sp>
        <p:nvSpPr>
          <p:cNvPr id="45" name="Google Shape;45;p85"/>
          <p:cNvSpPr/>
          <p:nvPr/>
        </p:nvSpPr>
        <p:spPr>
          <a:xfrm>
            <a:off x="0" y="0"/>
            <a:ext cx="12192000" cy="1544760"/>
          </a:xfrm>
          <a:prstGeom prst="rect">
            <a:avLst/>
          </a:prstGeom>
          <a:solidFill>
            <a:schemeClr val="accen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46" name="Google Shape;46;p85"/>
          <p:cNvSpPr txBox="1"/>
          <p:nvPr>
            <p:ph idx="1" type="body"/>
          </p:nvPr>
        </p:nvSpPr>
        <p:spPr>
          <a:xfrm>
            <a:off x="414000" y="1692182"/>
            <a:ext cx="5580000" cy="4412205"/>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85"/>
          <p:cNvSpPr txBox="1"/>
          <p:nvPr>
            <p:ph idx="2" type="body"/>
          </p:nvPr>
        </p:nvSpPr>
        <p:spPr>
          <a:xfrm>
            <a:off x="6206400" y="1692182"/>
            <a:ext cx="5580000" cy="4412205"/>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 name="Google Shape;48;p85"/>
          <p:cNvSpPr txBox="1"/>
          <p:nvPr>
            <p:ph type="title"/>
          </p:nvPr>
        </p:nvSpPr>
        <p:spPr>
          <a:xfrm>
            <a:off x="414000" y="147423"/>
            <a:ext cx="9126000" cy="114376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8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85"/>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pic>
        <p:nvPicPr>
          <p:cNvPr id="50" name="Google Shape;50;p85"/>
          <p:cNvPicPr preferRelativeResize="0"/>
          <p:nvPr/>
        </p:nvPicPr>
        <p:blipFill rotWithShape="1">
          <a:blip r:embed="rId2">
            <a:alphaModFix amt="50000"/>
          </a:blip>
          <a:srcRect b="0" l="0" r="0" t="0"/>
          <a:stretch/>
        </p:blipFill>
        <p:spPr>
          <a:xfrm>
            <a:off x="5297585" y="5994649"/>
            <a:ext cx="1596830" cy="89158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Picture Page">
  <p:cSld name="2_QA Template_Picture Page">
    <p:spTree>
      <p:nvGrpSpPr>
        <p:cNvPr id="51" name="Shape 51"/>
        <p:cNvGrpSpPr/>
        <p:nvPr/>
      </p:nvGrpSpPr>
      <p:grpSpPr>
        <a:xfrm>
          <a:off x="0" y="0"/>
          <a:ext cx="0" cy="0"/>
          <a:chOff x="0" y="0"/>
          <a:chExt cx="0" cy="0"/>
        </a:xfrm>
      </p:grpSpPr>
      <p:sp>
        <p:nvSpPr>
          <p:cNvPr id="52" name="Google Shape;52;p86"/>
          <p:cNvSpPr/>
          <p:nvPr/>
        </p:nvSpPr>
        <p:spPr>
          <a:xfrm>
            <a:off x="2" y="2"/>
            <a:ext cx="786063" cy="688082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sp>
        <p:nvSpPr>
          <p:cNvPr id="53" name="Google Shape;53;p86"/>
          <p:cNvSpPr txBox="1"/>
          <p:nvPr>
            <p:ph idx="1" type="body"/>
          </p:nvPr>
        </p:nvSpPr>
        <p:spPr>
          <a:xfrm>
            <a:off x="1141200" y="349200"/>
            <a:ext cx="8215200" cy="61236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Clr>
                <a:schemeClr val="dk1"/>
              </a:buClr>
              <a:buSzPts val="1800"/>
              <a:buFont typeface="Arial"/>
              <a:buChar char="•"/>
              <a:defRPr b="0">
                <a:latin typeface="Calibri"/>
                <a:ea typeface="Calibri"/>
                <a:cs typeface="Calibri"/>
                <a:sym typeface="Calibri"/>
              </a:defRPr>
            </a:lvl1pPr>
            <a:lvl2pPr indent="-342900" lvl="1" marL="9144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2pPr>
            <a:lvl3pPr indent="-342900" lvl="2" marL="13716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3pPr>
            <a:lvl4pPr indent="-342900" lvl="3" marL="18288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4pPr>
            <a:lvl5pPr indent="-342900" lvl="4" marL="22860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4" name="Google Shape;54;p86"/>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1800"/>
              <a:buFont typeface="Calibri"/>
              <a:buNone/>
              <a:defRPr b="1" sz="1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6"/>
          <p:cNvSpPr txBox="1"/>
          <p:nvPr>
            <p:ph idx="2" type="body"/>
          </p:nvPr>
        </p:nvSpPr>
        <p:spPr>
          <a:xfrm>
            <a:off x="9571383" y="1753200"/>
            <a:ext cx="2387817" cy="47196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Clr>
                <a:schemeClr val="dk1"/>
              </a:buClr>
              <a:buSzPts val="1800"/>
              <a:buFont typeface="Arial"/>
              <a:buNone/>
              <a:defRPr b="0" sz="1800">
                <a:solidFill>
                  <a:schemeClr val="dk1"/>
                </a:solidFill>
                <a:latin typeface="Calibri"/>
                <a:ea typeface="Calibri"/>
                <a:cs typeface="Calibri"/>
                <a:sym typeface="Calibri"/>
              </a:defRPr>
            </a:lvl1pPr>
            <a:lvl2pPr indent="-228600" lvl="1" marL="9144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2pPr>
            <a:lvl3pPr indent="-228600" lvl="2" marL="13716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3pPr>
            <a:lvl4pPr indent="-228600" lvl="3" marL="18288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4pPr>
            <a:lvl5pPr indent="-228600" lvl="4" marL="22860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6" name="Google Shape;56;p86"/>
          <p:cNvSpPr txBox="1"/>
          <p:nvPr/>
        </p:nvSpPr>
        <p:spPr>
          <a:xfrm>
            <a:off x="9061491" y="6492906"/>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pic>
        <p:nvPicPr>
          <p:cNvPr id="57" name="Google Shape;57;p86"/>
          <p:cNvPicPr preferRelativeResize="0"/>
          <p:nvPr/>
        </p:nvPicPr>
        <p:blipFill rotWithShape="1">
          <a:blip r:embed="rId2">
            <a:alphaModFix amt="50000"/>
          </a:blip>
          <a:srcRect b="0" l="0" r="0" t="0"/>
          <a:stretch/>
        </p:blipFill>
        <p:spPr>
          <a:xfrm>
            <a:off x="5297585" y="5994649"/>
            <a:ext cx="1596830" cy="89158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actice_activity">
  <p:cSld name="Practice_activity">
    <p:spTree>
      <p:nvGrpSpPr>
        <p:cNvPr id="58" name="Shape 58"/>
        <p:cNvGrpSpPr/>
        <p:nvPr/>
      </p:nvGrpSpPr>
      <p:grpSpPr>
        <a:xfrm>
          <a:off x="0" y="0"/>
          <a:ext cx="0" cy="0"/>
          <a:chOff x="0" y="0"/>
          <a:chExt cx="0" cy="0"/>
        </a:xfrm>
      </p:grpSpPr>
      <p:sp>
        <p:nvSpPr>
          <p:cNvPr id="59" name="Google Shape;59;p87"/>
          <p:cNvSpPr/>
          <p:nvPr/>
        </p:nvSpPr>
        <p:spPr>
          <a:xfrm>
            <a:off x="0" y="0"/>
            <a:ext cx="12192000" cy="1544760"/>
          </a:xfrm>
          <a:prstGeom prst="rect">
            <a:avLst/>
          </a:prstGeom>
          <a:solidFill>
            <a:schemeClr val="accen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60" name="Google Shape;60;p87"/>
          <p:cNvSpPr txBox="1"/>
          <p:nvPr>
            <p:ph type="title"/>
          </p:nvPr>
        </p:nvSpPr>
        <p:spPr>
          <a:xfrm>
            <a:off x="414000" y="0"/>
            <a:ext cx="9126000" cy="129118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8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87"/>
          <p:cNvSpPr txBox="1"/>
          <p:nvPr>
            <p:ph idx="10" type="dt"/>
          </p:nvPr>
        </p:nvSpPr>
        <p:spPr>
          <a:xfrm>
            <a:off x="274320" y="6307672"/>
            <a:ext cx="2743200" cy="2743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0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0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0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0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0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0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0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000" u="none" cap="none" strike="noStrike">
                <a:solidFill>
                  <a:schemeClr val="dk1"/>
                </a:solidFill>
                <a:latin typeface="Quattrocento Sans"/>
                <a:ea typeface="Quattrocento Sans"/>
                <a:cs typeface="Quattrocento Sans"/>
                <a:sym typeface="Quattrocento Sans"/>
              </a:defRPr>
            </a:lvl9pPr>
          </a:lstStyle>
          <a:p/>
        </p:txBody>
      </p:sp>
      <p:sp>
        <p:nvSpPr>
          <p:cNvPr id="62" name="Google Shape;62;p87"/>
          <p:cNvSpPr txBox="1"/>
          <p:nvPr>
            <p:ph idx="11" type="ftr"/>
          </p:nvPr>
        </p:nvSpPr>
        <p:spPr>
          <a:xfrm>
            <a:off x="3489960" y="6307672"/>
            <a:ext cx="5212080" cy="2743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0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0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0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0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0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0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0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000" u="none" cap="none" strike="noStrike">
                <a:solidFill>
                  <a:schemeClr val="dk1"/>
                </a:solidFill>
                <a:latin typeface="Quattrocento Sans"/>
                <a:ea typeface="Quattrocento Sans"/>
                <a:cs typeface="Quattrocento Sans"/>
                <a:sym typeface="Quattrocento Sans"/>
              </a:defRPr>
            </a:lvl9pPr>
          </a:lstStyle>
          <a:p/>
        </p:txBody>
      </p:sp>
      <p:sp>
        <p:nvSpPr>
          <p:cNvPr id="63" name="Google Shape;63;p87"/>
          <p:cNvSpPr txBox="1"/>
          <p:nvPr>
            <p:ph idx="12" type="sldNum"/>
          </p:nvPr>
        </p:nvSpPr>
        <p:spPr>
          <a:xfrm>
            <a:off x="11286308" y="6307672"/>
            <a:ext cx="646611" cy="27432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000">
                <a:solidFill>
                  <a:schemeClr val="dk1"/>
                </a:solidFill>
                <a:latin typeface="Quattrocento Sans"/>
                <a:ea typeface="Quattrocento Sans"/>
                <a:cs typeface="Quattrocento Sans"/>
                <a:sym typeface="Quattrocento Sans"/>
              </a:defRPr>
            </a:lvl1pPr>
            <a:lvl2pPr indent="0" lvl="1" marL="0" marR="0" rtl="0" algn="l">
              <a:spcBef>
                <a:spcPts val="0"/>
              </a:spcBef>
              <a:spcAft>
                <a:spcPts val="0"/>
              </a:spcAft>
              <a:buNone/>
              <a:defRPr sz="1000">
                <a:solidFill>
                  <a:schemeClr val="dk1"/>
                </a:solidFill>
                <a:latin typeface="Quattrocento Sans"/>
                <a:ea typeface="Quattrocento Sans"/>
                <a:cs typeface="Quattrocento Sans"/>
                <a:sym typeface="Quattrocento Sans"/>
              </a:defRPr>
            </a:lvl2pPr>
            <a:lvl3pPr indent="0" lvl="2" marL="0" marR="0" rtl="0" algn="l">
              <a:spcBef>
                <a:spcPts val="0"/>
              </a:spcBef>
              <a:spcAft>
                <a:spcPts val="0"/>
              </a:spcAft>
              <a:buNone/>
              <a:defRPr sz="1000">
                <a:solidFill>
                  <a:schemeClr val="dk1"/>
                </a:solidFill>
                <a:latin typeface="Quattrocento Sans"/>
                <a:ea typeface="Quattrocento Sans"/>
                <a:cs typeface="Quattrocento Sans"/>
                <a:sym typeface="Quattrocento Sans"/>
              </a:defRPr>
            </a:lvl3pPr>
            <a:lvl4pPr indent="0" lvl="3" marL="0" marR="0" rtl="0" algn="l">
              <a:spcBef>
                <a:spcPts val="0"/>
              </a:spcBef>
              <a:spcAft>
                <a:spcPts val="0"/>
              </a:spcAft>
              <a:buNone/>
              <a:defRPr sz="1000">
                <a:solidFill>
                  <a:schemeClr val="dk1"/>
                </a:solidFill>
                <a:latin typeface="Quattrocento Sans"/>
                <a:ea typeface="Quattrocento Sans"/>
                <a:cs typeface="Quattrocento Sans"/>
                <a:sym typeface="Quattrocento Sans"/>
              </a:defRPr>
            </a:lvl4pPr>
            <a:lvl5pPr indent="0" lvl="4" marL="0" marR="0" rtl="0" algn="l">
              <a:spcBef>
                <a:spcPts val="0"/>
              </a:spcBef>
              <a:spcAft>
                <a:spcPts val="0"/>
              </a:spcAft>
              <a:buNone/>
              <a:defRPr sz="1000">
                <a:solidFill>
                  <a:schemeClr val="dk1"/>
                </a:solidFill>
                <a:latin typeface="Quattrocento Sans"/>
                <a:ea typeface="Quattrocento Sans"/>
                <a:cs typeface="Quattrocento Sans"/>
                <a:sym typeface="Quattrocento Sans"/>
              </a:defRPr>
            </a:lvl5pPr>
            <a:lvl6pPr indent="0" lvl="5" marL="0" marR="0" rtl="0" algn="l">
              <a:spcBef>
                <a:spcPts val="0"/>
              </a:spcBef>
              <a:spcAft>
                <a:spcPts val="0"/>
              </a:spcAft>
              <a:buNone/>
              <a:defRPr sz="1000">
                <a:solidFill>
                  <a:schemeClr val="dk1"/>
                </a:solidFill>
                <a:latin typeface="Quattrocento Sans"/>
                <a:ea typeface="Quattrocento Sans"/>
                <a:cs typeface="Quattrocento Sans"/>
                <a:sym typeface="Quattrocento Sans"/>
              </a:defRPr>
            </a:lvl6pPr>
            <a:lvl7pPr indent="0" lvl="6" marL="0" marR="0" rtl="0" algn="l">
              <a:spcBef>
                <a:spcPts val="0"/>
              </a:spcBef>
              <a:spcAft>
                <a:spcPts val="0"/>
              </a:spcAft>
              <a:buNone/>
              <a:defRPr sz="1000">
                <a:solidFill>
                  <a:schemeClr val="dk1"/>
                </a:solidFill>
                <a:latin typeface="Quattrocento Sans"/>
                <a:ea typeface="Quattrocento Sans"/>
                <a:cs typeface="Quattrocento Sans"/>
                <a:sym typeface="Quattrocento Sans"/>
              </a:defRPr>
            </a:lvl7pPr>
            <a:lvl8pPr indent="0" lvl="7" marL="0" marR="0" rtl="0" algn="l">
              <a:spcBef>
                <a:spcPts val="0"/>
              </a:spcBef>
              <a:spcAft>
                <a:spcPts val="0"/>
              </a:spcAft>
              <a:buNone/>
              <a:defRPr sz="1000">
                <a:solidFill>
                  <a:schemeClr val="dk1"/>
                </a:solidFill>
                <a:latin typeface="Quattrocento Sans"/>
                <a:ea typeface="Quattrocento Sans"/>
                <a:cs typeface="Quattrocento Sans"/>
                <a:sym typeface="Quattrocento Sans"/>
              </a:defRPr>
            </a:lvl8pPr>
            <a:lvl9pPr indent="0" lvl="8" marL="0" marR="0" rtl="0" algn="l">
              <a:spcBef>
                <a:spcPts val="0"/>
              </a:spcBef>
              <a:spcAft>
                <a:spcPts val="0"/>
              </a:spcAft>
              <a:buNone/>
              <a:defRPr sz="1000">
                <a:solidFill>
                  <a:schemeClr val="dk1"/>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GB"/>
              <a:t>‹#›</a:t>
            </a:fld>
            <a:endParaRPr/>
          </a:p>
        </p:txBody>
      </p:sp>
      <p:pic>
        <p:nvPicPr>
          <p:cNvPr id="64" name="Google Shape;64;p87"/>
          <p:cNvPicPr preferRelativeResize="0"/>
          <p:nvPr/>
        </p:nvPicPr>
        <p:blipFill rotWithShape="1">
          <a:blip r:embed="rId2">
            <a:alphaModFix amt="50000"/>
          </a:blip>
          <a:srcRect b="0" l="0" r="0" t="0"/>
          <a:stretch/>
        </p:blipFill>
        <p:spPr>
          <a:xfrm>
            <a:off x="5297585" y="5994649"/>
            <a:ext cx="1596830" cy="891587"/>
          </a:xfrm>
          <a:prstGeom prst="rect">
            <a:avLst/>
          </a:prstGeom>
          <a:noFill/>
          <a:ln>
            <a:noFill/>
          </a:ln>
        </p:spPr>
      </p:pic>
      <p:pic>
        <p:nvPicPr>
          <p:cNvPr descr="Single gear" id="65" name="Google Shape;65;p87"/>
          <p:cNvPicPr preferRelativeResize="0"/>
          <p:nvPr/>
        </p:nvPicPr>
        <p:blipFill rotWithShape="1">
          <a:blip r:embed="rId3">
            <a:alphaModFix/>
          </a:blip>
          <a:srcRect b="0" l="0" r="0" t="0"/>
          <a:stretch/>
        </p:blipFill>
        <p:spPr>
          <a:xfrm>
            <a:off x="531419" y="2117821"/>
            <a:ext cx="724526" cy="782652"/>
          </a:xfrm>
          <a:prstGeom prst="rect">
            <a:avLst/>
          </a:prstGeom>
          <a:noFill/>
          <a:ln>
            <a:noFill/>
          </a:ln>
        </p:spPr>
      </p:pic>
      <p:pic>
        <p:nvPicPr>
          <p:cNvPr descr="Users" id="66" name="Google Shape;66;p87"/>
          <p:cNvPicPr preferRelativeResize="0"/>
          <p:nvPr/>
        </p:nvPicPr>
        <p:blipFill rotWithShape="1">
          <a:blip r:embed="rId4">
            <a:alphaModFix/>
          </a:blip>
          <a:srcRect b="0" l="0" r="0" t="0"/>
          <a:stretch/>
        </p:blipFill>
        <p:spPr>
          <a:xfrm>
            <a:off x="531419" y="4573493"/>
            <a:ext cx="724526" cy="724526"/>
          </a:xfrm>
          <a:prstGeom prst="rect">
            <a:avLst/>
          </a:prstGeom>
          <a:noFill/>
          <a:ln>
            <a:noFill/>
          </a:ln>
        </p:spPr>
      </p:pic>
      <p:sp>
        <p:nvSpPr>
          <p:cNvPr id="67" name="Google Shape;67;p87"/>
          <p:cNvSpPr txBox="1"/>
          <p:nvPr>
            <p:ph idx="1" type="body"/>
          </p:nvPr>
        </p:nvSpPr>
        <p:spPr>
          <a:xfrm>
            <a:off x="1612669" y="1867988"/>
            <a:ext cx="10206131" cy="4249227"/>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 name="Shape 8"/>
        <p:cNvGrpSpPr/>
        <p:nvPr/>
      </p:nvGrpSpPr>
      <p:grpSpPr>
        <a:xfrm>
          <a:off x="0" y="0"/>
          <a:ext cx="0" cy="0"/>
          <a:chOff x="0" y="0"/>
          <a:chExt cx="0" cy="0"/>
        </a:xfrm>
      </p:grpSpPr>
      <p:sp>
        <p:nvSpPr>
          <p:cNvPr id="9" name="Google Shape;9;p78"/>
          <p:cNvSpPr txBox="1"/>
          <p:nvPr>
            <p:ph idx="1" type="body"/>
          </p:nvPr>
        </p:nvSpPr>
        <p:spPr>
          <a:xfrm>
            <a:off x="414000" y="1570416"/>
            <a:ext cx="11404800" cy="45468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5"/>
              </a:buClr>
              <a:buSzPts val="1800"/>
              <a:buFont typeface="Arial"/>
              <a:buChar char="›"/>
              <a:defRPr b="0" i="0" sz="1800" u="none" cap="none" strike="noStrike">
                <a:solidFill>
                  <a:schemeClr val="dk1"/>
                </a:solidFill>
                <a:latin typeface="Calibri"/>
                <a:ea typeface="Calibri"/>
                <a:cs typeface="Calibri"/>
                <a:sym typeface="Calibri"/>
              </a:defRPr>
            </a:lvl1pPr>
            <a:lvl2pPr indent="-342900" lvl="1" marL="914400" marR="0" rtl="0" algn="l">
              <a:spcBef>
                <a:spcPts val="1000"/>
              </a:spcBef>
              <a:spcAft>
                <a:spcPts val="0"/>
              </a:spcAft>
              <a:buClr>
                <a:schemeClr val="accent5"/>
              </a:buClr>
              <a:buSzPts val="1800"/>
              <a:buFont typeface="Arial"/>
              <a:buChar char="›"/>
              <a:defRPr b="0" i="0" sz="1800" u="none" cap="none" strike="noStrike">
                <a:solidFill>
                  <a:schemeClr val="dk1"/>
                </a:solidFill>
                <a:latin typeface="Calibri"/>
                <a:ea typeface="Calibri"/>
                <a:cs typeface="Calibri"/>
                <a:sym typeface="Calibri"/>
              </a:defRPr>
            </a:lvl2pPr>
            <a:lvl3pPr indent="-330200" lvl="2" marL="1371600" marR="0" rtl="0" algn="l">
              <a:spcBef>
                <a:spcPts val="1000"/>
              </a:spcBef>
              <a:spcAft>
                <a:spcPts val="0"/>
              </a:spcAft>
              <a:buClr>
                <a:schemeClr val="accent5"/>
              </a:buClr>
              <a:buSzPts val="1600"/>
              <a:buFont typeface="Arial"/>
              <a:buChar char="›"/>
              <a:defRPr b="0" i="0" sz="1600" u="none" cap="none" strike="noStrike">
                <a:solidFill>
                  <a:schemeClr val="dk1"/>
                </a:solidFill>
                <a:latin typeface="Calibri"/>
                <a:ea typeface="Calibri"/>
                <a:cs typeface="Calibri"/>
                <a:sym typeface="Calibri"/>
              </a:defRPr>
            </a:lvl3pPr>
            <a:lvl4pPr indent="-330200" lvl="3" marL="1828800" marR="0" rtl="0" algn="l">
              <a:spcBef>
                <a:spcPts val="1000"/>
              </a:spcBef>
              <a:spcAft>
                <a:spcPts val="0"/>
              </a:spcAft>
              <a:buClr>
                <a:schemeClr val="accent5"/>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100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55600" lvl="5" marL="2743200"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 name="Google Shape;10;p78"/>
          <p:cNvSpPr txBox="1"/>
          <p:nvPr>
            <p:ph type="title"/>
          </p:nvPr>
        </p:nvSpPr>
        <p:spPr>
          <a:xfrm>
            <a:off x="414000" y="0"/>
            <a:ext cx="9126000" cy="1291188"/>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accent1"/>
              </a:buClr>
              <a:buSzPts val="4800"/>
              <a:buFont typeface="Calibri"/>
              <a:buNone/>
              <a:defRPr b="1" i="0" sz="48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9.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2.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6000"/>
              <a:buFont typeface="Arial"/>
              <a:buNone/>
            </a:pPr>
            <a:r>
              <a:rPr lang="en-GB"/>
              <a:t>Java SE – Week 2</a:t>
            </a:r>
            <a:endParaRPr/>
          </a:p>
        </p:txBody>
      </p:sp>
      <p:sp>
        <p:nvSpPr>
          <p:cNvPr id="73" name="Google Shape;73;p1"/>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STANDARD EDITION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0"/>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Design patterns represent the best practices developed and used by experienced OO software developers.</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In general they are solutions to common problems that developers faced during development.</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Think of them as ‘Templates’ that you can use to make your code more efficient/effective. </a:t>
            </a:r>
            <a:endParaRPr>
              <a:solidFill>
                <a:srgbClr val="00519C"/>
              </a:solidFill>
            </a:endParaRPr>
          </a:p>
        </p:txBody>
      </p:sp>
      <p:sp>
        <p:nvSpPr>
          <p:cNvPr id="128" name="Google Shape;128;p1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Design Patterns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1"/>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2000"/>
              <a:buFont typeface="Arial"/>
              <a:buChar char="›"/>
            </a:pPr>
            <a:r>
              <a:rPr lang="en-GB" sz="2000"/>
              <a:t>Creational Patterns are centred around the creation of objects while hiding the logic behind the creation. The aim of this is to give the program greater flexibility in deciding which objects are needed for a given case.</a:t>
            </a:r>
            <a:endParaRPr/>
          </a:p>
          <a:p>
            <a:pPr indent="-71438" lvl="0" marL="185738" marR="0" rtl="0" algn="l">
              <a:lnSpc>
                <a:spcPct val="100000"/>
              </a:lnSpc>
              <a:spcBef>
                <a:spcPts val="2000"/>
              </a:spcBef>
              <a:spcAft>
                <a:spcPts val="0"/>
              </a:spcAft>
              <a:buClr>
                <a:srgbClr val="008FD0"/>
              </a:buClr>
              <a:buSzPts val="1800"/>
              <a:buFont typeface="Arial"/>
              <a:buNone/>
            </a:pPr>
            <a:r>
              <a:t/>
            </a:r>
            <a:endParaRPr>
              <a:solidFill>
                <a:srgbClr val="00519C"/>
              </a:solidFill>
            </a:endParaRPr>
          </a:p>
        </p:txBody>
      </p:sp>
      <p:sp>
        <p:nvSpPr>
          <p:cNvPr id="134" name="Google Shape;134;p1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Creational</a:t>
            </a:r>
            <a:endParaRPr/>
          </a:p>
        </p:txBody>
      </p:sp>
      <p:sp>
        <p:nvSpPr>
          <p:cNvPr id="135" name="Google Shape;135;p11"/>
          <p:cNvSpPr txBox="1"/>
          <p:nvPr/>
        </p:nvSpPr>
        <p:spPr>
          <a:xfrm>
            <a:off x="6448559" y="2096166"/>
            <a:ext cx="2324811" cy="3454528"/>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2E2D2C"/>
              </a:buClr>
              <a:buSzPts val="1600"/>
              <a:buFont typeface="Arial"/>
              <a:buNone/>
            </a:pPr>
            <a:r>
              <a:t/>
            </a:r>
            <a:endParaRPr b="0" i="0" sz="1600" u="none" cap="none" strike="noStrike">
              <a:solidFill>
                <a:srgbClr val="2E2D2C"/>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2"/>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2000"/>
              <a:buFont typeface="Arial"/>
              <a:buChar char="›"/>
            </a:pPr>
            <a:r>
              <a:rPr lang="en-GB" sz="2000"/>
              <a:t>Structural design patterns focus on the way the classes and objects are structured. The aim of this if to use inheritance and interfaces to define the composition of objects for new functionality.</a:t>
            </a:r>
            <a:endParaRPr/>
          </a:p>
          <a:p>
            <a:pPr indent="-71438" lvl="0" marL="185738" marR="0" rtl="0" algn="l">
              <a:lnSpc>
                <a:spcPct val="100000"/>
              </a:lnSpc>
              <a:spcBef>
                <a:spcPts val="2000"/>
              </a:spcBef>
              <a:spcAft>
                <a:spcPts val="0"/>
              </a:spcAft>
              <a:buClr>
                <a:srgbClr val="008FD0"/>
              </a:buClr>
              <a:buSzPts val="1800"/>
              <a:buFont typeface="Arial"/>
              <a:buNone/>
            </a:pPr>
            <a:r>
              <a:t/>
            </a:r>
            <a:endParaRPr>
              <a:solidFill>
                <a:srgbClr val="00519C"/>
              </a:solidFill>
            </a:endParaRPr>
          </a:p>
        </p:txBody>
      </p:sp>
      <p:sp>
        <p:nvSpPr>
          <p:cNvPr id="141" name="Google Shape;141;p12"/>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Structural</a:t>
            </a:r>
            <a:endParaRPr/>
          </a:p>
        </p:txBody>
      </p:sp>
      <p:sp>
        <p:nvSpPr>
          <p:cNvPr id="142" name="Google Shape;142;p12"/>
          <p:cNvSpPr txBox="1"/>
          <p:nvPr/>
        </p:nvSpPr>
        <p:spPr>
          <a:xfrm>
            <a:off x="6448559" y="2096166"/>
            <a:ext cx="2324811" cy="3454528"/>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2E2D2C"/>
              </a:buClr>
              <a:buSzPts val="1600"/>
              <a:buFont typeface="Arial"/>
              <a:buNone/>
            </a:pPr>
            <a:r>
              <a:t/>
            </a:r>
            <a:endParaRPr b="0" i="0" sz="1600" u="none" cap="none" strike="noStrike">
              <a:solidFill>
                <a:srgbClr val="2E2D2C"/>
              </a:solidFill>
              <a:latin typeface="Arial"/>
              <a:ea typeface="Arial"/>
              <a:cs typeface="Arial"/>
              <a:sym typeface="Arial"/>
            </a:endParaRPr>
          </a:p>
        </p:txBody>
      </p:sp>
      <p:sp>
        <p:nvSpPr>
          <p:cNvPr id="143" name="Google Shape;143;p12"/>
          <p:cNvSpPr txBox="1"/>
          <p:nvPr/>
        </p:nvSpPr>
        <p:spPr>
          <a:xfrm>
            <a:off x="8773370" y="2096165"/>
            <a:ext cx="1721648" cy="3454528"/>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2E2D2C"/>
              </a:buClr>
              <a:buSzPts val="1600"/>
              <a:buFont typeface="Arial"/>
              <a:buNone/>
            </a:pPr>
            <a:r>
              <a:t/>
            </a:r>
            <a:endParaRPr b="0" i="0" sz="1600" u="none" cap="none" strike="noStrike">
              <a:solidFill>
                <a:srgbClr val="2E2D2C"/>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3"/>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rtl="0" algn="l">
              <a:lnSpc>
                <a:spcPct val="100000"/>
              </a:lnSpc>
              <a:spcBef>
                <a:spcPts val="0"/>
              </a:spcBef>
              <a:spcAft>
                <a:spcPts val="0"/>
              </a:spcAft>
              <a:buClr>
                <a:srgbClr val="2E2D2C"/>
              </a:buClr>
              <a:buSzPts val="2000"/>
              <a:buChar char="›"/>
            </a:pPr>
            <a:r>
              <a:rPr lang="en-GB" sz="2000"/>
              <a:t>Behavioural patterns are focused on the communication between objects.</a:t>
            </a:r>
            <a:endParaRPr/>
          </a:p>
        </p:txBody>
      </p:sp>
      <p:sp>
        <p:nvSpPr>
          <p:cNvPr id="149" name="Google Shape;149;p1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Behavioural</a:t>
            </a:r>
            <a:endParaRPr/>
          </a:p>
        </p:txBody>
      </p:sp>
      <p:sp>
        <p:nvSpPr>
          <p:cNvPr id="150" name="Google Shape;150;p13"/>
          <p:cNvSpPr txBox="1"/>
          <p:nvPr/>
        </p:nvSpPr>
        <p:spPr>
          <a:xfrm>
            <a:off x="6448559" y="2096166"/>
            <a:ext cx="2324811" cy="3454528"/>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2E2D2C"/>
              </a:buClr>
              <a:buSzPts val="1600"/>
              <a:buFont typeface="Arial"/>
              <a:buNone/>
            </a:pPr>
            <a:r>
              <a:t/>
            </a:r>
            <a:endParaRPr b="0" i="0" sz="1600" u="none" cap="none" strike="noStrike">
              <a:solidFill>
                <a:srgbClr val="2E2D2C"/>
              </a:solidFill>
              <a:latin typeface="Arial"/>
              <a:ea typeface="Arial"/>
              <a:cs typeface="Arial"/>
              <a:sym typeface="Arial"/>
            </a:endParaRPr>
          </a:p>
        </p:txBody>
      </p:sp>
      <p:sp>
        <p:nvSpPr>
          <p:cNvPr id="151" name="Google Shape;151;p13"/>
          <p:cNvSpPr txBox="1"/>
          <p:nvPr/>
        </p:nvSpPr>
        <p:spPr>
          <a:xfrm>
            <a:off x="10495018" y="2114149"/>
            <a:ext cx="1520286" cy="3454528"/>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2E2D2C"/>
              </a:buClr>
              <a:buSzPts val="1600"/>
              <a:buFont typeface="Arial"/>
              <a:buNone/>
            </a:pPr>
            <a:r>
              <a:t/>
            </a:r>
            <a:endParaRPr b="0" i="0" sz="1600" u="none" cap="none" strike="noStrike">
              <a:solidFill>
                <a:srgbClr val="2E2D2C"/>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4"/>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2000"/>
              <a:buFont typeface="Arial"/>
              <a:buChar char="›"/>
            </a:pPr>
            <a:r>
              <a:rPr lang="en-GB" sz="2000">
                <a:solidFill>
                  <a:schemeClr val="dk1"/>
                </a:solidFill>
              </a:rPr>
              <a:t>Builder pattern solves the issue where the amount of parameters that an object requires leads to an exponential amount of constructors </a:t>
            </a:r>
            <a:endParaRPr/>
          </a:p>
          <a:p>
            <a:pPr indent="-58737" lvl="0" marL="185738" marR="0" rtl="0" algn="l">
              <a:lnSpc>
                <a:spcPct val="100000"/>
              </a:lnSpc>
              <a:spcBef>
                <a:spcPts val="2000"/>
              </a:spcBef>
              <a:spcAft>
                <a:spcPts val="0"/>
              </a:spcAft>
              <a:buClr>
                <a:srgbClr val="008FD0"/>
              </a:buClr>
              <a:buSzPts val="2000"/>
              <a:buFont typeface="Arial"/>
              <a:buNone/>
            </a:pPr>
            <a:r>
              <a:t/>
            </a:r>
            <a:endParaRPr sz="2000">
              <a:solidFill>
                <a:schemeClr val="dk1"/>
              </a:solidFill>
            </a:endParaRPr>
          </a:p>
          <a:p>
            <a:pPr indent="-185738" lvl="0" marL="185738" marR="0" rtl="0" algn="l">
              <a:lnSpc>
                <a:spcPct val="100000"/>
              </a:lnSpc>
              <a:spcBef>
                <a:spcPts val="2000"/>
              </a:spcBef>
              <a:spcAft>
                <a:spcPts val="0"/>
              </a:spcAft>
              <a:buClr>
                <a:srgbClr val="008FD0"/>
              </a:buClr>
              <a:buSzPts val="2000"/>
              <a:buFont typeface="Arial"/>
              <a:buChar char="›"/>
            </a:pPr>
            <a:r>
              <a:rPr lang="en-GB" sz="2000">
                <a:solidFill>
                  <a:schemeClr val="dk1"/>
                </a:solidFill>
              </a:rPr>
              <a:t>(To enable every combination between the parameters)</a:t>
            </a:r>
            <a:endParaRPr/>
          </a:p>
          <a:p>
            <a:pPr indent="-58737" lvl="0" marL="185738" marR="0" rtl="0" algn="l">
              <a:lnSpc>
                <a:spcPct val="100000"/>
              </a:lnSpc>
              <a:spcBef>
                <a:spcPts val="2000"/>
              </a:spcBef>
              <a:spcAft>
                <a:spcPts val="0"/>
              </a:spcAft>
              <a:buClr>
                <a:srgbClr val="008FD0"/>
              </a:buClr>
              <a:buSzPts val="2000"/>
              <a:buFont typeface="Arial"/>
              <a:buNone/>
            </a:pPr>
            <a:r>
              <a:t/>
            </a:r>
            <a:endParaRPr sz="2000">
              <a:solidFill>
                <a:schemeClr val="dk1"/>
              </a:solidFill>
            </a:endParaRPr>
          </a:p>
          <a:p>
            <a:pPr indent="-185738" lvl="0" marL="185738" marR="0" rtl="0" algn="l">
              <a:lnSpc>
                <a:spcPct val="100000"/>
              </a:lnSpc>
              <a:spcBef>
                <a:spcPts val="2000"/>
              </a:spcBef>
              <a:spcAft>
                <a:spcPts val="0"/>
              </a:spcAft>
              <a:buClr>
                <a:srgbClr val="008FD0"/>
              </a:buClr>
              <a:buSzPts val="2000"/>
              <a:buFont typeface="Arial"/>
              <a:buChar char="›"/>
            </a:pPr>
            <a:r>
              <a:rPr lang="en-GB" sz="2000">
                <a:solidFill>
                  <a:schemeClr val="dk1"/>
                </a:solidFill>
              </a:rPr>
              <a:t>How the builder pattern solves this problem is by using default values and being able to return/fill a constructor at every step.</a:t>
            </a:r>
            <a:endParaRPr/>
          </a:p>
          <a:p>
            <a:pPr indent="-58737" lvl="0" marL="185738" marR="0" rtl="0" algn="l">
              <a:lnSpc>
                <a:spcPct val="100000"/>
              </a:lnSpc>
              <a:spcBef>
                <a:spcPts val="2000"/>
              </a:spcBef>
              <a:spcAft>
                <a:spcPts val="0"/>
              </a:spcAft>
              <a:buClr>
                <a:srgbClr val="008FD0"/>
              </a:buClr>
              <a:buSzPts val="2000"/>
              <a:buFont typeface="Arial"/>
              <a:buNone/>
            </a:pPr>
            <a:r>
              <a:t/>
            </a:r>
            <a:endParaRPr sz="2000">
              <a:solidFill>
                <a:schemeClr val="dk1"/>
              </a:solidFill>
            </a:endParaRPr>
          </a:p>
        </p:txBody>
      </p:sp>
      <p:sp>
        <p:nvSpPr>
          <p:cNvPr id="157" name="Google Shape;157;p14"/>
          <p:cNvSpPr txBox="1"/>
          <p:nvPr>
            <p:ph idx="2" type="body"/>
          </p:nvPr>
        </p:nvSpPr>
        <p:spPr>
          <a:xfrm>
            <a:off x="62064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Builder pattern is an object creation software design pattern, intention of it is to find a solution to the telescoping constructor anti-pattern which occurs when the increase of parameters for constructors leads to an exponential list of constructors.</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Instead of using numerous constructors the builder pattern uses another object, a builder, that receives each parameters step by step then returns the resulting constructed object at once.</a:t>
            </a:r>
            <a:endParaRPr/>
          </a:p>
        </p:txBody>
      </p:sp>
      <p:sp>
        <p:nvSpPr>
          <p:cNvPr id="158" name="Google Shape;158;p1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Builder Pattern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5"/>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Builder Pattern - Example</a:t>
            </a:r>
            <a:endParaRPr/>
          </a:p>
        </p:txBody>
      </p:sp>
      <p:sp>
        <p:nvSpPr>
          <p:cNvPr id="164" name="Google Shape;164;p15"/>
          <p:cNvSpPr/>
          <p:nvPr/>
        </p:nvSpPr>
        <p:spPr>
          <a:xfrm>
            <a:off x="301037" y="1711104"/>
            <a:ext cx="5571644" cy="3323987"/>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1400" u="none" cap="none" strike="noStrike">
                <a:solidFill>
                  <a:srgbClr val="7F0055"/>
                </a:solidFill>
                <a:latin typeface="Courier New"/>
                <a:ea typeface="Courier New"/>
                <a:cs typeface="Courier New"/>
                <a:sym typeface="Courier New"/>
              </a:rPr>
              <a:t>public</a:t>
            </a:r>
            <a:r>
              <a:rPr b="1" i="0" lang="en-GB" sz="1400" u="none" cap="none" strike="noStrike">
                <a:solidFill>
                  <a:srgbClr val="000000"/>
                </a:solidFill>
                <a:latin typeface="Courier New"/>
                <a:ea typeface="Courier New"/>
                <a:cs typeface="Courier New"/>
                <a:sym typeface="Courier New"/>
              </a:rPr>
              <a:t> </a:t>
            </a:r>
            <a:r>
              <a:rPr b="1" i="0" lang="en-GB" sz="1400" u="none" cap="none" strike="noStrike">
                <a:solidFill>
                  <a:srgbClr val="7F0055"/>
                </a:solidFill>
                <a:latin typeface="Courier New"/>
                <a:ea typeface="Courier New"/>
                <a:cs typeface="Courier New"/>
                <a:sym typeface="Courier New"/>
              </a:rPr>
              <a:t>class</a:t>
            </a:r>
            <a:r>
              <a:rPr b="1" i="0" lang="en-GB" sz="1400" u="none" cap="none" strike="noStrike">
                <a:solidFill>
                  <a:srgbClr val="000000"/>
                </a:solidFill>
                <a:latin typeface="Courier New"/>
                <a:ea typeface="Courier New"/>
                <a:cs typeface="Courier New"/>
                <a:sym typeface="Courier New"/>
              </a:rPr>
              <a:t> Trainee {</a:t>
            </a:r>
            <a:endParaRPr/>
          </a:p>
          <a:p>
            <a:pPr indent="0" lvl="0" marL="0" marR="0" rtl="0" algn="l">
              <a:spcBef>
                <a:spcPts val="0"/>
              </a:spcBef>
              <a:spcAft>
                <a:spcPts val="0"/>
              </a:spcAft>
              <a:buNone/>
            </a:pPr>
            <a:r>
              <a:t/>
            </a:r>
            <a:endParaRPr b="1" sz="1400">
              <a:solidFill>
                <a:srgbClr val="000000"/>
              </a:solidFill>
              <a:latin typeface="Courier New"/>
              <a:ea typeface="Courier New"/>
              <a:cs typeface="Courier New"/>
              <a:sym typeface="Courier New"/>
            </a:endParaRPr>
          </a:p>
          <a:p>
            <a:pPr indent="0" lvl="1" marL="457200" marR="0" rtl="0" algn="l">
              <a:spcBef>
                <a:spcPts val="0"/>
              </a:spcBef>
              <a:spcAft>
                <a:spcPts val="0"/>
              </a:spcAft>
              <a:buNone/>
            </a:pPr>
            <a:r>
              <a:rPr b="1" i="0" lang="en-GB" sz="1400" u="none" cap="none" strike="noStrike">
                <a:solidFill>
                  <a:srgbClr val="7F0055"/>
                </a:solidFill>
                <a:latin typeface="Courier New"/>
                <a:ea typeface="Courier New"/>
                <a:cs typeface="Courier New"/>
                <a:sym typeface="Courier New"/>
              </a:rPr>
              <a:t>private</a:t>
            </a:r>
            <a:r>
              <a:rPr b="1" i="0" lang="en-GB" sz="1400" u="none" cap="none" strike="noStrike">
                <a:solidFill>
                  <a:srgbClr val="000000"/>
                </a:solidFill>
                <a:latin typeface="Courier New"/>
                <a:ea typeface="Courier New"/>
                <a:cs typeface="Courier New"/>
                <a:sym typeface="Courier New"/>
              </a:rPr>
              <a:t> String </a:t>
            </a:r>
            <a:r>
              <a:rPr b="1" i="0" lang="en-GB" sz="1400" u="sng" cap="none" strike="noStrike">
                <a:solidFill>
                  <a:srgbClr val="0000C0"/>
                </a:solidFill>
                <a:latin typeface="Courier New"/>
                <a:ea typeface="Courier New"/>
                <a:cs typeface="Courier New"/>
                <a:sym typeface="Courier New"/>
              </a:rPr>
              <a:t>name</a:t>
            </a:r>
            <a:r>
              <a:rPr b="1" i="0" lang="en-GB" sz="1400" u="sng" cap="none" strike="noStrike">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rPr b="1" i="0" lang="en-GB" sz="1400" u="none" cap="none" strike="noStrike">
                <a:solidFill>
                  <a:srgbClr val="7F0055"/>
                </a:solidFill>
                <a:latin typeface="Courier New"/>
                <a:ea typeface="Courier New"/>
                <a:cs typeface="Courier New"/>
                <a:sym typeface="Courier New"/>
              </a:rPr>
              <a:t>private</a:t>
            </a:r>
            <a:r>
              <a:rPr b="1" i="0" lang="en-GB" sz="1400" u="none" cap="none" strike="noStrike">
                <a:solidFill>
                  <a:srgbClr val="000000"/>
                </a:solidFill>
                <a:latin typeface="Courier New"/>
                <a:ea typeface="Courier New"/>
                <a:cs typeface="Courier New"/>
                <a:sym typeface="Courier New"/>
              </a:rPr>
              <a:t> </a:t>
            </a:r>
            <a:r>
              <a:rPr b="1" i="0" lang="en-GB" sz="1400" u="none" cap="none" strike="noStrike">
                <a:solidFill>
                  <a:srgbClr val="7F0055"/>
                </a:solidFill>
                <a:latin typeface="Courier New"/>
                <a:ea typeface="Courier New"/>
                <a:cs typeface="Courier New"/>
                <a:sym typeface="Courier New"/>
              </a:rPr>
              <a:t>int</a:t>
            </a:r>
            <a:r>
              <a:rPr b="1" i="0" lang="en-GB" sz="1400" u="none" cap="none" strike="noStrike">
                <a:solidFill>
                  <a:srgbClr val="000000"/>
                </a:solidFill>
                <a:latin typeface="Courier New"/>
                <a:ea typeface="Courier New"/>
                <a:cs typeface="Courier New"/>
                <a:sym typeface="Courier New"/>
              </a:rPr>
              <a:t> </a:t>
            </a:r>
            <a:r>
              <a:rPr b="1" i="0" lang="en-GB" sz="1400" u="sng" cap="none" strike="noStrike">
                <a:solidFill>
                  <a:srgbClr val="0000C0"/>
                </a:solidFill>
                <a:latin typeface="Courier New"/>
                <a:ea typeface="Courier New"/>
                <a:cs typeface="Courier New"/>
                <a:sym typeface="Courier New"/>
              </a:rPr>
              <a:t>age</a:t>
            </a:r>
            <a:r>
              <a:rPr b="1" i="0" lang="en-GB" sz="1400" u="sng" cap="none" strike="noStrike">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rPr b="1" i="0" lang="en-GB" sz="1400" u="none" cap="none" strike="noStrike">
                <a:solidFill>
                  <a:srgbClr val="7F0055"/>
                </a:solidFill>
                <a:latin typeface="Courier New"/>
                <a:ea typeface="Courier New"/>
                <a:cs typeface="Courier New"/>
                <a:sym typeface="Courier New"/>
              </a:rPr>
              <a:t>private</a:t>
            </a:r>
            <a:r>
              <a:rPr b="1" i="0" lang="en-GB" sz="1400" u="none" cap="none" strike="noStrike">
                <a:solidFill>
                  <a:srgbClr val="000000"/>
                </a:solidFill>
                <a:latin typeface="Courier New"/>
                <a:ea typeface="Courier New"/>
                <a:cs typeface="Courier New"/>
                <a:sym typeface="Courier New"/>
              </a:rPr>
              <a:t> String </a:t>
            </a:r>
            <a:r>
              <a:rPr b="1" i="0" lang="en-GB" sz="1400" u="sng" cap="none" strike="noStrike">
                <a:solidFill>
                  <a:srgbClr val="0000C0"/>
                </a:solidFill>
                <a:latin typeface="Courier New"/>
                <a:ea typeface="Courier New"/>
                <a:cs typeface="Courier New"/>
                <a:sym typeface="Courier New"/>
              </a:rPr>
              <a:t>technology</a:t>
            </a:r>
            <a:r>
              <a:rPr b="1" i="0" lang="en-GB" sz="1400" u="sng" cap="none" strike="noStrike">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400">
              <a:solidFill>
                <a:srgbClr val="2E2D2C"/>
              </a:solidFill>
              <a:latin typeface="Courier New"/>
              <a:ea typeface="Courier New"/>
              <a:cs typeface="Courier New"/>
              <a:sym typeface="Courier New"/>
            </a:endParaRPr>
          </a:p>
          <a:p>
            <a:pPr indent="0" lvl="1" marL="457200" marR="0" rtl="0" algn="l">
              <a:spcBef>
                <a:spcPts val="0"/>
              </a:spcBef>
              <a:spcAft>
                <a:spcPts val="0"/>
              </a:spcAft>
              <a:buNone/>
            </a:pPr>
            <a:r>
              <a:rPr b="1" i="0" lang="en-GB" sz="1400" u="none" cap="none" strike="noStrike">
                <a:solidFill>
                  <a:srgbClr val="000000"/>
                </a:solidFill>
                <a:latin typeface="Courier New"/>
                <a:ea typeface="Courier New"/>
                <a:cs typeface="Courier New"/>
                <a:sym typeface="Courier New"/>
              </a:rPr>
              <a:t>Trainee(String </a:t>
            </a:r>
            <a:r>
              <a:rPr b="1" i="0" lang="en-GB" sz="1400" u="none" cap="none" strike="noStrike">
                <a:solidFill>
                  <a:srgbClr val="6A3E3E"/>
                </a:solidFill>
                <a:latin typeface="Courier New"/>
                <a:ea typeface="Courier New"/>
                <a:cs typeface="Courier New"/>
                <a:sym typeface="Courier New"/>
              </a:rPr>
              <a:t>name</a:t>
            </a:r>
            <a:r>
              <a:rPr b="1" i="0" lang="en-GB" sz="1400" u="none" cap="none" strike="noStrike">
                <a:solidFill>
                  <a:srgbClr val="000000"/>
                </a:solidFill>
                <a:latin typeface="Courier New"/>
                <a:ea typeface="Courier New"/>
                <a:cs typeface="Courier New"/>
                <a:sym typeface="Courier New"/>
              </a:rPr>
              <a:t>, </a:t>
            </a:r>
            <a:r>
              <a:rPr b="1" i="0" lang="en-GB" sz="1400" u="none" cap="none" strike="noStrike">
                <a:solidFill>
                  <a:srgbClr val="7F0055"/>
                </a:solidFill>
                <a:latin typeface="Courier New"/>
                <a:ea typeface="Courier New"/>
                <a:cs typeface="Courier New"/>
                <a:sym typeface="Courier New"/>
              </a:rPr>
              <a:t>int</a:t>
            </a:r>
            <a:r>
              <a:rPr b="1" i="0" lang="en-GB" sz="1400" u="none" cap="none" strike="noStrike">
                <a:solidFill>
                  <a:srgbClr val="000000"/>
                </a:solidFill>
                <a:latin typeface="Courier New"/>
                <a:ea typeface="Courier New"/>
                <a:cs typeface="Courier New"/>
                <a:sym typeface="Courier New"/>
              </a:rPr>
              <a:t> </a:t>
            </a:r>
            <a:r>
              <a:rPr b="1" i="0" lang="en-GB" sz="1400" u="none" cap="none" strike="noStrike">
                <a:solidFill>
                  <a:srgbClr val="6A3E3E"/>
                </a:solidFill>
                <a:latin typeface="Courier New"/>
                <a:ea typeface="Courier New"/>
                <a:cs typeface="Courier New"/>
                <a:sym typeface="Courier New"/>
              </a:rPr>
              <a:t>age</a:t>
            </a:r>
            <a:r>
              <a:rPr b="1" i="0" lang="en-GB" sz="1400" u="none" cap="none" strike="noStrike">
                <a:solidFill>
                  <a:srgbClr val="000000"/>
                </a:solidFill>
                <a:latin typeface="Courier New"/>
                <a:ea typeface="Courier New"/>
                <a:cs typeface="Courier New"/>
                <a:sym typeface="Courier New"/>
              </a:rPr>
              <a:t>, String </a:t>
            </a:r>
            <a:r>
              <a:rPr b="1" i="0" lang="en-GB" sz="1400" u="none" cap="none" strike="noStrike">
                <a:solidFill>
                  <a:srgbClr val="6A3E3E"/>
                </a:solidFill>
                <a:latin typeface="Courier New"/>
                <a:ea typeface="Courier New"/>
                <a:cs typeface="Courier New"/>
                <a:sym typeface="Courier New"/>
              </a:rPr>
              <a:t>technology</a:t>
            </a:r>
            <a:r>
              <a:rPr b="1" i="0" lang="en-GB" sz="1400" u="none" cap="none" strike="noStrike">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rPr b="1" i="0" lang="en-GB" sz="1400" u="none" cap="none" strike="noStrike">
                <a:solidFill>
                  <a:srgbClr val="000000"/>
                </a:solidFill>
                <a:latin typeface="Courier New"/>
                <a:ea typeface="Courier New"/>
                <a:cs typeface="Courier New"/>
                <a:sym typeface="Courier New"/>
              </a:rPr>
              <a:t>{</a:t>
            </a:r>
            <a:endParaRPr/>
          </a:p>
          <a:p>
            <a:pPr indent="0" lvl="2" marL="914400" marR="0" rtl="0" algn="l">
              <a:spcBef>
                <a:spcPts val="0"/>
              </a:spcBef>
              <a:spcAft>
                <a:spcPts val="0"/>
              </a:spcAft>
              <a:buNone/>
            </a:pPr>
            <a:r>
              <a:rPr b="1" i="0" lang="en-GB" sz="1400" u="none" cap="none" strike="noStrike">
                <a:solidFill>
                  <a:srgbClr val="7F0055"/>
                </a:solidFill>
                <a:latin typeface="Courier New"/>
                <a:ea typeface="Courier New"/>
                <a:cs typeface="Courier New"/>
                <a:sym typeface="Courier New"/>
              </a:rPr>
              <a:t>this</a:t>
            </a:r>
            <a:r>
              <a:rPr b="1" i="0" lang="en-GB" sz="1400" u="none" cap="none" strike="noStrike">
                <a:solidFill>
                  <a:srgbClr val="000000"/>
                </a:solidFill>
                <a:latin typeface="Courier New"/>
                <a:ea typeface="Courier New"/>
                <a:cs typeface="Courier New"/>
                <a:sym typeface="Courier New"/>
              </a:rPr>
              <a:t>.</a:t>
            </a:r>
            <a:r>
              <a:rPr b="1" i="0" lang="en-GB" sz="1400" u="none" cap="none" strike="noStrike">
                <a:solidFill>
                  <a:srgbClr val="0000C0"/>
                </a:solidFill>
                <a:latin typeface="Courier New"/>
                <a:ea typeface="Courier New"/>
                <a:cs typeface="Courier New"/>
                <a:sym typeface="Courier New"/>
              </a:rPr>
              <a:t>name</a:t>
            </a:r>
            <a:r>
              <a:rPr b="1" i="0" lang="en-GB" sz="1400" u="none" cap="none" strike="noStrike">
                <a:solidFill>
                  <a:srgbClr val="000000"/>
                </a:solidFill>
                <a:latin typeface="Courier New"/>
                <a:ea typeface="Courier New"/>
                <a:cs typeface="Courier New"/>
                <a:sym typeface="Courier New"/>
              </a:rPr>
              <a:t> = </a:t>
            </a:r>
            <a:r>
              <a:rPr b="1" i="0" lang="en-GB" sz="1400" u="none" cap="none" strike="noStrike">
                <a:solidFill>
                  <a:srgbClr val="6A3E3E"/>
                </a:solidFill>
                <a:latin typeface="Courier New"/>
                <a:ea typeface="Courier New"/>
                <a:cs typeface="Courier New"/>
                <a:sym typeface="Courier New"/>
              </a:rPr>
              <a:t>name</a:t>
            </a:r>
            <a:r>
              <a:rPr b="1" i="0" lang="en-GB" sz="1400" u="none" cap="none" strike="noStrike">
                <a:solidFill>
                  <a:srgbClr val="000000"/>
                </a:solidFill>
                <a:latin typeface="Courier New"/>
                <a:ea typeface="Courier New"/>
                <a:cs typeface="Courier New"/>
                <a:sym typeface="Courier New"/>
              </a:rPr>
              <a:t>;</a:t>
            </a:r>
            <a:endParaRPr/>
          </a:p>
          <a:p>
            <a:pPr indent="0" lvl="2" marL="914400" marR="0" rtl="0" algn="l">
              <a:spcBef>
                <a:spcPts val="0"/>
              </a:spcBef>
              <a:spcAft>
                <a:spcPts val="0"/>
              </a:spcAft>
              <a:buNone/>
            </a:pPr>
            <a:r>
              <a:rPr b="1" i="0" lang="en-GB" sz="1400" u="none" cap="none" strike="noStrike">
                <a:solidFill>
                  <a:srgbClr val="7F0055"/>
                </a:solidFill>
                <a:latin typeface="Courier New"/>
                <a:ea typeface="Courier New"/>
                <a:cs typeface="Courier New"/>
                <a:sym typeface="Courier New"/>
              </a:rPr>
              <a:t>this</a:t>
            </a:r>
            <a:r>
              <a:rPr b="1" i="0" lang="en-GB" sz="1400" u="none" cap="none" strike="noStrike">
                <a:solidFill>
                  <a:srgbClr val="000000"/>
                </a:solidFill>
                <a:latin typeface="Courier New"/>
                <a:ea typeface="Courier New"/>
                <a:cs typeface="Courier New"/>
                <a:sym typeface="Courier New"/>
              </a:rPr>
              <a:t>.</a:t>
            </a:r>
            <a:r>
              <a:rPr b="1" i="0" lang="en-GB" sz="1400" u="none" cap="none" strike="noStrike">
                <a:solidFill>
                  <a:srgbClr val="0000C0"/>
                </a:solidFill>
                <a:latin typeface="Courier New"/>
                <a:ea typeface="Courier New"/>
                <a:cs typeface="Courier New"/>
                <a:sym typeface="Courier New"/>
              </a:rPr>
              <a:t>age</a:t>
            </a:r>
            <a:r>
              <a:rPr b="1" i="0" lang="en-GB" sz="1400" u="none" cap="none" strike="noStrike">
                <a:solidFill>
                  <a:srgbClr val="000000"/>
                </a:solidFill>
                <a:latin typeface="Courier New"/>
                <a:ea typeface="Courier New"/>
                <a:cs typeface="Courier New"/>
                <a:sym typeface="Courier New"/>
              </a:rPr>
              <a:t> = </a:t>
            </a:r>
            <a:r>
              <a:rPr b="1" i="0" lang="en-GB" sz="1400" u="none" cap="none" strike="noStrike">
                <a:solidFill>
                  <a:srgbClr val="6A3E3E"/>
                </a:solidFill>
                <a:latin typeface="Courier New"/>
                <a:ea typeface="Courier New"/>
                <a:cs typeface="Courier New"/>
                <a:sym typeface="Courier New"/>
              </a:rPr>
              <a:t>age</a:t>
            </a:r>
            <a:r>
              <a:rPr b="1" i="0" lang="en-GB" sz="1400" u="none" cap="none" strike="noStrike">
                <a:solidFill>
                  <a:srgbClr val="000000"/>
                </a:solidFill>
                <a:latin typeface="Courier New"/>
                <a:ea typeface="Courier New"/>
                <a:cs typeface="Courier New"/>
                <a:sym typeface="Courier New"/>
              </a:rPr>
              <a:t>;</a:t>
            </a:r>
            <a:endParaRPr/>
          </a:p>
          <a:p>
            <a:pPr indent="0" lvl="2" marL="914400" marR="0" rtl="0" algn="l">
              <a:spcBef>
                <a:spcPts val="0"/>
              </a:spcBef>
              <a:spcAft>
                <a:spcPts val="0"/>
              </a:spcAft>
              <a:buNone/>
            </a:pPr>
            <a:r>
              <a:rPr b="1" i="0" lang="en-GB" sz="1400" u="none" cap="none" strike="noStrike">
                <a:solidFill>
                  <a:srgbClr val="7F0055"/>
                </a:solidFill>
                <a:latin typeface="Courier New"/>
                <a:ea typeface="Courier New"/>
                <a:cs typeface="Courier New"/>
                <a:sym typeface="Courier New"/>
              </a:rPr>
              <a:t>this</a:t>
            </a:r>
            <a:r>
              <a:rPr b="1" i="0" lang="en-GB" sz="1400" u="none" cap="none" strike="noStrike">
                <a:solidFill>
                  <a:srgbClr val="000000"/>
                </a:solidFill>
                <a:latin typeface="Courier New"/>
                <a:ea typeface="Courier New"/>
                <a:cs typeface="Courier New"/>
                <a:sym typeface="Courier New"/>
              </a:rPr>
              <a:t>.</a:t>
            </a:r>
            <a:r>
              <a:rPr b="1" i="0" lang="en-GB" sz="1400" u="none" cap="none" strike="noStrike">
                <a:solidFill>
                  <a:srgbClr val="0000C0"/>
                </a:solidFill>
                <a:latin typeface="Courier New"/>
                <a:ea typeface="Courier New"/>
                <a:cs typeface="Courier New"/>
                <a:sym typeface="Courier New"/>
              </a:rPr>
              <a:t>technology</a:t>
            </a:r>
            <a:r>
              <a:rPr b="1" i="0" lang="en-GB" sz="1400" u="none" cap="none" strike="noStrike">
                <a:solidFill>
                  <a:srgbClr val="000000"/>
                </a:solidFill>
                <a:latin typeface="Courier New"/>
                <a:ea typeface="Courier New"/>
                <a:cs typeface="Courier New"/>
                <a:sym typeface="Courier New"/>
              </a:rPr>
              <a:t> = </a:t>
            </a:r>
            <a:r>
              <a:rPr b="1" i="0" lang="en-GB" sz="1400" u="none" cap="none" strike="noStrike">
                <a:solidFill>
                  <a:srgbClr val="6A3E3E"/>
                </a:solidFill>
                <a:latin typeface="Courier New"/>
                <a:ea typeface="Courier New"/>
                <a:cs typeface="Courier New"/>
                <a:sym typeface="Courier New"/>
              </a:rPr>
              <a:t>technology</a:t>
            </a:r>
            <a:r>
              <a:rPr b="1" i="0" lang="en-GB" sz="1400" u="none" cap="none" strike="noStrike">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rPr b="1" i="0" lang="en-GB" sz="1400" u="none" cap="none" strike="noStrike">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400">
              <a:solidFill>
                <a:srgbClr val="2E2D2C"/>
              </a:solidFill>
              <a:latin typeface="Courier New"/>
              <a:ea typeface="Courier New"/>
              <a:cs typeface="Courier New"/>
              <a:sym typeface="Courier New"/>
            </a:endParaRPr>
          </a:p>
          <a:p>
            <a:pPr indent="0" lvl="0" marL="0" marR="0" rtl="0" algn="l">
              <a:spcBef>
                <a:spcPts val="0"/>
              </a:spcBef>
              <a:spcAft>
                <a:spcPts val="0"/>
              </a:spcAft>
              <a:buNone/>
            </a:pPr>
            <a:r>
              <a:rPr b="1" lang="en-GB" sz="1400">
                <a:solidFill>
                  <a:srgbClr val="000000"/>
                </a:solidFill>
                <a:latin typeface="Courier New"/>
                <a:ea typeface="Courier New"/>
                <a:cs typeface="Courier New"/>
                <a:sym typeface="Courier New"/>
              </a:rPr>
              <a:t>}</a:t>
            </a:r>
            <a:endParaRPr/>
          </a:p>
        </p:txBody>
      </p:sp>
      <p:sp>
        <p:nvSpPr>
          <p:cNvPr id="165" name="Google Shape;165;p15"/>
          <p:cNvSpPr/>
          <p:nvPr/>
        </p:nvSpPr>
        <p:spPr>
          <a:xfrm>
            <a:off x="6251365" y="1711104"/>
            <a:ext cx="5639598" cy="4401205"/>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rgbClr val="7F0055"/>
                </a:solidFill>
                <a:latin typeface="Courier New"/>
                <a:ea typeface="Courier New"/>
                <a:cs typeface="Courier New"/>
                <a:sym typeface="Courier New"/>
              </a:rPr>
              <a:t>public</a:t>
            </a:r>
            <a:r>
              <a:rPr b="1" lang="en-GB" sz="1400">
                <a:solidFill>
                  <a:srgbClr val="000000"/>
                </a:solidFill>
                <a:latin typeface="Courier New"/>
                <a:ea typeface="Courier New"/>
                <a:cs typeface="Courier New"/>
                <a:sym typeface="Courier New"/>
              </a:rPr>
              <a:t> </a:t>
            </a:r>
            <a:r>
              <a:rPr b="1" lang="en-GB" sz="1400">
                <a:solidFill>
                  <a:srgbClr val="7F0055"/>
                </a:solidFill>
                <a:latin typeface="Courier New"/>
                <a:ea typeface="Courier New"/>
                <a:cs typeface="Courier New"/>
                <a:sym typeface="Courier New"/>
              </a:rPr>
              <a:t>class</a:t>
            </a:r>
            <a:r>
              <a:rPr b="1" lang="en-GB" sz="1400">
                <a:solidFill>
                  <a:srgbClr val="000000"/>
                </a:solidFill>
                <a:latin typeface="Courier New"/>
                <a:ea typeface="Courier New"/>
                <a:cs typeface="Courier New"/>
                <a:sym typeface="Courier New"/>
              </a:rPr>
              <a:t> TraineeBuilder {</a:t>
            </a:r>
            <a:endParaRPr/>
          </a:p>
          <a:p>
            <a:pPr indent="0" lvl="1" marL="457200" marR="0" rtl="0" algn="l">
              <a:spcBef>
                <a:spcPts val="0"/>
              </a:spcBef>
              <a:spcAft>
                <a:spcPts val="0"/>
              </a:spcAft>
              <a:buNone/>
            </a:pPr>
            <a:r>
              <a:rPr b="1" i="0" lang="en-GB" sz="1400" u="none" cap="none" strike="noStrike">
                <a:solidFill>
                  <a:srgbClr val="7F0055"/>
                </a:solidFill>
                <a:latin typeface="Courier New"/>
                <a:ea typeface="Courier New"/>
                <a:cs typeface="Courier New"/>
                <a:sym typeface="Courier New"/>
              </a:rPr>
              <a:t>private</a:t>
            </a:r>
            <a:r>
              <a:rPr b="1" i="0" lang="en-GB" sz="1400" u="none" cap="none" strike="noStrike">
                <a:solidFill>
                  <a:srgbClr val="000000"/>
                </a:solidFill>
                <a:latin typeface="Courier New"/>
                <a:ea typeface="Courier New"/>
                <a:cs typeface="Courier New"/>
                <a:sym typeface="Courier New"/>
              </a:rPr>
              <a:t> String </a:t>
            </a:r>
            <a:r>
              <a:rPr b="1" i="0" lang="en-GB" sz="1400" u="none" cap="none" strike="noStrike">
                <a:solidFill>
                  <a:srgbClr val="0000C0"/>
                </a:solidFill>
                <a:latin typeface="Courier New"/>
                <a:ea typeface="Courier New"/>
                <a:cs typeface="Courier New"/>
                <a:sym typeface="Courier New"/>
              </a:rPr>
              <a:t>name</a:t>
            </a:r>
            <a:r>
              <a:rPr b="1" i="0" lang="en-GB" sz="1400" u="none" cap="none" strike="noStrike">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rPr b="1" i="0" lang="en-GB" sz="1400" u="none" cap="none" strike="noStrike">
                <a:solidFill>
                  <a:srgbClr val="3F7F5F"/>
                </a:solidFill>
                <a:latin typeface="Courier New"/>
                <a:ea typeface="Courier New"/>
                <a:cs typeface="Courier New"/>
                <a:sym typeface="Courier New"/>
              </a:rPr>
              <a:t>//we dont want a default name.</a:t>
            </a:r>
            <a:endParaRPr/>
          </a:p>
          <a:p>
            <a:pPr indent="0" lvl="1" marL="457200" marR="0" rtl="0" algn="l">
              <a:spcBef>
                <a:spcPts val="0"/>
              </a:spcBef>
              <a:spcAft>
                <a:spcPts val="0"/>
              </a:spcAft>
              <a:buNone/>
            </a:pPr>
            <a:r>
              <a:rPr b="1" i="0" lang="en-GB" sz="1400" u="none" cap="none" strike="noStrike">
                <a:solidFill>
                  <a:srgbClr val="7F0055"/>
                </a:solidFill>
                <a:latin typeface="Courier New"/>
                <a:ea typeface="Courier New"/>
                <a:cs typeface="Courier New"/>
                <a:sym typeface="Courier New"/>
              </a:rPr>
              <a:t>private</a:t>
            </a:r>
            <a:r>
              <a:rPr b="1" i="0" lang="en-GB" sz="1400" u="none" cap="none" strike="noStrike">
                <a:solidFill>
                  <a:srgbClr val="000000"/>
                </a:solidFill>
                <a:latin typeface="Courier New"/>
                <a:ea typeface="Courier New"/>
                <a:cs typeface="Courier New"/>
                <a:sym typeface="Courier New"/>
              </a:rPr>
              <a:t> </a:t>
            </a:r>
            <a:r>
              <a:rPr b="1" i="0" lang="en-GB" sz="1400" u="none" cap="none" strike="noStrike">
                <a:solidFill>
                  <a:srgbClr val="7F0055"/>
                </a:solidFill>
                <a:latin typeface="Courier New"/>
                <a:ea typeface="Courier New"/>
                <a:cs typeface="Courier New"/>
                <a:sym typeface="Courier New"/>
              </a:rPr>
              <a:t>int </a:t>
            </a:r>
            <a:r>
              <a:rPr b="1" i="0" lang="en-GB" sz="1400" u="none" cap="none" strike="noStrike">
                <a:solidFill>
                  <a:srgbClr val="0000C0"/>
                </a:solidFill>
                <a:latin typeface="Courier New"/>
                <a:ea typeface="Courier New"/>
                <a:cs typeface="Courier New"/>
                <a:sym typeface="Courier New"/>
              </a:rPr>
              <a:t>age</a:t>
            </a:r>
            <a:r>
              <a:rPr b="1" i="0" lang="en-GB" sz="1400" u="none" cap="none" strike="noStrike">
                <a:solidFill>
                  <a:srgbClr val="000000"/>
                </a:solidFill>
                <a:latin typeface="Courier New"/>
                <a:ea typeface="Courier New"/>
                <a:cs typeface="Courier New"/>
                <a:sym typeface="Courier New"/>
              </a:rPr>
              <a:t> = 0;</a:t>
            </a:r>
            <a:endParaRPr/>
          </a:p>
          <a:p>
            <a:pPr indent="0" lvl="1" marL="457200" marR="0" rtl="0" algn="l">
              <a:spcBef>
                <a:spcPts val="0"/>
              </a:spcBef>
              <a:spcAft>
                <a:spcPts val="0"/>
              </a:spcAft>
              <a:buNone/>
            </a:pPr>
            <a:r>
              <a:rPr b="1" i="0" lang="en-GB" sz="1400" u="none" cap="none" strike="noStrike">
                <a:solidFill>
                  <a:srgbClr val="3F7F5F"/>
                </a:solidFill>
                <a:latin typeface="Courier New"/>
                <a:ea typeface="Courier New"/>
                <a:cs typeface="Courier New"/>
                <a:sym typeface="Courier New"/>
              </a:rPr>
              <a:t>//default age</a:t>
            </a:r>
            <a:endParaRPr/>
          </a:p>
          <a:p>
            <a:pPr indent="0" lvl="1" marL="457200" marR="0" rtl="0" algn="l">
              <a:spcBef>
                <a:spcPts val="0"/>
              </a:spcBef>
              <a:spcAft>
                <a:spcPts val="0"/>
              </a:spcAft>
              <a:buNone/>
            </a:pPr>
            <a:r>
              <a:rPr b="1" i="0" lang="en-GB" sz="1400" u="none" cap="none" strike="noStrike">
                <a:solidFill>
                  <a:srgbClr val="7F0055"/>
                </a:solidFill>
                <a:latin typeface="Courier New"/>
                <a:ea typeface="Courier New"/>
                <a:cs typeface="Courier New"/>
                <a:sym typeface="Courier New"/>
              </a:rPr>
              <a:t>private</a:t>
            </a:r>
            <a:r>
              <a:rPr b="1" i="0" lang="en-GB" sz="1400" u="none" cap="none" strike="noStrike">
                <a:solidFill>
                  <a:srgbClr val="000000"/>
                </a:solidFill>
                <a:latin typeface="Courier New"/>
                <a:ea typeface="Courier New"/>
                <a:cs typeface="Courier New"/>
                <a:sym typeface="Courier New"/>
              </a:rPr>
              <a:t> String </a:t>
            </a:r>
            <a:r>
              <a:rPr b="1" i="0" lang="en-GB" sz="1400" u="none" cap="none" strike="noStrike">
                <a:solidFill>
                  <a:srgbClr val="0000C0"/>
                </a:solidFill>
                <a:latin typeface="Courier New"/>
                <a:ea typeface="Courier New"/>
                <a:cs typeface="Courier New"/>
                <a:sym typeface="Courier New"/>
              </a:rPr>
              <a:t>technology</a:t>
            </a:r>
            <a:r>
              <a:rPr b="1" i="0" lang="en-GB" sz="1400" u="none" cap="none" strike="noStrike">
                <a:solidFill>
                  <a:srgbClr val="000000"/>
                </a:solidFill>
                <a:latin typeface="Courier New"/>
                <a:ea typeface="Courier New"/>
                <a:cs typeface="Courier New"/>
                <a:sym typeface="Courier New"/>
              </a:rPr>
              <a:t> = </a:t>
            </a:r>
            <a:r>
              <a:rPr b="1" i="0" lang="en-GB" sz="1400" u="none" cap="none" strike="noStrike">
                <a:solidFill>
                  <a:srgbClr val="2A00FF"/>
                </a:solidFill>
                <a:latin typeface="Courier New"/>
                <a:ea typeface="Courier New"/>
                <a:cs typeface="Courier New"/>
                <a:sym typeface="Courier New"/>
              </a:rPr>
              <a:t>"nothing"</a:t>
            </a:r>
            <a:r>
              <a:rPr b="1" i="0" lang="en-GB" sz="1400" u="none" cap="none" strike="noStrike">
                <a:solidFill>
                  <a:srgbClr val="000000"/>
                </a:solidFill>
                <a:latin typeface="Courier New"/>
                <a:ea typeface="Courier New"/>
                <a:cs typeface="Courier New"/>
                <a:sym typeface="Courier New"/>
              </a:rPr>
              <a:t>; </a:t>
            </a:r>
            <a:r>
              <a:rPr b="1" i="0" lang="en-GB" sz="1400" u="none" cap="none" strike="noStrike">
                <a:solidFill>
                  <a:srgbClr val="3F7F5F"/>
                </a:solidFill>
                <a:latin typeface="Courier New"/>
                <a:ea typeface="Courier New"/>
                <a:cs typeface="Courier New"/>
                <a:sym typeface="Courier New"/>
              </a:rPr>
              <a:t>//default technology</a:t>
            </a:r>
            <a:endParaRPr/>
          </a:p>
          <a:p>
            <a:pPr indent="0" lvl="1" marL="457200" marR="0" rtl="0" algn="l">
              <a:spcBef>
                <a:spcPts val="0"/>
              </a:spcBef>
              <a:spcAft>
                <a:spcPts val="0"/>
              </a:spcAft>
              <a:buNone/>
            </a:pPr>
            <a:r>
              <a:t/>
            </a:r>
            <a:endParaRPr b="1" i="0" sz="1400" u="none" cap="none" strike="noStrike">
              <a:solidFill>
                <a:srgbClr val="2E2D2C"/>
              </a:solidFill>
              <a:latin typeface="Courier New"/>
              <a:ea typeface="Courier New"/>
              <a:cs typeface="Courier New"/>
              <a:sym typeface="Courier New"/>
            </a:endParaRPr>
          </a:p>
          <a:p>
            <a:pPr indent="0" lvl="1" marL="457200" marR="0" rtl="0" algn="l">
              <a:spcBef>
                <a:spcPts val="0"/>
              </a:spcBef>
              <a:spcAft>
                <a:spcPts val="0"/>
              </a:spcAft>
              <a:buNone/>
            </a:pPr>
            <a:r>
              <a:rPr b="1" i="0" lang="en-GB" sz="1400" u="none" cap="none" strike="noStrike">
                <a:solidFill>
                  <a:srgbClr val="7F0055"/>
                </a:solidFill>
                <a:latin typeface="Courier New"/>
                <a:ea typeface="Courier New"/>
                <a:cs typeface="Courier New"/>
                <a:sym typeface="Courier New"/>
              </a:rPr>
              <a:t>public</a:t>
            </a:r>
            <a:r>
              <a:rPr b="1" i="0" lang="en-GB" sz="1400" u="none" cap="none" strike="noStrike">
                <a:solidFill>
                  <a:srgbClr val="000000"/>
                </a:solidFill>
                <a:latin typeface="Courier New"/>
                <a:ea typeface="Courier New"/>
                <a:cs typeface="Courier New"/>
                <a:sym typeface="Courier New"/>
              </a:rPr>
              <a:t> TraineeBuilder(){}</a:t>
            </a:r>
            <a:endParaRPr/>
          </a:p>
          <a:p>
            <a:pPr indent="0" lvl="1" marL="457200" marR="0" rtl="0" algn="l">
              <a:spcBef>
                <a:spcPts val="0"/>
              </a:spcBef>
              <a:spcAft>
                <a:spcPts val="0"/>
              </a:spcAft>
              <a:buNone/>
            </a:pPr>
            <a:r>
              <a:t/>
            </a:r>
            <a:endParaRPr b="1" i="0" sz="1400" u="none" cap="none" strike="noStrike">
              <a:solidFill>
                <a:srgbClr val="2E2D2C"/>
              </a:solidFill>
              <a:latin typeface="Courier New"/>
              <a:ea typeface="Courier New"/>
              <a:cs typeface="Courier New"/>
              <a:sym typeface="Courier New"/>
            </a:endParaRPr>
          </a:p>
          <a:p>
            <a:pPr indent="0" lvl="1" marL="457200" marR="0" rtl="0" algn="l">
              <a:spcBef>
                <a:spcPts val="0"/>
              </a:spcBef>
              <a:spcAft>
                <a:spcPts val="0"/>
              </a:spcAft>
              <a:buNone/>
            </a:pPr>
            <a:r>
              <a:rPr b="1" i="0" lang="en-GB" sz="1400" u="none" cap="none" strike="noStrike">
                <a:solidFill>
                  <a:srgbClr val="7F0055"/>
                </a:solidFill>
                <a:latin typeface="Courier New"/>
                <a:ea typeface="Courier New"/>
                <a:cs typeface="Courier New"/>
                <a:sym typeface="Courier New"/>
              </a:rPr>
              <a:t>public</a:t>
            </a:r>
            <a:r>
              <a:rPr b="1" i="0" lang="en-GB" sz="1400" u="none" cap="none" strike="noStrike">
                <a:solidFill>
                  <a:srgbClr val="000000"/>
                </a:solidFill>
                <a:latin typeface="Courier New"/>
                <a:ea typeface="Courier New"/>
                <a:cs typeface="Courier New"/>
                <a:sym typeface="Courier New"/>
              </a:rPr>
              <a:t> Trainee buildTrainee()</a:t>
            </a:r>
            <a:endParaRPr/>
          </a:p>
          <a:p>
            <a:pPr indent="0" lvl="1" marL="457200" marR="0" rtl="0" algn="l">
              <a:spcBef>
                <a:spcPts val="0"/>
              </a:spcBef>
              <a:spcAft>
                <a:spcPts val="0"/>
              </a:spcAft>
              <a:buNone/>
            </a:pPr>
            <a:r>
              <a:rPr b="1" i="0" lang="en-GB" sz="1400" u="none" cap="none" strike="noStrike">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rPr b="1" i="0" lang="en-GB" sz="1400" u="none" cap="none" strike="noStrike">
                <a:solidFill>
                  <a:srgbClr val="7F0055"/>
                </a:solidFill>
                <a:latin typeface="Courier New"/>
                <a:ea typeface="Courier New"/>
                <a:cs typeface="Courier New"/>
                <a:sym typeface="Courier New"/>
              </a:rPr>
              <a:t>return</a:t>
            </a:r>
            <a:r>
              <a:rPr b="1" i="0" lang="en-GB" sz="1400" u="none" cap="none" strike="noStrike">
                <a:solidFill>
                  <a:srgbClr val="000000"/>
                </a:solidFill>
                <a:latin typeface="Courier New"/>
                <a:ea typeface="Courier New"/>
                <a:cs typeface="Courier New"/>
                <a:sym typeface="Courier New"/>
              </a:rPr>
              <a:t> </a:t>
            </a:r>
            <a:r>
              <a:rPr b="1" i="0" lang="en-GB" sz="1400" u="none" cap="none" strike="noStrike">
                <a:solidFill>
                  <a:srgbClr val="7F0055"/>
                </a:solidFill>
                <a:latin typeface="Courier New"/>
                <a:ea typeface="Courier New"/>
                <a:cs typeface="Courier New"/>
                <a:sym typeface="Courier New"/>
              </a:rPr>
              <a:t>new</a:t>
            </a:r>
            <a:r>
              <a:rPr b="1" i="0" lang="en-GB" sz="1400" u="none" cap="none" strike="noStrike">
                <a:solidFill>
                  <a:srgbClr val="000000"/>
                </a:solidFill>
                <a:latin typeface="Courier New"/>
                <a:ea typeface="Courier New"/>
                <a:cs typeface="Courier New"/>
                <a:sym typeface="Courier New"/>
              </a:rPr>
              <a:t> Trainee(</a:t>
            </a:r>
            <a:r>
              <a:rPr b="1" i="0" lang="en-GB" sz="1400" u="none" cap="none" strike="noStrike">
                <a:solidFill>
                  <a:srgbClr val="0000C0"/>
                </a:solidFill>
                <a:latin typeface="Courier New"/>
                <a:ea typeface="Courier New"/>
                <a:cs typeface="Courier New"/>
                <a:sym typeface="Courier New"/>
              </a:rPr>
              <a:t>name</a:t>
            </a:r>
            <a:r>
              <a:rPr b="1" i="0" lang="en-GB" sz="1400" u="none" cap="none" strike="noStrike">
                <a:solidFill>
                  <a:srgbClr val="000000"/>
                </a:solidFill>
                <a:latin typeface="Courier New"/>
                <a:ea typeface="Courier New"/>
                <a:cs typeface="Courier New"/>
                <a:sym typeface="Courier New"/>
              </a:rPr>
              <a:t>,</a:t>
            </a:r>
            <a:r>
              <a:rPr b="1" i="0" lang="en-GB" sz="1400" u="none" cap="none" strike="noStrike">
                <a:solidFill>
                  <a:srgbClr val="0000C0"/>
                </a:solidFill>
                <a:latin typeface="Courier New"/>
                <a:ea typeface="Courier New"/>
                <a:cs typeface="Courier New"/>
                <a:sym typeface="Courier New"/>
              </a:rPr>
              <a:t>age</a:t>
            </a:r>
            <a:r>
              <a:rPr b="1" i="0" lang="en-GB" sz="1400" u="none" cap="none" strike="noStrike">
                <a:solidFill>
                  <a:srgbClr val="000000"/>
                </a:solidFill>
                <a:latin typeface="Courier New"/>
                <a:ea typeface="Courier New"/>
                <a:cs typeface="Courier New"/>
                <a:sym typeface="Courier New"/>
              </a:rPr>
              <a:t>,</a:t>
            </a:r>
            <a:r>
              <a:rPr b="1" i="0" lang="en-GB" sz="1400" u="none" cap="none" strike="noStrike">
                <a:solidFill>
                  <a:srgbClr val="0000C0"/>
                </a:solidFill>
                <a:latin typeface="Courier New"/>
                <a:ea typeface="Courier New"/>
                <a:cs typeface="Courier New"/>
                <a:sym typeface="Courier New"/>
              </a:rPr>
              <a:t>technology</a:t>
            </a:r>
            <a:r>
              <a:rPr b="1" i="0" lang="en-GB" sz="1400" u="none" cap="none" strike="noStrike">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rPr b="1" i="0" lang="en-GB" sz="1400" u="none" cap="none" strike="noStrike">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rPr b="1" i="0" lang="en-GB" sz="1400" u="none" cap="none" strike="noStrike">
                <a:solidFill>
                  <a:srgbClr val="7F0055"/>
                </a:solidFill>
                <a:latin typeface="Courier New"/>
                <a:ea typeface="Courier New"/>
                <a:cs typeface="Courier New"/>
                <a:sym typeface="Courier New"/>
              </a:rPr>
              <a:t>public</a:t>
            </a:r>
            <a:r>
              <a:rPr b="1" i="0" lang="en-GB" sz="1400" u="none" cap="none" strike="noStrike">
                <a:solidFill>
                  <a:srgbClr val="000000"/>
                </a:solidFill>
                <a:latin typeface="Courier New"/>
                <a:ea typeface="Courier New"/>
                <a:cs typeface="Courier New"/>
                <a:sym typeface="Courier New"/>
              </a:rPr>
              <a:t> TraineeBuilder name(String </a:t>
            </a:r>
            <a:r>
              <a:rPr b="1" i="0" lang="en-GB" sz="1400" u="none" cap="none" strike="noStrike">
                <a:solidFill>
                  <a:srgbClr val="6A3E3E"/>
                </a:solidFill>
                <a:latin typeface="Courier New"/>
                <a:ea typeface="Courier New"/>
                <a:cs typeface="Courier New"/>
                <a:sym typeface="Courier New"/>
              </a:rPr>
              <a:t>_name</a:t>
            </a:r>
            <a:r>
              <a:rPr b="1" i="0" lang="en-GB" sz="1400" u="none" cap="none" strike="noStrike">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rPr b="1" i="0" lang="en-GB" sz="1400" u="none" cap="none" strike="noStrike">
                <a:solidFill>
                  <a:srgbClr val="000000"/>
                </a:solidFill>
                <a:latin typeface="Courier New"/>
                <a:ea typeface="Courier New"/>
                <a:cs typeface="Courier New"/>
                <a:sym typeface="Courier New"/>
              </a:rPr>
              <a:t>{</a:t>
            </a:r>
            <a:endParaRPr/>
          </a:p>
          <a:p>
            <a:pPr indent="0" lvl="2" marL="914400" marR="0" rtl="0" algn="l">
              <a:spcBef>
                <a:spcPts val="0"/>
              </a:spcBef>
              <a:spcAft>
                <a:spcPts val="0"/>
              </a:spcAft>
              <a:buNone/>
            </a:pPr>
            <a:r>
              <a:rPr b="1" i="0" lang="en-GB" sz="1400" u="none" cap="none" strike="noStrike">
                <a:solidFill>
                  <a:srgbClr val="7F0055"/>
                </a:solidFill>
                <a:latin typeface="Courier New"/>
                <a:ea typeface="Courier New"/>
                <a:cs typeface="Courier New"/>
                <a:sym typeface="Courier New"/>
              </a:rPr>
              <a:t>this</a:t>
            </a:r>
            <a:r>
              <a:rPr b="1" i="0" lang="en-GB" sz="1400" u="none" cap="none" strike="noStrike">
                <a:solidFill>
                  <a:srgbClr val="000000"/>
                </a:solidFill>
                <a:latin typeface="Courier New"/>
                <a:ea typeface="Courier New"/>
                <a:cs typeface="Courier New"/>
                <a:sym typeface="Courier New"/>
              </a:rPr>
              <a:t>.</a:t>
            </a:r>
            <a:r>
              <a:rPr b="1" i="0" lang="en-GB" sz="1400" u="none" cap="none" strike="noStrike">
                <a:solidFill>
                  <a:srgbClr val="0000C0"/>
                </a:solidFill>
                <a:latin typeface="Courier New"/>
                <a:ea typeface="Courier New"/>
                <a:cs typeface="Courier New"/>
                <a:sym typeface="Courier New"/>
              </a:rPr>
              <a:t>name</a:t>
            </a:r>
            <a:r>
              <a:rPr b="1" i="0" lang="en-GB" sz="1400" u="none" cap="none" strike="noStrike">
                <a:solidFill>
                  <a:srgbClr val="000000"/>
                </a:solidFill>
                <a:latin typeface="Courier New"/>
                <a:ea typeface="Courier New"/>
                <a:cs typeface="Courier New"/>
                <a:sym typeface="Courier New"/>
              </a:rPr>
              <a:t> = </a:t>
            </a:r>
            <a:r>
              <a:rPr b="1" i="0" lang="en-GB" sz="1400" u="none" cap="none" strike="noStrike">
                <a:solidFill>
                  <a:srgbClr val="6A3E3E"/>
                </a:solidFill>
                <a:latin typeface="Courier New"/>
                <a:ea typeface="Courier New"/>
                <a:cs typeface="Courier New"/>
                <a:sym typeface="Courier New"/>
              </a:rPr>
              <a:t>_name</a:t>
            </a:r>
            <a:r>
              <a:rPr b="1" i="0" lang="en-GB" sz="1400" u="none" cap="none" strike="noStrike">
                <a:solidFill>
                  <a:srgbClr val="000000"/>
                </a:solidFill>
                <a:latin typeface="Courier New"/>
                <a:ea typeface="Courier New"/>
                <a:cs typeface="Courier New"/>
                <a:sym typeface="Courier New"/>
              </a:rPr>
              <a:t>;</a:t>
            </a:r>
            <a:endParaRPr/>
          </a:p>
          <a:p>
            <a:pPr indent="0" lvl="2" marL="914400" marR="0" rtl="0" algn="l">
              <a:spcBef>
                <a:spcPts val="0"/>
              </a:spcBef>
              <a:spcAft>
                <a:spcPts val="0"/>
              </a:spcAft>
              <a:buNone/>
            </a:pPr>
            <a:r>
              <a:rPr b="1" i="0" lang="en-GB" sz="1400" u="none" cap="none" strike="noStrike">
                <a:solidFill>
                  <a:srgbClr val="7F0055"/>
                </a:solidFill>
                <a:latin typeface="Courier New"/>
                <a:ea typeface="Courier New"/>
                <a:cs typeface="Courier New"/>
                <a:sym typeface="Courier New"/>
              </a:rPr>
              <a:t>return</a:t>
            </a:r>
            <a:r>
              <a:rPr b="1" i="0" lang="en-GB" sz="1400" u="none" cap="none" strike="noStrike">
                <a:solidFill>
                  <a:srgbClr val="000000"/>
                </a:solidFill>
                <a:latin typeface="Courier New"/>
                <a:ea typeface="Courier New"/>
                <a:cs typeface="Courier New"/>
                <a:sym typeface="Courier New"/>
              </a:rPr>
              <a:t> </a:t>
            </a:r>
            <a:r>
              <a:rPr b="1" i="0" lang="en-GB" sz="1400" u="none" cap="none" strike="noStrike">
                <a:solidFill>
                  <a:srgbClr val="7F0055"/>
                </a:solidFill>
                <a:latin typeface="Courier New"/>
                <a:ea typeface="Courier New"/>
                <a:cs typeface="Courier New"/>
                <a:sym typeface="Courier New"/>
              </a:rPr>
              <a:t>this</a:t>
            </a:r>
            <a:r>
              <a:rPr b="1" i="0" lang="en-GB" sz="1400" u="none" cap="none" strike="noStrike">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rPr b="1" i="0" lang="en-GB" sz="1400" u="none" cap="none" strike="noStrike">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1400">
                <a:solidFill>
                  <a:srgbClr val="000000"/>
                </a:solidFill>
                <a:latin typeface="Courier New"/>
                <a:ea typeface="Courier New"/>
                <a:cs typeface="Courier New"/>
                <a:sym typeface="Courier New"/>
              </a:rPr>
              <a:t>}</a:t>
            </a:r>
            <a:endParaRPr b="1" sz="1400">
              <a:solidFill>
                <a:srgbClr val="2E2D2C"/>
              </a:solidFill>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6"/>
          <p:cNvSpPr txBox="1"/>
          <p:nvPr>
            <p:ph idx="2" type="body"/>
          </p:nvPr>
        </p:nvSpPr>
        <p:spPr>
          <a:xfrm>
            <a:off x="6405932" y="2018187"/>
            <a:ext cx="5580000" cy="3467192"/>
          </a:xfrm>
          <a:prstGeom prst="rect">
            <a:avLst/>
          </a:prstGeom>
          <a:solidFill>
            <a:schemeClr val="lt2"/>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800"/>
              <a:buNone/>
            </a:pPr>
            <a:r>
              <a:rPr b="1" lang="en-GB" sz="1800">
                <a:solidFill>
                  <a:srgbClr val="000000"/>
                </a:solidFill>
                <a:latin typeface="Courier New"/>
                <a:ea typeface="Courier New"/>
                <a:cs typeface="Courier New"/>
                <a:sym typeface="Courier New"/>
              </a:rPr>
              <a:t>Trainee </a:t>
            </a:r>
            <a:r>
              <a:rPr b="1" lang="en-GB" sz="1800">
                <a:solidFill>
                  <a:srgbClr val="6A3E3E"/>
                </a:solidFill>
                <a:latin typeface="Courier New"/>
                <a:ea typeface="Courier New"/>
                <a:cs typeface="Courier New"/>
                <a:sym typeface="Courier New"/>
              </a:rPr>
              <a:t>t1</a:t>
            </a:r>
            <a:r>
              <a:rPr b="1" lang="en-GB" sz="1800">
                <a:solidFill>
                  <a:srgbClr val="000000"/>
                </a:solidFill>
                <a:latin typeface="Courier New"/>
                <a:ea typeface="Courier New"/>
                <a:cs typeface="Courier New"/>
                <a:sym typeface="Courier New"/>
              </a:rPr>
              <a:t> = </a:t>
            </a:r>
            <a:r>
              <a:rPr b="1" lang="en-GB" sz="1800">
                <a:solidFill>
                  <a:srgbClr val="7F0055"/>
                </a:solidFill>
                <a:latin typeface="Courier New"/>
                <a:ea typeface="Courier New"/>
                <a:cs typeface="Courier New"/>
                <a:sym typeface="Courier New"/>
              </a:rPr>
              <a:t>new</a:t>
            </a:r>
            <a:r>
              <a:rPr b="1" lang="en-GB" sz="1800">
                <a:solidFill>
                  <a:srgbClr val="000000"/>
                </a:solidFill>
                <a:latin typeface="Courier New"/>
                <a:ea typeface="Courier New"/>
                <a:cs typeface="Courier New"/>
                <a:sym typeface="Courier New"/>
              </a:rPr>
              <a:t> TraineeBuilder().name(</a:t>
            </a:r>
            <a:r>
              <a:rPr b="1" lang="en-GB" sz="1800">
                <a:solidFill>
                  <a:srgbClr val="2A00FF"/>
                </a:solidFill>
                <a:latin typeface="Courier New"/>
                <a:ea typeface="Courier New"/>
                <a:cs typeface="Courier New"/>
                <a:sym typeface="Courier New"/>
              </a:rPr>
              <a:t>"connor"</a:t>
            </a:r>
            <a:r>
              <a:rPr b="1" lang="en-GB" sz="1800">
                <a:solidFill>
                  <a:srgbClr val="000000"/>
                </a:solidFill>
                <a:latin typeface="Courier New"/>
                <a:ea typeface="Courier New"/>
                <a:cs typeface="Courier New"/>
                <a:sym typeface="Courier New"/>
              </a:rPr>
              <a:t>).buildTrainee();</a:t>
            </a:r>
            <a:endParaRPr/>
          </a:p>
          <a:p>
            <a:pPr indent="0" lvl="0" marL="0" rtl="0" algn="l">
              <a:lnSpc>
                <a:spcPct val="100000"/>
              </a:lnSpc>
              <a:spcBef>
                <a:spcPts val="0"/>
              </a:spcBef>
              <a:spcAft>
                <a:spcPts val="0"/>
              </a:spcAft>
              <a:buClr>
                <a:schemeClr val="dk1"/>
              </a:buClr>
              <a:buSzPts val="1800"/>
              <a:buNone/>
            </a:pPr>
            <a:r>
              <a:t/>
            </a:r>
            <a:endParaRPr b="1" sz="18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800"/>
              <a:buNone/>
            </a:pPr>
            <a:r>
              <a:t/>
            </a:r>
            <a:endParaRPr b="1" sz="18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Clr>
                <a:srgbClr val="000000"/>
              </a:buClr>
              <a:buSzPts val="1800"/>
              <a:buNone/>
            </a:pPr>
            <a:r>
              <a:rPr b="1" lang="en-GB" sz="1800">
                <a:solidFill>
                  <a:srgbClr val="000000"/>
                </a:solidFill>
                <a:latin typeface="Courier New"/>
                <a:ea typeface="Courier New"/>
                <a:cs typeface="Courier New"/>
                <a:sym typeface="Courier New"/>
              </a:rPr>
              <a:t>Trainee </a:t>
            </a:r>
            <a:r>
              <a:rPr b="1" lang="en-GB" sz="1800">
                <a:solidFill>
                  <a:srgbClr val="6A3E3E"/>
                </a:solidFill>
                <a:latin typeface="Courier New"/>
                <a:ea typeface="Courier New"/>
                <a:cs typeface="Courier New"/>
                <a:sym typeface="Courier New"/>
              </a:rPr>
              <a:t>t2</a:t>
            </a:r>
            <a:r>
              <a:rPr b="1" lang="en-GB" sz="1800">
                <a:solidFill>
                  <a:srgbClr val="000000"/>
                </a:solidFill>
                <a:latin typeface="Courier New"/>
                <a:ea typeface="Courier New"/>
                <a:cs typeface="Courier New"/>
                <a:sym typeface="Courier New"/>
              </a:rPr>
              <a:t> = </a:t>
            </a:r>
            <a:r>
              <a:rPr b="1" lang="en-GB" sz="1800">
                <a:solidFill>
                  <a:srgbClr val="7F0055"/>
                </a:solidFill>
                <a:latin typeface="Courier New"/>
                <a:ea typeface="Courier New"/>
                <a:cs typeface="Courier New"/>
                <a:sym typeface="Courier New"/>
              </a:rPr>
              <a:t>new</a:t>
            </a:r>
            <a:r>
              <a:rPr b="1" lang="en-GB" sz="1800">
                <a:solidFill>
                  <a:srgbClr val="000000"/>
                </a:solidFill>
                <a:latin typeface="Courier New"/>
                <a:ea typeface="Courier New"/>
                <a:cs typeface="Courier New"/>
                <a:sym typeface="Courier New"/>
              </a:rPr>
              <a:t> TraineeBuilder().name(</a:t>
            </a:r>
            <a:r>
              <a:rPr b="1" lang="en-GB" sz="1800">
                <a:solidFill>
                  <a:srgbClr val="2A00FF"/>
                </a:solidFill>
                <a:latin typeface="Courier New"/>
                <a:ea typeface="Courier New"/>
                <a:cs typeface="Courier New"/>
                <a:sym typeface="Courier New"/>
              </a:rPr>
              <a:t>"jeff"</a:t>
            </a:r>
            <a:r>
              <a:rPr b="1" lang="en-GB" sz="1800">
                <a:solidFill>
                  <a:srgbClr val="000000"/>
                </a:solidFill>
                <a:latin typeface="Courier New"/>
                <a:ea typeface="Courier New"/>
                <a:cs typeface="Courier New"/>
                <a:sym typeface="Courier New"/>
              </a:rPr>
              <a:t>).age(12).technology(</a:t>
            </a:r>
            <a:r>
              <a:rPr b="1" lang="en-GB" sz="1800">
                <a:solidFill>
                  <a:srgbClr val="2A00FF"/>
                </a:solidFill>
                <a:latin typeface="Courier New"/>
                <a:ea typeface="Courier New"/>
                <a:cs typeface="Courier New"/>
                <a:sym typeface="Courier New"/>
              </a:rPr>
              <a:t>"devops"</a:t>
            </a:r>
            <a:r>
              <a:rPr b="1" lang="en-GB" sz="1800">
                <a:solidFill>
                  <a:srgbClr val="000000"/>
                </a:solidFill>
                <a:latin typeface="Courier New"/>
                <a:ea typeface="Courier New"/>
                <a:cs typeface="Courier New"/>
                <a:sym typeface="Courier New"/>
              </a:rPr>
              <a:t>).buildTrainee();</a:t>
            </a:r>
            <a:endParaRPr b="1" sz="1800">
              <a:solidFill>
                <a:srgbClr val="141E23"/>
              </a:solidFill>
              <a:latin typeface="Arial"/>
              <a:ea typeface="Arial"/>
              <a:cs typeface="Arial"/>
              <a:sym typeface="Arial"/>
            </a:endParaRPr>
          </a:p>
          <a:p>
            <a:pPr indent="-58737" lvl="0" marL="185738" marR="0" rtl="0" algn="l">
              <a:lnSpc>
                <a:spcPct val="100000"/>
              </a:lnSpc>
              <a:spcBef>
                <a:spcPts val="1000"/>
              </a:spcBef>
              <a:spcAft>
                <a:spcPts val="0"/>
              </a:spcAft>
              <a:buClr>
                <a:srgbClr val="008FD0"/>
              </a:buClr>
              <a:buSzPts val="2000"/>
              <a:buFont typeface="Arial"/>
              <a:buNone/>
            </a:pPr>
            <a:r>
              <a:t/>
            </a:r>
            <a:endParaRPr b="1" sz="2000"/>
          </a:p>
        </p:txBody>
      </p:sp>
      <p:sp>
        <p:nvSpPr>
          <p:cNvPr id="171" name="Google Shape;171;p16"/>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Builder Pattern - Example</a:t>
            </a:r>
            <a:endParaRPr/>
          </a:p>
        </p:txBody>
      </p:sp>
      <p:sp>
        <p:nvSpPr>
          <p:cNvPr id="172" name="Google Shape;172;p16"/>
          <p:cNvSpPr/>
          <p:nvPr/>
        </p:nvSpPr>
        <p:spPr>
          <a:xfrm>
            <a:off x="414000" y="2018187"/>
            <a:ext cx="5372070" cy="3785652"/>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000">
                <a:solidFill>
                  <a:srgbClr val="7F0055"/>
                </a:solidFill>
                <a:latin typeface="Courier New"/>
                <a:ea typeface="Courier New"/>
                <a:cs typeface="Courier New"/>
                <a:sym typeface="Courier New"/>
              </a:rPr>
              <a:t>public</a:t>
            </a:r>
            <a:r>
              <a:rPr b="1" lang="en-GB" sz="2000">
                <a:solidFill>
                  <a:srgbClr val="000000"/>
                </a:solidFill>
                <a:latin typeface="Courier New"/>
                <a:ea typeface="Courier New"/>
                <a:cs typeface="Courier New"/>
                <a:sym typeface="Courier New"/>
              </a:rPr>
              <a:t> TraineeBuilder age(</a:t>
            </a:r>
            <a:r>
              <a:rPr b="1" lang="en-GB" sz="2000">
                <a:solidFill>
                  <a:srgbClr val="7F0055"/>
                </a:solidFill>
                <a:latin typeface="Courier New"/>
                <a:ea typeface="Courier New"/>
                <a:cs typeface="Courier New"/>
                <a:sym typeface="Courier New"/>
              </a:rPr>
              <a:t>int</a:t>
            </a:r>
            <a:r>
              <a:rPr b="1" lang="en-GB" sz="2000">
                <a:solidFill>
                  <a:srgbClr val="000000"/>
                </a:solidFill>
                <a:latin typeface="Courier New"/>
                <a:ea typeface="Courier New"/>
                <a:cs typeface="Courier New"/>
                <a:sym typeface="Courier New"/>
              </a:rPr>
              <a:t> </a:t>
            </a:r>
            <a:r>
              <a:rPr b="1" lang="en-GB" sz="2000">
                <a:solidFill>
                  <a:srgbClr val="6A3E3E"/>
                </a:solidFill>
                <a:latin typeface="Courier New"/>
                <a:ea typeface="Courier New"/>
                <a:cs typeface="Courier New"/>
                <a:sym typeface="Courier New"/>
              </a:rPr>
              <a:t>_age</a:t>
            </a:r>
            <a:r>
              <a:rPr b="1" lang="en-GB" sz="20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lang="en-GB" sz="2000">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rPr b="1" i="0" lang="en-GB" sz="2000" u="none" cap="none" strike="noStrike">
                <a:solidFill>
                  <a:srgbClr val="7F0055"/>
                </a:solidFill>
                <a:latin typeface="Courier New"/>
                <a:ea typeface="Courier New"/>
                <a:cs typeface="Courier New"/>
                <a:sym typeface="Courier New"/>
              </a:rPr>
              <a:t>this</a:t>
            </a:r>
            <a:r>
              <a:rPr b="1" i="0" lang="en-GB" sz="2000" u="none" cap="none" strike="noStrike">
                <a:solidFill>
                  <a:srgbClr val="000000"/>
                </a:solidFill>
                <a:latin typeface="Courier New"/>
                <a:ea typeface="Courier New"/>
                <a:cs typeface="Courier New"/>
                <a:sym typeface="Courier New"/>
              </a:rPr>
              <a:t>.</a:t>
            </a:r>
            <a:r>
              <a:rPr b="1" i="0" lang="en-GB" sz="2000" u="none" cap="none" strike="noStrike">
                <a:solidFill>
                  <a:srgbClr val="0000C0"/>
                </a:solidFill>
                <a:latin typeface="Courier New"/>
                <a:ea typeface="Courier New"/>
                <a:cs typeface="Courier New"/>
                <a:sym typeface="Courier New"/>
              </a:rPr>
              <a:t>age</a:t>
            </a:r>
            <a:r>
              <a:rPr b="1" i="0" lang="en-GB" sz="2000" u="none" cap="none" strike="noStrike">
                <a:solidFill>
                  <a:srgbClr val="000000"/>
                </a:solidFill>
                <a:latin typeface="Courier New"/>
                <a:ea typeface="Courier New"/>
                <a:cs typeface="Courier New"/>
                <a:sym typeface="Courier New"/>
              </a:rPr>
              <a:t> = </a:t>
            </a:r>
            <a:r>
              <a:rPr b="1" i="0" lang="en-GB" sz="2000" u="none" cap="none" strike="noStrike">
                <a:solidFill>
                  <a:srgbClr val="6A3E3E"/>
                </a:solidFill>
                <a:latin typeface="Courier New"/>
                <a:ea typeface="Courier New"/>
                <a:cs typeface="Courier New"/>
                <a:sym typeface="Courier New"/>
              </a:rPr>
              <a:t>_age</a:t>
            </a:r>
            <a:r>
              <a:rPr b="1" i="0" lang="en-GB" sz="2000" u="none" cap="none" strike="noStrike">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rPr b="1" i="0" lang="en-GB" sz="2000" u="none" cap="none" strike="noStrike">
                <a:solidFill>
                  <a:srgbClr val="7F0055"/>
                </a:solidFill>
                <a:latin typeface="Courier New"/>
                <a:ea typeface="Courier New"/>
                <a:cs typeface="Courier New"/>
                <a:sym typeface="Courier New"/>
              </a:rPr>
              <a:t>return</a:t>
            </a:r>
            <a:r>
              <a:rPr b="1" i="0" lang="en-GB" sz="2000" u="none" cap="none" strike="noStrike">
                <a:solidFill>
                  <a:srgbClr val="000000"/>
                </a:solidFill>
                <a:latin typeface="Courier New"/>
                <a:ea typeface="Courier New"/>
                <a:cs typeface="Courier New"/>
                <a:sym typeface="Courier New"/>
              </a:rPr>
              <a:t> </a:t>
            </a:r>
            <a:r>
              <a:rPr b="1" i="0" lang="en-GB" sz="2000" u="none" cap="none" strike="noStrike">
                <a:solidFill>
                  <a:srgbClr val="7F0055"/>
                </a:solidFill>
                <a:latin typeface="Courier New"/>
                <a:ea typeface="Courier New"/>
                <a:cs typeface="Courier New"/>
                <a:sym typeface="Courier New"/>
              </a:rPr>
              <a:t>this</a:t>
            </a:r>
            <a:r>
              <a:rPr b="1" i="0" lang="en-GB" sz="2000" u="none" cap="none" strike="noStrike">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lang="en-GB" sz="20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2000">
                <a:solidFill>
                  <a:srgbClr val="7F0055"/>
                </a:solidFill>
                <a:latin typeface="Courier New"/>
                <a:ea typeface="Courier New"/>
                <a:cs typeface="Courier New"/>
                <a:sym typeface="Courier New"/>
              </a:rPr>
              <a:t>public</a:t>
            </a:r>
            <a:r>
              <a:rPr b="1" lang="en-GB" sz="2000">
                <a:solidFill>
                  <a:srgbClr val="000000"/>
                </a:solidFill>
                <a:latin typeface="Courier New"/>
                <a:ea typeface="Courier New"/>
                <a:cs typeface="Courier New"/>
                <a:sym typeface="Courier New"/>
              </a:rPr>
              <a:t> TraineeBuilder technology(String </a:t>
            </a:r>
            <a:r>
              <a:rPr b="1" lang="en-GB" sz="2000">
                <a:solidFill>
                  <a:srgbClr val="6A3E3E"/>
                </a:solidFill>
                <a:latin typeface="Courier New"/>
                <a:ea typeface="Courier New"/>
                <a:cs typeface="Courier New"/>
                <a:sym typeface="Courier New"/>
              </a:rPr>
              <a:t>_technology</a:t>
            </a:r>
            <a:r>
              <a:rPr b="1" lang="en-GB" sz="20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lang="en-GB" sz="2000">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rPr b="1" i="0" lang="en-GB" sz="2000" u="none" cap="none" strike="noStrike">
                <a:solidFill>
                  <a:srgbClr val="7F0055"/>
                </a:solidFill>
                <a:latin typeface="Courier New"/>
                <a:ea typeface="Courier New"/>
                <a:cs typeface="Courier New"/>
                <a:sym typeface="Courier New"/>
              </a:rPr>
              <a:t>this</a:t>
            </a:r>
            <a:r>
              <a:rPr b="1" i="0" lang="en-GB" sz="2000" u="none" cap="none" strike="noStrike">
                <a:solidFill>
                  <a:srgbClr val="000000"/>
                </a:solidFill>
                <a:latin typeface="Courier New"/>
                <a:ea typeface="Courier New"/>
                <a:cs typeface="Courier New"/>
                <a:sym typeface="Courier New"/>
              </a:rPr>
              <a:t>.</a:t>
            </a:r>
            <a:r>
              <a:rPr b="1" i="0" lang="en-GB" sz="2000" u="none" cap="none" strike="noStrike">
                <a:solidFill>
                  <a:srgbClr val="0000C0"/>
                </a:solidFill>
                <a:latin typeface="Courier New"/>
                <a:ea typeface="Courier New"/>
                <a:cs typeface="Courier New"/>
                <a:sym typeface="Courier New"/>
              </a:rPr>
              <a:t>technology</a:t>
            </a:r>
            <a:r>
              <a:rPr b="1" i="0" lang="en-GB" sz="2000" u="none" cap="none" strike="noStrike">
                <a:solidFill>
                  <a:srgbClr val="000000"/>
                </a:solidFill>
                <a:latin typeface="Courier New"/>
                <a:ea typeface="Courier New"/>
                <a:cs typeface="Courier New"/>
                <a:sym typeface="Courier New"/>
              </a:rPr>
              <a:t> = </a:t>
            </a:r>
            <a:r>
              <a:rPr b="1" i="0" lang="en-GB" sz="2000" u="none" cap="none" strike="noStrike">
                <a:solidFill>
                  <a:srgbClr val="6A3E3E"/>
                </a:solidFill>
                <a:latin typeface="Courier New"/>
                <a:ea typeface="Courier New"/>
                <a:cs typeface="Courier New"/>
                <a:sym typeface="Courier New"/>
              </a:rPr>
              <a:t>_technology</a:t>
            </a:r>
            <a:r>
              <a:rPr b="1" i="0" lang="en-GB" sz="2000" u="none" cap="none" strike="noStrike">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rPr b="1" i="0" lang="en-GB" sz="2000" u="none" cap="none" strike="noStrike">
                <a:solidFill>
                  <a:srgbClr val="7F0055"/>
                </a:solidFill>
                <a:latin typeface="Courier New"/>
                <a:ea typeface="Courier New"/>
                <a:cs typeface="Courier New"/>
                <a:sym typeface="Courier New"/>
              </a:rPr>
              <a:t>return</a:t>
            </a:r>
            <a:r>
              <a:rPr b="1" i="0" lang="en-GB" sz="2000" u="none" cap="none" strike="noStrike">
                <a:solidFill>
                  <a:srgbClr val="000000"/>
                </a:solidFill>
                <a:latin typeface="Courier New"/>
                <a:ea typeface="Courier New"/>
                <a:cs typeface="Courier New"/>
                <a:sym typeface="Courier New"/>
              </a:rPr>
              <a:t> </a:t>
            </a:r>
            <a:r>
              <a:rPr b="1" i="0" lang="en-GB" sz="2000" u="none" cap="none" strike="noStrike">
                <a:solidFill>
                  <a:srgbClr val="7F0055"/>
                </a:solidFill>
                <a:latin typeface="Courier New"/>
                <a:ea typeface="Courier New"/>
                <a:cs typeface="Courier New"/>
                <a:sym typeface="Courier New"/>
              </a:rPr>
              <a:t>this</a:t>
            </a:r>
            <a:r>
              <a:rPr b="1" i="0" lang="en-GB" sz="2000" u="none" cap="none" strike="noStrike">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lang="en-GB" sz="2000">
                <a:solidFill>
                  <a:srgbClr val="000000"/>
                </a:solidFill>
                <a:latin typeface="Courier New"/>
                <a:ea typeface="Courier New"/>
                <a:cs typeface="Courier New"/>
                <a:sym typeface="Courier New"/>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7"/>
          <p:cNvSpPr txBox="1"/>
          <p:nvPr>
            <p:ph type="title"/>
          </p:nvPr>
        </p:nvSpPr>
        <p:spPr>
          <a:xfrm>
            <a:off x="414000" y="990000"/>
            <a:ext cx="9126000" cy="62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320"/>
              <a:buFont typeface="Calibri"/>
              <a:buNone/>
            </a:pPr>
            <a:r>
              <a:rPr lang="en-GB" sz="4320"/>
              <a:t>Other Patterns</a:t>
            </a:r>
            <a:endParaRPr/>
          </a:p>
        </p:txBody>
      </p:sp>
      <p:sp>
        <p:nvSpPr>
          <p:cNvPr id="178" name="Google Shape;178;p17"/>
          <p:cNvSpPr txBox="1"/>
          <p:nvPr/>
        </p:nvSpPr>
        <p:spPr>
          <a:xfrm>
            <a:off x="1826682" y="2130186"/>
            <a:ext cx="2550256" cy="3331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2E2D2C"/>
              </a:buClr>
              <a:buSzPts val="1800"/>
              <a:buFont typeface="Arial"/>
              <a:buNone/>
            </a:pPr>
            <a:r>
              <a:rPr b="1" lang="en-GB" sz="1800">
                <a:solidFill>
                  <a:srgbClr val="0E3C58"/>
                </a:solidFill>
                <a:latin typeface="Arial"/>
                <a:ea typeface="Arial"/>
                <a:cs typeface="Arial"/>
                <a:sym typeface="Arial"/>
              </a:rPr>
              <a:t>Creational</a:t>
            </a:r>
            <a:endParaRPr/>
          </a:p>
        </p:txBody>
      </p:sp>
      <p:sp>
        <p:nvSpPr>
          <p:cNvPr id="179" name="Google Shape;179;p17"/>
          <p:cNvSpPr txBox="1"/>
          <p:nvPr/>
        </p:nvSpPr>
        <p:spPr>
          <a:xfrm>
            <a:off x="1826682" y="2463318"/>
            <a:ext cx="2550256" cy="3454528"/>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2E2D2C"/>
              </a:buClr>
              <a:buSzPts val="1600"/>
              <a:buFont typeface="Arial"/>
              <a:buNone/>
            </a:pPr>
            <a:r>
              <a:rPr b="0" lang="en-GB" sz="1600">
                <a:solidFill>
                  <a:srgbClr val="FF0000"/>
                </a:solidFill>
                <a:latin typeface="Arial"/>
                <a:ea typeface="Arial"/>
                <a:cs typeface="Arial"/>
                <a:sym typeface="Arial"/>
              </a:rPr>
              <a:t>Factory Pattern</a:t>
            </a:r>
            <a:endParaRPr/>
          </a:p>
          <a:p>
            <a:pPr indent="0" lvl="0" marL="0" marR="0" rtl="0" algn="l">
              <a:spcBef>
                <a:spcPts val="1000"/>
              </a:spcBef>
              <a:spcAft>
                <a:spcPts val="0"/>
              </a:spcAft>
              <a:buClr>
                <a:srgbClr val="2E2D2C"/>
              </a:buClr>
              <a:buSzPts val="1600"/>
              <a:buFont typeface="Arial"/>
              <a:buNone/>
            </a:pPr>
            <a:r>
              <a:rPr b="0" lang="en-GB" sz="1600">
                <a:solidFill>
                  <a:srgbClr val="FF0000"/>
                </a:solidFill>
                <a:latin typeface="Arial"/>
                <a:ea typeface="Arial"/>
                <a:cs typeface="Arial"/>
                <a:sym typeface="Arial"/>
              </a:rPr>
              <a:t>Builder Pattern</a:t>
            </a:r>
            <a:endParaRPr/>
          </a:p>
          <a:p>
            <a:pPr indent="0" lvl="0" marL="0" marR="0" rtl="0" algn="l">
              <a:spcBef>
                <a:spcPts val="1000"/>
              </a:spcBef>
              <a:spcAft>
                <a:spcPts val="0"/>
              </a:spcAft>
              <a:buClr>
                <a:srgbClr val="2E2D2C"/>
              </a:buClr>
              <a:buSzPts val="1600"/>
              <a:buFont typeface="Arial"/>
              <a:buNone/>
            </a:pPr>
            <a:r>
              <a:rPr b="0" lang="en-GB" sz="1600">
                <a:solidFill>
                  <a:schemeClr val="dk1"/>
                </a:solidFill>
                <a:latin typeface="Arial"/>
                <a:ea typeface="Arial"/>
                <a:cs typeface="Arial"/>
                <a:sym typeface="Arial"/>
              </a:rPr>
              <a:t>Singleton Pattern</a:t>
            </a:r>
            <a:endParaRPr/>
          </a:p>
          <a:p>
            <a:pPr indent="0" lvl="0" marL="0" marR="0" rtl="0" algn="l">
              <a:spcBef>
                <a:spcPts val="1000"/>
              </a:spcBef>
              <a:spcAft>
                <a:spcPts val="0"/>
              </a:spcAft>
              <a:buClr>
                <a:srgbClr val="2E2D2C"/>
              </a:buClr>
              <a:buSzPts val="1600"/>
              <a:buFont typeface="Arial"/>
              <a:buNone/>
            </a:pPr>
            <a:r>
              <a:rPr b="0" lang="en-GB" sz="1600">
                <a:solidFill>
                  <a:srgbClr val="FF0000"/>
                </a:solidFill>
                <a:latin typeface="Arial"/>
                <a:ea typeface="Arial"/>
                <a:cs typeface="Arial"/>
                <a:sym typeface="Arial"/>
              </a:rPr>
              <a:t>Prototype Pattern</a:t>
            </a:r>
            <a:endParaRPr/>
          </a:p>
          <a:p>
            <a:pPr indent="0" lvl="0" marL="0" marR="0" rtl="0" algn="l">
              <a:spcBef>
                <a:spcPts val="1000"/>
              </a:spcBef>
              <a:spcAft>
                <a:spcPts val="0"/>
              </a:spcAft>
              <a:buClr>
                <a:srgbClr val="2E2D2C"/>
              </a:buClr>
              <a:buSzPts val="1600"/>
              <a:buFont typeface="Arial"/>
              <a:buNone/>
            </a:pPr>
            <a:r>
              <a:rPr b="0" lang="en-GB" sz="1600">
                <a:solidFill>
                  <a:schemeClr val="dk1"/>
                </a:solidFill>
                <a:latin typeface="Arial"/>
                <a:ea typeface="Arial"/>
                <a:cs typeface="Arial"/>
                <a:sym typeface="Arial"/>
              </a:rPr>
              <a:t>Abstract Factory Pattern</a:t>
            </a:r>
            <a:endParaRPr/>
          </a:p>
          <a:p>
            <a:pPr indent="0" lvl="0" marL="0" marR="0" rtl="0" algn="l">
              <a:spcBef>
                <a:spcPts val="1000"/>
              </a:spcBef>
              <a:spcAft>
                <a:spcPts val="0"/>
              </a:spcAft>
              <a:buClr>
                <a:srgbClr val="2E2D2C"/>
              </a:buClr>
              <a:buSzPts val="1600"/>
              <a:buFont typeface="Arial"/>
              <a:buNone/>
            </a:pPr>
            <a:r>
              <a:t/>
            </a:r>
            <a:endParaRPr b="0" sz="1600">
              <a:solidFill>
                <a:srgbClr val="FF0000"/>
              </a:solidFill>
              <a:latin typeface="Arial"/>
              <a:ea typeface="Arial"/>
              <a:cs typeface="Arial"/>
              <a:sym typeface="Arial"/>
            </a:endParaRPr>
          </a:p>
        </p:txBody>
      </p:sp>
      <p:sp>
        <p:nvSpPr>
          <p:cNvPr id="180" name="Google Shape;180;p17"/>
          <p:cNvSpPr txBox="1"/>
          <p:nvPr/>
        </p:nvSpPr>
        <p:spPr>
          <a:xfrm>
            <a:off x="4708850" y="2130186"/>
            <a:ext cx="2550256" cy="3331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2E2D2C"/>
              </a:buClr>
              <a:buSzPts val="1800"/>
              <a:buFont typeface="Arial"/>
              <a:buNone/>
            </a:pPr>
            <a:r>
              <a:rPr b="1" lang="en-GB" sz="1800">
                <a:solidFill>
                  <a:srgbClr val="0E3C58"/>
                </a:solidFill>
                <a:latin typeface="Arial"/>
                <a:ea typeface="Arial"/>
                <a:cs typeface="Arial"/>
                <a:sym typeface="Arial"/>
              </a:rPr>
              <a:t>Structural</a:t>
            </a:r>
            <a:endParaRPr/>
          </a:p>
        </p:txBody>
      </p:sp>
      <p:sp>
        <p:nvSpPr>
          <p:cNvPr id="181" name="Google Shape;181;p17"/>
          <p:cNvSpPr txBox="1"/>
          <p:nvPr/>
        </p:nvSpPr>
        <p:spPr>
          <a:xfrm>
            <a:off x="4708850" y="2463318"/>
            <a:ext cx="2550256" cy="3454528"/>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2E2D2C"/>
              </a:buClr>
              <a:buSzPts val="1600"/>
              <a:buFont typeface="Arial"/>
              <a:buNone/>
            </a:pPr>
            <a:r>
              <a:rPr b="0" lang="en-GB" sz="1600">
                <a:solidFill>
                  <a:srgbClr val="FF0000"/>
                </a:solidFill>
                <a:latin typeface="Arial"/>
                <a:ea typeface="Arial"/>
                <a:cs typeface="Arial"/>
                <a:sym typeface="Arial"/>
              </a:rPr>
              <a:t>Flyweight Pattern </a:t>
            </a:r>
            <a:endParaRPr/>
          </a:p>
          <a:p>
            <a:pPr indent="0" lvl="0" marL="0" marR="0" rtl="0" algn="l">
              <a:spcBef>
                <a:spcPts val="1000"/>
              </a:spcBef>
              <a:spcAft>
                <a:spcPts val="0"/>
              </a:spcAft>
              <a:buClr>
                <a:srgbClr val="2E2D2C"/>
              </a:buClr>
              <a:buSzPts val="1600"/>
              <a:buFont typeface="Arial"/>
              <a:buNone/>
            </a:pPr>
            <a:r>
              <a:rPr b="0" lang="en-GB" sz="1600">
                <a:solidFill>
                  <a:srgbClr val="FF0000"/>
                </a:solidFill>
                <a:latin typeface="Arial"/>
                <a:ea typeface="Arial"/>
                <a:cs typeface="Arial"/>
                <a:sym typeface="Arial"/>
              </a:rPr>
              <a:t>Adapter Pattern </a:t>
            </a:r>
            <a:endParaRPr/>
          </a:p>
          <a:p>
            <a:pPr indent="0" lvl="0" marL="0" marR="0" rtl="0" algn="l">
              <a:spcBef>
                <a:spcPts val="1000"/>
              </a:spcBef>
              <a:spcAft>
                <a:spcPts val="0"/>
              </a:spcAft>
              <a:buClr>
                <a:srgbClr val="2E2D2C"/>
              </a:buClr>
              <a:buSzPts val="1600"/>
              <a:buFont typeface="Arial"/>
              <a:buNone/>
            </a:pPr>
            <a:r>
              <a:rPr b="0" lang="en-GB" sz="1600">
                <a:solidFill>
                  <a:srgbClr val="FF0000"/>
                </a:solidFill>
                <a:latin typeface="Arial"/>
                <a:ea typeface="Arial"/>
                <a:cs typeface="Arial"/>
                <a:sym typeface="Arial"/>
              </a:rPr>
              <a:t>Composite Pattern</a:t>
            </a:r>
            <a:endParaRPr/>
          </a:p>
          <a:p>
            <a:pPr indent="0" lvl="0" marL="0" marR="0" rtl="0" algn="l">
              <a:spcBef>
                <a:spcPts val="1000"/>
              </a:spcBef>
              <a:spcAft>
                <a:spcPts val="0"/>
              </a:spcAft>
              <a:buClr>
                <a:srgbClr val="2E2D2C"/>
              </a:buClr>
              <a:buSzPts val="1600"/>
              <a:buFont typeface="Arial"/>
              <a:buNone/>
            </a:pPr>
            <a:r>
              <a:rPr b="0" lang="en-GB" sz="1600">
                <a:solidFill>
                  <a:srgbClr val="FF0000"/>
                </a:solidFill>
                <a:latin typeface="Arial"/>
                <a:ea typeface="Arial"/>
                <a:cs typeface="Arial"/>
                <a:sym typeface="Arial"/>
              </a:rPr>
              <a:t>Decorator Pattern</a:t>
            </a:r>
            <a:endParaRPr/>
          </a:p>
          <a:p>
            <a:pPr indent="0" lvl="0" marL="0" marR="0" rtl="0" algn="l">
              <a:spcBef>
                <a:spcPts val="1000"/>
              </a:spcBef>
              <a:spcAft>
                <a:spcPts val="0"/>
              </a:spcAft>
              <a:buClr>
                <a:srgbClr val="2E2D2C"/>
              </a:buClr>
              <a:buSzPts val="1600"/>
              <a:buFont typeface="Arial"/>
              <a:buNone/>
            </a:pPr>
            <a:r>
              <a:rPr b="0" lang="en-GB" sz="1600">
                <a:solidFill>
                  <a:schemeClr val="dk1"/>
                </a:solidFill>
                <a:latin typeface="Arial"/>
                <a:ea typeface="Arial"/>
                <a:cs typeface="Arial"/>
                <a:sym typeface="Arial"/>
              </a:rPr>
              <a:t>Façade Pattern</a:t>
            </a:r>
            <a:endParaRPr/>
          </a:p>
          <a:p>
            <a:pPr indent="0" lvl="0" marL="0" marR="0" rtl="0" algn="l">
              <a:spcBef>
                <a:spcPts val="1000"/>
              </a:spcBef>
              <a:spcAft>
                <a:spcPts val="0"/>
              </a:spcAft>
              <a:buClr>
                <a:srgbClr val="2E2D2C"/>
              </a:buClr>
              <a:buSzPts val="1600"/>
              <a:buFont typeface="Arial"/>
              <a:buNone/>
            </a:pPr>
            <a:r>
              <a:rPr b="0" lang="en-GB" sz="1600">
                <a:solidFill>
                  <a:schemeClr val="dk1"/>
                </a:solidFill>
                <a:latin typeface="Arial"/>
                <a:ea typeface="Arial"/>
                <a:cs typeface="Arial"/>
                <a:sym typeface="Arial"/>
              </a:rPr>
              <a:t>Proxy Pattern</a:t>
            </a:r>
            <a:endParaRPr/>
          </a:p>
          <a:p>
            <a:pPr indent="0" lvl="0" marL="0" marR="0" rtl="0" algn="l">
              <a:spcBef>
                <a:spcPts val="1000"/>
              </a:spcBef>
              <a:spcAft>
                <a:spcPts val="0"/>
              </a:spcAft>
              <a:buClr>
                <a:srgbClr val="2E2D2C"/>
              </a:buClr>
              <a:buSzPts val="1600"/>
              <a:buFont typeface="Arial"/>
              <a:buNone/>
            </a:pPr>
            <a:r>
              <a:rPr b="0" lang="en-GB" sz="1600">
                <a:solidFill>
                  <a:schemeClr val="dk1"/>
                </a:solidFill>
                <a:latin typeface="Arial"/>
                <a:ea typeface="Arial"/>
                <a:cs typeface="Arial"/>
                <a:sym typeface="Arial"/>
              </a:rPr>
              <a:t>Bridge Pattern </a:t>
            </a:r>
            <a:endParaRPr/>
          </a:p>
          <a:p>
            <a:pPr indent="0" lvl="0" marL="0" marR="0" rtl="0" algn="l">
              <a:spcBef>
                <a:spcPts val="1000"/>
              </a:spcBef>
              <a:spcAft>
                <a:spcPts val="0"/>
              </a:spcAft>
              <a:buClr>
                <a:srgbClr val="2E2D2C"/>
              </a:buClr>
              <a:buSzPts val="1600"/>
              <a:buFont typeface="Arial"/>
              <a:buNone/>
            </a:pPr>
            <a:r>
              <a:rPr b="0" lang="en-GB" sz="1600">
                <a:solidFill>
                  <a:srgbClr val="2E2D2C"/>
                </a:solidFill>
                <a:latin typeface="Arial"/>
                <a:ea typeface="Arial"/>
                <a:cs typeface="Arial"/>
                <a:sym typeface="Arial"/>
              </a:rPr>
              <a:t>Filter Pattern </a:t>
            </a:r>
            <a:endParaRPr/>
          </a:p>
          <a:p>
            <a:pPr indent="0" lvl="0" marL="0" marR="0" rtl="0" algn="l">
              <a:spcBef>
                <a:spcPts val="1000"/>
              </a:spcBef>
              <a:spcAft>
                <a:spcPts val="0"/>
              </a:spcAft>
              <a:buClr>
                <a:srgbClr val="2E2D2C"/>
              </a:buClr>
              <a:buSzPts val="1600"/>
              <a:buFont typeface="Arial"/>
              <a:buNone/>
            </a:pPr>
            <a:r>
              <a:t/>
            </a:r>
            <a:endParaRPr b="0" sz="1600">
              <a:solidFill>
                <a:srgbClr val="2E2D2C"/>
              </a:solidFill>
              <a:latin typeface="Arial"/>
              <a:ea typeface="Arial"/>
              <a:cs typeface="Arial"/>
              <a:sym typeface="Arial"/>
            </a:endParaRPr>
          </a:p>
        </p:txBody>
      </p:sp>
      <p:sp>
        <p:nvSpPr>
          <p:cNvPr id="182" name="Google Shape;182;p17"/>
          <p:cNvSpPr txBox="1"/>
          <p:nvPr/>
        </p:nvSpPr>
        <p:spPr>
          <a:xfrm>
            <a:off x="7589919" y="2130186"/>
            <a:ext cx="2550256" cy="3331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2E2D2C"/>
              </a:buClr>
              <a:buSzPts val="1800"/>
              <a:buFont typeface="Arial"/>
              <a:buNone/>
            </a:pPr>
            <a:r>
              <a:rPr b="1" lang="en-GB" sz="1800">
                <a:solidFill>
                  <a:srgbClr val="0E3C58"/>
                </a:solidFill>
                <a:latin typeface="Arial"/>
                <a:ea typeface="Arial"/>
                <a:cs typeface="Arial"/>
                <a:sym typeface="Arial"/>
              </a:rPr>
              <a:t>Behavioural</a:t>
            </a:r>
            <a:endParaRPr/>
          </a:p>
        </p:txBody>
      </p:sp>
      <p:sp>
        <p:nvSpPr>
          <p:cNvPr id="183" name="Google Shape;183;p17"/>
          <p:cNvSpPr txBox="1"/>
          <p:nvPr/>
        </p:nvSpPr>
        <p:spPr>
          <a:xfrm>
            <a:off x="7589919" y="2463318"/>
            <a:ext cx="2550256" cy="34545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2E2D2C"/>
              </a:buClr>
              <a:buSzPts val="1400"/>
              <a:buFont typeface="Arial"/>
              <a:buNone/>
            </a:pPr>
            <a:r>
              <a:rPr b="0" lang="en-GB" sz="1400">
                <a:solidFill>
                  <a:srgbClr val="FF0000"/>
                </a:solidFill>
                <a:latin typeface="Arial"/>
                <a:ea typeface="Arial"/>
                <a:cs typeface="Arial"/>
                <a:sym typeface="Arial"/>
              </a:rPr>
              <a:t>Chain of Responsibility Pattern</a:t>
            </a:r>
            <a:endParaRPr/>
          </a:p>
          <a:p>
            <a:pPr indent="0" lvl="0" marL="0" marR="0" rtl="0" algn="l">
              <a:spcBef>
                <a:spcPts val="1000"/>
              </a:spcBef>
              <a:spcAft>
                <a:spcPts val="0"/>
              </a:spcAft>
              <a:buClr>
                <a:srgbClr val="2E2D2C"/>
              </a:buClr>
              <a:buSzPts val="1400"/>
              <a:buFont typeface="Arial"/>
              <a:buNone/>
            </a:pPr>
            <a:r>
              <a:rPr b="0" lang="en-GB" sz="1400">
                <a:solidFill>
                  <a:srgbClr val="FF0000"/>
                </a:solidFill>
                <a:latin typeface="Arial"/>
                <a:ea typeface="Arial"/>
                <a:cs typeface="Arial"/>
                <a:sym typeface="Arial"/>
              </a:rPr>
              <a:t>State Pattern </a:t>
            </a:r>
            <a:endParaRPr/>
          </a:p>
          <a:p>
            <a:pPr indent="0" lvl="0" marL="0" marR="0" rtl="0" algn="l">
              <a:spcBef>
                <a:spcPts val="1000"/>
              </a:spcBef>
              <a:spcAft>
                <a:spcPts val="0"/>
              </a:spcAft>
              <a:buClr>
                <a:srgbClr val="2E2D2C"/>
              </a:buClr>
              <a:buSzPts val="1400"/>
              <a:buFont typeface="Arial"/>
              <a:buNone/>
            </a:pPr>
            <a:r>
              <a:rPr b="0" lang="en-GB" sz="1400">
                <a:solidFill>
                  <a:srgbClr val="FF0000"/>
                </a:solidFill>
                <a:latin typeface="Arial"/>
                <a:ea typeface="Arial"/>
                <a:cs typeface="Arial"/>
                <a:sym typeface="Arial"/>
              </a:rPr>
              <a:t>Observer Pattern</a:t>
            </a:r>
            <a:endParaRPr/>
          </a:p>
          <a:p>
            <a:pPr indent="0" lvl="0" marL="0" marR="0" rtl="0" algn="l">
              <a:spcBef>
                <a:spcPts val="1000"/>
              </a:spcBef>
              <a:spcAft>
                <a:spcPts val="0"/>
              </a:spcAft>
              <a:buClr>
                <a:srgbClr val="2E2D2C"/>
              </a:buClr>
              <a:buSzPts val="1400"/>
              <a:buFont typeface="Arial"/>
              <a:buNone/>
            </a:pPr>
            <a:r>
              <a:rPr b="0" lang="en-GB" sz="1400">
                <a:solidFill>
                  <a:srgbClr val="2E2D2C"/>
                </a:solidFill>
                <a:latin typeface="Arial"/>
                <a:ea typeface="Arial"/>
                <a:cs typeface="Arial"/>
                <a:sym typeface="Arial"/>
              </a:rPr>
              <a:t>Interpreter Pattern </a:t>
            </a:r>
            <a:endParaRPr/>
          </a:p>
          <a:p>
            <a:pPr indent="0" lvl="0" marL="0" marR="0" rtl="0" algn="l">
              <a:spcBef>
                <a:spcPts val="1000"/>
              </a:spcBef>
              <a:spcAft>
                <a:spcPts val="0"/>
              </a:spcAft>
              <a:buClr>
                <a:srgbClr val="2E2D2C"/>
              </a:buClr>
              <a:buSzPts val="1400"/>
              <a:buFont typeface="Arial"/>
              <a:buNone/>
            </a:pPr>
            <a:r>
              <a:rPr b="0" lang="en-GB" sz="1400">
                <a:solidFill>
                  <a:srgbClr val="2E2D2C"/>
                </a:solidFill>
                <a:latin typeface="Arial"/>
                <a:ea typeface="Arial"/>
                <a:cs typeface="Arial"/>
                <a:sym typeface="Arial"/>
              </a:rPr>
              <a:t>Iterator Pattern </a:t>
            </a:r>
            <a:endParaRPr/>
          </a:p>
          <a:p>
            <a:pPr indent="0" lvl="0" marL="0" marR="0" rtl="0" algn="l">
              <a:spcBef>
                <a:spcPts val="1000"/>
              </a:spcBef>
              <a:spcAft>
                <a:spcPts val="0"/>
              </a:spcAft>
              <a:buClr>
                <a:srgbClr val="2E2D2C"/>
              </a:buClr>
              <a:buSzPts val="1400"/>
              <a:buFont typeface="Arial"/>
              <a:buNone/>
            </a:pPr>
            <a:r>
              <a:rPr b="0" lang="en-GB" sz="1400">
                <a:solidFill>
                  <a:srgbClr val="2E2D2C"/>
                </a:solidFill>
                <a:latin typeface="Arial"/>
                <a:ea typeface="Arial"/>
                <a:cs typeface="Arial"/>
                <a:sym typeface="Arial"/>
              </a:rPr>
              <a:t>Mediator Pattern </a:t>
            </a:r>
            <a:endParaRPr/>
          </a:p>
          <a:p>
            <a:pPr indent="0" lvl="0" marL="0" marR="0" rtl="0" algn="l">
              <a:spcBef>
                <a:spcPts val="1000"/>
              </a:spcBef>
              <a:spcAft>
                <a:spcPts val="0"/>
              </a:spcAft>
              <a:buClr>
                <a:srgbClr val="2E2D2C"/>
              </a:buClr>
              <a:buSzPts val="1400"/>
              <a:buFont typeface="Arial"/>
              <a:buNone/>
            </a:pPr>
            <a:r>
              <a:rPr b="0" lang="en-GB" sz="1400">
                <a:solidFill>
                  <a:srgbClr val="2E2D2C"/>
                </a:solidFill>
                <a:latin typeface="Arial"/>
                <a:ea typeface="Arial"/>
                <a:cs typeface="Arial"/>
                <a:sym typeface="Arial"/>
              </a:rPr>
              <a:t>Memento Pattern </a:t>
            </a:r>
            <a:endParaRPr/>
          </a:p>
          <a:p>
            <a:pPr indent="0" lvl="0" marL="0" marR="0" rtl="0" algn="l">
              <a:spcBef>
                <a:spcPts val="1000"/>
              </a:spcBef>
              <a:spcAft>
                <a:spcPts val="0"/>
              </a:spcAft>
              <a:buClr>
                <a:srgbClr val="2E2D2C"/>
              </a:buClr>
              <a:buSzPts val="1400"/>
              <a:buFont typeface="Arial"/>
              <a:buNone/>
            </a:pPr>
            <a:r>
              <a:rPr b="0" lang="en-GB" sz="1400">
                <a:solidFill>
                  <a:srgbClr val="2E2D2C"/>
                </a:solidFill>
                <a:latin typeface="Arial"/>
                <a:ea typeface="Arial"/>
                <a:cs typeface="Arial"/>
                <a:sym typeface="Arial"/>
              </a:rPr>
              <a:t>Null Object Pattern </a:t>
            </a:r>
            <a:endParaRPr/>
          </a:p>
          <a:p>
            <a:pPr indent="0" lvl="0" marL="0" marR="0" rtl="0" algn="l">
              <a:spcBef>
                <a:spcPts val="1000"/>
              </a:spcBef>
              <a:spcAft>
                <a:spcPts val="0"/>
              </a:spcAft>
              <a:buClr>
                <a:srgbClr val="2E2D2C"/>
              </a:buClr>
              <a:buSzPts val="1400"/>
              <a:buFont typeface="Arial"/>
              <a:buNone/>
            </a:pPr>
            <a:r>
              <a:rPr b="0" lang="en-GB" sz="1400">
                <a:solidFill>
                  <a:srgbClr val="2E2D2C"/>
                </a:solidFill>
                <a:latin typeface="Arial"/>
                <a:ea typeface="Arial"/>
                <a:cs typeface="Arial"/>
                <a:sym typeface="Arial"/>
              </a:rPr>
              <a:t>Strategy Pattern </a:t>
            </a:r>
            <a:endParaRPr/>
          </a:p>
          <a:p>
            <a:pPr indent="0" lvl="0" marL="0" marR="0" rtl="0" algn="l">
              <a:spcBef>
                <a:spcPts val="1000"/>
              </a:spcBef>
              <a:spcAft>
                <a:spcPts val="0"/>
              </a:spcAft>
              <a:buClr>
                <a:srgbClr val="2E2D2C"/>
              </a:buClr>
              <a:buSzPts val="1400"/>
              <a:buFont typeface="Arial"/>
              <a:buNone/>
            </a:pPr>
            <a:r>
              <a:rPr b="0" lang="en-GB" sz="1400">
                <a:solidFill>
                  <a:srgbClr val="2E2D2C"/>
                </a:solidFill>
                <a:latin typeface="Arial"/>
                <a:ea typeface="Arial"/>
                <a:cs typeface="Arial"/>
                <a:sym typeface="Arial"/>
              </a:rPr>
              <a:t>Template Pattern </a:t>
            </a:r>
            <a:endParaRPr/>
          </a:p>
          <a:p>
            <a:pPr indent="0" lvl="0" marL="0" marR="0" rtl="0" algn="l">
              <a:spcBef>
                <a:spcPts val="1000"/>
              </a:spcBef>
              <a:spcAft>
                <a:spcPts val="0"/>
              </a:spcAft>
              <a:buClr>
                <a:srgbClr val="2E2D2C"/>
              </a:buClr>
              <a:buSzPts val="1400"/>
              <a:buFont typeface="Arial"/>
              <a:buNone/>
            </a:pPr>
            <a:r>
              <a:rPr b="0" lang="en-GB" sz="1400">
                <a:solidFill>
                  <a:srgbClr val="2E2D2C"/>
                </a:solidFill>
                <a:latin typeface="Arial"/>
                <a:ea typeface="Arial"/>
                <a:cs typeface="Arial"/>
                <a:sym typeface="Arial"/>
              </a:rPr>
              <a:t>Visitor Pattern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18"/>
          <p:cNvSpPr txBox="1"/>
          <p:nvPr>
            <p:ph idx="1" type="body"/>
          </p:nvPr>
        </p:nvSpPr>
        <p:spPr>
          <a:xfrm>
            <a:off x="414000" y="1867988"/>
            <a:ext cx="11404800" cy="4223571"/>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It is important that you can understand and use the Singleton design pattern.</a:t>
            </a:r>
            <a:endParaRPr/>
          </a:p>
          <a:p>
            <a:pPr indent="-185738" lvl="0" marL="185738" marR="0" rtl="0" algn="l">
              <a:lnSpc>
                <a:spcPct val="100000"/>
              </a:lnSpc>
              <a:spcBef>
                <a:spcPts val="2000"/>
              </a:spcBef>
              <a:spcAft>
                <a:spcPts val="0"/>
              </a:spcAft>
              <a:buClr>
                <a:srgbClr val="008FD0"/>
              </a:buClr>
              <a:buSzPts val="1800"/>
              <a:buFont typeface="Arial"/>
              <a:buChar char="›"/>
            </a:pPr>
            <a:r>
              <a:rPr lang="en-GB"/>
              <a:t>If you have not already you should complete the Singleton design Pattern Exercise from the workbook.</a:t>
            </a:r>
            <a:endParaRPr/>
          </a:p>
        </p:txBody>
      </p:sp>
      <p:sp>
        <p:nvSpPr>
          <p:cNvPr id="189" name="Google Shape;189;p18"/>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Singleton Design Pattern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9"/>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6000"/>
              <a:buFont typeface="Arial"/>
              <a:buNone/>
            </a:pPr>
            <a:r>
              <a:rPr lang="en-GB"/>
              <a:t>Exceptions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2"/>
          <p:cNvSpPr/>
          <p:nvPr>
            <p:ph idx="2" type="pic"/>
          </p:nvPr>
        </p:nvSpPr>
        <p:spPr>
          <a:xfrm>
            <a:off x="-1" y="0"/>
            <a:ext cx="5447921" cy="68580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1000"/>
              </a:spcAft>
              <a:buNone/>
            </a:pPr>
            <a:r>
              <a:t/>
            </a:r>
            <a:endParaRPr/>
          </a:p>
        </p:txBody>
      </p:sp>
      <p:sp>
        <p:nvSpPr>
          <p:cNvPr id="79" name="Google Shape;79;p2"/>
          <p:cNvSpPr txBox="1"/>
          <p:nvPr>
            <p:ph idx="1" type="body"/>
          </p:nvPr>
        </p:nvSpPr>
        <p:spPr>
          <a:xfrm>
            <a:off x="5834270" y="2733260"/>
            <a:ext cx="5963478" cy="374313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1800"/>
              <a:buFont typeface="Arial"/>
              <a:buChar char="›"/>
            </a:pPr>
            <a:r>
              <a:rPr lang="en-GB"/>
              <a:t>Debugging</a:t>
            </a:r>
            <a:endParaRPr/>
          </a:p>
          <a:p>
            <a:pPr indent="-342900" lvl="0" marL="342900" rtl="0" algn="l">
              <a:spcBef>
                <a:spcPts val="1800"/>
              </a:spcBef>
              <a:spcAft>
                <a:spcPts val="0"/>
              </a:spcAft>
              <a:buClr>
                <a:schemeClr val="lt1"/>
              </a:buClr>
              <a:buSzPts val="1800"/>
              <a:buFont typeface="Arial"/>
              <a:buChar char="›"/>
            </a:pPr>
            <a:r>
              <a:rPr lang="en-GB"/>
              <a:t>Design Patterns</a:t>
            </a:r>
            <a:endParaRPr/>
          </a:p>
          <a:p>
            <a:pPr indent="-228600" lvl="0" marL="342900" rtl="0" algn="l">
              <a:spcBef>
                <a:spcPts val="1800"/>
              </a:spcBef>
              <a:spcAft>
                <a:spcPts val="0"/>
              </a:spcAft>
              <a:buClr>
                <a:schemeClr val="lt1"/>
              </a:buClr>
              <a:buSzPts val="1800"/>
              <a:buFont typeface="Arial"/>
              <a:buNone/>
            </a:pPr>
            <a:r>
              <a:t/>
            </a:r>
            <a:endParaRPr/>
          </a:p>
          <a:p>
            <a:pPr indent="-228600" lvl="0" marL="342900" rtl="0" algn="l">
              <a:spcBef>
                <a:spcPts val="1800"/>
              </a:spcBef>
              <a:spcAft>
                <a:spcPts val="0"/>
              </a:spcAft>
              <a:buClr>
                <a:schemeClr val="lt1"/>
              </a:buClr>
              <a:buSzPts val="1800"/>
              <a:buFont typeface="Arial"/>
              <a:buNone/>
            </a:pPr>
            <a:r>
              <a:t/>
            </a:r>
            <a:endParaRPr/>
          </a:p>
        </p:txBody>
      </p:sp>
      <p:sp>
        <p:nvSpPr>
          <p:cNvPr id="80" name="Google Shape;80;p2"/>
          <p:cNvSpPr txBox="1"/>
          <p:nvPr>
            <p:ph type="title"/>
          </p:nvPr>
        </p:nvSpPr>
        <p:spPr>
          <a:xfrm>
            <a:off x="5834270" y="1921382"/>
            <a:ext cx="5973417" cy="626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4400"/>
              <a:buFont typeface="Calibri"/>
              <a:buNone/>
            </a:pPr>
            <a:r>
              <a:rPr lang="en-GB"/>
              <a:t>CONTENTS PAGE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0"/>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An exception is something that occurs during the execution of a program that disrupts the normal flow of instructions.</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Every system is going to have errors that occur at some point, Error handling is the way in which we prevent the system from terminating unexpectedly, aka </a:t>
            </a:r>
            <a:r>
              <a:rPr b="1" lang="en-GB"/>
              <a:t>handling the errors</a:t>
            </a:r>
            <a:r>
              <a:rPr lang="en-GB"/>
              <a:t> </a:t>
            </a:r>
            <a:r>
              <a:rPr b="1" lang="en-GB"/>
              <a:t>in a desirable way.</a:t>
            </a:r>
            <a:endParaRPr/>
          </a:p>
        </p:txBody>
      </p:sp>
      <p:sp>
        <p:nvSpPr>
          <p:cNvPr id="200" name="Google Shape;200;p20"/>
          <p:cNvSpPr txBox="1"/>
          <p:nvPr>
            <p:ph idx="2" type="body"/>
          </p:nvPr>
        </p:nvSpPr>
        <p:spPr>
          <a:xfrm>
            <a:off x="62064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There are 2 different type of exceptions</a:t>
            </a:r>
            <a:endParaRPr/>
          </a:p>
          <a:p>
            <a:pPr indent="-185738" lvl="0" marL="185738" marR="0" rtl="0" algn="l">
              <a:lnSpc>
                <a:spcPct val="100000"/>
              </a:lnSpc>
              <a:spcBef>
                <a:spcPts val="2000"/>
              </a:spcBef>
              <a:spcAft>
                <a:spcPts val="0"/>
              </a:spcAft>
              <a:buClr>
                <a:srgbClr val="008FD0"/>
              </a:buClr>
              <a:buSzPts val="1800"/>
              <a:buFont typeface="Arial"/>
              <a:buChar char="›"/>
            </a:pPr>
            <a:r>
              <a:rPr b="1" lang="en-GB"/>
              <a:t>Checked</a:t>
            </a:r>
            <a:r>
              <a:rPr lang="en-GB"/>
              <a:t> – An exception that is noticed by the compiler</a:t>
            </a:r>
            <a:endParaRPr/>
          </a:p>
          <a:p>
            <a:pPr indent="-185738" lvl="0" marL="185738" marR="0" rtl="0" algn="l">
              <a:lnSpc>
                <a:spcPct val="100000"/>
              </a:lnSpc>
              <a:spcBef>
                <a:spcPts val="2000"/>
              </a:spcBef>
              <a:spcAft>
                <a:spcPts val="0"/>
              </a:spcAft>
              <a:buClr>
                <a:srgbClr val="008FD0"/>
              </a:buClr>
              <a:buSzPts val="1800"/>
              <a:buFont typeface="Arial"/>
              <a:buChar char="›"/>
            </a:pPr>
            <a:r>
              <a:rPr b="1" lang="en-GB"/>
              <a:t>Unchecked </a:t>
            </a:r>
            <a:r>
              <a:rPr lang="en-GB"/>
              <a:t>– An exception that </a:t>
            </a:r>
            <a:r>
              <a:rPr b="1" lang="en-GB"/>
              <a:t>isn’t</a:t>
            </a:r>
            <a:r>
              <a:rPr lang="en-GB"/>
              <a:t> noticed by the compiler.</a:t>
            </a:r>
            <a:endParaRPr b="1"/>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201" name="Google Shape;201;p2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Exceptions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Exception Hierarchy</a:t>
            </a:r>
            <a:endParaRPr/>
          </a:p>
        </p:txBody>
      </p:sp>
      <p:pic>
        <p:nvPicPr>
          <p:cNvPr id="207" name="Google Shape;207;p21"/>
          <p:cNvPicPr preferRelativeResize="0"/>
          <p:nvPr/>
        </p:nvPicPr>
        <p:blipFill rotWithShape="1">
          <a:blip r:embed="rId3">
            <a:alphaModFix/>
          </a:blip>
          <a:srcRect b="0" l="612" r="1495" t="0"/>
          <a:stretch/>
        </p:blipFill>
        <p:spPr>
          <a:xfrm>
            <a:off x="1607126" y="1601244"/>
            <a:ext cx="8977747" cy="437005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2"/>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411480" lvl="0" marL="411480" rtl="0" algn="l">
              <a:lnSpc>
                <a:spcPct val="100000"/>
              </a:lnSpc>
              <a:spcBef>
                <a:spcPts val="0"/>
              </a:spcBef>
              <a:spcAft>
                <a:spcPts val="0"/>
              </a:spcAft>
              <a:buSzPts val="2000"/>
              <a:buFont typeface="Noto Sans Symbols"/>
              <a:buChar char="▪"/>
            </a:pPr>
            <a:r>
              <a:rPr lang="en-GB" sz="2000">
                <a:solidFill>
                  <a:schemeClr val="dk1"/>
                </a:solidFill>
              </a:rPr>
              <a:t>Compile time </a:t>
            </a:r>
            <a:endParaRPr/>
          </a:p>
          <a:p>
            <a:pPr indent="-411480" lvl="0" marL="411480" rtl="0" algn="l">
              <a:lnSpc>
                <a:spcPct val="100000"/>
              </a:lnSpc>
              <a:spcBef>
                <a:spcPts val="2000"/>
              </a:spcBef>
              <a:spcAft>
                <a:spcPts val="0"/>
              </a:spcAft>
              <a:buSzPts val="2000"/>
              <a:buFont typeface="Noto Sans Symbols"/>
              <a:buChar char="▪"/>
            </a:pPr>
            <a:r>
              <a:rPr lang="en-GB" sz="2000">
                <a:solidFill>
                  <a:schemeClr val="dk1"/>
                </a:solidFill>
              </a:rPr>
              <a:t>Where we can anticipate an exception ahead of time and plan for it</a:t>
            </a:r>
            <a:endParaRPr/>
          </a:p>
          <a:p>
            <a:pPr indent="-411480" lvl="0" marL="411480" rtl="0" algn="l">
              <a:lnSpc>
                <a:spcPct val="100000"/>
              </a:lnSpc>
              <a:spcBef>
                <a:spcPts val="2000"/>
              </a:spcBef>
              <a:spcAft>
                <a:spcPts val="0"/>
              </a:spcAft>
              <a:buSzPts val="2000"/>
              <a:buFont typeface="Noto Sans Symbols"/>
              <a:buChar char="▪"/>
            </a:pPr>
            <a:r>
              <a:rPr lang="en-GB" sz="2000">
                <a:solidFill>
                  <a:schemeClr val="dk1"/>
                </a:solidFill>
              </a:rPr>
              <a:t>Exception is the parent class of all Checked Exceptions</a:t>
            </a:r>
            <a:endParaRPr/>
          </a:p>
          <a:p>
            <a:pPr indent="-284480" lvl="0" marL="411480" rtl="0" algn="l">
              <a:lnSpc>
                <a:spcPct val="100000"/>
              </a:lnSpc>
              <a:spcBef>
                <a:spcPts val="2000"/>
              </a:spcBef>
              <a:spcAft>
                <a:spcPts val="0"/>
              </a:spcAft>
              <a:buSzPts val="2000"/>
              <a:buFont typeface="Noto Sans Symbols"/>
              <a:buNone/>
            </a:pPr>
            <a:r>
              <a:t/>
            </a:r>
            <a:endParaRPr sz="2000">
              <a:solidFill>
                <a:schemeClr val="dk1"/>
              </a:solidFill>
            </a:endParaRPr>
          </a:p>
          <a:p>
            <a:pPr indent="-58737" lvl="0" marL="185738" rtl="0" algn="l">
              <a:lnSpc>
                <a:spcPct val="100000"/>
              </a:lnSpc>
              <a:spcBef>
                <a:spcPts val="2000"/>
              </a:spcBef>
              <a:spcAft>
                <a:spcPts val="0"/>
              </a:spcAft>
              <a:buClr>
                <a:srgbClr val="0C3C8A"/>
              </a:buClr>
              <a:buSzPts val="2000"/>
              <a:buNone/>
            </a:pPr>
            <a:r>
              <a:t/>
            </a:r>
            <a:endParaRPr sz="2000">
              <a:solidFill>
                <a:schemeClr val="dk1"/>
              </a:solidFill>
            </a:endParaRPr>
          </a:p>
        </p:txBody>
      </p:sp>
      <p:sp>
        <p:nvSpPr>
          <p:cNvPr id="213" name="Google Shape;213;p22"/>
          <p:cNvSpPr txBox="1"/>
          <p:nvPr>
            <p:ph idx="2" type="body"/>
          </p:nvPr>
        </p:nvSpPr>
        <p:spPr>
          <a:xfrm>
            <a:off x="6206400" y="1669502"/>
            <a:ext cx="5580000" cy="4422058"/>
          </a:xfrm>
          <a:prstGeom prst="rect">
            <a:avLst/>
          </a:prstGeom>
          <a:noFill/>
          <a:ln>
            <a:noFill/>
          </a:ln>
        </p:spPr>
        <p:txBody>
          <a:bodyPr anchorCtr="0" anchor="t" bIns="45700" lIns="91425" spcFirstLastPara="1" rIns="91425" wrap="square" tIns="45700">
            <a:noAutofit/>
          </a:bodyPr>
          <a:lstStyle/>
          <a:p>
            <a:pPr indent="-411480" lvl="0" marL="411480" rtl="0" algn="l">
              <a:lnSpc>
                <a:spcPct val="100000"/>
              </a:lnSpc>
              <a:spcBef>
                <a:spcPts val="0"/>
              </a:spcBef>
              <a:spcAft>
                <a:spcPts val="0"/>
              </a:spcAft>
              <a:buSzPts val="1800"/>
              <a:buFont typeface="Noto Sans Symbols"/>
              <a:buChar char="▪"/>
            </a:pPr>
            <a:r>
              <a:rPr lang="en-GB" sz="1800">
                <a:solidFill>
                  <a:schemeClr val="dk1"/>
                </a:solidFill>
              </a:rPr>
              <a:t>FileNotFoundException</a:t>
            </a:r>
            <a:endParaRPr sz="1800">
              <a:solidFill>
                <a:schemeClr val="dk1"/>
              </a:solidFill>
            </a:endParaRPr>
          </a:p>
          <a:p>
            <a:pPr indent="-411480" lvl="0" marL="411480" rtl="0" algn="l">
              <a:lnSpc>
                <a:spcPct val="100000"/>
              </a:lnSpc>
              <a:spcBef>
                <a:spcPts val="2000"/>
              </a:spcBef>
              <a:spcAft>
                <a:spcPts val="0"/>
              </a:spcAft>
              <a:buSzPts val="1800"/>
              <a:buFont typeface="Noto Sans Symbols"/>
              <a:buChar char="▪"/>
            </a:pPr>
            <a:r>
              <a:rPr lang="en-GB" sz="1800">
                <a:solidFill>
                  <a:schemeClr val="dk1"/>
                </a:solidFill>
              </a:rPr>
              <a:t>SocketException</a:t>
            </a:r>
            <a:endParaRPr sz="1800">
              <a:solidFill>
                <a:schemeClr val="dk1"/>
              </a:solidFill>
            </a:endParaRPr>
          </a:p>
          <a:p>
            <a:pPr indent="-411480" lvl="0" marL="411480" rtl="0" algn="l">
              <a:lnSpc>
                <a:spcPct val="100000"/>
              </a:lnSpc>
              <a:spcBef>
                <a:spcPts val="2000"/>
              </a:spcBef>
              <a:spcAft>
                <a:spcPts val="0"/>
              </a:spcAft>
              <a:buSzPts val="1800"/>
              <a:buFont typeface="Noto Sans Symbols"/>
              <a:buChar char="▪"/>
            </a:pPr>
            <a:r>
              <a:rPr lang="en-GB" sz="1800">
                <a:solidFill>
                  <a:schemeClr val="dk1"/>
                </a:solidFill>
              </a:rPr>
              <a:t>UnsupportedDataTypeException</a:t>
            </a:r>
            <a:endParaRPr sz="1800">
              <a:solidFill>
                <a:schemeClr val="dk1"/>
              </a:solidFill>
            </a:endParaRPr>
          </a:p>
          <a:p>
            <a:pPr indent="-411480" lvl="0" marL="411480" rtl="0" algn="l">
              <a:lnSpc>
                <a:spcPct val="100000"/>
              </a:lnSpc>
              <a:spcBef>
                <a:spcPts val="2000"/>
              </a:spcBef>
              <a:spcAft>
                <a:spcPts val="0"/>
              </a:spcAft>
              <a:buSzPts val="1800"/>
              <a:buFont typeface="Noto Sans Symbols"/>
              <a:buChar char="▪"/>
            </a:pPr>
            <a:r>
              <a:rPr lang="en-GB" sz="1800">
                <a:solidFill>
                  <a:schemeClr val="dk1"/>
                </a:solidFill>
              </a:rPr>
              <a:t>ClassNotFoundException</a:t>
            </a:r>
            <a:endParaRPr sz="1800">
              <a:solidFill>
                <a:schemeClr val="dk1"/>
              </a:solidFill>
            </a:endParaRPr>
          </a:p>
          <a:p>
            <a:pPr indent="-411480" lvl="0" marL="411480" rtl="0" algn="l">
              <a:lnSpc>
                <a:spcPct val="100000"/>
              </a:lnSpc>
              <a:spcBef>
                <a:spcPts val="2000"/>
              </a:spcBef>
              <a:spcAft>
                <a:spcPts val="0"/>
              </a:spcAft>
              <a:buSzPts val="1800"/>
              <a:buFont typeface="Noto Sans Symbols"/>
              <a:buChar char="▪"/>
            </a:pPr>
            <a:r>
              <a:rPr lang="en-GB" sz="1800">
                <a:solidFill>
                  <a:schemeClr val="dk1"/>
                </a:solidFill>
              </a:rPr>
              <a:t>NoSuchMethodException</a:t>
            </a:r>
            <a:endParaRPr sz="1800">
              <a:solidFill>
                <a:schemeClr val="dk1"/>
              </a:solidFill>
            </a:endParaRPr>
          </a:p>
          <a:p>
            <a:pPr indent="-411480" lvl="0" marL="411480" rtl="0" algn="l">
              <a:lnSpc>
                <a:spcPct val="100000"/>
              </a:lnSpc>
              <a:spcBef>
                <a:spcPts val="2000"/>
              </a:spcBef>
              <a:spcAft>
                <a:spcPts val="0"/>
              </a:spcAft>
              <a:buSzPts val="1800"/>
              <a:buFont typeface="Noto Sans Symbols"/>
              <a:buChar char="▪"/>
            </a:pPr>
            <a:r>
              <a:rPr lang="en-GB" sz="1800">
                <a:solidFill>
                  <a:schemeClr val="dk1"/>
                </a:solidFill>
              </a:rPr>
              <a:t>NoSuchFieldException</a:t>
            </a:r>
            <a:endParaRPr sz="1800">
              <a:solidFill>
                <a:schemeClr val="dk1"/>
              </a:solidFill>
            </a:endParaRPr>
          </a:p>
        </p:txBody>
      </p:sp>
      <p:sp>
        <p:nvSpPr>
          <p:cNvPr id="214" name="Google Shape;214;p22"/>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Checked Exceptions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3"/>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Runtime issues (When the code is being ran)</a:t>
            </a:r>
            <a:endParaRPr/>
          </a:p>
          <a:p>
            <a:pPr indent="-185738" lvl="0" marL="185738" marR="0" rtl="0" algn="l">
              <a:lnSpc>
                <a:spcPct val="100000"/>
              </a:lnSpc>
              <a:spcBef>
                <a:spcPts val="2000"/>
              </a:spcBef>
              <a:spcAft>
                <a:spcPts val="0"/>
              </a:spcAft>
              <a:buClr>
                <a:srgbClr val="008FD0"/>
              </a:buClr>
              <a:buSzPts val="1800"/>
              <a:buFont typeface="Arial"/>
              <a:buChar char="›"/>
            </a:pPr>
            <a:r>
              <a:rPr lang="en-GB"/>
              <a:t>Caused by bad programming</a:t>
            </a:r>
            <a:endParaRPr/>
          </a:p>
          <a:p>
            <a:pPr indent="-185738" lvl="0" marL="185738" marR="0" rtl="0" algn="l">
              <a:lnSpc>
                <a:spcPct val="100000"/>
              </a:lnSpc>
              <a:spcBef>
                <a:spcPts val="2000"/>
              </a:spcBef>
              <a:spcAft>
                <a:spcPts val="0"/>
              </a:spcAft>
              <a:buClr>
                <a:srgbClr val="008FD0"/>
              </a:buClr>
              <a:buSzPts val="1800"/>
              <a:buFont typeface="Arial"/>
              <a:buChar char="›"/>
            </a:pPr>
            <a:r>
              <a:rPr lang="en-GB"/>
              <a:t>E.g. trying to address an array at a point that is larger than the arrays size</a:t>
            </a:r>
            <a:endParaRPr/>
          </a:p>
          <a:p>
            <a:pPr indent="-185738" lvl="0" marL="185738" marR="0" rtl="0" algn="l">
              <a:lnSpc>
                <a:spcPct val="100000"/>
              </a:lnSpc>
              <a:spcBef>
                <a:spcPts val="2000"/>
              </a:spcBef>
              <a:spcAft>
                <a:spcPts val="0"/>
              </a:spcAft>
              <a:buClr>
                <a:srgbClr val="008FD0"/>
              </a:buClr>
              <a:buSzPts val="1800"/>
              <a:buFont typeface="Arial"/>
              <a:buChar char="›"/>
            </a:pPr>
            <a:r>
              <a:rPr lang="en-GB"/>
              <a:t>RuntimeException is the parent class of all unchecked exceptions.</a:t>
            </a:r>
            <a:endParaRPr/>
          </a:p>
          <a:p>
            <a:pPr indent="-185738" lvl="0" marL="185738" marR="0" rtl="0" algn="l">
              <a:lnSpc>
                <a:spcPct val="100000"/>
              </a:lnSpc>
              <a:spcBef>
                <a:spcPts val="2000"/>
              </a:spcBef>
              <a:spcAft>
                <a:spcPts val="0"/>
              </a:spcAft>
              <a:buClr>
                <a:srgbClr val="008FD0"/>
              </a:buClr>
              <a:buSzPts val="1800"/>
              <a:buFont typeface="Arial"/>
              <a:buChar char="›"/>
            </a:pPr>
            <a:r>
              <a:rPr lang="en-GB"/>
              <a:t>If we are throwing a RuntimeException (or any subclass of it) in a method, it’s not required to specify them in the signatures throw clause.</a:t>
            </a:r>
            <a:endParaRPr/>
          </a:p>
        </p:txBody>
      </p:sp>
      <p:sp>
        <p:nvSpPr>
          <p:cNvPr id="220" name="Google Shape;220;p23"/>
          <p:cNvSpPr txBox="1"/>
          <p:nvPr>
            <p:ph idx="2" type="body"/>
          </p:nvPr>
        </p:nvSpPr>
        <p:spPr>
          <a:xfrm>
            <a:off x="62064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ArrayIndexOutOfBoundsException</a:t>
            </a:r>
            <a:endParaRPr/>
          </a:p>
          <a:p>
            <a:pPr indent="-185738" lvl="0" marL="185738" marR="0" rtl="0" algn="l">
              <a:lnSpc>
                <a:spcPct val="100000"/>
              </a:lnSpc>
              <a:spcBef>
                <a:spcPts val="2000"/>
              </a:spcBef>
              <a:spcAft>
                <a:spcPts val="0"/>
              </a:spcAft>
              <a:buClr>
                <a:srgbClr val="008FD0"/>
              </a:buClr>
              <a:buSzPts val="1800"/>
              <a:buFont typeface="Arial"/>
              <a:buChar char="›"/>
            </a:pPr>
            <a:r>
              <a:rPr lang="en-GB"/>
              <a:t>ClassCastException</a:t>
            </a:r>
            <a:endParaRPr/>
          </a:p>
          <a:p>
            <a:pPr indent="-185738" lvl="0" marL="185738" marR="0" rtl="0" algn="l">
              <a:lnSpc>
                <a:spcPct val="100000"/>
              </a:lnSpc>
              <a:spcBef>
                <a:spcPts val="2000"/>
              </a:spcBef>
              <a:spcAft>
                <a:spcPts val="0"/>
              </a:spcAft>
              <a:buClr>
                <a:srgbClr val="008FD0"/>
              </a:buClr>
              <a:buSzPts val="1800"/>
              <a:buFont typeface="Arial"/>
              <a:buChar char="›"/>
            </a:pPr>
            <a:r>
              <a:rPr lang="en-GB"/>
              <a:t>NullPointerException</a:t>
            </a:r>
            <a:endParaRPr/>
          </a:p>
          <a:p>
            <a:pPr indent="-185738" lvl="0" marL="185738" marR="0" rtl="0" algn="l">
              <a:lnSpc>
                <a:spcPct val="100000"/>
              </a:lnSpc>
              <a:spcBef>
                <a:spcPts val="2000"/>
              </a:spcBef>
              <a:spcAft>
                <a:spcPts val="0"/>
              </a:spcAft>
              <a:buClr>
                <a:srgbClr val="008FD0"/>
              </a:buClr>
              <a:buSzPts val="1800"/>
              <a:buFont typeface="Arial"/>
              <a:buChar char="›"/>
            </a:pPr>
            <a:r>
              <a:rPr lang="en-GB"/>
              <a:t>NumberFormatException</a:t>
            </a:r>
            <a:endParaRPr/>
          </a:p>
          <a:p>
            <a:pPr indent="-185738" lvl="0" marL="185738" marR="0" rtl="0" algn="l">
              <a:lnSpc>
                <a:spcPct val="100000"/>
              </a:lnSpc>
              <a:spcBef>
                <a:spcPts val="2000"/>
              </a:spcBef>
              <a:spcAft>
                <a:spcPts val="0"/>
              </a:spcAft>
              <a:buClr>
                <a:srgbClr val="008FD0"/>
              </a:buClr>
              <a:buSzPts val="1800"/>
              <a:buFont typeface="Arial"/>
              <a:buChar char="›"/>
            </a:pPr>
            <a:r>
              <a:rPr lang="en-GB"/>
              <a:t>IllegalArgumentException</a:t>
            </a:r>
            <a:endParaRPr/>
          </a:p>
        </p:txBody>
      </p:sp>
      <p:sp>
        <p:nvSpPr>
          <p:cNvPr id="221" name="Google Shape;221;p2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UnChecked Exceptions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4"/>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Subclass of Throwable.</a:t>
            </a:r>
            <a:endParaRPr/>
          </a:p>
          <a:p>
            <a:pPr indent="-185738" lvl="0" marL="185738" marR="0" rtl="0" algn="l">
              <a:lnSpc>
                <a:spcPct val="100000"/>
              </a:lnSpc>
              <a:spcBef>
                <a:spcPts val="2000"/>
              </a:spcBef>
              <a:spcAft>
                <a:spcPts val="0"/>
              </a:spcAft>
              <a:buClr>
                <a:srgbClr val="008FD0"/>
              </a:buClr>
              <a:buSzPts val="1800"/>
              <a:buFont typeface="Arial"/>
              <a:buChar char="›"/>
            </a:pPr>
            <a:r>
              <a:rPr lang="en-GB"/>
              <a:t>Indicates a serious problem that an application should not try to catch</a:t>
            </a:r>
            <a:endParaRPr/>
          </a:p>
          <a:p>
            <a:pPr indent="-71438" lvl="0" marL="185738" marR="0" rtl="0" algn="l">
              <a:lnSpc>
                <a:spcPct val="100000"/>
              </a:lnSpc>
              <a:spcBef>
                <a:spcPts val="2000"/>
              </a:spcBef>
              <a:spcAft>
                <a:spcPts val="0"/>
              </a:spcAft>
              <a:buClr>
                <a:srgbClr val="008FD0"/>
              </a:buClr>
              <a:buSzPts val="1800"/>
              <a:buFont typeface="Arial"/>
              <a:buNone/>
            </a:pPr>
            <a:r>
              <a:t/>
            </a:r>
            <a:endParaRPr>
              <a:solidFill>
                <a:srgbClr val="00519C"/>
              </a:solidFill>
            </a:endParaRPr>
          </a:p>
        </p:txBody>
      </p:sp>
      <p:sp>
        <p:nvSpPr>
          <p:cNvPr id="227" name="Google Shape;227;p24"/>
          <p:cNvSpPr txBox="1"/>
          <p:nvPr>
            <p:ph idx="2" type="body"/>
          </p:nvPr>
        </p:nvSpPr>
        <p:spPr>
          <a:xfrm>
            <a:off x="62064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VirtualMachineError</a:t>
            </a:r>
            <a:endParaRPr/>
          </a:p>
          <a:p>
            <a:pPr indent="-185738" lvl="0" marL="185738" marR="0" rtl="0" algn="l">
              <a:lnSpc>
                <a:spcPct val="100000"/>
              </a:lnSpc>
              <a:spcBef>
                <a:spcPts val="2000"/>
              </a:spcBef>
              <a:spcAft>
                <a:spcPts val="0"/>
              </a:spcAft>
              <a:buClr>
                <a:srgbClr val="008FD0"/>
              </a:buClr>
              <a:buSzPts val="1800"/>
              <a:buFont typeface="Arial"/>
              <a:buChar char="›"/>
            </a:pPr>
            <a:r>
              <a:rPr lang="en-GB"/>
              <a:t>ThreadDeath</a:t>
            </a:r>
            <a:endParaRPr/>
          </a:p>
          <a:p>
            <a:pPr indent="-185738" lvl="0" marL="185738" marR="0" rtl="0" algn="l">
              <a:lnSpc>
                <a:spcPct val="100000"/>
              </a:lnSpc>
              <a:spcBef>
                <a:spcPts val="2000"/>
              </a:spcBef>
              <a:spcAft>
                <a:spcPts val="0"/>
              </a:spcAft>
              <a:buClr>
                <a:srgbClr val="008FD0"/>
              </a:buClr>
              <a:buSzPts val="1800"/>
              <a:buFont typeface="Arial"/>
              <a:buChar char="›"/>
            </a:pPr>
            <a:r>
              <a:rPr lang="en-GB"/>
              <a:t>OutOfMemoryError</a:t>
            </a:r>
            <a:endParaRPr/>
          </a:p>
          <a:p>
            <a:pPr indent="-185738" lvl="0" marL="185738" marR="0" rtl="0" algn="l">
              <a:lnSpc>
                <a:spcPct val="100000"/>
              </a:lnSpc>
              <a:spcBef>
                <a:spcPts val="2000"/>
              </a:spcBef>
              <a:spcAft>
                <a:spcPts val="0"/>
              </a:spcAft>
              <a:buClr>
                <a:srgbClr val="008FD0"/>
              </a:buClr>
              <a:buSzPts val="1800"/>
              <a:buFont typeface="Arial"/>
              <a:buChar char="›"/>
            </a:pPr>
            <a:r>
              <a:rPr lang="en-GB"/>
              <a:t>CoderMalfunctionError</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228" name="Google Shape;228;p2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Errors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5"/>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You can have</a:t>
            </a:r>
            <a:endParaRPr/>
          </a:p>
          <a:p>
            <a:pPr indent="-165100" lvl="1" marL="622300" rtl="0" algn="l">
              <a:lnSpc>
                <a:spcPct val="100000"/>
              </a:lnSpc>
              <a:spcBef>
                <a:spcPts val="2000"/>
              </a:spcBef>
              <a:spcAft>
                <a:spcPts val="0"/>
              </a:spcAft>
              <a:buSzPts val="1800"/>
              <a:buChar char="›"/>
            </a:pPr>
            <a:r>
              <a:rPr lang="en-GB"/>
              <a:t>Catch and no finally.</a:t>
            </a:r>
            <a:endParaRPr/>
          </a:p>
          <a:p>
            <a:pPr indent="-165100" lvl="1" marL="622300" rtl="0" algn="l">
              <a:lnSpc>
                <a:spcPct val="100000"/>
              </a:lnSpc>
              <a:spcBef>
                <a:spcPts val="2000"/>
              </a:spcBef>
              <a:spcAft>
                <a:spcPts val="0"/>
              </a:spcAft>
              <a:buSzPts val="1800"/>
              <a:buChar char="›"/>
            </a:pPr>
            <a:r>
              <a:rPr lang="en-GB"/>
              <a:t>Catch with a finally.</a:t>
            </a:r>
            <a:endParaRPr/>
          </a:p>
          <a:p>
            <a:pPr indent="-165100" lvl="1" marL="622300" rtl="0" algn="l">
              <a:lnSpc>
                <a:spcPct val="100000"/>
              </a:lnSpc>
              <a:spcBef>
                <a:spcPts val="2000"/>
              </a:spcBef>
              <a:spcAft>
                <a:spcPts val="0"/>
              </a:spcAft>
              <a:buSzPts val="1800"/>
              <a:buChar char="›"/>
            </a:pPr>
            <a:r>
              <a:rPr lang="en-GB"/>
              <a:t>Multiple catches and no finally.</a:t>
            </a:r>
            <a:endParaRPr/>
          </a:p>
          <a:p>
            <a:pPr indent="-165100" lvl="1" marL="622300" rtl="0" algn="l">
              <a:lnSpc>
                <a:spcPct val="100000"/>
              </a:lnSpc>
              <a:spcBef>
                <a:spcPts val="2000"/>
              </a:spcBef>
              <a:spcAft>
                <a:spcPts val="0"/>
              </a:spcAft>
              <a:buSzPts val="1800"/>
              <a:buChar char="›"/>
            </a:pPr>
            <a:r>
              <a:rPr lang="en-GB"/>
              <a:t>Multiple catches with a finally.</a:t>
            </a:r>
            <a:endParaRPr/>
          </a:p>
          <a:p>
            <a:pPr indent="-50800" lvl="1" marL="622300" rtl="0" algn="l">
              <a:lnSpc>
                <a:spcPct val="100000"/>
              </a:lnSpc>
              <a:spcBef>
                <a:spcPts val="2000"/>
              </a:spcBef>
              <a:spcAft>
                <a:spcPts val="0"/>
              </a:spcAft>
              <a:buSzPts val="1800"/>
              <a:buNone/>
            </a:pPr>
            <a:r>
              <a:t/>
            </a:r>
            <a:endParaRPr/>
          </a:p>
        </p:txBody>
      </p:sp>
      <p:sp>
        <p:nvSpPr>
          <p:cNvPr id="234" name="Google Shape;234;p25"/>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Handling Exceptions</a:t>
            </a:r>
            <a:endParaRPr/>
          </a:p>
        </p:txBody>
      </p:sp>
      <p:sp>
        <p:nvSpPr>
          <p:cNvPr id="235" name="Google Shape;235;p25"/>
          <p:cNvSpPr txBox="1"/>
          <p:nvPr/>
        </p:nvSpPr>
        <p:spPr>
          <a:xfrm>
            <a:off x="6522153" y="1929600"/>
            <a:ext cx="5331796" cy="3858438"/>
          </a:xfrm>
          <a:prstGeom prst="rect">
            <a:avLst/>
          </a:prstGeom>
          <a:solidFill>
            <a:srgbClr val="D8D8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7F0055"/>
                </a:solidFill>
                <a:latin typeface="Consolas"/>
                <a:ea typeface="Consolas"/>
                <a:cs typeface="Consolas"/>
                <a:sym typeface="Consolas"/>
              </a:rPr>
              <a:t>try</a:t>
            </a:r>
            <a:r>
              <a:rPr b="1" lang="en-GB" sz="1800">
                <a:solidFill>
                  <a:srgbClr val="000000"/>
                </a:solidFill>
                <a:latin typeface="Consolas"/>
                <a:ea typeface="Consolas"/>
                <a:cs typeface="Consolas"/>
                <a:sym typeface="Consolas"/>
              </a:rPr>
              <a:t> {		</a:t>
            </a:r>
            <a:endParaRPr b="1" sz="1800">
              <a:solidFill>
                <a:srgbClr val="3D3D3D"/>
              </a:solidFill>
              <a:latin typeface="Consolas"/>
              <a:ea typeface="Consolas"/>
              <a:cs typeface="Consolas"/>
              <a:sym typeface="Consolas"/>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3F7F5F"/>
                </a:solidFill>
                <a:latin typeface="Consolas"/>
                <a:ea typeface="Consolas"/>
                <a:cs typeface="Consolas"/>
                <a:sym typeface="Consolas"/>
              </a:rPr>
              <a:t>  // The System will try to run this </a:t>
            </a:r>
            <a:br>
              <a:rPr b="1" lang="en-GB" sz="1800">
                <a:solidFill>
                  <a:srgbClr val="3F7F5F"/>
                </a:solidFill>
                <a:latin typeface="Consolas"/>
                <a:ea typeface="Consolas"/>
                <a:cs typeface="Consolas"/>
                <a:sym typeface="Consolas"/>
              </a:rPr>
            </a:br>
            <a:r>
              <a:rPr b="1" lang="en-GB" sz="1800">
                <a:solidFill>
                  <a:srgbClr val="3F7F5F"/>
                </a:solidFill>
                <a:latin typeface="Consolas"/>
                <a:ea typeface="Consolas"/>
                <a:cs typeface="Consolas"/>
                <a:sym typeface="Consolas"/>
              </a:rPr>
              <a:t>  // code</a:t>
            </a:r>
            <a:endParaRPr b="1" sz="1800">
              <a:solidFill>
                <a:srgbClr val="3D3D3D"/>
              </a:solidFill>
              <a:latin typeface="Consolas"/>
              <a:ea typeface="Consolas"/>
              <a:cs typeface="Consolas"/>
              <a:sym typeface="Consolas"/>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000000"/>
                </a:solidFill>
                <a:latin typeface="Consolas"/>
                <a:ea typeface="Consolas"/>
                <a:cs typeface="Consolas"/>
                <a:sym typeface="Consolas"/>
              </a:rPr>
              <a:t>} </a:t>
            </a:r>
            <a:r>
              <a:rPr b="1" lang="en-GB" sz="1800">
                <a:solidFill>
                  <a:srgbClr val="7F0055"/>
                </a:solidFill>
                <a:latin typeface="Consolas"/>
                <a:ea typeface="Consolas"/>
                <a:cs typeface="Consolas"/>
                <a:sym typeface="Consolas"/>
              </a:rPr>
              <a:t>catch</a:t>
            </a:r>
            <a:r>
              <a:rPr b="1" lang="en-GB" sz="1800">
                <a:solidFill>
                  <a:srgbClr val="000000"/>
                </a:solidFill>
                <a:latin typeface="Consolas"/>
                <a:ea typeface="Consolas"/>
                <a:cs typeface="Consolas"/>
                <a:sym typeface="Consolas"/>
              </a:rPr>
              <a:t>(ExceptionType </a:t>
            </a:r>
            <a:r>
              <a:rPr b="1" lang="en-GB" sz="1800">
                <a:solidFill>
                  <a:srgbClr val="0000C0"/>
                </a:solidFill>
                <a:latin typeface="Consolas"/>
                <a:ea typeface="Consolas"/>
                <a:cs typeface="Consolas"/>
                <a:sym typeface="Consolas"/>
              </a:rPr>
              <a:t>name</a:t>
            </a:r>
            <a:r>
              <a:rPr b="1" lang="en-GB" sz="1800">
                <a:solidFill>
                  <a:srgbClr val="000000"/>
                </a:solidFill>
                <a:latin typeface="Consolas"/>
                <a:ea typeface="Consolas"/>
                <a:cs typeface="Consolas"/>
                <a:sym typeface="Consolas"/>
              </a:rPr>
              <a:t>) {</a:t>
            </a:r>
            <a:endParaRPr b="1" sz="1800">
              <a:solidFill>
                <a:srgbClr val="3D3D3D"/>
              </a:solidFill>
              <a:latin typeface="Consolas"/>
              <a:ea typeface="Consolas"/>
              <a:cs typeface="Consolas"/>
              <a:sym typeface="Consolas"/>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3F7F5F"/>
                </a:solidFill>
                <a:latin typeface="Consolas"/>
                <a:ea typeface="Consolas"/>
                <a:cs typeface="Consolas"/>
                <a:sym typeface="Consolas"/>
              </a:rPr>
              <a:t>  // If an exception occurs in the try </a:t>
            </a:r>
            <a:br>
              <a:rPr b="1" lang="en-GB" sz="1800">
                <a:solidFill>
                  <a:srgbClr val="3F7F5F"/>
                </a:solidFill>
                <a:latin typeface="Consolas"/>
                <a:ea typeface="Consolas"/>
                <a:cs typeface="Consolas"/>
                <a:sym typeface="Consolas"/>
              </a:rPr>
            </a:br>
            <a:r>
              <a:rPr b="1" lang="en-GB" sz="1800">
                <a:solidFill>
                  <a:srgbClr val="3F7F5F"/>
                </a:solidFill>
                <a:latin typeface="Consolas"/>
                <a:ea typeface="Consolas"/>
                <a:cs typeface="Consolas"/>
                <a:sym typeface="Consolas"/>
              </a:rPr>
              <a:t>  // block that matches the </a:t>
            </a:r>
            <a:br>
              <a:rPr b="1" lang="en-GB" sz="1800">
                <a:solidFill>
                  <a:srgbClr val="3F7F5F"/>
                </a:solidFill>
                <a:latin typeface="Consolas"/>
                <a:ea typeface="Consolas"/>
                <a:cs typeface="Consolas"/>
                <a:sym typeface="Consolas"/>
              </a:rPr>
            </a:br>
            <a:r>
              <a:rPr b="1" lang="en-GB" sz="1800">
                <a:solidFill>
                  <a:srgbClr val="3F7F5F"/>
                </a:solidFill>
                <a:latin typeface="Consolas"/>
                <a:ea typeface="Consolas"/>
                <a:cs typeface="Consolas"/>
                <a:sym typeface="Consolas"/>
              </a:rPr>
              <a:t>  // ExceptionType of the catch </a:t>
            </a:r>
            <a:br>
              <a:rPr b="1" lang="en-GB" sz="1800">
                <a:solidFill>
                  <a:srgbClr val="3F7F5F"/>
                </a:solidFill>
                <a:latin typeface="Consolas"/>
                <a:ea typeface="Consolas"/>
                <a:cs typeface="Consolas"/>
                <a:sym typeface="Consolas"/>
              </a:rPr>
            </a:br>
            <a:r>
              <a:rPr b="1" lang="en-GB" sz="1800">
                <a:solidFill>
                  <a:srgbClr val="3F7F5F"/>
                </a:solidFill>
                <a:latin typeface="Consolas"/>
                <a:ea typeface="Consolas"/>
                <a:cs typeface="Consolas"/>
                <a:sym typeface="Consolas"/>
              </a:rPr>
              <a:t>  // statement, this block will run</a:t>
            </a:r>
            <a:r>
              <a:rPr b="1" lang="en-GB" sz="1800">
                <a:solidFill>
                  <a:srgbClr val="000000"/>
                </a:solidFill>
                <a:latin typeface="Consolas"/>
                <a:ea typeface="Consolas"/>
                <a:cs typeface="Consolas"/>
                <a:sym typeface="Consolas"/>
              </a:rPr>
              <a:t>	</a:t>
            </a:r>
            <a:endParaRPr b="1" sz="1800">
              <a:solidFill>
                <a:srgbClr val="3D3D3D"/>
              </a:solidFill>
              <a:latin typeface="Consolas"/>
              <a:ea typeface="Consolas"/>
              <a:cs typeface="Consolas"/>
              <a:sym typeface="Consolas"/>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000000"/>
                </a:solidFill>
                <a:latin typeface="Consolas"/>
                <a:ea typeface="Consolas"/>
                <a:cs typeface="Consolas"/>
                <a:sym typeface="Consolas"/>
              </a:rPr>
              <a:t>} </a:t>
            </a:r>
            <a:r>
              <a:rPr b="1" lang="en-GB" sz="1800">
                <a:solidFill>
                  <a:srgbClr val="7F0055"/>
                </a:solidFill>
                <a:latin typeface="Consolas"/>
                <a:ea typeface="Consolas"/>
                <a:cs typeface="Consolas"/>
                <a:sym typeface="Consolas"/>
              </a:rPr>
              <a:t>finally </a:t>
            </a:r>
            <a:r>
              <a:rPr b="1" lang="en-GB" sz="1800">
                <a:solidFill>
                  <a:srgbClr val="000000"/>
                </a:solidFill>
                <a:latin typeface="Consolas"/>
                <a:ea typeface="Consolas"/>
                <a:cs typeface="Consolas"/>
                <a:sym typeface="Consolas"/>
              </a:rPr>
              <a:t>{</a:t>
            </a:r>
            <a:endParaRPr b="1" sz="1800">
              <a:solidFill>
                <a:srgbClr val="3D3D3D"/>
              </a:solidFill>
              <a:latin typeface="Consolas"/>
              <a:ea typeface="Consolas"/>
              <a:cs typeface="Consolas"/>
              <a:sym typeface="Consolas"/>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3F7F5F"/>
                </a:solidFill>
                <a:latin typeface="Consolas"/>
                <a:ea typeface="Consolas"/>
                <a:cs typeface="Consolas"/>
                <a:sym typeface="Consolas"/>
              </a:rPr>
              <a:t>  // This is code that will always run </a:t>
            </a:r>
            <a:br>
              <a:rPr b="1" lang="en-GB" sz="1800">
                <a:solidFill>
                  <a:srgbClr val="3F7F5F"/>
                </a:solidFill>
                <a:latin typeface="Consolas"/>
                <a:ea typeface="Consolas"/>
                <a:cs typeface="Consolas"/>
                <a:sym typeface="Consolas"/>
              </a:rPr>
            </a:br>
            <a:r>
              <a:rPr b="1" lang="en-GB" sz="1800">
                <a:solidFill>
                  <a:srgbClr val="3F7F5F"/>
                </a:solidFill>
                <a:latin typeface="Consolas"/>
                <a:ea typeface="Consolas"/>
                <a:cs typeface="Consolas"/>
                <a:sym typeface="Consolas"/>
              </a:rPr>
              <a:t>  // regardless of whether or not an </a:t>
            </a:r>
            <a:br>
              <a:rPr b="1" lang="en-GB" sz="1800">
                <a:solidFill>
                  <a:srgbClr val="3F7F5F"/>
                </a:solidFill>
                <a:latin typeface="Consolas"/>
                <a:ea typeface="Consolas"/>
                <a:cs typeface="Consolas"/>
                <a:sym typeface="Consolas"/>
              </a:rPr>
            </a:br>
            <a:r>
              <a:rPr b="1" lang="en-GB" sz="1800">
                <a:solidFill>
                  <a:srgbClr val="3F7F5F"/>
                </a:solidFill>
                <a:latin typeface="Consolas"/>
                <a:ea typeface="Consolas"/>
                <a:cs typeface="Consolas"/>
                <a:sym typeface="Consolas"/>
              </a:rPr>
              <a:t>  // exception was thrown</a:t>
            </a:r>
            <a:endParaRPr b="1" sz="1800">
              <a:solidFill>
                <a:srgbClr val="3D3D3D"/>
              </a:solidFill>
              <a:latin typeface="Consolas"/>
              <a:ea typeface="Consolas"/>
              <a:cs typeface="Consolas"/>
              <a:sym typeface="Consolas"/>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000000"/>
                </a:solidFill>
                <a:latin typeface="Consolas"/>
                <a:ea typeface="Consolas"/>
                <a:cs typeface="Consolas"/>
                <a:sym typeface="Consolas"/>
              </a:rPr>
              <a:t>}</a:t>
            </a:r>
            <a:endParaRPr b="1" sz="1800">
              <a:solidFill>
                <a:srgbClr val="3D3D3D"/>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6"/>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2000"/>
              <a:buFont typeface="Arial"/>
              <a:buChar char="›"/>
            </a:pPr>
            <a:r>
              <a:rPr lang="en-GB" sz="2000"/>
              <a:t>You can use multiple catch statements to handle specific exceptions.</a:t>
            </a:r>
            <a:endParaRPr/>
          </a:p>
          <a:p>
            <a:pPr indent="-58737" lvl="0" marL="185738" marR="0" rtl="0" algn="l">
              <a:lnSpc>
                <a:spcPct val="100000"/>
              </a:lnSpc>
              <a:spcBef>
                <a:spcPts val="2000"/>
              </a:spcBef>
              <a:spcAft>
                <a:spcPts val="0"/>
              </a:spcAft>
              <a:buClr>
                <a:srgbClr val="008FD0"/>
              </a:buClr>
              <a:buSzPts val="2000"/>
              <a:buFont typeface="Arial"/>
              <a:buNone/>
            </a:pPr>
            <a:r>
              <a:t/>
            </a:r>
            <a:endParaRPr sz="2000"/>
          </a:p>
          <a:p>
            <a:pPr indent="-185738" lvl="0" marL="185738" marR="0" rtl="0" algn="l">
              <a:lnSpc>
                <a:spcPct val="100000"/>
              </a:lnSpc>
              <a:spcBef>
                <a:spcPts val="2000"/>
              </a:spcBef>
              <a:spcAft>
                <a:spcPts val="0"/>
              </a:spcAft>
              <a:buClr>
                <a:srgbClr val="008FD0"/>
              </a:buClr>
              <a:buSzPts val="2000"/>
              <a:buFont typeface="Arial"/>
              <a:buChar char="›"/>
            </a:pPr>
            <a:r>
              <a:rPr lang="en-GB" sz="2000"/>
              <a:t>Be careful when doing this as the compiler will throw an exception for unreachable code if you try to catch an exception that has already been caught by a previous catch.</a:t>
            </a:r>
            <a:endParaRPr/>
          </a:p>
        </p:txBody>
      </p:sp>
      <p:sp>
        <p:nvSpPr>
          <p:cNvPr id="241" name="Google Shape;241;p26"/>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Handling Exceptions - Example</a:t>
            </a:r>
            <a:endParaRPr/>
          </a:p>
        </p:txBody>
      </p:sp>
      <p:sp>
        <p:nvSpPr>
          <p:cNvPr id="242" name="Google Shape;242;p26"/>
          <p:cNvSpPr txBox="1"/>
          <p:nvPr/>
        </p:nvSpPr>
        <p:spPr>
          <a:xfrm>
            <a:off x="6487599" y="1929600"/>
            <a:ext cx="5065788" cy="4013459"/>
          </a:xfrm>
          <a:prstGeom prst="rect">
            <a:avLst/>
          </a:prstGeom>
          <a:solidFill>
            <a:srgbClr val="D8D8D8"/>
          </a:solid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000000"/>
                </a:solidFill>
                <a:latin typeface="Consolas"/>
                <a:ea typeface="Consolas"/>
                <a:cs typeface="Consolas"/>
                <a:sym typeface="Consolas"/>
              </a:rPr>
              <a:t>} </a:t>
            </a:r>
            <a:r>
              <a:rPr b="1" lang="en-GB" sz="1800">
                <a:solidFill>
                  <a:srgbClr val="7F0055"/>
                </a:solidFill>
                <a:latin typeface="Consolas"/>
                <a:ea typeface="Consolas"/>
                <a:cs typeface="Consolas"/>
                <a:sym typeface="Consolas"/>
              </a:rPr>
              <a:t>catch</a:t>
            </a:r>
            <a:r>
              <a:rPr b="1" lang="en-GB" sz="1800">
                <a:solidFill>
                  <a:srgbClr val="000000"/>
                </a:solidFill>
                <a:latin typeface="Consolas"/>
                <a:ea typeface="Consolas"/>
                <a:cs typeface="Consolas"/>
                <a:sym typeface="Consolas"/>
              </a:rPr>
              <a:t> (InputMismatchException </a:t>
            </a:r>
            <a:r>
              <a:rPr b="1" lang="en-GB" sz="1800">
                <a:solidFill>
                  <a:srgbClr val="6A3E3E"/>
                </a:solidFill>
                <a:latin typeface="Consolas"/>
                <a:ea typeface="Consolas"/>
                <a:cs typeface="Consolas"/>
                <a:sym typeface="Consolas"/>
              </a:rPr>
              <a:t>imx</a:t>
            </a:r>
            <a:r>
              <a:rPr b="1" lang="en-GB" sz="1800">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3F7F5F"/>
                </a:solidFill>
                <a:latin typeface="Consolas"/>
                <a:ea typeface="Consolas"/>
                <a:cs typeface="Consolas"/>
                <a:sym typeface="Consolas"/>
              </a:rPr>
              <a:t>  // </a:t>
            </a:r>
            <a:r>
              <a:rPr b="1" lang="en-GB" sz="1800">
                <a:solidFill>
                  <a:srgbClr val="7F9FBF"/>
                </a:solidFill>
                <a:latin typeface="Consolas"/>
                <a:ea typeface="Consolas"/>
                <a:cs typeface="Consolas"/>
                <a:sym typeface="Consolas"/>
              </a:rPr>
              <a:t>TODO</a:t>
            </a:r>
            <a:r>
              <a:rPr b="1" lang="en-GB" sz="1800">
                <a:solidFill>
                  <a:srgbClr val="3F7F5F"/>
                </a:solidFill>
                <a:latin typeface="Consolas"/>
                <a:ea typeface="Consolas"/>
                <a:cs typeface="Consolas"/>
                <a:sym typeface="Consolas"/>
              </a:rPr>
              <a:t>: handle exception</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000000"/>
                </a:solidFill>
                <a:latin typeface="Consolas"/>
                <a:ea typeface="Consolas"/>
                <a:cs typeface="Consolas"/>
                <a:sym typeface="Consolas"/>
              </a:rPr>
              <a:t>} </a:t>
            </a:r>
            <a:r>
              <a:rPr b="1" lang="en-GB" sz="1800">
                <a:solidFill>
                  <a:srgbClr val="7F0055"/>
                </a:solidFill>
                <a:latin typeface="Consolas"/>
                <a:ea typeface="Consolas"/>
                <a:cs typeface="Consolas"/>
                <a:sym typeface="Consolas"/>
              </a:rPr>
              <a:t>catch</a:t>
            </a:r>
            <a:r>
              <a:rPr b="1" lang="en-GB" sz="1800">
                <a:solidFill>
                  <a:srgbClr val="000000"/>
                </a:solidFill>
                <a:latin typeface="Consolas"/>
                <a:ea typeface="Consolas"/>
                <a:cs typeface="Consolas"/>
                <a:sym typeface="Consolas"/>
              </a:rPr>
              <a:t> (</a:t>
            </a:r>
            <a:r>
              <a:rPr b="1" lang="en-GB" sz="1800">
                <a:solidFill>
                  <a:srgbClr val="000000"/>
                </a:solidFill>
                <a:highlight>
                  <a:srgbClr val="D4D4D4"/>
                </a:highlight>
                <a:latin typeface="Consolas"/>
                <a:ea typeface="Consolas"/>
                <a:cs typeface="Consolas"/>
                <a:sym typeface="Consolas"/>
              </a:rPr>
              <a:t>IOException </a:t>
            </a:r>
            <a:r>
              <a:rPr b="1" lang="en-GB" sz="1800">
                <a:solidFill>
                  <a:srgbClr val="6A3E3E"/>
                </a:solidFill>
                <a:highlight>
                  <a:srgbClr val="D4D4D4"/>
                </a:highlight>
                <a:latin typeface="Consolas"/>
                <a:ea typeface="Consolas"/>
                <a:cs typeface="Consolas"/>
                <a:sym typeface="Consolas"/>
              </a:rPr>
              <a:t>ioe</a:t>
            </a:r>
            <a:r>
              <a:rPr b="1" lang="en-GB" sz="1800">
                <a:solidFill>
                  <a:srgbClr val="000000"/>
                </a:solidFill>
                <a:highlight>
                  <a:srgbClr val="D4D4D4"/>
                </a:highlight>
                <a:latin typeface="Consolas"/>
                <a:ea typeface="Consolas"/>
                <a:cs typeface="Consolas"/>
                <a:sym typeface="Consolas"/>
              </a:rPr>
              <a:t>) {</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3F7F5F"/>
                </a:solidFill>
                <a:latin typeface="Consolas"/>
                <a:ea typeface="Consolas"/>
                <a:cs typeface="Consolas"/>
                <a:sym typeface="Consolas"/>
              </a:rPr>
              <a:t>  // </a:t>
            </a:r>
            <a:r>
              <a:rPr b="1" lang="en-GB" sz="1800">
                <a:solidFill>
                  <a:srgbClr val="7F9FBF"/>
                </a:solidFill>
                <a:latin typeface="Consolas"/>
                <a:ea typeface="Consolas"/>
                <a:cs typeface="Consolas"/>
                <a:sym typeface="Consolas"/>
              </a:rPr>
              <a:t>TODO</a:t>
            </a:r>
            <a:r>
              <a:rPr b="1" lang="en-GB" sz="1800">
                <a:solidFill>
                  <a:srgbClr val="3F7F5F"/>
                </a:solidFill>
                <a:latin typeface="Consolas"/>
                <a:ea typeface="Consolas"/>
                <a:cs typeface="Consolas"/>
                <a:sym typeface="Consolas"/>
              </a:rPr>
              <a:t>: handle exception</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000000"/>
                </a:solidFill>
                <a:latin typeface="Consolas"/>
                <a:ea typeface="Consolas"/>
                <a:cs typeface="Consolas"/>
                <a:sym typeface="Consolas"/>
              </a:rPr>
              <a:t>} </a:t>
            </a:r>
            <a:r>
              <a:rPr b="1" lang="en-GB" sz="1800">
                <a:solidFill>
                  <a:srgbClr val="7F0055"/>
                </a:solidFill>
                <a:latin typeface="Consolas"/>
                <a:ea typeface="Consolas"/>
                <a:cs typeface="Consolas"/>
                <a:sym typeface="Consolas"/>
              </a:rPr>
              <a:t>catch</a:t>
            </a:r>
            <a:r>
              <a:rPr b="1" lang="en-GB" sz="1800">
                <a:solidFill>
                  <a:srgbClr val="000000"/>
                </a:solidFill>
                <a:latin typeface="Consolas"/>
                <a:ea typeface="Consolas"/>
                <a:cs typeface="Consolas"/>
                <a:sym typeface="Consolas"/>
              </a:rPr>
              <a:t> (Exception </a:t>
            </a:r>
            <a:r>
              <a:rPr b="1" lang="en-GB" sz="1800">
                <a:solidFill>
                  <a:srgbClr val="6A3E3E"/>
                </a:solidFill>
                <a:latin typeface="Consolas"/>
                <a:ea typeface="Consolas"/>
                <a:cs typeface="Consolas"/>
                <a:sym typeface="Consolas"/>
              </a:rPr>
              <a:t>e</a:t>
            </a:r>
            <a:r>
              <a:rPr b="1" lang="en-GB" sz="1800">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3F7F5F"/>
                </a:solidFill>
                <a:latin typeface="Consolas"/>
                <a:ea typeface="Consolas"/>
                <a:cs typeface="Consolas"/>
                <a:sym typeface="Consolas"/>
              </a:rPr>
              <a:t>  // </a:t>
            </a:r>
            <a:r>
              <a:rPr b="1" lang="en-GB" sz="1800">
                <a:solidFill>
                  <a:srgbClr val="7F9FBF"/>
                </a:solidFill>
                <a:latin typeface="Consolas"/>
                <a:ea typeface="Consolas"/>
                <a:cs typeface="Consolas"/>
                <a:sym typeface="Consolas"/>
              </a:rPr>
              <a:t>TODO</a:t>
            </a:r>
            <a:r>
              <a:rPr b="1" lang="en-GB" sz="1800">
                <a:solidFill>
                  <a:srgbClr val="3F7F5F"/>
                </a:solidFill>
                <a:latin typeface="Consolas"/>
                <a:ea typeface="Consolas"/>
                <a:cs typeface="Consolas"/>
                <a:sym typeface="Consolas"/>
              </a:rPr>
              <a:t>: handle exception</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000000"/>
                </a:solidFill>
                <a:latin typeface="Consolas"/>
                <a:ea typeface="Consolas"/>
                <a:cs typeface="Consolas"/>
                <a:sym typeface="Consolas"/>
              </a:rPr>
              <a:t>}</a:t>
            </a:r>
            <a:endParaRPr b="1" sz="1800">
              <a:solidFill>
                <a:srgbClr val="3D3D3D"/>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7"/>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This method is designed to take an integer off a user.</a:t>
            </a:r>
            <a:endParaRPr/>
          </a:p>
          <a:p>
            <a:pPr indent="-185738" lvl="0" marL="185738" marR="0" rtl="0" algn="l">
              <a:lnSpc>
                <a:spcPct val="100000"/>
              </a:lnSpc>
              <a:spcBef>
                <a:spcPts val="2000"/>
              </a:spcBef>
              <a:spcAft>
                <a:spcPts val="0"/>
              </a:spcAft>
              <a:buClr>
                <a:srgbClr val="008FD0"/>
              </a:buClr>
              <a:buSzPts val="1800"/>
              <a:buFont typeface="Arial"/>
              <a:buChar char="›"/>
            </a:pPr>
            <a:r>
              <a:rPr b="1" lang="en-GB"/>
              <a:t>sc.nextInt(); </a:t>
            </a:r>
            <a:r>
              <a:rPr lang="en-GB"/>
              <a:t>will throw a “InputMismatchException” if they enter something that isn’t an integer</a:t>
            </a:r>
            <a:endParaRPr/>
          </a:p>
          <a:p>
            <a:pPr indent="-185738" lvl="0" marL="185738" marR="0" rtl="0" algn="l">
              <a:lnSpc>
                <a:spcPct val="100000"/>
              </a:lnSpc>
              <a:spcBef>
                <a:spcPts val="2000"/>
              </a:spcBef>
              <a:spcAft>
                <a:spcPts val="0"/>
              </a:spcAft>
              <a:buClr>
                <a:srgbClr val="008FD0"/>
              </a:buClr>
              <a:buSzPts val="1800"/>
              <a:buFont typeface="Arial"/>
              <a:buChar char="›"/>
            </a:pPr>
            <a:r>
              <a:rPr lang="en-GB"/>
              <a:t>So we can surround this in a try/catch block to handle that error</a:t>
            </a:r>
            <a:endParaRPr/>
          </a:p>
        </p:txBody>
      </p:sp>
      <p:sp>
        <p:nvSpPr>
          <p:cNvPr id="248" name="Google Shape;248;p27"/>
          <p:cNvSpPr txBox="1"/>
          <p:nvPr>
            <p:ph idx="2" type="body"/>
          </p:nvPr>
        </p:nvSpPr>
        <p:spPr>
          <a:xfrm>
            <a:off x="6243805" y="1669501"/>
            <a:ext cx="5857403" cy="4351919"/>
          </a:xfrm>
          <a:prstGeom prst="rect">
            <a:avLst/>
          </a:prstGeom>
          <a:solidFill>
            <a:schemeClr val="lt2"/>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rPr b="1" lang="en-GB" sz="1200">
                <a:solidFill>
                  <a:srgbClr val="7F0055"/>
                </a:solidFill>
                <a:highlight>
                  <a:srgbClr val="D4D4D4"/>
                </a:highlight>
                <a:latin typeface="Courier New"/>
                <a:ea typeface="Courier New"/>
                <a:cs typeface="Courier New"/>
                <a:sym typeface="Courier New"/>
              </a:rPr>
              <a:t>int</a:t>
            </a:r>
            <a:r>
              <a:rPr b="1" lang="en-GB" sz="1200">
                <a:solidFill>
                  <a:srgbClr val="000000"/>
                </a:solidFill>
                <a:highlight>
                  <a:srgbClr val="D4D4D4"/>
                </a:highlight>
                <a:latin typeface="Courier New"/>
                <a:ea typeface="Courier New"/>
                <a:cs typeface="Courier New"/>
                <a:sym typeface="Courier New"/>
              </a:rPr>
              <a:t> takeInput()</a:t>
            </a:r>
            <a:r>
              <a:rPr lang="en-GB" sz="1200">
                <a:solidFill>
                  <a:srgbClr val="000000"/>
                </a:solidFill>
                <a:latin typeface="Courier New"/>
                <a:ea typeface="Courier New"/>
                <a:cs typeface="Courier New"/>
                <a:sym typeface="Courier New"/>
              </a:rPr>
              <a:t>{</a:t>
            </a:r>
            <a:endParaRPr/>
          </a:p>
          <a:p>
            <a:pPr indent="0" lvl="0" marL="0" rtl="0" algn="l">
              <a:lnSpc>
                <a:spcPct val="100000"/>
              </a:lnSpc>
              <a:spcBef>
                <a:spcPts val="2000"/>
              </a:spcBef>
              <a:spcAft>
                <a:spcPts val="0"/>
              </a:spcAft>
              <a:buSzPts val="1200"/>
              <a:buNone/>
            </a:pPr>
            <a:r>
              <a:rPr lang="en-GB" sz="1200">
                <a:solidFill>
                  <a:srgbClr val="000000"/>
                </a:solidFill>
                <a:latin typeface="Courier New"/>
                <a:ea typeface="Courier New"/>
                <a:cs typeface="Courier New"/>
                <a:sym typeface="Courier New"/>
              </a:rPr>
              <a:t>Scanner </a:t>
            </a:r>
            <a:r>
              <a:rPr lang="en-GB" sz="1200">
                <a:solidFill>
                  <a:srgbClr val="6A3E3E"/>
                </a:solidFill>
                <a:latin typeface="Courier New"/>
                <a:ea typeface="Courier New"/>
                <a:cs typeface="Courier New"/>
                <a:sym typeface="Courier New"/>
              </a:rPr>
              <a:t>sc</a:t>
            </a:r>
            <a:r>
              <a:rPr lang="en-GB" sz="1200">
                <a:solidFill>
                  <a:srgbClr val="000000"/>
                </a:solidFill>
                <a:latin typeface="Courier New"/>
                <a:ea typeface="Courier New"/>
                <a:cs typeface="Courier New"/>
                <a:sym typeface="Courier New"/>
              </a:rPr>
              <a:t> = </a:t>
            </a:r>
            <a:r>
              <a:rPr b="1" lang="en-GB" sz="1200">
                <a:solidFill>
                  <a:srgbClr val="7F0055"/>
                </a:solidFill>
                <a:latin typeface="Courier New"/>
                <a:ea typeface="Courier New"/>
                <a:cs typeface="Courier New"/>
                <a:sym typeface="Courier New"/>
              </a:rPr>
              <a:t>new</a:t>
            </a:r>
            <a:r>
              <a:rPr b="1" lang="en-GB" sz="1200">
                <a:solidFill>
                  <a:srgbClr val="000000"/>
                </a:solidFill>
                <a:latin typeface="Courier New"/>
                <a:ea typeface="Courier New"/>
                <a:cs typeface="Courier New"/>
                <a:sym typeface="Courier New"/>
              </a:rPr>
              <a:t> Scanner(System.</a:t>
            </a:r>
            <a:r>
              <a:rPr b="1" i="1" lang="en-GB" sz="1200">
                <a:solidFill>
                  <a:srgbClr val="0000C0"/>
                </a:solidFill>
                <a:latin typeface="Courier New"/>
                <a:ea typeface="Courier New"/>
                <a:cs typeface="Courier New"/>
                <a:sym typeface="Courier New"/>
              </a:rPr>
              <a:t>in</a:t>
            </a:r>
            <a:r>
              <a:rPr b="1" i="1" lang="en-GB" sz="1200">
                <a:solidFill>
                  <a:srgbClr val="000000"/>
                </a:solidFill>
                <a:latin typeface="Courier New"/>
                <a:ea typeface="Courier New"/>
                <a:cs typeface="Courier New"/>
                <a:sym typeface="Courier New"/>
              </a:rPr>
              <a:t>);</a:t>
            </a:r>
            <a:endParaRPr/>
          </a:p>
          <a:p>
            <a:pPr indent="0" lvl="0" marL="0" rtl="0" algn="l">
              <a:lnSpc>
                <a:spcPct val="100000"/>
              </a:lnSpc>
              <a:spcBef>
                <a:spcPts val="2000"/>
              </a:spcBef>
              <a:spcAft>
                <a:spcPts val="0"/>
              </a:spcAft>
              <a:buSzPts val="1200"/>
              <a:buNone/>
            </a:pPr>
            <a:r>
              <a:rPr b="1" lang="en-GB" sz="1200">
                <a:solidFill>
                  <a:srgbClr val="7F0055"/>
                </a:solidFill>
                <a:latin typeface="Courier New"/>
                <a:ea typeface="Courier New"/>
                <a:cs typeface="Courier New"/>
                <a:sym typeface="Courier New"/>
              </a:rPr>
              <a:t>int</a:t>
            </a:r>
            <a:r>
              <a:rPr b="1" lang="en-GB" sz="1200">
                <a:solidFill>
                  <a:srgbClr val="000000"/>
                </a:solidFill>
                <a:latin typeface="Courier New"/>
                <a:ea typeface="Courier New"/>
                <a:cs typeface="Courier New"/>
                <a:sym typeface="Courier New"/>
              </a:rPr>
              <a:t> </a:t>
            </a:r>
            <a:r>
              <a:rPr b="1" lang="en-GB" sz="1200">
                <a:solidFill>
                  <a:srgbClr val="6A3E3E"/>
                </a:solidFill>
                <a:latin typeface="Courier New"/>
                <a:ea typeface="Courier New"/>
                <a:cs typeface="Courier New"/>
                <a:sym typeface="Courier New"/>
              </a:rPr>
              <a:t>input</a:t>
            </a:r>
            <a:r>
              <a:rPr b="1" lang="en-GB" sz="1200">
                <a:solidFill>
                  <a:srgbClr val="000000"/>
                </a:solidFill>
                <a:latin typeface="Courier New"/>
                <a:ea typeface="Courier New"/>
                <a:cs typeface="Courier New"/>
                <a:sym typeface="Courier New"/>
              </a:rPr>
              <a:t> = -1;</a:t>
            </a:r>
            <a:endParaRPr/>
          </a:p>
          <a:p>
            <a:pPr indent="0" lvl="0" marL="0" rtl="0" algn="l">
              <a:lnSpc>
                <a:spcPct val="100000"/>
              </a:lnSpc>
              <a:spcBef>
                <a:spcPts val="2000"/>
              </a:spcBef>
              <a:spcAft>
                <a:spcPts val="0"/>
              </a:spcAft>
              <a:buSzPts val="1200"/>
              <a:buNone/>
            </a:pPr>
            <a:r>
              <a:rPr b="1" lang="en-GB" sz="1200">
                <a:solidFill>
                  <a:srgbClr val="7F0055"/>
                </a:solidFill>
                <a:latin typeface="Courier New"/>
                <a:ea typeface="Courier New"/>
                <a:cs typeface="Courier New"/>
                <a:sym typeface="Courier New"/>
              </a:rPr>
              <a:t>try</a:t>
            </a:r>
            <a:r>
              <a:rPr b="1" lang="en-GB" sz="1200">
                <a:solidFill>
                  <a:srgbClr val="000000"/>
                </a:solidFill>
                <a:latin typeface="Courier New"/>
                <a:ea typeface="Courier New"/>
                <a:cs typeface="Courier New"/>
                <a:sym typeface="Courier New"/>
              </a:rPr>
              <a:t>{</a:t>
            </a:r>
            <a:endParaRPr/>
          </a:p>
          <a:p>
            <a:pPr indent="0" lvl="0" marL="0" rtl="0" algn="l">
              <a:lnSpc>
                <a:spcPct val="100000"/>
              </a:lnSpc>
              <a:spcBef>
                <a:spcPts val="2000"/>
              </a:spcBef>
              <a:spcAft>
                <a:spcPts val="0"/>
              </a:spcAft>
              <a:buSzPts val="1200"/>
              <a:buNone/>
            </a:pPr>
            <a:r>
              <a:rPr lang="en-GB" sz="1200">
                <a:solidFill>
                  <a:srgbClr val="6A3E3E"/>
                </a:solidFill>
                <a:latin typeface="Courier New"/>
                <a:ea typeface="Courier New"/>
                <a:cs typeface="Courier New"/>
                <a:sym typeface="Courier New"/>
              </a:rPr>
              <a:t>input</a:t>
            </a:r>
            <a:r>
              <a:rPr lang="en-GB" sz="1200">
                <a:solidFill>
                  <a:srgbClr val="000000"/>
                </a:solidFill>
                <a:latin typeface="Courier New"/>
                <a:ea typeface="Courier New"/>
                <a:cs typeface="Courier New"/>
                <a:sym typeface="Courier New"/>
              </a:rPr>
              <a:t> = </a:t>
            </a:r>
            <a:r>
              <a:rPr lang="en-GB" sz="1200">
                <a:solidFill>
                  <a:srgbClr val="6A3E3E"/>
                </a:solidFill>
                <a:latin typeface="Courier New"/>
                <a:ea typeface="Courier New"/>
                <a:cs typeface="Courier New"/>
                <a:sym typeface="Courier New"/>
              </a:rPr>
              <a:t>sc</a:t>
            </a:r>
            <a:r>
              <a:rPr lang="en-GB" sz="1200">
                <a:solidFill>
                  <a:srgbClr val="000000"/>
                </a:solidFill>
                <a:latin typeface="Courier New"/>
                <a:ea typeface="Courier New"/>
                <a:cs typeface="Courier New"/>
                <a:sym typeface="Courier New"/>
              </a:rPr>
              <a:t>.nextInt();</a:t>
            </a:r>
            <a:endParaRPr/>
          </a:p>
          <a:p>
            <a:pPr indent="0" lvl="0" marL="0" rtl="0" algn="l">
              <a:lnSpc>
                <a:spcPct val="100000"/>
              </a:lnSpc>
              <a:spcBef>
                <a:spcPts val="2000"/>
              </a:spcBef>
              <a:spcAft>
                <a:spcPts val="0"/>
              </a:spcAft>
              <a:buSzPts val="1200"/>
              <a:buNone/>
            </a:pPr>
            <a:r>
              <a:rPr lang="en-GB" sz="1200">
                <a:solidFill>
                  <a:srgbClr val="000000"/>
                </a:solidFill>
                <a:latin typeface="Courier New"/>
                <a:ea typeface="Courier New"/>
                <a:cs typeface="Courier New"/>
                <a:sym typeface="Courier New"/>
              </a:rPr>
              <a:t>}</a:t>
            </a:r>
            <a:r>
              <a:rPr b="1" lang="en-GB" sz="1200">
                <a:solidFill>
                  <a:srgbClr val="7F0055"/>
                </a:solidFill>
                <a:latin typeface="Courier New"/>
                <a:ea typeface="Courier New"/>
                <a:cs typeface="Courier New"/>
                <a:sym typeface="Courier New"/>
              </a:rPr>
              <a:t>catch</a:t>
            </a:r>
            <a:r>
              <a:rPr b="1" lang="en-GB" sz="1200">
                <a:solidFill>
                  <a:srgbClr val="000000"/>
                </a:solidFill>
                <a:latin typeface="Courier New"/>
                <a:ea typeface="Courier New"/>
                <a:cs typeface="Courier New"/>
                <a:sym typeface="Courier New"/>
              </a:rPr>
              <a:t>(InputMismatchException </a:t>
            </a:r>
            <a:r>
              <a:rPr b="1" lang="en-GB" sz="1200">
                <a:solidFill>
                  <a:srgbClr val="6A3E3E"/>
                </a:solidFill>
                <a:latin typeface="Courier New"/>
                <a:ea typeface="Courier New"/>
                <a:cs typeface="Courier New"/>
                <a:sym typeface="Courier New"/>
              </a:rPr>
              <a:t>ime</a:t>
            </a:r>
            <a:r>
              <a:rPr b="1" lang="en-GB" sz="1200">
                <a:solidFill>
                  <a:srgbClr val="000000"/>
                </a:solidFill>
                <a:latin typeface="Courier New"/>
                <a:ea typeface="Courier New"/>
                <a:cs typeface="Courier New"/>
                <a:sym typeface="Courier New"/>
              </a:rPr>
              <a:t>)</a:t>
            </a:r>
            <a:r>
              <a:rPr lang="en-GB" sz="1200">
                <a:solidFill>
                  <a:srgbClr val="000000"/>
                </a:solidFill>
                <a:latin typeface="Courier New"/>
                <a:ea typeface="Courier New"/>
                <a:cs typeface="Courier New"/>
                <a:sym typeface="Courier New"/>
              </a:rPr>
              <a:t>{</a:t>
            </a:r>
            <a:endParaRPr/>
          </a:p>
          <a:p>
            <a:pPr indent="0" lvl="0" marL="0" rtl="0" algn="l">
              <a:lnSpc>
                <a:spcPct val="100000"/>
              </a:lnSpc>
              <a:spcBef>
                <a:spcPts val="2000"/>
              </a:spcBef>
              <a:spcAft>
                <a:spcPts val="0"/>
              </a:spcAft>
              <a:buSzPts val="1200"/>
              <a:buNone/>
            </a:pPr>
            <a:r>
              <a:rPr lang="en-GB" sz="1200">
                <a:solidFill>
                  <a:srgbClr val="000000"/>
                </a:solidFill>
                <a:latin typeface="Courier New"/>
                <a:ea typeface="Courier New"/>
                <a:cs typeface="Courier New"/>
                <a:sym typeface="Courier New"/>
              </a:rPr>
              <a:t>System.</a:t>
            </a:r>
            <a:r>
              <a:rPr b="1" i="1" lang="en-GB" sz="1200">
                <a:solidFill>
                  <a:srgbClr val="0000C0"/>
                </a:solidFill>
                <a:latin typeface="Courier New"/>
                <a:ea typeface="Courier New"/>
                <a:cs typeface="Courier New"/>
                <a:sym typeface="Courier New"/>
              </a:rPr>
              <a:t>out</a:t>
            </a:r>
            <a:r>
              <a:rPr b="1" i="1" lang="en-GB" sz="1200">
                <a:solidFill>
                  <a:srgbClr val="000000"/>
                </a:solidFill>
                <a:latin typeface="Courier New"/>
                <a:ea typeface="Courier New"/>
                <a:cs typeface="Courier New"/>
                <a:sym typeface="Courier New"/>
              </a:rPr>
              <a:t>.println(</a:t>
            </a:r>
            <a:r>
              <a:rPr b="1" i="1" lang="en-GB" sz="1200">
                <a:solidFill>
                  <a:srgbClr val="6A3E3E"/>
                </a:solidFill>
                <a:latin typeface="Courier New"/>
                <a:ea typeface="Courier New"/>
                <a:cs typeface="Courier New"/>
                <a:sym typeface="Courier New"/>
              </a:rPr>
              <a:t>ime</a:t>
            </a:r>
            <a:r>
              <a:rPr b="1" i="1" lang="en-GB" sz="1200">
                <a:solidFill>
                  <a:srgbClr val="000000"/>
                </a:solidFill>
                <a:latin typeface="Courier New"/>
                <a:ea typeface="Courier New"/>
                <a:cs typeface="Courier New"/>
                <a:sym typeface="Courier New"/>
              </a:rPr>
              <a:t>.toString());</a:t>
            </a:r>
            <a:endParaRPr/>
          </a:p>
          <a:p>
            <a:pPr indent="0" lvl="0" marL="0" rtl="0" algn="l">
              <a:lnSpc>
                <a:spcPct val="100000"/>
              </a:lnSpc>
              <a:spcBef>
                <a:spcPts val="2000"/>
              </a:spcBef>
              <a:spcAft>
                <a:spcPts val="0"/>
              </a:spcAft>
              <a:buSzPts val="1200"/>
              <a:buNone/>
            </a:pPr>
            <a:r>
              <a:rPr lang="en-GB" sz="1200">
                <a:solidFill>
                  <a:srgbClr val="000000"/>
                </a:solidFill>
                <a:latin typeface="Courier New"/>
                <a:ea typeface="Courier New"/>
                <a:cs typeface="Courier New"/>
                <a:sym typeface="Courier New"/>
              </a:rPr>
              <a:t>}</a:t>
            </a:r>
            <a:endParaRPr/>
          </a:p>
          <a:p>
            <a:pPr indent="0" lvl="0" marL="0" rtl="0" algn="l">
              <a:lnSpc>
                <a:spcPct val="100000"/>
              </a:lnSpc>
              <a:spcBef>
                <a:spcPts val="2000"/>
              </a:spcBef>
              <a:spcAft>
                <a:spcPts val="0"/>
              </a:spcAft>
              <a:buSzPts val="1200"/>
              <a:buNone/>
            </a:pPr>
            <a:r>
              <a:rPr b="1" lang="en-GB" sz="1200">
                <a:solidFill>
                  <a:srgbClr val="7F0055"/>
                </a:solidFill>
                <a:highlight>
                  <a:srgbClr val="D4D4D4"/>
                </a:highlight>
                <a:latin typeface="Courier New"/>
                <a:ea typeface="Courier New"/>
                <a:cs typeface="Courier New"/>
                <a:sym typeface="Courier New"/>
              </a:rPr>
              <a:t>return</a:t>
            </a:r>
            <a:r>
              <a:rPr b="1" lang="en-GB" sz="1200">
                <a:solidFill>
                  <a:srgbClr val="000000"/>
                </a:solidFill>
                <a:highlight>
                  <a:srgbClr val="D4D4D4"/>
                </a:highlight>
                <a:latin typeface="Courier New"/>
                <a:ea typeface="Courier New"/>
                <a:cs typeface="Courier New"/>
                <a:sym typeface="Courier New"/>
              </a:rPr>
              <a:t> </a:t>
            </a:r>
            <a:r>
              <a:rPr b="1" lang="en-GB" sz="1200">
                <a:solidFill>
                  <a:srgbClr val="6A3E3E"/>
                </a:solidFill>
                <a:highlight>
                  <a:srgbClr val="D4D4D4"/>
                </a:highlight>
                <a:latin typeface="Courier New"/>
                <a:ea typeface="Courier New"/>
                <a:cs typeface="Courier New"/>
                <a:sym typeface="Courier New"/>
              </a:rPr>
              <a:t>input</a:t>
            </a:r>
            <a:r>
              <a:rPr b="1" lang="en-GB" sz="1200">
                <a:solidFill>
                  <a:srgbClr val="000000"/>
                </a:solidFill>
                <a:highlight>
                  <a:srgbClr val="D4D4D4"/>
                </a:highlight>
                <a:latin typeface="Courier New"/>
                <a:ea typeface="Courier New"/>
                <a:cs typeface="Courier New"/>
                <a:sym typeface="Courier New"/>
              </a:rPr>
              <a:t>;</a:t>
            </a:r>
            <a:endParaRPr/>
          </a:p>
          <a:p>
            <a:pPr indent="0" lvl="0" marL="0" rtl="0" algn="l">
              <a:lnSpc>
                <a:spcPct val="100000"/>
              </a:lnSpc>
              <a:spcBef>
                <a:spcPts val="2000"/>
              </a:spcBef>
              <a:spcAft>
                <a:spcPts val="0"/>
              </a:spcAft>
              <a:buSzPts val="1200"/>
              <a:buNone/>
            </a:pPr>
            <a:r>
              <a:rPr lang="en-GB" sz="1200">
                <a:solidFill>
                  <a:srgbClr val="000000"/>
                </a:solidFill>
                <a:latin typeface="Courier New"/>
                <a:ea typeface="Courier New"/>
                <a:cs typeface="Courier New"/>
                <a:sym typeface="Courier New"/>
              </a:rPr>
              <a:t>}</a:t>
            </a:r>
            <a:endParaRPr sz="1200"/>
          </a:p>
        </p:txBody>
      </p:sp>
      <p:sp>
        <p:nvSpPr>
          <p:cNvPr id="249" name="Google Shape;249;p27"/>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320"/>
              <a:buFont typeface="Calibri"/>
              <a:buNone/>
            </a:pPr>
            <a:r>
              <a:rPr lang="en-GB" sz="4320"/>
              <a:t>Handling Exceptions– Further Example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8"/>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If a Checked exception is thrown in a method, whatever is calling that method must handle it in some way.</a:t>
            </a:r>
            <a:endParaRPr/>
          </a:p>
          <a:p>
            <a:pPr indent="-185738" lvl="0" marL="185738" marR="0" rtl="0" algn="l">
              <a:lnSpc>
                <a:spcPct val="100000"/>
              </a:lnSpc>
              <a:spcBef>
                <a:spcPts val="2000"/>
              </a:spcBef>
              <a:spcAft>
                <a:spcPts val="0"/>
              </a:spcAft>
              <a:buClr>
                <a:srgbClr val="008FD0"/>
              </a:buClr>
              <a:buSzPts val="1800"/>
              <a:buFont typeface="Arial"/>
              <a:buChar char="›"/>
            </a:pPr>
            <a:r>
              <a:rPr lang="en-GB"/>
              <a:t>One way is to surround it with a try/catch</a:t>
            </a:r>
            <a:endParaRPr/>
          </a:p>
          <a:p>
            <a:pPr indent="-185738" lvl="0" marL="185738" marR="0" rtl="0" algn="l">
              <a:lnSpc>
                <a:spcPct val="100000"/>
              </a:lnSpc>
              <a:spcBef>
                <a:spcPts val="2000"/>
              </a:spcBef>
              <a:spcAft>
                <a:spcPts val="0"/>
              </a:spcAft>
              <a:buClr>
                <a:srgbClr val="008FD0"/>
              </a:buClr>
              <a:buSzPts val="1800"/>
              <a:buFont typeface="Arial"/>
              <a:buChar char="›"/>
            </a:pPr>
            <a:r>
              <a:rPr lang="en-GB"/>
              <a:t>Another way is to add another throws clause onto the method.</a:t>
            </a:r>
            <a:endParaRPr/>
          </a:p>
          <a:p>
            <a:pPr indent="-185738" lvl="0" marL="185738" marR="0" rtl="0" algn="l">
              <a:lnSpc>
                <a:spcPct val="100000"/>
              </a:lnSpc>
              <a:spcBef>
                <a:spcPts val="2000"/>
              </a:spcBef>
              <a:spcAft>
                <a:spcPts val="0"/>
              </a:spcAft>
              <a:buClr>
                <a:srgbClr val="008FD0"/>
              </a:buClr>
              <a:buSzPts val="1800"/>
              <a:buFont typeface="Arial"/>
              <a:buChar char="›"/>
            </a:pPr>
            <a:r>
              <a:rPr lang="en-GB"/>
              <a:t>“method2” in this case could be a method inside of an IO Class that expects an IOException to be thrown, and thus needs to be handled.</a:t>
            </a:r>
            <a:endParaRPr/>
          </a:p>
        </p:txBody>
      </p:sp>
      <p:sp>
        <p:nvSpPr>
          <p:cNvPr id="256" name="Google Shape;256;p28"/>
          <p:cNvSpPr txBox="1"/>
          <p:nvPr>
            <p:ph idx="2" type="body"/>
          </p:nvPr>
        </p:nvSpPr>
        <p:spPr>
          <a:xfrm>
            <a:off x="6206400" y="1669502"/>
            <a:ext cx="5580000" cy="4422058"/>
          </a:xfrm>
          <a:prstGeom prst="rect">
            <a:avLst/>
          </a:prstGeom>
          <a:solidFill>
            <a:schemeClr val="lt2"/>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GB" sz="1800">
                <a:solidFill>
                  <a:srgbClr val="7F0055"/>
                </a:solidFill>
                <a:latin typeface="Courier New"/>
                <a:ea typeface="Courier New"/>
                <a:cs typeface="Courier New"/>
                <a:sym typeface="Courier New"/>
              </a:rPr>
              <a:t>public</a:t>
            </a: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static</a:t>
            </a: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void</a:t>
            </a:r>
            <a:r>
              <a:rPr b="1" lang="en-GB" sz="1800">
                <a:solidFill>
                  <a:srgbClr val="000000"/>
                </a:solidFill>
                <a:latin typeface="Courier New"/>
                <a:ea typeface="Courier New"/>
                <a:cs typeface="Courier New"/>
                <a:sym typeface="Courier New"/>
              </a:rPr>
              <a:t> main(String[] </a:t>
            </a:r>
            <a:r>
              <a:rPr b="1" lang="en-GB" sz="1800">
                <a:solidFill>
                  <a:srgbClr val="6A3E3E"/>
                </a:solidFill>
                <a:latin typeface="Courier New"/>
                <a:ea typeface="Courier New"/>
                <a:cs typeface="Courier New"/>
                <a:sym typeface="Courier New"/>
              </a:rPr>
              <a:t>args</a:t>
            </a:r>
            <a:r>
              <a:rPr b="1" lang="en-GB" sz="1800">
                <a:solidFill>
                  <a:srgbClr val="000000"/>
                </a:solidFill>
                <a:latin typeface="Courier New"/>
                <a:ea typeface="Courier New"/>
                <a:cs typeface="Courier New"/>
                <a:sym typeface="Courier New"/>
              </a:rPr>
              <a:t>) {</a:t>
            </a:r>
            <a:endParaRPr/>
          </a:p>
          <a:p>
            <a:pPr indent="0" lvl="0" marL="0" rtl="0" algn="l">
              <a:lnSpc>
                <a:spcPct val="100000"/>
              </a:lnSpc>
              <a:spcBef>
                <a:spcPts val="2000"/>
              </a:spcBef>
              <a:spcAft>
                <a:spcPts val="0"/>
              </a:spcAft>
              <a:buSzPts val="1800"/>
              <a:buNone/>
            </a:pPr>
            <a:r>
              <a:rPr b="1" i="1" lang="en-GB" sz="1800">
                <a:solidFill>
                  <a:srgbClr val="000000"/>
                </a:solidFill>
                <a:latin typeface="Courier New"/>
                <a:ea typeface="Courier New"/>
                <a:cs typeface="Courier New"/>
                <a:sym typeface="Courier New"/>
              </a:rPr>
              <a:t>method1();</a:t>
            </a:r>
            <a:endParaRPr/>
          </a:p>
          <a:p>
            <a:pPr indent="0" lvl="0" marL="0" rtl="0" algn="l">
              <a:lnSpc>
                <a:spcPct val="100000"/>
              </a:lnSpc>
              <a:spcBef>
                <a:spcPts val="2000"/>
              </a:spcBef>
              <a:spcAft>
                <a:spcPts val="0"/>
              </a:spcAft>
              <a:buSzPts val="1800"/>
              <a:buNone/>
            </a:pPr>
            <a:r>
              <a:rPr lang="en-GB" sz="1800">
                <a:solidFill>
                  <a:srgbClr val="000000"/>
                </a:solidFill>
                <a:latin typeface="Courier New"/>
                <a:ea typeface="Courier New"/>
                <a:cs typeface="Courier New"/>
                <a:sym typeface="Courier New"/>
              </a:rPr>
              <a:t>}</a:t>
            </a:r>
            <a:endParaRPr sz="1800">
              <a:latin typeface="Courier New"/>
              <a:ea typeface="Courier New"/>
              <a:cs typeface="Courier New"/>
              <a:sym typeface="Courier New"/>
            </a:endParaRPr>
          </a:p>
          <a:p>
            <a:pPr indent="0" lvl="0" marL="0" rtl="0" algn="l">
              <a:lnSpc>
                <a:spcPct val="100000"/>
              </a:lnSpc>
              <a:spcBef>
                <a:spcPts val="2000"/>
              </a:spcBef>
              <a:spcAft>
                <a:spcPts val="0"/>
              </a:spcAft>
              <a:buSzPts val="1800"/>
              <a:buNone/>
            </a:pPr>
            <a:r>
              <a:rPr b="1" lang="en-GB" sz="1800">
                <a:solidFill>
                  <a:srgbClr val="7F0055"/>
                </a:solidFill>
                <a:latin typeface="Courier New"/>
                <a:ea typeface="Courier New"/>
                <a:cs typeface="Courier New"/>
                <a:sym typeface="Courier New"/>
              </a:rPr>
              <a:t>static</a:t>
            </a: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void</a:t>
            </a:r>
            <a:r>
              <a:rPr b="1" lang="en-GB" sz="1800">
                <a:solidFill>
                  <a:srgbClr val="000000"/>
                </a:solidFill>
                <a:latin typeface="Courier New"/>
                <a:ea typeface="Courier New"/>
                <a:cs typeface="Courier New"/>
                <a:sym typeface="Courier New"/>
              </a:rPr>
              <a:t> method1() {</a:t>
            </a:r>
            <a:endParaRPr/>
          </a:p>
          <a:p>
            <a:pPr indent="0" lvl="0" marL="0" rtl="0" algn="l">
              <a:lnSpc>
                <a:spcPct val="100000"/>
              </a:lnSpc>
              <a:spcBef>
                <a:spcPts val="2000"/>
              </a:spcBef>
              <a:spcAft>
                <a:spcPts val="0"/>
              </a:spcAft>
              <a:buSzPts val="1800"/>
              <a:buNone/>
            </a:pPr>
            <a:r>
              <a:rPr b="1" i="1" lang="en-GB" sz="1800">
                <a:solidFill>
                  <a:srgbClr val="000000"/>
                </a:solidFill>
                <a:latin typeface="Courier New"/>
                <a:ea typeface="Courier New"/>
                <a:cs typeface="Courier New"/>
                <a:sym typeface="Courier New"/>
              </a:rPr>
              <a:t>method2();</a:t>
            </a:r>
            <a:endParaRPr/>
          </a:p>
          <a:p>
            <a:pPr indent="0" lvl="0" marL="0" rtl="0" algn="l">
              <a:lnSpc>
                <a:spcPct val="100000"/>
              </a:lnSpc>
              <a:spcBef>
                <a:spcPts val="2000"/>
              </a:spcBef>
              <a:spcAft>
                <a:spcPts val="0"/>
              </a:spcAft>
              <a:buSzPts val="1800"/>
              <a:buNone/>
            </a:pPr>
            <a:r>
              <a:rPr lang="en-GB" sz="1800">
                <a:solidFill>
                  <a:srgbClr val="000000"/>
                </a:solidFill>
                <a:latin typeface="Courier New"/>
                <a:ea typeface="Courier New"/>
                <a:cs typeface="Courier New"/>
                <a:sym typeface="Courier New"/>
              </a:rPr>
              <a:t>}</a:t>
            </a:r>
            <a:endParaRPr sz="1800">
              <a:latin typeface="Courier New"/>
              <a:ea typeface="Courier New"/>
              <a:cs typeface="Courier New"/>
              <a:sym typeface="Courier New"/>
            </a:endParaRPr>
          </a:p>
          <a:p>
            <a:pPr indent="0" lvl="0" marL="0" rtl="0" algn="l">
              <a:lnSpc>
                <a:spcPct val="100000"/>
              </a:lnSpc>
              <a:spcBef>
                <a:spcPts val="2000"/>
              </a:spcBef>
              <a:spcAft>
                <a:spcPts val="0"/>
              </a:spcAft>
              <a:buSzPts val="1800"/>
              <a:buNone/>
            </a:pPr>
            <a:r>
              <a:rPr b="1" lang="en-GB" sz="1800">
                <a:solidFill>
                  <a:srgbClr val="7F0055"/>
                </a:solidFill>
                <a:latin typeface="Courier New"/>
                <a:ea typeface="Courier New"/>
                <a:cs typeface="Courier New"/>
                <a:sym typeface="Courier New"/>
              </a:rPr>
              <a:t>static</a:t>
            </a: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void</a:t>
            </a:r>
            <a:r>
              <a:rPr b="1" lang="en-GB" sz="1800">
                <a:solidFill>
                  <a:srgbClr val="000000"/>
                </a:solidFill>
                <a:latin typeface="Courier New"/>
                <a:ea typeface="Courier New"/>
                <a:cs typeface="Courier New"/>
                <a:sym typeface="Courier New"/>
              </a:rPr>
              <a:t> method2() {</a:t>
            </a:r>
            <a:endParaRPr/>
          </a:p>
          <a:p>
            <a:pPr indent="0" lvl="0" marL="0" rtl="0" algn="l">
              <a:lnSpc>
                <a:spcPct val="100000"/>
              </a:lnSpc>
              <a:spcBef>
                <a:spcPts val="2000"/>
              </a:spcBef>
              <a:spcAft>
                <a:spcPts val="0"/>
              </a:spcAft>
              <a:buSzPts val="1800"/>
              <a:buNone/>
            </a:pPr>
            <a:r>
              <a:rPr b="1" lang="en-GB" sz="1800">
                <a:solidFill>
                  <a:srgbClr val="7F0055"/>
                </a:solidFill>
                <a:latin typeface="Courier New"/>
                <a:ea typeface="Courier New"/>
                <a:cs typeface="Courier New"/>
                <a:sym typeface="Courier New"/>
              </a:rPr>
              <a:t>throw</a:t>
            </a: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new</a:t>
            </a:r>
            <a:r>
              <a:rPr b="1" lang="en-GB" sz="1800">
                <a:solidFill>
                  <a:srgbClr val="000000"/>
                </a:solidFill>
                <a:latin typeface="Courier New"/>
                <a:ea typeface="Courier New"/>
                <a:cs typeface="Courier New"/>
                <a:sym typeface="Courier New"/>
              </a:rPr>
              <a:t> IOException();</a:t>
            </a:r>
            <a:r>
              <a:rPr lang="en-GB" sz="1800">
                <a:solidFill>
                  <a:srgbClr val="000000"/>
                </a:solidFill>
                <a:latin typeface="Courier New"/>
                <a:ea typeface="Courier New"/>
                <a:cs typeface="Courier New"/>
                <a:sym typeface="Courier New"/>
              </a:rPr>
              <a:t>}</a:t>
            </a:r>
            <a:endParaRPr sz="1800"/>
          </a:p>
        </p:txBody>
      </p:sp>
      <p:sp>
        <p:nvSpPr>
          <p:cNvPr id="257" name="Google Shape;257;p28"/>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The Throws Clause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29"/>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Working with errors</a:t>
            </a:r>
            <a:endParaRPr/>
          </a:p>
        </p:txBody>
      </p:sp>
      <p:sp>
        <p:nvSpPr>
          <p:cNvPr id="264" name="Google Shape;264;p29"/>
          <p:cNvSpPr txBox="1"/>
          <p:nvPr>
            <p:ph idx="1" type="body"/>
          </p:nvPr>
        </p:nvSpPr>
        <p:spPr>
          <a:xfrm>
            <a:off x="414000" y="1669502"/>
            <a:ext cx="5580000" cy="4422058"/>
          </a:xfrm>
          <a:prstGeom prst="rect">
            <a:avLst/>
          </a:prstGeom>
          <a:solidFill>
            <a:schemeClr val="lt2"/>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GB" sz="1400">
                <a:solidFill>
                  <a:srgbClr val="7F0055"/>
                </a:solidFill>
                <a:latin typeface="Courier New"/>
                <a:ea typeface="Courier New"/>
                <a:cs typeface="Courier New"/>
                <a:sym typeface="Courier New"/>
              </a:rPr>
              <a:t>public</a:t>
            </a:r>
            <a:r>
              <a:rPr b="1" lang="en-GB" sz="1400">
                <a:solidFill>
                  <a:srgbClr val="000000"/>
                </a:solidFill>
                <a:latin typeface="Courier New"/>
                <a:ea typeface="Courier New"/>
                <a:cs typeface="Courier New"/>
                <a:sym typeface="Courier New"/>
              </a:rPr>
              <a:t> </a:t>
            </a:r>
            <a:r>
              <a:rPr b="1" lang="en-GB" sz="1400">
                <a:solidFill>
                  <a:srgbClr val="7F0055"/>
                </a:solidFill>
                <a:latin typeface="Courier New"/>
                <a:ea typeface="Courier New"/>
                <a:cs typeface="Courier New"/>
                <a:sym typeface="Courier New"/>
              </a:rPr>
              <a:t>static</a:t>
            </a:r>
            <a:r>
              <a:rPr b="1" lang="en-GB" sz="1400">
                <a:solidFill>
                  <a:srgbClr val="000000"/>
                </a:solidFill>
                <a:latin typeface="Courier New"/>
                <a:ea typeface="Courier New"/>
                <a:cs typeface="Courier New"/>
                <a:sym typeface="Courier New"/>
              </a:rPr>
              <a:t> </a:t>
            </a:r>
            <a:r>
              <a:rPr b="1" lang="en-GB" sz="1400">
                <a:solidFill>
                  <a:srgbClr val="7F0055"/>
                </a:solidFill>
                <a:latin typeface="Courier New"/>
                <a:ea typeface="Courier New"/>
                <a:cs typeface="Courier New"/>
                <a:sym typeface="Courier New"/>
              </a:rPr>
              <a:t>void</a:t>
            </a:r>
            <a:r>
              <a:rPr b="1" lang="en-GB" sz="1400">
                <a:solidFill>
                  <a:srgbClr val="000000"/>
                </a:solidFill>
                <a:latin typeface="Courier New"/>
                <a:ea typeface="Courier New"/>
                <a:cs typeface="Courier New"/>
                <a:sym typeface="Courier New"/>
              </a:rPr>
              <a:t> main(String[] </a:t>
            </a:r>
            <a:r>
              <a:rPr b="1" lang="en-GB" sz="1400">
                <a:solidFill>
                  <a:srgbClr val="6A3E3E"/>
                </a:solidFill>
                <a:latin typeface="Courier New"/>
                <a:ea typeface="Courier New"/>
                <a:cs typeface="Courier New"/>
                <a:sym typeface="Courier New"/>
              </a:rPr>
              <a:t>args</a:t>
            </a:r>
            <a:r>
              <a:rPr b="1" lang="en-GB" sz="1400">
                <a:solidFill>
                  <a:srgbClr val="000000"/>
                </a:solidFill>
                <a:latin typeface="Courier New"/>
                <a:ea typeface="Courier New"/>
                <a:cs typeface="Courier New"/>
                <a:sym typeface="Courier New"/>
              </a:rPr>
              <a:t>){</a:t>
            </a:r>
            <a:endParaRPr/>
          </a:p>
          <a:p>
            <a:pPr indent="0" lvl="0" marL="0" rtl="0" algn="l">
              <a:lnSpc>
                <a:spcPct val="100000"/>
              </a:lnSpc>
              <a:spcBef>
                <a:spcPts val="2000"/>
              </a:spcBef>
              <a:spcAft>
                <a:spcPts val="0"/>
              </a:spcAft>
              <a:buSzPts val="1400"/>
              <a:buNone/>
            </a:pPr>
            <a:r>
              <a:rPr b="1" i="1" lang="en-GB" sz="1400">
                <a:solidFill>
                  <a:srgbClr val="000000"/>
                </a:solidFill>
                <a:latin typeface="Courier New"/>
                <a:ea typeface="Courier New"/>
                <a:cs typeface="Courier New"/>
                <a:sym typeface="Courier New"/>
              </a:rPr>
              <a:t>method1();</a:t>
            </a:r>
            <a:endParaRPr/>
          </a:p>
          <a:p>
            <a:pPr indent="0" lvl="0" marL="0" rtl="0" algn="l">
              <a:lnSpc>
                <a:spcPct val="100000"/>
              </a:lnSpc>
              <a:spcBef>
                <a:spcPts val="2000"/>
              </a:spcBef>
              <a:spcAft>
                <a:spcPts val="0"/>
              </a:spcAft>
              <a:buSzPts val="1400"/>
              <a:buNone/>
            </a:pPr>
            <a:r>
              <a:rPr lang="en-GB" sz="1400">
                <a:solidFill>
                  <a:srgbClr val="000000"/>
                </a:solidFill>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2000"/>
              </a:spcBef>
              <a:spcAft>
                <a:spcPts val="0"/>
              </a:spcAft>
              <a:buSzPts val="1400"/>
              <a:buNone/>
            </a:pPr>
            <a:r>
              <a:rPr b="1" lang="en-GB" sz="1400">
                <a:solidFill>
                  <a:srgbClr val="7F0055"/>
                </a:solidFill>
                <a:latin typeface="Courier New"/>
                <a:ea typeface="Courier New"/>
                <a:cs typeface="Courier New"/>
                <a:sym typeface="Courier New"/>
              </a:rPr>
              <a:t>static</a:t>
            </a:r>
            <a:r>
              <a:rPr b="1" lang="en-GB" sz="1400">
                <a:solidFill>
                  <a:srgbClr val="000000"/>
                </a:solidFill>
                <a:latin typeface="Courier New"/>
                <a:ea typeface="Courier New"/>
                <a:cs typeface="Courier New"/>
                <a:sym typeface="Courier New"/>
              </a:rPr>
              <a:t> </a:t>
            </a:r>
            <a:r>
              <a:rPr b="1" lang="en-GB" sz="1400">
                <a:solidFill>
                  <a:srgbClr val="7F0055"/>
                </a:solidFill>
                <a:latin typeface="Courier New"/>
                <a:ea typeface="Courier New"/>
                <a:cs typeface="Courier New"/>
                <a:sym typeface="Courier New"/>
              </a:rPr>
              <a:t>void</a:t>
            </a:r>
            <a:r>
              <a:rPr b="1" lang="en-GB" sz="1400">
                <a:solidFill>
                  <a:srgbClr val="000000"/>
                </a:solidFill>
                <a:latin typeface="Courier New"/>
                <a:ea typeface="Courier New"/>
                <a:cs typeface="Courier New"/>
                <a:sym typeface="Courier New"/>
              </a:rPr>
              <a:t> method1() {</a:t>
            </a:r>
            <a:endParaRPr/>
          </a:p>
          <a:p>
            <a:pPr indent="0" lvl="0" marL="0" rtl="0" algn="l">
              <a:lnSpc>
                <a:spcPct val="100000"/>
              </a:lnSpc>
              <a:spcBef>
                <a:spcPts val="2000"/>
              </a:spcBef>
              <a:spcAft>
                <a:spcPts val="0"/>
              </a:spcAft>
              <a:buSzPts val="1400"/>
              <a:buNone/>
            </a:pPr>
            <a:r>
              <a:rPr b="1" i="1" lang="en-GB" sz="1400">
                <a:solidFill>
                  <a:srgbClr val="000000"/>
                </a:solidFill>
                <a:latin typeface="Courier New"/>
                <a:ea typeface="Courier New"/>
                <a:cs typeface="Courier New"/>
                <a:sym typeface="Courier New"/>
              </a:rPr>
              <a:t>method2();</a:t>
            </a:r>
            <a:endParaRPr/>
          </a:p>
          <a:p>
            <a:pPr indent="0" lvl="0" marL="0" rtl="0" algn="l">
              <a:lnSpc>
                <a:spcPct val="100000"/>
              </a:lnSpc>
              <a:spcBef>
                <a:spcPts val="2000"/>
              </a:spcBef>
              <a:spcAft>
                <a:spcPts val="0"/>
              </a:spcAft>
              <a:buSzPts val="1400"/>
              <a:buNone/>
            </a:pPr>
            <a:r>
              <a:rPr lang="en-GB" sz="1400">
                <a:solidFill>
                  <a:srgbClr val="000000"/>
                </a:solidFill>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2000"/>
              </a:spcBef>
              <a:spcAft>
                <a:spcPts val="0"/>
              </a:spcAft>
              <a:buSzPts val="1400"/>
              <a:buNone/>
            </a:pPr>
            <a:r>
              <a:rPr b="1" lang="en-GB" sz="1400">
                <a:solidFill>
                  <a:srgbClr val="7F0055"/>
                </a:solidFill>
                <a:latin typeface="Courier New"/>
                <a:ea typeface="Courier New"/>
                <a:cs typeface="Courier New"/>
                <a:sym typeface="Courier New"/>
              </a:rPr>
              <a:t>static</a:t>
            </a:r>
            <a:r>
              <a:rPr b="1" lang="en-GB" sz="1400">
                <a:solidFill>
                  <a:srgbClr val="000000"/>
                </a:solidFill>
                <a:latin typeface="Courier New"/>
                <a:ea typeface="Courier New"/>
                <a:cs typeface="Courier New"/>
                <a:sym typeface="Courier New"/>
              </a:rPr>
              <a:t> </a:t>
            </a:r>
            <a:r>
              <a:rPr b="1" lang="en-GB" sz="1400">
                <a:solidFill>
                  <a:srgbClr val="7F0055"/>
                </a:solidFill>
                <a:latin typeface="Courier New"/>
                <a:ea typeface="Courier New"/>
                <a:cs typeface="Courier New"/>
                <a:sym typeface="Courier New"/>
              </a:rPr>
              <a:t>void</a:t>
            </a:r>
            <a:r>
              <a:rPr b="1" lang="en-GB" sz="1400">
                <a:solidFill>
                  <a:srgbClr val="000000"/>
                </a:solidFill>
                <a:latin typeface="Courier New"/>
                <a:ea typeface="Courier New"/>
                <a:cs typeface="Courier New"/>
                <a:sym typeface="Courier New"/>
              </a:rPr>
              <a:t> method2() </a:t>
            </a:r>
            <a:r>
              <a:rPr b="1" lang="en-GB" sz="1400">
                <a:solidFill>
                  <a:srgbClr val="7F0055"/>
                </a:solidFill>
                <a:latin typeface="Courier New"/>
                <a:ea typeface="Courier New"/>
                <a:cs typeface="Courier New"/>
                <a:sym typeface="Courier New"/>
              </a:rPr>
              <a:t>throws</a:t>
            </a:r>
            <a:r>
              <a:rPr b="1" lang="en-GB" sz="1400">
                <a:solidFill>
                  <a:srgbClr val="000000"/>
                </a:solidFill>
                <a:latin typeface="Courier New"/>
                <a:ea typeface="Courier New"/>
                <a:cs typeface="Courier New"/>
                <a:sym typeface="Courier New"/>
              </a:rPr>
              <a:t> </a:t>
            </a:r>
            <a:r>
              <a:rPr b="1" lang="en-GB" sz="1400">
                <a:solidFill>
                  <a:srgbClr val="000000"/>
                </a:solidFill>
                <a:highlight>
                  <a:srgbClr val="D4D4D4"/>
                </a:highlight>
                <a:latin typeface="Courier New"/>
                <a:ea typeface="Courier New"/>
                <a:cs typeface="Courier New"/>
                <a:sym typeface="Courier New"/>
              </a:rPr>
              <a:t>IOException {</a:t>
            </a:r>
            <a:endParaRPr/>
          </a:p>
          <a:p>
            <a:pPr indent="0" lvl="0" marL="0" rtl="0" algn="l">
              <a:lnSpc>
                <a:spcPct val="100000"/>
              </a:lnSpc>
              <a:spcBef>
                <a:spcPts val="2000"/>
              </a:spcBef>
              <a:spcAft>
                <a:spcPts val="0"/>
              </a:spcAft>
              <a:buSzPts val="1400"/>
              <a:buNone/>
            </a:pPr>
            <a:r>
              <a:rPr b="1" lang="en-GB" sz="1400">
                <a:solidFill>
                  <a:srgbClr val="7F0055"/>
                </a:solidFill>
                <a:highlight>
                  <a:srgbClr val="D4D4D4"/>
                </a:highlight>
                <a:latin typeface="Courier New"/>
                <a:ea typeface="Courier New"/>
                <a:cs typeface="Courier New"/>
                <a:sym typeface="Courier New"/>
              </a:rPr>
              <a:t>throw</a:t>
            </a:r>
            <a:r>
              <a:rPr b="1" lang="en-GB" sz="1400">
                <a:solidFill>
                  <a:srgbClr val="000000"/>
                </a:solidFill>
                <a:highlight>
                  <a:srgbClr val="D4D4D4"/>
                </a:highlight>
                <a:latin typeface="Courier New"/>
                <a:ea typeface="Courier New"/>
                <a:cs typeface="Courier New"/>
                <a:sym typeface="Courier New"/>
              </a:rPr>
              <a:t> </a:t>
            </a:r>
            <a:r>
              <a:rPr b="1" lang="en-GB" sz="1400">
                <a:solidFill>
                  <a:srgbClr val="7F0055"/>
                </a:solidFill>
                <a:highlight>
                  <a:srgbClr val="D4D4D4"/>
                </a:highlight>
                <a:latin typeface="Courier New"/>
                <a:ea typeface="Courier New"/>
                <a:cs typeface="Courier New"/>
                <a:sym typeface="Courier New"/>
              </a:rPr>
              <a:t>new</a:t>
            </a:r>
            <a:r>
              <a:rPr b="1" lang="en-GB" sz="1400">
                <a:solidFill>
                  <a:srgbClr val="000000"/>
                </a:solidFill>
                <a:highlight>
                  <a:srgbClr val="D4D4D4"/>
                </a:highlight>
                <a:latin typeface="Courier New"/>
                <a:ea typeface="Courier New"/>
                <a:cs typeface="Courier New"/>
                <a:sym typeface="Courier New"/>
              </a:rPr>
              <a:t> IOException();</a:t>
            </a:r>
            <a:endParaRPr/>
          </a:p>
          <a:p>
            <a:pPr indent="0" lvl="0" marL="0" rtl="0" algn="l">
              <a:lnSpc>
                <a:spcPct val="100000"/>
              </a:lnSpc>
              <a:spcBef>
                <a:spcPts val="2000"/>
              </a:spcBef>
              <a:spcAft>
                <a:spcPts val="0"/>
              </a:spcAft>
              <a:buSzPts val="1400"/>
              <a:buNone/>
            </a:pPr>
            <a:r>
              <a:rPr lang="en-GB" sz="1400">
                <a:solidFill>
                  <a:srgbClr val="000000"/>
                </a:solidFill>
                <a:latin typeface="Courier New"/>
                <a:ea typeface="Courier New"/>
                <a:cs typeface="Courier New"/>
                <a:sym typeface="Courier New"/>
              </a:rPr>
              <a:t>}</a:t>
            </a:r>
            <a:endParaRPr sz="1400"/>
          </a:p>
        </p:txBody>
      </p:sp>
      <p:sp>
        <p:nvSpPr>
          <p:cNvPr id="265" name="Google Shape;265;p29"/>
          <p:cNvSpPr txBox="1"/>
          <p:nvPr>
            <p:ph idx="2" type="body"/>
          </p:nvPr>
        </p:nvSpPr>
        <p:spPr>
          <a:xfrm>
            <a:off x="6206400" y="1669502"/>
            <a:ext cx="5580000" cy="4422058"/>
          </a:xfrm>
          <a:prstGeom prst="rect">
            <a:avLst/>
          </a:prstGeom>
          <a:solidFill>
            <a:schemeClr val="lt2"/>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GB" sz="1400">
                <a:solidFill>
                  <a:srgbClr val="7F0055"/>
                </a:solidFill>
                <a:latin typeface="Courier New"/>
                <a:ea typeface="Courier New"/>
                <a:cs typeface="Courier New"/>
                <a:sym typeface="Courier New"/>
              </a:rPr>
              <a:t>public</a:t>
            </a:r>
            <a:r>
              <a:rPr b="1" lang="en-GB" sz="1400">
                <a:solidFill>
                  <a:srgbClr val="000000"/>
                </a:solidFill>
                <a:latin typeface="Courier New"/>
                <a:ea typeface="Courier New"/>
                <a:cs typeface="Courier New"/>
                <a:sym typeface="Courier New"/>
              </a:rPr>
              <a:t> </a:t>
            </a:r>
            <a:r>
              <a:rPr b="1" lang="en-GB" sz="1400">
                <a:solidFill>
                  <a:srgbClr val="7F0055"/>
                </a:solidFill>
                <a:latin typeface="Courier New"/>
                <a:ea typeface="Courier New"/>
                <a:cs typeface="Courier New"/>
                <a:sym typeface="Courier New"/>
              </a:rPr>
              <a:t>static</a:t>
            </a:r>
            <a:r>
              <a:rPr b="1" lang="en-GB" sz="1400">
                <a:solidFill>
                  <a:srgbClr val="000000"/>
                </a:solidFill>
                <a:latin typeface="Courier New"/>
                <a:ea typeface="Courier New"/>
                <a:cs typeface="Courier New"/>
                <a:sym typeface="Courier New"/>
              </a:rPr>
              <a:t> </a:t>
            </a:r>
            <a:r>
              <a:rPr b="1" lang="en-GB" sz="1400">
                <a:solidFill>
                  <a:srgbClr val="7F0055"/>
                </a:solidFill>
                <a:latin typeface="Courier New"/>
                <a:ea typeface="Courier New"/>
                <a:cs typeface="Courier New"/>
                <a:sym typeface="Courier New"/>
              </a:rPr>
              <a:t>void</a:t>
            </a:r>
            <a:r>
              <a:rPr b="1" lang="en-GB" sz="1400">
                <a:solidFill>
                  <a:srgbClr val="000000"/>
                </a:solidFill>
                <a:latin typeface="Courier New"/>
                <a:ea typeface="Courier New"/>
                <a:cs typeface="Courier New"/>
                <a:sym typeface="Courier New"/>
              </a:rPr>
              <a:t> main(String[] </a:t>
            </a:r>
            <a:r>
              <a:rPr b="1" lang="en-GB" sz="1400">
                <a:solidFill>
                  <a:srgbClr val="6A3E3E"/>
                </a:solidFill>
                <a:latin typeface="Courier New"/>
                <a:ea typeface="Courier New"/>
                <a:cs typeface="Courier New"/>
                <a:sym typeface="Courier New"/>
              </a:rPr>
              <a:t>args</a:t>
            </a:r>
            <a:r>
              <a:rPr b="1" lang="en-GB" sz="1400">
                <a:solidFill>
                  <a:srgbClr val="000000"/>
                </a:solidFill>
                <a:latin typeface="Courier New"/>
                <a:ea typeface="Courier New"/>
                <a:cs typeface="Courier New"/>
                <a:sym typeface="Courier New"/>
              </a:rPr>
              <a:t>) {</a:t>
            </a:r>
            <a:endParaRPr/>
          </a:p>
          <a:p>
            <a:pPr indent="0" lvl="0" marL="0" rtl="0" algn="l">
              <a:lnSpc>
                <a:spcPct val="100000"/>
              </a:lnSpc>
              <a:spcBef>
                <a:spcPts val="2000"/>
              </a:spcBef>
              <a:spcAft>
                <a:spcPts val="0"/>
              </a:spcAft>
              <a:buSzPts val="1400"/>
              <a:buNone/>
            </a:pPr>
            <a:r>
              <a:rPr b="1" i="1" lang="en-GB" sz="1400">
                <a:solidFill>
                  <a:srgbClr val="000000"/>
                </a:solidFill>
                <a:latin typeface="Courier New"/>
                <a:ea typeface="Courier New"/>
                <a:cs typeface="Courier New"/>
                <a:sym typeface="Courier New"/>
              </a:rPr>
              <a:t>method1();</a:t>
            </a:r>
            <a:endParaRPr/>
          </a:p>
          <a:p>
            <a:pPr indent="0" lvl="0" marL="0" rtl="0" algn="l">
              <a:lnSpc>
                <a:spcPct val="100000"/>
              </a:lnSpc>
              <a:spcBef>
                <a:spcPts val="2000"/>
              </a:spcBef>
              <a:spcAft>
                <a:spcPts val="0"/>
              </a:spcAft>
              <a:buSzPts val="1400"/>
              <a:buNone/>
            </a:pPr>
            <a:r>
              <a:rPr lang="en-GB" sz="1400">
                <a:solidFill>
                  <a:srgbClr val="000000"/>
                </a:solidFill>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2000"/>
              </a:spcBef>
              <a:spcAft>
                <a:spcPts val="0"/>
              </a:spcAft>
              <a:buSzPts val="1400"/>
              <a:buNone/>
            </a:pPr>
            <a:r>
              <a:rPr b="1" lang="en-GB" sz="1400">
                <a:solidFill>
                  <a:srgbClr val="7F0055"/>
                </a:solidFill>
                <a:latin typeface="Courier New"/>
                <a:ea typeface="Courier New"/>
                <a:cs typeface="Courier New"/>
                <a:sym typeface="Courier New"/>
              </a:rPr>
              <a:t>static</a:t>
            </a:r>
            <a:r>
              <a:rPr b="1" lang="en-GB" sz="1400">
                <a:solidFill>
                  <a:srgbClr val="000000"/>
                </a:solidFill>
                <a:latin typeface="Courier New"/>
                <a:ea typeface="Courier New"/>
                <a:cs typeface="Courier New"/>
                <a:sym typeface="Courier New"/>
              </a:rPr>
              <a:t> </a:t>
            </a:r>
            <a:r>
              <a:rPr b="1" lang="en-GB" sz="1400">
                <a:solidFill>
                  <a:srgbClr val="7F0055"/>
                </a:solidFill>
                <a:latin typeface="Courier New"/>
                <a:ea typeface="Courier New"/>
                <a:cs typeface="Courier New"/>
                <a:sym typeface="Courier New"/>
              </a:rPr>
              <a:t>void</a:t>
            </a:r>
            <a:r>
              <a:rPr b="1" lang="en-GB" sz="1400">
                <a:solidFill>
                  <a:srgbClr val="000000"/>
                </a:solidFill>
                <a:latin typeface="Courier New"/>
                <a:ea typeface="Courier New"/>
                <a:cs typeface="Courier New"/>
                <a:sym typeface="Courier New"/>
              </a:rPr>
              <a:t> method1() </a:t>
            </a:r>
            <a:r>
              <a:rPr b="1" lang="en-GB" sz="1400">
                <a:solidFill>
                  <a:srgbClr val="7F0055"/>
                </a:solidFill>
                <a:latin typeface="Courier New"/>
                <a:ea typeface="Courier New"/>
                <a:cs typeface="Courier New"/>
                <a:sym typeface="Courier New"/>
              </a:rPr>
              <a:t>throws</a:t>
            </a:r>
            <a:r>
              <a:rPr b="1" lang="en-GB" sz="1400">
                <a:solidFill>
                  <a:srgbClr val="000000"/>
                </a:solidFill>
                <a:latin typeface="Courier New"/>
                <a:ea typeface="Courier New"/>
                <a:cs typeface="Courier New"/>
                <a:sym typeface="Courier New"/>
              </a:rPr>
              <a:t> </a:t>
            </a:r>
            <a:r>
              <a:rPr b="1" lang="en-GB" sz="1400">
                <a:solidFill>
                  <a:srgbClr val="000000"/>
                </a:solidFill>
                <a:highlight>
                  <a:srgbClr val="D4D4D4"/>
                </a:highlight>
                <a:latin typeface="Courier New"/>
                <a:ea typeface="Courier New"/>
                <a:cs typeface="Courier New"/>
                <a:sym typeface="Courier New"/>
              </a:rPr>
              <a:t>IOException {</a:t>
            </a:r>
            <a:endParaRPr/>
          </a:p>
          <a:p>
            <a:pPr indent="0" lvl="0" marL="0" rtl="0" algn="l">
              <a:lnSpc>
                <a:spcPct val="100000"/>
              </a:lnSpc>
              <a:spcBef>
                <a:spcPts val="2000"/>
              </a:spcBef>
              <a:spcAft>
                <a:spcPts val="0"/>
              </a:spcAft>
              <a:buSzPts val="1400"/>
              <a:buNone/>
            </a:pPr>
            <a:r>
              <a:rPr b="1" i="1" lang="en-GB" sz="1400">
                <a:solidFill>
                  <a:srgbClr val="000000"/>
                </a:solidFill>
                <a:highlight>
                  <a:srgbClr val="D4D4D4"/>
                </a:highlight>
                <a:latin typeface="Courier New"/>
                <a:ea typeface="Courier New"/>
                <a:cs typeface="Courier New"/>
                <a:sym typeface="Courier New"/>
              </a:rPr>
              <a:t>method2();</a:t>
            </a:r>
            <a:endParaRPr/>
          </a:p>
          <a:p>
            <a:pPr indent="0" lvl="0" marL="0" rtl="0" algn="l">
              <a:lnSpc>
                <a:spcPct val="100000"/>
              </a:lnSpc>
              <a:spcBef>
                <a:spcPts val="2000"/>
              </a:spcBef>
              <a:spcAft>
                <a:spcPts val="0"/>
              </a:spcAft>
              <a:buSzPts val="1400"/>
              <a:buNone/>
            </a:pPr>
            <a:r>
              <a:rPr lang="en-GB" sz="1400">
                <a:solidFill>
                  <a:srgbClr val="000000"/>
                </a:solidFill>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2000"/>
              </a:spcBef>
              <a:spcAft>
                <a:spcPts val="0"/>
              </a:spcAft>
              <a:buSzPts val="1400"/>
              <a:buNone/>
            </a:pPr>
            <a:r>
              <a:rPr b="1" lang="en-GB" sz="1400">
                <a:solidFill>
                  <a:srgbClr val="7F0055"/>
                </a:solidFill>
                <a:latin typeface="Courier New"/>
                <a:ea typeface="Courier New"/>
                <a:cs typeface="Courier New"/>
                <a:sym typeface="Courier New"/>
              </a:rPr>
              <a:t>static</a:t>
            </a:r>
            <a:r>
              <a:rPr b="1" lang="en-GB" sz="1400">
                <a:solidFill>
                  <a:srgbClr val="000000"/>
                </a:solidFill>
                <a:latin typeface="Courier New"/>
                <a:ea typeface="Courier New"/>
                <a:cs typeface="Courier New"/>
                <a:sym typeface="Courier New"/>
              </a:rPr>
              <a:t> </a:t>
            </a:r>
            <a:r>
              <a:rPr b="1" lang="en-GB" sz="1400">
                <a:solidFill>
                  <a:srgbClr val="7F0055"/>
                </a:solidFill>
                <a:latin typeface="Courier New"/>
                <a:ea typeface="Courier New"/>
                <a:cs typeface="Courier New"/>
                <a:sym typeface="Courier New"/>
              </a:rPr>
              <a:t>void</a:t>
            </a:r>
            <a:r>
              <a:rPr b="1" lang="en-GB" sz="1400">
                <a:solidFill>
                  <a:srgbClr val="000000"/>
                </a:solidFill>
                <a:latin typeface="Courier New"/>
                <a:ea typeface="Courier New"/>
                <a:cs typeface="Courier New"/>
                <a:sym typeface="Courier New"/>
              </a:rPr>
              <a:t> method2() </a:t>
            </a:r>
            <a:r>
              <a:rPr b="1" lang="en-GB" sz="1400">
                <a:solidFill>
                  <a:srgbClr val="7F0055"/>
                </a:solidFill>
                <a:latin typeface="Courier New"/>
                <a:ea typeface="Courier New"/>
                <a:cs typeface="Courier New"/>
                <a:sym typeface="Courier New"/>
              </a:rPr>
              <a:t>throws</a:t>
            </a:r>
            <a:r>
              <a:rPr b="1" lang="en-GB" sz="1400">
                <a:solidFill>
                  <a:srgbClr val="000000"/>
                </a:solidFill>
                <a:latin typeface="Courier New"/>
                <a:ea typeface="Courier New"/>
                <a:cs typeface="Courier New"/>
                <a:sym typeface="Courier New"/>
              </a:rPr>
              <a:t> IOException {</a:t>
            </a:r>
            <a:endParaRPr/>
          </a:p>
          <a:p>
            <a:pPr indent="0" lvl="0" marL="0" rtl="0" algn="l">
              <a:lnSpc>
                <a:spcPct val="100000"/>
              </a:lnSpc>
              <a:spcBef>
                <a:spcPts val="2000"/>
              </a:spcBef>
              <a:spcAft>
                <a:spcPts val="0"/>
              </a:spcAft>
              <a:buSzPts val="1400"/>
              <a:buNone/>
            </a:pPr>
            <a:r>
              <a:rPr b="1" lang="en-GB" sz="1400">
                <a:solidFill>
                  <a:srgbClr val="7F0055"/>
                </a:solidFill>
                <a:latin typeface="Courier New"/>
                <a:ea typeface="Courier New"/>
                <a:cs typeface="Courier New"/>
                <a:sym typeface="Courier New"/>
              </a:rPr>
              <a:t>throw</a:t>
            </a:r>
            <a:r>
              <a:rPr b="1" lang="en-GB" sz="1400">
                <a:solidFill>
                  <a:srgbClr val="000000"/>
                </a:solidFill>
                <a:latin typeface="Courier New"/>
                <a:ea typeface="Courier New"/>
                <a:cs typeface="Courier New"/>
                <a:sym typeface="Courier New"/>
              </a:rPr>
              <a:t> </a:t>
            </a:r>
            <a:r>
              <a:rPr b="1" lang="en-GB" sz="1400">
                <a:solidFill>
                  <a:srgbClr val="7F0055"/>
                </a:solidFill>
                <a:latin typeface="Courier New"/>
                <a:ea typeface="Courier New"/>
                <a:cs typeface="Courier New"/>
                <a:sym typeface="Courier New"/>
              </a:rPr>
              <a:t>new</a:t>
            </a:r>
            <a:r>
              <a:rPr b="1" lang="en-GB" sz="1400">
                <a:solidFill>
                  <a:srgbClr val="000000"/>
                </a:solidFill>
                <a:latin typeface="Courier New"/>
                <a:ea typeface="Courier New"/>
                <a:cs typeface="Courier New"/>
                <a:sym typeface="Courier New"/>
              </a:rPr>
              <a:t> IOException();</a:t>
            </a:r>
            <a:endParaRPr/>
          </a:p>
          <a:p>
            <a:pPr indent="0" lvl="0" marL="0" rtl="0" algn="l">
              <a:lnSpc>
                <a:spcPct val="100000"/>
              </a:lnSpc>
              <a:spcBef>
                <a:spcPts val="2000"/>
              </a:spcBef>
              <a:spcAft>
                <a:spcPts val="0"/>
              </a:spcAft>
              <a:buSzPts val="1400"/>
              <a:buNone/>
            </a:pPr>
            <a:r>
              <a:rPr lang="en-GB" sz="1400">
                <a:solidFill>
                  <a:srgbClr val="000000"/>
                </a:solidFill>
                <a:latin typeface="Courier New"/>
                <a:ea typeface="Courier New"/>
                <a:cs typeface="Courier New"/>
                <a:sym typeface="Courier New"/>
              </a:rPr>
              <a:t>}</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3"/>
          <p:cNvSpPr txBox="1"/>
          <p:nvPr>
            <p:ph idx="1" type="body"/>
          </p:nvPr>
        </p:nvSpPr>
        <p:spPr>
          <a:xfrm>
            <a:off x="414000" y="1867988"/>
            <a:ext cx="11404800" cy="4223571"/>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Describe the layers that most enterprise applications consist of and tools that developers can utilise to make developing enterprise applications simpler without using notes.</a:t>
            </a:r>
            <a:endParaRPr/>
          </a:p>
        </p:txBody>
      </p:sp>
      <p:sp>
        <p:nvSpPr>
          <p:cNvPr id="86" name="Google Shape;86;p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Course objectives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0"/>
          <p:cNvSpPr txBox="1"/>
          <p:nvPr>
            <p:ph idx="1" type="body"/>
          </p:nvPr>
        </p:nvSpPr>
        <p:spPr>
          <a:xfrm>
            <a:off x="414000" y="1669502"/>
            <a:ext cx="5580000" cy="4422058"/>
          </a:xfrm>
          <a:prstGeom prst="rect">
            <a:avLst/>
          </a:prstGeom>
          <a:solidFill>
            <a:schemeClr val="lt2"/>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600"/>
              <a:buNone/>
            </a:pPr>
            <a:r>
              <a:rPr b="1" lang="en-GB" sz="1600">
                <a:solidFill>
                  <a:srgbClr val="7F0055"/>
                </a:solidFill>
                <a:latin typeface="Courier New"/>
                <a:ea typeface="Courier New"/>
                <a:cs typeface="Courier New"/>
                <a:sym typeface="Courier New"/>
              </a:rPr>
              <a:t>public</a:t>
            </a: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static</a:t>
            </a: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void</a:t>
            </a:r>
            <a:r>
              <a:rPr b="1" lang="en-GB" sz="1600">
                <a:solidFill>
                  <a:srgbClr val="000000"/>
                </a:solidFill>
                <a:latin typeface="Courier New"/>
                <a:ea typeface="Courier New"/>
                <a:cs typeface="Courier New"/>
                <a:sym typeface="Courier New"/>
              </a:rPr>
              <a:t> main(String[] </a:t>
            </a:r>
            <a:r>
              <a:rPr b="1" lang="en-GB" sz="1600">
                <a:solidFill>
                  <a:srgbClr val="6A3E3E"/>
                </a:solidFill>
                <a:latin typeface="Courier New"/>
                <a:ea typeface="Courier New"/>
                <a:cs typeface="Courier New"/>
                <a:sym typeface="Courier New"/>
              </a:rPr>
              <a:t>args</a:t>
            </a: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throws</a:t>
            </a:r>
            <a:r>
              <a:rPr b="1" lang="en-GB" sz="1600">
                <a:solidFill>
                  <a:srgbClr val="000000"/>
                </a:solidFill>
                <a:latin typeface="Courier New"/>
                <a:ea typeface="Courier New"/>
                <a:cs typeface="Courier New"/>
                <a:sym typeface="Courier New"/>
              </a:rPr>
              <a:t> </a:t>
            </a:r>
            <a:r>
              <a:rPr b="1" lang="en-GB" sz="1600">
                <a:solidFill>
                  <a:srgbClr val="000000"/>
                </a:solidFill>
                <a:highlight>
                  <a:srgbClr val="D4D4D4"/>
                </a:highlight>
                <a:latin typeface="Courier New"/>
                <a:ea typeface="Courier New"/>
                <a:cs typeface="Courier New"/>
                <a:sym typeface="Courier New"/>
              </a:rPr>
              <a:t>IOException {</a:t>
            </a:r>
            <a:endParaRPr/>
          </a:p>
          <a:p>
            <a:pPr indent="0" lvl="0" marL="0" rtl="0" algn="l">
              <a:lnSpc>
                <a:spcPct val="100000"/>
              </a:lnSpc>
              <a:spcBef>
                <a:spcPts val="2000"/>
              </a:spcBef>
              <a:spcAft>
                <a:spcPts val="0"/>
              </a:spcAft>
              <a:buSzPts val="1600"/>
              <a:buNone/>
            </a:pPr>
            <a:r>
              <a:rPr b="1" i="1" lang="en-GB" sz="1600">
                <a:solidFill>
                  <a:srgbClr val="000000"/>
                </a:solidFill>
                <a:highlight>
                  <a:srgbClr val="D4D4D4"/>
                </a:highlight>
                <a:latin typeface="Courier New"/>
                <a:ea typeface="Courier New"/>
                <a:cs typeface="Courier New"/>
                <a:sym typeface="Courier New"/>
              </a:rPr>
              <a:t>method1();</a:t>
            </a:r>
            <a:endParaRPr/>
          </a:p>
          <a:p>
            <a:pPr indent="0" lvl="0" marL="0" rtl="0" algn="l">
              <a:lnSpc>
                <a:spcPct val="100000"/>
              </a:lnSpc>
              <a:spcBef>
                <a:spcPts val="2000"/>
              </a:spcBef>
              <a:spcAft>
                <a:spcPts val="0"/>
              </a:spcAft>
              <a:buSzPts val="1600"/>
              <a:buNone/>
            </a:pPr>
            <a:r>
              <a:rPr b="1" lang="en-GB" sz="1600">
                <a:solidFill>
                  <a:srgbClr val="000000"/>
                </a:solidFill>
                <a:latin typeface="Courier New"/>
                <a:ea typeface="Courier New"/>
                <a:cs typeface="Courier New"/>
                <a:sym typeface="Courier New"/>
              </a:rPr>
              <a:t>}</a:t>
            </a:r>
            <a:endParaRPr b="1" sz="1600">
              <a:latin typeface="Courier New"/>
              <a:ea typeface="Courier New"/>
              <a:cs typeface="Courier New"/>
              <a:sym typeface="Courier New"/>
            </a:endParaRPr>
          </a:p>
          <a:p>
            <a:pPr indent="0" lvl="0" marL="0" rtl="0" algn="l">
              <a:lnSpc>
                <a:spcPct val="100000"/>
              </a:lnSpc>
              <a:spcBef>
                <a:spcPts val="2000"/>
              </a:spcBef>
              <a:spcAft>
                <a:spcPts val="0"/>
              </a:spcAft>
              <a:buSzPts val="1600"/>
              <a:buNone/>
            </a:pPr>
            <a:r>
              <a:rPr b="1" lang="en-GB" sz="1600">
                <a:solidFill>
                  <a:srgbClr val="7F0055"/>
                </a:solidFill>
                <a:latin typeface="Courier New"/>
                <a:ea typeface="Courier New"/>
                <a:cs typeface="Courier New"/>
                <a:sym typeface="Courier New"/>
              </a:rPr>
              <a:t>static</a:t>
            </a: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void</a:t>
            </a:r>
            <a:r>
              <a:rPr b="1" lang="en-GB" sz="1600">
                <a:solidFill>
                  <a:srgbClr val="000000"/>
                </a:solidFill>
                <a:latin typeface="Courier New"/>
                <a:ea typeface="Courier New"/>
                <a:cs typeface="Courier New"/>
                <a:sym typeface="Courier New"/>
              </a:rPr>
              <a:t> method1() </a:t>
            </a:r>
            <a:r>
              <a:rPr b="1" lang="en-GB" sz="1600">
                <a:solidFill>
                  <a:srgbClr val="7F0055"/>
                </a:solidFill>
                <a:latin typeface="Courier New"/>
                <a:ea typeface="Courier New"/>
                <a:cs typeface="Courier New"/>
                <a:sym typeface="Courier New"/>
              </a:rPr>
              <a:t>throws</a:t>
            </a:r>
            <a:r>
              <a:rPr b="1" lang="en-GB" sz="1600">
                <a:solidFill>
                  <a:srgbClr val="000000"/>
                </a:solidFill>
                <a:latin typeface="Courier New"/>
                <a:ea typeface="Courier New"/>
                <a:cs typeface="Courier New"/>
                <a:sym typeface="Courier New"/>
              </a:rPr>
              <a:t> IOException {</a:t>
            </a:r>
            <a:endParaRPr/>
          </a:p>
          <a:p>
            <a:pPr indent="0" lvl="0" marL="0" rtl="0" algn="l">
              <a:lnSpc>
                <a:spcPct val="100000"/>
              </a:lnSpc>
              <a:spcBef>
                <a:spcPts val="2000"/>
              </a:spcBef>
              <a:spcAft>
                <a:spcPts val="0"/>
              </a:spcAft>
              <a:buSzPts val="1600"/>
              <a:buNone/>
            </a:pPr>
            <a:r>
              <a:rPr b="1" i="1" lang="en-GB" sz="1600">
                <a:solidFill>
                  <a:srgbClr val="000000"/>
                </a:solidFill>
                <a:latin typeface="Courier New"/>
                <a:ea typeface="Courier New"/>
                <a:cs typeface="Courier New"/>
                <a:sym typeface="Courier New"/>
              </a:rPr>
              <a:t>method2();</a:t>
            </a:r>
            <a:endParaRPr/>
          </a:p>
          <a:p>
            <a:pPr indent="0" lvl="0" marL="0" rtl="0" algn="l">
              <a:lnSpc>
                <a:spcPct val="100000"/>
              </a:lnSpc>
              <a:spcBef>
                <a:spcPts val="2000"/>
              </a:spcBef>
              <a:spcAft>
                <a:spcPts val="0"/>
              </a:spcAft>
              <a:buSzPts val="1600"/>
              <a:buNone/>
            </a:pPr>
            <a:r>
              <a:rPr b="1" lang="en-GB" sz="1600">
                <a:solidFill>
                  <a:srgbClr val="000000"/>
                </a:solidFill>
                <a:latin typeface="Courier New"/>
                <a:ea typeface="Courier New"/>
                <a:cs typeface="Courier New"/>
                <a:sym typeface="Courier New"/>
              </a:rPr>
              <a:t>}</a:t>
            </a:r>
            <a:endParaRPr b="1" sz="1600">
              <a:latin typeface="Courier New"/>
              <a:ea typeface="Courier New"/>
              <a:cs typeface="Courier New"/>
              <a:sym typeface="Courier New"/>
            </a:endParaRPr>
          </a:p>
          <a:p>
            <a:pPr indent="0" lvl="0" marL="0" rtl="0" algn="l">
              <a:lnSpc>
                <a:spcPct val="100000"/>
              </a:lnSpc>
              <a:spcBef>
                <a:spcPts val="2000"/>
              </a:spcBef>
              <a:spcAft>
                <a:spcPts val="0"/>
              </a:spcAft>
              <a:buSzPts val="1600"/>
              <a:buNone/>
            </a:pPr>
            <a:r>
              <a:rPr b="1" lang="en-GB" sz="1600">
                <a:solidFill>
                  <a:srgbClr val="7F0055"/>
                </a:solidFill>
                <a:latin typeface="Courier New"/>
                <a:ea typeface="Courier New"/>
                <a:cs typeface="Courier New"/>
                <a:sym typeface="Courier New"/>
              </a:rPr>
              <a:t>static</a:t>
            </a: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void</a:t>
            </a:r>
            <a:r>
              <a:rPr b="1" lang="en-GB" sz="1600">
                <a:solidFill>
                  <a:srgbClr val="000000"/>
                </a:solidFill>
                <a:latin typeface="Courier New"/>
                <a:ea typeface="Courier New"/>
                <a:cs typeface="Courier New"/>
                <a:sym typeface="Courier New"/>
              </a:rPr>
              <a:t> method2() </a:t>
            </a:r>
            <a:r>
              <a:rPr b="1" lang="en-GB" sz="1600">
                <a:solidFill>
                  <a:srgbClr val="7F0055"/>
                </a:solidFill>
                <a:latin typeface="Courier New"/>
                <a:ea typeface="Courier New"/>
                <a:cs typeface="Courier New"/>
                <a:sym typeface="Courier New"/>
              </a:rPr>
              <a:t>throws</a:t>
            </a:r>
            <a:r>
              <a:rPr b="1" lang="en-GB" sz="1600">
                <a:solidFill>
                  <a:srgbClr val="000000"/>
                </a:solidFill>
                <a:latin typeface="Courier New"/>
                <a:ea typeface="Courier New"/>
                <a:cs typeface="Courier New"/>
                <a:sym typeface="Courier New"/>
              </a:rPr>
              <a:t> IOException {</a:t>
            </a:r>
            <a:endParaRPr/>
          </a:p>
          <a:p>
            <a:pPr indent="0" lvl="0" marL="0" rtl="0" algn="l">
              <a:lnSpc>
                <a:spcPct val="100000"/>
              </a:lnSpc>
              <a:spcBef>
                <a:spcPts val="2000"/>
              </a:spcBef>
              <a:spcAft>
                <a:spcPts val="0"/>
              </a:spcAft>
              <a:buSzPts val="1600"/>
              <a:buNone/>
            </a:pPr>
            <a:r>
              <a:rPr b="1" lang="en-GB" sz="1600">
                <a:solidFill>
                  <a:srgbClr val="7F0055"/>
                </a:solidFill>
                <a:latin typeface="Courier New"/>
                <a:ea typeface="Courier New"/>
                <a:cs typeface="Courier New"/>
                <a:sym typeface="Courier New"/>
              </a:rPr>
              <a:t>throw</a:t>
            </a: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new</a:t>
            </a:r>
            <a:r>
              <a:rPr b="1" lang="en-GB" sz="1600">
                <a:solidFill>
                  <a:srgbClr val="000000"/>
                </a:solidFill>
                <a:latin typeface="Courier New"/>
                <a:ea typeface="Courier New"/>
                <a:cs typeface="Courier New"/>
                <a:sym typeface="Courier New"/>
              </a:rPr>
              <a:t> IOException();</a:t>
            </a:r>
            <a:endParaRPr/>
          </a:p>
          <a:p>
            <a:pPr indent="0" lvl="0" marL="0" rtl="0" algn="l">
              <a:lnSpc>
                <a:spcPct val="100000"/>
              </a:lnSpc>
              <a:spcBef>
                <a:spcPts val="2000"/>
              </a:spcBef>
              <a:spcAft>
                <a:spcPts val="0"/>
              </a:spcAft>
              <a:buSzPts val="1600"/>
              <a:buNone/>
            </a:pPr>
            <a:r>
              <a:rPr b="1" lang="en-GB" sz="1600">
                <a:solidFill>
                  <a:srgbClr val="000000"/>
                </a:solidFill>
                <a:latin typeface="Courier New"/>
                <a:ea typeface="Courier New"/>
                <a:cs typeface="Courier New"/>
                <a:sym typeface="Courier New"/>
              </a:rPr>
              <a:t>}</a:t>
            </a:r>
            <a:endParaRPr/>
          </a:p>
          <a:p>
            <a:pPr indent="0" lvl="0" marL="0" rtl="0" algn="l">
              <a:lnSpc>
                <a:spcPct val="100000"/>
              </a:lnSpc>
              <a:spcBef>
                <a:spcPts val="2000"/>
              </a:spcBef>
              <a:spcAft>
                <a:spcPts val="0"/>
              </a:spcAft>
              <a:buSzPts val="1600"/>
              <a:buNone/>
            </a:pPr>
            <a:r>
              <a:t/>
            </a:r>
            <a:endParaRPr b="1" sz="1600"/>
          </a:p>
        </p:txBody>
      </p:sp>
      <p:sp>
        <p:nvSpPr>
          <p:cNvPr id="272" name="Google Shape;272;p30"/>
          <p:cNvSpPr txBox="1"/>
          <p:nvPr>
            <p:ph idx="2" type="body"/>
          </p:nvPr>
        </p:nvSpPr>
        <p:spPr>
          <a:xfrm>
            <a:off x="6206400" y="1669502"/>
            <a:ext cx="5580000" cy="4422058"/>
          </a:xfrm>
          <a:prstGeom prst="rect">
            <a:avLst/>
          </a:prstGeom>
          <a:solidFill>
            <a:schemeClr val="lt2"/>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GB" sz="1400">
                <a:solidFill>
                  <a:srgbClr val="7F0055"/>
                </a:solidFill>
                <a:latin typeface="Courier New"/>
                <a:ea typeface="Courier New"/>
                <a:cs typeface="Courier New"/>
                <a:sym typeface="Courier New"/>
              </a:rPr>
              <a:t>public</a:t>
            </a:r>
            <a:r>
              <a:rPr b="1" lang="en-GB" sz="1400">
                <a:solidFill>
                  <a:srgbClr val="000000"/>
                </a:solidFill>
                <a:latin typeface="Courier New"/>
                <a:ea typeface="Courier New"/>
                <a:cs typeface="Courier New"/>
                <a:sym typeface="Courier New"/>
              </a:rPr>
              <a:t> </a:t>
            </a:r>
            <a:r>
              <a:rPr b="1" lang="en-GB" sz="1400">
                <a:solidFill>
                  <a:srgbClr val="7F0055"/>
                </a:solidFill>
                <a:latin typeface="Courier New"/>
                <a:ea typeface="Courier New"/>
                <a:cs typeface="Courier New"/>
                <a:sym typeface="Courier New"/>
              </a:rPr>
              <a:t>static</a:t>
            </a:r>
            <a:r>
              <a:rPr b="1" lang="en-GB" sz="1400">
                <a:solidFill>
                  <a:srgbClr val="000000"/>
                </a:solidFill>
                <a:latin typeface="Courier New"/>
                <a:ea typeface="Courier New"/>
                <a:cs typeface="Courier New"/>
                <a:sym typeface="Courier New"/>
              </a:rPr>
              <a:t> </a:t>
            </a:r>
            <a:r>
              <a:rPr b="1" lang="en-GB" sz="1400">
                <a:solidFill>
                  <a:srgbClr val="7F0055"/>
                </a:solidFill>
                <a:latin typeface="Courier New"/>
                <a:ea typeface="Courier New"/>
                <a:cs typeface="Courier New"/>
                <a:sym typeface="Courier New"/>
              </a:rPr>
              <a:t>void</a:t>
            </a:r>
            <a:r>
              <a:rPr b="1" lang="en-GB" sz="1400">
                <a:solidFill>
                  <a:srgbClr val="000000"/>
                </a:solidFill>
                <a:latin typeface="Courier New"/>
                <a:ea typeface="Courier New"/>
                <a:cs typeface="Courier New"/>
                <a:sym typeface="Courier New"/>
              </a:rPr>
              <a:t> main(String[] </a:t>
            </a:r>
            <a:r>
              <a:rPr b="1" lang="en-GB" sz="1400">
                <a:solidFill>
                  <a:srgbClr val="6A3E3E"/>
                </a:solidFill>
                <a:latin typeface="Courier New"/>
                <a:ea typeface="Courier New"/>
                <a:cs typeface="Courier New"/>
                <a:sym typeface="Courier New"/>
              </a:rPr>
              <a:t>args</a:t>
            </a:r>
            <a:r>
              <a:rPr b="1" lang="en-GB" sz="1400">
                <a:solidFill>
                  <a:srgbClr val="000000"/>
                </a:solidFill>
                <a:latin typeface="Courier New"/>
                <a:ea typeface="Courier New"/>
                <a:cs typeface="Courier New"/>
                <a:sym typeface="Courier New"/>
              </a:rPr>
              <a:t>) {</a:t>
            </a:r>
            <a:endParaRPr/>
          </a:p>
          <a:p>
            <a:pPr indent="0" lvl="0" marL="0" rtl="0" algn="l">
              <a:lnSpc>
                <a:spcPct val="100000"/>
              </a:lnSpc>
              <a:spcBef>
                <a:spcPts val="2000"/>
              </a:spcBef>
              <a:spcAft>
                <a:spcPts val="0"/>
              </a:spcAft>
              <a:buSzPts val="1400"/>
              <a:buNone/>
            </a:pPr>
            <a:r>
              <a:rPr b="1" lang="en-GB" sz="1400">
                <a:solidFill>
                  <a:srgbClr val="7F0055"/>
                </a:solidFill>
                <a:latin typeface="Courier New"/>
                <a:ea typeface="Courier New"/>
                <a:cs typeface="Courier New"/>
                <a:sym typeface="Courier New"/>
              </a:rPr>
              <a:t>try</a:t>
            </a:r>
            <a:r>
              <a:rPr b="1" lang="en-GB" sz="1400">
                <a:solidFill>
                  <a:srgbClr val="000000"/>
                </a:solidFill>
                <a:latin typeface="Courier New"/>
                <a:ea typeface="Courier New"/>
                <a:cs typeface="Courier New"/>
                <a:sym typeface="Courier New"/>
              </a:rPr>
              <a:t> {</a:t>
            </a:r>
            <a:endParaRPr/>
          </a:p>
          <a:p>
            <a:pPr indent="0" lvl="0" marL="0" rtl="0" algn="l">
              <a:lnSpc>
                <a:spcPct val="100000"/>
              </a:lnSpc>
              <a:spcBef>
                <a:spcPts val="2000"/>
              </a:spcBef>
              <a:spcAft>
                <a:spcPts val="0"/>
              </a:spcAft>
              <a:buSzPts val="1400"/>
              <a:buNone/>
            </a:pPr>
            <a:r>
              <a:rPr i="1" lang="en-GB" sz="1400">
                <a:solidFill>
                  <a:srgbClr val="000000"/>
                </a:solidFill>
                <a:latin typeface="Courier New"/>
                <a:ea typeface="Courier New"/>
                <a:cs typeface="Courier New"/>
                <a:sym typeface="Courier New"/>
              </a:rPr>
              <a:t>method1();</a:t>
            </a:r>
            <a:endParaRPr/>
          </a:p>
          <a:p>
            <a:pPr indent="0" lvl="0" marL="0" rtl="0" algn="l">
              <a:lnSpc>
                <a:spcPct val="100000"/>
              </a:lnSpc>
              <a:spcBef>
                <a:spcPts val="2000"/>
              </a:spcBef>
              <a:spcAft>
                <a:spcPts val="0"/>
              </a:spcAft>
              <a:buSzPts val="1400"/>
              <a:buNone/>
            </a:pPr>
            <a:r>
              <a:rPr lang="en-GB" sz="1400">
                <a:solidFill>
                  <a:srgbClr val="000000"/>
                </a:solidFill>
                <a:latin typeface="Courier New"/>
                <a:ea typeface="Courier New"/>
                <a:cs typeface="Courier New"/>
                <a:sym typeface="Courier New"/>
              </a:rPr>
              <a:t>} </a:t>
            </a:r>
            <a:r>
              <a:rPr b="1" lang="en-GB" sz="1400">
                <a:solidFill>
                  <a:srgbClr val="7F0055"/>
                </a:solidFill>
                <a:latin typeface="Courier New"/>
                <a:ea typeface="Courier New"/>
                <a:cs typeface="Courier New"/>
                <a:sym typeface="Courier New"/>
              </a:rPr>
              <a:t>catch</a:t>
            </a:r>
            <a:r>
              <a:rPr b="1" lang="en-GB" sz="1400">
                <a:solidFill>
                  <a:srgbClr val="000000"/>
                </a:solidFill>
                <a:latin typeface="Courier New"/>
                <a:ea typeface="Courier New"/>
                <a:cs typeface="Courier New"/>
                <a:sym typeface="Courier New"/>
              </a:rPr>
              <a:t> (IOException </a:t>
            </a:r>
            <a:r>
              <a:rPr b="1" lang="en-GB" sz="1400">
                <a:solidFill>
                  <a:srgbClr val="6A3E3E"/>
                </a:solidFill>
                <a:latin typeface="Courier New"/>
                <a:ea typeface="Courier New"/>
                <a:cs typeface="Courier New"/>
                <a:sym typeface="Courier New"/>
              </a:rPr>
              <a:t>io</a:t>
            </a:r>
            <a:r>
              <a:rPr b="1" lang="en-GB" sz="1400">
                <a:solidFill>
                  <a:srgbClr val="000000"/>
                </a:solidFill>
                <a:latin typeface="Courier New"/>
                <a:ea typeface="Courier New"/>
                <a:cs typeface="Courier New"/>
                <a:sym typeface="Courier New"/>
              </a:rPr>
              <a:t>) {</a:t>
            </a:r>
            <a:endParaRPr/>
          </a:p>
          <a:p>
            <a:pPr indent="0" lvl="0" marL="0" rtl="0" algn="l">
              <a:lnSpc>
                <a:spcPct val="100000"/>
              </a:lnSpc>
              <a:spcBef>
                <a:spcPts val="2000"/>
              </a:spcBef>
              <a:spcAft>
                <a:spcPts val="0"/>
              </a:spcAft>
              <a:buSzPts val="1400"/>
              <a:buNone/>
            </a:pPr>
            <a:r>
              <a:rPr lang="en-GB" sz="1400">
                <a:solidFill>
                  <a:srgbClr val="000000"/>
                </a:solidFill>
                <a:latin typeface="Courier New"/>
                <a:ea typeface="Courier New"/>
                <a:cs typeface="Courier New"/>
                <a:sym typeface="Courier New"/>
              </a:rPr>
              <a:t>System.</a:t>
            </a:r>
            <a:r>
              <a:rPr b="1" i="1" lang="en-GB" sz="1400">
                <a:solidFill>
                  <a:srgbClr val="0000C0"/>
                </a:solidFill>
                <a:latin typeface="Courier New"/>
                <a:ea typeface="Courier New"/>
                <a:cs typeface="Courier New"/>
                <a:sym typeface="Courier New"/>
              </a:rPr>
              <a:t>out</a:t>
            </a:r>
            <a:r>
              <a:rPr b="1" i="1" lang="en-GB" sz="1400">
                <a:solidFill>
                  <a:srgbClr val="000000"/>
                </a:solidFill>
                <a:latin typeface="Courier New"/>
                <a:ea typeface="Courier New"/>
                <a:cs typeface="Courier New"/>
                <a:sym typeface="Courier New"/>
              </a:rPr>
              <a:t>.println(</a:t>
            </a:r>
            <a:r>
              <a:rPr b="1" i="1" lang="en-GB" sz="1400">
                <a:solidFill>
                  <a:srgbClr val="6A3E3E"/>
                </a:solidFill>
                <a:latin typeface="Courier New"/>
                <a:ea typeface="Courier New"/>
                <a:cs typeface="Courier New"/>
                <a:sym typeface="Courier New"/>
              </a:rPr>
              <a:t>io</a:t>
            </a:r>
            <a:r>
              <a:rPr b="1" i="1" lang="en-GB" sz="1400">
                <a:solidFill>
                  <a:srgbClr val="000000"/>
                </a:solidFill>
                <a:latin typeface="Courier New"/>
                <a:ea typeface="Courier New"/>
                <a:cs typeface="Courier New"/>
                <a:sym typeface="Courier New"/>
              </a:rPr>
              <a:t>.toString());</a:t>
            </a:r>
            <a:endParaRPr/>
          </a:p>
          <a:p>
            <a:pPr indent="0" lvl="0" marL="0" rtl="0" algn="l">
              <a:lnSpc>
                <a:spcPct val="100000"/>
              </a:lnSpc>
              <a:spcBef>
                <a:spcPts val="2000"/>
              </a:spcBef>
              <a:spcAft>
                <a:spcPts val="0"/>
              </a:spcAft>
              <a:buSzPts val="1400"/>
              <a:buNone/>
            </a:pPr>
            <a:r>
              <a:rPr lang="en-GB" sz="1400">
                <a:solidFill>
                  <a:srgbClr val="000000"/>
                </a:solidFill>
                <a:latin typeface="Courier New"/>
                <a:ea typeface="Courier New"/>
                <a:cs typeface="Courier New"/>
                <a:sym typeface="Courier New"/>
              </a:rPr>
              <a:t>}</a:t>
            </a:r>
            <a:endParaRPr/>
          </a:p>
        </p:txBody>
      </p:sp>
      <p:sp>
        <p:nvSpPr>
          <p:cNvPr id="273" name="Google Shape;273;p3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Working with errors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78" name="Shape 278"/>
        <p:cNvGrpSpPr/>
        <p:nvPr/>
      </p:nvGrpSpPr>
      <p:grpSpPr>
        <a:xfrm>
          <a:off x="0" y="0"/>
          <a:ext cx="0" cy="0"/>
          <a:chOff x="0" y="0"/>
          <a:chExt cx="0" cy="0"/>
        </a:xfrm>
      </p:grpSpPr>
      <p:sp>
        <p:nvSpPr>
          <p:cNvPr id="279" name="Google Shape;279;p31"/>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It is a try statement which declares one or more resources. </a:t>
            </a:r>
            <a:endParaRPr/>
          </a:p>
          <a:p>
            <a:pPr indent="-185738" lvl="0" marL="185738" marR="0" rtl="0" algn="l">
              <a:lnSpc>
                <a:spcPct val="100000"/>
              </a:lnSpc>
              <a:spcBef>
                <a:spcPts val="2000"/>
              </a:spcBef>
              <a:spcAft>
                <a:spcPts val="0"/>
              </a:spcAft>
              <a:buClr>
                <a:srgbClr val="008FD0"/>
              </a:buClr>
              <a:buSzPts val="1800"/>
              <a:buFont typeface="Arial"/>
              <a:buChar char="›"/>
            </a:pPr>
            <a:r>
              <a:rPr lang="en-GB"/>
              <a:t>The resource is an object that must be closed after the program is finished with it.</a:t>
            </a:r>
            <a:endParaRPr/>
          </a:p>
          <a:p>
            <a:pPr indent="-185738" lvl="0" marL="185738" marR="0" rtl="0" algn="l">
              <a:lnSpc>
                <a:spcPct val="100000"/>
              </a:lnSpc>
              <a:spcBef>
                <a:spcPts val="2000"/>
              </a:spcBef>
              <a:spcAft>
                <a:spcPts val="0"/>
              </a:spcAft>
              <a:buClr>
                <a:srgbClr val="008FD0"/>
              </a:buClr>
              <a:buSzPts val="1800"/>
              <a:buFont typeface="Arial"/>
              <a:buChar char="›"/>
            </a:pPr>
            <a:r>
              <a:rPr lang="en-GB"/>
              <a:t>The resource is declared within the parenthesis after try.</a:t>
            </a:r>
            <a:endParaRPr/>
          </a:p>
          <a:p>
            <a:pPr indent="-185738" lvl="0" marL="185738" marR="0" rtl="0" algn="l">
              <a:lnSpc>
                <a:spcPct val="100000"/>
              </a:lnSpc>
              <a:spcBef>
                <a:spcPts val="2000"/>
              </a:spcBef>
              <a:spcAft>
                <a:spcPts val="0"/>
              </a:spcAft>
              <a:buClr>
                <a:srgbClr val="008FD0"/>
              </a:buClr>
              <a:buSzPts val="1800"/>
              <a:buFont typeface="Arial"/>
              <a:buChar char="›"/>
            </a:pPr>
            <a:r>
              <a:rPr lang="en-GB"/>
              <a:t>Because the BufferedReader instance is declared in a try-with-resource statement, it will be closed regardless of whether the try statement completes normally or abruptly </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280" name="Google Shape;280;p31"/>
          <p:cNvSpPr txBox="1"/>
          <p:nvPr>
            <p:ph idx="2" type="body"/>
          </p:nvPr>
        </p:nvSpPr>
        <p:spPr>
          <a:xfrm>
            <a:off x="6206400" y="1669502"/>
            <a:ext cx="5580000" cy="4422058"/>
          </a:xfrm>
          <a:prstGeom prst="rect">
            <a:avLst/>
          </a:prstGeom>
          <a:solidFill>
            <a:schemeClr val="lt2"/>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GB" sz="1800">
                <a:solidFill>
                  <a:srgbClr val="7F0055"/>
                </a:solidFill>
                <a:latin typeface="Courier New"/>
                <a:ea typeface="Courier New"/>
                <a:cs typeface="Courier New"/>
                <a:sym typeface="Courier New"/>
              </a:rPr>
              <a:t>public </a:t>
            </a:r>
            <a:r>
              <a:rPr b="1" lang="en-GB" sz="1800">
                <a:solidFill>
                  <a:schemeClr val="dk1"/>
                </a:solidFill>
                <a:latin typeface="Courier New"/>
                <a:ea typeface="Courier New"/>
                <a:cs typeface="Courier New"/>
                <a:sym typeface="Courier New"/>
              </a:rPr>
              <a:t>String readFirstLine(String path) </a:t>
            </a:r>
            <a:r>
              <a:rPr b="1" lang="en-GB" sz="1800">
                <a:solidFill>
                  <a:srgbClr val="793A64"/>
                </a:solidFill>
                <a:latin typeface="Courier New"/>
                <a:ea typeface="Courier New"/>
                <a:cs typeface="Courier New"/>
                <a:sym typeface="Courier New"/>
              </a:rPr>
              <a:t>throws</a:t>
            </a:r>
            <a:r>
              <a:rPr b="1" lang="en-GB" sz="1800">
                <a:solidFill>
                  <a:srgbClr val="7F0055"/>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IOException</a:t>
            </a:r>
            <a:r>
              <a:rPr b="1" lang="en-GB" sz="1800">
                <a:solidFill>
                  <a:srgbClr val="7F0055"/>
                </a:solidFill>
                <a:latin typeface="Courier New"/>
                <a:ea typeface="Courier New"/>
                <a:cs typeface="Courier New"/>
                <a:sym typeface="Courier New"/>
              </a:rPr>
              <a:t> </a:t>
            </a:r>
            <a:endParaRPr/>
          </a:p>
          <a:p>
            <a:pPr indent="0" lvl="0" marL="0" rtl="0" algn="l">
              <a:lnSpc>
                <a:spcPct val="100000"/>
              </a:lnSpc>
              <a:spcBef>
                <a:spcPts val="2000"/>
              </a:spcBef>
              <a:spcAft>
                <a:spcPts val="0"/>
              </a:spcAft>
              <a:buSzPts val="1800"/>
              <a:buNone/>
            </a:pPr>
            <a:r>
              <a:rPr b="1" lang="en-GB" sz="1800">
                <a:solidFill>
                  <a:srgbClr val="000000"/>
                </a:solidFill>
                <a:latin typeface="Courier New"/>
                <a:ea typeface="Courier New"/>
                <a:cs typeface="Courier New"/>
                <a:sym typeface="Courier New"/>
              </a:rPr>
              <a:t>{</a:t>
            </a:r>
            <a:endParaRPr/>
          </a:p>
          <a:p>
            <a:pPr indent="0" lvl="0" marL="0" rtl="0" algn="l">
              <a:lnSpc>
                <a:spcPct val="100000"/>
              </a:lnSpc>
              <a:spcBef>
                <a:spcPts val="2000"/>
              </a:spcBef>
              <a:spcAft>
                <a:spcPts val="0"/>
              </a:spcAft>
              <a:buSzPts val="1800"/>
              <a:buNone/>
            </a:pPr>
            <a:r>
              <a:rPr b="1" lang="en-GB" sz="1800">
                <a:solidFill>
                  <a:srgbClr val="000000"/>
                </a:solidFill>
                <a:latin typeface="Courier New"/>
                <a:ea typeface="Courier New"/>
                <a:cs typeface="Courier New"/>
                <a:sym typeface="Courier New"/>
              </a:rPr>
              <a:t>  </a:t>
            </a:r>
            <a:r>
              <a:rPr b="1" lang="en-GB" sz="1800">
                <a:solidFill>
                  <a:srgbClr val="793A64"/>
                </a:solidFill>
                <a:latin typeface="Courier New"/>
                <a:ea typeface="Courier New"/>
                <a:cs typeface="Courier New"/>
                <a:sym typeface="Courier New"/>
              </a:rPr>
              <a:t>try</a:t>
            </a:r>
            <a:r>
              <a:rPr b="1" lang="en-GB" sz="1800">
                <a:solidFill>
                  <a:srgbClr val="000000"/>
                </a:solidFill>
                <a:latin typeface="Courier New"/>
                <a:ea typeface="Courier New"/>
                <a:cs typeface="Courier New"/>
                <a:sym typeface="Courier New"/>
              </a:rPr>
              <a:t> (BufferedReader br =</a:t>
            </a:r>
            <a:endParaRPr/>
          </a:p>
          <a:p>
            <a:pPr indent="0" lvl="0" marL="0" rtl="0" algn="l">
              <a:lnSpc>
                <a:spcPct val="100000"/>
              </a:lnSpc>
              <a:spcBef>
                <a:spcPts val="2000"/>
              </a:spcBef>
              <a:spcAft>
                <a:spcPts val="0"/>
              </a:spcAft>
              <a:buSzPts val="1800"/>
              <a:buNone/>
            </a:pPr>
            <a:r>
              <a:rPr b="1" lang="en-GB" sz="1800">
                <a:solidFill>
                  <a:srgbClr val="000000"/>
                </a:solidFill>
                <a:latin typeface="Courier New"/>
                <a:ea typeface="Courier New"/>
                <a:cs typeface="Courier New"/>
                <a:sym typeface="Courier New"/>
              </a:rPr>
              <a:t> 	</a:t>
            </a:r>
            <a:r>
              <a:rPr b="1" lang="en-GB" sz="1800">
                <a:solidFill>
                  <a:srgbClr val="793A64"/>
                </a:solidFill>
                <a:latin typeface="Courier New"/>
                <a:ea typeface="Courier New"/>
                <a:cs typeface="Courier New"/>
                <a:sym typeface="Courier New"/>
              </a:rPr>
              <a:t>new</a:t>
            </a:r>
            <a:r>
              <a:rPr b="1" lang="en-GB" sz="1800">
                <a:solidFill>
                  <a:srgbClr val="000000"/>
                </a:solidFill>
                <a:latin typeface="Courier New"/>
                <a:ea typeface="Courier New"/>
                <a:cs typeface="Courier New"/>
                <a:sym typeface="Courier New"/>
              </a:rPr>
              <a:t> BufferedReader( </a:t>
            </a:r>
            <a:endParaRPr/>
          </a:p>
          <a:p>
            <a:pPr indent="0" lvl="0" marL="0" rtl="0" algn="l">
              <a:lnSpc>
                <a:spcPct val="100000"/>
              </a:lnSpc>
              <a:spcBef>
                <a:spcPts val="2000"/>
              </a:spcBef>
              <a:spcAft>
                <a:spcPts val="0"/>
              </a:spcAft>
              <a:buSzPts val="1800"/>
              <a:buNone/>
            </a:pPr>
            <a:r>
              <a:rPr b="1" lang="en-GB" sz="1800">
                <a:solidFill>
                  <a:srgbClr val="000000"/>
                </a:solidFill>
                <a:latin typeface="Courier New"/>
                <a:ea typeface="Courier New"/>
                <a:cs typeface="Courier New"/>
                <a:sym typeface="Courier New"/>
              </a:rPr>
              <a:t>	    </a:t>
            </a:r>
            <a:r>
              <a:rPr b="1" lang="en-GB" sz="1800">
                <a:solidFill>
                  <a:srgbClr val="793A64"/>
                </a:solidFill>
                <a:latin typeface="Courier New"/>
                <a:ea typeface="Courier New"/>
                <a:cs typeface="Courier New"/>
                <a:sym typeface="Courier New"/>
              </a:rPr>
              <a:t>new</a:t>
            </a:r>
            <a:r>
              <a:rPr b="1" lang="en-GB" sz="1800">
                <a:solidFill>
                  <a:srgbClr val="000000"/>
                </a:solidFill>
                <a:latin typeface="Courier New"/>
                <a:ea typeface="Courier New"/>
                <a:cs typeface="Courier New"/>
                <a:sym typeface="Courier New"/>
              </a:rPr>
              <a:t> FileReader(path))) {</a:t>
            </a:r>
            <a:endParaRPr/>
          </a:p>
          <a:p>
            <a:pPr indent="0" lvl="0" marL="0" rtl="0" algn="l">
              <a:lnSpc>
                <a:spcPct val="100000"/>
              </a:lnSpc>
              <a:spcBef>
                <a:spcPts val="2000"/>
              </a:spcBef>
              <a:spcAft>
                <a:spcPts val="0"/>
              </a:spcAft>
              <a:buSzPts val="1800"/>
              <a:buNone/>
            </a:pPr>
            <a:r>
              <a:rPr b="1" lang="en-GB" sz="1800">
                <a:solidFill>
                  <a:srgbClr val="000000"/>
                </a:solidFill>
                <a:latin typeface="Courier New"/>
                <a:ea typeface="Courier New"/>
                <a:cs typeface="Courier New"/>
                <a:sym typeface="Courier New"/>
              </a:rPr>
              <a:t> </a:t>
            </a:r>
            <a:r>
              <a:rPr b="1" lang="en-GB" sz="1800">
                <a:solidFill>
                  <a:srgbClr val="793A64"/>
                </a:solidFill>
                <a:latin typeface="Courier New"/>
                <a:ea typeface="Courier New"/>
                <a:cs typeface="Courier New"/>
                <a:sym typeface="Courier New"/>
              </a:rPr>
              <a:t>return</a:t>
            </a:r>
            <a:r>
              <a:rPr b="1" lang="en-GB" sz="1800">
                <a:solidFill>
                  <a:srgbClr val="000000"/>
                </a:solidFill>
                <a:latin typeface="Courier New"/>
                <a:ea typeface="Courier New"/>
                <a:cs typeface="Courier New"/>
                <a:sym typeface="Courier New"/>
              </a:rPr>
              <a:t> br.readLine(); </a:t>
            </a:r>
            <a:endParaRPr/>
          </a:p>
          <a:p>
            <a:pPr indent="0" lvl="0" marL="0" rtl="0" algn="l">
              <a:lnSpc>
                <a:spcPct val="100000"/>
              </a:lnSpc>
              <a:spcBef>
                <a:spcPts val="2000"/>
              </a:spcBef>
              <a:spcAft>
                <a:spcPts val="0"/>
              </a:spcAft>
              <a:buSzPts val="1800"/>
              <a:buNone/>
            </a:pPr>
            <a:r>
              <a:rPr b="1" lang="en-GB" sz="1800">
                <a:solidFill>
                  <a:srgbClr val="000000"/>
                </a:solidFill>
                <a:latin typeface="Courier New"/>
                <a:ea typeface="Courier New"/>
                <a:cs typeface="Courier New"/>
                <a:sym typeface="Courier New"/>
              </a:rPr>
              <a:t>    }</a:t>
            </a:r>
            <a:endParaRPr/>
          </a:p>
          <a:p>
            <a:pPr indent="0" lvl="0" marL="0" rtl="0" algn="l">
              <a:lnSpc>
                <a:spcPct val="100000"/>
              </a:lnSpc>
              <a:spcBef>
                <a:spcPts val="2000"/>
              </a:spcBef>
              <a:spcAft>
                <a:spcPts val="0"/>
              </a:spcAft>
              <a:buSzPts val="1800"/>
              <a:buNone/>
            </a:pPr>
            <a:r>
              <a:rPr b="1" lang="en-GB" sz="1800">
                <a:solidFill>
                  <a:srgbClr val="000000"/>
                </a:solidFill>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lnSpc>
                <a:spcPct val="100000"/>
              </a:lnSpc>
              <a:spcBef>
                <a:spcPts val="2000"/>
              </a:spcBef>
              <a:spcAft>
                <a:spcPts val="0"/>
              </a:spcAft>
              <a:buSzPts val="1800"/>
              <a:buNone/>
            </a:pPr>
            <a:r>
              <a:t/>
            </a:r>
            <a:endParaRPr sz="1800"/>
          </a:p>
        </p:txBody>
      </p:sp>
      <p:sp>
        <p:nvSpPr>
          <p:cNvPr id="281" name="Google Shape;281;p3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Try-with-resources Statement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85" name="Shape 285"/>
        <p:cNvGrpSpPr/>
        <p:nvPr/>
      </p:nvGrpSpPr>
      <p:grpSpPr>
        <a:xfrm>
          <a:off x="0" y="0"/>
          <a:ext cx="0" cy="0"/>
          <a:chOff x="0" y="0"/>
          <a:chExt cx="0" cy="0"/>
        </a:xfrm>
      </p:grpSpPr>
      <p:sp>
        <p:nvSpPr>
          <p:cNvPr id="286" name="Google Shape;286;p32"/>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411480" lvl="0" marL="411480" rtl="0" algn="l">
              <a:lnSpc>
                <a:spcPct val="100000"/>
              </a:lnSpc>
              <a:spcBef>
                <a:spcPts val="0"/>
              </a:spcBef>
              <a:spcAft>
                <a:spcPts val="0"/>
              </a:spcAft>
              <a:buSzPts val="1800"/>
              <a:buFont typeface="Noto Sans Symbols"/>
              <a:buChar char="▪"/>
            </a:pPr>
            <a:r>
              <a:rPr lang="en-GB"/>
              <a:t>An overriding method (</a:t>
            </a:r>
            <a:r>
              <a:rPr b="1" lang="en-GB"/>
              <a:t>sub/child</a:t>
            </a:r>
            <a:r>
              <a:rPr lang="en-GB"/>
              <a:t>) can throw any unchecked exceptions, regardless of whether the overridden method (</a:t>
            </a:r>
            <a:r>
              <a:rPr b="1" lang="en-GB"/>
              <a:t>super/parent</a:t>
            </a:r>
            <a:r>
              <a:rPr lang="en-GB"/>
              <a:t>) throws exceptions or not.</a:t>
            </a:r>
            <a:endParaRPr/>
          </a:p>
          <a:p>
            <a:pPr indent="-297180" lvl="0" marL="411480" rtl="0" algn="l">
              <a:lnSpc>
                <a:spcPct val="100000"/>
              </a:lnSpc>
              <a:spcBef>
                <a:spcPts val="2000"/>
              </a:spcBef>
              <a:spcAft>
                <a:spcPts val="0"/>
              </a:spcAft>
              <a:buSzPts val="1800"/>
              <a:buFont typeface="Noto Sans Symbols"/>
              <a:buNone/>
            </a:pPr>
            <a:r>
              <a:t/>
            </a:r>
            <a:endParaRPr/>
          </a:p>
          <a:p>
            <a:pPr indent="-411480" lvl="0" marL="411480" rtl="0" algn="l">
              <a:lnSpc>
                <a:spcPct val="100000"/>
              </a:lnSpc>
              <a:spcBef>
                <a:spcPts val="2000"/>
              </a:spcBef>
              <a:spcAft>
                <a:spcPts val="0"/>
              </a:spcAft>
              <a:buSzPts val="1800"/>
              <a:buFont typeface="Noto Sans Symbols"/>
              <a:buChar char="▪"/>
            </a:pPr>
            <a:r>
              <a:rPr lang="en-GB"/>
              <a:t>However the overriding method (</a:t>
            </a:r>
            <a:r>
              <a:rPr b="1" lang="en-GB"/>
              <a:t>sub/child</a:t>
            </a:r>
            <a:r>
              <a:rPr lang="en-GB"/>
              <a:t>) should not throw checked exceptions that are new or broader than the ones declared by the overridden method (</a:t>
            </a:r>
            <a:r>
              <a:rPr b="1" lang="en-GB"/>
              <a:t>super/parent</a:t>
            </a:r>
            <a:r>
              <a:rPr lang="en-GB"/>
              <a:t>)</a:t>
            </a:r>
            <a:endParaRPr/>
          </a:p>
          <a:p>
            <a:pPr indent="-297180" lvl="0" marL="411480" rtl="0" algn="l">
              <a:lnSpc>
                <a:spcPct val="100000"/>
              </a:lnSpc>
              <a:spcBef>
                <a:spcPts val="2000"/>
              </a:spcBef>
              <a:spcAft>
                <a:spcPts val="0"/>
              </a:spcAft>
              <a:buSzPts val="1800"/>
              <a:buFont typeface="Noto Sans Symbols"/>
              <a:buNone/>
            </a:pPr>
            <a:r>
              <a:t/>
            </a:r>
            <a:endParaRPr/>
          </a:p>
        </p:txBody>
      </p:sp>
      <p:sp>
        <p:nvSpPr>
          <p:cNvPr id="287" name="Google Shape;287;p32"/>
          <p:cNvSpPr txBox="1"/>
          <p:nvPr>
            <p:ph idx="2" type="body"/>
          </p:nvPr>
        </p:nvSpPr>
        <p:spPr>
          <a:xfrm>
            <a:off x="6206400" y="1669502"/>
            <a:ext cx="5580000" cy="4422058"/>
          </a:xfrm>
          <a:prstGeom prst="rect">
            <a:avLst/>
          </a:prstGeom>
          <a:noFill/>
          <a:ln>
            <a:noFill/>
          </a:ln>
        </p:spPr>
        <p:txBody>
          <a:bodyPr anchorCtr="0" anchor="t" bIns="45700" lIns="91425" spcFirstLastPara="1" rIns="91425" wrap="square" tIns="45700">
            <a:noAutofit/>
          </a:bodyPr>
          <a:lstStyle/>
          <a:p>
            <a:pPr indent="-411480" lvl="0" marL="411480" rtl="0" algn="l">
              <a:lnSpc>
                <a:spcPct val="100000"/>
              </a:lnSpc>
              <a:spcBef>
                <a:spcPts val="0"/>
              </a:spcBef>
              <a:spcAft>
                <a:spcPts val="0"/>
              </a:spcAft>
              <a:buSzPts val="1800"/>
              <a:buFont typeface="Noto Sans Symbols"/>
              <a:buChar char="▪"/>
            </a:pPr>
            <a:r>
              <a:rPr lang="en-GB"/>
              <a:t>The overriding method (</a:t>
            </a:r>
            <a:r>
              <a:rPr b="1" lang="en-GB"/>
              <a:t>sub/child</a:t>
            </a:r>
            <a:r>
              <a:rPr lang="en-GB"/>
              <a:t>) can throw those checked exceptions which have less scope than the exceptions declared in the overridden method (</a:t>
            </a:r>
            <a:r>
              <a:rPr b="1" lang="en-GB"/>
              <a:t>super/parent</a:t>
            </a:r>
            <a:r>
              <a:rPr lang="en-GB"/>
              <a:t>)</a:t>
            </a:r>
            <a:endParaRPr/>
          </a:p>
          <a:p>
            <a:pPr indent="-411480" lvl="0" marL="411480" rtl="0" algn="l">
              <a:lnSpc>
                <a:spcPct val="100000"/>
              </a:lnSpc>
              <a:spcBef>
                <a:spcPts val="2000"/>
              </a:spcBef>
              <a:spcAft>
                <a:spcPts val="0"/>
              </a:spcAft>
              <a:buSzPts val="1800"/>
              <a:buFont typeface="Noto Sans Symbols"/>
              <a:buChar char="▪"/>
            </a:pPr>
            <a:r>
              <a:rPr lang="en-GB"/>
              <a:t>If a constructor is throwing an exception then any subclasses of that class must also throw the </a:t>
            </a:r>
            <a:r>
              <a:rPr b="1" lang="en-GB"/>
              <a:t>same</a:t>
            </a:r>
            <a:r>
              <a:rPr lang="en-GB"/>
              <a:t> Exception.</a:t>
            </a:r>
            <a:endParaRPr/>
          </a:p>
        </p:txBody>
      </p:sp>
      <p:sp>
        <p:nvSpPr>
          <p:cNvPr id="288" name="Google Shape;288;p32"/>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Exceptions &amp; Inheritance - Rules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92" name="Shape 292"/>
        <p:cNvGrpSpPr/>
        <p:nvPr/>
      </p:nvGrpSpPr>
      <p:grpSpPr>
        <a:xfrm>
          <a:off x="0" y="0"/>
          <a:ext cx="0" cy="0"/>
          <a:chOff x="0" y="0"/>
          <a:chExt cx="0" cy="0"/>
        </a:xfrm>
      </p:grpSpPr>
      <p:sp>
        <p:nvSpPr>
          <p:cNvPr id="293" name="Google Shape;293;p33"/>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6000"/>
              <a:buFont typeface="Arial"/>
              <a:buNone/>
            </a:pPr>
            <a:r>
              <a:rPr lang="en-GB"/>
              <a:t>SOLID Principles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98" name="Shape 298"/>
        <p:cNvGrpSpPr/>
        <p:nvPr/>
      </p:nvGrpSpPr>
      <p:grpSpPr>
        <a:xfrm>
          <a:off x="0" y="0"/>
          <a:ext cx="0" cy="0"/>
          <a:chOff x="0" y="0"/>
          <a:chExt cx="0" cy="0"/>
        </a:xfrm>
      </p:grpSpPr>
      <p:sp>
        <p:nvSpPr>
          <p:cNvPr id="299" name="Google Shape;299;p34"/>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2400"/>
              <a:buFont typeface="Arial"/>
              <a:buChar char="›"/>
            </a:pPr>
            <a:r>
              <a:rPr b="1" lang="en-GB" sz="2400"/>
              <a:t>Rigidity</a:t>
            </a:r>
            <a:r>
              <a:rPr lang="en-GB" sz="2400"/>
              <a:t> – changes to one part affect many other parts</a:t>
            </a:r>
            <a:endParaRPr/>
          </a:p>
          <a:p>
            <a:pPr indent="-185738" lvl="0" marL="185738" marR="0" rtl="0" algn="l">
              <a:lnSpc>
                <a:spcPct val="100000"/>
              </a:lnSpc>
              <a:spcBef>
                <a:spcPts val="2000"/>
              </a:spcBef>
              <a:spcAft>
                <a:spcPts val="0"/>
              </a:spcAft>
              <a:buClr>
                <a:srgbClr val="008FD0"/>
              </a:buClr>
              <a:buSzPts val="2400"/>
              <a:buFont typeface="Arial"/>
              <a:buChar char="›"/>
            </a:pPr>
            <a:r>
              <a:rPr b="1" lang="en-GB" sz="2400"/>
              <a:t>Fragility</a:t>
            </a:r>
            <a:r>
              <a:rPr lang="en-GB" sz="2400"/>
              <a:t> – things break in unrelated places</a:t>
            </a:r>
            <a:endParaRPr/>
          </a:p>
          <a:p>
            <a:pPr indent="-185738" lvl="0" marL="185738" marR="0" rtl="0" algn="l">
              <a:lnSpc>
                <a:spcPct val="100000"/>
              </a:lnSpc>
              <a:spcBef>
                <a:spcPts val="2000"/>
              </a:spcBef>
              <a:spcAft>
                <a:spcPts val="0"/>
              </a:spcAft>
              <a:buClr>
                <a:srgbClr val="008FD0"/>
              </a:buClr>
              <a:buSzPts val="2400"/>
              <a:buFont typeface="Arial"/>
              <a:buChar char="›"/>
            </a:pPr>
            <a:r>
              <a:rPr b="1" lang="en-GB" sz="2400"/>
              <a:t>Immobility</a:t>
            </a:r>
            <a:r>
              <a:rPr lang="en-GB" sz="2400"/>
              <a:t> – Cant reuse code outside of its initial context</a:t>
            </a:r>
            <a:endParaRPr/>
          </a:p>
        </p:txBody>
      </p:sp>
      <p:sp>
        <p:nvSpPr>
          <p:cNvPr id="300" name="Google Shape;300;p34"/>
          <p:cNvSpPr txBox="1"/>
          <p:nvPr>
            <p:ph idx="2" type="body"/>
          </p:nvPr>
        </p:nvSpPr>
        <p:spPr>
          <a:xfrm>
            <a:off x="6206400" y="1669502"/>
            <a:ext cx="5580000" cy="4422058"/>
          </a:xfrm>
          <a:prstGeom prst="rect">
            <a:avLst/>
          </a:prstGeom>
          <a:noFill/>
          <a:ln>
            <a:noFill/>
          </a:ln>
        </p:spPr>
        <p:txBody>
          <a:bodyPr anchorCtr="0" anchor="t" bIns="45700" lIns="91425" spcFirstLastPara="1" rIns="91425" wrap="square" tIns="45700">
            <a:noAutofit/>
          </a:bodyPr>
          <a:lstStyle/>
          <a:p>
            <a:pPr indent="-71438" lvl="0" marL="185738" marR="0" rtl="0" algn="l">
              <a:lnSpc>
                <a:spcPct val="100000"/>
              </a:lnSpc>
              <a:spcBef>
                <a:spcPts val="0"/>
              </a:spcBef>
              <a:spcAft>
                <a:spcPts val="0"/>
              </a:spcAft>
              <a:buClr>
                <a:srgbClr val="008FD0"/>
              </a:buClr>
              <a:buSzPts val="1800"/>
              <a:buFont typeface="Arial"/>
              <a:buNone/>
            </a:pPr>
            <a:r>
              <a:t/>
            </a:r>
            <a:endParaRPr/>
          </a:p>
        </p:txBody>
      </p:sp>
      <p:sp>
        <p:nvSpPr>
          <p:cNvPr id="301" name="Google Shape;301;p3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Symptoms of bad code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06" name="Shape 306"/>
        <p:cNvGrpSpPr/>
        <p:nvPr/>
      </p:nvGrpSpPr>
      <p:grpSpPr>
        <a:xfrm>
          <a:off x="0" y="0"/>
          <a:ext cx="0" cy="0"/>
          <a:chOff x="0" y="0"/>
          <a:chExt cx="0" cy="0"/>
        </a:xfrm>
      </p:grpSpPr>
      <p:sp>
        <p:nvSpPr>
          <p:cNvPr id="307" name="Google Shape;307;p35"/>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2400"/>
              <a:buFont typeface="Arial"/>
              <a:buChar char="›"/>
            </a:pPr>
            <a:r>
              <a:rPr lang="en-GB" sz="2400"/>
              <a:t>Introduced by Uncle Bob</a:t>
            </a:r>
            <a:endParaRPr/>
          </a:p>
          <a:p>
            <a:pPr indent="-185738" lvl="0" marL="185738" marR="0" rtl="0" algn="l">
              <a:lnSpc>
                <a:spcPct val="100000"/>
              </a:lnSpc>
              <a:spcBef>
                <a:spcPts val="2000"/>
              </a:spcBef>
              <a:spcAft>
                <a:spcPts val="0"/>
              </a:spcAft>
              <a:buClr>
                <a:srgbClr val="008FD0"/>
              </a:buClr>
              <a:buSzPts val="2400"/>
              <a:buFont typeface="Arial"/>
              <a:buChar char="›"/>
            </a:pPr>
            <a:r>
              <a:rPr lang="en-GB" sz="2400"/>
              <a:t>Too much Dependency happening (Spaghetti Code)</a:t>
            </a:r>
            <a:endParaRPr/>
          </a:p>
          <a:p>
            <a:pPr indent="-185738" lvl="0" marL="185738" marR="0" rtl="0" algn="l">
              <a:lnSpc>
                <a:spcPct val="100000"/>
              </a:lnSpc>
              <a:spcBef>
                <a:spcPts val="2000"/>
              </a:spcBef>
              <a:spcAft>
                <a:spcPts val="0"/>
              </a:spcAft>
              <a:buClr>
                <a:srgbClr val="008FD0"/>
              </a:buClr>
              <a:buSzPts val="2400"/>
              <a:buFont typeface="Arial"/>
              <a:buChar char="›"/>
            </a:pPr>
            <a:r>
              <a:rPr lang="en-GB" sz="2400"/>
              <a:t>SOLID helps you write your code with future use in mind, not just your immediate needs.</a:t>
            </a:r>
            <a:endParaRPr/>
          </a:p>
        </p:txBody>
      </p:sp>
      <p:sp>
        <p:nvSpPr>
          <p:cNvPr id="308" name="Google Shape;308;p35"/>
          <p:cNvSpPr txBox="1"/>
          <p:nvPr>
            <p:ph idx="2" type="body"/>
          </p:nvPr>
        </p:nvSpPr>
        <p:spPr>
          <a:xfrm>
            <a:off x="6206400" y="1669502"/>
            <a:ext cx="5580000" cy="4422058"/>
          </a:xfrm>
          <a:prstGeom prst="rect">
            <a:avLst/>
          </a:prstGeom>
          <a:noFill/>
          <a:ln>
            <a:noFill/>
          </a:ln>
        </p:spPr>
        <p:txBody>
          <a:bodyPr anchorCtr="0" anchor="t" bIns="45700" lIns="91425" spcFirstLastPara="1" rIns="91425" wrap="square" tIns="45700">
            <a:noAutofit/>
          </a:bodyPr>
          <a:lstStyle/>
          <a:p>
            <a:pPr indent="-71438" lvl="0" marL="185738" marR="0" rtl="0" algn="l">
              <a:lnSpc>
                <a:spcPct val="100000"/>
              </a:lnSpc>
              <a:spcBef>
                <a:spcPts val="0"/>
              </a:spcBef>
              <a:spcAft>
                <a:spcPts val="0"/>
              </a:spcAft>
              <a:buClr>
                <a:srgbClr val="008FD0"/>
              </a:buClr>
              <a:buSzPts val="1800"/>
              <a:buFont typeface="Arial"/>
              <a:buNone/>
            </a:pPr>
            <a:r>
              <a:t/>
            </a:r>
            <a:endParaRPr/>
          </a:p>
        </p:txBody>
      </p:sp>
      <p:sp>
        <p:nvSpPr>
          <p:cNvPr id="309" name="Google Shape;309;p35"/>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SOLID Principles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14" name="Shape 314"/>
        <p:cNvGrpSpPr/>
        <p:nvPr/>
      </p:nvGrpSpPr>
      <p:grpSpPr>
        <a:xfrm>
          <a:off x="0" y="0"/>
          <a:ext cx="0" cy="0"/>
          <a:chOff x="0" y="0"/>
          <a:chExt cx="0" cy="0"/>
        </a:xfrm>
      </p:grpSpPr>
      <p:sp>
        <p:nvSpPr>
          <p:cNvPr id="315" name="Google Shape;315;p36"/>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2400"/>
              <a:buFont typeface="Arial"/>
              <a:buChar char="›"/>
            </a:pPr>
            <a:r>
              <a:rPr lang="en-GB" sz="2400"/>
              <a:t>The five basic principles of Object Orientated Programming/Design</a:t>
            </a:r>
            <a:endParaRPr/>
          </a:p>
          <a:p>
            <a:pPr indent="-185738" lvl="0" marL="185738" marR="0" rtl="0" algn="l">
              <a:lnSpc>
                <a:spcPct val="100000"/>
              </a:lnSpc>
              <a:spcBef>
                <a:spcPts val="2000"/>
              </a:spcBef>
              <a:spcAft>
                <a:spcPts val="0"/>
              </a:spcAft>
              <a:buClr>
                <a:srgbClr val="008FD0"/>
              </a:buClr>
              <a:buSzPts val="2400"/>
              <a:buFont typeface="Arial"/>
              <a:buChar char="›"/>
            </a:pPr>
            <a:r>
              <a:rPr lang="en-GB" sz="2400"/>
              <a:t>Following these will make your system easier to maintain and extend over time.</a:t>
            </a:r>
            <a:endParaRPr/>
          </a:p>
          <a:p>
            <a:pPr indent="-185738" lvl="0" marL="185738" marR="0" rtl="0" algn="l">
              <a:lnSpc>
                <a:spcPct val="100000"/>
              </a:lnSpc>
              <a:spcBef>
                <a:spcPts val="2000"/>
              </a:spcBef>
              <a:spcAft>
                <a:spcPts val="0"/>
              </a:spcAft>
              <a:buClr>
                <a:srgbClr val="008FD0"/>
              </a:buClr>
              <a:buSzPts val="2400"/>
              <a:buFont typeface="Arial"/>
              <a:buChar char="›"/>
            </a:pPr>
            <a:r>
              <a:rPr lang="en-GB" sz="2400"/>
              <a:t>Part of an overall strategy of agile and Adaptive software Development</a:t>
            </a:r>
            <a:endParaRPr/>
          </a:p>
        </p:txBody>
      </p:sp>
      <p:sp>
        <p:nvSpPr>
          <p:cNvPr id="316" name="Google Shape;316;p36"/>
          <p:cNvSpPr txBox="1"/>
          <p:nvPr>
            <p:ph idx="2" type="body"/>
          </p:nvPr>
        </p:nvSpPr>
        <p:spPr>
          <a:xfrm>
            <a:off x="62064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2000"/>
              <a:buFont typeface="Arial"/>
              <a:buChar char="›"/>
            </a:pPr>
            <a:r>
              <a:rPr b="1" lang="en-GB" sz="2000"/>
              <a:t>S</a:t>
            </a:r>
            <a:r>
              <a:rPr lang="en-GB" sz="2000"/>
              <a:t>ingle Responsibility Design</a:t>
            </a:r>
            <a:endParaRPr/>
          </a:p>
          <a:p>
            <a:pPr indent="-185738" lvl="0" marL="185738" marR="0" rtl="0" algn="l">
              <a:lnSpc>
                <a:spcPct val="100000"/>
              </a:lnSpc>
              <a:spcBef>
                <a:spcPts val="2000"/>
              </a:spcBef>
              <a:spcAft>
                <a:spcPts val="0"/>
              </a:spcAft>
              <a:buClr>
                <a:srgbClr val="008FD0"/>
              </a:buClr>
              <a:buSzPts val="2000"/>
              <a:buFont typeface="Arial"/>
              <a:buChar char="›"/>
            </a:pPr>
            <a:r>
              <a:rPr b="1" lang="en-GB" sz="2000"/>
              <a:t>O</a:t>
            </a:r>
            <a:r>
              <a:rPr lang="en-GB" sz="2000"/>
              <a:t>pen/Closed Principle</a:t>
            </a:r>
            <a:endParaRPr/>
          </a:p>
          <a:p>
            <a:pPr indent="-185738" lvl="0" marL="185738" marR="0" rtl="0" algn="l">
              <a:lnSpc>
                <a:spcPct val="100000"/>
              </a:lnSpc>
              <a:spcBef>
                <a:spcPts val="2000"/>
              </a:spcBef>
              <a:spcAft>
                <a:spcPts val="0"/>
              </a:spcAft>
              <a:buClr>
                <a:srgbClr val="008FD0"/>
              </a:buClr>
              <a:buSzPts val="2000"/>
              <a:buFont typeface="Arial"/>
              <a:buChar char="›"/>
            </a:pPr>
            <a:r>
              <a:rPr b="1" lang="en-GB" sz="2000"/>
              <a:t>L</a:t>
            </a:r>
            <a:r>
              <a:rPr lang="en-GB" sz="2000"/>
              <a:t>iskovs Substitution Principle</a:t>
            </a:r>
            <a:endParaRPr/>
          </a:p>
          <a:p>
            <a:pPr indent="-185738" lvl="0" marL="185738" marR="0" rtl="0" algn="l">
              <a:lnSpc>
                <a:spcPct val="100000"/>
              </a:lnSpc>
              <a:spcBef>
                <a:spcPts val="2000"/>
              </a:spcBef>
              <a:spcAft>
                <a:spcPts val="0"/>
              </a:spcAft>
              <a:buClr>
                <a:srgbClr val="008FD0"/>
              </a:buClr>
              <a:buSzPts val="2000"/>
              <a:buFont typeface="Arial"/>
              <a:buChar char="›"/>
            </a:pPr>
            <a:r>
              <a:rPr b="1" lang="en-GB" sz="2000"/>
              <a:t>I</a:t>
            </a:r>
            <a:r>
              <a:rPr lang="en-GB" sz="2000"/>
              <a:t>nterface Segregation Principle</a:t>
            </a:r>
            <a:endParaRPr/>
          </a:p>
          <a:p>
            <a:pPr indent="-185738" lvl="0" marL="185738" marR="0" rtl="0" algn="l">
              <a:lnSpc>
                <a:spcPct val="100000"/>
              </a:lnSpc>
              <a:spcBef>
                <a:spcPts val="2000"/>
              </a:spcBef>
              <a:spcAft>
                <a:spcPts val="0"/>
              </a:spcAft>
              <a:buClr>
                <a:srgbClr val="008FD0"/>
              </a:buClr>
              <a:buSzPts val="2000"/>
              <a:buFont typeface="Arial"/>
              <a:buChar char="›"/>
            </a:pPr>
            <a:r>
              <a:rPr b="1" lang="en-GB" sz="2000"/>
              <a:t>D</a:t>
            </a:r>
            <a:r>
              <a:rPr lang="en-GB" sz="2000"/>
              <a:t>ependency inversion Principle</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317" name="Google Shape;317;p36"/>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SOLID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22" name="Shape 322"/>
        <p:cNvGrpSpPr/>
        <p:nvPr/>
      </p:nvGrpSpPr>
      <p:grpSpPr>
        <a:xfrm>
          <a:off x="0" y="0"/>
          <a:ext cx="0" cy="0"/>
          <a:chOff x="0" y="0"/>
          <a:chExt cx="0" cy="0"/>
        </a:xfrm>
      </p:grpSpPr>
      <p:pic>
        <p:nvPicPr>
          <p:cNvPr id="323" name="Google Shape;323;p37"/>
          <p:cNvPicPr preferRelativeResize="0"/>
          <p:nvPr/>
        </p:nvPicPr>
        <p:blipFill rotWithShape="1">
          <a:blip r:embed="rId3">
            <a:alphaModFix/>
          </a:blip>
          <a:srcRect b="0" l="0" r="0" t="0"/>
          <a:stretch/>
        </p:blipFill>
        <p:spPr>
          <a:xfrm>
            <a:off x="276045" y="379675"/>
            <a:ext cx="11686520" cy="603837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27" name="Shape 327"/>
        <p:cNvGrpSpPr/>
        <p:nvPr/>
      </p:nvGrpSpPr>
      <p:grpSpPr>
        <a:xfrm>
          <a:off x="0" y="0"/>
          <a:ext cx="0" cy="0"/>
          <a:chOff x="0" y="0"/>
          <a:chExt cx="0" cy="0"/>
        </a:xfrm>
      </p:grpSpPr>
      <p:sp>
        <p:nvSpPr>
          <p:cNvPr id="328" name="Google Shape;328;p38"/>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6000"/>
              <a:buFont typeface="Arial"/>
              <a:buNone/>
            </a:pPr>
            <a:r>
              <a:rPr lang="en-GB"/>
              <a:t>JUnit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32" name="Shape 332"/>
        <p:cNvGrpSpPr/>
        <p:nvPr/>
      </p:nvGrpSpPr>
      <p:grpSpPr>
        <a:xfrm>
          <a:off x="0" y="0"/>
          <a:ext cx="0" cy="0"/>
          <a:chOff x="0" y="0"/>
          <a:chExt cx="0" cy="0"/>
        </a:xfrm>
      </p:grpSpPr>
      <p:sp>
        <p:nvSpPr>
          <p:cNvPr id="333" name="Google Shape;333;p39"/>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Testing is Highly Important.</a:t>
            </a:r>
            <a:endParaRPr/>
          </a:p>
          <a:p>
            <a:pPr indent="-185738" lvl="0" marL="185738" marR="0" rtl="0" algn="l">
              <a:lnSpc>
                <a:spcPct val="100000"/>
              </a:lnSpc>
              <a:spcBef>
                <a:spcPts val="2000"/>
              </a:spcBef>
              <a:spcAft>
                <a:spcPts val="0"/>
              </a:spcAft>
              <a:buClr>
                <a:srgbClr val="008FD0"/>
              </a:buClr>
              <a:buSzPts val="1800"/>
              <a:buFont typeface="Arial"/>
              <a:buChar char="›"/>
            </a:pPr>
            <a:r>
              <a:rPr lang="en-GB"/>
              <a:t>Within Testing we have Methods, Levels, Types and Methodologies.</a:t>
            </a:r>
            <a:endParaRPr/>
          </a:p>
          <a:p>
            <a:pPr indent="-165100" lvl="1" marL="732150" rtl="0" algn="l">
              <a:lnSpc>
                <a:spcPct val="100000"/>
              </a:lnSpc>
              <a:spcBef>
                <a:spcPts val="2000"/>
              </a:spcBef>
              <a:spcAft>
                <a:spcPts val="0"/>
              </a:spcAft>
              <a:buSzPts val="1800"/>
              <a:buChar char="›"/>
            </a:pPr>
            <a:r>
              <a:rPr lang="en-GB"/>
              <a:t>Methods include White-Box and Black-Box Testing.</a:t>
            </a:r>
            <a:endParaRPr/>
          </a:p>
          <a:p>
            <a:pPr indent="-165100" lvl="1" marL="732150" rtl="0" algn="l">
              <a:lnSpc>
                <a:spcPct val="100000"/>
              </a:lnSpc>
              <a:spcBef>
                <a:spcPts val="2000"/>
              </a:spcBef>
              <a:spcAft>
                <a:spcPts val="0"/>
              </a:spcAft>
              <a:buSzPts val="1800"/>
              <a:buChar char="›"/>
            </a:pPr>
            <a:r>
              <a:rPr lang="en-GB"/>
              <a:t>Levels include Unit and Acceptance Testing.</a:t>
            </a:r>
            <a:endParaRPr/>
          </a:p>
          <a:p>
            <a:pPr indent="-165100" lvl="1" marL="732150" rtl="0" algn="l">
              <a:lnSpc>
                <a:spcPct val="100000"/>
              </a:lnSpc>
              <a:spcBef>
                <a:spcPts val="2000"/>
              </a:spcBef>
              <a:spcAft>
                <a:spcPts val="0"/>
              </a:spcAft>
              <a:buSzPts val="1800"/>
              <a:buChar char="›"/>
            </a:pPr>
            <a:r>
              <a:rPr lang="en-GB"/>
              <a:t>Types include Functional and Non-Functional</a:t>
            </a:r>
            <a:endParaRPr/>
          </a:p>
          <a:p>
            <a:pPr indent="-165100" lvl="1" marL="732150" rtl="0" algn="l">
              <a:lnSpc>
                <a:spcPct val="100000"/>
              </a:lnSpc>
              <a:spcBef>
                <a:spcPts val="2000"/>
              </a:spcBef>
              <a:spcAft>
                <a:spcPts val="0"/>
              </a:spcAft>
              <a:buSzPts val="1800"/>
              <a:buChar char="›"/>
            </a:pPr>
            <a:r>
              <a:rPr lang="en-GB"/>
              <a:t>Methodologies include Top-Down and Bottom-Up.</a:t>
            </a:r>
            <a:endParaRPr/>
          </a:p>
        </p:txBody>
      </p:sp>
      <p:sp>
        <p:nvSpPr>
          <p:cNvPr id="334" name="Google Shape;334;p39"/>
          <p:cNvSpPr txBox="1"/>
          <p:nvPr>
            <p:ph idx="2" type="body"/>
          </p:nvPr>
        </p:nvSpPr>
        <p:spPr>
          <a:xfrm>
            <a:off x="62064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In Test Driven Development you Test First, Code Later.</a:t>
            </a:r>
            <a:endParaRPr/>
          </a:p>
          <a:p>
            <a:pPr indent="-185738" lvl="0" marL="185738" marR="0" rtl="0" algn="l">
              <a:lnSpc>
                <a:spcPct val="100000"/>
              </a:lnSpc>
              <a:spcBef>
                <a:spcPts val="2000"/>
              </a:spcBef>
              <a:spcAft>
                <a:spcPts val="0"/>
              </a:spcAft>
              <a:buClr>
                <a:srgbClr val="008FD0"/>
              </a:buClr>
              <a:buSzPts val="1800"/>
              <a:buFont typeface="Arial"/>
              <a:buChar char="›"/>
            </a:pPr>
            <a:r>
              <a:rPr lang="en-GB"/>
              <a:t>Unless a test fails, you don’t code.</a:t>
            </a:r>
            <a:endParaRPr/>
          </a:p>
          <a:p>
            <a:pPr indent="-185738" lvl="0" marL="185738" marR="0" rtl="0" algn="l">
              <a:lnSpc>
                <a:spcPct val="100000"/>
              </a:lnSpc>
              <a:spcBef>
                <a:spcPts val="2000"/>
              </a:spcBef>
              <a:spcAft>
                <a:spcPts val="0"/>
              </a:spcAft>
              <a:buClr>
                <a:srgbClr val="008FD0"/>
              </a:buClr>
              <a:buSzPts val="1800"/>
              <a:buFont typeface="Arial"/>
              <a:buChar char="›"/>
            </a:pPr>
            <a:r>
              <a:rPr lang="en-GB"/>
              <a:t>If no test fails, write more tests.</a:t>
            </a:r>
            <a:endParaRPr/>
          </a:p>
          <a:p>
            <a:pPr indent="-185738" lvl="0" marL="185738" marR="0" rtl="0" algn="l">
              <a:lnSpc>
                <a:spcPct val="100000"/>
              </a:lnSpc>
              <a:spcBef>
                <a:spcPts val="2000"/>
              </a:spcBef>
              <a:spcAft>
                <a:spcPts val="0"/>
              </a:spcAft>
              <a:buClr>
                <a:srgbClr val="008FD0"/>
              </a:buClr>
              <a:buSzPts val="1800"/>
              <a:buFont typeface="Arial"/>
              <a:buChar char="›"/>
            </a:pPr>
            <a:r>
              <a:rPr lang="en-GB"/>
              <a:t>The result is that all code is covered by tests.</a:t>
            </a:r>
            <a:endParaRPr/>
          </a:p>
          <a:p>
            <a:pPr indent="-185738" lvl="0" marL="185738" marR="0" rtl="0" algn="l">
              <a:lnSpc>
                <a:spcPct val="100000"/>
              </a:lnSpc>
              <a:spcBef>
                <a:spcPts val="2000"/>
              </a:spcBef>
              <a:spcAft>
                <a:spcPts val="0"/>
              </a:spcAft>
              <a:buClr>
                <a:srgbClr val="008FD0"/>
              </a:buClr>
              <a:buSzPts val="1800"/>
              <a:buFont typeface="Arial"/>
              <a:buChar char="›"/>
            </a:pPr>
            <a:r>
              <a:rPr lang="en-GB"/>
              <a:t>All code conforms to the design specification and</a:t>
            </a:r>
            <a:endParaRPr/>
          </a:p>
          <a:p>
            <a:pPr indent="-185738" lvl="0" marL="185738" marR="0" rtl="0" algn="l">
              <a:lnSpc>
                <a:spcPct val="100000"/>
              </a:lnSpc>
              <a:spcBef>
                <a:spcPts val="2000"/>
              </a:spcBef>
              <a:spcAft>
                <a:spcPts val="0"/>
              </a:spcAft>
              <a:buClr>
                <a:srgbClr val="008FD0"/>
              </a:buClr>
              <a:buSzPts val="1800"/>
              <a:buFont typeface="Arial"/>
              <a:buChar char="›"/>
            </a:pPr>
            <a:r>
              <a:rPr lang="en-GB"/>
              <a:t>Problems are caught sooner and fixed cheaper.</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335" name="Google Shape;335;p39"/>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Testing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4"/>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6000"/>
              <a:buFont typeface="Arial"/>
              <a:buNone/>
            </a:pPr>
            <a:r>
              <a:rPr lang="en-GB"/>
              <a:t>Debugging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39" name="Shape 339"/>
        <p:cNvGrpSpPr/>
        <p:nvPr/>
      </p:nvGrpSpPr>
      <p:grpSpPr>
        <a:xfrm>
          <a:off x="0" y="0"/>
          <a:ext cx="0" cy="0"/>
          <a:chOff x="0" y="0"/>
          <a:chExt cx="0" cy="0"/>
        </a:xfrm>
      </p:grpSpPr>
      <p:sp>
        <p:nvSpPr>
          <p:cNvPr id="340" name="Google Shape;340;p40"/>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Unit testing is all about ensuring that a specific piece of code works.</a:t>
            </a:r>
            <a:endParaRPr/>
          </a:p>
          <a:p>
            <a:pPr indent="-185738" lvl="0" marL="185738" marR="0" rtl="0" algn="l">
              <a:lnSpc>
                <a:spcPct val="100000"/>
              </a:lnSpc>
              <a:spcBef>
                <a:spcPts val="2000"/>
              </a:spcBef>
              <a:spcAft>
                <a:spcPts val="0"/>
              </a:spcAft>
              <a:buClr>
                <a:srgbClr val="008FD0"/>
              </a:buClr>
              <a:buSzPts val="1800"/>
              <a:buFont typeface="Arial"/>
              <a:buChar char="›"/>
            </a:pPr>
            <a:r>
              <a:rPr lang="en-GB"/>
              <a:t>To do this you create Test Classes.</a:t>
            </a:r>
            <a:endParaRPr/>
          </a:p>
          <a:p>
            <a:pPr indent="-185738" lvl="0" marL="185738" marR="0" rtl="0" algn="l">
              <a:lnSpc>
                <a:spcPct val="100000"/>
              </a:lnSpc>
              <a:spcBef>
                <a:spcPts val="2000"/>
              </a:spcBef>
              <a:spcAft>
                <a:spcPts val="0"/>
              </a:spcAft>
              <a:buClr>
                <a:srgbClr val="008FD0"/>
              </a:buClr>
              <a:buSzPts val="1800"/>
              <a:buFont typeface="Arial"/>
              <a:buChar char="›"/>
            </a:pPr>
            <a:r>
              <a:rPr lang="en-GB"/>
              <a:t>Test Classes hold all of the tests for a specific class and are in charge of setting up and tearing down the class and any other classes that are required to test the class in question.</a:t>
            </a:r>
            <a:endParaRPr/>
          </a:p>
          <a:p>
            <a:pPr indent="-185738" lvl="0" marL="185738" marR="0" rtl="0" algn="l">
              <a:lnSpc>
                <a:spcPct val="100000"/>
              </a:lnSpc>
              <a:spcBef>
                <a:spcPts val="2000"/>
              </a:spcBef>
              <a:spcAft>
                <a:spcPts val="0"/>
              </a:spcAft>
              <a:buClr>
                <a:srgbClr val="008FD0"/>
              </a:buClr>
              <a:buSzPts val="1800"/>
              <a:buFont typeface="Arial"/>
              <a:buChar char="›"/>
            </a:pPr>
            <a:r>
              <a:rPr lang="en-GB"/>
              <a:t>Test Classes are run from a Test Suite class.</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341" name="Google Shape;341;p40"/>
          <p:cNvSpPr txBox="1"/>
          <p:nvPr>
            <p:ph idx="2" type="body"/>
          </p:nvPr>
        </p:nvSpPr>
        <p:spPr>
          <a:xfrm>
            <a:off x="62064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b="1" lang="en-GB"/>
              <a:t>Junit</a:t>
            </a:r>
            <a:r>
              <a:rPr lang="en-GB"/>
              <a:t> is what we’ll be using for our Unit tests.</a:t>
            </a:r>
            <a:endParaRPr/>
          </a:p>
        </p:txBody>
      </p:sp>
      <p:sp>
        <p:nvSpPr>
          <p:cNvPr id="342" name="Google Shape;342;p4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Unit Testing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46" name="Shape 346"/>
        <p:cNvGrpSpPr/>
        <p:nvPr/>
      </p:nvGrpSpPr>
      <p:grpSpPr>
        <a:xfrm>
          <a:off x="0" y="0"/>
          <a:ext cx="0" cy="0"/>
          <a:chOff x="0" y="0"/>
          <a:chExt cx="0" cy="0"/>
        </a:xfrm>
      </p:grpSpPr>
      <p:sp>
        <p:nvSpPr>
          <p:cNvPr id="347" name="Google Shape;347;p41"/>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b="1" lang="en-GB"/>
              <a:t>assertTrue</a:t>
            </a:r>
            <a:r>
              <a:rPr lang="en-GB"/>
              <a:t>(“Boolean was False”, Boolean)</a:t>
            </a:r>
            <a:endParaRPr/>
          </a:p>
          <a:p>
            <a:pPr indent="-185738" lvl="0" marL="185738" marR="0" rtl="0" algn="l">
              <a:lnSpc>
                <a:spcPct val="100000"/>
              </a:lnSpc>
              <a:spcBef>
                <a:spcPts val="2000"/>
              </a:spcBef>
              <a:spcAft>
                <a:spcPts val="0"/>
              </a:spcAft>
              <a:buClr>
                <a:srgbClr val="008FD0"/>
              </a:buClr>
              <a:buSzPts val="1800"/>
              <a:buFont typeface="Arial"/>
              <a:buChar char="›"/>
            </a:pPr>
            <a:r>
              <a:rPr b="1" lang="en-GB"/>
              <a:t>assertFalse</a:t>
            </a:r>
            <a:r>
              <a:rPr lang="en-GB"/>
              <a:t>(“Boolean was True”, Boolean)</a:t>
            </a:r>
            <a:endParaRPr/>
          </a:p>
          <a:p>
            <a:pPr indent="-185738" lvl="0" marL="185738" marR="0" rtl="0" algn="l">
              <a:lnSpc>
                <a:spcPct val="100000"/>
              </a:lnSpc>
              <a:spcBef>
                <a:spcPts val="2000"/>
              </a:spcBef>
              <a:spcAft>
                <a:spcPts val="0"/>
              </a:spcAft>
              <a:buClr>
                <a:srgbClr val="008FD0"/>
              </a:buClr>
              <a:buSzPts val="1800"/>
              <a:buFont typeface="Arial"/>
              <a:buChar char="›"/>
            </a:pPr>
            <a:r>
              <a:rPr b="1" lang="en-GB"/>
              <a:t>assertEquals</a:t>
            </a:r>
            <a:r>
              <a:rPr lang="en-GB"/>
              <a:t>(“Actual was not Expected”, Expected, Actual)</a:t>
            </a:r>
            <a:endParaRPr/>
          </a:p>
          <a:p>
            <a:pPr indent="-185738" lvl="0" marL="185738" marR="0" rtl="0" algn="l">
              <a:lnSpc>
                <a:spcPct val="100000"/>
              </a:lnSpc>
              <a:spcBef>
                <a:spcPts val="2000"/>
              </a:spcBef>
              <a:spcAft>
                <a:spcPts val="0"/>
              </a:spcAft>
              <a:buClr>
                <a:srgbClr val="008FD0"/>
              </a:buClr>
              <a:buSzPts val="1800"/>
              <a:buFont typeface="Arial"/>
              <a:buChar char="›"/>
            </a:pPr>
            <a:r>
              <a:rPr b="1" lang="en-GB"/>
              <a:t>assertEquals</a:t>
            </a:r>
            <a:r>
              <a:rPr lang="en-GB"/>
              <a:t>(“Actual was not expected within the Tolerance”, Expected, Actual, Tolerance)</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348" name="Google Shape;348;p41"/>
          <p:cNvSpPr txBox="1"/>
          <p:nvPr>
            <p:ph idx="2" type="body"/>
          </p:nvPr>
        </p:nvSpPr>
        <p:spPr>
          <a:xfrm>
            <a:off x="62064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b="1" lang="en-GB"/>
              <a:t>fail</a:t>
            </a:r>
            <a:r>
              <a:rPr lang="en-GB"/>
              <a:t>(“Method Failed the Test”)</a:t>
            </a:r>
            <a:endParaRPr/>
          </a:p>
          <a:p>
            <a:pPr indent="-185738" lvl="0" marL="185738" marR="0" rtl="0" algn="l">
              <a:lnSpc>
                <a:spcPct val="100000"/>
              </a:lnSpc>
              <a:spcBef>
                <a:spcPts val="2000"/>
              </a:spcBef>
              <a:spcAft>
                <a:spcPts val="0"/>
              </a:spcAft>
              <a:buClr>
                <a:srgbClr val="008FD0"/>
              </a:buClr>
              <a:buSzPts val="1800"/>
              <a:buFont typeface="Arial"/>
              <a:buChar char="›"/>
            </a:pPr>
            <a:r>
              <a:rPr b="1" lang="en-GB"/>
              <a:t>assertNull</a:t>
            </a:r>
            <a:r>
              <a:rPr lang="en-GB"/>
              <a:t>(“The object is not Null”, Object)</a:t>
            </a:r>
            <a:endParaRPr/>
          </a:p>
          <a:p>
            <a:pPr indent="-185738" lvl="0" marL="185738" marR="0" rtl="0" algn="l">
              <a:lnSpc>
                <a:spcPct val="100000"/>
              </a:lnSpc>
              <a:spcBef>
                <a:spcPts val="2000"/>
              </a:spcBef>
              <a:spcAft>
                <a:spcPts val="0"/>
              </a:spcAft>
              <a:buClr>
                <a:srgbClr val="008FD0"/>
              </a:buClr>
              <a:buSzPts val="1800"/>
              <a:buFont typeface="Arial"/>
              <a:buChar char="›"/>
            </a:pPr>
            <a:r>
              <a:rPr b="1" lang="en-GB"/>
              <a:t>assertNotNull</a:t>
            </a:r>
            <a:r>
              <a:rPr lang="en-GB"/>
              <a:t>(“The object is Null”, Object)</a:t>
            </a:r>
            <a:endParaRPr/>
          </a:p>
          <a:p>
            <a:pPr indent="-185738" lvl="0" marL="185738" marR="0" rtl="0" algn="l">
              <a:lnSpc>
                <a:spcPct val="100000"/>
              </a:lnSpc>
              <a:spcBef>
                <a:spcPts val="2000"/>
              </a:spcBef>
              <a:spcAft>
                <a:spcPts val="0"/>
              </a:spcAft>
              <a:buClr>
                <a:srgbClr val="008FD0"/>
              </a:buClr>
              <a:buSzPts val="1800"/>
              <a:buFont typeface="Arial"/>
              <a:buChar char="›"/>
            </a:pPr>
            <a:r>
              <a:rPr b="1" lang="en-GB"/>
              <a:t>assertSame</a:t>
            </a:r>
            <a:r>
              <a:rPr lang="en-GB"/>
              <a:t>(“The objects are not the same”, Expected, Actual)</a:t>
            </a:r>
            <a:endParaRPr/>
          </a:p>
          <a:p>
            <a:pPr indent="-185738" lvl="0" marL="185738" marR="0" rtl="0" algn="l">
              <a:lnSpc>
                <a:spcPct val="100000"/>
              </a:lnSpc>
              <a:spcBef>
                <a:spcPts val="2000"/>
              </a:spcBef>
              <a:spcAft>
                <a:spcPts val="0"/>
              </a:spcAft>
              <a:buClr>
                <a:srgbClr val="008FD0"/>
              </a:buClr>
              <a:buSzPts val="1800"/>
              <a:buFont typeface="Arial"/>
              <a:buChar char="›"/>
            </a:pPr>
            <a:r>
              <a:rPr b="1" lang="en-GB"/>
              <a:t>assertNotSame</a:t>
            </a:r>
            <a:r>
              <a:rPr lang="en-GB"/>
              <a:t>(“The objects not the same”, Expected, Actual)</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349" name="Google Shape;349;p4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JUnit Test Methods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53" name="Shape 353"/>
        <p:cNvGrpSpPr/>
        <p:nvPr/>
      </p:nvGrpSpPr>
      <p:grpSpPr>
        <a:xfrm>
          <a:off x="0" y="0"/>
          <a:ext cx="0" cy="0"/>
          <a:chOff x="0" y="0"/>
          <a:chExt cx="0" cy="0"/>
        </a:xfrm>
      </p:grpSpPr>
      <p:sp>
        <p:nvSpPr>
          <p:cNvPr id="354" name="Google Shape;354;p42"/>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Junit might be already installed on your system, if not search for Junit download 4.0.</a:t>
            </a:r>
            <a:endParaRPr/>
          </a:p>
          <a:p>
            <a:pPr indent="-185738" lvl="0" marL="185738" marR="0" rtl="0" algn="l">
              <a:lnSpc>
                <a:spcPct val="100000"/>
              </a:lnSpc>
              <a:spcBef>
                <a:spcPts val="2000"/>
              </a:spcBef>
              <a:spcAft>
                <a:spcPts val="0"/>
              </a:spcAft>
              <a:buClr>
                <a:srgbClr val="008FD0"/>
              </a:buClr>
              <a:buSzPts val="1800"/>
              <a:buFont typeface="Arial"/>
              <a:buChar char="›"/>
            </a:pPr>
            <a:r>
              <a:rPr lang="en-GB"/>
              <a:t>Once you have access to the .jar file, go to your project, </a:t>
            </a:r>
            <a:r>
              <a:rPr i="1" lang="en-GB"/>
              <a:t>right click -&gt; properties -&gt; java build path -&gt; libraries -&gt; add external jar</a:t>
            </a:r>
            <a:r>
              <a:rPr lang="en-GB"/>
              <a:t>, then add your junit jar file.</a:t>
            </a:r>
            <a:endParaRPr/>
          </a:p>
          <a:p>
            <a:pPr indent="-185738" lvl="0" marL="185738" marR="0" rtl="0" algn="l">
              <a:lnSpc>
                <a:spcPct val="100000"/>
              </a:lnSpc>
              <a:spcBef>
                <a:spcPts val="2000"/>
              </a:spcBef>
              <a:spcAft>
                <a:spcPts val="0"/>
              </a:spcAft>
              <a:buClr>
                <a:srgbClr val="008FD0"/>
              </a:buClr>
              <a:buSzPts val="1800"/>
              <a:buFont typeface="Arial"/>
              <a:buChar char="›"/>
            </a:pPr>
            <a:r>
              <a:rPr lang="en-GB"/>
              <a:t>Once installed simply create a ‘</a:t>
            </a:r>
            <a:r>
              <a:rPr b="1" lang="en-GB"/>
              <a:t>junit test case</a:t>
            </a:r>
            <a:r>
              <a:rPr lang="en-GB"/>
              <a:t>’.</a:t>
            </a:r>
            <a:endParaRPr/>
          </a:p>
          <a:p>
            <a:pPr indent="-185738" lvl="0" marL="185738" marR="0" rtl="0" algn="l">
              <a:lnSpc>
                <a:spcPct val="100000"/>
              </a:lnSpc>
              <a:spcBef>
                <a:spcPts val="2000"/>
              </a:spcBef>
              <a:spcAft>
                <a:spcPts val="0"/>
              </a:spcAft>
              <a:buClr>
                <a:srgbClr val="008FD0"/>
              </a:buClr>
              <a:buSzPts val="1800"/>
              <a:buFont typeface="Arial"/>
              <a:buChar char="›"/>
            </a:pPr>
            <a:r>
              <a:rPr lang="en-GB"/>
              <a:t>I’d advise having all your tests in a separate package, naming your tests after the class they’re testing.</a:t>
            </a:r>
            <a:endParaRPr/>
          </a:p>
        </p:txBody>
      </p:sp>
      <p:sp>
        <p:nvSpPr>
          <p:cNvPr id="355" name="Google Shape;355;p42"/>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JUnit</a:t>
            </a:r>
            <a:endParaRPr/>
          </a:p>
        </p:txBody>
      </p:sp>
      <p:sp>
        <p:nvSpPr>
          <p:cNvPr id="356" name="Google Shape;356;p42"/>
          <p:cNvSpPr txBox="1"/>
          <p:nvPr/>
        </p:nvSpPr>
        <p:spPr>
          <a:xfrm>
            <a:off x="6127423" y="1574275"/>
            <a:ext cx="5891751" cy="5172337"/>
          </a:xfrm>
          <a:prstGeom prst="rect">
            <a:avLst/>
          </a:prstGeom>
          <a:solidFill>
            <a:srgbClr val="D8D8D8"/>
          </a:solid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15303B"/>
              </a:buClr>
              <a:buSzPts val="1800"/>
              <a:buFont typeface="Noto Sans Symbols"/>
              <a:buNone/>
            </a:pPr>
            <a:r>
              <a:rPr b="1" lang="en-GB" sz="1800">
                <a:solidFill>
                  <a:srgbClr val="7F0055"/>
                </a:solidFill>
                <a:latin typeface="Consolas"/>
                <a:ea typeface="Consolas"/>
                <a:cs typeface="Consolas"/>
                <a:sym typeface="Consolas"/>
              </a:rPr>
              <a:t>import</a:t>
            </a:r>
            <a:r>
              <a:rPr b="1" lang="en-GB" sz="1800">
                <a:solidFill>
                  <a:srgbClr val="000000"/>
                </a:solidFill>
                <a:latin typeface="Consolas"/>
                <a:ea typeface="Consolas"/>
                <a:cs typeface="Consolas"/>
                <a:sym typeface="Consolas"/>
              </a:rPr>
              <a:t> </a:t>
            </a:r>
            <a:r>
              <a:rPr b="1" lang="en-GB" sz="1800">
                <a:solidFill>
                  <a:srgbClr val="7F0055"/>
                </a:solidFill>
                <a:latin typeface="Consolas"/>
                <a:ea typeface="Consolas"/>
                <a:cs typeface="Consolas"/>
                <a:sym typeface="Consolas"/>
              </a:rPr>
              <a:t>static</a:t>
            </a:r>
            <a:r>
              <a:rPr b="1" lang="en-GB" sz="1800">
                <a:solidFill>
                  <a:srgbClr val="000000"/>
                </a:solidFill>
                <a:latin typeface="Consolas"/>
                <a:ea typeface="Consolas"/>
                <a:cs typeface="Consolas"/>
                <a:sym typeface="Consolas"/>
              </a:rPr>
              <a:t> org.junit.Assert.*;</a:t>
            </a:r>
            <a:endParaRPr b="1" sz="1800">
              <a:solidFill>
                <a:srgbClr val="3D3D3D"/>
              </a:solidFill>
              <a:latin typeface="Consolas"/>
              <a:ea typeface="Consolas"/>
              <a:cs typeface="Consolas"/>
              <a:sym typeface="Consolas"/>
            </a:endParaRPr>
          </a:p>
          <a:p>
            <a:pPr indent="0" lvl="0" marL="0" marR="0" rtl="0" algn="l">
              <a:lnSpc>
                <a:spcPct val="107000"/>
              </a:lnSpc>
              <a:spcBef>
                <a:spcPts val="0"/>
              </a:spcBef>
              <a:spcAft>
                <a:spcPts val="0"/>
              </a:spcAft>
              <a:buClr>
                <a:srgbClr val="15303B"/>
              </a:buClr>
              <a:buSzPts val="1800"/>
              <a:buFont typeface="Noto Sans Symbols"/>
              <a:buNone/>
            </a:pPr>
            <a:r>
              <a:rPr b="1" lang="en-GB" sz="1800">
                <a:solidFill>
                  <a:srgbClr val="7F0055"/>
                </a:solidFill>
                <a:latin typeface="Consolas"/>
                <a:ea typeface="Consolas"/>
                <a:cs typeface="Consolas"/>
                <a:sym typeface="Consolas"/>
              </a:rPr>
              <a:t>import</a:t>
            </a:r>
            <a:r>
              <a:rPr b="1" lang="en-GB" sz="1800">
                <a:solidFill>
                  <a:srgbClr val="000000"/>
                </a:solidFill>
                <a:latin typeface="Consolas"/>
                <a:ea typeface="Consolas"/>
                <a:cs typeface="Consolas"/>
                <a:sym typeface="Consolas"/>
              </a:rPr>
              <a:t> org.junit.Test;</a:t>
            </a:r>
            <a:endParaRPr b="1" sz="1800">
              <a:solidFill>
                <a:srgbClr val="3D3D3D"/>
              </a:solidFill>
              <a:latin typeface="Consolas"/>
              <a:ea typeface="Consolas"/>
              <a:cs typeface="Consolas"/>
              <a:sym typeface="Consolas"/>
            </a:endParaRPr>
          </a:p>
          <a:p>
            <a:pPr indent="0" lvl="0" marL="0" marR="0" rtl="0" algn="l">
              <a:lnSpc>
                <a:spcPct val="107000"/>
              </a:lnSpc>
              <a:spcBef>
                <a:spcPts val="0"/>
              </a:spcBef>
              <a:spcAft>
                <a:spcPts val="0"/>
              </a:spcAft>
              <a:buClr>
                <a:srgbClr val="15303B"/>
              </a:buClr>
              <a:buSzPts val="1800"/>
              <a:buFont typeface="Noto Sans Symbols"/>
              <a:buNone/>
            </a:pPr>
            <a:r>
              <a:rPr b="1" lang="en-GB" sz="1800">
                <a:solidFill>
                  <a:srgbClr val="3D3D3D"/>
                </a:solidFill>
                <a:latin typeface="Consolas"/>
                <a:ea typeface="Consolas"/>
                <a:cs typeface="Consolas"/>
                <a:sym typeface="Consolas"/>
              </a:rPr>
              <a:t> </a:t>
            </a:r>
            <a:endParaRPr/>
          </a:p>
          <a:p>
            <a:pPr indent="0" lvl="0" marL="0" marR="0" rtl="0" algn="l">
              <a:lnSpc>
                <a:spcPct val="107000"/>
              </a:lnSpc>
              <a:spcBef>
                <a:spcPts val="0"/>
              </a:spcBef>
              <a:spcAft>
                <a:spcPts val="0"/>
              </a:spcAft>
              <a:buClr>
                <a:srgbClr val="15303B"/>
              </a:buClr>
              <a:buSzPts val="1800"/>
              <a:buFont typeface="Noto Sans Symbols"/>
              <a:buNone/>
            </a:pPr>
            <a:r>
              <a:rPr b="1" lang="en-GB" sz="1800">
                <a:solidFill>
                  <a:srgbClr val="7F0055"/>
                </a:solidFill>
                <a:latin typeface="Consolas"/>
                <a:ea typeface="Consolas"/>
                <a:cs typeface="Consolas"/>
                <a:sym typeface="Consolas"/>
              </a:rPr>
              <a:t>public</a:t>
            </a:r>
            <a:r>
              <a:rPr b="1" lang="en-GB" sz="1800">
                <a:solidFill>
                  <a:srgbClr val="000000"/>
                </a:solidFill>
                <a:latin typeface="Consolas"/>
                <a:ea typeface="Consolas"/>
                <a:cs typeface="Consolas"/>
                <a:sym typeface="Consolas"/>
              </a:rPr>
              <a:t> </a:t>
            </a:r>
            <a:r>
              <a:rPr b="1" lang="en-GB" sz="1800">
                <a:solidFill>
                  <a:srgbClr val="7F0055"/>
                </a:solidFill>
                <a:latin typeface="Consolas"/>
                <a:ea typeface="Consolas"/>
                <a:cs typeface="Consolas"/>
                <a:sym typeface="Consolas"/>
              </a:rPr>
              <a:t>class</a:t>
            </a:r>
            <a:r>
              <a:rPr b="1" lang="en-GB" sz="1800">
                <a:solidFill>
                  <a:srgbClr val="000000"/>
                </a:solidFill>
                <a:latin typeface="Consolas"/>
                <a:ea typeface="Consolas"/>
                <a:cs typeface="Consolas"/>
                <a:sym typeface="Consolas"/>
              </a:rPr>
              <a:t> AuthorTest</a:t>
            </a:r>
            <a:r>
              <a:rPr b="1" lang="en-GB" sz="1800">
                <a:solidFill>
                  <a:srgbClr val="3D3D3D"/>
                </a:solidFill>
                <a:latin typeface="Consolas"/>
                <a:ea typeface="Consolas"/>
                <a:cs typeface="Consolas"/>
                <a:sym typeface="Consolas"/>
              </a:rPr>
              <a:t> </a:t>
            </a:r>
            <a:r>
              <a:rPr b="1" lang="en-GB" sz="1800">
                <a:solidFill>
                  <a:srgbClr val="000000"/>
                </a:solidFill>
                <a:latin typeface="Consolas"/>
                <a:ea typeface="Consolas"/>
                <a:cs typeface="Consolas"/>
                <a:sym typeface="Consolas"/>
              </a:rPr>
              <a:t>{</a:t>
            </a:r>
            <a:endParaRPr b="1" sz="1800">
              <a:solidFill>
                <a:srgbClr val="3D3D3D"/>
              </a:solidFill>
              <a:latin typeface="Consolas"/>
              <a:ea typeface="Consolas"/>
              <a:cs typeface="Consolas"/>
              <a:sym typeface="Consolas"/>
            </a:endParaRPr>
          </a:p>
          <a:p>
            <a:pPr indent="0" lvl="0" marL="0" marR="0" rtl="0" algn="l">
              <a:lnSpc>
                <a:spcPct val="107000"/>
              </a:lnSpc>
              <a:spcBef>
                <a:spcPts val="0"/>
              </a:spcBef>
              <a:spcAft>
                <a:spcPts val="0"/>
              </a:spcAft>
              <a:buClr>
                <a:srgbClr val="15303B"/>
              </a:buClr>
              <a:buSzPts val="1800"/>
              <a:buFont typeface="Noto Sans Symbols"/>
              <a:buNone/>
            </a:pPr>
            <a:r>
              <a:rPr b="1" lang="en-GB" sz="1800">
                <a:solidFill>
                  <a:srgbClr val="000000"/>
                </a:solidFill>
                <a:latin typeface="Consolas"/>
                <a:ea typeface="Consolas"/>
                <a:cs typeface="Consolas"/>
                <a:sym typeface="Consolas"/>
              </a:rPr>
              <a:t>  </a:t>
            </a:r>
            <a:r>
              <a:rPr b="1" lang="en-GB" sz="1800">
                <a:solidFill>
                  <a:srgbClr val="646464"/>
                </a:solidFill>
                <a:latin typeface="Consolas"/>
                <a:ea typeface="Consolas"/>
                <a:cs typeface="Consolas"/>
                <a:sym typeface="Consolas"/>
              </a:rPr>
              <a:t>@Test</a:t>
            </a:r>
            <a:r>
              <a:rPr b="1" lang="en-GB" sz="1800">
                <a:solidFill>
                  <a:srgbClr val="000000"/>
                </a:solidFill>
                <a:latin typeface="Consolas"/>
                <a:ea typeface="Consolas"/>
                <a:cs typeface="Consolas"/>
                <a:sym typeface="Consolas"/>
              </a:rPr>
              <a:t> </a:t>
            </a:r>
            <a:r>
              <a:rPr b="1" lang="en-GB" sz="1800">
                <a:solidFill>
                  <a:srgbClr val="7F0055"/>
                </a:solidFill>
                <a:latin typeface="Consolas"/>
                <a:ea typeface="Consolas"/>
                <a:cs typeface="Consolas"/>
                <a:sym typeface="Consolas"/>
              </a:rPr>
              <a:t>public</a:t>
            </a:r>
            <a:r>
              <a:rPr b="1" lang="en-GB" sz="1800">
                <a:solidFill>
                  <a:srgbClr val="000000"/>
                </a:solidFill>
                <a:latin typeface="Consolas"/>
                <a:ea typeface="Consolas"/>
                <a:cs typeface="Consolas"/>
                <a:sym typeface="Consolas"/>
              </a:rPr>
              <a:t> </a:t>
            </a:r>
            <a:r>
              <a:rPr b="1" lang="en-GB" sz="1800">
                <a:solidFill>
                  <a:srgbClr val="7F0055"/>
                </a:solidFill>
                <a:latin typeface="Consolas"/>
                <a:ea typeface="Consolas"/>
                <a:cs typeface="Consolas"/>
                <a:sym typeface="Consolas"/>
              </a:rPr>
              <a:t>void</a:t>
            </a:r>
            <a:r>
              <a:rPr b="1" lang="en-GB" sz="1800">
                <a:solidFill>
                  <a:srgbClr val="000000"/>
                </a:solidFill>
                <a:latin typeface="Consolas"/>
                <a:ea typeface="Consolas"/>
                <a:cs typeface="Consolas"/>
                <a:sym typeface="Consolas"/>
              </a:rPr>
              <a:t> testAuthor()</a:t>
            </a:r>
            <a:r>
              <a:rPr b="1" lang="en-GB" sz="1800">
                <a:solidFill>
                  <a:srgbClr val="3D3D3D"/>
                </a:solidFill>
                <a:latin typeface="Consolas"/>
                <a:ea typeface="Consolas"/>
                <a:cs typeface="Consolas"/>
                <a:sym typeface="Consolas"/>
              </a:rPr>
              <a:t> </a:t>
            </a:r>
            <a:r>
              <a:rPr b="1" lang="en-GB" sz="1800">
                <a:solidFill>
                  <a:srgbClr val="000000"/>
                </a:solidFill>
                <a:latin typeface="Consolas"/>
                <a:ea typeface="Consolas"/>
                <a:cs typeface="Consolas"/>
                <a:sym typeface="Consolas"/>
              </a:rPr>
              <a:t>{</a:t>
            </a:r>
            <a:endParaRPr b="1" sz="1800">
              <a:solidFill>
                <a:srgbClr val="3D3D3D"/>
              </a:solidFill>
              <a:latin typeface="Consolas"/>
              <a:ea typeface="Consolas"/>
              <a:cs typeface="Consolas"/>
              <a:sym typeface="Consolas"/>
            </a:endParaRPr>
          </a:p>
          <a:p>
            <a:pPr indent="0" lvl="0" marL="0" marR="0" rtl="0" algn="l">
              <a:lnSpc>
                <a:spcPct val="107000"/>
              </a:lnSpc>
              <a:spcBef>
                <a:spcPts val="0"/>
              </a:spcBef>
              <a:spcAft>
                <a:spcPts val="0"/>
              </a:spcAft>
              <a:buClr>
                <a:srgbClr val="15303B"/>
              </a:buClr>
              <a:buSzPts val="1800"/>
              <a:buFont typeface="Noto Sans Symbols"/>
              <a:buNone/>
            </a:pPr>
            <a:r>
              <a:rPr b="1" lang="en-GB" sz="1800">
                <a:solidFill>
                  <a:srgbClr val="000000"/>
                </a:solidFill>
                <a:latin typeface="Consolas"/>
                <a:ea typeface="Consolas"/>
                <a:cs typeface="Consolas"/>
                <a:sym typeface="Consolas"/>
              </a:rPr>
              <a:t>    Author </a:t>
            </a:r>
            <a:r>
              <a:rPr b="1" lang="en-GB" sz="1800">
                <a:solidFill>
                  <a:srgbClr val="6A3E3E"/>
                </a:solidFill>
                <a:latin typeface="Consolas"/>
                <a:ea typeface="Consolas"/>
                <a:cs typeface="Consolas"/>
                <a:sym typeface="Consolas"/>
              </a:rPr>
              <a:t>testing</a:t>
            </a:r>
            <a:r>
              <a:rPr b="1" lang="en-GB" sz="1800">
                <a:solidFill>
                  <a:srgbClr val="000000"/>
                </a:solidFill>
                <a:latin typeface="Consolas"/>
                <a:ea typeface="Consolas"/>
                <a:cs typeface="Consolas"/>
                <a:sym typeface="Consolas"/>
              </a:rPr>
              <a:t> = </a:t>
            </a:r>
            <a:r>
              <a:rPr b="1" lang="en-GB" sz="1800">
                <a:solidFill>
                  <a:srgbClr val="7F0055"/>
                </a:solidFill>
                <a:latin typeface="Consolas"/>
                <a:ea typeface="Consolas"/>
                <a:cs typeface="Consolas"/>
                <a:sym typeface="Consolas"/>
              </a:rPr>
              <a:t>new</a:t>
            </a:r>
            <a:r>
              <a:rPr b="1" lang="en-GB" sz="1800">
                <a:solidFill>
                  <a:srgbClr val="000000"/>
                </a:solidFill>
                <a:latin typeface="Consolas"/>
                <a:ea typeface="Consolas"/>
                <a:cs typeface="Consolas"/>
                <a:sym typeface="Consolas"/>
              </a:rPr>
              <a:t> Author();</a:t>
            </a:r>
            <a:endParaRPr b="1" sz="1800">
              <a:solidFill>
                <a:srgbClr val="3D3D3D"/>
              </a:solidFill>
              <a:latin typeface="Consolas"/>
              <a:ea typeface="Consolas"/>
              <a:cs typeface="Consolas"/>
              <a:sym typeface="Consolas"/>
            </a:endParaRPr>
          </a:p>
          <a:p>
            <a:pPr indent="0" lvl="0" marL="0" marR="0" rtl="0" algn="l">
              <a:lnSpc>
                <a:spcPct val="107000"/>
              </a:lnSpc>
              <a:spcBef>
                <a:spcPts val="0"/>
              </a:spcBef>
              <a:spcAft>
                <a:spcPts val="0"/>
              </a:spcAft>
              <a:buClr>
                <a:srgbClr val="15303B"/>
              </a:buClr>
              <a:buSzPts val="1800"/>
              <a:buFont typeface="Noto Sans Symbols"/>
              <a:buNone/>
            </a:pPr>
            <a:r>
              <a:rPr b="1" lang="en-GB" sz="1800">
                <a:solidFill>
                  <a:srgbClr val="000000"/>
                </a:solidFill>
                <a:latin typeface="Consolas"/>
                <a:ea typeface="Consolas"/>
                <a:cs typeface="Consolas"/>
                <a:sym typeface="Consolas"/>
              </a:rPr>
              <a:t>    </a:t>
            </a:r>
            <a:r>
              <a:rPr b="1" i="1" lang="en-GB" sz="1800">
                <a:solidFill>
                  <a:srgbClr val="000000"/>
                </a:solidFill>
                <a:latin typeface="Consolas"/>
                <a:ea typeface="Consolas"/>
                <a:cs typeface="Consolas"/>
                <a:sym typeface="Consolas"/>
              </a:rPr>
              <a:t>assertNull</a:t>
            </a:r>
            <a:r>
              <a:rPr b="1" lang="en-GB" sz="1800">
                <a:solidFill>
                  <a:srgbClr val="000000"/>
                </a:solidFill>
                <a:latin typeface="Consolas"/>
                <a:ea typeface="Consolas"/>
                <a:cs typeface="Consolas"/>
                <a:sym typeface="Consolas"/>
              </a:rPr>
              <a:t>(</a:t>
            </a:r>
            <a:r>
              <a:rPr b="1" lang="en-GB" sz="1800">
                <a:solidFill>
                  <a:srgbClr val="6A3E3E"/>
                </a:solidFill>
                <a:latin typeface="Consolas"/>
                <a:ea typeface="Consolas"/>
                <a:cs typeface="Consolas"/>
                <a:sym typeface="Consolas"/>
              </a:rPr>
              <a:t>testing</a:t>
            </a:r>
            <a:r>
              <a:rPr b="1" lang="en-GB" sz="1800">
                <a:solidFill>
                  <a:srgbClr val="000000"/>
                </a:solidFill>
                <a:latin typeface="Consolas"/>
                <a:ea typeface="Consolas"/>
                <a:cs typeface="Consolas"/>
                <a:sym typeface="Consolas"/>
              </a:rPr>
              <a:t>.getName());</a:t>
            </a:r>
            <a:endParaRPr b="1" sz="1800">
              <a:solidFill>
                <a:srgbClr val="3D3D3D"/>
              </a:solidFill>
              <a:latin typeface="Consolas"/>
              <a:ea typeface="Consolas"/>
              <a:cs typeface="Consolas"/>
              <a:sym typeface="Consolas"/>
            </a:endParaRPr>
          </a:p>
          <a:p>
            <a:pPr indent="0" lvl="0" marL="0" marR="0" rtl="0" algn="l">
              <a:lnSpc>
                <a:spcPct val="107000"/>
              </a:lnSpc>
              <a:spcBef>
                <a:spcPts val="0"/>
              </a:spcBef>
              <a:spcAft>
                <a:spcPts val="0"/>
              </a:spcAft>
              <a:buClr>
                <a:srgbClr val="15303B"/>
              </a:buClr>
              <a:buSzPts val="1800"/>
              <a:buFont typeface="Noto Sans Symbols"/>
              <a:buNone/>
            </a:pPr>
            <a:r>
              <a:rPr b="1" lang="en-GB" sz="1800">
                <a:solidFill>
                  <a:srgbClr val="000000"/>
                </a:solidFill>
                <a:latin typeface="Consolas"/>
                <a:ea typeface="Consolas"/>
                <a:cs typeface="Consolas"/>
                <a:sym typeface="Consolas"/>
              </a:rPr>
              <a:t>  }</a:t>
            </a:r>
            <a:endParaRPr b="1" sz="1800">
              <a:solidFill>
                <a:srgbClr val="3D3D3D"/>
              </a:solidFill>
              <a:latin typeface="Consolas"/>
              <a:ea typeface="Consolas"/>
              <a:cs typeface="Consolas"/>
              <a:sym typeface="Consolas"/>
            </a:endParaRPr>
          </a:p>
          <a:p>
            <a:pPr indent="0" lvl="0" marL="0" marR="0" rtl="0" algn="l">
              <a:lnSpc>
                <a:spcPct val="107000"/>
              </a:lnSpc>
              <a:spcBef>
                <a:spcPts val="0"/>
              </a:spcBef>
              <a:spcAft>
                <a:spcPts val="0"/>
              </a:spcAft>
              <a:buClr>
                <a:srgbClr val="15303B"/>
              </a:buClr>
              <a:buSzPts val="1800"/>
              <a:buFont typeface="Noto Sans Symbols"/>
              <a:buNone/>
            </a:pPr>
            <a:r>
              <a:rPr b="1" lang="en-GB" sz="1800">
                <a:solidFill>
                  <a:srgbClr val="646464"/>
                </a:solidFill>
                <a:latin typeface="Consolas"/>
                <a:ea typeface="Consolas"/>
                <a:cs typeface="Consolas"/>
                <a:sym typeface="Consolas"/>
              </a:rPr>
              <a:t>  @Test</a:t>
            </a:r>
            <a:r>
              <a:rPr b="1" lang="en-GB" sz="1800">
                <a:solidFill>
                  <a:srgbClr val="000000"/>
                </a:solidFill>
                <a:latin typeface="Consolas"/>
                <a:ea typeface="Consolas"/>
                <a:cs typeface="Consolas"/>
                <a:sym typeface="Consolas"/>
              </a:rPr>
              <a:t> </a:t>
            </a:r>
            <a:r>
              <a:rPr b="1" lang="en-GB" sz="1800">
                <a:solidFill>
                  <a:srgbClr val="7F0055"/>
                </a:solidFill>
                <a:latin typeface="Consolas"/>
                <a:ea typeface="Consolas"/>
                <a:cs typeface="Consolas"/>
                <a:sym typeface="Consolas"/>
              </a:rPr>
              <a:t>public</a:t>
            </a:r>
            <a:r>
              <a:rPr b="1" lang="en-GB" sz="1800">
                <a:solidFill>
                  <a:srgbClr val="000000"/>
                </a:solidFill>
                <a:latin typeface="Consolas"/>
                <a:ea typeface="Consolas"/>
                <a:cs typeface="Consolas"/>
                <a:sym typeface="Consolas"/>
              </a:rPr>
              <a:t> </a:t>
            </a:r>
            <a:r>
              <a:rPr b="1" lang="en-GB" sz="1800">
                <a:solidFill>
                  <a:srgbClr val="7F0055"/>
                </a:solidFill>
                <a:latin typeface="Consolas"/>
                <a:ea typeface="Consolas"/>
                <a:cs typeface="Consolas"/>
                <a:sym typeface="Consolas"/>
              </a:rPr>
              <a:t>void</a:t>
            </a:r>
            <a:r>
              <a:rPr b="1" lang="en-GB" sz="1800">
                <a:solidFill>
                  <a:srgbClr val="000000"/>
                </a:solidFill>
                <a:latin typeface="Consolas"/>
                <a:ea typeface="Consolas"/>
                <a:cs typeface="Consolas"/>
                <a:sym typeface="Consolas"/>
              </a:rPr>
              <a:t> testAuthorString()</a:t>
            </a:r>
            <a:r>
              <a:rPr b="1" lang="en-GB" sz="1800">
                <a:solidFill>
                  <a:srgbClr val="3D3D3D"/>
                </a:solidFill>
                <a:latin typeface="Consolas"/>
                <a:ea typeface="Consolas"/>
                <a:cs typeface="Consolas"/>
                <a:sym typeface="Consolas"/>
              </a:rPr>
              <a:t> </a:t>
            </a:r>
            <a:r>
              <a:rPr b="1" lang="en-GB" sz="1800">
                <a:solidFill>
                  <a:srgbClr val="000000"/>
                </a:solidFill>
                <a:latin typeface="Consolas"/>
                <a:ea typeface="Consolas"/>
                <a:cs typeface="Consolas"/>
                <a:sym typeface="Consolas"/>
              </a:rPr>
              <a:t>{</a:t>
            </a:r>
            <a:endParaRPr b="1" sz="1800">
              <a:solidFill>
                <a:srgbClr val="3D3D3D"/>
              </a:solidFill>
              <a:latin typeface="Consolas"/>
              <a:ea typeface="Consolas"/>
              <a:cs typeface="Consolas"/>
              <a:sym typeface="Consolas"/>
            </a:endParaRPr>
          </a:p>
          <a:p>
            <a:pPr indent="0" lvl="0" marL="0" marR="0" rtl="0" algn="l">
              <a:lnSpc>
                <a:spcPct val="107000"/>
              </a:lnSpc>
              <a:spcBef>
                <a:spcPts val="0"/>
              </a:spcBef>
              <a:spcAft>
                <a:spcPts val="0"/>
              </a:spcAft>
              <a:buClr>
                <a:srgbClr val="15303B"/>
              </a:buClr>
              <a:buSzPts val="1800"/>
              <a:buFont typeface="Noto Sans Symbols"/>
              <a:buNone/>
            </a:pPr>
            <a:r>
              <a:rPr b="1" lang="en-GB" sz="1800">
                <a:solidFill>
                  <a:srgbClr val="000000"/>
                </a:solidFill>
                <a:latin typeface="Consolas"/>
                <a:ea typeface="Consolas"/>
                <a:cs typeface="Consolas"/>
                <a:sym typeface="Consolas"/>
              </a:rPr>
              <a:t>    Author </a:t>
            </a:r>
            <a:r>
              <a:rPr b="1" lang="en-GB" sz="1800">
                <a:solidFill>
                  <a:srgbClr val="6A3E3E"/>
                </a:solidFill>
                <a:latin typeface="Consolas"/>
                <a:ea typeface="Consolas"/>
                <a:cs typeface="Consolas"/>
                <a:sym typeface="Consolas"/>
              </a:rPr>
              <a:t>testing</a:t>
            </a:r>
            <a:r>
              <a:rPr b="1" lang="en-GB" sz="1800">
                <a:solidFill>
                  <a:srgbClr val="000000"/>
                </a:solidFill>
                <a:latin typeface="Consolas"/>
                <a:ea typeface="Consolas"/>
                <a:cs typeface="Consolas"/>
                <a:sym typeface="Consolas"/>
              </a:rPr>
              <a:t> = </a:t>
            </a:r>
            <a:r>
              <a:rPr b="1" lang="en-GB" sz="1800">
                <a:solidFill>
                  <a:srgbClr val="7F0055"/>
                </a:solidFill>
                <a:latin typeface="Consolas"/>
                <a:ea typeface="Consolas"/>
                <a:cs typeface="Consolas"/>
                <a:sym typeface="Consolas"/>
              </a:rPr>
              <a:t>new</a:t>
            </a:r>
            <a:r>
              <a:rPr b="1" lang="en-GB" sz="1800">
                <a:solidFill>
                  <a:srgbClr val="000000"/>
                </a:solidFill>
                <a:latin typeface="Consolas"/>
                <a:ea typeface="Consolas"/>
                <a:cs typeface="Consolas"/>
                <a:sym typeface="Consolas"/>
              </a:rPr>
              <a:t> Author(</a:t>
            </a:r>
            <a:r>
              <a:rPr b="1" lang="en-GB" sz="1800">
                <a:solidFill>
                  <a:srgbClr val="2A00FF"/>
                </a:solidFill>
                <a:latin typeface="Consolas"/>
                <a:ea typeface="Consolas"/>
                <a:cs typeface="Consolas"/>
                <a:sym typeface="Consolas"/>
              </a:rPr>
              <a:t>"a"</a:t>
            </a:r>
            <a:r>
              <a:rPr b="1" lang="en-GB" sz="1800">
                <a:solidFill>
                  <a:srgbClr val="000000"/>
                </a:solidFill>
                <a:latin typeface="Consolas"/>
                <a:ea typeface="Consolas"/>
                <a:cs typeface="Consolas"/>
                <a:sym typeface="Consolas"/>
              </a:rPr>
              <a:t>);</a:t>
            </a:r>
            <a:endParaRPr b="1" sz="1800">
              <a:solidFill>
                <a:srgbClr val="3D3D3D"/>
              </a:solidFill>
              <a:latin typeface="Consolas"/>
              <a:ea typeface="Consolas"/>
              <a:cs typeface="Consolas"/>
              <a:sym typeface="Consolas"/>
            </a:endParaRPr>
          </a:p>
          <a:p>
            <a:pPr indent="0" lvl="0" marL="0" marR="0" rtl="0" algn="l">
              <a:lnSpc>
                <a:spcPct val="107000"/>
              </a:lnSpc>
              <a:spcBef>
                <a:spcPts val="0"/>
              </a:spcBef>
              <a:spcAft>
                <a:spcPts val="0"/>
              </a:spcAft>
              <a:buClr>
                <a:srgbClr val="15303B"/>
              </a:buClr>
              <a:buSzPts val="1800"/>
              <a:buFont typeface="Noto Sans Symbols"/>
              <a:buNone/>
            </a:pPr>
            <a:r>
              <a:rPr b="1" i="1" lang="en-GB" sz="1800">
                <a:solidFill>
                  <a:srgbClr val="000000"/>
                </a:solidFill>
                <a:latin typeface="Consolas"/>
                <a:ea typeface="Consolas"/>
                <a:cs typeface="Consolas"/>
                <a:sym typeface="Consolas"/>
              </a:rPr>
              <a:t>    assertNotNull</a:t>
            </a:r>
            <a:r>
              <a:rPr b="1" lang="en-GB" sz="1800">
                <a:solidFill>
                  <a:srgbClr val="000000"/>
                </a:solidFill>
                <a:latin typeface="Consolas"/>
                <a:ea typeface="Consolas"/>
                <a:cs typeface="Consolas"/>
                <a:sym typeface="Consolas"/>
              </a:rPr>
              <a:t>(</a:t>
            </a:r>
            <a:r>
              <a:rPr b="1" lang="en-GB" sz="1800">
                <a:solidFill>
                  <a:srgbClr val="6A3E3E"/>
                </a:solidFill>
                <a:latin typeface="Consolas"/>
                <a:ea typeface="Consolas"/>
                <a:cs typeface="Consolas"/>
                <a:sym typeface="Consolas"/>
              </a:rPr>
              <a:t>testing</a:t>
            </a:r>
            <a:r>
              <a:rPr b="1" lang="en-GB" sz="1800">
                <a:solidFill>
                  <a:srgbClr val="000000"/>
                </a:solidFill>
                <a:latin typeface="Consolas"/>
                <a:ea typeface="Consolas"/>
                <a:cs typeface="Consolas"/>
                <a:sym typeface="Consolas"/>
              </a:rPr>
              <a:t>.getName());</a:t>
            </a:r>
            <a:endParaRPr b="1" sz="1800">
              <a:solidFill>
                <a:srgbClr val="3D3D3D"/>
              </a:solidFill>
              <a:latin typeface="Consolas"/>
              <a:ea typeface="Consolas"/>
              <a:cs typeface="Consolas"/>
              <a:sym typeface="Consolas"/>
            </a:endParaRPr>
          </a:p>
          <a:p>
            <a:pPr indent="0" lvl="0" marL="0" marR="0" rtl="0" algn="l">
              <a:lnSpc>
                <a:spcPct val="107000"/>
              </a:lnSpc>
              <a:spcBef>
                <a:spcPts val="0"/>
              </a:spcBef>
              <a:spcAft>
                <a:spcPts val="0"/>
              </a:spcAft>
              <a:buClr>
                <a:srgbClr val="15303B"/>
              </a:buClr>
              <a:buSzPts val="1800"/>
              <a:buFont typeface="Noto Sans Symbols"/>
              <a:buNone/>
            </a:pPr>
            <a:r>
              <a:rPr b="1" lang="en-GB" sz="1800">
                <a:solidFill>
                  <a:srgbClr val="000000"/>
                </a:solidFill>
                <a:latin typeface="Consolas"/>
                <a:ea typeface="Consolas"/>
                <a:cs typeface="Consolas"/>
                <a:sym typeface="Consolas"/>
              </a:rPr>
              <a:t>  }</a:t>
            </a:r>
            <a:endParaRPr b="1" sz="1800">
              <a:solidFill>
                <a:srgbClr val="3D3D3D"/>
              </a:solidFill>
              <a:latin typeface="Consolas"/>
              <a:ea typeface="Consolas"/>
              <a:cs typeface="Consolas"/>
              <a:sym typeface="Consolas"/>
            </a:endParaRPr>
          </a:p>
          <a:p>
            <a:pPr indent="0" lvl="0" marL="0" marR="0" rtl="0" algn="l">
              <a:lnSpc>
                <a:spcPct val="107000"/>
              </a:lnSpc>
              <a:spcBef>
                <a:spcPts val="0"/>
              </a:spcBef>
              <a:spcAft>
                <a:spcPts val="0"/>
              </a:spcAft>
              <a:buClr>
                <a:srgbClr val="12527B"/>
              </a:buClr>
              <a:buSzPts val="1800"/>
              <a:buFont typeface="Noto Sans Symbols"/>
              <a:buNone/>
            </a:pPr>
            <a:r>
              <a:rPr b="1" lang="en-GB" sz="1800">
                <a:solidFill>
                  <a:srgbClr val="646464"/>
                </a:solidFill>
                <a:latin typeface="Consolas"/>
                <a:ea typeface="Consolas"/>
                <a:cs typeface="Consolas"/>
                <a:sym typeface="Consolas"/>
              </a:rPr>
              <a:t>@Test</a:t>
            </a:r>
            <a:r>
              <a:rPr b="1" lang="en-GB" sz="1800">
                <a:solidFill>
                  <a:srgbClr val="000000"/>
                </a:solidFill>
                <a:latin typeface="Consolas"/>
                <a:ea typeface="Consolas"/>
                <a:cs typeface="Consolas"/>
                <a:sym typeface="Consolas"/>
              </a:rPr>
              <a:t> </a:t>
            </a:r>
            <a:r>
              <a:rPr b="1" lang="en-GB" sz="1800">
                <a:solidFill>
                  <a:srgbClr val="7F0055"/>
                </a:solidFill>
                <a:latin typeface="Consolas"/>
                <a:ea typeface="Consolas"/>
                <a:cs typeface="Consolas"/>
                <a:sym typeface="Consolas"/>
              </a:rPr>
              <a:t>public</a:t>
            </a:r>
            <a:r>
              <a:rPr b="1" lang="en-GB" sz="1800">
                <a:solidFill>
                  <a:srgbClr val="000000"/>
                </a:solidFill>
                <a:latin typeface="Consolas"/>
                <a:ea typeface="Consolas"/>
                <a:cs typeface="Consolas"/>
                <a:sym typeface="Consolas"/>
              </a:rPr>
              <a:t> </a:t>
            </a:r>
            <a:r>
              <a:rPr b="1" lang="en-GB" sz="1800">
                <a:solidFill>
                  <a:srgbClr val="7F0055"/>
                </a:solidFill>
                <a:latin typeface="Consolas"/>
                <a:ea typeface="Consolas"/>
                <a:cs typeface="Consolas"/>
                <a:sym typeface="Consolas"/>
              </a:rPr>
              <a:t>void</a:t>
            </a:r>
            <a:r>
              <a:rPr b="1" lang="en-GB" sz="1800">
                <a:solidFill>
                  <a:srgbClr val="000000"/>
                </a:solidFill>
                <a:latin typeface="Consolas"/>
                <a:ea typeface="Consolas"/>
                <a:cs typeface="Consolas"/>
                <a:sym typeface="Consolas"/>
              </a:rPr>
              <a:t> testSetName()</a:t>
            </a:r>
            <a:r>
              <a:rPr b="1" lang="en-GB" sz="1800">
                <a:solidFill>
                  <a:srgbClr val="363636"/>
                </a:solidFill>
                <a:latin typeface="Consolas"/>
                <a:ea typeface="Consolas"/>
                <a:cs typeface="Consolas"/>
                <a:sym typeface="Consolas"/>
              </a:rPr>
              <a:t> </a:t>
            </a:r>
            <a:r>
              <a:rPr b="1" lang="en-GB" sz="1800">
                <a:solidFill>
                  <a:srgbClr val="000000"/>
                </a:solidFill>
                <a:latin typeface="Consolas"/>
                <a:ea typeface="Consolas"/>
                <a:cs typeface="Consolas"/>
                <a:sym typeface="Consolas"/>
              </a:rPr>
              <a:t>{</a:t>
            </a:r>
            <a:endParaRPr b="1" sz="1800">
              <a:solidFill>
                <a:srgbClr val="363636"/>
              </a:solidFill>
              <a:latin typeface="Consolas"/>
              <a:ea typeface="Consolas"/>
              <a:cs typeface="Consolas"/>
              <a:sym typeface="Consolas"/>
            </a:endParaRPr>
          </a:p>
          <a:p>
            <a:pPr indent="0" lvl="0" marL="0" marR="0" rtl="0" algn="l">
              <a:lnSpc>
                <a:spcPct val="107000"/>
              </a:lnSpc>
              <a:spcBef>
                <a:spcPts val="0"/>
              </a:spcBef>
              <a:spcAft>
                <a:spcPts val="0"/>
              </a:spcAft>
              <a:buClr>
                <a:srgbClr val="12527B"/>
              </a:buClr>
              <a:buSzPts val="1800"/>
              <a:buFont typeface="Noto Sans Symbols"/>
              <a:buNone/>
            </a:pPr>
            <a:r>
              <a:rPr b="1" lang="en-GB" sz="1800">
                <a:solidFill>
                  <a:srgbClr val="000000"/>
                </a:solidFill>
                <a:latin typeface="Consolas"/>
                <a:ea typeface="Consolas"/>
                <a:cs typeface="Consolas"/>
                <a:sym typeface="Consolas"/>
              </a:rPr>
              <a:t>    Author </a:t>
            </a:r>
            <a:r>
              <a:rPr b="1" lang="en-GB" sz="1800">
                <a:solidFill>
                  <a:srgbClr val="6A3E3E"/>
                </a:solidFill>
                <a:latin typeface="Consolas"/>
                <a:ea typeface="Consolas"/>
                <a:cs typeface="Consolas"/>
                <a:sym typeface="Consolas"/>
              </a:rPr>
              <a:t>testing</a:t>
            </a:r>
            <a:r>
              <a:rPr b="1" lang="en-GB" sz="1800">
                <a:solidFill>
                  <a:srgbClr val="000000"/>
                </a:solidFill>
                <a:latin typeface="Consolas"/>
                <a:ea typeface="Consolas"/>
                <a:cs typeface="Consolas"/>
                <a:sym typeface="Consolas"/>
              </a:rPr>
              <a:t> = </a:t>
            </a:r>
            <a:r>
              <a:rPr b="1" lang="en-GB" sz="1800">
                <a:solidFill>
                  <a:srgbClr val="7F0055"/>
                </a:solidFill>
                <a:latin typeface="Consolas"/>
                <a:ea typeface="Consolas"/>
                <a:cs typeface="Consolas"/>
                <a:sym typeface="Consolas"/>
              </a:rPr>
              <a:t>new</a:t>
            </a:r>
            <a:r>
              <a:rPr b="1" lang="en-GB" sz="1800">
                <a:solidFill>
                  <a:srgbClr val="000000"/>
                </a:solidFill>
                <a:latin typeface="Consolas"/>
                <a:ea typeface="Consolas"/>
                <a:cs typeface="Consolas"/>
                <a:sym typeface="Consolas"/>
              </a:rPr>
              <a:t> Author();</a:t>
            </a:r>
            <a:endParaRPr b="1" sz="1800">
              <a:solidFill>
                <a:srgbClr val="363636"/>
              </a:solidFill>
              <a:latin typeface="Consolas"/>
              <a:ea typeface="Consolas"/>
              <a:cs typeface="Consolas"/>
              <a:sym typeface="Consolas"/>
            </a:endParaRPr>
          </a:p>
          <a:p>
            <a:pPr indent="0" lvl="0" marL="0" marR="0" rtl="0" algn="l">
              <a:lnSpc>
                <a:spcPct val="107000"/>
              </a:lnSpc>
              <a:spcBef>
                <a:spcPts val="0"/>
              </a:spcBef>
              <a:spcAft>
                <a:spcPts val="0"/>
              </a:spcAft>
              <a:buClr>
                <a:srgbClr val="12527B"/>
              </a:buClr>
              <a:buSzPts val="1800"/>
              <a:buFont typeface="Noto Sans Symbols"/>
              <a:buNone/>
            </a:pPr>
            <a:r>
              <a:rPr b="1" lang="en-GB" sz="1800">
                <a:solidFill>
                  <a:srgbClr val="000000"/>
                </a:solidFill>
                <a:latin typeface="Consolas"/>
                <a:ea typeface="Consolas"/>
                <a:cs typeface="Consolas"/>
                <a:sym typeface="Consolas"/>
              </a:rPr>
              <a:t>    </a:t>
            </a:r>
            <a:r>
              <a:rPr b="1" lang="en-GB" sz="1800">
                <a:solidFill>
                  <a:srgbClr val="6A3E3E"/>
                </a:solidFill>
                <a:latin typeface="Consolas"/>
                <a:ea typeface="Consolas"/>
                <a:cs typeface="Consolas"/>
                <a:sym typeface="Consolas"/>
              </a:rPr>
              <a:t>testing</a:t>
            </a:r>
            <a:r>
              <a:rPr b="1" lang="en-GB" sz="1800">
                <a:solidFill>
                  <a:srgbClr val="000000"/>
                </a:solidFill>
                <a:latin typeface="Consolas"/>
                <a:ea typeface="Consolas"/>
                <a:cs typeface="Consolas"/>
                <a:sym typeface="Consolas"/>
              </a:rPr>
              <a:t>.setName(</a:t>
            </a:r>
            <a:r>
              <a:rPr b="1" lang="en-GB" sz="1800">
                <a:solidFill>
                  <a:srgbClr val="2A00FF"/>
                </a:solidFill>
                <a:latin typeface="Consolas"/>
                <a:ea typeface="Consolas"/>
                <a:cs typeface="Consolas"/>
                <a:sym typeface="Consolas"/>
              </a:rPr>
              <a:t>"a"</a:t>
            </a:r>
            <a:r>
              <a:rPr b="1" lang="en-GB" sz="1800">
                <a:solidFill>
                  <a:srgbClr val="000000"/>
                </a:solidFill>
                <a:latin typeface="Consolas"/>
                <a:ea typeface="Consolas"/>
                <a:cs typeface="Consolas"/>
                <a:sym typeface="Consolas"/>
              </a:rPr>
              <a:t>);</a:t>
            </a:r>
            <a:endParaRPr b="1" sz="1800">
              <a:solidFill>
                <a:srgbClr val="363636"/>
              </a:solidFill>
              <a:latin typeface="Consolas"/>
              <a:ea typeface="Consolas"/>
              <a:cs typeface="Consolas"/>
              <a:sym typeface="Consolas"/>
            </a:endParaRPr>
          </a:p>
          <a:p>
            <a:pPr indent="0" lvl="0" marL="0" marR="0" rtl="0" algn="l">
              <a:lnSpc>
                <a:spcPct val="107000"/>
              </a:lnSpc>
              <a:spcBef>
                <a:spcPts val="0"/>
              </a:spcBef>
              <a:spcAft>
                <a:spcPts val="0"/>
              </a:spcAft>
              <a:buClr>
                <a:srgbClr val="12527B"/>
              </a:buClr>
              <a:buSzPts val="1800"/>
              <a:buFont typeface="Noto Sans Symbols"/>
              <a:buNone/>
            </a:pPr>
            <a:r>
              <a:rPr b="1" lang="en-GB" sz="1800">
                <a:solidFill>
                  <a:srgbClr val="000000"/>
                </a:solidFill>
                <a:latin typeface="Consolas"/>
                <a:ea typeface="Consolas"/>
                <a:cs typeface="Consolas"/>
                <a:sym typeface="Consolas"/>
              </a:rPr>
              <a:t>    </a:t>
            </a:r>
            <a:r>
              <a:rPr b="1" i="1" lang="en-GB" sz="1800">
                <a:solidFill>
                  <a:srgbClr val="000000"/>
                </a:solidFill>
                <a:latin typeface="Consolas"/>
                <a:ea typeface="Consolas"/>
                <a:cs typeface="Consolas"/>
                <a:sym typeface="Consolas"/>
              </a:rPr>
              <a:t>assertEquals</a:t>
            </a:r>
            <a:r>
              <a:rPr b="1" lang="en-GB" sz="1800">
                <a:solidFill>
                  <a:srgbClr val="000000"/>
                </a:solidFill>
                <a:latin typeface="Consolas"/>
                <a:ea typeface="Consolas"/>
                <a:cs typeface="Consolas"/>
                <a:sym typeface="Consolas"/>
              </a:rPr>
              <a:t>(</a:t>
            </a:r>
            <a:r>
              <a:rPr b="1" lang="en-GB" sz="1800">
                <a:solidFill>
                  <a:srgbClr val="2A00FF"/>
                </a:solidFill>
                <a:latin typeface="Consolas"/>
                <a:ea typeface="Consolas"/>
                <a:cs typeface="Consolas"/>
                <a:sym typeface="Consolas"/>
              </a:rPr>
              <a:t>"a"</a:t>
            </a:r>
            <a:r>
              <a:rPr b="1" lang="en-GB" sz="1800">
                <a:solidFill>
                  <a:srgbClr val="000000"/>
                </a:solidFill>
                <a:latin typeface="Consolas"/>
                <a:ea typeface="Consolas"/>
                <a:cs typeface="Consolas"/>
                <a:sym typeface="Consolas"/>
              </a:rPr>
              <a:t>, </a:t>
            </a:r>
            <a:r>
              <a:rPr b="1" lang="en-GB" sz="1800">
                <a:solidFill>
                  <a:srgbClr val="6A3E3E"/>
                </a:solidFill>
                <a:latin typeface="Consolas"/>
                <a:ea typeface="Consolas"/>
                <a:cs typeface="Consolas"/>
                <a:sym typeface="Consolas"/>
              </a:rPr>
              <a:t>testing</a:t>
            </a:r>
            <a:r>
              <a:rPr b="1" lang="en-GB" sz="1800">
                <a:solidFill>
                  <a:srgbClr val="000000"/>
                </a:solidFill>
                <a:latin typeface="Consolas"/>
                <a:ea typeface="Consolas"/>
                <a:cs typeface="Consolas"/>
                <a:sym typeface="Consolas"/>
              </a:rPr>
              <a:t>.getName());</a:t>
            </a:r>
            <a:endParaRPr b="1" sz="1800">
              <a:solidFill>
                <a:srgbClr val="363636"/>
              </a:solidFill>
              <a:latin typeface="Consolas"/>
              <a:ea typeface="Consolas"/>
              <a:cs typeface="Consolas"/>
              <a:sym typeface="Consolas"/>
            </a:endParaRPr>
          </a:p>
          <a:p>
            <a:pPr indent="0" lvl="0" marL="0" marR="0" rtl="0" algn="l">
              <a:lnSpc>
                <a:spcPct val="107000"/>
              </a:lnSpc>
              <a:spcBef>
                <a:spcPts val="0"/>
              </a:spcBef>
              <a:spcAft>
                <a:spcPts val="0"/>
              </a:spcAft>
              <a:buClr>
                <a:srgbClr val="12527B"/>
              </a:buClr>
              <a:buSzPts val="1800"/>
              <a:buFont typeface="Noto Sans Symbols"/>
              <a:buNone/>
            </a:pPr>
            <a:r>
              <a:rPr b="1" lang="en-GB" sz="1800">
                <a:solidFill>
                  <a:srgbClr val="000000"/>
                </a:solidFill>
                <a:latin typeface="Consolas"/>
                <a:ea typeface="Consolas"/>
                <a:cs typeface="Consolas"/>
                <a:sym typeface="Consolas"/>
              </a:rPr>
              <a:t>  }</a:t>
            </a:r>
            <a:endParaRPr b="1" sz="1800">
              <a:solidFill>
                <a:srgbClr val="363636"/>
              </a:solidFill>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60" name="Shape 360"/>
        <p:cNvGrpSpPr/>
        <p:nvPr/>
      </p:nvGrpSpPr>
      <p:grpSpPr>
        <a:xfrm>
          <a:off x="0" y="0"/>
          <a:ext cx="0" cy="0"/>
          <a:chOff x="0" y="0"/>
          <a:chExt cx="0" cy="0"/>
        </a:xfrm>
      </p:grpSpPr>
      <p:sp>
        <p:nvSpPr>
          <p:cNvPr id="361" name="Google Shape;361;p43"/>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6000"/>
              <a:buFont typeface="Arial"/>
              <a:buNone/>
            </a:pPr>
            <a:r>
              <a:rPr lang="en-GB"/>
              <a:t>IO</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65" name="Shape 365"/>
        <p:cNvGrpSpPr/>
        <p:nvPr/>
      </p:nvGrpSpPr>
      <p:grpSpPr>
        <a:xfrm>
          <a:off x="0" y="0"/>
          <a:ext cx="0" cy="0"/>
          <a:chOff x="0" y="0"/>
          <a:chExt cx="0" cy="0"/>
        </a:xfrm>
      </p:grpSpPr>
      <p:sp>
        <p:nvSpPr>
          <p:cNvPr id="366" name="Google Shape;366;p44"/>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IO = Input/Output</a:t>
            </a:r>
            <a:endParaRPr/>
          </a:p>
          <a:p>
            <a:pPr indent="-185738" lvl="0" marL="185738" marR="0" rtl="0" algn="l">
              <a:lnSpc>
                <a:spcPct val="100000"/>
              </a:lnSpc>
              <a:spcBef>
                <a:spcPts val="2000"/>
              </a:spcBef>
              <a:spcAft>
                <a:spcPts val="0"/>
              </a:spcAft>
              <a:buClr>
                <a:srgbClr val="008FD0"/>
              </a:buClr>
              <a:buSzPts val="1800"/>
              <a:buFont typeface="Arial"/>
              <a:buChar char="›"/>
            </a:pPr>
            <a:r>
              <a:rPr lang="en-GB"/>
              <a:t>Java refers to IO as a ‘stream’</a:t>
            </a:r>
            <a:endParaRPr/>
          </a:p>
          <a:p>
            <a:pPr indent="-185738" lvl="0" marL="185738" marR="0" rtl="0" algn="l">
              <a:lnSpc>
                <a:spcPct val="100000"/>
              </a:lnSpc>
              <a:spcBef>
                <a:spcPts val="2000"/>
              </a:spcBef>
              <a:spcAft>
                <a:spcPts val="0"/>
              </a:spcAft>
              <a:buClr>
                <a:srgbClr val="008FD0"/>
              </a:buClr>
              <a:buSzPts val="1800"/>
              <a:buFont typeface="Arial"/>
              <a:buChar char="›"/>
            </a:pPr>
            <a:r>
              <a:rPr lang="en-GB"/>
              <a:t>An IO stream represents an input source or an output destination</a:t>
            </a:r>
            <a:endParaRPr/>
          </a:p>
          <a:p>
            <a:pPr indent="-185738" lvl="0" marL="185738" marR="0" rtl="0" algn="l">
              <a:lnSpc>
                <a:spcPct val="100000"/>
              </a:lnSpc>
              <a:spcBef>
                <a:spcPts val="2000"/>
              </a:spcBef>
              <a:spcAft>
                <a:spcPts val="0"/>
              </a:spcAft>
              <a:buClr>
                <a:srgbClr val="008FD0"/>
              </a:buClr>
              <a:buSzPts val="1800"/>
              <a:buFont typeface="Arial"/>
              <a:buChar char="›"/>
            </a:pPr>
            <a:r>
              <a:rPr lang="en-GB"/>
              <a:t>A stream can represent different kinds of sources and destinations</a:t>
            </a:r>
            <a:endParaRPr/>
          </a:p>
          <a:p>
            <a:pPr indent="-165100" lvl="1" marL="622300" rtl="0" algn="l">
              <a:lnSpc>
                <a:spcPct val="100000"/>
              </a:lnSpc>
              <a:spcBef>
                <a:spcPts val="2000"/>
              </a:spcBef>
              <a:spcAft>
                <a:spcPts val="0"/>
              </a:spcAft>
              <a:buSzPts val="1800"/>
              <a:buChar char="›"/>
            </a:pPr>
            <a:r>
              <a:rPr lang="en-GB"/>
              <a:t>Files, devices</a:t>
            </a:r>
            <a:endParaRPr/>
          </a:p>
          <a:p>
            <a:pPr indent="-165100" lvl="1" marL="622300" rtl="0" algn="l">
              <a:lnSpc>
                <a:spcPct val="100000"/>
              </a:lnSpc>
              <a:spcBef>
                <a:spcPts val="2000"/>
              </a:spcBef>
              <a:spcAft>
                <a:spcPts val="0"/>
              </a:spcAft>
              <a:buSzPts val="1800"/>
              <a:buChar char="›"/>
            </a:pPr>
            <a:r>
              <a:rPr lang="en-GB"/>
              <a:t>Other Programs</a:t>
            </a:r>
            <a:endParaRPr/>
          </a:p>
          <a:p>
            <a:pPr indent="-165100" lvl="1" marL="622300" rtl="0" algn="l">
              <a:lnSpc>
                <a:spcPct val="100000"/>
              </a:lnSpc>
              <a:spcBef>
                <a:spcPts val="2000"/>
              </a:spcBef>
              <a:spcAft>
                <a:spcPts val="0"/>
              </a:spcAft>
              <a:buSzPts val="1800"/>
              <a:buChar char="›"/>
            </a:pPr>
            <a:r>
              <a:rPr lang="en-GB"/>
              <a:t>Memory Arrays</a:t>
            </a:r>
            <a:endParaRPr/>
          </a:p>
          <a:p>
            <a:pPr indent="-165100" lvl="1" marL="622300" rtl="0" algn="l">
              <a:lnSpc>
                <a:spcPct val="100000"/>
              </a:lnSpc>
              <a:spcBef>
                <a:spcPts val="2000"/>
              </a:spcBef>
              <a:spcAft>
                <a:spcPts val="0"/>
              </a:spcAft>
              <a:buSzPts val="1800"/>
              <a:buChar char="›"/>
            </a:pPr>
            <a:r>
              <a:rPr lang="en-GB"/>
              <a:t>Websites</a:t>
            </a:r>
            <a:endParaRPr/>
          </a:p>
        </p:txBody>
      </p:sp>
      <p:sp>
        <p:nvSpPr>
          <p:cNvPr id="367" name="Google Shape;367;p44"/>
          <p:cNvSpPr txBox="1"/>
          <p:nvPr>
            <p:ph idx="2" type="body"/>
          </p:nvPr>
        </p:nvSpPr>
        <p:spPr>
          <a:xfrm>
            <a:off x="62064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Streams can support many different types of data.</a:t>
            </a:r>
            <a:endParaRPr/>
          </a:p>
          <a:p>
            <a:pPr indent="-165100" lvl="1" marL="622300" rtl="0" algn="l">
              <a:lnSpc>
                <a:spcPct val="100000"/>
              </a:lnSpc>
              <a:spcBef>
                <a:spcPts val="2000"/>
              </a:spcBef>
              <a:spcAft>
                <a:spcPts val="0"/>
              </a:spcAft>
              <a:buSzPts val="1800"/>
              <a:buChar char="›"/>
            </a:pPr>
            <a:r>
              <a:rPr lang="en-GB"/>
              <a:t>Primitive data types</a:t>
            </a:r>
            <a:endParaRPr/>
          </a:p>
          <a:p>
            <a:pPr indent="-165100" lvl="1" marL="622300" rtl="0" algn="l">
              <a:lnSpc>
                <a:spcPct val="100000"/>
              </a:lnSpc>
              <a:spcBef>
                <a:spcPts val="2000"/>
              </a:spcBef>
              <a:spcAft>
                <a:spcPts val="0"/>
              </a:spcAft>
              <a:buSzPts val="1800"/>
              <a:buChar char="›"/>
            </a:pPr>
            <a:r>
              <a:rPr lang="en-GB"/>
              <a:t>Strings</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Streams simply pass on data, or manipulate/transform the data into different types of data. </a:t>
            </a:r>
            <a:endParaRPr/>
          </a:p>
          <a:p>
            <a:pPr indent="-185738" lvl="0" marL="185738" marR="0" rtl="0" algn="l">
              <a:lnSpc>
                <a:spcPct val="100000"/>
              </a:lnSpc>
              <a:spcBef>
                <a:spcPts val="2000"/>
              </a:spcBef>
              <a:spcAft>
                <a:spcPts val="0"/>
              </a:spcAft>
              <a:buClr>
                <a:srgbClr val="008FD0"/>
              </a:buClr>
              <a:buSzPts val="1800"/>
              <a:buFont typeface="Arial"/>
              <a:buChar char="›"/>
            </a:pPr>
            <a:r>
              <a:rPr lang="en-GB"/>
              <a:t>E.g. you could read in bytes from a file but then process it as a String, then write it back as bytes.</a:t>
            </a:r>
            <a:endParaRPr/>
          </a:p>
        </p:txBody>
      </p:sp>
      <p:sp>
        <p:nvSpPr>
          <p:cNvPr id="368" name="Google Shape;368;p4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java.IO</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72" name="Shape 372"/>
        <p:cNvGrpSpPr/>
        <p:nvPr/>
      </p:nvGrpSpPr>
      <p:grpSpPr>
        <a:xfrm>
          <a:off x="0" y="0"/>
          <a:ext cx="0" cy="0"/>
          <a:chOff x="0" y="0"/>
          <a:chExt cx="0" cy="0"/>
        </a:xfrm>
      </p:grpSpPr>
      <p:sp>
        <p:nvSpPr>
          <p:cNvPr id="373" name="Google Shape;373;p45"/>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sz="1800"/>
              <a:t>A developer typically uses input and output in 3 ways</a:t>
            </a:r>
            <a:endParaRPr/>
          </a:p>
          <a:p>
            <a:pPr indent="-165100" lvl="1" marL="622300" rtl="0" algn="l">
              <a:lnSpc>
                <a:spcPct val="100000"/>
              </a:lnSpc>
              <a:spcBef>
                <a:spcPts val="2000"/>
              </a:spcBef>
              <a:spcAft>
                <a:spcPts val="0"/>
              </a:spcAft>
              <a:buSzPts val="1800"/>
              <a:buChar char="›"/>
            </a:pPr>
            <a:r>
              <a:rPr lang="en-GB"/>
              <a:t>To interact with files and directories</a:t>
            </a:r>
            <a:endParaRPr/>
          </a:p>
          <a:p>
            <a:pPr indent="-165100" lvl="1" marL="622300" rtl="0" algn="l">
              <a:lnSpc>
                <a:spcPct val="100000"/>
              </a:lnSpc>
              <a:spcBef>
                <a:spcPts val="2000"/>
              </a:spcBef>
              <a:spcAft>
                <a:spcPts val="0"/>
              </a:spcAft>
              <a:buSzPts val="1800"/>
              <a:buChar char="›"/>
            </a:pPr>
            <a:r>
              <a:rPr lang="en-GB"/>
              <a:t>To read from and write to the console (Standard-in and Standard-out)</a:t>
            </a:r>
            <a:endParaRPr/>
          </a:p>
          <a:p>
            <a:pPr indent="-165100" lvl="1" marL="622300" rtl="0" algn="l">
              <a:lnSpc>
                <a:spcPct val="100000"/>
              </a:lnSpc>
              <a:spcBef>
                <a:spcPts val="2000"/>
              </a:spcBef>
              <a:spcAft>
                <a:spcPts val="0"/>
              </a:spcAft>
              <a:buSzPts val="1800"/>
              <a:buChar char="›"/>
            </a:pPr>
            <a:r>
              <a:rPr lang="en-GB"/>
              <a:t>Using ‘socket’ based sources to communicate with a remote system</a:t>
            </a:r>
            <a:endParaRPr/>
          </a:p>
          <a:p>
            <a:pPr indent="-185738" lvl="0" marL="185738" marR="0" rtl="0" algn="l">
              <a:lnSpc>
                <a:spcPct val="100000"/>
              </a:lnSpc>
              <a:spcBef>
                <a:spcPts val="2000"/>
              </a:spcBef>
              <a:spcAft>
                <a:spcPts val="0"/>
              </a:spcAft>
              <a:buClr>
                <a:srgbClr val="008FD0"/>
              </a:buClr>
              <a:buSzPts val="1800"/>
              <a:buFont typeface="Arial"/>
              <a:buChar char="›"/>
            </a:pPr>
            <a:r>
              <a:rPr lang="en-GB" sz="1800"/>
              <a:t>Base class names  (you use classes that derive from these)</a:t>
            </a:r>
            <a:endParaRPr/>
          </a:p>
          <a:p>
            <a:pPr indent="-165100" lvl="1" marL="622300" rtl="0" algn="l">
              <a:lnSpc>
                <a:spcPct val="100000"/>
              </a:lnSpc>
              <a:spcBef>
                <a:spcPts val="2000"/>
              </a:spcBef>
              <a:spcAft>
                <a:spcPts val="0"/>
              </a:spcAft>
              <a:buSzPts val="1800"/>
              <a:buChar char="›"/>
            </a:pPr>
            <a:r>
              <a:rPr lang="en-GB"/>
              <a:t>For byte streams – </a:t>
            </a:r>
            <a:r>
              <a:rPr b="1" lang="en-GB">
                <a:latin typeface="Droid Sans Mono"/>
                <a:ea typeface="Droid Sans Mono"/>
                <a:cs typeface="Droid Sans Mono"/>
                <a:sym typeface="Droid Sans Mono"/>
              </a:rPr>
              <a:t>InputStream</a:t>
            </a:r>
            <a:r>
              <a:rPr lang="en-GB"/>
              <a:t> &amp; </a:t>
            </a:r>
            <a:r>
              <a:rPr b="1" lang="en-GB">
                <a:latin typeface="Droid Sans Mono"/>
                <a:ea typeface="Droid Sans Mono"/>
                <a:cs typeface="Droid Sans Mono"/>
                <a:sym typeface="Droid Sans Mono"/>
              </a:rPr>
              <a:t>OutputStream</a:t>
            </a:r>
            <a:endParaRPr b="1">
              <a:latin typeface="Droid Sans Mono"/>
              <a:ea typeface="Droid Sans Mono"/>
              <a:cs typeface="Droid Sans Mono"/>
              <a:sym typeface="Droid Sans Mono"/>
            </a:endParaRPr>
          </a:p>
          <a:p>
            <a:pPr indent="-165100" lvl="1" marL="622300" rtl="0" algn="l">
              <a:lnSpc>
                <a:spcPct val="100000"/>
              </a:lnSpc>
              <a:spcBef>
                <a:spcPts val="2000"/>
              </a:spcBef>
              <a:spcAft>
                <a:spcPts val="0"/>
              </a:spcAft>
              <a:buSzPts val="1800"/>
              <a:buChar char="›"/>
            </a:pPr>
            <a:r>
              <a:rPr lang="en-GB"/>
              <a:t>For character streams </a:t>
            </a:r>
            <a:r>
              <a:rPr b="1" lang="en-GB"/>
              <a:t>– </a:t>
            </a:r>
            <a:r>
              <a:rPr b="1" lang="en-GB">
                <a:latin typeface="Droid Sans Mono"/>
                <a:ea typeface="Droid Sans Mono"/>
                <a:cs typeface="Droid Sans Mono"/>
                <a:sym typeface="Droid Sans Mono"/>
              </a:rPr>
              <a:t>Reader</a:t>
            </a:r>
            <a:r>
              <a:rPr b="1" lang="en-GB"/>
              <a:t> &amp; </a:t>
            </a:r>
            <a:r>
              <a:rPr b="1" lang="en-GB">
                <a:latin typeface="Droid Sans Mono"/>
                <a:ea typeface="Droid Sans Mono"/>
                <a:cs typeface="Droid Sans Mono"/>
                <a:sym typeface="Droid Sans Mono"/>
              </a:rPr>
              <a:t>Writer</a:t>
            </a:r>
            <a:endParaRPr/>
          </a:p>
          <a:p>
            <a:pPr indent="-50800" lvl="1" marL="622300" rtl="0" algn="l">
              <a:lnSpc>
                <a:spcPct val="100000"/>
              </a:lnSpc>
              <a:spcBef>
                <a:spcPts val="2000"/>
              </a:spcBef>
              <a:spcAft>
                <a:spcPts val="0"/>
              </a:spcAft>
              <a:buSzPts val="1800"/>
              <a:buNone/>
            </a:pPr>
            <a:r>
              <a:t/>
            </a:r>
            <a:endParaRPr/>
          </a:p>
        </p:txBody>
      </p:sp>
      <p:sp>
        <p:nvSpPr>
          <p:cNvPr id="374" name="Google Shape;374;p45"/>
          <p:cNvSpPr txBox="1"/>
          <p:nvPr>
            <p:ph idx="2" type="body"/>
          </p:nvPr>
        </p:nvSpPr>
        <p:spPr>
          <a:xfrm>
            <a:off x="62064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sz="1800"/>
              <a:t>Java supports two types of streams: character and byte.</a:t>
            </a:r>
            <a:endParaRPr/>
          </a:p>
          <a:p>
            <a:pPr indent="-165100" lvl="1" marL="622300" rtl="0" algn="l">
              <a:lnSpc>
                <a:spcPct val="100000"/>
              </a:lnSpc>
              <a:spcBef>
                <a:spcPts val="2000"/>
              </a:spcBef>
              <a:spcAft>
                <a:spcPts val="0"/>
              </a:spcAft>
              <a:buSzPts val="1800"/>
              <a:buChar char="›"/>
            </a:pPr>
            <a:r>
              <a:rPr lang="en-GB"/>
              <a:t>‘Readers’ and ‘Writers’ handle ‘character’ data.</a:t>
            </a:r>
            <a:endParaRPr/>
          </a:p>
          <a:p>
            <a:pPr indent="-165100" lvl="1" marL="622300" rtl="0" algn="l">
              <a:lnSpc>
                <a:spcPct val="100000"/>
              </a:lnSpc>
              <a:spcBef>
                <a:spcPts val="2000"/>
              </a:spcBef>
              <a:spcAft>
                <a:spcPts val="0"/>
              </a:spcAft>
              <a:buSzPts val="1800"/>
              <a:buChar char="›"/>
            </a:pPr>
            <a:r>
              <a:rPr lang="en-GB"/>
              <a:t>Input &amp; Output streams handle ‘byte’ data</a:t>
            </a:r>
            <a:endParaRPr/>
          </a:p>
          <a:p>
            <a:pPr indent="-158750" lvl="2" marL="1073150" rtl="0" algn="l">
              <a:lnSpc>
                <a:spcPct val="100000"/>
              </a:lnSpc>
              <a:spcBef>
                <a:spcPts val="2000"/>
              </a:spcBef>
              <a:spcAft>
                <a:spcPts val="0"/>
              </a:spcAft>
              <a:buSzPts val="1800"/>
              <a:buChar char="›"/>
            </a:pPr>
            <a:r>
              <a:rPr lang="en-GB"/>
              <a:t>Typically we say </a:t>
            </a:r>
            <a:r>
              <a:rPr i="1" lang="en-GB"/>
              <a:t>stream </a:t>
            </a:r>
            <a:r>
              <a:rPr lang="en-GB"/>
              <a:t>to</a:t>
            </a:r>
            <a:r>
              <a:rPr i="1" lang="en-GB"/>
              <a:t> </a:t>
            </a:r>
            <a:r>
              <a:rPr lang="en-GB"/>
              <a:t>refer to a byte stream.</a:t>
            </a:r>
            <a:endParaRPr/>
          </a:p>
          <a:p>
            <a:pPr indent="-158750" lvl="2" marL="1073150" rtl="0" algn="l">
              <a:lnSpc>
                <a:spcPct val="100000"/>
              </a:lnSpc>
              <a:spcBef>
                <a:spcPts val="2000"/>
              </a:spcBef>
              <a:spcAft>
                <a:spcPts val="0"/>
              </a:spcAft>
              <a:buSzPts val="1800"/>
              <a:buChar char="›"/>
            </a:pPr>
            <a:r>
              <a:rPr lang="en-GB"/>
              <a:t>Say </a:t>
            </a:r>
            <a:r>
              <a:rPr i="1" lang="en-GB"/>
              <a:t>reader </a:t>
            </a:r>
            <a:r>
              <a:rPr lang="en-GB"/>
              <a:t>and</a:t>
            </a:r>
            <a:r>
              <a:rPr i="1" lang="en-GB"/>
              <a:t> writer </a:t>
            </a:r>
            <a:r>
              <a:rPr lang="en-GB"/>
              <a:t>to refer to (Unicode) character streams.</a:t>
            </a:r>
            <a:endParaRPr/>
          </a:p>
          <a:p>
            <a:pPr indent="-71438" lvl="0" marL="185738" marR="0" rtl="0" algn="l">
              <a:lnSpc>
                <a:spcPct val="100000"/>
              </a:lnSpc>
              <a:spcBef>
                <a:spcPts val="2000"/>
              </a:spcBef>
              <a:spcAft>
                <a:spcPts val="0"/>
              </a:spcAft>
              <a:buClr>
                <a:srgbClr val="008FD0"/>
              </a:buClr>
              <a:buSzPts val="1800"/>
              <a:buFont typeface="Arial"/>
              <a:buNone/>
            </a:pPr>
            <a:r>
              <a:t/>
            </a:r>
            <a:endParaRPr sz="1800"/>
          </a:p>
          <a:p>
            <a:pPr indent="-71438" lvl="0" marL="185738" marR="0" rtl="0" algn="l">
              <a:lnSpc>
                <a:spcPct val="100000"/>
              </a:lnSpc>
              <a:spcBef>
                <a:spcPts val="2000"/>
              </a:spcBef>
              <a:spcAft>
                <a:spcPts val="0"/>
              </a:spcAft>
              <a:buClr>
                <a:srgbClr val="008FD0"/>
              </a:buClr>
              <a:buSzPts val="1800"/>
              <a:buFont typeface="Arial"/>
              <a:buNone/>
            </a:pPr>
            <a:r>
              <a:t/>
            </a:r>
            <a:endParaRPr sz="1800"/>
          </a:p>
          <a:p>
            <a:pPr indent="-71438" lvl="0" marL="185738" marR="0" rtl="0" algn="l">
              <a:lnSpc>
                <a:spcPct val="100000"/>
              </a:lnSpc>
              <a:spcBef>
                <a:spcPts val="2000"/>
              </a:spcBef>
              <a:spcAft>
                <a:spcPts val="0"/>
              </a:spcAft>
              <a:buClr>
                <a:srgbClr val="008FD0"/>
              </a:buClr>
              <a:buSzPts val="1800"/>
              <a:buFont typeface="Arial"/>
              <a:buNone/>
            </a:pPr>
            <a:r>
              <a:t/>
            </a:r>
            <a:endParaRPr sz="1800"/>
          </a:p>
        </p:txBody>
      </p:sp>
      <p:sp>
        <p:nvSpPr>
          <p:cNvPr id="375" name="Google Shape;375;p45"/>
          <p:cNvSpPr txBox="1"/>
          <p:nvPr>
            <p:ph type="title"/>
          </p:nvPr>
        </p:nvSpPr>
        <p:spPr>
          <a:xfrm>
            <a:off x="413999" y="124742"/>
            <a:ext cx="10461523"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The two main categories of data streams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79" name="Shape 379"/>
        <p:cNvGrpSpPr/>
        <p:nvPr/>
      </p:nvGrpSpPr>
      <p:grpSpPr>
        <a:xfrm>
          <a:off x="0" y="0"/>
          <a:ext cx="0" cy="0"/>
          <a:chOff x="0" y="0"/>
          <a:chExt cx="0" cy="0"/>
        </a:xfrm>
      </p:grpSpPr>
      <p:sp>
        <p:nvSpPr>
          <p:cNvPr id="380" name="Google Shape;380;p46"/>
          <p:cNvSpPr txBox="1"/>
          <p:nvPr>
            <p:ph idx="1" type="body"/>
          </p:nvPr>
        </p:nvSpPr>
        <p:spPr>
          <a:xfrm>
            <a:off x="414000" y="1929600"/>
            <a:ext cx="3421763"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This simple example copies the contents of one file to another file just using a byte array 128 at a time.</a:t>
            </a:r>
            <a:endParaRPr/>
          </a:p>
          <a:p>
            <a:pPr indent="-185738" lvl="0" marL="185738" marR="0" rtl="0" algn="l">
              <a:lnSpc>
                <a:spcPct val="100000"/>
              </a:lnSpc>
              <a:spcBef>
                <a:spcPts val="2000"/>
              </a:spcBef>
              <a:spcAft>
                <a:spcPts val="0"/>
              </a:spcAft>
              <a:buClr>
                <a:srgbClr val="008FD0"/>
              </a:buClr>
              <a:buSzPts val="1800"/>
              <a:buFont typeface="Arial"/>
              <a:buChar char="›"/>
            </a:pPr>
            <a:r>
              <a:rPr lang="en-GB"/>
              <a:t>Then the odd few at the end (assuming total length of bytes read in is not an exact multiple of 128).</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b="1" i="1" lang="en-GB"/>
              <a:t>import java.io.*;</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381" name="Google Shape;381;p46"/>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Byte Stream - Example</a:t>
            </a:r>
            <a:endParaRPr/>
          </a:p>
        </p:txBody>
      </p:sp>
      <p:sp>
        <p:nvSpPr>
          <p:cNvPr id="382" name="Google Shape;382;p46"/>
          <p:cNvSpPr/>
          <p:nvPr/>
        </p:nvSpPr>
        <p:spPr>
          <a:xfrm>
            <a:off x="3835763" y="1929600"/>
            <a:ext cx="7984935" cy="3888244"/>
          </a:xfrm>
          <a:prstGeom prst="rect">
            <a:avLst/>
          </a:prstGeom>
          <a:solidFill>
            <a:srgbClr val="F2F2F2"/>
          </a:solidFill>
          <a:ln>
            <a:noFill/>
          </a:ln>
          <a:effectLst>
            <a:outerShdw rotWithShape="0" algn="ctr" dir="2700000" dist="107763">
              <a:srgbClr val="AAAAAA">
                <a:alpha val="49803"/>
              </a:srgbClr>
            </a:outerShdw>
          </a:effectLst>
        </p:spPr>
        <p:txBody>
          <a:bodyPr anchorCtr="0" anchor="t" bIns="50800" lIns="95250" spcFirstLastPara="1" rIns="95250" wrap="square" tIns="50800">
            <a:spAutoFit/>
          </a:bodyPr>
          <a:lstStyle/>
          <a:p>
            <a:pPr indent="0" lvl="0" marL="0" marR="0" rtl="0" algn="l">
              <a:spcBef>
                <a:spcPts val="0"/>
              </a:spcBef>
              <a:spcAft>
                <a:spcPts val="0"/>
              </a:spcAft>
              <a:buNone/>
            </a:pPr>
            <a:r>
              <a:rPr b="1" lang="en-GB" sz="1600">
                <a:solidFill>
                  <a:srgbClr val="7F0055"/>
                </a:solidFill>
                <a:latin typeface="Courier New"/>
                <a:ea typeface="Courier New"/>
                <a:cs typeface="Courier New"/>
                <a:sym typeface="Courier New"/>
              </a:rPr>
              <a:t>public</a:t>
            </a: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static</a:t>
            </a: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void</a:t>
            </a:r>
            <a:r>
              <a:rPr b="1" lang="en-GB" sz="1600">
                <a:solidFill>
                  <a:srgbClr val="000000"/>
                </a:solidFill>
                <a:latin typeface="Courier New"/>
                <a:ea typeface="Courier New"/>
                <a:cs typeface="Courier New"/>
                <a:sym typeface="Courier New"/>
              </a:rPr>
              <a:t> copy(String </a:t>
            </a:r>
            <a:r>
              <a:rPr b="1" lang="en-GB" sz="1600">
                <a:solidFill>
                  <a:srgbClr val="6A3E3E"/>
                </a:solidFill>
                <a:latin typeface="Courier New"/>
                <a:ea typeface="Courier New"/>
                <a:cs typeface="Courier New"/>
                <a:sym typeface="Courier New"/>
              </a:rPr>
              <a:t>inFile</a:t>
            </a:r>
            <a:r>
              <a:rPr b="1" lang="en-GB" sz="1600">
                <a:solidFill>
                  <a:srgbClr val="000000"/>
                </a:solidFill>
                <a:latin typeface="Courier New"/>
                <a:ea typeface="Courier New"/>
                <a:cs typeface="Courier New"/>
                <a:sym typeface="Courier New"/>
              </a:rPr>
              <a:t>, String </a:t>
            </a:r>
            <a:r>
              <a:rPr b="1" lang="en-GB" sz="1600">
                <a:solidFill>
                  <a:srgbClr val="6A3E3E"/>
                </a:solidFill>
                <a:latin typeface="Courier New"/>
                <a:ea typeface="Courier New"/>
                <a:cs typeface="Courier New"/>
                <a:sym typeface="Courier New"/>
              </a:rPr>
              <a:t>outFile</a:t>
            </a: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throws</a:t>
            </a:r>
            <a:r>
              <a:rPr b="1" lang="en-GB" sz="1600">
                <a:solidFill>
                  <a:srgbClr val="000000"/>
                </a:solidFill>
                <a:latin typeface="Courier New"/>
                <a:ea typeface="Courier New"/>
                <a:cs typeface="Courier New"/>
                <a:sym typeface="Courier New"/>
              </a:rPr>
              <a:t> IOException {</a:t>
            </a:r>
            <a:endParaRPr/>
          </a:p>
          <a:p>
            <a:pPr indent="0" lvl="1" marL="457200" marR="0" rtl="0" algn="l">
              <a:spcBef>
                <a:spcPts val="0"/>
              </a:spcBef>
              <a:spcAft>
                <a:spcPts val="0"/>
              </a:spcAft>
              <a:buNone/>
            </a:pPr>
            <a:r>
              <a:rPr b="1" i="0" lang="en-GB" sz="1600" u="none" cap="none" strike="noStrike">
                <a:solidFill>
                  <a:srgbClr val="7F0055"/>
                </a:solidFill>
                <a:latin typeface="Courier New"/>
                <a:ea typeface="Courier New"/>
                <a:cs typeface="Courier New"/>
                <a:sym typeface="Courier New"/>
              </a:rPr>
              <a:t>byte</a:t>
            </a:r>
            <a:r>
              <a:rPr b="1" i="0" lang="en-GB" sz="1600" u="none" cap="none" strike="noStrike">
                <a:solidFill>
                  <a:srgbClr val="000000"/>
                </a:solidFill>
                <a:latin typeface="Courier New"/>
                <a:ea typeface="Courier New"/>
                <a:cs typeface="Courier New"/>
                <a:sym typeface="Courier New"/>
              </a:rPr>
              <a:t>[] </a:t>
            </a:r>
            <a:r>
              <a:rPr b="1" i="0" lang="en-GB" sz="1600" u="none" cap="none" strike="noStrike">
                <a:solidFill>
                  <a:srgbClr val="6A3E3E"/>
                </a:solidFill>
                <a:latin typeface="Courier New"/>
                <a:ea typeface="Courier New"/>
                <a:cs typeface="Courier New"/>
                <a:sym typeface="Courier New"/>
              </a:rPr>
              <a:t>bytes</a:t>
            </a:r>
            <a:r>
              <a:rPr b="1" i="0" lang="en-GB" sz="1600" u="none" cap="none" strike="noStrike">
                <a:solidFill>
                  <a:srgbClr val="000000"/>
                </a:solidFill>
                <a:latin typeface="Courier New"/>
                <a:ea typeface="Courier New"/>
                <a:cs typeface="Courier New"/>
                <a:sym typeface="Courier New"/>
              </a:rPr>
              <a:t> = </a:t>
            </a:r>
            <a:r>
              <a:rPr b="1" i="0" lang="en-GB" sz="1600" u="none" cap="none" strike="noStrike">
                <a:solidFill>
                  <a:srgbClr val="7F0055"/>
                </a:solidFill>
                <a:latin typeface="Courier New"/>
                <a:ea typeface="Courier New"/>
                <a:cs typeface="Courier New"/>
                <a:sym typeface="Courier New"/>
              </a:rPr>
              <a:t>new</a:t>
            </a:r>
            <a:r>
              <a:rPr b="1" i="0" lang="en-GB" sz="1600" u="none" cap="none" strike="noStrike">
                <a:solidFill>
                  <a:srgbClr val="000000"/>
                </a:solidFill>
                <a:latin typeface="Courier New"/>
                <a:ea typeface="Courier New"/>
                <a:cs typeface="Courier New"/>
                <a:sym typeface="Courier New"/>
              </a:rPr>
              <a:t> </a:t>
            </a:r>
            <a:r>
              <a:rPr b="1" i="0" lang="en-GB" sz="1600" u="none" cap="none" strike="noStrike">
                <a:solidFill>
                  <a:srgbClr val="7F0055"/>
                </a:solidFill>
                <a:latin typeface="Courier New"/>
                <a:ea typeface="Courier New"/>
                <a:cs typeface="Courier New"/>
                <a:sym typeface="Courier New"/>
              </a:rPr>
              <a:t>byte</a:t>
            </a:r>
            <a:r>
              <a:rPr b="1" i="0" lang="en-GB" sz="1600" u="none" cap="none" strike="noStrike">
                <a:solidFill>
                  <a:srgbClr val="000000"/>
                </a:solidFill>
                <a:latin typeface="Courier New"/>
                <a:ea typeface="Courier New"/>
                <a:cs typeface="Courier New"/>
                <a:sym typeface="Courier New"/>
              </a:rPr>
              <a:t>[128]; </a:t>
            </a:r>
            <a:endParaRPr/>
          </a:p>
          <a:p>
            <a:pPr indent="0" lvl="1" marL="457200" marR="0" rtl="0" algn="l">
              <a:spcBef>
                <a:spcPts val="0"/>
              </a:spcBef>
              <a:spcAft>
                <a:spcPts val="0"/>
              </a:spcAft>
              <a:buNone/>
            </a:pPr>
            <a:r>
              <a:rPr b="1" i="0" lang="en-GB" sz="1600" u="none" cap="none" strike="noStrike">
                <a:solidFill>
                  <a:srgbClr val="000000"/>
                </a:solidFill>
                <a:latin typeface="Courier New"/>
                <a:ea typeface="Courier New"/>
                <a:cs typeface="Courier New"/>
                <a:sym typeface="Courier New"/>
              </a:rPr>
              <a:t>FileInputStream </a:t>
            </a:r>
            <a:r>
              <a:rPr b="1" i="0" lang="en-GB" sz="1600" u="none" cap="none" strike="noStrike">
                <a:solidFill>
                  <a:srgbClr val="6A3E3E"/>
                </a:solidFill>
                <a:latin typeface="Courier New"/>
                <a:ea typeface="Courier New"/>
                <a:cs typeface="Courier New"/>
                <a:sym typeface="Courier New"/>
              </a:rPr>
              <a:t>fis</a:t>
            </a:r>
            <a:r>
              <a:rPr b="1" i="0" lang="en-GB" sz="1600" u="none" cap="none" strike="noStrike">
                <a:solidFill>
                  <a:srgbClr val="000000"/>
                </a:solidFill>
                <a:latin typeface="Courier New"/>
                <a:ea typeface="Courier New"/>
                <a:cs typeface="Courier New"/>
                <a:sym typeface="Courier New"/>
              </a:rPr>
              <a:t> = </a:t>
            </a:r>
            <a:r>
              <a:rPr b="1" i="0" lang="en-GB" sz="1600" u="none" cap="none" strike="noStrike">
                <a:solidFill>
                  <a:srgbClr val="7F0055"/>
                </a:solidFill>
                <a:latin typeface="Courier New"/>
                <a:ea typeface="Courier New"/>
                <a:cs typeface="Courier New"/>
                <a:sym typeface="Courier New"/>
              </a:rPr>
              <a:t>new</a:t>
            </a:r>
            <a:r>
              <a:rPr b="1" i="0" lang="en-GB" sz="1600" u="none" cap="none" strike="noStrike">
                <a:solidFill>
                  <a:srgbClr val="000000"/>
                </a:solidFill>
                <a:latin typeface="Courier New"/>
                <a:ea typeface="Courier New"/>
                <a:cs typeface="Courier New"/>
                <a:sym typeface="Courier New"/>
              </a:rPr>
              <a:t> FileInputStream(</a:t>
            </a:r>
            <a:r>
              <a:rPr b="1" i="0" lang="en-GB" sz="1600" u="none" cap="none" strike="noStrike">
                <a:solidFill>
                  <a:srgbClr val="6A3E3E"/>
                </a:solidFill>
                <a:latin typeface="Courier New"/>
                <a:ea typeface="Courier New"/>
                <a:cs typeface="Courier New"/>
                <a:sym typeface="Courier New"/>
              </a:rPr>
              <a:t>inFile</a:t>
            </a:r>
            <a:r>
              <a:rPr b="1" i="0" lang="en-GB" sz="1600" u="none" cap="none" strike="noStrike">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rPr b="1" i="0" lang="en-GB" sz="1600" u="none" cap="none" strike="noStrike">
                <a:solidFill>
                  <a:srgbClr val="000000"/>
                </a:solidFill>
                <a:latin typeface="Courier New"/>
                <a:ea typeface="Courier New"/>
                <a:cs typeface="Courier New"/>
                <a:sym typeface="Courier New"/>
              </a:rPr>
              <a:t>FileOutputStream </a:t>
            </a:r>
            <a:r>
              <a:rPr b="1" i="0" lang="en-GB" sz="1600" u="none" cap="none" strike="noStrike">
                <a:solidFill>
                  <a:srgbClr val="6A3E3E"/>
                </a:solidFill>
                <a:highlight>
                  <a:srgbClr val="F0D8A8"/>
                </a:highlight>
                <a:latin typeface="Courier New"/>
                <a:ea typeface="Courier New"/>
                <a:cs typeface="Courier New"/>
                <a:sym typeface="Courier New"/>
              </a:rPr>
              <a:t>fos</a:t>
            </a:r>
            <a:r>
              <a:rPr b="1" i="0" lang="en-GB" sz="1600" u="none" cap="none" strike="noStrike">
                <a:solidFill>
                  <a:srgbClr val="000000"/>
                </a:solidFill>
                <a:highlight>
                  <a:srgbClr val="F0D8A8"/>
                </a:highlight>
                <a:latin typeface="Courier New"/>
                <a:ea typeface="Courier New"/>
                <a:cs typeface="Courier New"/>
                <a:sym typeface="Courier New"/>
              </a:rPr>
              <a:t> = </a:t>
            </a:r>
            <a:r>
              <a:rPr b="1" i="0" lang="en-GB" sz="1600" u="none" cap="none" strike="noStrike">
                <a:solidFill>
                  <a:srgbClr val="7F0055"/>
                </a:solidFill>
                <a:highlight>
                  <a:srgbClr val="F0D8A8"/>
                </a:highlight>
                <a:latin typeface="Courier New"/>
                <a:ea typeface="Courier New"/>
                <a:cs typeface="Courier New"/>
                <a:sym typeface="Courier New"/>
              </a:rPr>
              <a:t>new</a:t>
            </a:r>
            <a:r>
              <a:rPr b="1" i="0" lang="en-GB" sz="1600" u="none" cap="none" strike="noStrike">
                <a:solidFill>
                  <a:srgbClr val="000000"/>
                </a:solidFill>
                <a:highlight>
                  <a:srgbClr val="F0D8A8"/>
                </a:highlight>
                <a:latin typeface="Courier New"/>
                <a:ea typeface="Courier New"/>
                <a:cs typeface="Courier New"/>
                <a:sym typeface="Courier New"/>
              </a:rPr>
              <a:t> FileOutputStream(</a:t>
            </a:r>
            <a:r>
              <a:rPr b="1" i="0" lang="en-GB" sz="1600" u="none" cap="none" strike="noStrike">
                <a:solidFill>
                  <a:srgbClr val="6A3E3E"/>
                </a:solidFill>
                <a:highlight>
                  <a:srgbClr val="F0D8A8"/>
                </a:highlight>
                <a:latin typeface="Courier New"/>
                <a:ea typeface="Courier New"/>
                <a:cs typeface="Courier New"/>
                <a:sym typeface="Courier New"/>
              </a:rPr>
              <a:t>outFile</a:t>
            </a:r>
            <a:r>
              <a:rPr b="1" i="0" lang="en-GB" sz="1600" u="none" cap="none" strike="noStrike">
                <a:solidFill>
                  <a:srgbClr val="000000"/>
                </a:solidFill>
                <a:highlight>
                  <a:srgbClr val="F0D8A8"/>
                </a:highlight>
                <a:latin typeface="Courier New"/>
                <a:ea typeface="Courier New"/>
                <a:cs typeface="Courier New"/>
                <a:sym typeface="Courier New"/>
              </a:rPr>
              <a:t>);</a:t>
            </a:r>
            <a:endParaRPr/>
          </a:p>
          <a:p>
            <a:pPr indent="0" lvl="1" marL="457200" marR="0" rtl="0" algn="l">
              <a:spcBef>
                <a:spcPts val="0"/>
              </a:spcBef>
              <a:spcAft>
                <a:spcPts val="0"/>
              </a:spcAft>
              <a:buNone/>
            </a:pPr>
            <a:r>
              <a:rPr b="1" i="0" lang="en-GB" sz="1600" u="none" cap="none" strike="noStrike">
                <a:solidFill>
                  <a:srgbClr val="7F0055"/>
                </a:solidFill>
                <a:latin typeface="Courier New"/>
                <a:ea typeface="Courier New"/>
                <a:cs typeface="Courier New"/>
                <a:sym typeface="Courier New"/>
              </a:rPr>
              <a:t>int</a:t>
            </a:r>
            <a:r>
              <a:rPr b="1" i="0" lang="en-GB" sz="1600" u="none" cap="none" strike="noStrike">
                <a:solidFill>
                  <a:srgbClr val="000000"/>
                </a:solidFill>
                <a:latin typeface="Courier New"/>
                <a:ea typeface="Courier New"/>
                <a:cs typeface="Courier New"/>
                <a:sym typeface="Courier New"/>
              </a:rPr>
              <a:t> </a:t>
            </a:r>
            <a:r>
              <a:rPr b="1" i="0" lang="en-GB" sz="1600" u="none" cap="none" strike="noStrike">
                <a:solidFill>
                  <a:srgbClr val="6A3E3E"/>
                </a:solidFill>
                <a:latin typeface="Courier New"/>
                <a:ea typeface="Courier New"/>
                <a:cs typeface="Courier New"/>
                <a:sym typeface="Courier New"/>
              </a:rPr>
              <a:t>count</a:t>
            </a:r>
            <a:r>
              <a:rPr b="1" i="0" lang="en-GB" sz="1600" u="none" cap="none" strike="noStrike">
                <a:solidFill>
                  <a:srgbClr val="000000"/>
                </a:solidFill>
                <a:latin typeface="Courier New"/>
                <a:ea typeface="Courier New"/>
                <a:cs typeface="Courier New"/>
                <a:sym typeface="Courier New"/>
              </a:rPr>
              <a:t> = 0, </a:t>
            </a:r>
            <a:r>
              <a:rPr b="1" i="0" lang="en-GB" sz="1600" u="none" cap="none" strike="noStrike">
                <a:solidFill>
                  <a:srgbClr val="6A3E3E"/>
                </a:solidFill>
                <a:latin typeface="Courier New"/>
                <a:ea typeface="Courier New"/>
                <a:cs typeface="Courier New"/>
                <a:sym typeface="Courier New"/>
              </a:rPr>
              <a:t>read</a:t>
            </a:r>
            <a:r>
              <a:rPr b="1" i="0" lang="en-GB" sz="1600" u="none" cap="none" strike="noStrike">
                <a:solidFill>
                  <a:srgbClr val="000000"/>
                </a:solidFill>
                <a:latin typeface="Courier New"/>
                <a:ea typeface="Courier New"/>
                <a:cs typeface="Courier New"/>
                <a:sym typeface="Courier New"/>
              </a:rPr>
              <a:t> = 0;</a:t>
            </a:r>
            <a:endParaRPr/>
          </a:p>
          <a:p>
            <a:pPr indent="0" lvl="1" marL="457200" marR="0" rtl="0" algn="l">
              <a:spcBef>
                <a:spcPts val="0"/>
              </a:spcBef>
              <a:spcAft>
                <a:spcPts val="0"/>
              </a:spcAft>
              <a:buNone/>
            </a:pPr>
            <a:r>
              <a:rPr b="1" i="0" lang="en-GB" sz="1600" u="none" cap="none" strike="noStrike">
                <a:solidFill>
                  <a:srgbClr val="7F0055"/>
                </a:solidFill>
                <a:latin typeface="Courier New"/>
                <a:ea typeface="Courier New"/>
                <a:cs typeface="Courier New"/>
                <a:sym typeface="Courier New"/>
              </a:rPr>
              <a:t>while</a:t>
            </a:r>
            <a:r>
              <a:rPr b="1" i="0" lang="en-GB" sz="1600" u="none" cap="none" strike="noStrike">
                <a:solidFill>
                  <a:srgbClr val="000000"/>
                </a:solidFill>
                <a:latin typeface="Courier New"/>
                <a:ea typeface="Courier New"/>
                <a:cs typeface="Courier New"/>
                <a:sym typeface="Courier New"/>
              </a:rPr>
              <a:t> ((</a:t>
            </a:r>
            <a:r>
              <a:rPr b="1" i="0" lang="en-GB" sz="1600" u="none" cap="none" strike="noStrike">
                <a:solidFill>
                  <a:srgbClr val="6A3E3E"/>
                </a:solidFill>
                <a:latin typeface="Courier New"/>
                <a:ea typeface="Courier New"/>
                <a:cs typeface="Courier New"/>
                <a:sym typeface="Courier New"/>
              </a:rPr>
              <a:t>read</a:t>
            </a:r>
            <a:r>
              <a:rPr b="1" i="0" lang="en-GB" sz="1600" u="none" cap="none" strike="noStrike">
                <a:solidFill>
                  <a:srgbClr val="000000"/>
                </a:solidFill>
                <a:latin typeface="Courier New"/>
                <a:ea typeface="Courier New"/>
                <a:cs typeface="Courier New"/>
                <a:sym typeface="Courier New"/>
              </a:rPr>
              <a:t> = </a:t>
            </a:r>
            <a:r>
              <a:rPr b="1" i="0" lang="en-GB" sz="1600" u="none" cap="none" strike="noStrike">
                <a:solidFill>
                  <a:srgbClr val="6A3E3E"/>
                </a:solidFill>
                <a:latin typeface="Courier New"/>
                <a:ea typeface="Courier New"/>
                <a:cs typeface="Courier New"/>
                <a:sym typeface="Courier New"/>
              </a:rPr>
              <a:t>fis</a:t>
            </a:r>
            <a:r>
              <a:rPr b="1" i="0" lang="en-GB" sz="1600" u="none" cap="none" strike="noStrike">
                <a:solidFill>
                  <a:srgbClr val="000000"/>
                </a:solidFill>
                <a:latin typeface="Courier New"/>
                <a:ea typeface="Courier New"/>
                <a:cs typeface="Courier New"/>
                <a:sym typeface="Courier New"/>
              </a:rPr>
              <a:t>.read(</a:t>
            </a:r>
            <a:r>
              <a:rPr b="1" i="0" lang="en-GB" sz="1600" u="none" cap="none" strike="noStrike">
                <a:solidFill>
                  <a:srgbClr val="6A3E3E"/>
                </a:solidFill>
                <a:latin typeface="Courier New"/>
                <a:ea typeface="Courier New"/>
                <a:cs typeface="Courier New"/>
                <a:sym typeface="Courier New"/>
              </a:rPr>
              <a:t>bytes</a:t>
            </a:r>
            <a:r>
              <a:rPr b="1" i="0" lang="en-GB" sz="1600" u="none" cap="none" strike="noStrike">
                <a:solidFill>
                  <a:srgbClr val="000000"/>
                </a:solidFill>
                <a:latin typeface="Courier New"/>
                <a:ea typeface="Courier New"/>
                <a:cs typeface="Courier New"/>
                <a:sym typeface="Courier New"/>
              </a:rPr>
              <a:t>)) != -1) {</a:t>
            </a:r>
            <a:endParaRPr/>
          </a:p>
          <a:p>
            <a:pPr indent="0" lvl="2" marL="914400" marR="0" rtl="0" algn="l">
              <a:spcBef>
                <a:spcPts val="0"/>
              </a:spcBef>
              <a:spcAft>
                <a:spcPts val="0"/>
              </a:spcAft>
              <a:buNone/>
            </a:pPr>
            <a:r>
              <a:rPr b="1" i="0" lang="en-GB" sz="1600" u="none" cap="none" strike="noStrike">
                <a:solidFill>
                  <a:srgbClr val="6A3E3E"/>
                </a:solidFill>
                <a:highlight>
                  <a:srgbClr val="D4D4D4"/>
                </a:highlight>
                <a:latin typeface="Courier New"/>
                <a:ea typeface="Courier New"/>
                <a:cs typeface="Courier New"/>
                <a:sym typeface="Courier New"/>
              </a:rPr>
              <a:t>fos</a:t>
            </a:r>
            <a:r>
              <a:rPr b="1" i="0" lang="en-GB" sz="1600" u="none" cap="none" strike="noStrike">
                <a:solidFill>
                  <a:srgbClr val="000000"/>
                </a:solidFill>
                <a:highlight>
                  <a:srgbClr val="D4D4D4"/>
                </a:highlight>
                <a:latin typeface="Courier New"/>
                <a:ea typeface="Courier New"/>
                <a:cs typeface="Courier New"/>
                <a:sym typeface="Courier New"/>
              </a:rPr>
              <a:t>.write(b, 0, </a:t>
            </a:r>
            <a:r>
              <a:rPr b="1" i="0" lang="en-GB" sz="1600" u="none" cap="none" strike="noStrike">
                <a:solidFill>
                  <a:srgbClr val="6A3E3E"/>
                </a:solidFill>
                <a:highlight>
                  <a:srgbClr val="D4D4D4"/>
                </a:highlight>
                <a:latin typeface="Courier New"/>
                <a:ea typeface="Courier New"/>
                <a:cs typeface="Courier New"/>
                <a:sym typeface="Courier New"/>
              </a:rPr>
              <a:t>read</a:t>
            </a:r>
            <a:r>
              <a:rPr b="1" i="0" lang="en-GB" sz="1600" u="none" cap="none" strike="noStrike">
                <a:solidFill>
                  <a:srgbClr val="000000"/>
                </a:solidFill>
                <a:highlight>
                  <a:srgbClr val="D4D4D4"/>
                </a:highlight>
                <a:latin typeface="Courier New"/>
                <a:ea typeface="Courier New"/>
                <a:cs typeface="Courier New"/>
                <a:sym typeface="Courier New"/>
              </a:rPr>
              <a:t>); </a:t>
            </a:r>
            <a:r>
              <a:rPr b="1" i="0" lang="en-GB" sz="1600" u="none" cap="none" strike="noStrike">
                <a:solidFill>
                  <a:srgbClr val="3F7F5F"/>
                </a:solidFill>
                <a:highlight>
                  <a:srgbClr val="D4D4D4"/>
                </a:highlight>
                <a:latin typeface="Courier New"/>
                <a:ea typeface="Courier New"/>
                <a:cs typeface="Courier New"/>
                <a:sym typeface="Courier New"/>
              </a:rPr>
              <a:t>// mainly 128 at a time</a:t>
            </a:r>
            <a:endParaRPr/>
          </a:p>
          <a:p>
            <a:pPr indent="0" lvl="2" marL="914400" marR="0" rtl="0" algn="l">
              <a:spcBef>
                <a:spcPts val="0"/>
              </a:spcBef>
              <a:spcAft>
                <a:spcPts val="0"/>
              </a:spcAft>
              <a:buNone/>
            </a:pPr>
            <a:r>
              <a:rPr b="1" i="0" lang="en-GB" sz="1600" u="none" cap="none" strike="noStrike">
                <a:solidFill>
                  <a:srgbClr val="6A3E3E"/>
                </a:solidFill>
                <a:latin typeface="Courier New"/>
                <a:ea typeface="Courier New"/>
                <a:cs typeface="Courier New"/>
                <a:sym typeface="Courier New"/>
              </a:rPr>
              <a:t>count</a:t>
            </a:r>
            <a:r>
              <a:rPr b="1" i="0" lang="en-GB" sz="1600" u="none" cap="none" strike="noStrike">
                <a:solidFill>
                  <a:srgbClr val="000000"/>
                </a:solidFill>
                <a:latin typeface="Courier New"/>
                <a:ea typeface="Courier New"/>
                <a:cs typeface="Courier New"/>
                <a:sym typeface="Courier New"/>
              </a:rPr>
              <a:t> += </a:t>
            </a:r>
            <a:r>
              <a:rPr b="1" i="0" lang="en-GB" sz="1600" u="none" cap="none" strike="noStrike">
                <a:solidFill>
                  <a:srgbClr val="6A3E3E"/>
                </a:solidFill>
                <a:latin typeface="Courier New"/>
                <a:ea typeface="Courier New"/>
                <a:cs typeface="Courier New"/>
                <a:sym typeface="Courier New"/>
              </a:rPr>
              <a:t>read</a:t>
            </a:r>
            <a:r>
              <a:rPr b="1" i="0" lang="en-GB" sz="1600" u="none" cap="none" strike="noStrike">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rPr b="1" i="0" lang="en-GB" sz="1600" u="none" cap="none" strike="noStrike">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rPr b="1" i="0" lang="en-GB" sz="1600" u="none" cap="none" strike="noStrike">
                <a:solidFill>
                  <a:srgbClr val="000000"/>
                </a:solidFill>
                <a:latin typeface="Courier New"/>
                <a:ea typeface="Courier New"/>
                <a:cs typeface="Courier New"/>
                <a:sym typeface="Courier New"/>
              </a:rPr>
              <a:t>System.</a:t>
            </a:r>
            <a:r>
              <a:rPr b="1" i="1" lang="en-GB" sz="1600" u="none" cap="none" strike="noStrike">
                <a:solidFill>
                  <a:srgbClr val="0000C0"/>
                </a:solidFill>
                <a:latin typeface="Courier New"/>
                <a:ea typeface="Courier New"/>
                <a:cs typeface="Courier New"/>
                <a:sym typeface="Courier New"/>
              </a:rPr>
              <a:t>out</a:t>
            </a:r>
            <a:r>
              <a:rPr b="1" i="1" lang="en-GB" sz="1600" u="none" cap="none" strike="noStrike">
                <a:solidFill>
                  <a:srgbClr val="000000"/>
                </a:solidFill>
                <a:latin typeface="Courier New"/>
                <a:ea typeface="Courier New"/>
                <a:cs typeface="Courier New"/>
                <a:sym typeface="Courier New"/>
              </a:rPr>
              <a:t>.printf(</a:t>
            </a:r>
            <a:r>
              <a:rPr b="1" i="1" lang="en-GB" sz="1600" u="none" cap="none" strike="noStrike">
                <a:solidFill>
                  <a:srgbClr val="2A00FF"/>
                </a:solidFill>
                <a:latin typeface="Courier New"/>
                <a:ea typeface="Courier New"/>
                <a:cs typeface="Courier New"/>
                <a:sym typeface="Courier New"/>
              </a:rPr>
              <a:t>"Wrote: %d bytes\n "</a:t>
            </a:r>
            <a:r>
              <a:rPr b="1" i="1" lang="en-GB" sz="1600" u="none" cap="none" strike="noStrike">
                <a:solidFill>
                  <a:srgbClr val="000000"/>
                </a:solidFill>
                <a:latin typeface="Courier New"/>
                <a:ea typeface="Courier New"/>
                <a:cs typeface="Courier New"/>
                <a:sym typeface="Courier New"/>
              </a:rPr>
              <a:t>, </a:t>
            </a:r>
            <a:r>
              <a:rPr b="1" i="1" lang="en-GB" sz="1600" u="none" cap="none" strike="noStrike">
                <a:solidFill>
                  <a:srgbClr val="6A3E3E"/>
                </a:solidFill>
                <a:latin typeface="Courier New"/>
                <a:ea typeface="Courier New"/>
                <a:cs typeface="Courier New"/>
                <a:sym typeface="Courier New"/>
              </a:rPr>
              <a:t>count</a:t>
            </a:r>
            <a:r>
              <a:rPr b="1" i="1" lang="en-GB" sz="1600" u="none" cap="none" strike="noStrike">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rPr b="1" i="0" lang="en-GB" sz="1600" u="none" cap="none" strike="noStrike">
                <a:solidFill>
                  <a:srgbClr val="6A3E3E"/>
                </a:solidFill>
                <a:latin typeface="Courier New"/>
                <a:ea typeface="Courier New"/>
                <a:cs typeface="Courier New"/>
                <a:sym typeface="Courier New"/>
              </a:rPr>
              <a:t>fis</a:t>
            </a:r>
            <a:r>
              <a:rPr b="1" i="0" lang="en-GB" sz="1600" u="none" cap="none" strike="noStrike">
                <a:solidFill>
                  <a:srgbClr val="000000"/>
                </a:solidFill>
                <a:latin typeface="Courier New"/>
                <a:ea typeface="Courier New"/>
                <a:cs typeface="Courier New"/>
                <a:sym typeface="Courier New"/>
              </a:rPr>
              <a:t>.close();</a:t>
            </a:r>
            <a:endParaRPr/>
          </a:p>
          <a:p>
            <a:pPr indent="0" lvl="1" marL="457200" marR="0" rtl="0" algn="l">
              <a:spcBef>
                <a:spcPts val="0"/>
              </a:spcBef>
              <a:spcAft>
                <a:spcPts val="0"/>
              </a:spcAft>
              <a:buNone/>
            </a:pPr>
            <a:r>
              <a:rPr b="1" i="0" lang="en-GB" sz="1600" u="none" cap="none" strike="noStrike">
                <a:solidFill>
                  <a:srgbClr val="6A3E3E"/>
                </a:solidFill>
                <a:highlight>
                  <a:srgbClr val="D4D4D4"/>
                </a:highlight>
                <a:latin typeface="Courier New"/>
                <a:ea typeface="Courier New"/>
                <a:cs typeface="Courier New"/>
                <a:sym typeface="Courier New"/>
              </a:rPr>
              <a:t>fos</a:t>
            </a:r>
            <a:r>
              <a:rPr b="1" i="0" lang="en-GB" sz="1600" u="none" cap="none" strike="noStrike">
                <a:solidFill>
                  <a:srgbClr val="000000"/>
                </a:solidFill>
                <a:highlight>
                  <a:srgbClr val="D4D4D4"/>
                </a:highlight>
                <a:latin typeface="Courier New"/>
                <a:ea typeface="Courier New"/>
                <a:cs typeface="Courier New"/>
                <a:sym typeface="Courier New"/>
              </a:rPr>
              <a:t>.close();</a:t>
            </a:r>
            <a:endParaRPr/>
          </a:p>
          <a:p>
            <a:pPr indent="0" lvl="1" marL="457200" marR="0" rtl="0" algn="l">
              <a:spcBef>
                <a:spcPts val="0"/>
              </a:spcBef>
              <a:spcAft>
                <a:spcPts val="0"/>
              </a:spcAft>
              <a:buNone/>
            </a:pPr>
            <a:r>
              <a:t/>
            </a:r>
            <a:endParaRPr b="1" i="0" sz="1600" u="none" cap="none" strike="noStrike">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a:t>
            </a:r>
            <a:endParaRPr b="1" sz="1600">
              <a:solidFill>
                <a:srgbClr val="000000"/>
              </a:solidFill>
              <a:latin typeface="Droid Sans Mono"/>
              <a:ea typeface="Droid Sans Mono"/>
              <a:cs typeface="Droid Sans Mono"/>
              <a:sym typeface="Droid Sans Mon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87" name="Shape 387"/>
        <p:cNvGrpSpPr/>
        <p:nvPr/>
      </p:nvGrpSpPr>
      <p:grpSpPr>
        <a:xfrm>
          <a:off x="0" y="0"/>
          <a:ext cx="0" cy="0"/>
          <a:chOff x="0" y="0"/>
          <a:chExt cx="0" cy="0"/>
        </a:xfrm>
      </p:grpSpPr>
      <p:sp>
        <p:nvSpPr>
          <p:cNvPr id="388" name="Google Shape;388;p47"/>
          <p:cNvSpPr txBox="1"/>
          <p:nvPr>
            <p:ph idx="1" type="body"/>
          </p:nvPr>
        </p:nvSpPr>
        <p:spPr>
          <a:xfrm>
            <a:off x="414000" y="1929600"/>
            <a:ext cx="3077345"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BufferedReader chained to a FileReader but notice the read requests issued to the high level BufferedReader, mirrored by the BufferedWriter using the FileWriter.</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389" name="Google Shape;389;p47"/>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Buffered Reader - Example</a:t>
            </a:r>
            <a:endParaRPr/>
          </a:p>
        </p:txBody>
      </p:sp>
      <p:sp>
        <p:nvSpPr>
          <p:cNvPr id="390" name="Google Shape;390;p47"/>
          <p:cNvSpPr/>
          <p:nvPr/>
        </p:nvSpPr>
        <p:spPr>
          <a:xfrm>
            <a:off x="3491345" y="1929600"/>
            <a:ext cx="8476342" cy="3980577"/>
          </a:xfrm>
          <a:prstGeom prst="rect">
            <a:avLst/>
          </a:prstGeom>
          <a:solidFill>
            <a:srgbClr val="F2F2F2"/>
          </a:solidFill>
          <a:ln>
            <a:noFill/>
          </a:ln>
          <a:effectLst>
            <a:outerShdw rotWithShape="0" algn="ctr" dir="2700000" dist="107763">
              <a:srgbClr val="AAAAAA">
                <a:alpha val="49803"/>
              </a:srgbClr>
            </a:outerShdw>
          </a:effectLst>
        </p:spPr>
        <p:txBody>
          <a:bodyPr anchorCtr="0" anchor="t" bIns="50800" lIns="95250" spcFirstLastPara="1" rIns="95250" wrap="square" tIns="50800">
            <a:spAutoFit/>
          </a:bodyPr>
          <a:lstStyle/>
          <a:p>
            <a:pPr indent="0" lvl="0" marL="0" marR="0" rtl="0" algn="l">
              <a:spcBef>
                <a:spcPts val="0"/>
              </a:spcBef>
              <a:spcAft>
                <a:spcPts val="0"/>
              </a:spcAft>
              <a:buNone/>
            </a:pPr>
            <a:r>
              <a:rPr b="1" lang="en-GB" sz="1800">
                <a:solidFill>
                  <a:srgbClr val="7F0055"/>
                </a:solidFill>
                <a:latin typeface="Courier New"/>
                <a:ea typeface="Courier New"/>
                <a:cs typeface="Courier New"/>
                <a:sym typeface="Courier New"/>
              </a:rPr>
              <a:t>public</a:t>
            </a: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static</a:t>
            </a: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void</a:t>
            </a:r>
            <a:r>
              <a:rPr b="1" lang="en-GB" sz="1800">
                <a:solidFill>
                  <a:srgbClr val="000000"/>
                </a:solidFill>
                <a:latin typeface="Courier New"/>
                <a:ea typeface="Courier New"/>
                <a:cs typeface="Courier New"/>
                <a:sym typeface="Courier New"/>
              </a:rPr>
              <a:t> bufferedcopy(String </a:t>
            </a:r>
            <a:r>
              <a:rPr b="1" lang="en-GB" sz="1800">
                <a:solidFill>
                  <a:srgbClr val="6A3E3E"/>
                </a:solidFill>
                <a:latin typeface="Courier New"/>
                <a:ea typeface="Courier New"/>
                <a:cs typeface="Courier New"/>
                <a:sym typeface="Courier New"/>
              </a:rPr>
              <a:t>inFile</a:t>
            </a:r>
            <a:r>
              <a:rPr b="1" lang="en-GB" sz="1800">
                <a:solidFill>
                  <a:srgbClr val="000000"/>
                </a:solidFill>
                <a:latin typeface="Courier New"/>
                <a:ea typeface="Courier New"/>
                <a:cs typeface="Courier New"/>
                <a:sym typeface="Courier New"/>
              </a:rPr>
              <a:t>, String </a:t>
            </a:r>
            <a:r>
              <a:rPr b="1" lang="en-GB" sz="1800">
                <a:solidFill>
                  <a:srgbClr val="6A3E3E"/>
                </a:solidFill>
                <a:latin typeface="Courier New"/>
                <a:ea typeface="Courier New"/>
                <a:cs typeface="Courier New"/>
                <a:sym typeface="Courier New"/>
              </a:rPr>
              <a:t>outFile</a:t>
            </a:r>
            <a:r>
              <a:rPr b="1" lang="en-GB" sz="1800">
                <a:solidFill>
                  <a:srgbClr val="000000"/>
                </a:solidFill>
                <a:latin typeface="Courier New"/>
                <a:ea typeface="Courier New"/>
                <a:cs typeface="Courier New"/>
                <a:sym typeface="Courier New"/>
              </a:rPr>
              <a:t>) </a:t>
            </a:r>
            <a:r>
              <a:rPr b="1" lang="en-GB" sz="1800">
                <a:solidFill>
                  <a:srgbClr val="7F0055"/>
                </a:solidFill>
                <a:latin typeface="Courier New"/>
                <a:ea typeface="Courier New"/>
                <a:cs typeface="Courier New"/>
                <a:sym typeface="Courier New"/>
              </a:rPr>
              <a:t>throws</a:t>
            </a:r>
            <a:r>
              <a:rPr b="1" lang="en-GB" sz="1800">
                <a:solidFill>
                  <a:srgbClr val="000000"/>
                </a:solidFill>
                <a:latin typeface="Courier New"/>
                <a:ea typeface="Courier New"/>
                <a:cs typeface="Courier New"/>
                <a:sym typeface="Courier New"/>
              </a:rPr>
              <a:t> IOException</a:t>
            </a:r>
            <a:endParaRPr/>
          </a:p>
          <a:p>
            <a:pPr indent="0" lvl="0" marL="0" marR="0" rtl="0" algn="l">
              <a:spcBef>
                <a:spcPts val="0"/>
              </a:spcBef>
              <a:spcAft>
                <a:spcPts val="0"/>
              </a:spcAft>
              <a:buNone/>
            </a:pPr>
            <a:r>
              <a:rPr b="1" lang="en-GB" sz="1800">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rPr b="1" i="0" lang="en-GB" sz="1800" u="none" cap="none" strike="noStrike">
                <a:solidFill>
                  <a:srgbClr val="000000"/>
                </a:solidFill>
                <a:latin typeface="Courier New"/>
                <a:ea typeface="Courier New"/>
                <a:cs typeface="Courier New"/>
                <a:sym typeface="Courier New"/>
              </a:rPr>
              <a:t>BufferedReader </a:t>
            </a:r>
            <a:r>
              <a:rPr b="1" i="0" lang="en-GB" sz="1800" u="none" cap="none" strike="noStrike">
                <a:solidFill>
                  <a:srgbClr val="6A3E3E"/>
                </a:solidFill>
                <a:latin typeface="Courier New"/>
                <a:ea typeface="Courier New"/>
                <a:cs typeface="Courier New"/>
                <a:sym typeface="Courier New"/>
              </a:rPr>
              <a:t>bfrIn</a:t>
            </a:r>
            <a:r>
              <a:rPr b="1" i="0" lang="en-GB" sz="1800" u="none" cap="none" strike="noStrike">
                <a:solidFill>
                  <a:srgbClr val="000000"/>
                </a:solidFill>
                <a:latin typeface="Courier New"/>
                <a:ea typeface="Courier New"/>
                <a:cs typeface="Courier New"/>
                <a:sym typeface="Courier New"/>
              </a:rPr>
              <a:t> = </a:t>
            </a:r>
            <a:r>
              <a:rPr b="1" i="0" lang="en-GB" sz="1800" u="none" cap="none" strike="noStrike">
                <a:solidFill>
                  <a:srgbClr val="7F0055"/>
                </a:solidFill>
                <a:latin typeface="Courier New"/>
                <a:ea typeface="Courier New"/>
                <a:cs typeface="Courier New"/>
                <a:sym typeface="Courier New"/>
              </a:rPr>
              <a:t>new</a:t>
            </a:r>
            <a:r>
              <a:rPr b="1" i="0" lang="en-GB" sz="1800" u="none" cap="none" strike="noStrike">
                <a:solidFill>
                  <a:srgbClr val="000000"/>
                </a:solidFill>
                <a:latin typeface="Courier New"/>
                <a:ea typeface="Courier New"/>
                <a:cs typeface="Courier New"/>
                <a:sym typeface="Courier New"/>
              </a:rPr>
              <a:t> BufferedReader(</a:t>
            </a:r>
            <a:r>
              <a:rPr b="1" i="0" lang="en-GB" sz="1800" u="none" cap="none" strike="noStrike">
                <a:solidFill>
                  <a:srgbClr val="7F0055"/>
                </a:solidFill>
                <a:latin typeface="Courier New"/>
                <a:ea typeface="Courier New"/>
                <a:cs typeface="Courier New"/>
                <a:sym typeface="Courier New"/>
              </a:rPr>
              <a:t>new</a:t>
            </a:r>
            <a:r>
              <a:rPr b="1" i="0" lang="en-GB" sz="1800" u="none" cap="none" strike="noStrike">
                <a:solidFill>
                  <a:srgbClr val="000000"/>
                </a:solidFill>
                <a:latin typeface="Courier New"/>
                <a:ea typeface="Courier New"/>
                <a:cs typeface="Courier New"/>
                <a:sym typeface="Courier New"/>
              </a:rPr>
              <a:t> FileReader(</a:t>
            </a:r>
            <a:r>
              <a:rPr b="1" i="0" lang="en-GB" sz="1800" u="none" cap="none" strike="noStrike">
                <a:solidFill>
                  <a:srgbClr val="6A3E3E"/>
                </a:solidFill>
                <a:latin typeface="Courier New"/>
                <a:ea typeface="Courier New"/>
                <a:cs typeface="Courier New"/>
                <a:sym typeface="Courier New"/>
              </a:rPr>
              <a:t>inFile</a:t>
            </a:r>
            <a:r>
              <a:rPr b="1" i="0" lang="en-GB" sz="1800" u="none" cap="none" strike="noStrike">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rPr b="1" i="0" lang="en-GB" sz="1800" u="none" cap="none" strike="noStrike">
                <a:solidFill>
                  <a:srgbClr val="000000"/>
                </a:solidFill>
                <a:latin typeface="Courier New"/>
                <a:ea typeface="Courier New"/>
                <a:cs typeface="Courier New"/>
                <a:sym typeface="Courier New"/>
              </a:rPr>
              <a:t>BufferedWriter </a:t>
            </a:r>
            <a:r>
              <a:rPr b="1" i="0" lang="en-GB" sz="1800" u="none" cap="none" strike="noStrike">
                <a:solidFill>
                  <a:srgbClr val="6A3E3E"/>
                </a:solidFill>
                <a:latin typeface="Courier New"/>
                <a:ea typeface="Courier New"/>
                <a:cs typeface="Courier New"/>
                <a:sym typeface="Courier New"/>
              </a:rPr>
              <a:t>bfwOut</a:t>
            </a:r>
            <a:r>
              <a:rPr b="1" i="0" lang="en-GB" sz="1800" u="none" cap="none" strike="noStrike">
                <a:solidFill>
                  <a:srgbClr val="000000"/>
                </a:solidFill>
                <a:latin typeface="Courier New"/>
                <a:ea typeface="Courier New"/>
                <a:cs typeface="Courier New"/>
                <a:sym typeface="Courier New"/>
              </a:rPr>
              <a:t> = </a:t>
            </a:r>
            <a:r>
              <a:rPr b="1" i="0" lang="en-GB" sz="1800" u="none" cap="none" strike="noStrike">
                <a:solidFill>
                  <a:srgbClr val="7F0055"/>
                </a:solidFill>
                <a:latin typeface="Courier New"/>
                <a:ea typeface="Courier New"/>
                <a:cs typeface="Courier New"/>
                <a:sym typeface="Courier New"/>
              </a:rPr>
              <a:t>new</a:t>
            </a:r>
            <a:r>
              <a:rPr b="1" i="0" lang="en-GB" sz="1800" u="none" cap="none" strike="noStrike">
                <a:solidFill>
                  <a:srgbClr val="000000"/>
                </a:solidFill>
                <a:latin typeface="Courier New"/>
                <a:ea typeface="Courier New"/>
                <a:cs typeface="Courier New"/>
                <a:sym typeface="Courier New"/>
              </a:rPr>
              <a:t> BufferedWriter(</a:t>
            </a:r>
            <a:r>
              <a:rPr b="1" i="0" lang="en-GB" sz="1800" u="none" cap="none" strike="noStrike">
                <a:solidFill>
                  <a:srgbClr val="7F0055"/>
                </a:solidFill>
                <a:latin typeface="Courier New"/>
                <a:ea typeface="Courier New"/>
                <a:cs typeface="Courier New"/>
                <a:sym typeface="Courier New"/>
              </a:rPr>
              <a:t>new</a:t>
            </a:r>
            <a:r>
              <a:rPr b="1" i="0" lang="en-GB" sz="1800" u="none" cap="none" strike="noStrike">
                <a:solidFill>
                  <a:srgbClr val="000000"/>
                </a:solidFill>
                <a:latin typeface="Courier New"/>
                <a:ea typeface="Courier New"/>
                <a:cs typeface="Courier New"/>
                <a:sym typeface="Courier New"/>
              </a:rPr>
              <a:t> FileWriter(</a:t>
            </a:r>
            <a:r>
              <a:rPr b="1" i="0" lang="en-GB" sz="1800" u="none" cap="none" strike="noStrike">
                <a:solidFill>
                  <a:srgbClr val="6A3E3E"/>
                </a:solidFill>
                <a:latin typeface="Courier New"/>
                <a:ea typeface="Courier New"/>
                <a:cs typeface="Courier New"/>
                <a:sym typeface="Courier New"/>
              </a:rPr>
              <a:t>outFile</a:t>
            </a:r>
            <a:r>
              <a:rPr b="1" i="0" lang="en-GB" sz="1800" u="none" cap="none" strike="noStrike">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rPr b="1" i="0" lang="en-GB" sz="1800" u="none" cap="none" strike="noStrike">
                <a:solidFill>
                  <a:srgbClr val="000000"/>
                </a:solidFill>
                <a:latin typeface="Courier New"/>
                <a:ea typeface="Courier New"/>
                <a:cs typeface="Courier New"/>
                <a:sym typeface="Courier New"/>
              </a:rPr>
              <a:t>String </a:t>
            </a:r>
            <a:r>
              <a:rPr b="1" i="0" lang="en-GB" sz="1800" u="none" cap="none" strike="noStrike">
                <a:solidFill>
                  <a:srgbClr val="6A3E3E"/>
                </a:solidFill>
                <a:latin typeface="Courier New"/>
                <a:ea typeface="Courier New"/>
                <a:cs typeface="Courier New"/>
                <a:sym typeface="Courier New"/>
              </a:rPr>
              <a:t>line</a:t>
            </a:r>
            <a:r>
              <a:rPr b="1" i="0" lang="en-GB" sz="1800" u="none" cap="none" strike="noStrike">
                <a:solidFill>
                  <a:srgbClr val="000000"/>
                </a:solidFill>
                <a:latin typeface="Courier New"/>
                <a:ea typeface="Courier New"/>
                <a:cs typeface="Courier New"/>
                <a:sym typeface="Courier New"/>
              </a:rPr>
              <a:t> = </a:t>
            </a:r>
            <a:r>
              <a:rPr b="1" i="0" lang="en-GB" sz="1800" u="none" cap="none" strike="noStrike">
                <a:solidFill>
                  <a:srgbClr val="2A00FF"/>
                </a:solidFill>
                <a:latin typeface="Courier New"/>
                <a:ea typeface="Courier New"/>
                <a:cs typeface="Courier New"/>
                <a:sym typeface="Courier New"/>
              </a:rPr>
              <a:t>""</a:t>
            </a:r>
            <a:r>
              <a:rPr b="1" i="0" lang="en-GB" sz="1800" u="none" cap="none" strike="noStrike">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rPr b="1" i="0" lang="en-GB" sz="1800" u="none" cap="none" strike="noStrike">
                <a:solidFill>
                  <a:srgbClr val="7F0055"/>
                </a:solidFill>
                <a:latin typeface="Courier New"/>
                <a:ea typeface="Courier New"/>
                <a:cs typeface="Courier New"/>
                <a:sym typeface="Courier New"/>
              </a:rPr>
              <a:t>while</a:t>
            </a:r>
            <a:r>
              <a:rPr b="1" i="0" lang="en-GB" sz="1800" u="none" cap="none" strike="noStrike">
                <a:solidFill>
                  <a:srgbClr val="000000"/>
                </a:solidFill>
                <a:latin typeface="Courier New"/>
                <a:ea typeface="Courier New"/>
                <a:cs typeface="Courier New"/>
                <a:sym typeface="Courier New"/>
              </a:rPr>
              <a:t> ((</a:t>
            </a:r>
            <a:r>
              <a:rPr b="1" i="0" lang="en-GB" sz="1800" u="none" cap="none" strike="noStrike">
                <a:solidFill>
                  <a:srgbClr val="6A3E3E"/>
                </a:solidFill>
                <a:latin typeface="Courier New"/>
                <a:ea typeface="Courier New"/>
                <a:cs typeface="Courier New"/>
                <a:sym typeface="Courier New"/>
              </a:rPr>
              <a:t>line</a:t>
            </a:r>
            <a:r>
              <a:rPr b="1" i="0" lang="en-GB" sz="1800" u="none" cap="none" strike="noStrike">
                <a:solidFill>
                  <a:srgbClr val="000000"/>
                </a:solidFill>
                <a:latin typeface="Courier New"/>
                <a:ea typeface="Courier New"/>
                <a:cs typeface="Courier New"/>
                <a:sym typeface="Courier New"/>
              </a:rPr>
              <a:t> = </a:t>
            </a:r>
            <a:r>
              <a:rPr b="1" i="0" lang="en-GB" sz="1800" u="none" cap="none" strike="noStrike">
                <a:solidFill>
                  <a:srgbClr val="6A3E3E"/>
                </a:solidFill>
                <a:latin typeface="Courier New"/>
                <a:ea typeface="Courier New"/>
                <a:cs typeface="Courier New"/>
                <a:sym typeface="Courier New"/>
              </a:rPr>
              <a:t>bfrIn</a:t>
            </a:r>
            <a:r>
              <a:rPr b="1" i="0" lang="en-GB" sz="1800" u="none" cap="none" strike="noStrike">
                <a:solidFill>
                  <a:srgbClr val="000000"/>
                </a:solidFill>
                <a:latin typeface="Courier New"/>
                <a:ea typeface="Courier New"/>
                <a:cs typeface="Courier New"/>
                <a:sym typeface="Courier New"/>
              </a:rPr>
              <a:t>.readLine()) != </a:t>
            </a:r>
            <a:r>
              <a:rPr b="1" i="0" lang="en-GB" sz="1800" u="none" cap="none" strike="noStrike">
                <a:solidFill>
                  <a:srgbClr val="7F0055"/>
                </a:solidFill>
                <a:latin typeface="Courier New"/>
                <a:ea typeface="Courier New"/>
                <a:cs typeface="Courier New"/>
                <a:sym typeface="Courier New"/>
              </a:rPr>
              <a:t>null</a:t>
            </a:r>
            <a:r>
              <a:rPr b="1" i="0" lang="en-GB" sz="1800" u="none" cap="none" strike="noStrike">
                <a:solidFill>
                  <a:srgbClr val="000000"/>
                </a:solidFill>
                <a:latin typeface="Courier New"/>
                <a:ea typeface="Courier New"/>
                <a:cs typeface="Courier New"/>
                <a:sym typeface="Courier New"/>
              </a:rPr>
              <a:t>) {</a:t>
            </a:r>
            <a:endParaRPr/>
          </a:p>
          <a:p>
            <a:pPr indent="0" lvl="1" marL="457200" marR="0" rtl="0" algn="l">
              <a:spcBef>
                <a:spcPts val="0"/>
              </a:spcBef>
              <a:spcAft>
                <a:spcPts val="0"/>
              </a:spcAft>
              <a:buNone/>
            </a:pPr>
            <a:r>
              <a:rPr b="1" i="0" lang="en-GB" sz="1800" u="none" cap="none" strike="noStrike">
                <a:solidFill>
                  <a:srgbClr val="6A3E3E"/>
                </a:solidFill>
                <a:latin typeface="Courier New"/>
                <a:ea typeface="Courier New"/>
                <a:cs typeface="Courier New"/>
                <a:sym typeface="Courier New"/>
              </a:rPr>
              <a:t>	bfwOut</a:t>
            </a:r>
            <a:r>
              <a:rPr b="1" i="0" lang="en-GB" sz="1800" u="none" cap="none" strike="noStrike">
                <a:solidFill>
                  <a:srgbClr val="000000"/>
                </a:solidFill>
                <a:latin typeface="Courier New"/>
                <a:ea typeface="Courier New"/>
                <a:cs typeface="Courier New"/>
                <a:sym typeface="Courier New"/>
              </a:rPr>
              <a:t>.write(</a:t>
            </a:r>
            <a:r>
              <a:rPr b="1" i="0" lang="en-GB" sz="1800" u="none" cap="none" strike="noStrike">
                <a:solidFill>
                  <a:srgbClr val="6A3E3E"/>
                </a:solidFill>
                <a:latin typeface="Courier New"/>
                <a:ea typeface="Courier New"/>
                <a:cs typeface="Courier New"/>
                <a:sym typeface="Courier New"/>
              </a:rPr>
              <a:t>line</a:t>
            </a:r>
            <a:r>
              <a:rPr b="1" i="0" lang="en-GB" sz="1800" u="none" cap="none" strike="noStrike">
                <a:solidFill>
                  <a:srgbClr val="000000"/>
                </a:solidFill>
                <a:latin typeface="Courier New"/>
                <a:ea typeface="Courier New"/>
                <a:cs typeface="Courier New"/>
                <a:sym typeface="Courier New"/>
              </a:rPr>
              <a:t> + </a:t>
            </a:r>
            <a:r>
              <a:rPr b="1" i="0" lang="en-GB" sz="1800" u="none" cap="none" strike="noStrike">
                <a:solidFill>
                  <a:srgbClr val="2A00FF"/>
                </a:solidFill>
                <a:latin typeface="Courier New"/>
                <a:ea typeface="Courier New"/>
                <a:cs typeface="Courier New"/>
                <a:sym typeface="Courier New"/>
              </a:rPr>
              <a:t>"\n"</a:t>
            </a:r>
            <a:r>
              <a:rPr b="1" i="0" lang="en-GB" sz="1800" u="none" cap="none" strike="noStrike">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rPr b="1" i="0" lang="en-GB" sz="1800" u="none" cap="none" strike="noStrike">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rPr b="1" i="0" lang="en-GB" sz="1800" u="none" cap="none" strike="noStrike">
                <a:solidFill>
                  <a:srgbClr val="6A3E3E"/>
                </a:solidFill>
                <a:latin typeface="Courier New"/>
                <a:ea typeface="Courier New"/>
                <a:cs typeface="Courier New"/>
                <a:sym typeface="Courier New"/>
              </a:rPr>
              <a:t>bfrIn</a:t>
            </a:r>
            <a:r>
              <a:rPr b="1" i="0" lang="en-GB" sz="1800" u="none" cap="none" strike="noStrike">
                <a:solidFill>
                  <a:srgbClr val="000000"/>
                </a:solidFill>
                <a:latin typeface="Courier New"/>
                <a:ea typeface="Courier New"/>
                <a:cs typeface="Courier New"/>
                <a:sym typeface="Courier New"/>
              </a:rPr>
              <a:t>.close();</a:t>
            </a:r>
            <a:endParaRPr/>
          </a:p>
          <a:p>
            <a:pPr indent="0" lvl="1" marL="457200" marR="0" rtl="0" algn="l">
              <a:spcBef>
                <a:spcPts val="0"/>
              </a:spcBef>
              <a:spcAft>
                <a:spcPts val="0"/>
              </a:spcAft>
              <a:buNone/>
            </a:pPr>
            <a:r>
              <a:rPr b="1" i="0" lang="en-GB" sz="1800" u="none" cap="none" strike="noStrike">
                <a:solidFill>
                  <a:srgbClr val="6A3E3E"/>
                </a:solidFill>
                <a:latin typeface="Courier New"/>
                <a:ea typeface="Courier New"/>
                <a:cs typeface="Courier New"/>
                <a:sym typeface="Courier New"/>
              </a:rPr>
              <a:t>bfwOut</a:t>
            </a:r>
            <a:r>
              <a:rPr b="1" i="0" lang="en-GB" sz="1800" u="none" cap="none" strike="noStrike">
                <a:solidFill>
                  <a:srgbClr val="000000"/>
                </a:solidFill>
                <a:latin typeface="Courier New"/>
                <a:ea typeface="Courier New"/>
                <a:cs typeface="Courier New"/>
                <a:sym typeface="Courier New"/>
              </a:rPr>
              <a:t>.close();</a:t>
            </a:r>
            <a:endParaRPr/>
          </a:p>
          <a:p>
            <a:pPr indent="0" lvl="0" marL="0" marR="0" rtl="0" algn="l">
              <a:spcBef>
                <a:spcPts val="0"/>
              </a:spcBef>
              <a:spcAft>
                <a:spcPts val="0"/>
              </a:spcAft>
              <a:buNone/>
            </a:pPr>
            <a:r>
              <a:rPr b="1" lang="en-GB" sz="1800">
                <a:solidFill>
                  <a:srgbClr val="000000"/>
                </a:solidFill>
                <a:latin typeface="Courier New"/>
                <a:ea typeface="Courier New"/>
                <a:cs typeface="Courier New"/>
                <a:sym typeface="Courier New"/>
              </a:rPr>
              <a:t>}</a:t>
            </a:r>
            <a:endParaRPr b="1" sz="1800">
              <a:solidFill>
                <a:srgbClr val="000000"/>
              </a:solidFill>
              <a:latin typeface="Droid Sans Mono"/>
              <a:ea typeface="Droid Sans Mono"/>
              <a:cs typeface="Droid Sans Mono"/>
              <a:sym typeface="Droid Sans Mon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94" name="Shape 394"/>
        <p:cNvGrpSpPr/>
        <p:nvPr/>
      </p:nvGrpSpPr>
      <p:grpSpPr>
        <a:xfrm>
          <a:off x="0" y="0"/>
          <a:ext cx="0" cy="0"/>
          <a:chOff x="0" y="0"/>
          <a:chExt cx="0" cy="0"/>
        </a:xfrm>
      </p:grpSpPr>
      <p:sp>
        <p:nvSpPr>
          <p:cNvPr id="395" name="Google Shape;395;p48"/>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6000"/>
              <a:buFont typeface="Arial"/>
              <a:buNone/>
            </a:pPr>
            <a:r>
              <a:rPr lang="en-GB"/>
              <a:t>Generics And Collections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99" name="Shape 399"/>
        <p:cNvGrpSpPr/>
        <p:nvPr/>
      </p:nvGrpSpPr>
      <p:grpSpPr>
        <a:xfrm>
          <a:off x="0" y="0"/>
          <a:ext cx="0" cy="0"/>
          <a:chOff x="0" y="0"/>
          <a:chExt cx="0" cy="0"/>
        </a:xfrm>
      </p:grpSpPr>
      <p:sp>
        <p:nvSpPr>
          <p:cNvPr id="400" name="Google Shape;400;p49"/>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Generics add stability to your code by making more bugs detectable at compile time.</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If we have a method that takes an Object it will accept everything except a primitive. If at the end we cast the Object to an Integer and we are passing in a String then we get a runtime exception.</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If we provide a type &lt;T&gt; then we allow the compiler to check for that type.</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401" name="Google Shape;401;p49"/>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Generics</a:t>
            </a:r>
            <a:endParaRPr/>
          </a:p>
        </p:txBody>
      </p:sp>
      <p:sp>
        <p:nvSpPr>
          <p:cNvPr id="402" name="Google Shape;402;p49"/>
          <p:cNvSpPr txBox="1"/>
          <p:nvPr/>
        </p:nvSpPr>
        <p:spPr>
          <a:xfrm>
            <a:off x="6634619" y="1929600"/>
            <a:ext cx="4637726" cy="4546800"/>
          </a:xfrm>
          <a:prstGeom prst="rect">
            <a:avLst/>
          </a:prstGeom>
          <a:solidFill>
            <a:srgbClr val="F2F2F2"/>
          </a:solid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7F0055"/>
              </a:buClr>
              <a:buSzPts val="1800"/>
              <a:buFont typeface="Noto Sans Symbols"/>
              <a:buNone/>
            </a:pPr>
            <a:r>
              <a:rPr b="1" lang="en-GB" sz="1800">
                <a:solidFill>
                  <a:srgbClr val="7F0055"/>
                </a:solidFill>
                <a:latin typeface="Consolas"/>
                <a:ea typeface="Consolas"/>
                <a:cs typeface="Consolas"/>
                <a:sym typeface="Consolas"/>
              </a:rPr>
              <a:t>public</a:t>
            </a:r>
            <a:r>
              <a:rPr b="1" lang="en-GB" sz="1800">
                <a:solidFill>
                  <a:srgbClr val="000000"/>
                </a:solidFill>
                <a:latin typeface="Consolas"/>
                <a:ea typeface="Consolas"/>
                <a:cs typeface="Consolas"/>
                <a:sym typeface="Consolas"/>
              </a:rPr>
              <a:t> </a:t>
            </a:r>
            <a:r>
              <a:rPr b="1" lang="en-GB" sz="1800">
                <a:solidFill>
                  <a:srgbClr val="7F0055"/>
                </a:solidFill>
                <a:latin typeface="Consolas"/>
                <a:ea typeface="Consolas"/>
                <a:cs typeface="Consolas"/>
                <a:sym typeface="Consolas"/>
              </a:rPr>
              <a:t>class</a:t>
            </a:r>
            <a:r>
              <a:rPr b="1" lang="en-GB" sz="1800">
                <a:solidFill>
                  <a:srgbClr val="000000"/>
                </a:solidFill>
                <a:latin typeface="Consolas"/>
                <a:ea typeface="Consolas"/>
                <a:cs typeface="Consolas"/>
                <a:sym typeface="Consolas"/>
              </a:rPr>
              <a:t> Cage</a:t>
            </a:r>
            <a:r>
              <a:rPr b="0" lang="en-GB" sz="1800">
                <a:solidFill>
                  <a:srgbClr val="000000"/>
                </a:solidFill>
                <a:latin typeface="Consolas"/>
                <a:ea typeface="Consolas"/>
                <a:cs typeface="Consolas"/>
                <a:sym typeface="Consolas"/>
              </a:rPr>
              <a:t>&lt;T&gt;</a:t>
            </a:r>
            <a:endParaRPr/>
          </a:p>
          <a:p>
            <a:pPr indent="0" lvl="0" marL="0" marR="0" rtl="0" algn="l">
              <a:lnSpc>
                <a:spcPct val="100000"/>
              </a:lnSpc>
              <a:spcBef>
                <a:spcPts val="0"/>
              </a:spcBef>
              <a:spcAft>
                <a:spcPts val="0"/>
              </a:spcAft>
              <a:buClr>
                <a:srgbClr val="000000"/>
              </a:buClr>
              <a:buSzPts val="1800"/>
              <a:buFont typeface="Noto Sans Symbols"/>
              <a:buNone/>
            </a:pPr>
            <a:r>
              <a:rPr b="0" lang="en-GB" sz="18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7F0055"/>
              </a:buClr>
              <a:buSzPts val="1800"/>
              <a:buFont typeface="Noto Sans Symbols"/>
              <a:buNone/>
            </a:pPr>
            <a:r>
              <a:rPr b="1" lang="en-GB" sz="1800">
                <a:solidFill>
                  <a:srgbClr val="7F0055"/>
                </a:solidFill>
                <a:latin typeface="Consolas"/>
                <a:ea typeface="Consolas"/>
                <a:cs typeface="Consolas"/>
                <a:sym typeface="Consolas"/>
              </a:rPr>
              <a:t>  private</a:t>
            </a:r>
            <a:r>
              <a:rPr b="1" lang="en-GB" sz="1800">
                <a:solidFill>
                  <a:srgbClr val="000000"/>
                </a:solidFill>
                <a:latin typeface="Consolas"/>
                <a:ea typeface="Consolas"/>
                <a:cs typeface="Consolas"/>
                <a:sym typeface="Consolas"/>
              </a:rPr>
              <a:t> T </a:t>
            </a:r>
            <a:r>
              <a:rPr b="0" lang="en-GB" sz="1800">
                <a:solidFill>
                  <a:srgbClr val="0000C0"/>
                </a:solidFill>
                <a:latin typeface="Consolas"/>
                <a:ea typeface="Consolas"/>
                <a:cs typeface="Consolas"/>
                <a:sym typeface="Consolas"/>
              </a:rPr>
              <a:t>object</a:t>
            </a:r>
            <a:r>
              <a:rPr b="0" lang="en-GB" sz="18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363636"/>
              </a:buClr>
              <a:buSzPts val="1800"/>
              <a:buFont typeface="Noto Sans Symbols"/>
              <a:buNone/>
            </a:pPr>
            <a:r>
              <a:t/>
            </a:r>
            <a:endParaRPr b="0" sz="1800">
              <a:solidFill>
                <a:srgbClr val="141E23"/>
              </a:solidFill>
              <a:latin typeface="Consolas"/>
              <a:ea typeface="Consolas"/>
              <a:cs typeface="Consolas"/>
              <a:sym typeface="Consolas"/>
            </a:endParaRPr>
          </a:p>
          <a:p>
            <a:pPr indent="0" lvl="0" marL="0" marR="0" rtl="0" algn="l">
              <a:lnSpc>
                <a:spcPct val="100000"/>
              </a:lnSpc>
              <a:spcBef>
                <a:spcPts val="0"/>
              </a:spcBef>
              <a:spcAft>
                <a:spcPts val="0"/>
              </a:spcAft>
              <a:buClr>
                <a:srgbClr val="7F0055"/>
              </a:buClr>
              <a:buSzPts val="1800"/>
              <a:buFont typeface="Noto Sans Symbols"/>
              <a:buNone/>
            </a:pPr>
            <a:r>
              <a:rPr b="1" lang="en-GB" sz="1800">
                <a:solidFill>
                  <a:srgbClr val="7F0055"/>
                </a:solidFill>
                <a:latin typeface="Consolas"/>
                <a:ea typeface="Consolas"/>
                <a:cs typeface="Consolas"/>
                <a:sym typeface="Consolas"/>
              </a:rPr>
              <a:t>  public</a:t>
            </a:r>
            <a:r>
              <a:rPr b="1" lang="en-GB" sz="1800">
                <a:solidFill>
                  <a:srgbClr val="000000"/>
                </a:solidFill>
                <a:latin typeface="Consolas"/>
                <a:ea typeface="Consolas"/>
                <a:cs typeface="Consolas"/>
                <a:sym typeface="Consolas"/>
              </a:rPr>
              <a:t> </a:t>
            </a:r>
            <a:r>
              <a:rPr b="1" lang="en-GB" sz="1800">
                <a:solidFill>
                  <a:srgbClr val="7F0055"/>
                </a:solidFill>
                <a:latin typeface="Consolas"/>
                <a:ea typeface="Consolas"/>
                <a:cs typeface="Consolas"/>
                <a:sym typeface="Consolas"/>
              </a:rPr>
              <a:t>void</a:t>
            </a:r>
            <a:r>
              <a:rPr b="1" lang="en-GB" sz="1800">
                <a:solidFill>
                  <a:srgbClr val="000000"/>
                </a:solidFill>
                <a:latin typeface="Consolas"/>
                <a:ea typeface="Consolas"/>
                <a:cs typeface="Consolas"/>
                <a:sym typeface="Consolas"/>
              </a:rPr>
              <a:t> </a:t>
            </a:r>
            <a:r>
              <a:rPr b="0" lang="en-GB" sz="1800">
                <a:solidFill>
                  <a:srgbClr val="000000"/>
                </a:solidFill>
                <a:latin typeface="Consolas"/>
                <a:ea typeface="Consolas"/>
                <a:cs typeface="Consolas"/>
                <a:sym typeface="Consolas"/>
              </a:rPr>
              <a:t>add(T </a:t>
            </a:r>
            <a:r>
              <a:rPr b="0" lang="en-GB" sz="1800">
                <a:solidFill>
                  <a:srgbClr val="6A3E3E"/>
                </a:solidFill>
                <a:latin typeface="Consolas"/>
                <a:ea typeface="Consolas"/>
                <a:cs typeface="Consolas"/>
                <a:sym typeface="Consolas"/>
              </a:rPr>
              <a:t>object</a:t>
            </a:r>
            <a:r>
              <a:rPr b="0" lang="en-GB" sz="18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000000"/>
              </a:buClr>
              <a:buSzPts val="1800"/>
              <a:buFont typeface="Noto Sans Symbols"/>
              <a:buNone/>
            </a:pPr>
            <a:r>
              <a:rPr b="0" lang="en-GB" sz="1800">
                <a:solidFill>
                  <a:srgbClr val="000000"/>
                </a:solidFill>
                <a:latin typeface="Consolas"/>
                <a:ea typeface="Consolas"/>
                <a:cs typeface="Consolas"/>
                <a:sym typeface="Consolas"/>
              </a:rPr>
              <a:t>  { </a:t>
            </a:r>
            <a:endParaRPr/>
          </a:p>
          <a:p>
            <a:pPr indent="0" lvl="0" marL="0" marR="0" rtl="0" algn="l">
              <a:lnSpc>
                <a:spcPct val="100000"/>
              </a:lnSpc>
              <a:spcBef>
                <a:spcPts val="0"/>
              </a:spcBef>
              <a:spcAft>
                <a:spcPts val="0"/>
              </a:spcAft>
              <a:buClr>
                <a:srgbClr val="7F0055"/>
              </a:buClr>
              <a:buSzPts val="1800"/>
              <a:buFont typeface="Noto Sans Symbols"/>
              <a:buNone/>
            </a:pPr>
            <a:r>
              <a:rPr b="1" lang="en-GB" sz="1800">
                <a:solidFill>
                  <a:srgbClr val="7F0055"/>
                </a:solidFill>
                <a:latin typeface="Consolas"/>
                <a:ea typeface="Consolas"/>
                <a:cs typeface="Consolas"/>
                <a:sym typeface="Consolas"/>
              </a:rPr>
              <a:t>	this</a:t>
            </a:r>
            <a:r>
              <a:rPr b="0" lang="en-GB" sz="1800">
                <a:solidFill>
                  <a:srgbClr val="000000"/>
                </a:solidFill>
                <a:latin typeface="Consolas"/>
                <a:ea typeface="Consolas"/>
                <a:cs typeface="Consolas"/>
                <a:sym typeface="Consolas"/>
              </a:rPr>
              <a:t>.</a:t>
            </a:r>
            <a:r>
              <a:rPr b="0" lang="en-GB" sz="1800">
                <a:solidFill>
                  <a:srgbClr val="0000C0"/>
                </a:solidFill>
                <a:latin typeface="Consolas"/>
                <a:ea typeface="Consolas"/>
                <a:cs typeface="Consolas"/>
                <a:sym typeface="Consolas"/>
              </a:rPr>
              <a:t>object</a:t>
            </a:r>
            <a:r>
              <a:rPr b="1" lang="en-GB" sz="1800">
                <a:solidFill>
                  <a:srgbClr val="000000"/>
                </a:solidFill>
                <a:latin typeface="Consolas"/>
                <a:ea typeface="Consolas"/>
                <a:cs typeface="Consolas"/>
                <a:sym typeface="Consolas"/>
              </a:rPr>
              <a:t> </a:t>
            </a:r>
            <a:r>
              <a:rPr b="0" lang="en-GB" sz="1800">
                <a:solidFill>
                  <a:srgbClr val="000000"/>
                </a:solidFill>
                <a:latin typeface="Consolas"/>
                <a:ea typeface="Consolas"/>
                <a:cs typeface="Consolas"/>
                <a:sym typeface="Consolas"/>
              </a:rPr>
              <a:t>= </a:t>
            </a:r>
            <a:r>
              <a:rPr b="0" lang="en-GB" sz="1800">
                <a:solidFill>
                  <a:srgbClr val="6A3E3E"/>
                </a:solidFill>
                <a:latin typeface="Consolas"/>
                <a:ea typeface="Consolas"/>
                <a:cs typeface="Consolas"/>
                <a:sym typeface="Consolas"/>
              </a:rPr>
              <a:t>object</a:t>
            </a:r>
            <a:r>
              <a:rPr b="0" lang="en-GB" sz="18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000000"/>
              </a:buClr>
              <a:buSzPts val="1800"/>
              <a:buFont typeface="Noto Sans Symbols"/>
              <a:buNone/>
            </a:pPr>
            <a:r>
              <a:rPr b="0" lang="en-GB" sz="1800">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363636"/>
              </a:buClr>
              <a:buSzPts val="1800"/>
              <a:buFont typeface="Noto Sans Symbols"/>
              <a:buNone/>
            </a:pPr>
            <a:r>
              <a:t/>
            </a:r>
            <a:endParaRPr b="0" sz="1800">
              <a:solidFill>
                <a:srgbClr val="141E23"/>
              </a:solidFill>
              <a:latin typeface="Consolas"/>
              <a:ea typeface="Consolas"/>
              <a:cs typeface="Consolas"/>
              <a:sym typeface="Consolas"/>
            </a:endParaRPr>
          </a:p>
          <a:p>
            <a:pPr indent="0" lvl="0" marL="0" marR="0" rtl="0" algn="l">
              <a:lnSpc>
                <a:spcPct val="100000"/>
              </a:lnSpc>
              <a:spcBef>
                <a:spcPts val="0"/>
              </a:spcBef>
              <a:spcAft>
                <a:spcPts val="0"/>
              </a:spcAft>
              <a:buClr>
                <a:srgbClr val="7F0055"/>
              </a:buClr>
              <a:buSzPts val="1800"/>
              <a:buFont typeface="Noto Sans Symbols"/>
              <a:buNone/>
            </a:pPr>
            <a:r>
              <a:rPr b="1" lang="en-GB" sz="1800">
                <a:solidFill>
                  <a:srgbClr val="7F0055"/>
                </a:solidFill>
                <a:latin typeface="Consolas"/>
                <a:ea typeface="Consolas"/>
                <a:cs typeface="Consolas"/>
                <a:sym typeface="Consolas"/>
              </a:rPr>
              <a:t>  public</a:t>
            </a:r>
            <a:r>
              <a:rPr b="1" lang="en-GB" sz="1800">
                <a:solidFill>
                  <a:srgbClr val="000000"/>
                </a:solidFill>
                <a:latin typeface="Consolas"/>
                <a:ea typeface="Consolas"/>
                <a:cs typeface="Consolas"/>
                <a:sym typeface="Consolas"/>
              </a:rPr>
              <a:t> </a:t>
            </a:r>
            <a:r>
              <a:rPr b="0" lang="en-GB" sz="1800">
                <a:solidFill>
                  <a:srgbClr val="000000"/>
                </a:solidFill>
                <a:latin typeface="Consolas"/>
                <a:ea typeface="Consolas"/>
                <a:cs typeface="Consolas"/>
                <a:sym typeface="Consolas"/>
              </a:rPr>
              <a:t>T get()</a:t>
            </a:r>
            <a:endParaRPr/>
          </a:p>
          <a:p>
            <a:pPr indent="0" lvl="0" marL="0" marR="0" rtl="0" algn="l">
              <a:lnSpc>
                <a:spcPct val="100000"/>
              </a:lnSpc>
              <a:spcBef>
                <a:spcPts val="0"/>
              </a:spcBef>
              <a:spcAft>
                <a:spcPts val="0"/>
              </a:spcAft>
              <a:buClr>
                <a:srgbClr val="000000"/>
              </a:buClr>
              <a:buSzPts val="1800"/>
              <a:buFont typeface="Noto Sans Symbols"/>
              <a:buNone/>
            </a:pPr>
            <a:r>
              <a:rPr b="0" lang="en-GB" sz="1800">
                <a:solidFill>
                  <a:srgbClr val="000000"/>
                </a:solidFill>
                <a:latin typeface="Consolas"/>
                <a:ea typeface="Consolas"/>
                <a:cs typeface="Consolas"/>
                <a:sym typeface="Consolas"/>
              </a:rPr>
              <a:t>  { </a:t>
            </a:r>
            <a:endParaRPr/>
          </a:p>
          <a:p>
            <a:pPr indent="0" lvl="0" marL="0" marR="0" rtl="0" algn="l">
              <a:lnSpc>
                <a:spcPct val="100000"/>
              </a:lnSpc>
              <a:spcBef>
                <a:spcPts val="0"/>
              </a:spcBef>
              <a:spcAft>
                <a:spcPts val="0"/>
              </a:spcAft>
              <a:buClr>
                <a:srgbClr val="7F0055"/>
              </a:buClr>
              <a:buSzPts val="1800"/>
              <a:buFont typeface="Noto Sans Symbols"/>
              <a:buNone/>
            </a:pPr>
            <a:r>
              <a:rPr b="1" lang="en-GB" sz="1800">
                <a:solidFill>
                  <a:srgbClr val="7F0055"/>
                </a:solidFill>
                <a:latin typeface="Consolas"/>
                <a:ea typeface="Consolas"/>
                <a:cs typeface="Consolas"/>
                <a:sym typeface="Consolas"/>
              </a:rPr>
              <a:t>	return</a:t>
            </a:r>
            <a:r>
              <a:rPr b="1" lang="en-GB" sz="1800">
                <a:solidFill>
                  <a:srgbClr val="000000"/>
                </a:solidFill>
                <a:latin typeface="Consolas"/>
                <a:ea typeface="Consolas"/>
                <a:cs typeface="Consolas"/>
                <a:sym typeface="Consolas"/>
              </a:rPr>
              <a:t> </a:t>
            </a:r>
            <a:r>
              <a:rPr b="0" lang="en-GB" sz="1800">
                <a:solidFill>
                  <a:srgbClr val="0000C0"/>
                </a:solidFill>
                <a:latin typeface="Consolas"/>
                <a:ea typeface="Consolas"/>
                <a:cs typeface="Consolas"/>
                <a:sym typeface="Consolas"/>
              </a:rPr>
              <a:t>object</a:t>
            </a:r>
            <a:r>
              <a:rPr b="0" lang="en-GB" sz="18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000000"/>
              </a:buClr>
              <a:buSzPts val="1800"/>
              <a:buFont typeface="Noto Sans Symbols"/>
              <a:buNone/>
            </a:pPr>
            <a:r>
              <a:rPr b="0" lang="en-GB" sz="1800">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800"/>
              <a:buFont typeface="Noto Sans Symbols"/>
              <a:buNone/>
            </a:pPr>
            <a:r>
              <a:rPr b="0" lang="en-GB" sz="1800">
                <a:solidFill>
                  <a:srgbClr val="000000"/>
                </a:solidFill>
                <a:latin typeface="Consolas"/>
                <a:ea typeface="Consolas"/>
                <a:cs typeface="Consolas"/>
                <a:sym typeface="Consolas"/>
              </a:rPr>
              <a:t>}</a:t>
            </a:r>
            <a:endParaRPr b="0" sz="1800">
              <a:solidFill>
                <a:srgbClr val="141E23"/>
              </a:solidFill>
              <a:latin typeface="Consolas"/>
              <a:ea typeface="Consolas"/>
              <a:cs typeface="Consolas"/>
              <a:sym typeface="Consolas"/>
            </a:endParaRPr>
          </a:p>
          <a:p>
            <a:pPr indent="0" lvl="0" marL="0" marR="0" rtl="0" algn="l">
              <a:lnSpc>
                <a:spcPct val="100000"/>
              </a:lnSpc>
              <a:spcBef>
                <a:spcPts val="0"/>
              </a:spcBef>
              <a:spcAft>
                <a:spcPts val="0"/>
              </a:spcAft>
              <a:buClr>
                <a:srgbClr val="15303B"/>
              </a:buClr>
              <a:buSzPts val="1800"/>
              <a:buFont typeface="Noto Sans Symbols"/>
              <a:buNone/>
            </a:pPr>
            <a:r>
              <a:t/>
            </a:r>
            <a:endParaRPr b="0" sz="1800">
              <a:solidFill>
                <a:srgbClr val="3D3D3D"/>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5"/>
          <p:cNvSpPr txBox="1"/>
          <p:nvPr>
            <p:ph idx="1" type="body"/>
          </p:nvPr>
        </p:nvSpPr>
        <p:spPr>
          <a:xfrm>
            <a:off x="414000" y="1867988"/>
            <a:ext cx="11404800" cy="4223571"/>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i="1" lang="en-GB"/>
              <a:t>Debugging</a:t>
            </a:r>
            <a:r>
              <a:rPr lang="en-GB"/>
              <a:t> allows you to run a program interactively while watching the source code and the variables during the execution.</a:t>
            </a:r>
            <a:endParaRPr/>
          </a:p>
          <a:p>
            <a:pPr indent="-185738" lvl="0" marL="185738" marR="0" rtl="0" algn="l">
              <a:lnSpc>
                <a:spcPct val="100000"/>
              </a:lnSpc>
              <a:spcBef>
                <a:spcPts val="2000"/>
              </a:spcBef>
              <a:spcAft>
                <a:spcPts val="0"/>
              </a:spcAft>
              <a:buClr>
                <a:srgbClr val="008FD0"/>
              </a:buClr>
              <a:buSzPts val="1800"/>
              <a:buFont typeface="Arial"/>
              <a:buChar char="›"/>
            </a:pPr>
            <a:r>
              <a:rPr lang="en-GB"/>
              <a:t>A </a:t>
            </a:r>
            <a:r>
              <a:rPr i="1" lang="en-GB"/>
              <a:t>breakpoint</a:t>
            </a:r>
            <a:r>
              <a:rPr lang="en-GB"/>
              <a:t> in the source code specifies where the execution of the program should stop during debugging. Once the program is stopped you can investigate variables, for example checking their actual value.</a:t>
            </a:r>
            <a:endParaRPr>
              <a:solidFill>
                <a:srgbClr val="00519C"/>
              </a:solidFill>
            </a:endParaRPr>
          </a:p>
          <a:p>
            <a:pPr indent="-185738" lvl="0" marL="185738" marR="0" rtl="0" algn="l">
              <a:lnSpc>
                <a:spcPct val="100000"/>
              </a:lnSpc>
              <a:spcBef>
                <a:spcPts val="2000"/>
              </a:spcBef>
              <a:spcAft>
                <a:spcPts val="0"/>
              </a:spcAft>
              <a:buClr>
                <a:srgbClr val="008FD0"/>
              </a:buClr>
              <a:buSzPts val="1800"/>
              <a:buFont typeface="Arial"/>
              <a:buChar char="›"/>
            </a:pPr>
            <a:r>
              <a:rPr lang="en-GB">
                <a:solidFill>
                  <a:srgbClr val="00519C"/>
                </a:solidFill>
              </a:rPr>
              <a:t>Sometimes we make assumptions that a variable is a particular value, debugging allows us to check exact values during run-time.</a:t>
            </a:r>
            <a:endParaRPr/>
          </a:p>
          <a:p>
            <a:pPr indent="-71438" lvl="0" marL="185738" marR="0" rtl="0" algn="l">
              <a:lnSpc>
                <a:spcPct val="100000"/>
              </a:lnSpc>
              <a:spcBef>
                <a:spcPts val="2000"/>
              </a:spcBef>
              <a:spcAft>
                <a:spcPts val="0"/>
              </a:spcAft>
              <a:buClr>
                <a:srgbClr val="008FD0"/>
              </a:buClr>
              <a:buSzPts val="1800"/>
              <a:buFont typeface="Arial"/>
              <a:buNone/>
            </a:pPr>
            <a:r>
              <a:t/>
            </a:r>
            <a:endParaRPr>
              <a:solidFill>
                <a:srgbClr val="00519C"/>
              </a:solidFill>
            </a:endParaRPr>
          </a:p>
          <a:p>
            <a:pPr indent="-185738" lvl="0" marL="185738" marR="0" rtl="0" algn="l">
              <a:lnSpc>
                <a:spcPct val="100000"/>
              </a:lnSpc>
              <a:spcBef>
                <a:spcPts val="2000"/>
              </a:spcBef>
              <a:spcAft>
                <a:spcPts val="0"/>
              </a:spcAft>
              <a:buClr>
                <a:srgbClr val="008FD0"/>
              </a:buClr>
              <a:buSzPts val="1800"/>
              <a:buFont typeface="Arial"/>
              <a:buChar char="›"/>
            </a:pPr>
            <a:r>
              <a:rPr b="1" lang="en-GB">
                <a:solidFill>
                  <a:srgbClr val="00519C"/>
                </a:solidFill>
              </a:rPr>
              <a:t>Never make assumptions.</a:t>
            </a:r>
            <a:endParaRPr/>
          </a:p>
        </p:txBody>
      </p:sp>
      <p:sp>
        <p:nvSpPr>
          <p:cNvPr id="97" name="Google Shape;97;p5"/>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Debugging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06" name="Shape 406"/>
        <p:cNvGrpSpPr/>
        <p:nvPr/>
      </p:nvGrpSpPr>
      <p:grpSpPr>
        <a:xfrm>
          <a:off x="0" y="0"/>
          <a:ext cx="0" cy="0"/>
          <a:chOff x="0" y="0"/>
          <a:chExt cx="0" cy="0"/>
        </a:xfrm>
      </p:grpSpPr>
      <p:sp>
        <p:nvSpPr>
          <p:cNvPr id="407" name="Google Shape;407;p50"/>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also known as an “Array Double Ended Queue”, pronounced as “ArrayDeck”</a:t>
            </a:r>
            <a:endParaRPr/>
          </a:p>
          <a:p>
            <a:pPr indent="-185738" lvl="0" marL="185738" marR="0" rtl="0" algn="l">
              <a:lnSpc>
                <a:spcPct val="100000"/>
              </a:lnSpc>
              <a:spcBef>
                <a:spcPts val="2000"/>
              </a:spcBef>
              <a:spcAft>
                <a:spcPts val="0"/>
              </a:spcAft>
              <a:buClr>
                <a:srgbClr val="008FD0"/>
              </a:buClr>
              <a:buSzPts val="1800"/>
              <a:buFont typeface="Arial"/>
              <a:buChar char="›"/>
            </a:pPr>
            <a:r>
              <a:rPr lang="en-GB"/>
              <a:t> </a:t>
            </a:r>
            <a:r>
              <a:rPr b="1" lang="en-GB"/>
              <a:t>is a special kind of a growable array that allows us to add or remove an element from both sides.</a:t>
            </a:r>
            <a:endParaRPr/>
          </a:p>
          <a:p>
            <a:pPr indent="-185738" lvl="0" marL="185738" marR="0" rtl="0" algn="l">
              <a:lnSpc>
                <a:spcPct val="100000"/>
              </a:lnSpc>
              <a:spcBef>
                <a:spcPts val="2000"/>
              </a:spcBef>
              <a:spcAft>
                <a:spcPts val="0"/>
              </a:spcAft>
              <a:buClr>
                <a:srgbClr val="008FD0"/>
              </a:buClr>
              <a:buSzPts val="1800"/>
              <a:buFont typeface="Arial"/>
              <a:buChar char="›"/>
            </a:pPr>
            <a:r>
              <a:rPr b="1" lang="en-GB"/>
              <a:t>Can be used as a stack or a queue</a:t>
            </a:r>
            <a:endParaRPr/>
          </a:p>
          <a:p>
            <a:pPr indent="-71438" lvl="0" marL="185738" marR="0" rtl="0" algn="l">
              <a:lnSpc>
                <a:spcPct val="100000"/>
              </a:lnSpc>
              <a:spcBef>
                <a:spcPts val="2000"/>
              </a:spcBef>
              <a:spcAft>
                <a:spcPts val="0"/>
              </a:spcAft>
              <a:buClr>
                <a:srgbClr val="008FD0"/>
              </a:buClr>
              <a:buSzPts val="1800"/>
              <a:buFont typeface="Arial"/>
              <a:buNone/>
            </a:pPr>
            <a:r>
              <a:t/>
            </a:r>
            <a:endParaRPr b="1"/>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408" name="Google Shape;408;p50"/>
          <p:cNvSpPr txBox="1"/>
          <p:nvPr>
            <p:ph idx="2" type="body"/>
          </p:nvPr>
        </p:nvSpPr>
        <p:spPr>
          <a:xfrm>
            <a:off x="62064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b="1" lang="en-GB"/>
              <a:t>Notes on Deque</a:t>
            </a:r>
            <a:endParaRPr b="1"/>
          </a:p>
          <a:p>
            <a:pPr indent="-185738" lvl="0" marL="185738" marR="0" rtl="0" algn="l">
              <a:lnSpc>
                <a:spcPct val="100000"/>
              </a:lnSpc>
              <a:spcBef>
                <a:spcPts val="2000"/>
              </a:spcBef>
              <a:spcAft>
                <a:spcPts val="0"/>
              </a:spcAft>
              <a:buClr>
                <a:srgbClr val="008FD0"/>
              </a:buClr>
              <a:buSzPts val="1800"/>
              <a:buFont typeface="Arial"/>
              <a:buChar char="›"/>
            </a:pPr>
            <a:r>
              <a:rPr lang="en-GB"/>
              <a:t>Null elements are not accepted</a:t>
            </a:r>
            <a:endParaRPr/>
          </a:p>
          <a:p>
            <a:pPr indent="-185738" lvl="0" marL="185738" marR="0" rtl="0" algn="l">
              <a:lnSpc>
                <a:spcPct val="100000"/>
              </a:lnSpc>
              <a:spcBef>
                <a:spcPts val="2000"/>
              </a:spcBef>
              <a:spcAft>
                <a:spcPts val="0"/>
              </a:spcAft>
              <a:buClr>
                <a:srgbClr val="008FD0"/>
              </a:buClr>
              <a:buSzPts val="1800"/>
              <a:buFont typeface="Arial"/>
              <a:buChar char="›"/>
            </a:pPr>
            <a:r>
              <a:rPr lang="en-GB"/>
              <a:t>Works significantly faster than the synchronized </a:t>
            </a:r>
            <a:r>
              <a:rPr i="1" lang="en-GB"/>
              <a:t>Stack</a:t>
            </a:r>
            <a:endParaRPr/>
          </a:p>
          <a:p>
            <a:pPr indent="-185738" lvl="0" marL="185738" marR="0" rtl="0" algn="l">
              <a:lnSpc>
                <a:spcPct val="100000"/>
              </a:lnSpc>
              <a:spcBef>
                <a:spcPts val="2000"/>
              </a:spcBef>
              <a:spcAft>
                <a:spcPts val="0"/>
              </a:spcAft>
              <a:buClr>
                <a:srgbClr val="008FD0"/>
              </a:buClr>
              <a:buSzPts val="1800"/>
              <a:buFont typeface="Arial"/>
              <a:buChar char="›"/>
            </a:pPr>
            <a:r>
              <a:rPr lang="en-GB"/>
              <a:t>Is a faster queue than </a:t>
            </a:r>
            <a:r>
              <a:rPr i="1" lang="en-GB"/>
              <a:t>LinkedList</a:t>
            </a:r>
            <a:r>
              <a:rPr lang="en-GB"/>
              <a:t> due to the better locality of reference</a:t>
            </a:r>
            <a:endParaRPr/>
          </a:p>
          <a:p>
            <a:pPr indent="-185738" lvl="0" marL="185738" marR="0" rtl="0" algn="l">
              <a:lnSpc>
                <a:spcPct val="100000"/>
              </a:lnSpc>
              <a:spcBef>
                <a:spcPts val="2000"/>
              </a:spcBef>
              <a:spcAft>
                <a:spcPts val="0"/>
              </a:spcAft>
              <a:buClr>
                <a:srgbClr val="008FD0"/>
              </a:buClr>
              <a:buSzPts val="1800"/>
              <a:buFont typeface="Arial"/>
              <a:buChar char="›"/>
            </a:pPr>
            <a:r>
              <a:rPr lang="en-GB"/>
              <a:t>An </a:t>
            </a:r>
            <a:r>
              <a:rPr i="1" lang="en-GB"/>
              <a:t>Iterator</a:t>
            </a:r>
            <a:r>
              <a:rPr lang="en-GB"/>
              <a:t> returned by an </a:t>
            </a:r>
            <a:r>
              <a:rPr i="1" lang="en-GB"/>
              <a:t>ArrayDeque</a:t>
            </a:r>
            <a:r>
              <a:rPr lang="en-GB"/>
              <a:t> is fail-fast</a:t>
            </a:r>
            <a:endParaRPr/>
          </a:p>
          <a:p>
            <a:pPr indent="-185738" lvl="0" marL="185738" marR="0" rtl="0" algn="l">
              <a:lnSpc>
                <a:spcPct val="100000"/>
              </a:lnSpc>
              <a:spcBef>
                <a:spcPts val="2000"/>
              </a:spcBef>
              <a:spcAft>
                <a:spcPts val="0"/>
              </a:spcAft>
              <a:buClr>
                <a:srgbClr val="008FD0"/>
              </a:buClr>
              <a:buSzPts val="1800"/>
              <a:buFont typeface="Arial"/>
              <a:buChar char="›"/>
            </a:pPr>
            <a:r>
              <a:rPr i="1" lang="en-GB"/>
              <a:t>ArrayDeque</a:t>
            </a:r>
            <a:r>
              <a:rPr lang="en-GB"/>
              <a:t> automatically doubles the size of an array when head and tail pointer meets each other while adding an element</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409" name="Google Shape;409;p5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ArrayDeque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13" name="Shape 413"/>
        <p:cNvGrpSpPr/>
        <p:nvPr/>
      </p:nvGrpSpPr>
      <p:grpSpPr>
        <a:xfrm>
          <a:off x="0" y="0"/>
          <a:ext cx="0" cy="0"/>
          <a:chOff x="0" y="0"/>
          <a:chExt cx="0" cy="0"/>
        </a:xfrm>
      </p:grpSpPr>
      <p:sp>
        <p:nvSpPr>
          <p:cNvPr id="414" name="Google Shape;414;p5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ArrayDeque</a:t>
            </a:r>
            <a:endParaRPr/>
          </a:p>
        </p:txBody>
      </p:sp>
      <p:pic>
        <p:nvPicPr>
          <p:cNvPr descr="https://www.baeldung.com/wp-content/uploads/2017/11/ArrayDeque.jpg" id="415" name="Google Shape;415;p51"/>
          <p:cNvPicPr preferRelativeResize="0"/>
          <p:nvPr>
            <p:ph idx="1" type="body"/>
          </p:nvPr>
        </p:nvPicPr>
        <p:blipFill rotWithShape="1">
          <a:blip r:embed="rId3">
            <a:alphaModFix/>
          </a:blip>
          <a:srcRect b="0" l="0" r="0" t="0"/>
          <a:stretch/>
        </p:blipFill>
        <p:spPr>
          <a:xfrm>
            <a:off x="931138" y="1663200"/>
            <a:ext cx="9331220" cy="4249427"/>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19" name="Shape 419"/>
        <p:cNvGrpSpPr/>
        <p:nvPr/>
      </p:nvGrpSpPr>
      <p:grpSpPr>
        <a:xfrm>
          <a:off x="0" y="0"/>
          <a:ext cx="0" cy="0"/>
          <a:chOff x="0" y="0"/>
          <a:chExt cx="0" cy="0"/>
        </a:xfrm>
      </p:grpSpPr>
      <p:sp>
        <p:nvSpPr>
          <p:cNvPr id="420" name="Google Shape;420;p52"/>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b="1" i="1" lang="en-GB"/>
              <a:t>Comparable</a:t>
            </a:r>
            <a:r>
              <a:rPr b="1" lang="en-GB"/>
              <a:t> is an interface defining a strategy of comparing an object with other objects of the same type. This is called the class’s “natural ordering”.</a:t>
            </a:r>
            <a:endParaRPr/>
          </a:p>
          <a:p>
            <a:pPr indent="-185738" lvl="0" marL="185738" marR="0" rtl="0" algn="l">
              <a:lnSpc>
                <a:spcPct val="100000"/>
              </a:lnSpc>
              <a:spcBef>
                <a:spcPts val="2000"/>
              </a:spcBef>
              <a:spcAft>
                <a:spcPts val="0"/>
              </a:spcAft>
              <a:buClr>
                <a:srgbClr val="008FD0"/>
              </a:buClr>
              <a:buSzPts val="1800"/>
              <a:buFont typeface="Arial"/>
              <a:buChar char="›"/>
            </a:pPr>
            <a:r>
              <a:rPr lang="en-GB"/>
              <a:t>In order to be able to sort – we must define our </a:t>
            </a:r>
            <a:r>
              <a:rPr i="1" lang="en-GB"/>
              <a:t>Player</a:t>
            </a:r>
            <a:r>
              <a:rPr lang="en-GB"/>
              <a:t> object as comparable by implementing the </a:t>
            </a:r>
            <a:r>
              <a:rPr i="1" lang="en-GB"/>
              <a:t>Comparable</a:t>
            </a:r>
            <a:r>
              <a:rPr lang="en-GB"/>
              <a:t> interface:</a:t>
            </a:r>
            <a:endParaRPr/>
          </a:p>
          <a:p>
            <a:pPr indent="-185738" lvl="0" marL="185738" marR="0" rtl="0" algn="l">
              <a:lnSpc>
                <a:spcPct val="100000"/>
              </a:lnSpc>
              <a:spcBef>
                <a:spcPts val="2000"/>
              </a:spcBef>
              <a:spcAft>
                <a:spcPts val="0"/>
              </a:spcAft>
              <a:buClr>
                <a:srgbClr val="008FD0"/>
              </a:buClr>
              <a:buSzPts val="1800"/>
              <a:buFont typeface="Arial"/>
              <a:buChar char="›"/>
            </a:pPr>
            <a:r>
              <a:rPr b="1" lang="en-GB"/>
              <a:t>The sorting order is decided by the return value of the </a:t>
            </a:r>
            <a:r>
              <a:rPr b="1" i="1" lang="en-GB"/>
              <a:t>compareTo()</a:t>
            </a:r>
            <a:r>
              <a:rPr lang="en-GB"/>
              <a:t> </a:t>
            </a:r>
            <a:r>
              <a:rPr b="1" lang="en-GB"/>
              <a:t>method.</a:t>
            </a:r>
            <a:endParaRPr/>
          </a:p>
          <a:p>
            <a:pPr indent="-185738" lvl="0" marL="185738" marR="0" rtl="0" algn="l">
              <a:lnSpc>
                <a:spcPct val="100000"/>
              </a:lnSpc>
              <a:spcBef>
                <a:spcPts val="2000"/>
              </a:spcBef>
              <a:spcAft>
                <a:spcPts val="0"/>
              </a:spcAft>
              <a:buClr>
                <a:srgbClr val="008FD0"/>
              </a:buClr>
              <a:buSzPts val="1800"/>
              <a:buFont typeface="Arial"/>
              <a:buChar char="›"/>
            </a:pPr>
            <a:r>
              <a:rPr lang="en-GB"/>
              <a:t>The method returns a number indicating whether the object being compared is less than, equal to or greater than the object being passed as an argument.</a:t>
            </a:r>
            <a:endParaRPr/>
          </a:p>
        </p:txBody>
      </p:sp>
      <p:sp>
        <p:nvSpPr>
          <p:cNvPr id="421" name="Google Shape;421;p52"/>
          <p:cNvSpPr txBox="1"/>
          <p:nvPr>
            <p:ph idx="2" type="body"/>
          </p:nvPr>
        </p:nvSpPr>
        <p:spPr>
          <a:xfrm>
            <a:off x="6206400" y="1669502"/>
            <a:ext cx="5580000" cy="4422058"/>
          </a:xfrm>
          <a:prstGeom prst="rect">
            <a:avLst/>
          </a:prstGeom>
          <a:noFill/>
          <a:ln>
            <a:noFill/>
          </a:ln>
        </p:spPr>
        <p:txBody>
          <a:bodyPr anchorCtr="0" anchor="t" bIns="45700" lIns="91425" spcFirstLastPara="1" rIns="91425" wrap="square" tIns="45700">
            <a:noAutofit/>
          </a:bodyPr>
          <a:lstStyle/>
          <a:p>
            <a:pPr indent="-71438" lvl="0" marL="185738" marR="0" rtl="0" algn="l">
              <a:lnSpc>
                <a:spcPct val="100000"/>
              </a:lnSpc>
              <a:spcBef>
                <a:spcPts val="0"/>
              </a:spcBef>
              <a:spcAft>
                <a:spcPts val="0"/>
              </a:spcAft>
              <a:buClr>
                <a:srgbClr val="008FD0"/>
              </a:buClr>
              <a:buSzPts val="1800"/>
              <a:buFont typeface="Arial"/>
              <a:buNone/>
            </a:pPr>
            <a:r>
              <a:t/>
            </a:r>
            <a:endParaRPr/>
          </a:p>
        </p:txBody>
      </p:sp>
      <p:sp>
        <p:nvSpPr>
          <p:cNvPr id="422" name="Google Shape;422;p52"/>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Comparisons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26" name="Shape 426"/>
        <p:cNvGrpSpPr/>
        <p:nvPr/>
      </p:nvGrpSpPr>
      <p:grpSpPr>
        <a:xfrm>
          <a:off x="0" y="0"/>
          <a:ext cx="0" cy="0"/>
          <a:chOff x="0" y="0"/>
          <a:chExt cx="0" cy="0"/>
        </a:xfrm>
      </p:grpSpPr>
      <p:sp>
        <p:nvSpPr>
          <p:cNvPr id="427" name="Google Shape;427;p53"/>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Firstly we create a class that implements our Comparator Interface.</a:t>
            </a:r>
            <a:endParaRPr/>
          </a:p>
          <a:p>
            <a:pPr indent="-185738" lvl="0" marL="185738" marR="0" rtl="0" algn="l">
              <a:lnSpc>
                <a:spcPct val="100000"/>
              </a:lnSpc>
              <a:spcBef>
                <a:spcPts val="2000"/>
              </a:spcBef>
              <a:spcAft>
                <a:spcPts val="0"/>
              </a:spcAft>
              <a:buClr>
                <a:srgbClr val="008FD0"/>
              </a:buClr>
              <a:buSzPts val="1800"/>
              <a:buFont typeface="Arial"/>
              <a:buChar char="›"/>
            </a:pPr>
            <a:r>
              <a:rPr lang="en-GB"/>
              <a:t>This class we need the override the </a:t>
            </a:r>
            <a:r>
              <a:rPr i="1" lang="en-GB"/>
              <a:t>compare(arg1,arg2)</a:t>
            </a:r>
            <a:r>
              <a:rPr lang="en-GB"/>
              <a:t> method</a:t>
            </a:r>
            <a:endParaRPr/>
          </a:p>
        </p:txBody>
      </p:sp>
      <p:sp>
        <p:nvSpPr>
          <p:cNvPr id="428" name="Google Shape;428;p53"/>
          <p:cNvSpPr txBox="1"/>
          <p:nvPr>
            <p:ph idx="2" type="body"/>
          </p:nvPr>
        </p:nvSpPr>
        <p:spPr>
          <a:xfrm>
            <a:off x="6206400" y="1669502"/>
            <a:ext cx="5580000" cy="4422058"/>
          </a:xfrm>
          <a:prstGeom prst="rect">
            <a:avLst/>
          </a:prstGeom>
          <a:noFill/>
          <a:ln>
            <a:noFill/>
          </a:ln>
        </p:spPr>
        <p:txBody>
          <a:bodyPr anchorCtr="0" anchor="t" bIns="45700" lIns="91425" spcFirstLastPara="1" rIns="91425" wrap="square" tIns="45700">
            <a:noAutofit/>
          </a:bodyPr>
          <a:lstStyle/>
          <a:p>
            <a:pPr indent="-71438" lvl="0" marL="185738" marR="0" rtl="0" algn="l">
              <a:lnSpc>
                <a:spcPct val="100000"/>
              </a:lnSpc>
              <a:spcBef>
                <a:spcPts val="0"/>
              </a:spcBef>
              <a:spcAft>
                <a:spcPts val="0"/>
              </a:spcAft>
              <a:buClr>
                <a:srgbClr val="008FD0"/>
              </a:buClr>
              <a:buSzPts val="1800"/>
              <a:buFont typeface="Arial"/>
              <a:buNone/>
            </a:pPr>
            <a:r>
              <a:t/>
            </a:r>
            <a:endParaRPr/>
          </a:p>
        </p:txBody>
      </p:sp>
      <p:sp>
        <p:nvSpPr>
          <p:cNvPr id="429" name="Google Shape;429;p5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Comparators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33" name="Shape 433"/>
        <p:cNvGrpSpPr/>
        <p:nvPr/>
      </p:nvGrpSpPr>
      <p:grpSpPr>
        <a:xfrm>
          <a:off x="0" y="0"/>
          <a:ext cx="0" cy="0"/>
          <a:chOff x="0" y="0"/>
          <a:chExt cx="0" cy="0"/>
        </a:xfrm>
      </p:grpSpPr>
      <p:sp>
        <p:nvSpPr>
          <p:cNvPr id="434" name="Google Shape;434;p54"/>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b="1" lang="en-GB"/>
              <a:t>The </a:t>
            </a:r>
            <a:r>
              <a:rPr b="1" i="1" lang="en-GB"/>
              <a:t>Comparable</a:t>
            </a:r>
            <a:r>
              <a:rPr b="1" lang="en-GB"/>
              <a:t> interface is a good choice when used for defining the default ordering </a:t>
            </a:r>
            <a:r>
              <a:rPr lang="en-GB"/>
              <a:t>or, in other words, if it’s the main way of comparing objects.</a:t>
            </a:r>
            <a:endParaRPr/>
          </a:p>
          <a:p>
            <a:pPr indent="-185738" lvl="0" marL="185738" marR="0" rtl="0" algn="l">
              <a:lnSpc>
                <a:spcPct val="100000"/>
              </a:lnSpc>
              <a:spcBef>
                <a:spcPts val="2000"/>
              </a:spcBef>
              <a:spcAft>
                <a:spcPts val="0"/>
              </a:spcAft>
              <a:buClr>
                <a:srgbClr val="008FD0"/>
              </a:buClr>
              <a:buSzPts val="1800"/>
              <a:buFont typeface="Arial"/>
              <a:buChar char="›"/>
            </a:pPr>
            <a:r>
              <a:rPr lang="en-GB"/>
              <a:t>Sometimes, we can’t modify the source code of the class whose objects we want to sort, thus making the use of </a:t>
            </a:r>
            <a:r>
              <a:rPr i="1" lang="en-GB"/>
              <a:t>Comparable </a:t>
            </a:r>
            <a:r>
              <a:rPr lang="en-GB"/>
              <a:t>impossible</a:t>
            </a:r>
            <a:endParaRPr/>
          </a:p>
          <a:p>
            <a:pPr indent="-185738" lvl="0" marL="185738" marR="0" rtl="0" algn="l">
              <a:lnSpc>
                <a:spcPct val="100000"/>
              </a:lnSpc>
              <a:spcBef>
                <a:spcPts val="2000"/>
              </a:spcBef>
              <a:spcAft>
                <a:spcPts val="0"/>
              </a:spcAft>
              <a:buClr>
                <a:srgbClr val="008FD0"/>
              </a:buClr>
              <a:buSzPts val="1800"/>
              <a:buFont typeface="Arial"/>
              <a:buChar char="›"/>
            </a:pPr>
            <a:r>
              <a:rPr lang="en-GB"/>
              <a:t>Using </a:t>
            </a:r>
            <a:r>
              <a:rPr i="1" lang="en-GB"/>
              <a:t>Comparators</a:t>
            </a:r>
            <a:r>
              <a:rPr lang="en-GB"/>
              <a:t> allows us to avoid adding additional code to our domain classes</a:t>
            </a:r>
            <a:endParaRPr/>
          </a:p>
          <a:p>
            <a:pPr indent="-185738" lvl="0" marL="185738" marR="0" rtl="0" algn="l">
              <a:lnSpc>
                <a:spcPct val="100000"/>
              </a:lnSpc>
              <a:spcBef>
                <a:spcPts val="2000"/>
              </a:spcBef>
              <a:spcAft>
                <a:spcPts val="0"/>
              </a:spcAft>
              <a:buClr>
                <a:srgbClr val="008FD0"/>
              </a:buClr>
              <a:buSzPts val="1800"/>
              <a:buFont typeface="Arial"/>
              <a:buChar char="›"/>
            </a:pPr>
            <a:r>
              <a:rPr lang="en-GB"/>
              <a:t>We can define multiple different comparison strategies which isn’t possible when using </a:t>
            </a:r>
            <a:r>
              <a:rPr i="1" lang="en-GB"/>
              <a:t>Comparable</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435" name="Google Shape;435;p54"/>
          <p:cNvSpPr txBox="1"/>
          <p:nvPr>
            <p:ph idx="2" type="body"/>
          </p:nvPr>
        </p:nvSpPr>
        <p:spPr>
          <a:xfrm>
            <a:off x="6206400" y="1669502"/>
            <a:ext cx="5580000" cy="4422058"/>
          </a:xfrm>
          <a:prstGeom prst="rect">
            <a:avLst/>
          </a:prstGeom>
          <a:noFill/>
          <a:ln>
            <a:noFill/>
          </a:ln>
        </p:spPr>
        <p:txBody>
          <a:bodyPr anchorCtr="0" anchor="t" bIns="45700" lIns="91425" spcFirstLastPara="1" rIns="91425" wrap="square" tIns="45700">
            <a:noAutofit/>
          </a:bodyPr>
          <a:lstStyle/>
          <a:p>
            <a:pPr indent="-71438" lvl="0" marL="185738" marR="0" rtl="0" algn="l">
              <a:lnSpc>
                <a:spcPct val="100000"/>
              </a:lnSpc>
              <a:spcBef>
                <a:spcPts val="0"/>
              </a:spcBef>
              <a:spcAft>
                <a:spcPts val="0"/>
              </a:spcAft>
              <a:buClr>
                <a:srgbClr val="008FD0"/>
              </a:buClr>
              <a:buSzPts val="1800"/>
              <a:buFont typeface="Arial"/>
              <a:buNone/>
            </a:pPr>
            <a:r>
              <a:t/>
            </a:r>
            <a:endParaRPr/>
          </a:p>
        </p:txBody>
      </p:sp>
      <p:sp>
        <p:nvSpPr>
          <p:cNvPr id="436" name="Google Shape;436;p5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b="1" i="1" lang="en-GB"/>
              <a:t>Comparator</a:t>
            </a:r>
            <a:r>
              <a:rPr b="1" lang="en-GB"/>
              <a:t> Vs </a:t>
            </a:r>
            <a:r>
              <a:rPr b="1" i="1" lang="en-GB"/>
              <a:t>Comparable</a:t>
            </a:r>
            <a:endParaRPr b="1"/>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40" name="Shape 440"/>
        <p:cNvGrpSpPr/>
        <p:nvPr/>
      </p:nvGrpSpPr>
      <p:grpSpPr>
        <a:xfrm>
          <a:off x="0" y="0"/>
          <a:ext cx="0" cy="0"/>
          <a:chOff x="0" y="0"/>
          <a:chExt cx="0" cy="0"/>
        </a:xfrm>
      </p:grpSpPr>
      <p:sp>
        <p:nvSpPr>
          <p:cNvPr id="441" name="Google Shape;441;p55"/>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6000"/>
              <a:buFont typeface="Arial"/>
              <a:buNone/>
            </a:pPr>
            <a:r>
              <a:rPr lang="en-GB"/>
              <a:t>Optionals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45" name="Shape 445"/>
        <p:cNvGrpSpPr/>
        <p:nvPr/>
      </p:nvGrpSpPr>
      <p:grpSpPr>
        <a:xfrm>
          <a:off x="0" y="0"/>
          <a:ext cx="0" cy="0"/>
          <a:chOff x="0" y="0"/>
          <a:chExt cx="0" cy="0"/>
        </a:xfrm>
      </p:grpSpPr>
      <p:sp>
        <p:nvSpPr>
          <p:cNvPr id="446" name="Google Shape;446;p56"/>
          <p:cNvSpPr txBox="1"/>
          <p:nvPr>
            <p:ph idx="1" type="body"/>
          </p:nvPr>
        </p:nvSpPr>
        <p:spPr>
          <a:xfrm>
            <a:off x="414000" y="1867988"/>
            <a:ext cx="11404800" cy="4223571"/>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The main issue this class is intended to tackle is the infamous </a:t>
            </a:r>
            <a:r>
              <a:rPr i="1" lang="en-GB"/>
              <a:t>NullPointerException</a:t>
            </a:r>
            <a:r>
              <a:rPr lang="en-GB"/>
              <a:t>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Essentially, this is a wrapper class that contains an optional value, meaning it can either contain an object or it can simply be empty.</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Optional </a:t>
            </a:r>
            <a:r>
              <a:rPr b="1" lang="en-GB"/>
              <a:t>should be used mostly as the return type</a:t>
            </a:r>
            <a:r>
              <a:rPr lang="en-GB"/>
              <a:t> of functions that might not return a value.</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b="1" i="1" lang="en-GB"/>
              <a:t>A Practical example of the benefit of Optionals would be when interfacing with a Database.</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447" name="Google Shape;447;p56"/>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Optionals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51" name="Shape 451"/>
        <p:cNvGrpSpPr/>
        <p:nvPr/>
      </p:nvGrpSpPr>
      <p:grpSpPr>
        <a:xfrm>
          <a:off x="0" y="0"/>
          <a:ext cx="0" cy="0"/>
          <a:chOff x="0" y="0"/>
          <a:chExt cx="0" cy="0"/>
        </a:xfrm>
      </p:grpSpPr>
      <p:sp>
        <p:nvSpPr>
          <p:cNvPr id="452" name="Google Shape;452;p57"/>
          <p:cNvSpPr txBox="1"/>
          <p:nvPr>
            <p:ph idx="1" type="body"/>
          </p:nvPr>
        </p:nvSpPr>
        <p:spPr>
          <a:xfrm>
            <a:off x="414000" y="1867988"/>
            <a:ext cx="11404800" cy="4223571"/>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Imagine a Person Class with 3 attributes (e.g. age, name, address)</a:t>
            </a:r>
            <a:endParaRPr/>
          </a:p>
          <a:p>
            <a:pPr indent="-185738" lvl="0" marL="185738" marR="0" rtl="0" algn="l">
              <a:lnSpc>
                <a:spcPct val="100000"/>
              </a:lnSpc>
              <a:spcBef>
                <a:spcPts val="2000"/>
              </a:spcBef>
              <a:spcAft>
                <a:spcPts val="0"/>
              </a:spcAft>
              <a:buClr>
                <a:srgbClr val="008FD0"/>
              </a:buClr>
              <a:buSzPts val="1800"/>
              <a:buFont typeface="Arial"/>
              <a:buChar char="›"/>
            </a:pPr>
            <a:r>
              <a:rPr lang="en-GB"/>
              <a:t>If we had multiple Constructors for this class and had not set default values for each attribute.</a:t>
            </a:r>
            <a:endParaRPr/>
          </a:p>
          <a:p>
            <a:pPr indent="-185738" lvl="0" marL="185738" marR="0" rtl="0" algn="l">
              <a:lnSpc>
                <a:spcPct val="100000"/>
              </a:lnSpc>
              <a:spcBef>
                <a:spcPts val="2000"/>
              </a:spcBef>
              <a:spcAft>
                <a:spcPts val="0"/>
              </a:spcAft>
              <a:buClr>
                <a:srgbClr val="008FD0"/>
              </a:buClr>
              <a:buSzPts val="1800"/>
              <a:buFont typeface="Arial"/>
              <a:buChar char="›"/>
            </a:pPr>
            <a:r>
              <a:rPr lang="en-GB"/>
              <a:t>It is possible that we can create a Person that has no ‘address’ value.</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P1.getAddress() </a:t>
            </a:r>
            <a:endParaRPr/>
          </a:p>
          <a:p>
            <a:pPr indent="-185738" lvl="0" marL="185738" marR="0" rtl="0" algn="l">
              <a:lnSpc>
                <a:spcPct val="100000"/>
              </a:lnSpc>
              <a:spcBef>
                <a:spcPts val="2000"/>
              </a:spcBef>
              <a:spcAft>
                <a:spcPts val="0"/>
              </a:spcAft>
              <a:buClr>
                <a:srgbClr val="008FD0"/>
              </a:buClr>
              <a:buSzPts val="1800"/>
              <a:buFont typeface="Arial"/>
              <a:buChar char="›"/>
            </a:pPr>
            <a:r>
              <a:rPr lang="en-GB"/>
              <a:t>NULLPOINTEREXCEPTION</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453" name="Google Shape;453;p57"/>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Problem</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57" name="Shape 457"/>
        <p:cNvGrpSpPr/>
        <p:nvPr/>
      </p:nvGrpSpPr>
      <p:grpSpPr>
        <a:xfrm>
          <a:off x="0" y="0"/>
          <a:ext cx="0" cy="0"/>
          <a:chOff x="0" y="0"/>
          <a:chExt cx="0" cy="0"/>
        </a:xfrm>
      </p:grpSpPr>
      <p:sp>
        <p:nvSpPr>
          <p:cNvPr id="458" name="Google Shape;458;p58"/>
          <p:cNvSpPr txBox="1"/>
          <p:nvPr>
            <p:ph idx="1" type="body"/>
          </p:nvPr>
        </p:nvSpPr>
        <p:spPr>
          <a:xfrm>
            <a:off x="414000" y="1867988"/>
            <a:ext cx="11404800" cy="422357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GB"/>
              <a:t>// Optional.ofNullable - allows passed parameter to be null.</a:t>
            </a:r>
            <a:endParaRPr/>
          </a:p>
          <a:p>
            <a:pPr indent="0" lvl="0" marL="0" rtl="0" algn="l">
              <a:lnSpc>
                <a:spcPct val="100000"/>
              </a:lnSpc>
              <a:spcBef>
                <a:spcPts val="2000"/>
              </a:spcBef>
              <a:spcAft>
                <a:spcPts val="0"/>
              </a:spcAft>
              <a:buSzPts val="1800"/>
              <a:buNone/>
            </a:pPr>
            <a:r>
              <a:rPr b="1" lang="en-GB"/>
              <a:t>Optional&lt;Integer&gt; a = Optional.</a:t>
            </a:r>
            <a:r>
              <a:rPr b="1" i="1" lang="en-GB"/>
              <a:t>ofNullable(value1);</a:t>
            </a:r>
            <a:endParaRPr/>
          </a:p>
          <a:p>
            <a:pPr indent="0" lvl="0" marL="0" rtl="0" algn="l">
              <a:lnSpc>
                <a:spcPct val="100000"/>
              </a:lnSpc>
              <a:spcBef>
                <a:spcPts val="2000"/>
              </a:spcBef>
              <a:spcAft>
                <a:spcPts val="0"/>
              </a:spcAft>
              <a:buSzPts val="1800"/>
              <a:buNone/>
            </a:pPr>
            <a:r>
              <a:t/>
            </a:r>
            <a:endParaRPr/>
          </a:p>
          <a:p>
            <a:pPr indent="0" lvl="0" marL="0" rtl="0" algn="l">
              <a:lnSpc>
                <a:spcPct val="100000"/>
              </a:lnSpc>
              <a:spcBef>
                <a:spcPts val="2000"/>
              </a:spcBef>
              <a:spcAft>
                <a:spcPts val="0"/>
              </a:spcAft>
              <a:buSzPts val="1800"/>
              <a:buNone/>
            </a:pPr>
            <a:r>
              <a:rPr lang="en-GB"/>
              <a:t>// Optional.of - throws NullPointerException if passed parameter is null</a:t>
            </a:r>
            <a:endParaRPr/>
          </a:p>
          <a:p>
            <a:pPr indent="0" lvl="0" marL="0" rtl="0" algn="l">
              <a:lnSpc>
                <a:spcPct val="100000"/>
              </a:lnSpc>
              <a:spcBef>
                <a:spcPts val="2000"/>
              </a:spcBef>
              <a:spcAft>
                <a:spcPts val="0"/>
              </a:spcAft>
              <a:buSzPts val="1800"/>
              <a:buNone/>
            </a:pPr>
            <a:r>
              <a:rPr b="1" lang="en-GB"/>
              <a:t>Optional&lt;Integer&gt; b = Optional.</a:t>
            </a:r>
            <a:r>
              <a:rPr b="1" i="1" lang="en-GB"/>
              <a:t>of(value2);</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459" name="Google Shape;459;p58"/>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Optional Examples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64" name="Shape 464"/>
        <p:cNvGrpSpPr/>
        <p:nvPr/>
      </p:nvGrpSpPr>
      <p:grpSpPr>
        <a:xfrm>
          <a:off x="0" y="0"/>
          <a:ext cx="0" cy="0"/>
          <a:chOff x="0" y="0"/>
          <a:chExt cx="0" cy="0"/>
        </a:xfrm>
      </p:grpSpPr>
      <p:sp>
        <p:nvSpPr>
          <p:cNvPr id="465" name="Google Shape;465;p59"/>
          <p:cNvSpPr txBox="1"/>
          <p:nvPr>
            <p:ph idx="1" type="body"/>
          </p:nvPr>
        </p:nvSpPr>
        <p:spPr>
          <a:xfrm>
            <a:off x="414000" y="1784199"/>
            <a:ext cx="11404800" cy="481319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rPr b="1" lang="en-GB" sz="1200"/>
              <a:t>Integer a = null;</a:t>
            </a:r>
            <a:endParaRPr sz="1200"/>
          </a:p>
          <a:p>
            <a:pPr indent="0" lvl="0" marL="0" rtl="0" algn="l">
              <a:lnSpc>
                <a:spcPct val="100000"/>
              </a:lnSpc>
              <a:spcBef>
                <a:spcPts val="2000"/>
              </a:spcBef>
              <a:spcAft>
                <a:spcPts val="0"/>
              </a:spcAft>
              <a:buSzPts val="1200"/>
              <a:buNone/>
            </a:pPr>
            <a:r>
              <a:rPr b="1" lang="en-GB" sz="1200"/>
              <a:t>Integer b = 0;</a:t>
            </a:r>
            <a:endParaRPr sz="1200"/>
          </a:p>
          <a:p>
            <a:pPr indent="0" lvl="0" marL="0" rtl="0" algn="l">
              <a:lnSpc>
                <a:spcPct val="100000"/>
              </a:lnSpc>
              <a:spcBef>
                <a:spcPts val="2000"/>
              </a:spcBef>
              <a:spcAft>
                <a:spcPts val="0"/>
              </a:spcAft>
              <a:buSzPts val="1200"/>
              <a:buNone/>
            </a:pPr>
            <a:r>
              <a:rPr b="1" lang="en-GB" sz="1200"/>
              <a:t>If (a != null &amp;&amp; b != null){</a:t>
            </a:r>
            <a:endParaRPr/>
          </a:p>
          <a:p>
            <a:pPr indent="0" lvl="0" marL="0" rtl="0" algn="l">
              <a:lnSpc>
                <a:spcPct val="100000"/>
              </a:lnSpc>
              <a:spcBef>
                <a:spcPts val="2000"/>
              </a:spcBef>
              <a:spcAft>
                <a:spcPts val="0"/>
              </a:spcAft>
              <a:buSzPts val="1200"/>
              <a:buNone/>
            </a:pPr>
            <a:r>
              <a:rPr b="1" lang="en-GB" sz="1200"/>
              <a:t>	System.out.println(a+b);</a:t>
            </a:r>
            <a:endParaRPr/>
          </a:p>
          <a:p>
            <a:pPr indent="0" lvl="0" marL="0" rtl="0" algn="l">
              <a:lnSpc>
                <a:spcPct val="100000"/>
              </a:lnSpc>
              <a:spcBef>
                <a:spcPts val="2000"/>
              </a:spcBef>
              <a:spcAft>
                <a:spcPts val="0"/>
              </a:spcAft>
              <a:buSzPts val="1200"/>
              <a:buNone/>
            </a:pPr>
            <a:r>
              <a:rPr b="1" lang="en-GB" sz="1200"/>
              <a:t>}else if{a == null){</a:t>
            </a:r>
            <a:endParaRPr/>
          </a:p>
          <a:p>
            <a:pPr indent="0" lvl="0" marL="0" rtl="0" algn="l">
              <a:lnSpc>
                <a:spcPct val="100000"/>
              </a:lnSpc>
              <a:spcBef>
                <a:spcPts val="2000"/>
              </a:spcBef>
              <a:spcAft>
                <a:spcPts val="0"/>
              </a:spcAft>
              <a:buSzPts val="1200"/>
              <a:buNone/>
            </a:pPr>
            <a:r>
              <a:rPr b="1" lang="en-GB" sz="1200"/>
              <a:t>	System.out.println(10+b);</a:t>
            </a:r>
            <a:endParaRPr/>
          </a:p>
          <a:p>
            <a:pPr indent="0" lvl="0" marL="0" rtl="0" algn="l">
              <a:lnSpc>
                <a:spcPct val="100000"/>
              </a:lnSpc>
              <a:spcBef>
                <a:spcPts val="2000"/>
              </a:spcBef>
              <a:spcAft>
                <a:spcPts val="0"/>
              </a:spcAft>
              <a:buSzPts val="1200"/>
              <a:buNone/>
            </a:pPr>
            <a:r>
              <a:rPr b="1" lang="en-GB" sz="1200"/>
              <a:t>} else if{b == null){</a:t>
            </a:r>
            <a:endParaRPr/>
          </a:p>
          <a:p>
            <a:pPr indent="0" lvl="0" marL="0" rtl="0" algn="l">
              <a:lnSpc>
                <a:spcPct val="100000"/>
              </a:lnSpc>
              <a:spcBef>
                <a:spcPts val="2000"/>
              </a:spcBef>
              <a:spcAft>
                <a:spcPts val="0"/>
              </a:spcAft>
              <a:buSzPts val="1200"/>
              <a:buNone/>
            </a:pPr>
            <a:r>
              <a:rPr b="1" lang="en-GB" sz="1200"/>
              <a:t>	System.out.println(a+10);</a:t>
            </a:r>
            <a:endParaRPr/>
          </a:p>
          <a:p>
            <a:pPr indent="0" lvl="0" marL="0" rtl="0" algn="l">
              <a:lnSpc>
                <a:spcPct val="100000"/>
              </a:lnSpc>
              <a:spcBef>
                <a:spcPts val="2000"/>
              </a:spcBef>
              <a:spcAft>
                <a:spcPts val="0"/>
              </a:spcAft>
              <a:buSzPts val="1200"/>
              <a:buNone/>
            </a:pPr>
            <a:r>
              <a:rPr b="1" lang="en-GB" sz="1200"/>
              <a:t>} else {</a:t>
            </a:r>
            <a:endParaRPr/>
          </a:p>
          <a:p>
            <a:pPr indent="0" lvl="0" marL="0" rtl="0" algn="l">
              <a:lnSpc>
                <a:spcPct val="100000"/>
              </a:lnSpc>
              <a:spcBef>
                <a:spcPts val="2000"/>
              </a:spcBef>
              <a:spcAft>
                <a:spcPts val="0"/>
              </a:spcAft>
              <a:buSzPts val="1200"/>
              <a:buNone/>
            </a:pPr>
            <a:r>
              <a:rPr b="1" lang="en-GB" sz="1200"/>
              <a:t>	System.out.println(10+10);</a:t>
            </a:r>
            <a:endParaRPr/>
          </a:p>
          <a:p>
            <a:pPr indent="0" lvl="0" marL="0" rtl="0" algn="l">
              <a:lnSpc>
                <a:spcPct val="100000"/>
              </a:lnSpc>
              <a:spcBef>
                <a:spcPts val="2000"/>
              </a:spcBef>
              <a:spcAft>
                <a:spcPts val="0"/>
              </a:spcAft>
              <a:buSzPts val="1200"/>
              <a:buNone/>
            </a:pPr>
            <a:r>
              <a:rPr b="1" lang="en-GB" sz="1200"/>
              <a:t>}</a:t>
            </a:r>
            <a:endParaRPr/>
          </a:p>
          <a:p>
            <a:pPr indent="0" lvl="0" marL="0" rtl="0" algn="l">
              <a:lnSpc>
                <a:spcPct val="100000"/>
              </a:lnSpc>
              <a:spcBef>
                <a:spcPts val="2000"/>
              </a:spcBef>
              <a:spcAft>
                <a:spcPts val="0"/>
              </a:spcAft>
              <a:buSzPts val="1200"/>
              <a:buNone/>
            </a:pPr>
            <a:r>
              <a:rPr b="1" lang="en-GB" sz="1200"/>
              <a:t>Integer a = null;</a:t>
            </a:r>
            <a:endParaRPr sz="1200"/>
          </a:p>
          <a:p>
            <a:pPr indent="0" lvl="0" marL="0" rtl="0" algn="l">
              <a:lnSpc>
                <a:spcPct val="100000"/>
              </a:lnSpc>
              <a:spcBef>
                <a:spcPts val="2000"/>
              </a:spcBef>
              <a:spcAft>
                <a:spcPts val="0"/>
              </a:spcAft>
              <a:buSzPts val="1200"/>
              <a:buNone/>
            </a:pPr>
            <a:r>
              <a:rPr b="1" lang="en-GB" sz="1200"/>
              <a:t>Integer b = 0;</a:t>
            </a:r>
            <a:endParaRPr/>
          </a:p>
          <a:p>
            <a:pPr indent="0" lvl="0" marL="0" rtl="0" algn="l">
              <a:lnSpc>
                <a:spcPct val="100000"/>
              </a:lnSpc>
              <a:spcBef>
                <a:spcPts val="2000"/>
              </a:spcBef>
              <a:spcAft>
                <a:spcPts val="0"/>
              </a:spcAft>
              <a:buSzPts val="1200"/>
              <a:buNone/>
            </a:pPr>
            <a:r>
              <a:t/>
            </a:r>
            <a:endParaRPr sz="1200"/>
          </a:p>
          <a:p>
            <a:pPr indent="0" lvl="0" marL="0" rtl="0" algn="l">
              <a:lnSpc>
                <a:spcPct val="100000"/>
              </a:lnSpc>
              <a:spcBef>
                <a:spcPts val="2000"/>
              </a:spcBef>
              <a:spcAft>
                <a:spcPts val="0"/>
              </a:spcAft>
              <a:buSzPts val="1200"/>
              <a:buNone/>
            </a:pPr>
            <a:r>
              <a:rPr b="1" lang="en-GB" sz="1200"/>
              <a:t>Optional&lt;Integer&gt; optA = Optional.</a:t>
            </a:r>
            <a:r>
              <a:rPr b="1" i="1" lang="en-GB" sz="1200"/>
              <a:t>ofNullable(a);</a:t>
            </a:r>
            <a:endParaRPr sz="1200"/>
          </a:p>
          <a:p>
            <a:pPr indent="0" lvl="0" marL="0" rtl="0" algn="l">
              <a:lnSpc>
                <a:spcPct val="100000"/>
              </a:lnSpc>
              <a:spcBef>
                <a:spcPts val="2000"/>
              </a:spcBef>
              <a:spcAft>
                <a:spcPts val="0"/>
              </a:spcAft>
              <a:buSzPts val="1200"/>
              <a:buNone/>
            </a:pPr>
            <a:r>
              <a:rPr b="1" lang="en-GB" sz="1200"/>
              <a:t>Optional&lt;Integer&gt; optB = Optional.</a:t>
            </a:r>
            <a:r>
              <a:rPr b="1" i="1" lang="en-GB" sz="1200"/>
              <a:t>ofNullable(b);</a:t>
            </a:r>
            <a:endParaRPr/>
          </a:p>
          <a:p>
            <a:pPr indent="0" lvl="0" marL="0" rtl="0" algn="l">
              <a:lnSpc>
                <a:spcPct val="100000"/>
              </a:lnSpc>
              <a:spcBef>
                <a:spcPts val="2000"/>
              </a:spcBef>
              <a:spcAft>
                <a:spcPts val="0"/>
              </a:spcAft>
              <a:buSzPts val="1200"/>
              <a:buNone/>
            </a:pPr>
            <a:r>
              <a:t/>
            </a:r>
            <a:endParaRPr sz="1200"/>
          </a:p>
          <a:p>
            <a:pPr indent="0" lvl="0" marL="0" rtl="0" algn="l">
              <a:lnSpc>
                <a:spcPct val="100000"/>
              </a:lnSpc>
              <a:spcBef>
                <a:spcPts val="2000"/>
              </a:spcBef>
              <a:spcAft>
                <a:spcPts val="0"/>
              </a:spcAft>
              <a:buSzPts val="1200"/>
              <a:buNone/>
            </a:pPr>
            <a:r>
              <a:rPr b="1" lang="en-GB" sz="1200"/>
              <a:t>System.</a:t>
            </a:r>
            <a:r>
              <a:rPr b="1" i="1" lang="en-GB" sz="1200"/>
              <a:t>out.println(optB.orElse(3) + optA.orElse(3));</a:t>
            </a:r>
            <a:endParaRPr sz="1200"/>
          </a:p>
          <a:p>
            <a:pPr indent="0" lvl="0" marL="0" rtl="0" algn="l">
              <a:lnSpc>
                <a:spcPct val="100000"/>
              </a:lnSpc>
              <a:spcBef>
                <a:spcPts val="2000"/>
              </a:spcBef>
              <a:spcAft>
                <a:spcPts val="0"/>
              </a:spcAft>
              <a:buSzPts val="1200"/>
              <a:buNone/>
            </a:pPr>
            <a:r>
              <a:t/>
            </a:r>
            <a:endParaRPr sz="1200"/>
          </a:p>
          <a:p>
            <a:pPr indent="-109538" lvl="0" marL="185738" marR="0" rtl="0" algn="l">
              <a:lnSpc>
                <a:spcPct val="100000"/>
              </a:lnSpc>
              <a:spcBef>
                <a:spcPts val="2000"/>
              </a:spcBef>
              <a:spcAft>
                <a:spcPts val="0"/>
              </a:spcAft>
              <a:buClr>
                <a:srgbClr val="008FD0"/>
              </a:buClr>
              <a:buSzPts val="1200"/>
              <a:buFont typeface="Arial"/>
              <a:buNone/>
            </a:pPr>
            <a:r>
              <a:t/>
            </a:r>
            <a:endParaRPr sz="1200"/>
          </a:p>
        </p:txBody>
      </p:sp>
      <p:sp>
        <p:nvSpPr>
          <p:cNvPr id="466" name="Google Shape;466;p59"/>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Optional Examples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6"/>
          <p:cNvPicPr preferRelativeResize="0"/>
          <p:nvPr/>
        </p:nvPicPr>
        <p:blipFill rotWithShape="1">
          <a:blip r:embed="rId3">
            <a:alphaModFix/>
          </a:blip>
          <a:srcRect b="0" l="0" r="0" t="0"/>
          <a:stretch/>
        </p:blipFill>
        <p:spPr>
          <a:xfrm>
            <a:off x="2361236" y="2488555"/>
            <a:ext cx="6667018" cy="1539889"/>
          </a:xfrm>
          <a:prstGeom prst="rect">
            <a:avLst/>
          </a:prstGeom>
          <a:noFill/>
          <a:ln>
            <a:noFill/>
          </a:ln>
        </p:spPr>
      </p:pic>
      <p:sp>
        <p:nvSpPr>
          <p:cNvPr id="103" name="Google Shape;103;p6"/>
          <p:cNvSpPr txBox="1"/>
          <p:nvPr>
            <p:ph idx="1" type="body"/>
          </p:nvPr>
        </p:nvSpPr>
        <p:spPr>
          <a:xfrm>
            <a:off x="414000" y="1867988"/>
            <a:ext cx="11404800" cy="4223571"/>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To set a breakpoint, Right Click -&gt; Toggle Breakpoint in margin</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You can then run the application with debug using F11.</a:t>
            </a:r>
            <a:endParaRPr/>
          </a:p>
        </p:txBody>
      </p:sp>
      <p:sp>
        <p:nvSpPr>
          <p:cNvPr id="104" name="Google Shape;104;p6"/>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Setting Breakpoints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70" name="Shape 470"/>
        <p:cNvGrpSpPr/>
        <p:nvPr/>
      </p:nvGrpSpPr>
      <p:grpSpPr>
        <a:xfrm>
          <a:off x="0" y="0"/>
          <a:ext cx="0" cy="0"/>
          <a:chOff x="0" y="0"/>
          <a:chExt cx="0" cy="0"/>
        </a:xfrm>
      </p:grpSpPr>
      <p:sp>
        <p:nvSpPr>
          <p:cNvPr id="471" name="Google Shape;471;p60"/>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6000"/>
              <a:buFont typeface="Arial"/>
              <a:buNone/>
            </a:pPr>
            <a:r>
              <a:rPr lang="en-GB"/>
              <a:t>JDBC</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75" name="Shape 475"/>
        <p:cNvGrpSpPr/>
        <p:nvPr/>
      </p:nvGrpSpPr>
      <p:grpSpPr>
        <a:xfrm>
          <a:off x="0" y="0"/>
          <a:ext cx="0" cy="0"/>
          <a:chOff x="0" y="0"/>
          <a:chExt cx="0" cy="0"/>
        </a:xfrm>
      </p:grpSpPr>
      <p:sp>
        <p:nvSpPr>
          <p:cNvPr id="476" name="Google Shape;476;p61"/>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The JDBC API allows us to connect to SQL databases from our Java applications.</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Using a JDBC driver, with the location of the database and the credentials for accessing that database we can query the database for data and perform the CRUD functions.</a:t>
            </a:r>
            <a:endParaRPr/>
          </a:p>
        </p:txBody>
      </p:sp>
      <p:sp>
        <p:nvSpPr>
          <p:cNvPr id="477" name="Google Shape;477;p6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JDBC</a:t>
            </a:r>
            <a:endParaRPr/>
          </a:p>
        </p:txBody>
      </p:sp>
      <p:sp>
        <p:nvSpPr>
          <p:cNvPr id="478" name="Google Shape;478;p61"/>
          <p:cNvSpPr txBox="1"/>
          <p:nvPr/>
        </p:nvSpPr>
        <p:spPr>
          <a:xfrm>
            <a:off x="6306023" y="1989377"/>
            <a:ext cx="5298544" cy="4388318"/>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7F0055"/>
                </a:solidFill>
                <a:latin typeface="Consolas"/>
                <a:ea typeface="Consolas"/>
                <a:cs typeface="Consolas"/>
                <a:sym typeface="Consolas"/>
              </a:rPr>
              <a:t>public</a:t>
            </a:r>
            <a:r>
              <a:rPr b="1" lang="en-GB" sz="1800">
                <a:solidFill>
                  <a:srgbClr val="000000"/>
                </a:solidFill>
                <a:latin typeface="Consolas"/>
                <a:ea typeface="Consolas"/>
                <a:cs typeface="Consolas"/>
                <a:sym typeface="Consolas"/>
              </a:rPr>
              <a:t> </a:t>
            </a:r>
            <a:r>
              <a:rPr b="1" lang="en-GB" sz="1800">
                <a:solidFill>
                  <a:srgbClr val="7F0055"/>
                </a:solidFill>
                <a:latin typeface="Consolas"/>
                <a:ea typeface="Consolas"/>
                <a:cs typeface="Consolas"/>
                <a:sym typeface="Consolas"/>
              </a:rPr>
              <a:t>class</a:t>
            </a:r>
            <a:r>
              <a:rPr b="1" lang="en-GB" sz="1800">
                <a:solidFill>
                  <a:srgbClr val="000000"/>
                </a:solidFill>
                <a:latin typeface="Consolas"/>
                <a:ea typeface="Consolas"/>
                <a:cs typeface="Consolas"/>
                <a:sym typeface="Consolas"/>
              </a:rPr>
              <a:t> JDBCExample</a:t>
            </a:r>
            <a:endParaRPr b="1" sz="1800">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7F0055"/>
                </a:solidFill>
                <a:latin typeface="Consolas"/>
                <a:ea typeface="Consolas"/>
                <a:cs typeface="Consolas"/>
                <a:sym typeface="Consolas"/>
              </a:rPr>
              <a:t>  static</a:t>
            </a:r>
            <a:r>
              <a:rPr b="1" lang="en-GB" sz="1800">
                <a:solidFill>
                  <a:srgbClr val="000000"/>
                </a:solidFill>
                <a:latin typeface="Consolas"/>
                <a:ea typeface="Consolas"/>
                <a:cs typeface="Consolas"/>
                <a:sym typeface="Consolas"/>
              </a:rPr>
              <a:t> </a:t>
            </a:r>
            <a:r>
              <a:rPr b="1" lang="en-GB" sz="1800">
                <a:solidFill>
                  <a:srgbClr val="7F0055"/>
                </a:solidFill>
                <a:latin typeface="Consolas"/>
                <a:ea typeface="Consolas"/>
                <a:cs typeface="Consolas"/>
                <a:sym typeface="Consolas"/>
              </a:rPr>
              <a:t>final</a:t>
            </a:r>
            <a:r>
              <a:rPr b="1" lang="en-GB" sz="1800">
                <a:solidFill>
                  <a:srgbClr val="000000"/>
                </a:solidFill>
                <a:latin typeface="Consolas"/>
                <a:ea typeface="Consolas"/>
                <a:cs typeface="Consolas"/>
                <a:sym typeface="Consolas"/>
              </a:rPr>
              <a:t> </a:t>
            </a:r>
            <a:r>
              <a:rPr b="1" lang="en-GB" sz="1800">
                <a:solidFill>
                  <a:srgbClr val="000000"/>
                </a:solidFill>
                <a:highlight>
                  <a:srgbClr val="D4D4D4"/>
                </a:highlight>
                <a:latin typeface="Consolas"/>
                <a:ea typeface="Consolas"/>
                <a:cs typeface="Consolas"/>
                <a:sym typeface="Consolas"/>
              </a:rPr>
              <a:t>String </a:t>
            </a:r>
            <a:r>
              <a:rPr b="1" i="1" lang="en-GB" sz="1800">
                <a:solidFill>
                  <a:srgbClr val="0000C0"/>
                </a:solidFill>
                <a:highlight>
                  <a:srgbClr val="D4D4D4"/>
                </a:highlight>
                <a:latin typeface="Consolas"/>
                <a:ea typeface="Consolas"/>
                <a:cs typeface="Consolas"/>
                <a:sym typeface="Consolas"/>
              </a:rPr>
              <a:t>JDBC_DRIVER</a:t>
            </a:r>
            <a:r>
              <a:rPr b="1" i="1" lang="en-GB" sz="1800">
                <a:solidFill>
                  <a:srgbClr val="000000"/>
                </a:solidFill>
                <a:highlight>
                  <a:srgbClr val="D4D4D4"/>
                </a:highlight>
                <a:latin typeface="Consolas"/>
                <a:ea typeface="Consolas"/>
                <a:cs typeface="Consolas"/>
                <a:sym typeface="Consolas"/>
              </a:rPr>
              <a:t> = </a:t>
            </a:r>
            <a:br>
              <a:rPr b="1" i="1" lang="en-GB" sz="1800">
                <a:solidFill>
                  <a:srgbClr val="000000"/>
                </a:solidFill>
                <a:highlight>
                  <a:srgbClr val="D4D4D4"/>
                </a:highlight>
                <a:latin typeface="Consolas"/>
                <a:ea typeface="Consolas"/>
                <a:cs typeface="Consolas"/>
                <a:sym typeface="Consolas"/>
              </a:rPr>
            </a:br>
            <a:r>
              <a:rPr b="1" i="1" lang="en-GB" sz="1800">
                <a:solidFill>
                  <a:srgbClr val="000000"/>
                </a:solidFill>
                <a:highlight>
                  <a:srgbClr val="D4D4D4"/>
                </a:highlight>
                <a:latin typeface="Consolas"/>
                <a:ea typeface="Consolas"/>
                <a:cs typeface="Consolas"/>
                <a:sym typeface="Consolas"/>
              </a:rPr>
              <a:t>    </a:t>
            </a:r>
            <a:r>
              <a:rPr b="1" i="1" lang="en-GB" sz="1800">
                <a:solidFill>
                  <a:srgbClr val="2A00FF"/>
                </a:solidFill>
                <a:highlight>
                  <a:srgbClr val="D4D4D4"/>
                </a:highlight>
                <a:latin typeface="Consolas"/>
                <a:ea typeface="Consolas"/>
                <a:cs typeface="Consolas"/>
                <a:sym typeface="Consolas"/>
              </a:rPr>
              <a:t>"com.mysql.jdbc.Driver"</a:t>
            </a:r>
            <a:r>
              <a:rPr b="1" i="1" lang="en-GB" sz="1800">
                <a:solidFill>
                  <a:srgbClr val="000000"/>
                </a:solidFill>
                <a:highlight>
                  <a:srgbClr val="D4D4D4"/>
                </a:highlight>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7F0055"/>
                </a:solidFill>
                <a:latin typeface="Consolas"/>
                <a:ea typeface="Consolas"/>
                <a:cs typeface="Consolas"/>
                <a:sym typeface="Consolas"/>
              </a:rPr>
              <a:t>  static</a:t>
            </a:r>
            <a:r>
              <a:rPr b="1" lang="en-GB" sz="1800">
                <a:solidFill>
                  <a:srgbClr val="000000"/>
                </a:solidFill>
                <a:latin typeface="Consolas"/>
                <a:ea typeface="Consolas"/>
                <a:cs typeface="Consolas"/>
                <a:sym typeface="Consolas"/>
              </a:rPr>
              <a:t> </a:t>
            </a:r>
            <a:r>
              <a:rPr b="1" lang="en-GB" sz="1800">
                <a:solidFill>
                  <a:srgbClr val="7F0055"/>
                </a:solidFill>
                <a:latin typeface="Consolas"/>
                <a:ea typeface="Consolas"/>
                <a:cs typeface="Consolas"/>
                <a:sym typeface="Consolas"/>
              </a:rPr>
              <a:t>final</a:t>
            </a:r>
            <a:r>
              <a:rPr b="1" lang="en-GB" sz="1800">
                <a:solidFill>
                  <a:srgbClr val="000000"/>
                </a:solidFill>
                <a:latin typeface="Consolas"/>
                <a:ea typeface="Consolas"/>
                <a:cs typeface="Consolas"/>
                <a:sym typeface="Consolas"/>
              </a:rPr>
              <a:t> </a:t>
            </a:r>
            <a:r>
              <a:rPr b="1" lang="en-GB" sz="1800">
                <a:solidFill>
                  <a:srgbClr val="000000"/>
                </a:solidFill>
                <a:highlight>
                  <a:srgbClr val="D4D4D4"/>
                </a:highlight>
                <a:latin typeface="Consolas"/>
                <a:ea typeface="Consolas"/>
                <a:cs typeface="Consolas"/>
                <a:sym typeface="Consolas"/>
              </a:rPr>
              <a:t>String </a:t>
            </a:r>
            <a:r>
              <a:rPr b="1" i="1" lang="en-GB" sz="1800">
                <a:solidFill>
                  <a:srgbClr val="0000C0"/>
                </a:solidFill>
                <a:highlight>
                  <a:srgbClr val="D4D4D4"/>
                </a:highlight>
                <a:latin typeface="Consolas"/>
                <a:ea typeface="Consolas"/>
                <a:cs typeface="Consolas"/>
                <a:sym typeface="Consolas"/>
              </a:rPr>
              <a:t>DB_URL</a:t>
            </a:r>
            <a:r>
              <a:rPr b="1" i="1" lang="en-GB" sz="1800">
                <a:solidFill>
                  <a:srgbClr val="000000"/>
                </a:solidFill>
                <a:highlight>
                  <a:srgbClr val="D4D4D4"/>
                </a:highlight>
                <a:latin typeface="Consolas"/>
                <a:ea typeface="Consolas"/>
                <a:cs typeface="Consolas"/>
                <a:sym typeface="Consolas"/>
              </a:rPr>
              <a:t> =   </a:t>
            </a:r>
            <a:br>
              <a:rPr b="1" i="1" lang="en-GB" sz="1800">
                <a:solidFill>
                  <a:srgbClr val="000000"/>
                </a:solidFill>
                <a:highlight>
                  <a:srgbClr val="D4D4D4"/>
                </a:highlight>
                <a:latin typeface="Consolas"/>
                <a:ea typeface="Consolas"/>
                <a:cs typeface="Consolas"/>
                <a:sym typeface="Consolas"/>
              </a:rPr>
            </a:br>
            <a:r>
              <a:rPr b="1" i="1" lang="en-GB" sz="1800">
                <a:solidFill>
                  <a:srgbClr val="000000"/>
                </a:solidFill>
                <a:highlight>
                  <a:srgbClr val="D4D4D4"/>
                </a:highlight>
                <a:latin typeface="Consolas"/>
                <a:ea typeface="Consolas"/>
                <a:cs typeface="Consolas"/>
                <a:sym typeface="Consolas"/>
              </a:rPr>
              <a:t>    </a:t>
            </a:r>
            <a:r>
              <a:rPr b="1" i="1" lang="en-GB" sz="1800">
                <a:solidFill>
                  <a:srgbClr val="2A00FF"/>
                </a:solidFill>
                <a:highlight>
                  <a:srgbClr val="D4D4D4"/>
                </a:highlight>
                <a:latin typeface="Consolas"/>
                <a:ea typeface="Consolas"/>
                <a:cs typeface="Consolas"/>
                <a:sym typeface="Consolas"/>
              </a:rPr>
              <a:t>"jdbc:mysql://localhost/dbexample"</a:t>
            </a:r>
            <a:r>
              <a:rPr b="1" i="1" lang="en-GB" sz="1800">
                <a:solidFill>
                  <a:srgbClr val="000000"/>
                </a:solidFill>
                <a:highlight>
                  <a:srgbClr val="D4D4D4"/>
                </a:highlight>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1800"/>
              <a:buFont typeface="Noto Sans Symbols"/>
              <a:buNone/>
            </a:pPr>
            <a:r>
              <a:t/>
            </a:r>
            <a:endParaRPr b="1" sz="1800">
              <a:solidFill>
                <a:srgbClr val="3D3D3D"/>
              </a:solidFill>
              <a:latin typeface="Consolas"/>
              <a:ea typeface="Consolas"/>
              <a:cs typeface="Consolas"/>
              <a:sym typeface="Consolas"/>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7F0055"/>
                </a:solidFill>
                <a:latin typeface="Consolas"/>
                <a:ea typeface="Consolas"/>
                <a:cs typeface="Consolas"/>
                <a:sym typeface="Consolas"/>
              </a:rPr>
              <a:t>  static</a:t>
            </a:r>
            <a:r>
              <a:rPr b="1" lang="en-GB" sz="1800">
                <a:solidFill>
                  <a:srgbClr val="000000"/>
                </a:solidFill>
                <a:latin typeface="Consolas"/>
                <a:ea typeface="Consolas"/>
                <a:cs typeface="Consolas"/>
                <a:sym typeface="Consolas"/>
              </a:rPr>
              <a:t> </a:t>
            </a:r>
            <a:r>
              <a:rPr b="1" lang="en-GB" sz="1800">
                <a:solidFill>
                  <a:srgbClr val="7F0055"/>
                </a:solidFill>
                <a:latin typeface="Consolas"/>
                <a:ea typeface="Consolas"/>
                <a:cs typeface="Consolas"/>
                <a:sym typeface="Consolas"/>
              </a:rPr>
              <a:t>final</a:t>
            </a:r>
            <a:r>
              <a:rPr b="1" lang="en-GB" sz="1800">
                <a:solidFill>
                  <a:srgbClr val="000000"/>
                </a:solidFill>
                <a:latin typeface="Consolas"/>
                <a:ea typeface="Consolas"/>
                <a:cs typeface="Consolas"/>
                <a:sym typeface="Consolas"/>
              </a:rPr>
              <a:t> </a:t>
            </a:r>
            <a:r>
              <a:rPr b="1" lang="en-GB" sz="1800">
                <a:solidFill>
                  <a:srgbClr val="000000"/>
                </a:solidFill>
                <a:highlight>
                  <a:srgbClr val="D4D4D4"/>
                </a:highlight>
                <a:latin typeface="Consolas"/>
                <a:ea typeface="Consolas"/>
                <a:cs typeface="Consolas"/>
                <a:sym typeface="Consolas"/>
              </a:rPr>
              <a:t>String </a:t>
            </a:r>
            <a:r>
              <a:rPr b="1" i="1" lang="en-GB" sz="1800">
                <a:solidFill>
                  <a:srgbClr val="0000C0"/>
                </a:solidFill>
                <a:highlight>
                  <a:srgbClr val="D4D4D4"/>
                </a:highlight>
                <a:latin typeface="Consolas"/>
                <a:ea typeface="Consolas"/>
                <a:cs typeface="Consolas"/>
                <a:sym typeface="Consolas"/>
              </a:rPr>
              <a:t>USER</a:t>
            </a:r>
            <a:r>
              <a:rPr b="1" i="1" lang="en-GB" sz="1800">
                <a:solidFill>
                  <a:srgbClr val="000000"/>
                </a:solidFill>
                <a:highlight>
                  <a:srgbClr val="D4D4D4"/>
                </a:highlight>
                <a:latin typeface="Consolas"/>
                <a:ea typeface="Consolas"/>
                <a:cs typeface="Consolas"/>
                <a:sym typeface="Consolas"/>
              </a:rPr>
              <a:t> = </a:t>
            </a:r>
            <a:r>
              <a:rPr b="1" i="1" lang="en-GB" sz="1800">
                <a:solidFill>
                  <a:srgbClr val="2A00FF"/>
                </a:solidFill>
                <a:highlight>
                  <a:srgbClr val="D4D4D4"/>
                </a:highlight>
                <a:latin typeface="Consolas"/>
                <a:ea typeface="Consolas"/>
                <a:cs typeface="Consolas"/>
                <a:sym typeface="Consolas"/>
              </a:rPr>
              <a:t>"username"</a:t>
            </a:r>
            <a:r>
              <a:rPr b="1" i="1" lang="en-GB" sz="1800">
                <a:solidFill>
                  <a:srgbClr val="000000"/>
                </a:solidFill>
                <a:highlight>
                  <a:srgbClr val="D4D4D4"/>
                </a:highlight>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7F0055"/>
                </a:solidFill>
                <a:latin typeface="Consolas"/>
                <a:ea typeface="Consolas"/>
                <a:cs typeface="Consolas"/>
                <a:sym typeface="Consolas"/>
              </a:rPr>
              <a:t>  static</a:t>
            </a:r>
            <a:r>
              <a:rPr b="1" lang="en-GB" sz="1800">
                <a:solidFill>
                  <a:srgbClr val="000000"/>
                </a:solidFill>
                <a:latin typeface="Consolas"/>
                <a:ea typeface="Consolas"/>
                <a:cs typeface="Consolas"/>
                <a:sym typeface="Consolas"/>
              </a:rPr>
              <a:t> </a:t>
            </a:r>
            <a:r>
              <a:rPr b="1" lang="en-GB" sz="1800">
                <a:solidFill>
                  <a:srgbClr val="7F0055"/>
                </a:solidFill>
                <a:latin typeface="Consolas"/>
                <a:ea typeface="Consolas"/>
                <a:cs typeface="Consolas"/>
                <a:sym typeface="Consolas"/>
              </a:rPr>
              <a:t>final</a:t>
            </a:r>
            <a:r>
              <a:rPr b="1" lang="en-GB" sz="1800">
                <a:solidFill>
                  <a:srgbClr val="000000"/>
                </a:solidFill>
                <a:latin typeface="Consolas"/>
                <a:ea typeface="Consolas"/>
                <a:cs typeface="Consolas"/>
                <a:sym typeface="Consolas"/>
              </a:rPr>
              <a:t> </a:t>
            </a:r>
            <a:r>
              <a:rPr b="1" lang="en-GB" sz="1800">
                <a:solidFill>
                  <a:srgbClr val="000000"/>
                </a:solidFill>
                <a:highlight>
                  <a:srgbClr val="D4D4D4"/>
                </a:highlight>
                <a:latin typeface="Consolas"/>
                <a:ea typeface="Consolas"/>
                <a:cs typeface="Consolas"/>
                <a:sym typeface="Consolas"/>
              </a:rPr>
              <a:t>String </a:t>
            </a:r>
            <a:r>
              <a:rPr b="1" i="1" lang="en-GB" sz="1800">
                <a:solidFill>
                  <a:srgbClr val="0000C0"/>
                </a:solidFill>
                <a:highlight>
                  <a:srgbClr val="D4D4D4"/>
                </a:highlight>
                <a:latin typeface="Consolas"/>
                <a:ea typeface="Consolas"/>
                <a:cs typeface="Consolas"/>
                <a:sym typeface="Consolas"/>
              </a:rPr>
              <a:t>PASS</a:t>
            </a:r>
            <a:r>
              <a:rPr b="1" i="1" lang="en-GB" sz="1800">
                <a:solidFill>
                  <a:srgbClr val="000000"/>
                </a:solidFill>
                <a:highlight>
                  <a:srgbClr val="D4D4D4"/>
                </a:highlight>
                <a:latin typeface="Consolas"/>
                <a:ea typeface="Consolas"/>
                <a:cs typeface="Consolas"/>
                <a:sym typeface="Consolas"/>
              </a:rPr>
              <a:t> = </a:t>
            </a:r>
            <a:r>
              <a:rPr b="1" i="1" lang="en-GB" sz="1800">
                <a:solidFill>
                  <a:srgbClr val="2A00FF"/>
                </a:solidFill>
                <a:highlight>
                  <a:srgbClr val="D4D4D4"/>
                </a:highlight>
                <a:latin typeface="Consolas"/>
                <a:ea typeface="Consolas"/>
                <a:cs typeface="Consolas"/>
                <a:sym typeface="Consolas"/>
              </a:rPr>
              <a:t>"password"</a:t>
            </a:r>
            <a:r>
              <a:rPr b="1" i="1" lang="en-GB" sz="1800">
                <a:solidFill>
                  <a:srgbClr val="000000"/>
                </a:solidFill>
                <a:highlight>
                  <a:srgbClr val="D4D4D4"/>
                </a:highlight>
                <a:latin typeface="Consolas"/>
                <a:ea typeface="Consolas"/>
                <a:cs typeface="Consolas"/>
                <a:sym typeface="Consolas"/>
              </a:rPr>
              <a:t>;</a:t>
            </a:r>
            <a:endParaRPr b="1" sz="1800">
              <a:solidFill>
                <a:srgbClr val="3D3D3D"/>
              </a:solidFill>
              <a:latin typeface="Consolas"/>
              <a:ea typeface="Consolas"/>
              <a:cs typeface="Consolas"/>
              <a:sym typeface="Consolas"/>
            </a:endParaRPr>
          </a:p>
          <a:p>
            <a:pPr indent="0" lvl="0" marL="0" marR="0" rtl="0" algn="l">
              <a:lnSpc>
                <a:spcPct val="100000"/>
              </a:lnSpc>
              <a:spcBef>
                <a:spcPts val="0"/>
              </a:spcBef>
              <a:spcAft>
                <a:spcPts val="0"/>
              </a:spcAft>
              <a:buClr>
                <a:srgbClr val="15303B"/>
              </a:buClr>
              <a:buSzPts val="1800"/>
              <a:buFont typeface="Noto Sans Symbols"/>
              <a:buNone/>
            </a:pPr>
            <a:r>
              <a:t/>
            </a:r>
            <a:endParaRPr b="1" sz="1800">
              <a:solidFill>
                <a:srgbClr val="3D3D3D"/>
              </a:solidFill>
              <a:latin typeface="Consolas"/>
              <a:ea typeface="Consolas"/>
              <a:cs typeface="Consolas"/>
              <a:sym typeface="Consola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82" name="Shape 482"/>
        <p:cNvGrpSpPr/>
        <p:nvPr/>
      </p:nvGrpSpPr>
      <p:grpSpPr>
        <a:xfrm>
          <a:off x="0" y="0"/>
          <a:ext cx="0" cy="0"/>
          <a:chOff x="0" y="0"/>
          <a:chExt cx="0" cy="0"/>
        </a:xfrm>
      </p:grpSpPr>
      <p:sp>
        <p:nvSpPr>
          <p:cNvPr id="483" name="Google Shape;483;p62"/>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The first thing we need to do is open the connection to the database.</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484" name="Google Shape;484;p62"/>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Opening a connection</a:t>
            </a:r>
            <a:endParaRPr/>
          </a:p>
        </p:txBody>
      </p:sp>
      <p:sp>
        <p:nvSpPr>
          <p:cNvPr id="485" name="Google Shape;485;p62"/>
          <p:cNvSpPr txBox="1"/>
          <p:nvPr/>
        </p:nvSpPr>
        <p:spPr>
          <a:xfrm>
            <a:off x="6430484" y="1929600"/>
            <a:ext cx="5305783" cy="3457047"/>
          </a:xfrm>
          <a:prstGeom prst="rect">
            <a:avLst/>
          </a:prstGeom>
          <a:solidFill>
            <a:srgbClr val="F2F2F2"/>
          </a:solid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7F0055"/>
                </a:solidFill>
                <a:latin typeface="Consolas"/>
                <a:ea typeface="Consolas"/>
                <a:cs typeface="Consolas"/>
                <a:sym typeface="Consolas"/>
              </a:rPr>
              <a:t>public</a:t>
            </a:r>
            <a:r>
              <a:rPr b="1" lang="en-GB" sz="1800">
                <a:solidFill>
                  <a:srgbClr val="000000"/>
                </a:solidFill>
                <a:latin typeface="Consolas"/>
                <a:ea typeface="Consolas"/>
                <a:cs typeface="Consolas"/>
                <a:sym typeface="Consolas"/>
              </a:rPr>
              <a:t> </a:t>
            </a:r>
            <a:r>
              <a:rPr b="1" lang="en-GB" sz="1800">
                <a:solidFill>
                  <a:srgbClr val="7F0055"/>
                </a:solidFill>
                <a:latin typeface="Consolas"/>
                <a:ea typeface="Consolas"/>
                <a:cs typeface="Consolas"/>
                <a:sym typeface="Consolas"/>
              </a:rPr>
              <a:t>void</a:t>
            </a:r>
            <a:r>
              <a:rPr b="1" lang="en-GB" sz="1800">
                <a:solidFill>
                  <a:srgbClr val="000000"/>
                </a:solidFill>
                <a:latin typeface="Consolas"/>
                <a:ea typeface="Consolas"/>
                <a:cs typeface="Consolas"/>
                <a:sym typeface="Consolas"/>
              </a:rPr>
              <a:t> accessDB() {</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000000"/>
                </a:solidFill>
                <a:latin typeface="Consolas"/>
                <a:ea typeface="Consolas"/>
                <a:cs typeface="Consolas"/>
                <a:sym typeface="Consolas"/>
              </a:rPr>
              <a:t>  Connection </a:t>
            </a:r>
            <a:r>
              <a:rPr b="1" lang="en-GB" sz="1800">
                <a:solidFill>
                  <a:srgbClr val="6A3E3E"/>
                </a:solidFill>
                <a:latin typeface="Consolas"/>
                <a:ea typeface="Consolas"/>
                <a:cs typeface="Consolas"/>
                <a:sym typeface="Consolas"/>
              </a:rPr>
              <a:t>conn</a:t>
            </a:r>
            <a:r>
              <a:rPr b="1" lang="en-GB" sz="1800">
                <a:solidFill>
                  <a:srgbClr val="000000"/>
                </a:solidFill>
                <a:latin typeface="Consolas"/>
                <a:ea typeface="Consolas"/>
                <a:cs typeface="Consolas"/>
                <a:sym typeface="Consolas"/>
              </a:rPr>
              <a:t> = </a:t>
            </a:r>
            <a:r>
              <a:rPr b="1" lang="en-GB" sz="1800">
                <a:solidFill>
                  <a:srgbClr val="7F0055"/>
                </a:solidFill>
                <a:latin typeface="Consolas"/>
                <a:ea typeface="Consolas"/>
                <a:cs typeface="Consolas"/>
                <a:sym typeface="Consolas"/>
              </a:rPr>
              <a:t>null</a:t>
            </a:r>
            <a:r>
              <a:rPr b="1" lang="en-GB" sz="18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000000"/>
                </a:solidFill>
                <a:latin typeface="Consolas"/>
                <a:ea typeface="Consolas"/>
                <a:cs typeface="Consolas"/>
                <a:sym typeface="Consolas"/>
              </a:rPr>
              <a:t>  Statement </a:t>
            </a:r>
            <a:r>
              <a:rPr b="1" lang="en-GB" sz="1800">
                <a:solidFill>
                  <a:srgbClr val="6A3E3E"/>
                </a:solidFill>
                <a:latin typeface="Consolas"/>
                <a:ea typeface="Consolas"/>
                <a:cs typeface="Consolas"/>
                <a:sym typeface="Consolas"/>
              </a:rPr>
              <a:t>stmt</a:t>
            </a:r>
            <a:r>
              <a:rPr b="1" lang="en-GB" sz="1800">
                <a:solidFill>
                  <a:srgbClr val="000000"/>
                </a:solidFill>
                <a:latin typeface="Consolas"/>
                <a:ea typeface="Consolas"/>
                <a:cs typeface="Consolas"/>
                <a:sym typeface="Consolas"/>
              </a:rPr>
              <a:t> = </a:t>
            </a:r>
            <a:r>
              <a:rPr b="1" lang="en-GB" sz="1800">
                <a:solidFill>
                  <a:srgbClr val="7F0055"/>
                </a:solidFill>
                <a:latin typeface="Consolas"/>
                <a:ea typeface="Consolas"/>
                <a:cs typeface="Consolas"/>
                <a:sym typeface="Consolas"/>
              </a:rPr>
              <a:t>null</a:t>
            </a:r>
            <a:r>
              <a:rPr b="1" lang="en-GB" sz="18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000000"/>
                </a:solidFill>
                <a:latin typeface="Consolas"/>
                <a:ea typeface="Consolas"/>
                <a:cs typeface="Consolas"/>
                <a:sym typeface="Consolas"/>
              </a:rPr>
              <a:t>Class.</a:t>
            </a:r>
            <a:r>
              <a:rPr b="1" i="1" lang="en-GB" sz="1800">
                <a:solidFill>
                  <a:srgbClr val="000000"/>
                </a:solidFill>
                <a:latin typeface="Consolas"/>
                <a:ea typeface="Consolas"/>
                <a:cs typeface="Consolas"/>
                <a:sym typeface="Consolas"/>
              </a:rPr>
              <a:t>forName(</a:t>
            </a:r>
            <a:r>
              <a:rPr b="1" i="1" lang="en-GB" sz="1800">
                <a:solidFill>
                  <a:srgbClr val="2A00FF"/>
                </a:solidFill>
                <a:latin typeface="Consolas"/>
                <a:ea typeface="Consolas"/>
                <a:cs typeface="Consolas"/>
                <a:sym typeface="Consolas"/>
              </a:rPr>
              <a:t>“com.mysql.jdbc.Driver”</a:t>
            </a:r>
            <a:r>
              <a:rPr b="1" i="1" lang="en-GB" sz="1800">
                <a:solidFill>
                  <a:srgbClr val="000000"/>
                </a:solidFill>
                <a:latin typeface="Consolas"/>
                <a:ea typeface="Consolas"/>
                <a:cs typeface="Consolas"/>
                <a:sym typeface="Consolas"/>
              </a:rPr>
              <a:t>);</a:t>
            </a:r>
            <a:endParaRPr b="1" sz="1800">
              <a:solidFill>
                <a:srgbClr val="3D3D3D"/>
              </a:solidFill>
              <a:latin typeface="Consolas"/>
              <a:ea typeface="Consolas"/>
              <a:cs typeface="Consolas"/>
              <a:sym typeface="Consolas"/>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000000"/>
                </a:solidFill>
                <a:latin typeface="Consolas"/>
                <a:ea typeface="Consolas"/>
                <a:cs typeface="Consolas"/>
                <a:sym typeface="Consolas"/>
              </a:rPr>
              <a:t>    System.</a:t>
            </a:r>
            <a:r>
              <a:rPr b="1" i="1" lang="en-GB" sz="1800">
                <a:solidFill>
                  <a:srgbClr val="0000C0"/>
                </a:solidFill>
                <a:latin typeface="Consolas"/>
                <a:ea typeface="Consolas"/>
                <a:cs typeface="Consolas"/>
                <a:sym typeface="Consolas"/>
              </a:rPr>
              <a:t>out</a:t>
            </a:r>
            <a:r>
              <a:rPr b="1" i="1" lang="en-GB" sz="1800">
                <a:solidFill>
                  <a:srgbClr val="000000"/>
                </a:solidFill>
                <a:latin typeface="Consolas"/>
                <a:ea typeface="Consolas"/>
                <a:cs typeface="Consolas"/>
                <a:sym typeface="Consolas"/>
              </a:rPr>
              <a:t>.println(</a:t>
            </a:r>
            <a:r>
              <a:rPr b="1" i="1" lang="en-GB" sz="1800">
                <a:solidFill>
                  <a:srgbClr val="2A00FF"/>
                </a:solidFill>
                <a:latin typeface="Consolas"/>
                <a:ea typeface="Consolas"/>
                <a:cs typeface="Consolas"/>
                <a:sym typeface="Consolas"/>
              </a:rPr>
              <a:t>“Connecting to database...”</a:t>
            </a:r>
            <a:r>
              <a:rPr b="1" i="1" lang="en-GB" sz="18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6A3E3E"/>
                </a:solidFill>
                <a:latin typeface="Consolas"/>
                <a:ea typeface="Consolas"/>
                <a:cs typeface="Consolas"/>
                <a:sym typeface="Consolas"/>
              </a:rPr>
              <a:t>    conn</a:t>
            </a:r>
            <a:r>
              <a:rPr b="1" lang="en-GB" sz="1800">
                <a:solidFill>
                  <a:srgbClr val="000000"/>
                </a:solidFill>
                <a:latin typeface="Consolas"/>
                <a:ea typeface="Consolas"/>
                <a:cs typeface="Consolas"/>
                <a:sym typeface="Consolas"/>
              </a:rPr>
              <a:t> = DriverManager.</a:t>
            </a:r>
            <a:r>
              <a:rPr b="1" i="1" lang="en-GB" sz="1800">
                <a:solidFill>
                  <a:srgbClr val="000000"/>
                </a:solidFill>
                <a:latin typeface="Consolas"/>
                <a:ea typeface="Consolas"/>
                <a:cs typeface="Consolas"/>
                <a:sym typeface="Consolas"/>
              </a:rPr>
              <a:t>getConnection(</a:t>
            </a:r>
            <a:r>
              <a:rPr b="1" i="1" lang="en-GB" sz="1800">
                <a:solidFill>
                  <a:srgbClr val="0000C0"/>
                </a:solidFill>
                <a:latin typeface="Consolas"/>
                <a:ea typeface="Consolas"/>
                <a:cs typeface="Consolas"/>
                <a:sym typeface="Consolas"/>
              </a:rPr>
              <a:t>DB_URL</a:t>
            </a:r>
            <a:r>
              <a:rPr b="1" i="1" lang="en-GB" sz="1800">
                <a:solidFill>
                  <a:srgbClr val="000000"/>
                </a:solidFill>
                <a:latin typeface="Consolas"/>
                <a:ea typeface="Consolas"/>
                <a:cs typeface="Consolas"/>
                <a:sym typeface="Consolas"/>
              </a:rPr>
              <a:t>, </a:t>
            </a:r>
            <a:r>
              <a:rPr b="1" i="1" lang="en-GB" sz="1800">
                <a:solidFill>
                  <a:srgbClr val="0000C0"/>
                </a:solidFill>
                <a:latin typeface="Consolas"/>
                <a:ea typeface="Consolas"/>
                <a:cs typeface="Consolas"/>
                <a:sym typeface="Consolas"/>
              </a:rPr>
              <a:t>USER</a:t>
            </a:r>
            <a:r>
              <a:rPr b="1" i="1" lang="en-GB" sz="1800">
                <a:solidFill>
                  <a:srgbClr val="000000"/>
                </a:solidFill>
                <a:latin typeface="Consolas"/>
                <a:ea typeface="Consolas"/>
                <a:cs typeface="Consolas"/>
                <a:sym typeface="Consolas"/>
              </a:rPr>
              <a:t>, </a:t>
            </a:r>
            <a:r>
              <a:rPr b="1" i="1" lang="en-GB" sz="1800">
                <a:solidFill>
                  <a:srgbClr val="0000C0"/>
                </a:solidFill>
                <a:latin typeface="Consolas"/>
                <a:ea typeface="Consolas"/>
                <a:cs typeface="Consolas"/>
                <a:sym typeface="Consolas"/>
              </a:rPr>
              <a:t>PASS</a:t>
            </a:r>
            <a:r>
              <a:rPr b="1" i="1" lang="en-GB" sz="18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1800"/>
              <a:buFont typeface="Noto Sans Symbols"/>
              <a:buNone/>
            </a:pPr>
            <a:r>
              <a:rPr b="1" i="1" lang="en-GB" sz="1800">
                <a:solidFill>
                  <a:srgbClr val="000000"/>
                </a:solidFill>
                <a:latin typeface="Consolas"/>
                <a:ea typeface="Consolas"/>
                <a:cs typeface="Consolas"/>
                <a:sym typeface="Consolas"/>
              </a:rPr>
              <a: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89" name="Shape 489"/>
        <p:cNvGrpSpPr/>
        <p:nvPr/>
      </p:nvGrpSpPr>
      <p:grpSpPr>
        <a:xfrm>
          <a:off x="0" y="0"/>
          <a:ext cx="0" cy="0"/>
          <a:chOff x="0" y="0"/>
          <a:chExt cx="0" cy="0"/>
        </a:xfrm>
      </p:grpSpPr>
      <p:sp>
        <p:nvSpPr>
          <p:cNvPr id="490" name="Google Shape;490;p63"/>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This block of code will create a new entry into the table Languages using the connection we opened earlier.</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First it will create a statement,</a:t>
            </a:r>
            <a:endParaRPr/>
          </a:p>
          <a:p>
            <a:pPr indent="-185738" lvl="0" marL="185738" marR="0" rtl="0" algn="l">
              <a:lnSpc>
                <a:spcPct val="100000"/>
              </a:lnSpc>
              <a:spcBef>
                <a:spcPts val="2000"/>
              </a:spcBef>
              <a:spcAft>
                <a:spcPts val="0"/>
              </a:spcAft>
              <a:buClr>
                <a:srgbClr val="008FD0"/>
              </a:buClr>
              <a:buSzPts val="1800"/>
              <a:buFont typeface="Arial"/>
              <a:buChar char="›"/>
            </a:pPr>
            <a:r>
              <a:rPr lang="en-GB"/>
              <a:t>Then it will take the SQL query as a String.</a:t>
            </a:r>
            <a:endParaRPr/>
          </a:p>
          <a:p>
            <a:pPr indent="-185738" lvl="0" marL="185738" marR="0" rtl="0" algn="l">
              <a:lnSpc>
                <a:spcPct val="100000"/>
              </a:lnSpc>
              <a:spcBef>
                <a:spcPts val="2000"/>
              </a:spcBef>
              <a:spcAft>
                <a:spcPts val="0"/>
              </a:spcAft>
              <a:buClr>
                <a:srgbClr val="008FD0"/>
              </a:buClr>
              <a:buSzPts val="1800"/>
              <a:buFont typeface="Arial"/>
              <a:buChar char="›"/>
            </a:pPr>
            <a:r>
              <a:rPr lang="en-GB"/>
              <a:t>Finally it will Execute that query.</a:t>
            </a:r>
            <a:endParaRPr/>
          </a:p>
        </p:txBody>
      </p:sp>
      <p:sp>
        <p:nvSpPr>
          <p:cNvPr id="491" name="Google Shape;491;p6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C - Create</a:t>
            </a:r>
            <a:endParaRPr/>
          </a:p>
        </p:txBody>
      </p:sp>
      <p:sp>
        <p:nvSpPr>
          <p:cNvPr id="492" name="Google Shape;492;p63"/>
          <p:cNvSpPr txBox="1"/>
          <p:nvPr/>
        </p:nvSpPr>
        <p:spPr>
          <a:xfrm>
            <a:off x="6353310" y="1929600"/>
            <a:ext cx="5445548" cy="2749976"/>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000000"/>
                </a:solidFill>
                <a:latin typeface="Consolas"/>
                <a:ea typeface="Consolas"/>
                <a:cs typeface="Consolas"/>
                <a:sym typeface="Consolas"/>
              </a:rPr>
              <a:t>System.</a:t>
            </a:r>
            <a:r>
              <a:rPr b="1" i="1" lang="en-GB" sz="1800">
                <a:solidFill>
                  <a:srgbClr val="0000C0"/>
                </a:solidFill>
                <a:latin typeface="Consolas"/>
                <a:ea typeface="Consolas"/>
                <a:cs typeface="Consolas"/>
                <a:sym typeface="Consolas"/>
              </a:rPr>
              <a:t>out</a:t>
            </a:r>
            <a:r>
              <a:rPr b="1" i="1" lang="en-GB" sz="1800">
                <a:solidFill>
                  <a:srgbClr val="000000"/>
                </a:solidFill>
                <a:latin typeface="Consolas"/>
                <a:ea typeface="Consolas"/>
                <a:cs typeface="Consolas"/>
                <a:sym typeface="Consolas"/>
              </a:rPr>
              <a:t>.println(</a:t>
            </a:r>
            <a:r>
              <a:rPr b="1" i="1" lang="en-GB" sz="1800">
                <a:solidFill>
                  <a:srgbClr val="2A00FF"/>
                </a:solidFill>
                <a:latin typeface="Consolas"/>
                <a:ea typeface="Consolas"/>
                <a:cs typeface="Consolas"/>
                <a:sym typeface="Consolas"/>
              </a:rPr>
              <a:t>“Inserting records into the table...”</a:t>
            </a:r>
            <a:r>
              <a:rPr b="1" i="1" lang="en-GB" sz="18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6A3E3E"/>
                </a:solidFill>
                <a:latin typeface="Consolas"/>
                <a:ea typeface="Consolas"/>
                <a:cs typeface="Consolas"/>
                <a:sym typeface="Consolas"/>
              </a:rPr>
              <a:t>stmt</a:t>
            </a:r>
            <a:r>
              <a:rPr b="1" lang="en-GB" sz="1800">
                <a:solidFill>
                  <a:srgbClr val="000000"/>
                </a:solidFill>
                <a:latin typeface="Consolas"/>
                <a:ea typeface="Consolas"/>
                <a:cs typeface="Consolas"/>
                <a:sym typeface="Consolas"/>
              </a:rPr>
              <a:t> = </a:t>
            </a:r>
            <a:r>
              <a:rPr b="1" lang="en-GB" sz="1800">
                <a:solidFill>
                  <a:srgbClr val="6A3E3E"/>
                </a:solidFill>
                <a:latin typeface="Consolas"/>
                <a:ea typeface="Consolas"/>
                <a:cs typeface="Consolas"/>
                <a:sym typeface="Consolas"/>
              </a:rPr>
              <a:t>conn</a:t>
            </a:r>
            <a:r>
              <a:rPr b="1" lang="en-GB" sz="1800">
                <a:solidFill>
                  <a:srgbClr val="000000"/>
                </a:solidFill>
                <a:latin typeface="Consolas"/>
                <a:ea typeface="Consolas"/>
                <a:cs typeface="Consolas"/>
                <a:sym typeface="Consolas"/>
              </a:rPr>
              <a:t>.createStatement();</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000000"/>
                </a:solidFill>
                <a:latin typeface="Consolas"/>
                <a:ea typeface="Consolas"/>
                <a:cs typeface="Consolas"/>
                <a:sym typeface="Consolas"/>
              </a:rPr>
              <a:t>String </a:t>
            </a:r>
            <a:r>
              <a:rPr b="1" lang="en-GB" sz="1800">
                <a:solidFill>
                  <a:srgbClr val="6A3E3E"/>
                </a:solidFill>
                <a:latin typeface="Consolas"/>
                <a:ea typeface="Consolas"/>
                <a:cs typeface="Consolas"/>
                <a:sym typeface="Consolas"/>
              </a:rPr>
              <a:t>sql</a:t>
            </a:r>
            <a:r>
              <a:rPr b="1" lang="en-GB" sz="1800">
                <a:solidFill>
                  <a:srgbClr val="000000"/>
                </a:solidFill>
                <a:latin typeface="Consolas"/>
                <a:ea typeface="Consolas"/>
                <a:cs typeface="Consolas"/>
                <a:sym typeface="Consolas"/>
              </a:rPr>
              <a:t> = </a:t>
            </a:r>
            <a:r>
              <a:rPr b="1" lang="en-GB" sz="1800">
                <a:solidFill>
                  <a:srgbClr val="2A00FF"/>
                </a:solidFill>
                <a:latin typeface="Consolas"/>
                <a:ea typeface="Consolas"/>
                <a:cs typeface="Consolas"/>
                <a:sym typeface="Consolas"/>
              </a:rPr>
              <a:t>“INSERT INTO Languages “</a:t>
            </a:r>
            <a:r>
              <a:rPr b="1" lang="en-GB" sz="1800">
                <a:solidFill>
                  <a:srgbClr val="000000"/>
                </a:solidFill>
                <a:latin typeface="Consolas"/>
                <a:ea typeface="Consolas"/>
                <a:cs typeface="Consolas"/>
                <a:sym typeface="Consolas"/>
              </a:rPr>
              <a:t> + </a:t>
            </a:r>
            <a:r>
              <a:rPr b="1" lang="en-GB" sz="1800">
                <a:solidFill>
                  <a:srgbClr val="2A00FF"/>
                </a:solidFill>
                <a:latin typeface="Consolas"/>
                <a:ea typeface="Consolas"/>
                <a:cs typeface="Consolas"/>
                <a:sym typeface="Consolas"/>
              </a:rPr>
              <a:t>“VALUES (1, 'Java', 1992)”</a:t>
            </a:r>
            <a:r>
              <a:rPr b="1" lang="en-GB" sz="18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6A3E3E"/>
                </a:solidFill>
                <a:latin typeface="Consolas"/>
                <a:ea typeface="Consolas"/>
                <a:cs typeface="Consolas"/>
                <a:sym typeface="Consolas"/>
              </a:rPr>
              <a:t>stmt</a:t>
            </a:r>
            <a:r>
              <a:rPr b="1" lang="en-GB" sz="1800">
                <a:solidFill>
                  <a:srgbClr val="000000"/>
                </a:solidFill>
                <a:latin typeface="Consolas"/>
                <a:ea typeface="Consolas"/>
                <a:cs typeface="Consolas"/>
                <a:sym typeface="Consolas"/>
              </a:rPr>
              <a:t>.executeUpdate(</a:t>
            </a:r>
            <a:r>
              <a:rPr b="1" lang="en-GB" sz="1800">
                <a:solidFill>
                  <a:srgbClr val="6A3E3E"/>
                </a:solidFill>
                <a:latin typeface="Consolas"/>
                <a:ea typeface="Consolas"/>
                <a:cs typeface="Consolas"/>
                <a:sym typeface="Consolas"/>
              </a:rPr>
              <a:t>sql</a:t>
            </a:r>
            <a:r>
              <a:rPr b="1" lang="en-GB" sz="18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000000"/>
                </a:solidFill>
                <a:latin typeface="Consolas"/>
                <a:ea typeface="Consolas"/>
                <a:cs typeface="Consolas"/>
                <a:sym typeface="Consolas"/>
              </a:rPr>
              <a:t>System.</a:t>
            </a:r>
            <a:r>
              <a:rPr b="1" i="1" lang="en-GB" sz="1800">
                <a:solidFill>
                  <a:srgbClr val="0000C0"/>
                </a:solidFill>
                <a:latin typeface="Consolas"/>
                <a:ea typeface="Consolas"/>
                <a:cs typeface="Consolas"/>
                <a:sym typeface="Consolas"/>
              </a:rPr>
              <a:t>out</a:t>
            </a:r>
            <a:r>
              <a:rPr b="1" i="1" lang="en-GB" sz="1800">
                <a:solidFill>
                  <a:srgbClr val="000000"/>
                </a:solidFill>
                <a:latin typeface="Consolas"/>
                <a:ea typeface="Consolas"/>
                <a:cs typeface="Consolas"/>
                <a:sym typeface="Consolas"/>
              </a:rPr>
              <a:t>.println(</a:t>
            </a:r>
            <a:r>
              <a:rPr b="1" i="1" lang="en-GB" sz="1800">
                <a:solidFill>
                  <a:srgbClr val="2A00FF"/>
                </a:solidFill>
                <a:latin typeface="Consolas"/>
                <a:ea typeface="Consolas"/>
                <a:cs typeface="Consolas"/>
                <a:sym typeface="Consolas"/>
              </a:rPr>
              <a:t>“Inserted records into the table...”</a:t>
            </a:r>
            <a:r>
              <a:rPr b="1" i="1" lang="en-GB" sz="1800">
                <a:solidFill>
                  <a:srgbClr val="000000"/>
                </a:solidFill>
                <a:latin typeface="Consolas"/>
                <a:ea typeface="Consolas"/>
                <a:cs typeface="Consolas"/>
                <a:sym typeface="Consolas"/>
              </a:rPr>
              <a:t>);</a:t>
            </a:r>
            <a:endParaRPr b="1" sz="1800">
              <a:solidFill>
                <a:srgbClr val="3D3D3D"/>
              </a:solidFill>
              <a:latin typeface="Consolas"/>
              <a:ea typeface="Consolas"/>
              <a:cs typeface="Consolas"/>
              <a:sym typeface="Consolas"/>
            </a:endParaRPr>
          </a:p>
          <a:p>
            <a:pPr indent="0" lvl="0" marL="0" marR="0" rtl="0" algn="l">
              <a:lnSpc>
                <a:spcPct val="100000"/>
              </a:lnSpc>
              <a:spcBef>
                <a:spcPts val="0"/>
              </a:spcBef>
              <a:spcAft>
                <a:spcPts val="0"/>
              </a:spcAft>
              <a:buClr>
                <a:srgbClr val="15303B"/>
              </a:buClr>
              <a:buSzPts val="1800"/>
              <a:buFont typeface="Noto Sans Symbols"/>
              <a:buNone/>
            </a:pPr>
            <a:r>
              <a:t/>
            </a:r>
            <a:endParaRPr b="1" sz="1800">
              <a:solidFill>
                <a:srgbClr val="3D3D3D"/>
              </a:solidFill>
              <a:latin typeface="Consolas"/>
              <a:ea typeface="Consolas"/>
              <a:cs typeface="Consolas"/>
              <a:sym typeface="Consola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96" name="Shape 496"/>
        <p:cNvGrpSpPr/>
        <p:nvPr/>
      </p:nvGrpSpPr>
      <p:grpSpPr>
        <a:xfrm>
          <a:off x="0" y="0"/>
          <a:ext cx="0" cy="0"/>
          <a:chOff x="0" y="0"/>
          <a:chExt cx="0" cy="0"/>
        </a:xfrm>
      </p:grpSpPr>
      <p:sp>
        <p:nvSpPr>
          <p:cNvPr id="497" name="Google Shape;497;p6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R - Read</a:t>
            </a:r>
            <a:endParaRPr/>
          </a:p>
        </p:txBody>
      </p:sp>
      <p:sp>
        <p:nvSpPr>
          <p:cNvPr id="498" name="Google Shape;498;p64"/>
          <p:cNvSpPr txBox="1"/>
          <p:nvPr/>
        </p:nvSpPr>
        <p:spPr>
          <a:xfrm>
            <a:off x="685770" y="2130255"/>
            <a:ext cx="10536411" cy="3938036"/>
          </a:xfrm>
          <a:prstGeom prst="rect">
            <a:avLst/>
          </a:prstGeom>
          <a:solidFill>
            <a:srgbClr val="F2F2F2"/>
          </a:solid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15303B"/>
              </a:buClr>
              <a:buSzPts val="2000"/>
              <a:buFont typeface="Noto Sans Symbols"/>
              <a:buNone/>
            </a:pPr>
            <a:r>
              <a:rPr b="1" lang="en-GB" sz="2000">
                <a:solidFill>
                  <a:srgbClr val="000000"/>
                </a:solidFill>
                <a:latin typeface="Consolas"/>
                <a:ea typeface="Consolas"/>
                <a:cs typeface="Consolas"/>
                <a:sym typeface="Consolas"/>
              </a:rPr>
              <a:t>System.</a:t>
            </a:r>
            <a:r>
              <a:rPr b="1" i="1" lang="en-GB" sz="2000">
                <a:solidFill>
                  <a:srgbClr val="0000C0"/>
                </a:solidFill>
                <a:latin typeface="Consolas"/>
                <a:ea typeface="Consolas"/>
                <a:cs typeface="Consolas"/>
                <a:sym typeface="Consolas"/>
              </a:rPr>
              <a:t>out</a:t>
            </a:r>
            <a:r>
              <a:rPr b="1" i="1" lang="en-GB" sz="2000">
                <a:solidFill>
                  <a:srgbClr val="000000"/>
                </a:solidFill>
                <a:latin typeface="Consolas"/>
                <a:ea typeface="Consolas"/>
                <a:cs typeface="Consolas"/>
                <a:sym typeface="Consolas"/>
              </a:rPr>
              <a:t>.println(</a:t>
            </a:r>
            <a:r>
              <a:rPr b="1" i="1" lang="en-GB" sz="2000">
                <a:solidFill>
                  <a:srgbClr val="2A00FF"/>
                </a:solidFill>
                <a:latin typeface="Consolas"/>
                <a:ea typeface="Consolas"/>
                <a:cs typeface="Consolas"/>
                <a:sym typeface="Consolas"/>
              </a:rPr>
              <a:t>"Creating statement..."</a:t>
            </a:r>
            <a:r>
              <a:rPr b="1" i="1" lang="en-GB" sz="20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2000"/>
              <a:buFont typeface="Noto Sans Symbols"/>
              <a:buNone/>
            </a:pPr>
            <a:r>
              <a:rPr b="1" lang="en-GB" sz="2000">
                <a:solidFill>
                  <a:srgbClr val="6A3E3E"/>
                </a:solidFill>
                <a:latin typeface="Consolas"/>
                <a:ea typeface="Consolas"/>
                <a:cs typeface="Consolas"/>
                <a:sym typeface="Consolas"/>
              </a:rPr>
              <a:t>stmt</a:t>
            </a:r>
            <a:r>
              <a:rPr b="1" lang="en-GB" sz="2000">
                <a:solidFill>
                  <a:srgbClr val="000000"/>
                </a:solidFill>
                <a:latin typeface="Consolas"/>
                <a:ea typeface="Consolas"/>
                <a:cs typeface="Consolas"/>
                <a:sym typeface="Consolas"/>
              </a:rPr>
              <a:t> = </a:t>
            </a:r>
            <a:r>
              <a:rPr b="1" lang="en-GB" sz="2000">
                <a:solidFill>
                  <a:srgbClr val="6A3E3E"/>
                </a:solidFill>
                <a:latin typeface="Consolas"/>
                <a:ea typeface="Consolas"/>
                <a:cs typeface="Consolas"/>
                <a:sym typeface="Consolas"/>
              </a:rPr>
              <a:t>conn</a:t>
            </a:r>
            <a:r>
              <a:rPr b="1" lang="en-GB" sz="2000">
                <a:solidFill>
                  <a:srgbClr val="000000"/>
                </a:solidFill>
                <a:latin typeface="Consolas"/>
                <a:ea typeface="Consolas"/>
                <a:cs typeface="Consolas"/>
                <a:sym typeface="Consolas"/>
              </a:rPr>
              <a:t>.createStatement();</a:t>
            </a:r>
            <a:endParaRPr/>
          </a:p>
          <a:p>
            <a:pPr indent="0" lvl="0" marL="0" marR="0" rtl="0" algn="l">
              <a:lnSpc>
                <a:spcPct val="100000"/>
              </a:lnSpc>
              <a:spcBef>
                <a:spcPts val="0"/>
              </a:spcBef>
              <a:spcAft>
                <a:spcPts val="0"/>
              </a:spcAft>
              <a:buClr>
                <a:srgbClr val="15303B"/>
              </a:buClr>
              <a:buSzPts val="2000"/>
              <a:buFont typeface="Noto Sans Symbols"/>
              <a:buNone/>
            </a:pPr>
            <a:r>
              <a:rPr b="1" lang="en-GB" sz="2000">
                <a:solidFill>
                  <a:srgbClr val="000000"/>
                </a:solidFill>
                <a:latin typeface="Consolas"/>
                <a:ea typeface="Consolas"/>
                <a:cs typeface="Consolas"/>
                <a:sym typeface="Consolas"/>
              </a:rPr>
              <a:t>String </a:t>
            </a:r>
            <a:r>
              <a:rPr b="1" lang="en-GB" sz="2000">
                <a:solidFill>
                  <a:srgbClr val="6A3E3E"/>
                </a:solidFill>
                <a:latin typeface="Consolas"/>
                <a:ea typeface="Consolas"/>
                <a:cs typeface="Consolas"/>
                <a:sym typeface="Consolas"/>
              </a:rPr>
              <a:t>sql2</a:t>
            </a:r>
            <a:r>
              <a:rPr b="1" lang="en-GB" sz="2000">
                <a:solidFill>
                  <a:srgbClr val="000000"/>
                </a:solidFill>
                <a:latin typeface="Consolas"/>
                <a:ea typeface="Consolas"/>
                <a:cs typeface="Consolas"/>
                <a:sym typeface="Consolas"/>
              </a:rPr>
              <a:t> = </a:t>
            </a:r>
            <a:r>
              <a:rPr b="1" lang="en-GB" sz="2000">
                <a:solidFill>
                  <a:srgbClr val="2A00FF"/>
                </a:solidFill>
                <a:latin typeface="Consolas"/>
                <a:ea typeface="Consolas"/>
                <a:cs typeface="Consolas"/>
                <a:sym typeface="Consolas"/>
              </a:rPr>
              <a:t>"SELECT id, name, date FROM Languages"</a:t>
            </a:r>
            <a:r>
              <a:rPr b="1" lang="en-GB" sz="20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2000"/>
              <a:buFont typeface="Noto Sans Symbols"/>
              <a:buNone/>
            </a:pPr>
            <a:r>
              <a:rPr b="1" lang="en-GB" sz="2000">
                <a:solidFill>
                  <a:srgbClr val="000000"/>
                </a:solidFill>
                <a:latin typeface="Consolas"/>
                <a:ea typeface="Consolas"/>
                <a:cs typeface="Consolas"/>
                <a:sym typeface="Consolas"/>
              </a:rPr>
              <a:t>ResultSet </a:t>
            </a:r>
            <a:r>
              <a:rPr b="1" lang="en-GB" sz="2000">
                <a:solidFill>
                  <a:srgbClr val="6A3E3E"/>
                </a:solidFill>
                <a:latin typeface="Consolas"/>
                <a:ea typeface="Consolas"/>
                <a:cs typeface="Consolas"/>
                <a:sym typeface="Consolas"/>
              </a:rPr>
              <a:t>rs</a:t>
            </a:r>
            <a:r>
              <a:rPr b="1" lang="en-GB" sz="2000">
                <a:solidFill>
                  <a:srgbClr val="000000"/>
                </a:solidFill>
                <a:latin typeface="Consolas"/>
                <a:ea typeface="Consolas"/>
                <a:cs typeface="Consolas"/>
                <a:sym typeface="Consolas"/>
              </a:rPr>
              <a:t> = </a:t>
            </a:r>
            <a:r>
              <a:rPr b="1" lang="en-GB" sz="2000">
                <a:solidFill>
                  <a:srgbClr val="6A3E3E"/>
                </a:solidFill>
                <a:latin typeface="Consolas"/>
                <a:ea typeface="Consolas"/>
                <a:cs typeface="Consolas"/>
                <a:sym typeface="Consolas"/>
              </a:rPr>
              <a:t>stmt</a:t>
            </a:r>
            <a:r>
              <a:rPr b="1" lang="en-GB" sz="2000">
                <a:solidFill>
                  <a:srgbClr val="000000"/>
                </a:solidFill>
                <a:latin typeface="Consolas"/>
                <a:ea typeface="Consolas"/>
                <a:cs typeface="Consolas"/>
                <a:sym typeface="Consolas"/>
              </a:rPr>
              <a:t>.executeQuery(</a:t>
            </a:r>
            <a:r>
              <a:rPr b="1" lang="en-GB" sz="2000">
                <a:solidFill>
                  <a:srgbClr val="6A3E3E"/>
                </a:solidFill>
                <a:latin typeface="Consolas"/>
                <a:ea typeface="Consolas"/>
                <a:cs typeface="Consolas"/>
                <a:sym typeface="Consolas"/>
              </a:rPr>
              <a:t>sql2</a:t>
            </a:r>
            <a:r>
              <a:rPr b="1" lang="en-GB" sz="20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2000"/>
              <a:buFont typeface="Noto Sans Symbols"/>
              <a:buNone/>
            </a:pPr>
            <a:r>
              <a:rPr b="1" lang="en-GB" sz="2000">
                <a:solidFill>
                  <a:srgbClr val="7F0055"/>
                </a:solidFill>
                <a:latin typeface="Consolas"/>
                <a:ea typeface="Consolas"/>
                <a:cs typeface="Consolas"/>
                <a:sym typeface="Consolas"/>
              </a:rPr>
              <a:t>while</a:t>
            </a:r>
            <a:r>
              <a:rPr b="1" lang="en-GB" sz="2000">
                <a:solidFill>
                  <a:srgbClr val="000000"/>
                </a:solidFill>
                <a:latin typeface="Consolas"/>
                <a:ea typeface="Consolas"/>
                <a:cs typeface="Consolas"/>
                <a:sym typeface="Consolas"/>
              </a:rPr>
              <a:t> (</a:t>
            </a:r>
            <a:r>
              <a:rPr b="1" lang="en-GB" sz="2000">
                <a:solidFill>
                  <a:srgbClr val="6A3E3E"/>
                </a:solidFill>
                <a:latin typeface="Consolas"/>
                <a:ea typeface="Consolas"/>
                <a:cs typeface="Consolas"/>
                <a:sym typeface="Consolas"/>
              </a:rPr>
              <a:t>rs</a:t>
            </a:r>
            <a:r>
              <a:rPr b="1" lang="en-GB" sz="2000">
                <a:solidFill>
                  <a:srgbClr val="000000"/>
                </a:solidFill>
                <a:latin typeface="Consolas"/>
                <a:ea typeface="Consolas"/>
                <a:cs typeface="Consolas"/>
                <a:sym typeface="Consolas"/>
              </a:rPr>
              <a:t>.next()) {</a:t>
            </a:r>
            <a:endParaRPr/>
          </a:p>
          <a:p>
            <a:pPr indent="0" lvl="0" marL="0" marR="0" rtl="0" algn="l">
              <a:lnSpc>
                <a:spcPct val="100000"/>
              </a:lnSpc>
              <a:spcBef>
                <a:spcPts val="0"/>
              </a:spcBef>
              <a:spcAft>
                <a:spcPts val="0"/>
              </a:spcAft>
              <a:buClr>
                <a:srgbClr val="15303B"/>
              </a:buClr>
              <a:buSzPts val="2000"/>
              <a:buFont typeface="Noto Sans Symbols"/>
              <a:buNone/>
            </a:pPr>
            <a:r>
              <a:rPr b="1" lang="en-GB" sz="2000">
                <a:solidFill>
                  <a:srgbClr val="7F0055"/>
                </a:solidFill>
                <a:latin typeface="Consolas"/>
                <a:ea typeface="Consolas"/>
                <a:cs typeface="Consolas"/>
                <a:sym typeface="Consolas"/>
              </a:rPr>
              <a:t>  int</a:t>
            </a:r>
            <a:r>
              <a:rPr b="1" lang="en-GB" sz="2000">
                <a:solidFill>
                  <a:srgbClr val="000000"/>
                </a:solidFill>
                <a:latin typeface="Consolas"/>
                <a:ea typeface="Consolas"/>
                <a:cs typeface="Consolas"/>
                <a:sym typeface="Consolas"/>
              </a:rPr>
              <a:t> </a:t>
            </a:r>
            <a:r>
              <a:rPr b="1" lang="en-GB" sz="2000">
                <a:solidFill>
                  <a:srgbClr val="6A3E3E"/>
                </a:solidFill>
                <a:latin typeface="Consolas"/>
                <a:ea typeface="Consolas"/>
                <a:cs typeface="Consolas"/>
                <a:sym typeface="Consolas"/>
              </a:rPr>
              <a:t>id</a:t>
            </a:r>
            <a:r>
              <a:rPr b="1" lang="en-GB" sz="2000">
                <a:solidFill>
                  <a:srgbClr val="000000"/>
                </a:solidFill>
                <a:latin typeface="Consolas"/>
                <a:ea typeface="Consolas"/>
                <a:cs typeface="Consolas"/>
                <a:sym typeface="Consolas"/>
              </a:rPr>
              <a:t> = </a:t>
            </a:r>
            <a:r>
              <a:rPr b="1" lang="en-GB" sz="2000">
                <a:solidFill>
                  <a:srgbClr val="6A3E3E"/>
                </a:solidFill>
                <a:latin typeface="Consolas"/>
                <a:ea typeface="Consolas"/>
                <a:cs typeface="Consolas"/>
                <a:sym typeface="Consolas"/>
              </a:rPr>
              <a:t>rs</a:t>
            </a:r>
            <a:r>
              <a:rPr b="1" lang="en-GB" sz="2000">
                <a:solidFill>
                  <a:srgbClr val="000000"/>
                </a:solidFill>
                <a:latin typeface="Consolas"/>
                <a:ea typeface="Consolas"/>
                <a:cs typeface="Consolas"/>
                <a:sym typeface="Consolas"/>
              </a:rPr>
              <a:t>.getInt(</a:t>
            </a:r>
            <a:r>
              <a:rPr b="1" lang="en-GB" sz="2000">
                <a:solidFill>
                  <a:srgbClr val="2A00FF"/>
                </a:solidFill>
                <a:latin typeface="Consolas"/>
                <a:ea typeface="Consolas"/>
                <a:cs typeface="Consolas"/>
                <a:sym typeface="Consolas"/>
              </a:rPr>
              <a:t>"id"</a:t>
            </a:r>
            <a:r>
              <a:rPr b="1" lang="en-GB" sz="20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2000"/>
              <a:buFont typeface="Noto Sans Symbols"/>
              <a:buNone/>
            </a:pPr>
            <a:r>
              <a:rPr b="1" lang="en-GB" sz="2000">
                <a:solidFill>
                  <a:srgbClr val="000000"/>
                </a:solidFill>
                <a:latin typeface="Consolas"/>
                <a:ea typeface="Consolas"/>
                <a:cs typeface="Consolas"/>
                <a:sym typeface="Consolas"/>
              </a:rPr>
              <a:t>  String </a:t>
            </a:r>
            <a:r>
              <a:rPr b="1" lang="en-GB" sz="2000">
                <a:solidFill>
                  <a:srgbClr val="6A3E3E"/>
                </a:solidFill>
                <a:latin typeface="Consolas"/>
                <a:ea typeface="Consolas"/>
                <a:cs typeface="Consolas"/>
                <a:sym typeface="Consolas"/>
              </a:rPr>
              <a:t>name</a:t>
            </a:r>
            <a:r>
              <a:rPr b="1" lang="en-GB" sz="2000">
                <a:solidFill>
                  <a:srgbClr val="000000"/>
                </a:solidFill>
                <a:latin typeface="Consolas"/>
                <a:ea typeface="Consolas"/>
                <a:cs typeface="Consolas"/>
                <a:sym typeface="Consolas"/>
              </a:rPr>
              <a:t> = </a:t>
            </a:r>
            <a:r>
              <a:rPr b="1" lang="en-GB" sz="2000">
                <a:solidFill>
                  <a:srgbClr val="6A3E3E"/>
                </a:solidFill>
                <a:latin typeface="Consolas"/>
                <a:ea typeface="Consolas"/>
                <a:cs typeface="Consolas"/>
                <a:sym typeface="Consolas"/>
              </a:rPr>
              <a:t>rs</a:t>
            </a:r>
            <a:r>
              <a:rPr b="1" lang="en-GB" sz="2000">
                <a:solidFill>
                  <a:srgbClr val="000000"/>
                </a:solidFill>
                <a:latin typeface="Consolas"/>
                <a:ea typeface="Consolas"/>
                <a:cs typeface="Consolas"/>
                <a:sym typeface="Consolas"/>
              </a:rPr>
              <a:t>.getString(</a:t>
            </a:r>
            <a:r>
              <a:rPr b="1" lang="en-GB" sz="2000">
                <a:solidFill>
                  <a:srgbClr val="2A00FF"/>
                </a:solidFill>
                <a:latin typeface="Consolas"/>
                <a:ea typeface="Consolas"/>
                <a:cs typeface="Consolas"/>
                <a:sym typeface="Consolas"/>
              </a:rPr>
              <a:t>"name"</a:t>
            </a:r>
            <a:r>
              <a:rPr b="1" lang="en-GB" sz="20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2000"/>
              <a:buFont typeface="Noto Sans Symbols"/>
              <a:buNone/>
            </a:pPr>
            <a:r>
              <a:rPr b="1" lang="en-GB" sz="2000">
                <a:solidFill>
                  <a:srgbClr val="7F0055"/>
                </a:solidFill>
                <a:latin typeface="Consolas"/>
                <a:ea typeface="Consolas"/>
                <a:cs typeface="Consolas"/>
                <a:sym typeface="Consolas"/>
              </a:rPr>
              <a:t>  int</a:t>
            </a:r>
            <a:r>
              <a:rPr b="1" lang="en-GB" sz="2000">
                <a:solidFill>
                  <a:srgbClr val="000000"/>
                </a:solidFill>
                <a:latin typeface="Consolas"/>
                <a:ea typeface="Consolas"/>
                <a:cs typeface="Consolas"/>
                <a:sym typeface="Consolas"/>
              </a:rPr>
              <a:t> </a:t>
            </a:r>
            <a:r>
              <a:rPr b="1" lang="en-GB" sz="2000">
                <a:solidFill>
                  <a:srgbClr val="6A3E3E"/>
                </a:solidFill>
                <a:latin typeface="Consolas"/>
                <a:ea typeface="Consolas"/>
                <a:cs typeface="Consolas"/>
                <a:sym typeface="Consolas"/>
              </a:rPr>
              <a:t>date</a:t>
            </a:r>
            <a:r>
              <a:rPr b="1" lang="en-GB" sz="2000">
                <a:solidFill>
                  <a:srgbClr val="000000"/>
                </a:solidFill>
                <a:latin typeface="Consolas"/>
                <a:ea typeface="Consolas"/>
                <a:cs typeface="Consolas"/>
                <a:sym typeface="Consolas"/>
              </a:rPr>
              <a:t> = </a:t>
            </a:r>
            <a:r>
              <a:rPr b="1" lang="en-GB" sz="2000">
                <a:solidFill>
                  <a:srgbClr val="6A3E3E"/>
                </a:solidFill>
                <a:latin typeface="Consolas"/>
                <a:ea typeface="Consolas"/>
                <a:cs typeface="Consolas"/>
                <a:sym typeface="Consolas"/>
              </a:rPr>
              <a:t>rs</a:t>
            </a:r>
            <a:r>
              <a:rPr b="1" lang="en-GB" sz="2000">
                <a:solidFill>
                  <a:srgbClr val="000000"/>
                </a:solidFill>
                <a:latin typeface="Consolas"/>
                <a:ea typeface="Consolas"/>
                <a:cs typeface="Consolas"/>
                <a:sym typeface="Consolas"/>
              </a:rPr>
              <a:t>.getInt(</a:t>
            </a:r>
            <a:r>
              <a:rPr b="1" lang="en-GB" sz="2000">
                <a:solidFill>
                  <a:srgbClr val="2A00FF"/>
                </a:solidFill>
                <a:latin typeface="Consolas"/>
                <a:ea typeface="Consolas"/>
                <a:cs typeface="Consolas"/>
                <a:sym typeface="Consolas"/>
              </a:rPr>
              <a:t>"date"</a:t>
            </a:r>
            <a:r>
              <a:rPr b="1" lang="en-GB" sz="20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2000"/>
              <a:buFont typeface="Noto Sans Symbols"/>
              <a:buNone/>
            </a:pPr>
            <a:r>
              <a:rPr b="1" lang="en-GB" sz="2000">
                <a:solidFill>
                  <a:srgbClr val="000000"/>
                </a:solidFill>
                <a:latin typeface="Consolas"/>
                <a:ea typeface="Consolas"/>
                <a:cs typeface="Consolas"/>
                <a:sym typeface="Consolas"/>
              </a:rPr>
              <a:t>  System.</a:t>
            </a:r>
            <a:r>
              <a:rPr b="1" i="1" lang="en-GB" sz="2000">
                <a:solidFill>
                  <a:srgbClr val="0000C0"/>
                </a:solidFill>
                <a:latin typeface="Consolas"/>
                <a:ea typeface="Consolas"/>
                <a:cs typeface="Consolas"/>
                <a:sym typeface="Consolas"/>
              </a:rPr>
              <a:t>out</a:t>
            </a:r>
            <a:r>
              <a:rPr b="1" i="1" lang="en-GB" sz="2000">
                <a:solidFill>
                  <a:srgbClr val="000000"/>
                </a:solidFill>
                <a:latin typeface="Consolas"/>
                <a:ea typeface="Consolas"/>
                <a:cs typeface="Consolas"/>
                <a:sym typeface="Consolas"/>
              </a:rPr>
              <a:t>.println(</a:t>
            </a:r>
            <a:r>
              <a:rPr b="1" i="1" lang="en-GB" sz="2000">
                <a:solidFill>
                  <a:srgbClr val="2A00FF"/>
                </a:solidFill>
                <a:latin typeface="Consolas"/>
                <a:ea typeface="Consolas"/>
                <a:cs typeface="Consolas"/>
                <a:sym typeface="Consolas"/>
              </a:rPr>
              <a:t>"ID: "</a:t>
            </a:r>
            <a:r>
              <a:rPr b="1" i="1" lang="en-GB" sz="2000">
                <a:solidFill>
                  <a:srgbClr val="000000"/>
                </a:solidFill>
                <a:latin typeface="Consolas"/>
                <a:ea typeface="Consolas"/>
                <a:cs typeface="Consolas"/>
                <a:sym typeface="Consolas"/>
              </a:rPr>
              <a:t> + </a:t>
            </a:r>
            <a:r>
              <a:rPr b="1" i="1" lang="en-GB" sz="2000">
                <a:solidFill>
                  <a:srgbClr val="6A3E3E"/>
                </a:solidFill>
                <a:latin typeface="Consolas"/>
                <a:ea typeface="Consolas"/>
                <a:cs typeface="Consolas"/>
                <a:sym typeface="Consolas"/>
              </a:rPr>
              <a:t>id</a:t>
            </a:r>
            <a:r>
              <a:rPr b="1" i="1" lang="en-GB" sz="2000">
                <a:solidFill>
                  <a:srgbClr val="000000"/>
                </a:solidFill>
                <a:latin typeface="Consolas"/>
                <a:ea typeface="Consolas"/>
                <a:cs typeface="Consolas"/>
                <a:sym typeface="Consolas"/>
              </a:rPr>
              <a:t> + </a:t>
            </a:r>
            <a:r>
              <a:rPr b="1" i="1" lang="en-GB" sz="2000">
                <a:solidFill>
                  <a:srgbClr val="2A00FF"/>
                </a:solidFill>
                <a:latin typeface="Consolas"/>
                <a:ea typeface="Consolas"/>
                <a:cs typeface="Consolas"/>
                <a:sym typeface="Consolas"/>
              </a:rPr>
              <a:t>", name: "</a:t>
            </a:r>
            <a:r>
              <a:rPr b="1" i="1" lang="en-GB" sz="2000">
                <a:solidFill>
                  <a:srgbClr val="000000"/>
                </a:solidFill>
                <a:latin typeface="Consolas"/>
                <a:ea typeface="Consolas"/>
                <a:cs typeface="Consolas"/>
                <a:sym typeface="Consolas"/>
              </a:rPr>
              <a:t> + </a:t>
            </a:r>
            <a:r>
              <a:rPr b="1" i="1" lang="en-GB" sz="2000">
                <a:solidFill>
                  <a:srgbClr val="6A3E3E"/>
                </a:solidFill>
                <a:latin typeface="Consolas"/>
                <a:ea typeface="Consolas"/>
                <a:cs typeface="Consolas"/>
                <a:sym typeface="Consolas"/>
              </a:rPr>
              <a:t>name</a:t>
            </a:r>
            <a:r>
              <a:rPr b="1" i="1" lang="en-GB" sz="2000">
                <a:solidFill>
                  <a:srgbClr val="000000"/>
                </a:solidFill>
                <a:latin typeface="Consolas"/>
                <a:ea typeface="Consolas"/>
                <a:cs typeface="Consolas"/>
                <a:sym typeface="Consolas"/>
              </a:rPr>
              <a:t> + </a:t>
            </a:r>
            <a:r>
              <a:rPr b="1" i="1" lang="en-GB" sz="2000">
                <a:solidFill>
                  <a:srgbClr val="2A00FF"/>
                </a:solidFill>
                <a:latin typeface="Consolas"/>
                <a:ea typeface="Consolas"/>
                <a:cs typeface="Consolas"/>
                <a:sym typeface="Consolas"/>
              </a:rPr>
              <a:t>", date: "</a:t>
            </a:r>
            <a:r>
              <a:rPr b="1" i="1" lang="en-GB" sz="2000">
                <a:solidFill>
                  <a:srgbClr val="000000"/>
                </a:solidFill>
                <a:latin typeface="Consolas"/>
                <a:ea typeface="Consolas"/>
                <a:cs typeface="Consolas"/>
                <a:sym typeface="Consolas"/>
              </a:rPr>
              <a:t> + </a:t>
            </a:r>
            <a:r>
              <a:rPr b="1" i="1" lang="en-GB" sz="2000">
                <a:solidFill>
                  <a:srgbClr val="6A3E3E"/>
                </a:solidFill>
                <a:latin typeface="Consolas"/>
                <a:ea typeface="Consolas"/>
                <a:cs typeface="Consolas"/>
                <a:sym typeface="Consolas"/>
              </a:rPr>
              <a:t>date</a:t>
            </a:r>
            <a:r>
              <a:rPr b="1" i="1" lang="en-GB" sz="20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2000"/>
              <a:buFont typeface="Noto Sans Symbols"/>
              <a:buNone/>
            </a:pPr>
            <a:r>
              <a:rPr b="1" lang="en-GB" sz="2000">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15303B"/>
              </a:buClr>
              <a:buSzPts val="2000"/>
              <a:buFont typeface="Noto Sans Symbols"/>
              <a:buNone/>
            </a:pPr>
            <a:r>
              <a:rPr b="1" lang="en-GB" sz="2000">
                <a:solidFill>
                  <a:srgbClr val="6A3E3E"/>
                </a:solidFill>
                <a:latin typeface="Consolas"/>
                <a:ea typeface="Consolas"/>
                <a:cs typeface="Consolas"/>
                <a:sym typeface="Consolas"/>
              </a:rPr>
              <a:t>rs</a:t>
            </a:r>
            <a:r>
              <a:rPr b="1" lang="en-GB" sz="2000">
                <a:solidFill>
                  <a:srgbClr val="000000"/>
                </a:solidFill>
                <a:latin typeface="Consolas"/>
                <a:ea typeface="Consolas"/>
                <a:cs typeface="Consolas"/>
                <a:sym typeface="Consolas"/>
              </a:rPr>
              <a:t>.close();</a:t>
            </a:r>
            <a:endParaRPr b="1" sz="2000">
              <a:solidFill>
                <a:srgbClr val="3D3D3D"/>
              </a:solidFill>
              <a:latin typeface="Consolas"/>
              <a:ea typeface="Consolas"/>
              <a:cs typeface="Consolas"/>
              <a:sym typeface="Consola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02" name="Shape 502"/>
        <p:cNvGrpSpPr/>
        <p:nvPr/>
      </p:nvGrpSpPr>
      <p:grpSpPr>
        <a:xfrm>
          <a:off x="0" y="0"/>
          <a:ext cx="0" cy="0"/>
          <a:chOff x="0" y="0"/>
          <a:chExt cx="0" cy="0"/>
        </a:xfrm>
      </p:grpSpPr>
      <p:sp>
        <p:nvSpPr>
          <p:cNvPr id="503" name="Google Shape;503;p65"/>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This block of code will update an existing entry in the table Languages using the connection we opened earlier.</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First it will create a statement,</a:t>
            </a:r>
            <a:endParaRPr/>
          </a:p>
          <a:p>
            <a:pPr indent="-185738" lvl="0" marL="185738" marR="0" rtl="0" algn="l">
              <a:lnSpc>
                <a:spcPct val="100000"/>
              </a:lnSpc>
              <a:spcBef>
                <a:spcPts val="2000"/>
              </a:spcBef>
              <a:spcAft>
                <a:spcPts val="0"/>
              </a:spcAft>
              <a:buClr>
                <a:srgbClr val="008FD0"/>
              </a:buClr>
              <a:buSzPts val="1800"/>
              <a:buFont typeface="Arial"/>
              <a:buChar char="›"/>
            </a:pPr>
            <a:r>
              <a:rPr lang="en-GB"/>
              <a:t>Then it will take the SQL query as a String.</a:t>
            </a:r>
            <a:endParaRPr/>
          </a:p>
          <a:p>
            <a:pPr indent="-185738" lvl="0" marL="185738" marR="0" rtl="0" algn="l">
              <a:lnSpc>
                <a:spcPct val="100000"/>
              </a:lnSpc>
              <a:spcBef>
                <a:spcPts val="2000"/>
              </a:spcBef>
              <a:spcAft>
                <a:spcPts val="0"/>
              </a:spcAft>
              <a:buClr>
                <a:srgbClr val="008FD0"/>
              </a:buClr>
              <a:buSzPts val="1800"/>
              <a:buFont typeface="Arial"/>
              <a:buChar char="›"/>
            </a:pPr>
            <a:r>
              <a:rPr lang="en-GB"/>
              <a:t>Finally it will Execute that query.</a:t>
            </a:r>
            <a:endParaRPr/>
          </a:p>
        </p:txBody>
      </p:sp>
      <p:sp>
        <p:nvSpPr>
          <p:cNvPr id="504" name="Google Shape;504;p65"/>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U - Update</a:t>
            </a:r>
            <a:endParaRPr/>
          </a:p>
        </p:txBody>
      </p:sp>
      <p:sp>
        <p:nvSpPr>
          <p:cNvPr id="505" name="Google Shape;505;p65"/>
          <p:cNvSpPr txBox="1"/>
          <p:nvPr/>
        </p:nvSpPr>
        <p:spPr>
          <a:xfrm>
            <a:off x="6529144" y="1929600"/>
            <a:ext cx="5161160" cy="2705141"/>
          </a:xfrm>
          <a:prstGeom prst="rect">
            <a:avLst/>
          </a:prstGeom>
          <a:solidFill>
            <a:srgbClr val="F2F2F2"/>
          </a:solid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000000"/>
                </a:solidFill>
                <a:latin typeface="Consolas"/>
                <a:ea typeface="Consolas"/>
                <a:cs typeface="Consolas"/>
                <a:sym typeface="Consolas"/>
              </a:rPr>
              <a:t>System.</a:t>
            </a:r>
            <a:r>
              <a:rPr b="1" i="1" lang="en-GB" sz="1800">
                <a:solidFill>
                  <a:srgbClr val="0000C0"/>
                </a:solidFill>
                <a:latin typeface="Consolas"/>
                <a:ea typeface="Consolas"/>
                <a:cs typeface="Consolas"/>
                <a:sym typeface="Consolas"/>
              </a:rPr>
              <a:t>out</a:t>
            </a:r>
            <a:r>
              <a:rPr b="1" i="1" lang="en-GB" sz="1800">
                <a:solidFill>
                  <a:srgbClr val="000000"/>
                </a:solidFill>
                <a:latin typeface="Consolas"/>
                <a:ea typeface="Consolas"/>
                <a:cs typeface="Consolas"/>
                <a:sym typeface="Consolas"/>
              </a:rPr>
              <a:t>.println(</a:t>
            </a:r>
            <a:r>
              <a:rPr b="1" i="1" lang="en-GB" sz="1800">
                <a:solidFill>
                  <a:srgbClr val="2A00FF"/>
                </a:solidFill>
                <a:latin typeface="Consolas"/>
                <a:ea typeface="Consolas"/>
                <a:cs typeface="Consolas"/>
                <a:sym typeface="Consolas"/>
              </a:rPr>
              <a:t>“Creating statement...”</a:t>
            </a:r>
            <a:r>
              <a:rPr b="1" i="1" lang="en-GB" sz="18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6A3E3E"/>
                </a:solidFill>
                <a:latin typeface="Consolas"/>
                <a:ea typeface="Consolas"/>
                <a:cs typeface="Consolas"/>
                <a:sym typeface="Consolas"/>
              </a:rPr>
              <a:t>stmt</a:t>
            </a:r>
            <a:r>
              <a:rPr b="1" lang="en-GB" sz="1800">
                <a:solidFill>
                  <a:srgbClr val="000000"/>
                </a:solidFill>
                <a:latin typeface="Consolas"/>
                <a:ea typeface="Consolas"/>
                <a:cs typeface="Consolas"/>
                <a:sym typeface="Consolas"/>
              </a:rPr>
              <a:t> = </a:t>
            </a:r>
            <a:r>
              <a:rPr b="1" lang="en-GB" sz="1800">
                <a:solidFill>
                  <a:srgbClr val="6A3E3E"/>
                </a:solidFill>
                <a:latin typeface="Consolas"/>
                <a:ea typeface="Consolas"/>
                <a:cs typeface="Consolas"/>
                <a:sym typeface="Consolas"/>
              </a:rPr>
              <a:t>conn</a:t>
            </a:r>
            <a:r>
              <a:rPr b="1" lang="en-GB" sz="1800">
                <a:solidFill>
                  <a:srgbClr val="000000"/>
                </a:solidFill>
                <a:latin typeface="Consolas"/>
                <a:ea typeface="Consolas"/>
                <a:cs typeface="Consolas"/>
                <a:sym typeface="Consolas"/>
              </a:rPr>
              <a:t>.createStatement();</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000000"/>
                </a:solidFill>
                <a:latin typeface="Consolas"/>
                <a:ea typeface="Consolas"/>
                <a:cs typeface="Consolas"/>
                <a:sym typeface="Consolas"/>
              </a:rPr>
              <a:t>String </a:t>
            </a:r>
            <a:r>
              <a:rPr b="1" lang="en-GB" sz="1800">
                <a:solidFill>
                  <a:srgbClr val="6A3E3E"/>
                </a:solidFill>
                <a:latin typeface="Consolas"/>
                <a:ea typeface="Consolas"/>
                <a:cs typeface="Consolas"/>
                <a:sym typeface="Consolas"/>
              </a:rPr>
              <a:t>sql3</a:t>
            </a:r>
            <a:r>
              <a:rPr b="1" lang="en-GB" sz="1800">
                <a:solidFill>
                  <a:srgbClr val="000000"/>
                </a:solidFill>
                <a:latin typeface="Consolas"/>
                <a:ea typeface="Consolas"/>
                <a:cs typeface="Consolas"/>
                <a:sym typeface="Consolas"/>
              </a:rPr>
              <a:t> = </a:t>
            </a:r>
            <a:r>
              <a:rPr b="1" lang="en-GB" sz="1800">
                <a:solidFill>
                  <a:srgbClr val="2A00FF"/>
                </a:solidFill>
                <a:latin typeface="Consolas"/>
                <a:ea typeface="Consolas"/>
                <a:cs typeface="Consolas"/>
                <a:sym typeface="Consolas"/>
              </a:rPr>
              <a:t>“UPDATE Languages “</a:t>
            </a:r>
            <a:r>
              <a:rPr b="1" lang="en-GB" sz="1800">
                <a:solidFill>
                  <a:srgbClr val="000000"/>
                </a:solidFill>
                <a:latin typeface="Consolas"/>
                <a:ea typeface="Consolas"/>
                <a:cs typeface="Consolas"/>
                <a:sym typeface="Consolas"/>
              </a:rPr>
              <a:t> + </a:t>
            </a:r>
            <a:r>
              <a:rPr b="1" lang="en-GB" sz="1800">
                <a:solidFill>
                  <a:srgbClr val="2A00FF"/>
                </a:solidFill>
                <a:latin typeface="Consolas"/>
                <a:ea typeface="Consolas"/>
                <a:cs typeface="Consolas"/>
                <a:sym typeface="Consolas"/>
              </a:rPr>
              <a:t>“SET date = 1994 WHERE id in (1, 2)”</a:t>
            </a:r>
            <a:r>
              <a:rPr b="1" lang="en-GB" sz="18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6A3E3E"/>
                </a:solidFill>
                <a:latin typeface="Consolas"/>
                <a:ea typeface="Consolas"/>
                <a:cs typeface="Consolas"/>
                <a:sym typeface="Consolas"/>
              </a:rPr>
              <a:t>stmt</a:t>
            </a:r>
            <a:r>
              <a:rPr b="1" lang="en-GB" sz="1800">
                <a:solidFill>
                  <a:srgbClr val="000000"/>
                </a:solidFill>
                <a:latin typeface="Consolas"/>
                <a:ea typeface="Consolas"/>
                <a:cs typeface="Consolas"/>
                <a:sym typeface="Consolas"/>
              </a:rPr>
              <a:t>.executeUpdate(</a:t>
            </a:r>
            <a:r>
              <a:rPr b="1" lang="en-GB" sz="1800">
                <a:solidFill>
                  <a:srgbClr val="6A3E3E"/>
                </a:solidFill>
                <a:latin typeface="Consolas"/>
                <a:ea typeface="Consolas"/>
                <a:cs typeface="Consolas"/>
                <a:sym typeface="Consolas"/>
              </a:rPr>
              <a:t>sql3</a:t>
            </a:r>
            <a:r>
              <a:rPr b="1" lang="en-GB" sz="1800">
                <a:solidFill>
                  <a:srgbClr val="000000"/>
                </a:solidFill>
                <a:latin typeface="Consolas"/>
                <a:ea typeface="Consolas"/>
                <a:cs typeface="Consolas"/>
                <a:sym typeface="Consolas"/>
              </a:rPr>
              <a:t>);</a:t>
            </a:r>
            <a:endParaRPr b="1" sz="1800">
              <a:solidFill>
                <a:srgbClr val="3D3D3D"/>
              </a:solidFill>
              <a:latin typeface="Consolas"/>
              <a:ea typeface="Consolas"/>
              <a:cs typeface="Consolas"/>
              <a:sym typeface="Consolas"/>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09" name="Shape 509"/>
        <p:cNvGrpSpPr/>
        <p:nvPr/>
      </p:nvGrpSpPr>
      <p:grpSpPr>
        <a:xfrm>
          <a:off x="0" y="0"/>
          <a:ext cx="0" cy="0"/>
          <a:chOff x="0" y="0"/>
          <a:chExt cx="0" cy="0"/>
        </a:xfrm>
      </p:grpSpPr>
      <p:sp>
        <p:nvSpPr>
          <p:cNvPr id="510" name="Google Shape;510;p66"/>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This block of code will delete an entry in the table Languages using the connection we opened earlier.</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Be careful with the delete operation as you can easily delete the wrong entry by mistake.</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First it will create a statement,</a:t>
            </a:r>
            <a:endParaRPr/>
          </a:p>
          <a:p>
            <a:pPr indent="-185738" lvl="0" marL="185738" marR="0" rtl="0" algn="l">
              <a:lnSpc>
                <a:spcPct val="100000"/>
              </a:lnSpc>
              <a:spcBef>
                <a:spcPts val="2000"/>
              </a:spcBef>
              <a:spcAft>
                <a:spcPts val="0"/>
              </a:spcAft>
              <a:buClr>
                <a:srgbClr val="008FD0"/>
              </a:buClr>
              <a:buSzPts val="1800"/>
              <a:buFont typeface="Arial"/>
              <a:buChar char="›"/>
            </a:pPr>
            <a:r>
              <a:rPr lang="en-GB"/>
              <a:t>Then it will take the SQL query as a String.</a:t>
            </a:r>
            <a:endParaRPr/>
          </a:p>
          <a:p>
            <a:pPr indent="-185738" lvl="0" marL="185738" marR="0" rtl="0" algn="l">
              <a:lnSpc>
                <a:spcPct val="100000"/>
              </a:lnSpc>
              <a:spcBef>
                <a:spcPts val="2000"/>
              </a:spcBef>
              <a:spcAft>
                <a:spcPts val="0"/>
              </a:spcAft>
              <a:buClr>
                <a:srgbClr val="008FD0"/>
              </a:buClr>
              <a:buSzPts val="1800"/>
              <a:buFont typeface="Arial"/>
              <a:buChar char="›"/>
            </a:pPr>
            <a:r>
              <a:rPr lang="en-GB"/>
              <a:t>Finally it will Execute that query.</a:t>
            </a:r>
            <a:endParaRPr/>
          </a:p>
        </p:txBody>
      </p:sp>
      <p:sp>
        <p:nvSpPr>
          <p:cNvPr id="511" name="Google Shape;511;p66"/>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D - Delete</a:t>
            </a:r>
            <a:endParaRPr/>
          </a:p>
        </p:txBody>
      </p:sp>
      <p:sp>
        <p:nvSpPr>
          <p:cNvPr id="512" name="Google Shape;512;p66"/>
          <p:cNvSpPr txBox="1"/>
          <p:nvPr/>
        </p:nvSpPr>
        <p:spPr>
          <a:xfrm>
            <a:off x="6299287" y="1929600"/>
            <a:ext cx="5704291" cy="2459313"/>
          </a:xfrm>
          <a:prstGeom prst="rect">
            <a:avLst/>
          </a:prstGeom>
          <a:solidFill>
            <a:srgbClr val="F2F2F2"/>
          </a:solid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000000"/>
                </a:solidFill>
                <a:latin typeface="Consolas"/>
                <a:ea typeface="Consolas"/>
                <a:cs typeface="Consolas"/>
                <a:sym typeface="Consolas"/>
              </a:rPr>
              <a:t>System.</a:t>
            </a:r>
            <a:r>
              <a:rPr b="1" i="1" lang="en-GB" sz="1800">
                <a:solidFill>
                  <a:srgbClr val="0000C0"/>
                </a:solidFill>
                <a:latin typeface="Consolas"/>
                <a:ea typeface="Consolas"/>
                <a:cs typeface="Consolas"/>
                <a:sym typeface="Consolas"/>
              </a:rPr>
              <a:t>out</a:t>
            </a:r>
            <a:r>
              <a:rPr b="1" i="1" lang="en-GB" sz="1800">
                <a:solidFill>
                  <a:srgbClr val="000000"/>
                </a:solidFill>
                <a:latin typeface="Consolas"/>
                <a:ea typeface="Consolas"/>
                <a:cs typeface="Consolas"/>
                <a:sym typeface="Consolas"/>
              </a:rPr>
              <a:t>.println(</a:t>
            </a:r>
            <a:r>
              <a:rPr b="1" i="1" lang="en-GB" sz="1800">
                <a:solidFill>
                  <a:srgbClr val="2A00FF"/>
                </a:solidFill>
                <a:latin typeface="Consolas"/>
                <a:ea typeface="Consolas"/>
                <a:cs typeface="Consolas"/>
                <a:sym typeface="Consolas"/>
              </a:rPr>
              <a:t>“Creating statement...”</a:t>
            </a:r>
            <a:r>
              <a:rPr b="1" i="1" lang="en-GB" sz="18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6A3E3E"/>
                </a:solidFill>
                <a:latin typeface="Consolas"/>
                <a:ea typeface="Consolas"/>
                <a:cs typeface="Consolas"/>
                <a:sym typeface="Consolas"/>
              </a:rPr>
              <a:t>stmt</a:t>
            </a:r>
            <a:r>
              <a:rPr b="1" lang="en-GB" sz="1800">
                <a:solidFill>
                  <a:srgbClr val="000000"/>
                </a:solidFill>
                <a:latin typeface="Consolas"/>
                <a:ea typeface="Consolas"/>
                <a:cs typeface="Consolas"/>
                <a:sym typeface="Consolas"/>
              </a:rPr>
              <a:t> = </a:t>
            </a:r>
            <a:r>
              <a:rPr b="1" lang="en-GB" sz="1800">
                <a:solidFill>
                  <a:srgbClr val="6A3E3E"/>
                </a:solidFill>
                <a:latin typeface="Consolas"/>
                <a:ea typeface="Consolas"/>
                <a:cs typeface="Consolas"/>
                <a:sym typeface="Consolas"/>
              </a:rPr>
              <a:t>conn</a:t>
            </a:r>
            <a:r>
              <a:rPr b="1" lang="en-GB" sz="1800">
                <a:solidFill>
                  <a:srgbClr val="000000"/>
                </a:solidFill>
                <a:latin typeface="Consolas"/>
                <a:ea typeface="Consolas"/>
                <a:cs typeface="Consolas"/>
                <a:sym typeface="Consolas"/>
              </a:rPr>
              <a:t>.createStatement();</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000000"/>
                </a:solidFill>
                <a:latin typeface="Consolas"/>
                <a:ea typeface="Consolas"/>
                <a:cs typeface="Consolas"/>
                <a:sym typeface="Consolas"/>
              </a:rPr>
              <a:t>String </a:t>
            </a:r>
            <a:r>
              <a:rPr b="1" lang="en-GB" sz="1800">
                <a:solidFill>
                  <a:srgbClr val="6A3E3E"/>
                </a:solidFill>
                <a:latin typeface="Consolas"/>
                <a:ea typeface="Consolas"/>
                <a:cs typeface="Consolas"/>
                <a:sym typeface="Consolas"/>
              </a:rPr>
              <a:t>sql4</a:t>
            </a:r>
            <a:r>
              <a:rPr b="1" lang="en-GB" sz="1800">
                <a:solidFill>
                  <a:srgbClr val="000000"/>
                </a:solidFill>
                <a:latin typeface="Consolas"/>
                <a:ea typeface="Consolas"/>
                <a:cs typeface="Consolas"/>
                <a:sym typeface="Consolas"/>
              </a:rPr>
              <a:t> = </a:t>
            </a:r>
            <a:r>
              <a:rPr b="1" lang="en-GB" sz="1800">
                <a:solidFill>
                  <a:srgbClr val="2A00FF"/>
                </a:solidFill>
                <a:latin typeface="Consolas"/>
                <a:ea typeface="Consolas"/>
                <a:cs typeface="Consolas"/>
                <a:sym typeface="Consolas"/>
              </a:rPr>
              <a:t>“DELETE FROM Languages ”</a:t>
            </a:r>
            <a:r>
              <a:rPr b="1" lang="en-GB" sz="1800">
                <a:solidFill>
                  <a:srgbClr val="000000"/>
                </a:solidFill>
                <a:latin typeface="Consolas"/>
                <a:ea typeface="Consolas"/>
                <a:cs typeface="Consolas"/>
                <a:sym typeface="Consolas"/>
              </a:rPr>
              <a:t> + </a:t>
            </a:r>
            <a:r>
              <a:rPr b="1" lang="en-GB" sz="1800">
                <a:solidFill>
                  <a:srgbClr val="2A00FF"/>
                </a:solidFill>
                <a:latin typeface="Consolas"/>
                <a:ea typeface="Consolas"/>
                <a:cs typeface="Consolas"/>
                <a:sym typeface="Consolas"/>
              </a:rPr>
              <a:t>“WHERE id = 1”</a:t>
            </a:r>
            <a:r>
              <a:rPr b="1" lang="en-GB" sz="18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6A3E3E"/>
                </a:solidFill>
                <a:latin typeface="Consolas"/>
                <a:ea typeface="Consolas"/>
                <a:cs typeface="Consolas"/>
                <a:sym typeface="Consolas"/>
              </a:rPr>
              <a:t>stmt</a:t>
            </a:r>
            <a:r>
              <a:rPr b="1" lang="en-GB" sz="1800">
                <a:solidFill>
                  <a:srgbClr val="000000"/>
                </a:solidFill>
                <a:latin typeface="Consolas"/>
                <a:ea typeface="Consolas"/>
                <a:cs typeface="Consolas"/>
                <a:sym typeface="Consolas"/>
              </a:rPr>
              <a:t>.executeUpdate(</a:t>
            </a:r>
            <a:r>
              <a:rPr b="1" lang="en-GB" sz="1800">
                <a:solidFill>
                  <a:srgbClr val="6A3E3E"/>
                </a:solidFill>
                <a:latin typeface="Consolas"/>
                <a:ea typeface="Consolas"/>
                <a:cs typeface="Consolas"/>
                <a:sym typeface="Consolas"/>
              </a:rPr>
              <a:t>sql4</a:t>
            </a:r>
            <a:r>
              <a:rPr b="1" lang="en-GB" sz="1800">
                <a:solidFill>
                  <a:srgbClr val="000000"/>
                </a:solidFill>
                <a:latin typeface="Consolas"/>
                <a:ea typeface="Consolas"/>
                <a:cs typeface="Consolas"/>
                <a:sym typeface="Consolas"/>
              </a:rPr>
              <a:t>);</a:t>
            </a:r>
            <a:endParaRPr b="1" sz="1800">
              <a:solidFill>
                <a:srgbClr val="3D3D3D"/>
              </a:solidFill>
              <a:latin typeface="Consolas"/>
              <a:ea typeface="Consolas"/>
              <a:cs typeface="Consolas"/>
              <a:sym typeface="Consola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16" name="Shape 516"/>
        <p:cNvGrpSpPr/>
        <p:nvPr/>
      </p:nvGrpSpPr>
      <p:grpSpPr>
        <a:xfrm>
          <a:off x="0" y="0"/>
          <a:ext cx="0" cy="0"/>
          <a:chOff x="0" y="0"/>
          <a:chExt cx="0" cy="0"/>
        </a:xfrm>
      </p:grpSpPr>
      <p:sp>
        <p:nvSpPr>
          <p:cNvPr id="517" name="Google Shape;517;p67"/>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The last thing we need to do is close the connection to the database.</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We will catch all of the exceptions that may be thrown.</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We will then check that the connections are open and if so, close them.</a:t>
            </a:r>
            <a:endParaRPr/>
          </a:p>
        </p:txBody>
      </p:sp>
      <p:sp>
        <p:nvSpPr>
          <p:cNvPr id="518" name="Google Shape;518;p67"/>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Closing the connection</a:t>
            </a:r>
            <a:endParaRPr/>
          </a:p>
        </p:txBody>
      </p:sp>
      <p:sp>
        <p:nvSpPr>
          <p:cNvPr id="519" name="Google Shape;519;p67"/>
          <p:cNvSpPr txBox="1"/>
          <p:nvPr/>
        </p:nvSpPr>
        <p:spPr>
          <a:xfrm>
            <a:off x="6635667" y="1669502"/>
            <a:ext cx="4987552" cy="47760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5303B"/>
              </a:buClr>
              <a:buSzPts val="1800"/>
              <a:buFont typeface="Noto Sans Symbols"/>
              <a:buNone/>
            </a:pPr>
            <a:r>
              <a:rPr b="0" lang="en-GB" sz="1800">
                <a:solidFill>
                  <a:srgbClr val="000000"/>
                </a:solidFill>
                <a:latin typeface="Consolas"/>
                <a:ea typeface="Consolas"/>
                <a:cs typeface="Consolas"/>
                <a:sym typeface="Consolas"/>
              </a:rPr>
              <a:t>} </a:t>
            </a:r>
            <a:r>
              <a:rPr b="1" lang="en-GB" sz="1800">
                <a:solidFill>
                  <a:srgbClr val="7F0055"/>
                </a:solidFill>
                <a:latin typeface="Consolas"/>
                <a:ea typeface="Consolas"/>
                <a:cs typeface="Consolas"/>
                <a:sym typeface="Consolas"/>
              </a:rPr>
              <a:t>catch</a:t>
            </a:r>
            <a:r>
              <a:rPr b="1" lang="en-GB" sz="1800">
                <a:solidFill>
                  <a:srgbClr val="000000"/>
                </a:solidFill>
                <a:latin typeface="Consolas"/>
                <a:ea typeface="Consolas"/>
                <a:cs typeface="Consolas"/>
                <a:sym typeface="Consolas"/>
              </a:rPr>
              <a:t> </a:t>
            </a:r>
            <a:r>
              <a:rPr b="0" lang="en-GB" sz="1800">
                <a:solidFill>
                  <a:srgbClr val="000000"/>
                </a:solidFill>
                <a:latin typeface="Consolas"/>
                <a:ea typeface="Consolas"/>
                <a:cs typeface="Consolas"/>
                <a:sym typeface="Consolas"/>
              </a:rPr>
              <a:t>(SQLException </a:t>
            </a:r>
            <a:r>
              <a:rPr b="0" lang="en-GB" sz="1800">
                <a:solidFill>
                  <a:srgbClr val="6A3E3E"/>
                </a:solidFill>
                <a:latin typeface="Consolas"/>
                <a:ea typeface="Consolas"/>
                <a:cs typeface="Consolas"/>
                <a:sym typeface="Consolas"/>
              </a:rPr>
              <a:t>sqle</a:t>
            </a:r>
            <a:r>
              <a:rPr b="0" lang="en-GB" sz="1800">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15303B"/>
              </a:buClr>
              <a:buSzPts val="1800"/>
              <a:buFont typeface="Noto Sans Symbols"/>
              <a:buNone/>
            </a:pPr>
            <a:r>
              <a:rPr b="0" lang="en-GB" sz="1800">
                <a:solidFill>
                  <a:srgbClr val="6A3E3E"/>
                </a:solidFill>
                <a:latin typeface="Consolas"/>
                <a:ea typeface="Consolas"/>
                <a:cs typeface="Consolas"/>
                <a:sym typeface="Consolas"/>
              </a:rPr>
              <a:t>  sqle</a:t>
            </a:r>
            <a:r>
              <a:rPr b="0" lang="en-GB" sz="1800">
                <a:solidFill>
                  <a:srgbClr val="000000"/>
                </a:solidFill>
                <a:latin typeface="Consolas"/>
                <a:ea typeface="Consolas"/>
                <a:cs typeface="Consolas"/>
                <a:sym typeface="Consolas"/>
              </a:rPr>
              <a:t>.printStackTrace();</a:t>
            </a:r>
            <a:endParaRPr/>
          </a:p>
          <a:p>
            <a:pPr indent="0" lvl="0" marL="0" marR="0" rtl="0" algn="l">
              <a:lnSpc>
                <a:spcPct val="100000"/>
              </a:lnSpc>
              <a:spcBef>
                <a:spcPts val="0"/>
              </a:spcBef>
              <a:spcAft>
                <a:spcPts val="0"/>
              </a:spcAft>
              <a:buClr>
                <a:srgbClr val="15303B"/>
              </a:buClr>
              <a:buSzPts val="1800"/>
              <a:buFont typeface="Noto Sans Symbols"/>
              <a:buNone/>
            </a:pPr>
            <a:r>
              <a:rPr b="0" lang="en-GB" sz="1800">
                <a:solidFill>
                  <a:srgbClr val="000000"/>
                </a:solidFill>
                <a:latin typeface="Consolas"/>
                <a:ea typeface="Consolas"/>
                <a:cs typeface="Consolas"/>
                <a:sym typeface="Consolas"/>
              </a:rPr>
              <a:t>} </a:t>
            </a:r>
            <a:r>
              <a:rPr b="1" lang="en-GB" sz="1800">
                <a:solidFill>
                  <a:srgbClr val="7F0055"/>
                </a:solidFill>
                <a:latin typeface="Consolas"/>
                <a:ea typeface="Consolas"/>
                <a:cs typeface="Consolas"/>
                <a:sym typeface="Consolas"/>
              </a:rPr>
              <a:t>catch</a:t>
            </a:r>
            <a:r>
              <a:rPr b="1" lang="en-GB" sz="1800">
                <a:solidFill>
                  <a:srgbClr val="000000"/>
                </a:solidFill>
                <a:latin typeface="Consolas"/>
                <a:ea typeface="Consolas"/>
                <a:cs typeface="Consolas"/>
                <a:sym typeface="Consolas"/>
              </a:rPr>
              <a:t> </a:t>
            </a:r>
            <a:r>
              <a:rPr b="0" lang="en-GB" sz="1800">
                <a:solidFill>
                  <a:srgbClr val="000000"/>
                </a:solidFill>
                <a:latin typeface="Consolas"/>
                <a:ea typeface="Consolas"/>
                <a:cs typeface="Consolas"/>
                <a:sym typeface="Consolas"/>
              </a:rPr>
              <a:t>(Exception </a:t>
            </a:r>
            <a:r>
              <a:rPr b="0" lang="en-GB" sz="1800">
                <a:solidFill>
                  <a:srgbClr val="6A3E3E"/>
                </a:solidFill>
                <a:latin typeface="Consolas"/>
                <a:ea typeface="Consolas"/>
                <a:cs typeface="Consolas"/>
                <a:sym typeface="Consolas"/>
              </a:rPr>
              <a:t>e</a:t>
            </a:r>
            <a:r>
              <a:rPr b="0" lang="en-GB" sz="1800">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15303B"/>
              </a:buClr>
              <a:buSzPts val="1800"/>
              <a:buFont typeface="Noto Sans Symbols"/>
              <a:buNone/>
            </a:pPr>
            <a:r>
              <a:rPr b="0" lang="en-GB" sz="1800">
                <a:solidFill>
                  <a:srgbClr val="6A3E3E"/>
                </a:solidFill>
                <a:latin typeface="Consolas"/>
                <a:ea typeface="Consolas"/>
                <a:cs typeface="Consolas"/>
                <a:sym typeface="Consolas"/>
              </a:rPr>
              <a:t>  e</a:t>
            </a:r>
            <a:r>
              <a:rPr b="0" lang="en-GB" sz="1800">
                <a:solidFill>
                  <a:srgbClr val="000000"/>
                </a:solidFill>
                <a:latin typeface="Consolas"/>
                <a:ea typeface="Consolas"/>
                <a:cs typeface="Consolas"/>
                <a:sym typeface="Consolas"/>
              </a:rPr>
              <a:t>.printStackTrace();</a:t>
            </a:r>
            <a:endParaRPr/>
          </a:p>
          <a:p>
            <a:pPr indent="0" lvl="0" marL="0" marR="0" rtl="0" algn="l">
              <a:lnSpc>
                <a:spcPct val="100000"/>
              </a:lnSpc>
              <a:spcBef>
                <a:spcPts val="0"/>
              </a:spcBef>
              <a:spcAft>
                <a:spcPts val="0"/>
              </a:spcAft>
              <a:buClr>
                <a:srgbClr val="15303B"/>
              </a:buClr>
              <a:buSzPts val="1800"/>
              <a:buFont typeface="Noto Sans Symbols"/>
              <a:buNone/>
            </a:pPr>
            <a:r>
              <a:rPr b="0" lang="en-GB" sz="1800">
                <a:solidFill>
                  <a:srgbClr val="000000"/>
                </a:solidFill>
                <a:latin typeface="Consolas"/>
                <a:ea typeface="Consolas"/>
                <a:cs typeface="Consolas"/>
                <a:sym typeface="Consolas"/>
              </a:rPr>
              <a:t>} </a:t>
            </a:r>
            <a:r>
              <a:rPr b="1" lang="en-GB" sz="1800">
                <a:solidFill>
                  <a:srgbClr val="7F0055"/>
                </a:solidFill>
                <a:latin typeface="Consolas"/>
                <a:ea typeface="Consolas"/>
                <a:cs typeface="Consolas"/>
                <a:sym typeface="Consolas"/>
              </a:rPr>
              <a:t>finally</a:t>
            </a:r>
            <a:r>
              <a:rPr b="1" lang="en-GB" sz="1800">
                <a:solidFill>
                  <a:srgbClr val="000000"/>
                </a:solidFill>
                <a:latin typeface="Consolas"/>
                <a:ea typeface="Consolas"/>
                <a:cs typeface="Consolas"/>
                <a:sym typeface="Consolas"/>
              </a:rPr>
              <a:t> </a:t>
            </a:r>
            <a:r>
              <a:rPr b="0" lang="en-GB" sz="18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7F0055"/>
                </a:solidFill>
                <a:latin typeface="Consolas"/>
                <a:ea typeface="Consolas"/>
                <a:cs typeface="Consolas"/>
                <a:sym typeface="Consolas"/>
              </a:rPr>
              <a:t>  try</a:t>
            </a:r>
            <a:r>
              <a:rPr b="1" lang="en-GB" sz="1800">
                <a:solidFill>
                  <a:srgbClr val="000000"/>
                </a:solidFill>
                <a:latin typeface="Consolas"/>
                <a:ea typeface="Consolas"/>
                <a:cs typeface="Consolas"/>
                <a:sym typeface="Consolas"/>
              </a:rPr>
              <a:t> </a:t>
            </a:r>
            <a:r>
              <a:rPr b="0" lang="en-GB" sz="18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7F0055"/>
                </a:solidFill>
                <a:latin typeface="Consolas"/>
                <a:ea typeface="Consolas"/>
                <a:cs typeface="Consolas"/>
                <a:sym typeface="Consolas"/>
              </a:rPr>
              <a:t>    if</a:t>
            </a:r>
            <a:r>
              <a:rPr b="1" lang="en-GB" sz="1800">
                <a:solidFill>
                  <a:srgbClr val="000000"/>
                </a:solidFill>
                <a:latin typeface="Consolas"/>
                <a:ea typeface="Consolas"/>
                <a:cs typeface="Consolas"/>
                <a:sym typeface="Consolas"/>
              </a:rPr>
              <a:t> </a:t>
            </a:r>
            <a:r>
              <a:rPr b="0" lang="en-GB" sz="1800">
                <a:solidFill>
                  <a:srgbClr val="000000"/>
                </a:solidFill>
                <a:latin typeface="Consolas"/>
                <a:ea typeface="Consolas"/>
                <a:cs typeface="Consolas"/>
                <a:sym typeface="Consolas"/>
              </a:rPr>
              <a:t>(</a:t>
            </a:r>
            <a:r>
              <a:rPr b="0" lang="en-GB" sz="1800">
                <a:solidFill>
                  <a:srgbClr val="6A3E3E"/>
                </a:solidFill>
                <a:latin typeface="Consolas"/>
                <a:ea typeface="Consolas"/>
                <a:cs typeface="Consolas"/>
                <a:sym typeface="Consolas"/>
              </a:rPr>
              <a:t>stmt</a:t>
            </a:r>
            <a:r>
              <a:rPr b="0" lang="en-GB" sz="1800">
                <a:solidFill>
                  <a:srgbClr val="000000"/>
                </a:solidFill>
                <a:latin typeface="Consolas"/>
                <a:ea typeface="Consolas"/>
                <a:cs typeface="Consolas"/>
                <a:sym typeface="Consolas"/>
              </a:rPr>
              <a:t> != </a:t>
            </a:r>
            <a:r>
              <a:rPr b="1" lang="en-GB" sz="1800">
                <a:solidFill>
                  <a:srgbClr val="7F0055"/>
                </a:solidFill>
                <a:latin typeface="Consolas"/>
                <a:ea typeface="Consolas"/>
                <a:cs typeface="Consolas"/>
                <a:sym typeface="Consolas"/>
              </a:rPr>
              <a:t>null</a:t>
            </a:r>
            <a:r>
              <a:rPr b="0" lang="en-GB" sz="18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1800"/>
              <a:buFont typeface="Noto Sans Symbols"/>
              <a:buNone/>
            </a:pPr>
            <a:r>
              <a:rPr b="0" lang="en-GB" sz="1800">
                <a:solidFill>
                  <a:srgbClr val="6A3E3E"/>
                </a:solidFill>
                <a:latin typeface="Consolas"/>
                <a:ea typeface="Consolas"/>
                <a:cs typeface="Consolas"/>
                <a:sym typeface="Consolas"/>
              </a:rPr>
              <a:t>     conn</a:t>
            </a:r>
            <a:r>
              <a:rPr b="0" lang="en-GB" sz="1800">
                <a:solidFill>
                  <a:srgbClr val="000000"/>
                </a:solidFill>
                <a:latin typeface="Consolas"/>
                <a:ea typeface="Consolas"/>
                <a:cs typeface="Consolas"/>
                <a:sym typeface="Consolas"/>
              </a:rPr>
              <a:t>.close();</a:t>
            </a:r>
            <a:endParaRPr/>
          </a:p>
          <a:p>
            <a:pPr indent="0" lvl="0" marL="0" marR="0" rtl="0" algn="l">
              <a:lnSpc>
                <a:spcPct val="100000"/>
              </a:lnSpc>
              <a:spcBef>
                <a:spcPts val="0"/>
              </a:spcBef>
              <a:spcAft>
                <a:spcPts val="0"/>
              </a:spcAft>
              <a:buClr>
                <a:srgbClr val="15303B"/>
              </a:buClr>
              <a:buSzPts val="1800"/>
              <a:buFont typeface="Noto Sans Symbols"/>
              <a:buNone/>
            </a:pPr>
            <a:r>
              <a:rPr b="0" lang="en-GB" sz="1800">
                <a:solidFill>
                  <a:srgbClr val="000000"/>
                </a:solidFill>
                <a:latin typeface="Consolas"/>
                <a:ea typeface="Consolas"/>
                <a:cs typeface="Consolas"/>
                <a:sym typeface="Consolas"/>
              </a:rPr>
              <a:t>  } </a:t>
            </a:r>
            <a:r>
              <a:rPr b="1" lang="en-GB" sz="1800">
                <a:solidFill>
                  <a:srgbClr val="7F0055"/>
                </a:solidFill>
                <a:latin typeface="Consolas"/>
                <a:ea typeface="Consolas"/>
                <a:cs typeface="Consolas"/>
                <a:sym typeface="Consolas"/>
              </a:rPr>
              <a:t>catch</a:t>
            </a:r>
            <a:r>
              <a:rPr b="1" lang="en-GB" sz="1800">
                <a:solidFill>
                  <a:srgbClr val="000000"/>
                </a:solidFill>
                <a:latin typeface="Consolas"/>
                <a:ea typeface="Consolas"/>
                <a:cs typeface="Consolas"/>
                <a:sym typeface="Consolas"/>
              </a:rPr>
              <a:t> </a:t>
            </a:r>
            <a:r>
              <a:rPr b="0" lang="en-GB" sz="1800">
                <a:solidFill>
                  <a:srgbClr val="000000"/>
                </a:solidFill>
                <a:latin typeface="Consolas"/>
                <a:ea typeface="Consolas"/>
                <a:cs typeface="Consolas"/>
                <a:sym typeface="Consolas"/>
              </a:rPr>
              <a:t>(SQLException </a:t>
            </a:r>
            <a:r>
              <a:rPr b="0" lang="en-GB" sz="1800">
                <a:solidFill>
                  <a:srgbClr val="6A3E3E"/>
                </a:solidFill>
                <a:latin typeface="Consolas"/>
                <a:ea typeface="Consolas"/>
                <a:cs typeface="Consolas"/>
                <a:sym typeface="Consolas"/>
              </a:rPr>
              <a:t>se</a:t>
            </a:r>
            <a:r>
              <a:rPr b="0" lang="en-GB" sz="1800">
                <a:solidFill>
                  <a:srgbClr val="000000"/>
                </a:solidFill>
                <a:latin typeface="Consolas"/>
                <a:ea typeface="Consolas"/>
                <a:cs typeface="Consolas"/>
                <a:sym typeface="Consolas"/>
              </a:rPr>
              <a:t>) { }</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7F0055"/>
                </a:solidFill>
                <a:latin typeface="Consolas"/>
                <a:ea typeface="Consolas"/>
                <a:cs typeface="Consolas"/>
                <a:sym typeface="Consolas"/>
              </a:rPr>
              <a:t>  try</a:t>
            </a:r>
            <a:r>
              <a:rPr b="1" lang="en-GB" sz="1800">
                <a:solidFill>
                  <a:srgbClr val="000000"/>
                </a:solidFill>
                <a:latin typeface="Consolas"/>
                <a:ea typeface="Consolas"/>
                <a:cs typeface="Consolas"/>
                <a:sym typeface="Consolas"/>
              </a:rPr>
              <a:t> </a:t>
            </a:r>
            <a:r>
              <a:rPr b="0" lang="en-GB" sz="18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1800"/>
              <a:buFont typeface="Noto Sans Symbols"/>
              <a:buNone/>
            </a:pPr>
            <a:r>
              <a:rPr b="1" lang="en-GB" sz="1800">
                <a:solidFill>
                  <a:srgbClr val="7F0055"/>
                </a:solidFill>
                <a:latin typeface="Consolas"/>
                <a:ea typeface="Consolas"/>
                <a:cs typeface="Consolas"/>
                <a:sym typeface="Consolas"/>
              </a:rPr>
              <a:t>    if</a:t>
            </a:r>
            <a:r>
              <a:rPr b="1" lang="en-GB" sz="1800">
                <a:solidFill>
                  <a:srgbClr val="000000"/>
                </a:solidFill>
                <a:latin typeface="Consolas"/>
                <a:ea typeface="Consolas"/>
                <a:cs typeface="Consolas"/>
                <a:sym typeface="Consolas"/>
              </a:rPr>
              <a:t> </a:t>
            </a:r>
            <a:r>
              <a:rPr b="0" lang="en-GB" sz="1800">
                <a:solidFill>
                  <a:srgbClr val="000000"/>
                </a:solidFill>
                <a:latin typeface="Consolas"/>
                <a:ea typeface="Consolas"/>
                <a:cs typeface="Consolas"/>
                <a:sym typeface="Consolas"/>
              </a:rPr>
              <a:t>(</a:t>
            </a:r>
            <a:r>
              <a:rPr b="0" lang="en-GB" sz="1800">
                <a:solidFill>
                  <a:srgbClr val="6A3E3E"/>
                </a:solidFill>
                <a:latin typeface="Consolas"/>
                <a:ea typeface="Consolas"/>
                <a:cs typeface="Consolas"/>
                <a:sym typeface="Consolas"/>
              </a:rPr>
              <a:t>conn</a:t>
            </a:r>
            <a:r>
              <a:rPr b="0" lang="en-GB" sz="1800">
                <a:solidFill>
                  <a:srgbClr val="000000"/>
                </a:solidFill>
                <a:latin typeface="Consolas"/>
                <a:ea typeface="Consolas"/>
                <a:cs typeface="Consolas"/>
                <a:sym typeface="Consolas"/>
              </a:rPr>
              <a:t> != </a:t>
            </a:r>
            <a:r>
              <a:rPr b="1" lang="en-GB" sz="1800">
                <a:solidFill>
                  <a:srgbClr val="7F0055"/>
                </a:solidFill>
                <a:latin typeface="Consolas"/>
                <a:ea typeface="Consolas"/>
                <a:cs typeface="Consolas"/>
                <a:sym typeface="Consolas"/>
              </a:rPr>
              <a:t>null</a:t>
            </a:r>
            <a:r>
              <a:rPr b="0" lang="en-GB" sz="18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1800"/>
              <a:buFont typeface="Noto Sans Symbols"/>
              <a:buNone/>
            </a:pPr>
            <a:r>
              <a:rPr b="0" lang="en-GB" sz="1800">
                <a:solidFill>
                  <a:srgbClr val="6A3E3E"/>
                </a:solidFill>
                <a:latin typeface="Consolas"/>
                <a:ea typeface="Consolas"/>
                <a:cs typeface="Consolas"/>
                <a:sym typeface="Consolas"/>
              </a:rPr>
              <a:t>      conn</a:t>
            </a:r>
            <a:r>
              <a:rPr b="0" lang="en-GB" sz="1800">
                <a:solidFill>
                  <a:srgbClr val="000000"/>
                </a:solidFill>
                <a:latin typeface="Consolas"/>
                <a:ea typeface="Consolas"/>
                <a:cs typeface="Consolas"/>
                <a:sym typeface="Consolas"/>
              </a:rPr>
              <a:t>.close();</a:t>
            </a:r>
            <a:endParaRPr/>
          </a:p>
          <a:p>
            <a:pPr indent="0" lvl="0" marL="0" marR="0" rtl="0" algn="l">
              <a:lnSpc>
                <a:spcPct val="100000"/>
              </a:lnSpc>
              <a:spcBef>
                <a:spcPts val="0"/>
              </a:spcBef>
              <a:spcAft>
                <a:spcPts val="0"/>
              </a:spcAft>
              <a:buClr>
                <a:srgbClr val="15303B"/>
              </a:buClr>
              <a:buSzPts val="1800"/>
              <a:buFont typeface="Noto Sans Symbols"/>
              <a:buNone/>
            </a:pPr>
            <a:r>
              <a:rPr b="0" lang="en-GB" sz="1800">
                <a:solidFill>
                  <a:srgbClr val="000000"/>
                </a:solidFill>
                <a:latin typeface="Consolas"/>
                <a:ea typeface="Consolas"/>
                <a:cs typeface="Consolas"/>
                <a:sym typeface="Consolas"/>
              </a:rPr>
              <a:t>  } </a:t>
            </a:r>
            <a:r>
              <a:rPr b="1" lang="en-GB" sz="1800">
                <a:solidFill>
                  <a:srgbClr val="7F0055"/>
                </a:solidFill>
                <a:latin typeface="Consolas"/>
                <a:ea typeface="Consolas"/>
                <a:cs typeface="Consolas"/>
                <a:sym typeface="Consolas"/>
              </a:rPr>
              <a:t>catch</a:t>
            </a:r>
            <a:r>
              <a:rPr b="1" lang="en-GB" sz="1800">
                <a:solidFill>
                  <a:srgbClr val="000000"/>
                </a:solidFill>
                <a:latin typeface="Consolas"/>
                <a:ea typeface="Consolas"/>
                <a:cs typeface="Consolas"/>
                <a:sym typeface="Consolas"/>
              </a:rPr>
              <a:t> </a:t>
            </a:r>
            <a:r>
              <a:rPr b="0" lang="en-GB" sz="1800">
                <a:solidFill>
                  <a:srgbClr val="000000"/>
                </a:solidFill>
                <a:latin typeface="Consolas"/>
                <a:ea typeface="Consolas"/>
                <a:cs typeface="Consolas"/>
                <a:sym typeface="Consolas"/>
              </a:rPr>
              <a:t>(SQLException </a:t>
            </a:r>
            <a:r>
              <a:rPr b="0" lang="en-GB" sz="1800">
                <a:solidFill>
                  <a:srgbClr val="6A3E3E"/>
                </a:solidFill>
                <a:latin typeface="Consolas"/>
                <a:ea typeface="Consolas"/>
                <a:cs typeface="Consolas"/>
                <a:sym typeface="Consolas"/>
              </a:rPr>
              <a:t>se</a:t>
            </a:r>
            <a:r>
              <a:rPr b="0" lang="en-GB" sz="1800">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15303B"/>
              </a:buClr>
              <a:buSzPts val="1800"/>
              <a:buFont typeface="Noto Sans Symbols"/>
              <a:buNone/>
            </a:pPr>
            <a:r>
              <a:rPr b="0" lang="en-GB" sz="1800">
                <a:solidFill>
                  <a:srgbClr val="6A3E3E"/>
                </a:solidFill>
                <a:latin typeface="Consolas"/>
                <a:ea typeface="Consolas"/>
                <a:cs typeface="Consolas"/>
                <a:sym typeface="Consolas"/>
              </a:rPr>
              <a:t>    se</a:t>
            </a:r>
            <a:r>
              <a:rPr b="0" lang="en-GB" sz="1800">
                <a:solidFill>
                  <a:srgbClr val="000000"/>
                </a:solidFill>
                <a:latin typeface="Consolas"/>
                <a:ea typeface="Consolas"/>
                <a:cs typeface="Consolas"/>
                <a:sym typeface="Consolas"/>
              </a:rPr>
              <a:t>.printStackTrace();</a:t>
            </a:r>
            <a:endParaRPr/>
          </a:p>
          <a:p>
            <a:pPr indent="0" lvl="0" marL="0" marR="0" rtl="0" algn="l">
              <a:lnSpc>
                <a:spcPct val="100000"/>
              </a:lnSpc>
              <a:spcBef>
                <a:spcPts val="0"/>
              </a:spcBef>
              <a:spcAft>
                <a:spcPts val="0"/>
              </a:spcAft>
              <a:buClr>
                <a:srgbClr val="15303B"/>
              </a:buClr>
              <a:buSzPts val="1800"/>
              <a:buFont typeface="Noto Sans Symbols"/>
              <a:buNone/>
            </a:pPr>
            <a:r>
              <a:rPr b="0" lang="en-GB" sz="1800">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15303B"/>
              </a:buClr>
              <a:buSzPts val="1800"/>
              <a:buFont typeface="Noto Sans Symbols"/>
              <a:buNone/>
            </a:pPr>
            <a:r>
              <a:rPr b="0" lang="en-GB" sz="18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1800"/>
              <a:buFont typeface="Noto Sans Symbols"/>
              <a:buNone/>
            </a:pPr>
            <a:r>
              <a:rPr b="0" lang="en-GB" sz="1800">
                <a:solidFill>
                  <a:srgbClr val="000000"/>
                </a:solidFill>
                <a:latin typeface="Consolas"/>
                <a:ea typeface="Consolas"/>
                <a:cs typeface="Consolas"/>
                <a:sym typeface="Consolas"/>
              </a:rPr>
              <a:t>System.</a:t>
            </a:r>
            <a:r>
              <a:rPr b="1" i="1" lang="en-GB" sz="1800">
                <a:solidFill>
                  <a:srgbClr val="0000C0"/>
                </a:solidFill>
                <a:latin typeface="Consolas"/>
                <a:ea typeface="Consolas"/>
                <a:cs typeface="Consolas"/>
                <a:sym typeface="Consolas"/>
              </a:rPr>
              <a:t>out</a:t>
            </a:r>
            <a:r>
              <a:rPr b="0" i="1" lang="en-GB" sz="1800">
                <a:solidFill>
                  <a:srgbClr val="000000"/>
                </a:solidFill>
                <a:latin typeface="Consolas"/>
                <a:ea typeface="Consolas"/>
                <a:cs typeface="Consolas"/>
                <a:sym typeface="Consolas"/>
              </a:rPr>
              <a:t>.println(</a:t>
            </a:r>
            <a:r>
              <a:rPr b="0" i="1" lang="en-GB" sz="1800">
                <a:solidFill>
                  <a:srgbClr val="2A00FF"/>
                </a:solidFill>
                <a:latin typeface="Consolas"/>
                <a:ea typeface="Consolas"/>
                <a:cs typeface="Consolas"/>
                <a:sym typeface="Consolas"/>
              </a:rPr>
              <a:t>“Goodbye!”</a:t>
            </a:r>
            <a:r>
              <a:rPr b="0" i="1" lang="en-GB" sz="1800">
                <a:solidFill>
                  <a:srgbClr val="000000"/>
                </a:solidFill>
                <a:latin typeface="Consolas"/>
                <a:ea typeface="Consolas"/>
                <a:cs typeface="Consolas"/>
                <a:sym typeface="Consolas"/>
              </a:rPr>
              <a:t>);</a:t>
            </a:r>
            <a:endParaRPr b="0" sz="1800">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15303B"/>
              </a:buClr>
              <a:buSzPts val="1800"/>
              <a:buFont typeface="Noto Sans Symbols"/>
              <a:buNone/>
            </a:pPr>
            <a:r>
              <a:t/>
            </a:r>
            <a:endParaRPr b="0" sz="1800">
              <a:solidFill>
                <a:srgbClr val="3D3D3D"/>
              </a:solidFill>
              <a:latin typeface="Consolas"/>
              <a:ea typeface="Consolas"/>
              <a:cs typeface="Consolas"/>
              <a:sym typeface="Consola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68"/>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Logging is used to keep a history of system related messages during the operation of a system.</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The Java.util.Logging package contains the classes associated with logging including the Level class which is used to define the lowest severity of messages which should be written to the log.</a:t>
            </a:r>
            <a:endParaRPr/>
          </a:p>
        </p:txBody>
      </p:sp>
      <p:sp>
        <p:nvSpPr>
          <p:cNvPr id="525" name="Google Shape;525;p68"/>
          <p:cNvSpPr txBox="1"/>
          <p:nvPr>
            <p:ph idx="2" type="body"/>
          </p:nvPr>
        </p:nvSpPr>
        <p:spPr>
          <a:xfrm>
            <a:off x="62064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The Levels of severity are:</a:t>
            </a:r>
            <a:endParaRPr/>
          </a:p>
          <a:p>
            <a:pPr indent="-285750" lvl="0" marL="285750" rtl="0" algn="l">
              <a:lnSpc>
                <a:spcPct val="100000"/>
              </a:lnSpc>
              <a:spcBef>
                <a:spcPts val="2000"/>
              </a:spcBef>
              <a:spcAft>
                <a:spcPts val="0"/>
              </a:spcAft>
              <a:buSzPts val="1800"/>
              <a:buChar char="›"/>
            </a:pPr>
            <a:r>
              <a:rPr lang="en-GB">
                <a:solidFill>
                  <a:srgbClr val="0C3C8A"/>
                </a:solidFill>
              </a:rPr>
              <a:t>Severe</a:t>
            </a:r>
            <a:r>
              <a:rPr lang="en-GB"/>
              <a:t> – The world is ending </a:t>
            </a:r>
            <a:endParaRPr/>
          </a:p>
          <a:p>
            <a:pPr indent="-285750" lvl="0" marL="285750" rtl="0" algn="l">
              <a:lnSpc>
                <a:spcPct val="100000"/>
              </a:lnSpc>
              <a:spcBef>
                <a:spcPts val="2000"/>
              </a:spcBef>
              <a:spcAft>
                <a:spcPts val="0"/>
              </a:spcAft>
              <a:buSzPts val="1800"/>
              <a:buChar char="›"/>
            </a:pPr>
            <a:r>
              <a:rPr lang="en-GB">
                <a:solidFill>
                  <a:srgbClr val="0C3C8A"/>
                </a:solidFill>
              </a:rPr>
              <a:t>Warning</a:t>
            </a:r>
            <a:r>
              <a:rPr lang="en-GB"/>
              <a:t> – Mild Panic</a:t>
            </a:r>
            <a:endParaRPr/>
          </a:p>
          <a:p>
            <a:pPr indent="-285750" lvl="0" marL="285750" rtl="0" algn="l">
              <a:lnSpc>
                <a:spcPct val="100000"/>
              </a:lnSpc>
              <a:spcBef>
                <a:spcPts val="2000"/>
              </a:spcBef>
              <a:spcAft>
                <a:spcPts val="0"/>
              </a:spcAft>
              <a:buSzPts val="1800"/>
              <a:buChar char="›"/>
            </a:pPr>
            <a:r>
              <a:rPr lang="en-GB">
                <a:solidFill>
                  <a:srgbClr val="0C3C8A"/>
                </a:solidFill>
              </a:rPr>
              <a:t>Info</a:t>
            </a:r>
            <a:r>
              <a:rPr lang="en-GB"/>
              <a:t> – Things you may need to know</a:t>
            </a:r>
            <a:endParaRPr/>
          </a:p>
          <a:p>
            <a:pPr indent="-285750" lvl="0" marL="285750" rtl="0" algn="l">
              <a:lnSpc>
                <a:spcPct val="100000"/>
              </a:lnSpc>
              <a:spcBef>
                <a:spcPts val="2000"/>
              </a:spcBef>
              <a:spcAft>
                <a:spcPts val="0"/>
              </a:spcAft>
              <a:buSzPts val="1800"/>
              <a:buChar char="›"/>
            </a:pPr>
            <a:r>
              <a:rPr lang="en-GB">
                <a:solidFill>
                  <a:srgbClr val="0C3C8A"/>
                </a:solidFill>
              </a:rPr>
              <a:t>Config </a:t>
            </a:r>
            <a:r>
              <a:rPr lang="en-GB"/>
              <a:t>– Deployment information</a:t>
            </a:r>
            <a:endParaRPr/>
          </a:p>
          <a:p>
            <a:pPr indent="-285750" lvl="0" marL="285750" rtl="0" algn="l">
              <a:lnSpc>
                <a:spcPct val="100000"/>
              </a:lnSpc>
              <a:spcBef>
                <a:spcPts val="2000"/>
              </a:spcBef>
              <a:spcAft>
                <a:spcPts val="0"/>
              </a:spcAft>
              <a:buSzPts val="1800"/>
              <a:buChar char="›"/>
            </a:pPr>
            <a:r>
              <a:rPr lang="en-GB">
                <a:solidFill>
                  <a:srgbClr val="0C3C8A"/>
                </a:solidFill>
              </a:rPr>
              <a:t>Fine</a:t>
            </a:r>
            <a:r>
              <a:rPr lang="en-GB"/>
              <a:t> – Debugging information</a:t>
            </a:r>
            <a:endParaRPr/>
          </a:p>
          <a:p>
            <a:pPr indent="-285750" lvl="0" marL="285750" rtl="0" algn="l">
              <a:lnSpc>
                <a:spcPct val="100000"/>
              </a:lnSpc>
              <a:spcBef>
                <a:spcPts val="2000"/>
              </a:spcBef>
              <a:spcAft>
                <a:spcPts val="0"/>
              </a:spcAft>
              <a:buSzPts val="1800"/>
              <a:buChar char="›"/>
            </a:pPr>
            <a:r>
              <a:rPr lang="en-GB">
                <a:solidFill>
                  <a:srgbClr val="0C3C8A"/>
                </a:solidFill>
              </a:rPr>
              <a:t>Finer</a:t>
            </a:r>
            <a:r>
              <a:rPr lang="en-GB"/>
              <a:t> – Things you may need to know</a:t>
            </a:r>
            <a:endParaRPr/>
          </a:p>
          <a:p>
            <a:pPr indent="-285750" lvl="0" marL="285750" rtl="0" algn="l">
              <a:lnSpc>
                <a:spcPct val="100000"/>
              </a:lnSpc>
              <a:spcBef>
                <a:spcPts val="2000"/>
              </a:spcBef>
              <a:spcAft>
                <a:spcPts val="0"/>
              </a:spcAft>
              <a:buSzPts val="1800"/>
              <a:buChar char="›"/>
            </a:pPr>
            <a:r>
              <a:rPr lang="en-GB">
                <a:solidFill>
                  <a:srgbClr val="0C3C8A"/>
                </a:solidFill>
              </a:rPr>
              <a:t>Finest</a:t>
            </a:r>
            <a:r>
              <a:rPr lang="en-GB"/>
              <a:t> – Nitty-gritty details</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526" name="Google Shape;526;p68"/>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Logging</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69"/>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Loggers work by utilising handlers to output their data in the appropriate location.</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You can also create your own handlers from scratch or even just re-write some of the existing ones to better suit your application.</a:t>
            </a:r>
            <a:endParaRPr/>
          </a:p>
        </p:txBody>
      </p:sp>
      <p:sp>
        <p:nvSpPr>
          <p:cNvPr id="532" name="Google Shape;532;p69"/>
          <p:cNvSpPr txBox="1"/>
          <p:nvPr>
            <p:ph idx="2" type="body"/>
          </p:nvPr>
        </p:nvSpPr>
        <p:spPr>
          <a:xfrm>
            <a:off x="6206400" y="1669502"/>
            <a:ext cx="5580000" cy="442205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GB"/>
              <a:t>The Types of Handlers are:</a:t>
            </a:r>
            <a:endParaRPr/>
          </a:p>
          <a:p>
            <a:pPr indent="-285750" lvl="0" marL="285750" rtl="0" algn="l">
              <a:lnSpc>
                <a:spcPct val="100000"/>
              </a:lnSpc>
              <a:spcBef>
                <a:spcPts val="2000"/>
              </a:spcBef>
              <a:spcAft>
                <a:spcPts val="0"/>
              </a:spcAft>
              <a:buSzPts val="1800"/>
              <a:buChar char="›"/>
            </a:pPr>
            <a:r>
              <a:rPr lang="en-GB">
                <a:solidFill>
                  <a:srgbClr val="0C3C8A"/>
                </a:solidFill>
              </a:rPr>
              <a:t>StreamHandler: </a:t>
            </a:r>
            <a:r>
              <a:rPr lang="en-GB">
                <a:solidFill>
                  <a:schemeClr val="dk1"/>
                </a:solidFill>
              </a:rPr>
              <a:t>A simple handler for writing formatted records to an OutputStream.</a:t>
            </a:r>
            <a:endParaRPr/>
          </a:p>
          <a:p>
            <a:pPr indent="-285750" lvl="0" marL="285750" rtl="0" algn="l">
              <a:lnSpc>
                <a:spcPct val="100000"/>
              </a:lnSpc>
              <a:spcBef>
                <a:spcPts val="2000"/>
              </a:spcBef>
              <a:spcAft>
                <a:spcPts val="0"/>
              </a:spcAft>
              <a:buSzPts val="1800"/>
              <a:buChar char="›"/>
            </a:pPr>
            <a:r>
              <a:rPr lang="en-GB">
                <a:solidFill>
                  <a:srgbClr val="0C3C8A"/>
                </a:solidFill>
              </a:rPr>
              <a:t>ConsoleHandler</a:t>
            </a:r>
            <a:r>
              <a:rPr lang="en-GB">
                <a:solidFill>
                  <a:schemeClr val="dk1"/>
                </a:solidFill>
              </a:rPr>
              <a:t>: A simple handler for writing formatted records to System.err</a:t>
            </a:r>
            <a:endParaRPr>
              <a:solidFill>
                <a:schemeClr val="dk1"/>
              </a:solidFill>
            </a:endParaRPr>
          </a:p>
          <a:p>
            <a:pPr indent="-285750" lvl="0" marL="285750" rtl="0" algn="l">
              <a:lnSpc>
                <a:spcPct val="100000"/>
              </a:lnSpc>
              <a:spcBef>
                <a:spcPts val="2000"/>
              </a:spcBef>
              <a:spcAft>
                <a:spcPts val="0"/>
              </a:spcAft>
              <a:buSzPts val="1800"/>
              <a:buChar char="›"/>
            </a:pPr>
            <a:r>
              <a:rPr lang="en-GB">
                <a:solidFill>
                  <a:srgbClr val="0C3C8A"/>
                </a:solidFill>
              </a:rPr>
              <a:t>FileHandler</a:t>
            </a:r>
            <a:r>
              <a:rPr lang="en-GB">
                <a:solidFill>
                  <a:schemeClr val="dk1"/>
                </a:solidFill>
              </a:rPr>
              <a:t>: A handler that writes formatted log records either to a single file, or to a set of rotating log files.</a:t>
            </a:r>
            <a:endParaRPr/>
          </a:p>
          <a:p>
            <a:pPr indent="-285750" lvl="0" marL="285750" rtl="0" algn="l">
              <a:lnSpc>
                <a:spcPct val="100000"/>
              </a:lnSpc>
              <a:spcBef>
                <a:spcPts val="2000"/>
              </a:spcBef>
              <a:spcAft>
                <a:spcPts val="0"/>
              </a:spcAft>
              <a:buSzPts val="1800"/>
              <a:buChar char="›"/>
            </a:pPr>
            <a:r>
              <a:rPr lang="en-GB">
                <a:solidFill>
                  <a:srgbClr val="0C3C8A"/>
                </a:solidFill>
              </a:rPr>
              <a:t>SocketHandler: </a:t>
            </a:r>
            <a:r>
              <a:rPr lang="en-GB">
                <a:solidFill>
                  <a:schemeClr val="dk1"/>
                </a:solidFill>
              </a:rPr>
              <a:t>A handler that writes formatted log records to remote TCP ports.</a:t>
            </a:r>
            <a:endParaRPr/>
          </a:p>
          <a:p>
            <a:pPr indent="-285750" lvl="0" marL="285750" rtl="0" algn="l">
              <a:lnSpc>
                <a:spcPct val="100000"/>
              </a:lnSpc>
              <a:spcBef>
                <a:spcPts val="2000"/>
              </a:spcBef>
              <a:spcAft>
                <a:spcPts val="0"/>
              </a:spcAft>
              <a:buSzPts val="1800"/>
              <a:buChar char="›"/>
            </a:pPr>
            <a:r>
              <a:rPr lang="en-GB">
                <a:solidFill>
                  <a:srgbClr val="0C3C8A"/>
                </a:solidFill>
              </a:rPr>
              <a:t>MemoryHandler</a:t>
            </a:r>
            <a:r>
              <a:rPr lang="en-GB">
                <a:solidFill>
                  <a:schemeClr val="dk1"/>
                </a:solidFill>
              </a:rPr>
              <a:t>: A handler that buffers log records in memory.</a:t>
            </a:r>
            <a:endParaRPr/>
          </a:p>
        </p:txBody>
      </p:sp>
      <p:sp>
        <p:nvSpPr>
          <p:cNvPr id="533" name="Google Shape;533;p69"/>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Logging - Handlers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7"/>
          <p:cNvSpPr txBox="1"/>
          <p:nvPr>
            <p:ph idx="1" type="body"/>
          </p:nvPr>
        </p:nvSpPr>
        <p:spPr>
          <a:xfrm>
            <a:off x="414000" y="1867988"/>
            <a:ext cx="11404800" cy="4223571"/>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There are buttons in the toolbar to control debug mode, or:</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65100" lvl="1" marL="622300" rtl="0" algn="l">
              <a:lnSpc>
                <a:spcPct val="100000"/>
              </a:lnSpc>
              <a:spcBef>
                <a:spcPts val="2000"/>
              </a:spcBef>
              <a:spcAft>
                <a:spcPts val="0"/>
              </a:spcAft>
              <a:buSzPts val="1800"/>
              <a:buChar char="›"/>
            </a:pPr>
            <a:r>
              <a:rPr lang="en-GB"/>
              <a:t>F5 – Executes the currently selected line, will step into methods.</a:t>
            </a:r>
            <a:endParaRPr/>
          </a:p>
          <a:p>
            <a:pPr indent="-50800" lvl="1" marL="622300" rtl="0" algn="l">
              <a:lnSpc>
                <a:spcPct val="100000"/>
              </a:lnSpc>
              <a:spcBef>
                <a:spcPts val="2000"/>
              </a:spcBef>
              <a:spcAft>
                <a:spcPts val="0"/>
              </a:spcAft>
              <a:buSzPts val="1800"/>
              <a:buNone/>
            </a:pPr>
            <a:r>
              <a:t/>
            </a:r>
            <a:endParaRPr/>
          </a:p>
          <a:p>
            <a:pPr indent="-165100" lvl="1" marL="622300" rtl="0" algn="l">
              <a:lnSpc>
                <a:spcPct val="100000"/>
              </a:lnSpc>
              <a:spcBef>
                <a:spcPts val="2000"/>
              </a:spcBef>
              <a:spcAft>
                <a:spcPts val="0"/>
              </a:spcAft>
              <a:buSzPts val="1800"/>
              <a:buChar char="›"/>
            </a:pPr>
            <a:r>
              <a:rPr lang="en-GB"/>
              <a:t>F6 -  Steps over method calls.</a:t>
            </a:r>
            <a:endParaRPr/>
          </a:p>
          <a:p>
            <a:pPr indent="-50800" lvl="1" marL="622300" rtl="0" algn="l">
              <a:lnSpc>
                <a:spcPct val="100000"/>
              </a:lnSpc>
              <a:spcBef>
                <a:spcPts val="2000"/>
              </a:spcBef>
              <a:spcAft>
                <a:spcPts val="0"/>
              </a:spcAft>
              <a:buSzPts val="1800"/>
              <a:buNone/>
            </a:pPr>
            <a:r>
              <a:t/>
            </a:r>
            <a:endParaRPr/>
          </a:p>
          <a:p>
            <a:pPr indent="-165100" lvl="1" marL="622300" rtl="0" algn="l">
              <a:lnSpc>
                <a:spcPct val="100000"/>
              </a:lnSpc>
              <a:spcBef>
                <a:spcPts val="2000"/>
              </a:spcBef>
              <a:spcAft>
                <a:spcPts val="0"/>
              </a:spcAft>
              <a:buSzPts val="1800"/>
              <a:buChar char="›"/>
            </a:pPr>
            <a:r>
              <a:rPr lang="en-GB"/>
              <a:t>F7 – finished the execution of the current method and returns to the caller of the method.</a:t>
            </a:r>
            <a:endParaRPr/>
          </a:p>
          <a:p>
            <a:pPr indent="-50800" lvl="1" marL="622300" rtl="0" algn="l">
              <a:lnSpc>
                <a:spcPct val="100000"/>
              </a:lnSpc>
              <a:spcBef>
                <a:spcPts val="2000"/>
              </a:spcBef>
              <a:spcAft>
                <a:spcPts val="0"/>
              </a:spcAft>
              <a:buSzPts val="1800"/>
              <a:buNone/>
            </a:pPr>
            <a:r>
              <a:t/>
            </a:r>
            <a:endParaRPr/>
          </a:p>
          <a:p>
            <a:pPr indent="-165100" lvl="1" marL="622300" rtl="0" algn="l">
              <a:lnSpc>
                <a:spcPct val="100000"/>
              </a:lnSpc>
              <a:spcBef>
                <a:spcPts val="2000"/>
              </a:spcBef>
              <a:spcAft>
                <a:spcPts val="0"/>
              </a:spcAft>
              <a:buSzPts val="1800"/>
              <a:buChar char="›"/>
            </a:pPr>
            <a:r>
              <a:rPr lang="en-GB"/>
              <a:t>F8 – resume the program until it reaches the end of the program or next breakpoint.</a:t>
            </a:r>
            <a:endParaRPr/>
          </a:p>
        </p:txBody>
      </p:sp>
      <p:sp>
        <p:nvSpPr>
          <p:cNvPr id="110" name="Google Shape;110;p7"/>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Controlling the program execution</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70"/>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solidFill>
                  <a:schemeClr val="dk1"/>
                </a:solidFill>
              </a:rPr>
              <a:t>Loggers output according to formatters that are applied to them.</a:t>
            </a:r>
            <a:endParaRPr/>
          </a:p>
          <a:p>
            <a:pPr indent="-71438" lvl="0" marL="185738" marR="0" rtl="0" algn="l">
              <a:lnSpc>
                <a:spcPct val="100000"/>
              </a:lnSpc>
              <a:spcBef>
                <a:spcPts val="2000"/>
              </a:spcBef>
              <a:spcAft>
                <a:spcPts val="0"/>
              </a:spcAft>
              <a:buClr>
                <a:srgbClr val="008FD0"/>
              </a:buClr>
              <a:buSzPts val="1800"/>
              <a:buFont typeface="Arial"/>
              <a:buNone/>
            </a:pPr>
            <a:r>
              <a:t/>
            </a:r>
            <a:endParaRPr>
              <a:solidFill>
                <a:schemeClr val="dk1"/>
              </a:solidFill>
            </a:endParaRPr>
          </a:p>
          <a:p>
            <a:pPr indent="-185738" lvl="0" marL="185738" marR="0" rtl="0" algn="l">
              <a:lnSpc>
                <a:spcPct val="100000"/>
              </a:lnSpc>
              <a:spcBef>
                <a:spcPts val="2000"/>
              </a:spcBef>
              <a:spcAft>
                <a:spcPts val="0"/>
              </a:spcAft>
              <a:buClr>
                <a:srgbClr val="008FD0"/>
              </a:buClr>
              <a:buSzPts val="1800"/>
              <a:buFont typeface="Arial"/>
              <a:buChar char="›"/>
            </a:pPr>
            <a:r>
              <a:rPr lang="en-GB">
                <a:solidFill>
                  <a:schemeClr val="dk1"/>
                </a:solidFill>
              </a:rPr>
              <a:t>Java SE provides two standard Formatters</a:t>
            </a:r>
            <a:endParaRPr/>
          </a:p>
          <a:p>
            <a:pPr indent="-71438" lvl="0" marL="185738" marR="0" rtl="0" algn="l">
              <a:lnSpc>
                <a:spcPct val="100000"/>
              </a:lnSpc>
              <a:spcBef>
                <a:spcPts val="2000"/>
              </a:spcBef>
              <a:spcAft>
                <a:spcPts val="0"/>
              </a:spcAft>
              <a:buClr>
                <a:srgbClr val="008FD0"/>
              </a:buClr>
              <a:buSzPts val="1800"/>
              <a:buFont typeface="Arial"/>
              <a:buNone/>
            </a:pPr>
            <a:r>
              <a:t/>
            </a:r>
            <a:endParaRPr>
              <a:solidFill>
                <a:schemeClr val="dk1"/>
              </a:solidFill>
            </a:endParaRPr>
          </a:p>
          <a:p>
            <a:pPr indent="-185738" lvl="0" marL="185738" marR="0" rtl="0" algn="l">
              <a:lnSpc>
                <a:spcPct val="100000"/>
              </a:lnSpc>
              <a:spcBef>
                <a:spcPts val="2000"/>
              </a:spcBef>
              <a:spcAft>
                <a:spcPts val="0"/>
              </a:spcAft>
              <a:buClr>
                <a:srgbClr val="008FD0"/>
              </a:buClr>
              <a:buSzPts val="1800"/>
              <a:buFont typeface="Arial"/>
              <a:buChar char="›"/>
            </a:pPr>
            <a:r>
              <a:rPr lang="en-GB">
                <a:solidFill>
                  <a:schemeClr val="dk1"/>
                </a:solidFill>
              </a:rPr>
              <a:t>Like with handlers, you can develop your own formatters easily.</a:t>
            </a:r>
            <a:endParaRPr/>
          </a:p>
          <a:p>
            <a:pPr indent="-71438" lvl="0" marL="185738" marR="0" rtl="0" algn="l">
              <a:lnSpc>
                <a:spcPct val="100000"/>
              </a:lnSpc>
              <a:spcBef>
                <a:spcPts val="2000"/>
              </a:spcBef>
              <a:spcAft>
                <a:spcPts val="0"/>
              </a:spcAft>
              <a:buClr>
                <a:srgbClr val="008FD0"/>
              </a:buClr>
              <a:buSzPts val="1800"/>
              <a:buFont typeface="Arial"/>
              <a:buNone/>
            </a:pPr>
            <a:r>
              <a:t/>
            </a:r>
            <a:endParaRPr>
              <a:solidFill>
                <a:schemeClr val="dk1"/>
              </a:solidFill>
            </a:endParaRPr>
          </a:p>
        </p:txBody>
      </p:sp>
      <p:sp>
        <p:nvSpPr>
          <p:cNvPr id="539" name="Google Shape;539;p70"/>
          <p:cNvSpPr txBox="1"/>
          <p:nvPr>
            <p:ph idx="2" type="body"/>
          </p:nvPr>
        </p:nvSpPr>
        <p:spPr>
          <a:xfrm>
            <a:off x="6206400" y="1669502"/>
            <a:ext cx="5580000" cy="442205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GB"/>
              <a:t>The Types of Formatters are:</a:t>
            </a:r>
            <a:endParaRPr>
              <a:solidFill>
                <a:srgbClr val="0C3C8A"/>
              </a:solidFill>
            </a:endParaRPr>
          </a:p>
          <a:p>
            <a:pPr indent="-285750" lvl="0" marL="285750" rtl="0" algn="l">
              <a:lnSpc>
                <a:spcPct val="100000"/>
              </a:lnSpc>
              <a:spcBef>
                <a:spcPts val="2000"/>
              </a:spcBef>
              <a:spcAft>
                <a:spcPts val="0"/>
              </a:spcAft>
              <a:buSzPts val="1800"/>
              <a:buChar char="›"/>
            </a:pPr>
            <a:r>
              <a:rPr lang="en-GB">
                <a:solidFill>
                  <a:srgbClr val="0C3C8A"/>
                </a:solidFill>
              </a:rPr>
              <a:t>SimpleFormatter: </a:t>
            </a:r>
            <a:r>
              <a:rPr lang="en-GB">
                <a:solidFill>
                  <a:schemeClr val="dk1"/>
                </a:solidFill>
              </a:rPr>
              <a:t>Writes brief "human-readable" summaries of log records.</a:t>
            </a:r>
            <a:endParaRPr/>
          </a:p>
          <a:p>
            <a:pPr indent="-285750" lvl="0" marL="285750" rtl="0" algn="l">
              <a:lnSpc>
                <a:spcPct val="100000"/>
              </a:lnSpc>
              <a:spcBef>
                <a:spcPts val="2000"/>
              </a:spcBef>
              <a:spcAft>
                <a:spcPts val="0"/>
              </a:spcAft>
              <a:buSzPts val="1800"/>
              <a:buChar char="›"/>
            </a:pPr>
            <a:r>
              <a:rPr lang="en-GB">
                <a:solidFill>
                  <a:srgbClr val="0C3C8A"/>
                </a:solidFill>
              </a:rPr>
              <a:t>XMLFormatter: </a:t>
            </a:r>
            <a:r>
              <a:rPr lang="en-GB">
                <a:solidFill>
                  <a:schemeClr val="dk1"/>
                </a:solidFill>
              </a:rPr>
              <a:t>Writes detailed XML-structured information.</a:t>
            </a:r>
            <a:endParaRPr/>
          </a:p>
          <a:p>
            <a:pPr indent="-171450" lvl="0" marL="285750" rtl="0" algn="l">
              <a:lnSpc>
                <a:spcPct val="100000"/>
              </a:lnSpc>
              <a:spcBef>
                <a:spcPts val="2000"/>
              </a:spcBef>
              <a:spcAft>
                <a:spcPts val="0"/>
              </a:spcAft>
              <a:buSzPts val="1800"/>
              <a:buNone/>
            </a:pPr>
            <a:r>
              <a:t/>
            </a:r>
            <a:endParaRPr>
              <a:solidFill>
                <a:schemeClr val="dk1"/>
              </a:solidFill>
            </a:endParaRPr>
          </a:p>
        </p:txBody>
      </p:sp>
      <p:sp>
        <p:nvSpPr>
          <p:cNvPr id="540" name="Google Shape;540;p7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Logging - Formatters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71"/>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Each class will need its own logger as the level of granularity needed in the logs will change from class to class.</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Typically a static Logger will be created in each class as each instance will use the same logger.</a:t>
            </a:r>
            <a:endParaRPr/>
          </a:p>
        </p:txBody>
      </p:sp>
      <p:sp>
        <p:nvSpPr>
          <p:cNvPr id="546" name="Google Shape;546;p7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Logging - Example</a:t>
            </a:r>
            <a:endParaRPr/>
          </a:p>
        </p:txBody>
      </p:sp>
      <p:sp>
        <p:nvSpPr>
          <p:cNvPr id="547" name="Google Shape;547;p71"/>
          <p:cNvSpPr txBox="1"/>
          <p:nvPr/>
        </p:nvSpPr>
        <p:spPr>
          <a:xfrm>
            <a:off x="6247444" y="170376"/>
            <a:ext cx="5689632" cy="6306024"/>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5303B"/>
              </a:buClr>
              <a:buSzPts val="1500"/>
              <a:buFont typeface="Noto Sans Symbols"/>
              <a:buNone/>
            </a:pPr>
            <a:r>
              <a:rPr b="1" lang="en-GB" sz="1500">
                <a:solidFill>
                  <a:srgbClr val="7F0055"/>
                </a:solidFill>
                <a:latin typeface="Courier New"/>
                <a:ea typeface="Courier New"/>
                <a:cs typeface="Courier New"/>
                <a:sym typeface="Courier New"/>
              </a:rPr>
              <a:t>public</a:t>
            </a:r>
            <a:r>
              <a:rPr b="1" lang="en-GB" sz="1500">
                <a:solidFill>
                  <a:srgbClr val="000000"/>
                </a:solidFill>
                <a:latin typeface="Courier New"/>
                <a:ea typeface="Courier New"/>
                <a:cs typeface="Courier New"/>
                <a:sym typeface="Courier New"/>
              </a:rPr>
              <a:t> </a:t>
            </a:r>
            <a:r>
              <a:rPr b="1" lang="en-GB" sz="1500">
                <a:solidFill>
                  <a:srgbClr val="7F0055"/>
                </a:solidFill>
                <a:latin typeface="Courier New"/>
                <a:ea typeface="Courier New"/>
                <a:cs typeface="Courier New"/>
                <a:sym typeface="Courier New"/>
              </a:rPr>
              <a:t>class</a:t>
            </a:r>
            <a:r>
              <a:rPr b="1" lang="en-GB" sz="1500">
                <a:solidFill>
                  <a:srgbClr val="000000"/>
                </a:solidFill>
                <a:latin typeface="Courier New"/>
                <a:ea typeface="Courier New"/>
                <a:cs typeface="Courier New"/>
                <a:sym typeface="Courier New"/>
              </a:rPr>
              <a:t> testLog {</a:t>
            </a:r>
            <a:endParaRPr/>
          </a:p>
          <a:p>
            <a:pPr indent="0" lvl="0" marL="0" marR="0" rtl="0" algn="l">
              <a:lnSpc>
                <a:spcPct val="100000"/>
              </a:lnSpc>
              <a:spcBef>
                <a:spcPts val="0"/>
              </a:spcBef>
              <a:spcAft>
                <a:spcPts val="0"/>
              </a:spcAft>
              <a:buClr>
                <a:srgbClr val="15303B"/>
              </a:buClr>
              <a:buSzPts val="1500"/>
              <a:buFont typeface="Noto Sans Symbols"/>
              <a:buNone/>
            </a:pPr>
            <a:r>
              <a:t/>
            </a:r>
            <a:endParaRPr b="0" sz="1500">
              <a:solidFill>
                <a:srgbClr val="3D3D3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15303B"/>
              </a:buClr>
              <a:buSzPts val="1500"/>
              <a:buFont typeface="Noto Sans Symbols"/>
              <a:buNone/>
            </a:pPr>
            <a:r>
              <a:rPr b="1" lang="en-GB" sz="1500">
                <a:solidFill>
                  <a:srgbClr val="7F0055"/>
                </a:solidFill>
                <a:latin typeface="Courier New"/>
                <a:ea typeface="Courier New"/>
                <a:cs typeface="Courier New"/>
                <a:sym typeface="Courier New"/>
              </a:rPr>
              <a:t>private</a:t>
            </a:r>
            <a:r>
              <a:rPr b="1" lang="en-GB" sz="1500">
                <a:solidFill>
                  <a:srgbClr val="000000"/>
                </a:solidFill>
                <a:latin typeface="Courier New"/>
                <a:ea typeface="Courier New"/>
                <a:cs typeface="Courier New"/>
                <a:sym typeface="Courier New"/>
              </a:rPr>
              <a:t> </a:t>
            </a:r>
            <a:r>
              <a:rPr b="1" lang="en-GB" sz="1500">
                <a:solidFill>
                  <a:srgbClr val="7F0055"/>
                </a:solidFill>
                <a:latin typeface="Courier New"/>
                <a:ea typeface="Courier New"/>
                <a:cs typeface="Courier New"/>
                <a:sym typeface="Courier New"/>
              </a:rPr>
              <a:t>static</a:t>
            </a:r>
            <a:r>
              <a:rPr b="1" lang="en-GB" sz="1500">
                <a:solidFill>
                  <a:srgbClr val="000000"/>
                </a:solidFill>
                <a:latin typeface="Courier New"/>
                <a:ea typeface="Courier New"/>
                <a:cs typeface="Courier New"/>
                <a:sym typeface="Courier New"/>
              </a:rPr>
              <a:t> Logger </a:t>
            </a:r>
            <a:r>
              <a:rPr b="1" i="1" lang="en-GB" sz="1500">
                <a:solidFill>
                  <a:srgbClr val="0000C0"/>
                </a:solidFill>
                <a:latin typeface="Courier New"/>
                <a:ea typeface="Courier New"/>
                <a:cs typeface="Courier New"/>
                <a:sym typeface="Courier New"/>
              </a:rPr>
              <a:t>logger</a:t>
            </a:r>
            <a:r>
              <a:rPr b="1" i="1" lang="en-GB" sz="1500">
                <a:solidFill>
                  <a:srgbClr val="000000"/>
                </a:solidFill>
                <a:latin typeface="Courier New"/>
                <a:ea typeface="Courier New"/>
                <a:cs typeface="Courier New"/>
                <a:sym typeface="Courier New"/>
              </a:rPr>
              <a:t> = Logger.getLogger(testLog.</a:t>
            </a:r>
            <a:r>
              <a:rPr b="1" i="1" lang="en-GB" sz="1500">
                <a:solidFill>
                  <a:srgbClr val="7F0055"/>
                </a:solidFill>
                <a:latin typeface="Courier New"/>
                <a:ea typeface="Courier New"/>
                <a:cs typeface="Courier New"/>
                <a:sym typeface="Courier New"/>
              </a:rPr>
              <a:t>class</a:t>
            </a:r>
            <a:r>
              <a:rPr b="1" i="1" lang="en-GB" sz="1500">
                <a:solidFill>
                  <a:srgbClr val="000000"/>
                </a:solidFill>
                <a:latin typeface="Courier New"/>
                <a:ea typeface="Courier New"/>
                <a:cs typeface="Courier New"/>
                <a:sym typeface="Courier New"/>
              </a:rPr>
              <a:t>.getName());</a:t>
            </a:r>
            <a:endParaRPr/>
          </a:p>
          <a:p>
            <a:pPr indent="0" lvl="0" marL="0" marR="0" rtl="0" algn="l">
              <a:lnSpc>
                <a:spcPct val="100000"/>
              </a:lnSpc>
              <a:spcBef>
                <a:spcPts val="0"/>
              </a:spcBef>
              <a:spcAft>
                <a:spcPts val="0"/>
              </a:spcAft>
              <a:buClr>
                <a:srgbClr val="15303B"/>
              </a:buClr>
              <a:buSzPts val="1500"/>
              <a:buFont typeface="Noto Sans Symbols"/>
              <a:buNone/>
            </a:pPr>
            <a:r>
              <a:t/>
            </a:r>
            <a:endParaRPr b="0" sz="1500">
              <a:solidFill>
                <a:srgbClr val="3D3D3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15303B"/>
              </a:buClr>
              <a:buSzPts val="1500"/>
              <a:buFont typeface="Noto Sans Symbols"/>
              <a:buNone/>
            </a:pPr>
            <a:r>
              <a:rPr b="1" lang="en-GB" sz="1500">
                <a:solidFill>
                  <a:srgbClr val="7F0055"/>
                </a:solidFill>
                <a:latin typeface="Courier New"/>
                <a:ea typeface="Courier New"/>
                <a:cs typeface="Courier New"/>
                <a:sym typeface="Courier New"/>
              </a:rPr>
              <a:t>public</a:t>
            </a:r>
            <a:r>
              <a:rPr b="1" lang="en-GB" sz="1500">
                <a:solidFill>
                  <a:srgbClr val="000000"/>
                </a:solidFill>
                <a:latin typeface="Courier New"/>
                <a:ea typeface="Courier New"/>
                <a:cs typeface="Courier New"/>
                <a:sym typeface="Courier New"/>
              </a:rPr>
              <a:t> </a:t>
            </a:r>
            <a:r>
              <a:rPr b="1" lang="en-GB" sz="1500">
                <a:solidFill>
                  <a:srgbClr val="7F0055"/>
                </a:solidFill>
                <a:latin typeface="Courier New"/>
                <a:ea typeface="Courier New"/>
                <a:cs typeface="Courier New"/>
                <a:sym typeface="Courier New"/>
              </a:rPr>
              <a:t>void</a:t>
            </a:r>
            <a:r>
              <a:rPr b="1" lang="en-GB" sz="1500">
                <a:solidFill>
                  <a:srgbClr val="000000"/>
                </a:solidFill>
                <a:latin typeface="Courier New"/>
                <a:ea typeface="Courier New"/>
                <a:cs typeface="Courier New"/>
                <a:sym typeface="Courier New"/>
              </a:rPr>
              <a:t> SomeMethod(){</a:t>
            </a:r>
            <a:endParaRPr/>
          </a:p>
          <a:p>
            <a:pPr indent="0" lvl="0" marL="0" marR="0" rtl="0" algn="l">
              <a:lnSpc>
                <a:spcPct val="100000"/>
              </a:lnSpc>
              <a:spcBef>
                <a:spcPts val="0"/>
              </a:spcBef>
              <a:spcAft>
                <a:spcPts val="0"/>
              </a:spcAft>
              <a:buClr>
                <a:srgbClr val="15303B"/>
              </a:buClr>
              <a:buSzPts val="1500"/>
              <a:buFont typeface="Noto Sans Symbols"/>
              <a:buNone/>
            </a:pPr>
            <a:r>
              <a:rPr b="0" lang="en-GB" sz="1500">
                <a:solidFill>
                  <a:srgbClr val="000000"/>
                </a:solidFill>
                <a:latin typeface="Courier New"/>
                <a:ea typeface="Courier New"/>
                <a:cs typeface="Courier New"/>
                <a:sym typeface="Courier New"/>
              </a:rPr>
              <a:t>FileHandler </a:t>
            </a:r>
            <a:r>
              <a:rPr b="0" lang="en-GB" sz="1500">
                <a:solidFill>
                  <a:srgbClr val="6A3E3E"/>
                </a:solidFill>
                <a:latin typeface="Courier New"/>
                <a:ea typeface="Courier New"/>
                <a:cs typeface="Courier New"/>
                <a:sym typeface="Courier New"/>
              </a:rPr>
              <a:t>fh</a:t>
            </a:r>
            <a:r>
              <a:rPr b="0" lang="en-GB" sz="1500">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15303B"/>
              </a:buClr>
              <a:buSzPts val="1500"/>
              <a:buFont typeface="Noto Sans Symbols"/>
              <a:buNone/>
            </a:pPr>
            <a:r>
              <a:t/>
            </a:r>
            <a:endParaRPr b="0" sz="1500">
              <a:solidFill>
                <a:srgbClr val="3D3D3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15303B"/>
              </a:buClr>
              <a:buSzPts val="1500"/>
              <a:buFont typeface="Noto Sans Symbols"/>
              <a:buNone/>
            </a:pPr>
            <a:r>
              <a:rPr b="1" lang="en-GB" sz="1500">
                <a:solidFill>
                  <a:srgbClr val="7F0055"/>
                </a:solidFill>
                <a:latin typeface="Courier New"/>
                <a:ea typeface="Courier New"/>
                <a:cs typeface="Courier New"/>
                <a:sym typeface="Courier New"/>
              </a:rPr>
              <a:t>try</a:t>
            </a:r>
            <a:r>
              <a:rPr b="1" lang="en-GB" sz="1500">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15303B"/>
              </a:buClr>
              <a:buSzPts val="1500"/>
              <a:buFont typeface="Noto Sans Symbols"/>
              <a:buNone/>
            </a:pPr>
            <a:r>
              <a:rPr b="0" lang="en-GB" sz="1500">
                <a:solidFill>
                  <a:srgbClr val="3F7F5F"/>
                </a:solidFill>
                <a:latin typeface="Courier New"/>
                <a:ea typeface="Courier New"/>
                <a:cs typeface="Courier New"/>
                <a:sym typeface="Courier New"/>
              </a:rPr>
              <a:t>//create a file handler with a text path</a:t>
            </a:r>
            <a:endParaRPr/>
          </a:p>
          <a:p>
            <a:pPr indent="0" lvl="0" marL="0" marR="0" rtl="0" algn="l">
              <a:lnSpc>
                <a:spcPct val="100000"/>
              </a:lnSpc>
              <a:spcBef>
                <a:spcPts val="0"/>
              </a:spcBef>
              <a:spcAft>
                <a:spcPts val="0"/>
              </a:spcAft>
              <a:buClr>
                <a:srgbClr val="15303B"/>
              </a:buClr>
              <a:buSzPts val="1500"/>
              <a:buFont typeface="Noto Sans Symbols"/>
              <a:buNone/>
            </a:pPr>
            <a:r>
              <a:rPr b="0" lang="en-GB" sz="1500">
                <a:solidFill>
                  <a:srgbClr val="6A3E3E"/>
                </a:solidFill>
                <a:latin typeface="Courier New"/>
                <a:ea typeface="Courier New"/>
                <a:cs typeface="Courier New"/>
                <a:sym typeface="Courier New"/>
              </a:rPr>
              <a:t>fh</a:t>
            </a:r>
            <a:r>
              <a:rPr b="0" lang="en-GB" sz="1500">
                <a:solidFill>
                  <a:srgbClr val="000000"/>
                </a:solidFill>
                <a:latin typeface="Courier New"/>
                <a:ea typeface="Courier New"/>
                <a:cs typeface="Courier New"/>
                <a:sym typeface="Courier New"/>
              </a:rPr>
              <a:t> = </a:t>
            </a:r>
            <a:r>
              <a:rPr b="1" lang="en-GB" sz="1500">
                <a:solidFill>
                  <a:srgbClr val="7F0055"/>
                </a:solidFill>
                <a:latin typeface="Courier New"/>
                <a:ea typeface="Courier New"/>
                <a:cs typeface="Courier New"/>
                <a:sym typeface="Courier New"/>
              </a:rPr>
              <a:t>new</a:t>
            </a:r>
            <a:r>
              <a:rPr b="1" lang="en-GB" sz="1500">
                <a:solidFill>
                  <a:srgbClr val="000000"/>
                </a:solidFill>
                <a:latin typeface="Courier New"/>
                <a:ea typeface="Courier New"/>
                <a:cs typeface="Courier New"/>
                <a:sym typeface="Courier New"/>
              </a:rPr>
              <a:t> FileHandler(</a:t>
            </a:r>
            <a:r>
              <a:rPr b="1" lang="en-GB" sz="1500">
                <a:solidFill>
                  <a:srgbClr val="2A00FF"/>
                </a:solidFill>
                <a:latin typeface="Courier New"/>
                <a:ea typeface="Courier New"/>
                <a:cs typeface="Courier New"/>
                <a:sym typeface="Courier New"/>
              </a:rPr>
              <a:t>"mylog.txt"</a:t>
            </a:r>
            <a:r>
              <a:rPr b="1" lang="en-GB" sz="1500">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15303B"/>
              </a:buClr>
              <a:buSzPts val="1500"/>
              <a:buFont typeface="Noto Sans Symbols"/>
              <a:buNone/>
            </a:pPr>
            <a:r>
              <a:rPr b="0" lang="en-GB" sz="1500">
                <a:solidFill>
                  <a:srgbClr val="3F7F5F"/>
                </a:solidFill>
                <a:latin typeface="Courier New"/>
                <a:ea typeface="Courier New"/>
                <a:cs typeface="Courier New"/>
                <a:sym typeface="Courier New"/>
              </a:rPr>
              <a:t>//Assign it a simple formatter (or </a:t>
            </a:r>
            <a:r>
              <a:rPr b="0" lang="en-GB" sz="1500" u="sng">
                <a:solidFill>
                  <a:srgbClr val="3F7F5F"/>
                </a:solidFill>
                <a:latin typeface="Courier New"/>
                <a:ea typeface="Courier New"/>
                <a:cs typeface="Courier New"/>
                <a:sym typeface="Courier New"/>
              </a:rPr>
              <a:t>xml, or custom)</a:t>
            </a:r>
            <a:endParaRPr/>
          </a:p>
          <a:p>
            <a:pPr indent="0" lvl="0" marL="0" marR="0" rtl="0" algn="l">
              <a:lnSpc>
                <a:spcPct val="100000"/>
              </a:lnSpc>
              <a:spcBef>
                <a:spcPts val="0"/>
              </a:spcBef>
              <a:spcAft>
                <a:spcPts val="0"/>
              </a:spcAft>
              <a:buClr>
                <a:srgbClr val="15303B"/>
              </a:buClr>
              <a:buSzPts val="1500"/>
              <a:buFont typeface="Noto Sans Symbols"/>
              <a:buNone/>
            </a:pPr>
            <a:r>
              <a:rPr b="0" lang="en-GB" sz="1500">
                <a:solidFill>
                  <a:srgbClr val="6A3E3E"/>
                </a:solidFill>
                <a:latin typeface="Courier New"/>
                <a:ea typeface="Courier New"/>
                <a:cs typeface="Courier New"/>
                <a:sym typeface="Courier New"/>
              </a:rPr>
              <a:t>fh</a:t>
            </a:r>
            <a:r>
              <a:rPr b="0" lang="en-GB" sz="1500">
                <a:solidFill>
                  <a:srgbClr val="000000"/>
                </a:solidFill>
                <a:latin typeface="Courier New"/>
                <a:ea typeface="Courier New"/>
                <a:cs typeface="Courier New"/>
                <a:sym typeface="Courier New"/>
              </a:rPr>
              <a:t>.setFormatter(</a:t>
            </a:r>
            <a:r>
              <a:rPr b="1" lang="en-GB" sz="1500">
                <a:solidFill>
                  <a:srgbClr val="7F0055"/>
                </a:solidFill>
                <a:latin typeface="Courier New"/>
                <a:ea typeface="Courier New"/>
                <a:cs typeface="Courier New"/>
                <a:sym typeface="Courier New"/>
              </a:rPr>
              <a:t>new</a:t>
            </a:r>
            <a:r>
              <a:rPr b="1" lang="en-GB" sz="1500">
                <a:solidFill>
                  <a:srgbClr val="000000"/>
                </a:solidFill>
                <a:latin typeface="Courier New"/>
                <a:ea typeface="Courier New"/>
                <a:cs typeface="Courier New"/>
                <a:sym typeface="Courier New"/>
              </a:rPr>
              <a:t> SimpleFormatter());</a:t>
            </a:r>
            <a:endParaRPr/>
          </a:p>
          <a:p>
            <a:pPr indent="0" lvl="0" marL="0" marR="0" rtl="0" algn="l">
              <a:lnSpc>
                <a:spcPct val="100000"/>
              </a:lnSpc>
              <a:spcBef>
                <a:spcPts val="0"/>
              </a:spcBef>
              <a:spcAft>
                <a:spcPts val="0"/>
              </a:spcAft>
              <a:buClr>
                <a:srgbClr val="15303B"/>
              </a:buClr>
              <a:buSzPts val="1500"/>
              <a:buFont typeface="Noto Sans Symbols"/>
              <a:buNone/>
            </a:pPr>
            <a:r>
              <a:rPr b="0" i="1" lang="en-GB" sz="1500">
                <a:solidFill>
                  <a:srgbClr val="0000C0"/>
                </a:solidFill>
                <a:latin typeface="Courier New"/>
                <a:ea typeface="Courier New"/>
                <a:cs typeface="Courier New"/>
                <a:sym typeface="Courier New"/>
              </a:rPr>
              <a:t>logger</a:t>
            </a:r>
            <a:r>
              <a:rPr b="0" i="1" lang="en-GB" sz="1500">
                <a:solidFill>
                  <a:srgbClr val="000000"/>
                </a:solidFill>
                <a:latin typeface="Courier New"/>
                <a:ea typeface="Courier New"/>
                <a:cs typeface="Courier New"/>
                <a:sym typeface="Courier New"/>
              </a:rPr>
              <a:t>.addHandler(</a:t>
            </a:r>
            <a:r>
              <a:rPr b="0" i="1" lang="en-GB" sz="1500">
                <a:solidFill>
                  <a:srgbClr val="6A3E3E"/>
                </a:solidFill>
                <a:latin typeface="Courier New"/>
                <a:ea typeface="Courier New"/>
                <a:cs typeface="Courier New"/>
                <a:sym typeface="Courier New"/>
              </a:rPr>
              <a:t>fh</a:t>
            </a:r>
            <a:r>
              <a:rPr b="0" i="1" lang="en-GB" sz="1500">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15303B"/>
              </a:buClr>
              <a:buSzPts val="1500"/>
              <a:buFont typeface="Noto Sans Symbols"/>
              <a:buNone/>
            </a:pPr>
            <a:r>
              <a:rPr b="0" lang="en-GB" sz="1500">
                <a:solidFill>
                  <a:srgbClr val="3F7F5F"/>
                </a:solidFill>
                <a:latin typeface="Courier New"/>
                <a:ea typeface="Courier New"/>
                <a:cs typeface="Courier New"/>
                <a:sym typeface="Courier New"/>
              </a:rPr>
              <a:t>//set the level at what you want it to output at.</a:t>
            </a:r>
            <a:endParaRPr/>
          </a:p>
          <a:p>
            <a:pPr indent="0" lvl="0" marL="0" marR="0" rtl="0" algn="l">
              <a:lnSpc>
                <a:spcPct val="100000"/>
              </a:lnSpc>
              <a:spcBef>
                <a:spcPts val="0"/>
              </a:spcBef>
              <a:spcAft>
                <a:spcPts val="0"/>
              </a:spcAft>
              <a:buClr>
                <a:srgbClr val="15303B"/>
              </a:buClr>
              <a:buSzPts val="1500"/>
              <a:buFont typeface="Noto Sans Symbols"/>
              <a:buNone/>
            </a:pPr>
            <a:r>
              <a:rPr b="0" lang="en-GB" sz="1500">
                <a:solidFill>
                  <a:srgbClr val="3F7F5F"/>
                </a:solidFill>
                <a:latin typeface="Courier New"/>
                <a:ea typeface="Courier New"/>
                <a:cs typeface="Courier New"/>
                <a:sym typeface="Courier New"/>
              </a:rPr>
              <a:t>//could be 'ALL' if you wanted to output everything</a:t>
            </a:r>
            <a:endParaRPr/>
          </a:p>
          <a:p>
            <a:pPr indent="0" lvl="0" marL="0" marR="0" rtl="0" algn="l">
              <a:lnSpc>
                <a:spcPct val="100000"/>
              </a:lnSpc>
              <a:spcBef>
                <a:spcPts val="0"/>
              </a:spcBef>
              <a:spcAft>
                <a:spcPts val="0"/>
              </a:spcAft>
              <a:buClr>
                <a:srgbClr val="15303B"/>
              </a:buClr>
              <a:buSzPts val="1500"/>
              <a:buFont typeface="Noto Sans Symbols"/>
              <a:buNone/>
            </a:pPr>
            <a:r>
              <a:rPr b="0" i="1" lang="en-GB" sz="1500">
                <a:solidFill>
                  <a:srgbClr val="0000C0"/>
                </a:solidFill>
                <a:latin typeface="Courier New"/>
                <a:ea typeface="Courier New"/>
                <a:cs typeface="Courier New"/>
                <a:sym typeface="Courier New"/>
              </a:rPr>
              <a:t>logger</a:t>
            </a:r>
            <a:r>
              <a:rPr b="0" i="1" lang="en-GB" sz="1500">
                <a:solidFill>
                  <a:srgbClr val="000000"/>
                </a:solidFill>
                <a:latin typeface="Courier New"/>
                <a:ea typeface="Courier New"/>
                <a:cs typeface="Courier New"/>
                <a:sym typeface="Courier New"/>
              </a:rPr>
              <a:t>.setLevel(Level.</a:t>
            </a:r>
            <a:r>
              <a:rPr b="1" i="1" lang="en-GB" sz="1500">
                <a:solidFill>
                  <a:srgbClr val="0000C0"/>
                </a:solidFill>
                <a:latin typeface="Courier New"/>
                <a:ea typeface="Courier New"/>
                <a:cs typeface="Courier New"/>
                <a:sym typeface="Courier New"/>
              </a:rPr>
              <a:t>FINE</a:t>
            </a:r>
            <a:r>
              <a:rPr b="1" i="1" lang="en-GB" sz="1500">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15303B"/>
              </a:buClr>
              <a:buSzPts val="1500"/>
              <a:buFont typeface="Noto Sans Symbols"/>
              <a:buNone/>
            </a:pPr>
            <a:r>
              <a:t/>
            </a:r>
            <a:endParaRPr b="0" sz="1500">
              <a:solidFill>
                <a:srgbClr val="3D3D3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15303B"/>
              </a:buClr>
              <a:buSzPts val="1500"/>
              <a:buFont typeface="Noto Sans Symbols"/>
              <a:buNone/>
            </a:pPr>
            <a:r>
              <a:rPr b="0" i="1" lang="en-GB" sz="1500">
                <a:solidFill>
                  <a:srgbClr val="0000C0"/>
                </a:solidFill>
                <a:latin typeface="Courier New"/>
                <a:ea typeface="Courier New"/>
                <a:cs typeface="Courier New"/>
                <a:sym typeface="Courier New"/>
              </a:rPr>
              <a:t>logger</a:t>
            </a:r>
            <a:r>
              <a:rPr b="0" i="1" lang="en-GB" sz="1500">
                <a:solidFill>
                  <a:srgbClr val="000000"/>
                </a:solidFill>
                <a:latin typeface="Courier New"/>
                <a:ea typeface="Courier New"/>
                <a:cs typeface="Courier New"/>
                <a:sym typeface="Courier New"/>
              </a:rPr>
              <a:t>.log(Level.</a:t>
            </a:r>
            <a:r>
              <a:rPr b="1" i="1" lang="en-GB" sz="1500">
                <a:solidFill>
                  <a:srgbClr val="0000C0"/>
                </a:solidFill>
                <a:latin typeface="Courier New"/>
                <a:ea typeface="Courier New"/>
                <a:cs typeface="Courier New"/>
                <a:sym typeface="Courier New"/>
              </a:rPr>
              <a:t>FINE</a:t>
            </a:r>
            <a:r>
              <a:rPr b="1" i="1" lang="en-GB" sz="1500">
                <a:solidFill>
                  <a:srgbClr val="000000"/>
                </a:solidFill>
                <a:latin typeface="Courier New"/>
                <a:ea typeface="Courier New"/>
                <a:cs typeface="Courier New"/>
                <a:sym typeface="Courier New"/>
              </a:rPr>
              <a:t>, </a:t>
            </a:r>
            <a:r>
              <a:rPr b="1" i="1" lang="en-GB" sz="1500">
                <a:solidFill>
                  <a:srgbClr val="2A00FF"/>
                </a:solidFill>
                <a:latin typeface="Courier New"/>
                <a:ea typeface="Courier New"/>
                <a:cs typeface="Courier New"/>
                <a:sym typeface="Courier New"/>
              </a:rPr>
              <a:t>"Cool stuff"</a:t>
            </a:r>
            <a:r>
              <a:rPr b="1" i="1" lang="en-GB" sz="1500">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15303B"/>
              </a:buClr>
              <a:buSzPts val="1500"/>
              <a:buFont typeface="Noto Sans Symbols"/>
              <a:buNone/>
            </a:pPr>
            <a:r>
              <a:rPr b="0" lang="en-GB" sz="1500">
                <a:solidFill>
                  <a:srgbClr val="000000"/>
                </a:solidFill>
                <a:latin typeface="Courier New"/>
                <a:ea typeface="Courier New"/>
                <a:cs typeface="Courier New"/>
                <a:sym typeface="Courier New"/>
              </a:rPr>
              <a:t> </a:t>
            </a:r>
            <a:r>
              <a:rPr b="0" lang="en-GB" sz="1500">
                <a:solidFill>
                  <a:srgbClr val="3F7F5F"/>
                </a:solidFill>
                <a:latin typeface="Courier New"/>
                <a:ea typeface="Courier New"/>
                <a:cs typeface="Courier New"/>
                <a:sym typeface="Courier New"/>
              </a:rPr>
              <a:t>//Does the same as the previous line</a:t>
            </a:r>
            <a:endParaRPr/>
          </a:p>
          <a:p>
            <a:pPr indent="0" lvl="0" marL="0" marR="0" rtl="0" algn="l">
              <a:lnSpc>
                <a:spcPct val="100000"/>
              </a:lnSpc>
              <a:spcBef>
                <a:spcPts val="0"/>
              </a:spcBef>
              <a:spcAft>
                <a:spcPts val="0"/>
              </a:spcAft>
              <a:buClr>
                <a:srgbClr val="15303B"/>
              </a:buClr>
              <a:buSzPts val="1500"/>
              <a:buFont typeface="Noto Sans Symbols"/>
              <a:buNone/>
            </a:pPr>
            <a:r>
              <a:rPr b="0" i="1" lang="en-GB" sz="1500">
                <a:solidFill>
                  <a:srgbClr val="0000C0"/>
                </a:solidFill>
                <a:latin typeface="Courier New"/>
                <a:ea typeface="Courier New"/>
                <a:cs typeface="Courier New"/>
                <a:sym typeface="Courier New"/>
              </a:rPr>
              <a:t>logger</a:t>
            </a:r>
            <a:r>
              <a:rPr b="0" i="1" lang="en-GB" sz="1500">
                <a:solidFill>
                  <a:srgbClr val="000000"/>
                </a:solidFill>
                <a:latin typeface="Courier New"/>
                <a:ea typeface="Courier New"/>
                <a:cs typeface="Courier New"/>
                <a:sym typeface="Courier New"/>
              </a:rPr>
              <a:t>.fine(</a:t>
            </a:r>
            <a:r>
              <a:rPr b="0" i="1" lang="en-GB" sz="1500">
                <a:solidFill>
                  <a:srgbClr val="2A00FF"/>
                </a:solidFill>
                <a:latin typeface="Courier New"/>
                <a:ea typeface="Courier New"/>
                <a:cs typeface="Courier New"/>
                <a:sym typeface="Courier New"/>
              </a:rPr>
              <a:t>"Cool Stuff"</a:t>
            </a:r>
            <a:r>
              <a:rPr b="0" i="1" lang="en-GB" sz="1500">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15303B"/>
              </a:buClr>
              <a:buSzPts val="1500"/>
              <a:buFont typeface="Noto Sans Symbols"/>
              <a:buNone/>
            </a:pPr>
            <a:r>
              <a:t/>
            </a:r>
            <a:endParaRPr b="0" sz="1500">
              <a:solidFill>
                <a:srgbClr val="3D3D3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15303B"/>
              </a:buClr>
              <a:buSzPts val="1500"/>
              <a:buFont typeface="Noto Sans Symbols"/>
              <a:buNone/>
            </a:pPr>
            <a:r>
              <a:rPr b="0" lang="en-GB" sz="1500">
                <a:solidFill>
                  <a:srgbClr val="000000"/>
                </a:solidFill>
                <a:latin typeface="Courier New"/>
                <a:ea typeface="Courier New"/>
                <a:cs typeface="Courier New"/>
                <a:sym typeface="Courier New"/>
              </a:rPr>
              <a:t>} </a:t>
            </a:r>
            <a:r>
              <a:rPr b="1" lang="en-GB" sz="1500">
                <a:solidFill>
                  <a:srgbClr val="7F0055"/>
                </a:solidFill>
                <a:latin typeface="Courier New"/>
                <a:ea typeface="Courier New"/>
                <a:cs typeface="Courier New"/>
                <a:sym typeface="Courier New"/>
              </a:rPr>
              <a:t>catch</a:t>
            </a:r>
            <a:r>
              <a:rPr b="1" lang="en-GB" sz="1500">
                <a:solidFill>
                  <a:srgbClr val="000000"/>
                </a:solidFill>
                <a:latin typeface="Courier New"/>
                <a:ea typeface="Courier New"/>
                <a:cs typeface="Courier New"/>
                <a:sym typeface="Courier New"/>
              </a:rPr>
              <a:t> (Exception </a:t>
            </a:r>
            <a:r>
              <a:rPr b="1" lang="en-GB" sz="1500">
                <a:solidFill>
                  <a:srgbClr val="6A3E3E"/>
                </a:solidFill>
                <a:latin typeface="Courier New"/>
                <a:ea typeface="Courier New"/>
                <a:cs typeface="Courier New"/>
                <a:sym typeface="Courier New"/>
              </a:rPr>
              <a:t>e</a:t>
            </a:r>
            <a:r>
              <a:rPr b="1" lang="en-GB" sz="1500">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15303B"/>
              </a:buClr>
              <a:buSzPts val="1500"/>
              <a:buFont typeface="Noto Sans Symbols"/>
              <a:buNone/>
            </a:pPr>
            <a:r>
              <a:rPr b="0" i="1" lang="en-GB" sz="1500">
                <a:solidFill>
                  <a:srgbClr val="0000C0"/>
                </a:solidFill>
                <a:latin typeface="Courier New"/>
                <a:ea typeface="Courier New"/>
                <a:cs typeface="Courier New"/>
                <a:sym typeface="Courier New"/>
              </a:rPr>
              <a:t>logger</a:t>
            </a:r>
            <a:r>
              <a:rPr b="0" i="1" lang="en-GB" sz="1500">
                <a:solidFill>
                  <a:srgbClr val="000000"/>
                </a:solidFill>
                <a:latin typeface="Courier New"/>
                <a:ea typeface="Courier New"/>
                <a:cs typeface="Courier New"/>
                <a:sym typeface="Courier New"/>
              </a:rPr>
              <a:t>.severe(</a:t>
            </a:r>
            <a:r>
              <a:rPr b="0" i="1" lang="en-GB" sz="1500">
                <a:solidFill>
                  <a:srgbClr val="2A00FF"/>
                </a:solidFill>
                <a:latin typeface="Courier New"/>
                <a:ea typeface="Courier New"/>
                <a:cs typeface="Courier New"/>
                <a:sym typeface="Courier New"/>
              </a:rPr>
              <a:t>"Error!!"</a:t>
            </a:r>
            <a:r>
              <a:rPr b="0" i="1" lang="en-GB" sz="1500">
                <a:solidFill>
                  <a:srgbClr val="000000"/>
                </a:solidFill>
                <a:latin typeface="Courier New"/>
                <a:ea typeface="Courier New"/>
                <a:cs typeface="Courier New"/>
                <a:sym typeface="Courier New"/>
              </a:rPr>
              <a:t> + </a:t>
            </a:r>
            <a:r>
              <a:rPr b="0" i="1" lang="en-GB" sz="1500">
                <a:solidFill>
                  <a:srgbClr val="6A3E3E"/>
                </a:solidFill>
                <a:latin typeface="Courier New"/>
                <a:ea typeface="Courier New"/>
                <a:cs typeface="Courier New"/>
                <a:sym typeface="Courier New"/>
              </a:rPr>
              <a:t>e</a:t>
            </a:r>
            <a:r>
              <a:rPr b="0" i="1" lang="en-GB" sz="1500">
                <a:solidFill>
                  <a:srgbClr val="000000"/>
                </a:solidFill>
                <a:latin typeface="Courier New"/>
                <a:ea typeface="Courier New"/>
                <a:cs typeface="Courier New"/>
                <a:sym typeface="Courier New"/>
              </a:rPr>
              <a:t>.toString());</a:t>
            </a:r>
            <a:endParaRPr/>
          </a:p>
          <a:p>
            <a:pPr indent="0" lvl="0" marL="0" marR="0" rtl="0" algn="l">
              <a:lnSpc>
                <a:spcPct val="100000"/>
              </a:lnSpc>
              <a:spcBef>
                <a:spcPts val="0"/>
              </a:spcBef>
              <a:spcAft>
                <a:spcPts val="0"/>
              </a:spcAft>
              <a:buClr>
                <a:srgbClr val="15303B"/>
              </a:buClr>
              <a:buSzPts val="1500"/>
              <a:buFont typeface="Noto Sans Symbols"/>
              <a:buNone/>
            </a:pPr>
            <a:r>
              <a:rPr b="0" lang="en-GB" sz="1500">
                <a:solidFill>
                  <a:srgbClr val="000000"/>
                </a:solidFill>
                <a:latin typeface="Courier New"/>
                <a:ea typeface="Courier New"/>
                <a:cs typeface="Courier New"/>
                <a:sym typeface="Courier New"/>
              </a:rPr>
              <a:t>}</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72"/>
          <p:cNvSpPr txBox="1"/>
          <p:nvPr>
            <p:ph idx="1" type="body"/>
          </p:nvPr>
        </p:nvSpPr>
        <p:spPr>
          <a:xfrm>
            <a:off x="414000" y="1669502"/>
            <a:ext cx="5580000" cy="4422058"/>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Enumerated types are used as a clean way of storing data that has a finite number of valid values.</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Enums should be defined in their own file to allow reuse across your application.</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553" name="Google Shape;553;p72"/>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Enums</a:t>
            </a:r>
            <a:endParaRPr/>
          </a:p>
        </p:txBody>
      </p:sp>
      <p:sp>
        <p:nvSpPr>
          <p:cNvPr id="554" name="Google Shape;554;p72"/>
          <p:cNvSpPr txBox="1"/>
          <p:nvPr/>
        </p:nvSpPr>
        <p:spPr>
          <a:xfrm>
            <a:off x="6639509" y="1929600"/>
            <a:ext cx="4727737" cy="4202259"/>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5303B"/>
              </a:buClr>
              <a:buSzPts val="1600"/>
              <a:buFont typeface="Noto Sans Symbols"/>
              <a:buNone/>
            </a:pPr>
            <a:r>
              <a:rPr b="1" lang="en-GB" sz="1600">
                <a:solidFill>
                  <a:srgbClr val="7F0055"/>
                </a:solidFill>
                <a:latin typeface="Consolas"/>
                <a:ea typeface="Consolas"/>
                <a:cs typeface="Consolas"/>
                <a:sym typeface="Consolas"/>
              </a:rPr>
              <a:t>public</a:t>
            </a:r>
            <a:r>
              <a:rPr b="1" lang="en-GB" sz="1600">
                <a:solidFill>
                  <a:srgbClr val="000000"/>
                </a:solidFill>
                <a:latin typeface="Consolas"/>
                <a:ea typeface="Consolas"/>
                <a:cs typeface="Consolas"/>
                <a:sym typeface="Consolas"/>
              </a:rPr>
              <a:t> </a:t>
            </a:r>
            <a:r>
              <a:rPr b="1" lang="en-GB" sz="1600">
                <a:solidFill>
                  <a:srgbClr val="7F0055"/>
                </a:solidFill>
                <a:latin typeface="Consolas"/>
                <a:ea typeface="Consolas"/>
                <a:cs typeface="Consolas"/>
                <a:sym typeface="Consolas"/>
              </a:rPr>
              <a:t>enum</a:t>
            </a:r>
            <a:r>
              <a:rPr b="1" lang="en-GB" sz="1600">
                <a:solidFill>
                  <a:srgbClr val="000000"/>
                </a:solidFill>
                <a:latin typeface="Consolas"/>
                <a:ea typeface="Consolas"/>
                <a:cs typeface="Consolas"/>
                <a:sym typeface="Consolas"/>
              </a:rPr>
              <a:t> Day {</a:t>
            </a:r>
            <a:endParaRPr/>
          </a:p>
          <a:p>
            <a:pPr indent="0" lvl="0" marL="0" marR="0" rtl="0" algn="l">
              <a:lnSpc>
                <a:spcPct val="100000"/>
              </a:lnSpc>
              <a:spcBef>
                <a:spcPts val="0"/>
              </a:spcBef>
              <a:spcAft>
                <a:spcPts val="0"/>
              </a:spcAft>
              <a:buClr>
                <a:srgbClr val="15303B"/>
              </a:buClr>
              <a:buSzPts val="1600"/>
              <a:buFont typeface="Noto Sans Symbols"/>
              <a:buNone/>
            </a:pPr>
            <a:r>
              <a:rPr b="1" i="1" lang="en-GB" sz="1600">
                <a:solidFill>
                  <a:srgbClr val="0000C0"/>
                </a:solidFill>
                <a:latin typeface="Consolas"/>
                <a:ea typeface="Consolas"/>
                <a:cs typeface="Consolas"/>
                <a:sym typeface="Consolas"/>
              </a:rPr>
              <a:t>  MONDAY</a:t>
            </a:r>
            <a:r>
              <a:rPr b="1" lang="en-GB" sz="1600">
                <a:solidFill>
                  <a:srgbClr val="000000"/>
                </a:solidFill>
                <a:latin typeface="Consolas"/>
                <a:ea typeface="Consolas"/>
                <a:cs typeface="Consolas"/>
                <a:sym typeface="Consolas"/>
              </a:rPr>
              <a:t>,</a:t>
            </a:r>
            <a:r>
              <a:rPr b="1" i="1" lang="en-GB" sz="1600">
                <a:solidFill>
                  <a:srgbClr val="000000"/>
                </a:solidFill>
                <a:latin typeface="Consolas"/>
                <a:ea typeface="Consolas"/>
                <a:cs typeface="Consolas"/>
                <a:sym typeface="Consolas"/>
              </a:rPr>
              <a:t> </a:t>
            </a:r>
            <a:r>
              <a:rPr b="1" i="1" lang="en-GB" sz="1600">
                <a:solidFill>
                  <a:srgbClr val="0000C0"/>
                </a:solidFill>
                <a:latin typeface="Consolas"/>
                <a:ea typeface="Consolas"/>
                <a:cs typeface="Consolas"/>
                <a:sym typeface="Consolas"/>
              </a:rPr>
              <a:t>TUESDAY</a:t>
            </a:r>
            <a:r>
              <a:rPr b="1" lang="en-GB" sz="1600">
                <a:solidFill>
                  <a:srgbClr val="000000"/>
                </a:solidFill>
                <a:latin typeface="Consolas"/>
                <a:ea typeface="Consolas"/>
                <a:cs typeface="Consolas"/>
                <a:sym typeface="Consolas"/>
              </a:rPr>
              <a:t>,</a:t>
            </a:r>
            <a:r>
              <a:rPr b="1" i="1" lang="en-GB" sz="1600">
                <a:solidFill>
                  <a:srgbClr val="000000"/>
                </a:solidFill>
                <a:latin typeface="Consolas"/>
                <a:ea typeface="Consolas"/>
                <a:cs typeface="Consolas"/>
                <a:sym typeface="Consolas"/>
              </a:rPr>
              <a:t> </a:t>
            </a:r>
            <a:r>
              <a:rPr b="1" i="1" lang="en-GB" sz="1600">
                <a:solidFill>
                  <a:srgbClr val="0000C0"/>
                </a:solidFill>
                <a:latin typeface="Consolas"/>
                <a:ea typeface="Consolas"/>
                <a:cs typeface="Consolas"/>
                <a:sym typeface="Consolas"/>
              </a:rPr>
              <a:t>WEDNESDAY</a:t>
            </a:r>
            <a:r>
              <a:rPr b="1" lang="en-GB" sz="1600">
                <a:solidFill>
                  <a:srgbClr val="000000"/>
                </a:solidFill>
                <a:latin typeface="Consolas"/>
                <a:ea typeface="Consolas"/>
                <a:cs typeface="Consolas"/>
                <a:sym typeface="Consolas"/>
              </a:rPr>
              <a:t>,</a:t>
            </a:r>
            <a:r>
              <a:rPr b="1" i="1" lang="en-GB" sz="1600">
                <a:solidFill>
                  <a:srgbClr val="000000"/>
                </a:solidFill>
                <a:latin typeface="Consolas"/>
                <a:ea typeface="Consolas"/>
                <a:cs typeface="Consolas"/>
                <a:sym typeface="Consolas"/>
              </a:rPr>
              <a:t> </a:t>
            </a:r>
            <a:r>
              <a:rPr b="1" i="1" lang="en-GB" sz="1600">
                <a:solidFill>
                  <a:srgbClr val="0000C0"/>
                </a:solidFill>
                <a:latin typeface="Consolas"/>
                <a:ea typeface="Consolas"/>
                <a:cs typeface="Consolas"/>
                <a:sym typeface="Consolas"/>
              </a:rPr>
              <a:t>THURSDAY</a:t>
            </a:r>
            <a:r>
              <a:rPr b="1" lang="en-GB" sz="1600">
                <a:solidFill>
                  <a:srgbClr val="000000"/>
                </a:solidFill>
                <a:latin typeface="Consolas"/>
                <a:ea typeface="Consolas"/>
                <a:cs typeface="Consolas"/>
                <a:sym typeface="Consolas"/>
              </a:rPr>
              <a:t>,</a:t>
            </a:r>
            <a:r>
              <a:rPr b="1" i="1" lang="en-GB" sz="1600">
                <a:solidFill>
                  <a:srgbClr val="000000"/>
                </a:solidFill>
                <a:latin typeface="Consolas"/>
                <a:ea typeface="Consolas"/>
                <a:cs typeface="Consolas"/>
                <a:sym typeface="Consolas"/>
              </a:rPr>
              <a:t> </a:t>
            </a:r>
            <a:br>
              <a:rPr b="1" i="1" lang="en-GB" sz="1600">
                <a:solidFill>
                  <a:srgbClr val="000000"/>
                </a:solidFill>
                <a:latin typeface="Consolas"/>
                <a:ea typeface="Consolas"/>
                <a:cs typeface="Consolas"/>
                <a:sym typeface="Consolas"/>
              </a:rPr>
            </a:br>
            <a:r>
              <a:rPr b="1" i="1" lang="en-GB" sz="1600">
                <a:solidFill>
                  <a:srgbClr val="000000"/>
                </a:solidFill>
                <a:latin typeface="Consolas"/>
                <a:ea typeface="Consolas"/>
                <a:cs typeface="Consolas"/>
                <a:sym typeface="Consolas"/>
              </a:rPr>
              <a:t>  </a:t>
            </a:r>
            <a:r>
              <a:rPr b="1" i="1" lang="en-GB" sz="1600">
                <a:solidFill>
                  <a:srgbClr val="0000C0"/>
                </a:solidFill>
                <a:latin typeface="Consolas"/>
                <a:ea typeface="Consolas"/>
                <a:cs typeface="Consolas"/>
                <a:sym typeface="Consolas"/>
              </a:rPr>
              <a:t>FRIDAY</a:t>
            </a:r>
            <a:r>
              <a:rPr b="1" lang="en-GB" sz="1600">
                <a:solidFill>
                  <a:srgbClr val="000000"/>
                </a:solidFill>
                <a:latin typeface="Consolas"/>
                <a:ea typeface="Consolas"/>
                <a:cs typeface="Consolas"/>
                <a:sym typeface="Consolas"/>
              </a:rPr>
              <a:t>,</a:t>
            </a:r>
            <a:r>
              <a:rPr b="1" i="1" lang="en-GB" sz="1600">
                <a:solidFill>
                  <a:srgbClr val="000000"/>
                </a:solidFill>
                <a:latin typeface="Consolas"/>
                <a:ea typeface="Consolas"/>
                <a:cs typeface="Consolas"/>
                <a:sym typeface="Consolas"/>
              </a:rPr>
              <a:t> </a:t>
            </a:r>
            <a:r>
              <a:rPr b="1" i="1" lang="en-GB" sz="1600">
                <a:solidFill>
                  <a:srgbClr val="0000C0"/>
                </a:solidFill>
                <a:latin typeface="Consolas"/>
                <a:ea typeface="Consolas"/>
                <a:cs typeface="Consolas"/>
                <a:sym typeface="Consolas"/>
              </a:rPr>
              <a:t>SATURDAY</a:t>
            </a:r>
            <a:r>
              <a:rPr b="1" lang="en-GB" sz="1600">
                <a:solidFill>
                  <a:srgbClr val="000000"/>
                </a:solidFill>
                <a:latin typeface="Consolas"/>
                <a:ea typeface="Consolas"/>
                <a:cs typeface="Consolas"/>
                <a:sym typeface="Consolas"/>
              </a:rPr>
              <a:t>,</a:t>
            </a:r>
            <a:r>
              <a:rPr b="1" i="1" lang="en-GB" sz="1600">
                <a:solidFill>
                  <a:srgbClr val="000000"/>
                </a:solidFill>
                <a:latin typeface="Consolas"/>
                <a:ea typeface="Consolas"/>
                <a:cs typeface="Consolas"/>
                <a:sym typeface="Consolas"/>
              </a:rPr>
              <a:t> </a:t>
            </a:r>
            <a:r>
              <a:rPr b="1" i="1" lang="en-GB" sz="1600">
                <a:solidFill>
                  <a:srgbClr val="0000C0"/>
                </a:solidFill>
                <a:highlight>
                  <a:srgbClr val="D4D4D4"/>
                </a:highlight>
                <a:latin typeface="Consolas"/>
                <a:ea typeface="Consolas"/>
                <a:cs typeface="Consolas"/>
                <a:sym typeface="Consolas"/>
              </a:rPr>
              <a:t>SUNDAY</a:t>
            </a:r>
            <a:endParaRPr/>
          </a:p>
          <a:p>
            <a:pPr indent="0" lvl="0" marL="0" marR="0" rtl="0" algn="l">
              <a:lnSpc>
                <a:spcPct val="100000"/>
              </a:lnSpc>
              <a:spcBef>
                <a:spcPts val="0"/>
              </a:spcBef>
              <a:spcAft>
                <a:spcPts val="0"/>
              </a:spcAft>
              <a:buClr>
                <a:srgbClr val="15303B"/>
              </a:buClr>
              <a:buSzPts val="1600"/>
              <a:buFont typeface="Noto Sans Symbols"/>
              <a:buNone/>
            </a:pPr>
            <a:r>
              <a:rPr b="1" lang="en-GB" sz="1600">
                <a:solidFill>
                  <a:srgbClr val="000000"/>
                </a:solidFill>
                <a:latin typeface="Consolas"/>
                <a:ea typeface="Consolas"/>
                <a:cs typeface="Consolas"/>
                <a:sym typeface="Consolas"/>
              </a:rPr>
              <a:t>}</a:t>
            </a:r>
            <a:endParaRPr b="1" sz="1600">
              <a:solidFill>
                <a:srgbClr val="3D3D3D"/>
              </a:solidFill>
              <a:latin typeface="Consolas"/>
              <a:ea typeface="Consolas"/>
              <a:cs typeface="Consolas"/>
              <a:sym typeface="Consolas"/>
            </a:endParaRPr>
          </a:p>
          <a:p>
            <a:pPr indent="0" lvl="0" marL="0" marR="0" rtl="0" algn="l">
              <a:lnSpc>
                <a:spcPct val="100000"/>
              </a:lnSpc>
              <a:spcBef>
                <a:spcPts val="0"/>
              </a:spcBef>
              <a:spcAft>
                <a:spcPts val="0"/>
              </a:spcAft>
              <a:buClr>
                <a:srgbClr val="15303B"/>
              </a:buClr>
              <a:buSzPts val="1600"/>
              <a:buFont typeface="Noto Sans Symbols"/>
              <a:buNone/>
            </a:pPr>
            <a:r>
              <a:t/>
            </a:r>
            <a:endParaRPr b="1" sz="1600">
              <a:solidFill>
                <a:srgbClr val="3D3D3D"/>
              </a:solidFill>
              <a:latin typeface="Consolas"/>
              <a:ea typeface="Consolas"/>
              <a:cs typeface="Consolas"/>
              <a:sym typeface="Consolas"/>
            </a:endParaRPr>
          </a:p>
          <a:p>
            <a:pPr indent="0" lvl="0" marL="0" marR="0" rtl="0" algn="l">
              <a:lnSpc>
                <a:spcPct val="100000"/>
              </a:lnSpc>
              <a:spcBef>
                <a:spcPts val="0"/>
              </a:spcBef>
              <a:spcAft>
                <a:spcPts val="0"/>
              </a:spcAft>
              <a:buClr>
                <a:srgbClr val="15303B"/>
              </a:buClr>
              <a:buSzPts val="1600"/>
              <a:buFont typeface="Noto Sans Symbols"/>
              <a:buNone/>
            </a:pPr>
            <a:r>
              <a:t/>
            </a:r>
            <a:endParaRPr b="1" sz="1600">
              <a:solidFill>
                <a:srgbClr val="3D3D3D"/>
              </a:solidFill>
              <a:latin typeface="Consolas"/>
              <a:ea typeface="Consolas"/>
              <a:cs typeface="Consolas"/>
              <a:sym typeface="Consolas"/>
            </a:endParaRPr>
          </a:p>
          <a:p>
            <a:pPr indent="0" lvl="0" marL="0" marR="0" rtl="0" algn="l">
              <a:lnSpc>
                <a:spcPct val="100000"/>
              </a:lnSpc>
              <a:spcBef>
                <a:spcPts val="0"/>
              </a:spcBef>
              <a:spcAft>
                <a:spcPts val="0"/>
              </a:spcAft>
              <a:buClr>
                <a:srgbClr val="15303B"/>
              </a:buClr>
              <a:buSzPts val="1600"/>
              <a:buFont typeface="Noto Sans Symbols"/>
              <a:buNone/>
            </a:pPr>
            <a:r>
              <a:rPr b="1" lang="en-GB" sz="1600">
                <a:solidFill>
                  <a:srgbClr val="3D3D3D"/>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1600"/>
              <a:buFont typeface="Noto Sans Symbols"/>
              <a:buNone/>
            </a:pPr>
            <a:r>
              <a:t/>
            </a:r>
            <a:endParaRPr b="1" sz="1600">
              <a:solidFill>
                <a:srgbClr val="3D3D3D"/>
              </a:solidFill>
              <a:latin typeface="Consolas"/>
              <a:ea typeface="Consolas"/>
              <a:cs typeface="Consolas"/>
              <a:sym typeface="Consolas"/>
            </a:endParaRPr>
          </a:p>
          <a:p>
            <a:pPr indent="0" lvl="0" marL="0" marR="0" rtl="0" algn="l">
              <a:lnSpc>
                <a:spcPct val="100000"/>
              </a:lnSpc>
              <a:spcBef>
                <a:spcPts val="0"/>
              </a:spcBef>
              <a:spcAft>
                <a:spcPts val="0"/>
              </a:spcAft>
              <a:buClr>
                <a:srgbClr val="15303B"/>
              </a:buClr>
              <a:buSzPts val="1600"/>
              <a:buFont typeface="Noto Sans Symbols"/>
              <a:buNone/>
            </a:pPr>
            <a:r>
              <a:rPr b="1" lang="en-GB" sz="1600">
                <a:solidFill>
                  <a:srgbClr val="7F0055"/>
                </a:solidFill>
                <a:latin typeface="Consolas"/>
                <a:ea typeface="Consolas"/>
                <a:cs typeface="Consolas"/>
                <a:sym typeface="Consolas"/>
              </a:rPr>
              <a:t>public</a:t>
            </a:r>
            <a:r>
              <a:rPr b="1" lang="en-GB" sz="1600">
                <a:solidFill>
                  <a:srgbClr val="000000"/>
                </a:solidFill>
                <a:latin typeface="Consolas"/>
                <a:ea typeface="Consolas"/>
                <a:cs typeface="Consolas"/>
                <a:sym typeface="Consolas"/>
              </a:rPr>
              <a:t> </a:t>
            </a:r>
            <a:r>
              <a:rPr b="1" lang="en-GB" sz="1600">
                <a:solidFill>
                  <a:srgbClr val="7F0055"/>
                </a:solidFill>
                <a:latin typeface="Consolas"/>
                <a:ea typeface="Consolas"/>
                <a:cs typeface="Consolas"/>
                <a:sym typeface="Consolas"/>
              </a:rPr>
              <a:t>void </a:t>
            </a:r>
            <a:r>
              <a:rPr b="1" lang="en-GB" sz="1600">
                <a:solidFill>
                  <a:srgbClr val="000000"/>
                </a:solidFill>
                <a:latin typeface="Consolas"/>
                <a:ea typeface="Consolas"/>
                <a:cs typeface="Consolas"/>
                <a:sym typeface="Consolas"/>
              </a:rPr>
              <a:t>ExampleMethod</a:t>
            </a:r>
            <a:endParaRPr b="1" sz="1600">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15303B"/>
              </a:buClr>
              <a:buSzPts val="1600"/>
              <a:buFont typeface="Noto Sans Symbols"/>
              <a:buNone/>
            </a:pPr>
            <a:r>
              <a:rPr b="1" lang="en-GB" sz="1600">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15303B"/>
              </a:buClr>
              <a:buSzPts val="1600"/>
              <a:buFont typeface="Noto Sans Symbols"/>
              <a:buNone/>
            </a:pPr>
            <a:r>
              <a:rPr b="1" lang="en-GB" sz="1600">
                <a:solidFill>
                  <a:srgbClr val="000000"/>
                </a:solidFill>
                <a:latin typeface="Courier New"/>
                <a:ea typeface="Courier New"/>
                <a:cs typeface="Courier New"/>
                <a:sym typeface="Courier New"/>
              </a:rPr>
              <a:t>  Day </a:t>
            </a:r>
            <a:r>
              <a:rPr b="1" lang="en-GB" sz="1600">
                <a:solidFill>
                  <a:srgbClr val="6A3E3E"/>
                </a:solidFill>
                <a:latin typeface="Courier New"/>
                <a:ea typeface="Courier New"/>
                <a:cs typeface="Courier New"/>
                <a:sym typeface="Courier New"/>
              </a:rPr>
              <a:t>day</a:t>
            </a:r>
            <a:r>
              <a:rPr b="1" lang="en-GB" sz="1600">
                <a:solidFill>
                  <a:srgbClr val="000000"/>
                </a:solidFill>
                <a:latin typeface="Courier New"/>
                <a:ea typeface="Courier New"/>
                <a:cs typeface="Courier New"/>
                <a:sym typeface="Courier New"/>
              </a:rPr>
              <a:t> = Day.</a:t>
            </a:r>
            <a:r>
              <a:rPr b="1" i="1" lang="en-GB" sz="1600">
                <a:solidFill>
                  <a:srgbClr val="0000C0"/>
                </a:solidFill>
                <a:latin typeface="Courier New"/>
                <a:ea typeface="Courier New"/>
                <a:cs typeface="Courier New"/>
                <a:sym typeface="Courier New"/>
              </a:rPr>
              <a:t>FRIDAY</a:t>
            </a:r>
            <a:r>
              <a:rPr b="1" i="1" lang="en-GB" sz="1600">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15303B"/>
              </a:buClr>
              <a:buSzPts val="1600"/>
              <a:buFont typeface="Noto Sans Symbols"/>
              <a:buNone/>
            </a:pPr>
            <a:r>
              <a:t/>
            </a:r>
            <a:endParaRPr b="1" i="1" sz="1600">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15303B"/>
              </a:buClr>
              <a:buSzPts val="1600"/>
              <a:buFont typeface="Noto Sans Symbols"/>
              <a:buNone/>
            </a:pPr>
            <a:r>
              <a:rPr b="1" lang="en-GB" sz="1600">
                <a:solidFill>
                  <a:srgbClr val="7F0055"/>
                </a:solidFill>
                <a:latin typeface="Courier New"/>
                <a:ea typeface="Courier New"/>
                <a:cs typeface="Courier New"/>
                <a:sym typeface="Courier New"/>
              </a:rPr>
              <a:t>  if</a:t>
            </a:r>
            <a:r>
              <a:rPr b="1" lang="en-GB" sz="1600">
                <a:solidFill>
                  <a:srgbClr val="000000"/>
                </a:solidFill>
                <a:latin typeface="Courier New"/>
                <a:ea typeface="Courier New"/>
                <a:cs typeface="Courier New"/>
                <a:sym typeface="Courier New"/>
              </a:rPr>
              <a:t>(</a:t>
            </a:r>
            <a:r>
              <a:rPr b="1" lang="en-GB" sz="1600">
                <a:solidFill>
                  <a:srgbClr val="6A3E3E"/>
                </a:solidFill>
                <a:latin typeface="Courier New"/>
                <a:ea typeface="Courier New"/>
                <a:cs typeface="Courier New"/>
                <a:sym typeface="Courier New"/>
              </a:rPr>
              <a:t>day</a:t>
            </a:r>
            <a:r>
              <a:rPr b="1" lang="en-GB" sz="1600">
                <a:solidFill>
                  <a:srgbClr val="000000"/>
                </a:solidFill>
                <a:latin typeface="Courier New"/>
                <a:ea typeface="Courier New"/>
                <a:cs typeface="Courier New"/>
                <a:sym typeface="Courier New"/>
              </a:rPr>
              <a:t> == Day.</a:t>
            </a:r>
            <a:r>
              <a:rPr b="1" i="1" lang="en-GB" sz="1600">
                <a:solidFill>
                  <a:srgbClr val="0000C0"/>
                </a:solidFill>
                <a:latin typeface="Courier New"/>
                <a:ea typeface="Courier New"/>
                <a:cs typeface="Courier New"/>
                <a:sym typeface="Courier New"/>
              </a:rPr>
              <a:t>FRIDAY</a:t>
            </a:r>
            <a:r>
              <a:rPr b="1" i="1" lang="en-GB" sz="1600">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15303B"/>
              </a:buClr>
              <a:buSzPts val="1600"/>
              <a:buFont typeface="Noto Sans Symbols"/>
              <a:buNone/>
            </a:pPr>
            <a:r>
              <a:rPr b="1" lang="en-GB" sz="1600">
                <a:solidFill>
                  <a:srgbClr val="3F7F5F"/>
                </a:solidFill>
                <a:latin typeface="Courier New"/>
                <a:ea typeface="Courier New"/>
                <a:cs typeface="Courier New"/>
                <a:sym typeface="Courier New"/>
              </a:rPr>
              <a:t>	//its </a:t>
            </a:r>
            <a:r>
              <a:rPr b="1" lang="en-GB" sz="1600" u="sng">
                <a:solidFill>
                  <a:srgbClr val="3F7F5F"/>
                </a:solidFill>
                <a:latin typeface="Courier New"/>
                <a:ea typeface="Courier New"/>
                <a:cs typeface="Courier New"/>
                <a:sym typeface="Courier New"/>
              </a:rPr>
              <a:t>friday!</a:t>
            </a:r>
            <a:endParaRPr/>
          </a:p>
          <a:p>
            <a:pPr indent="0" lvl="0" marL="0" marR="0" rtl="0" algn="l">
              <a:lnSpc>
                <a:spcPct val="100000"/>
              </a:lnSpc>
              <a:spcBef>
                <a:spcPts val="0"/>
              </a:spcBef>
              <a:spcAft>
                <a:spcPts val="0"/>
              </a:spcAft>
              <a:buClr>
                <a:srgbClr val="15303B"/>
              </a:buClr>
              <a:buSzPts val="1600"/>
              <a:buFont typeface="Noto Sans Symbols"/>
              <a:buNone/>
            </a:pPr>
            <a:r>
              <a:rPr b="1" lang="en-GB" sz="1600">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15303B"/>
              </a:buClr>
              <a:buSzPts val="1600"/>
              <a:buFont typeface="Noto Sans Symbols"/>
              <a:buNone/>
            </a:pPr>
            <a:r>
              <a:rPr b="1" lang="en-GB" sz="1600">
                <a:solidFill>
                  <a:srgbClr val="000000"/>
                </a:solidFill>
                <a:latin typeface="Courier New"/>
                <a:ea typeface="Courier New"/>
                <a:cs typeface="Courier New"/>
                <a:sym typeface="Courier New"/>
              </a:rPr>
              <a:t>}</a:t>
            </a:r>
            <a:endParaRPr b="1" sz="1600">
              <a:solidFill>
                <a:srgbClr val="3D3D3D"/>
              </a:solidFill>
              <a:latin typeface="Consolas"/>
              <a:ea typeface="Consolas"/>
              <a:cs typeface="Consolas"/>
              <a:sym typeface="Consolas"/>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73"/>
          <p:cNvSpPr txBox="1"/>
          <p:nvPr>
            <p:ph idx="1" type="body"/>
          </p:nvPr>
        </p:nvSpPr>
        <p:spPr>
          <a:xfrm>
            <a:off x="414000" y="1564849"/>
            <a:ext cx="5024274" cy="4694549"/>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HashMaps are an alternative to Normal Collections such as List implementations</a:t>
            </a:r>
            <a:endParaRPr/>
          </a:p>
          <a:p>
            <a:pPr indent="-185738" lvl="0" marL="185738" marR="0" rtl="0" algn="l">
              <a:lnSpc>
                <a:spcPct val="100000"/>
              </a:lnSpc>
              <a:spcBef>
                <a:spcPts val="2000"/>
              </a:spcBef>
              <a:spcAft>
                <a:spcPts val="0"/>
              </a:spcAft>
              <a:buClr>
                <a:srgbClr val="008FD0"/>
              </a:buClr>
              <a:buSzPts val="1800"/>
              <a:buFont typeface="Arial"/>
              <a:buChar char="›"/>
            </a:pPr>
            <a:r>
              <a:rPr lang="en-GB"/>
              <a:t>Generally much faster </a:t>
            </a:r>
            <a:endParaRPr/>
          </a:p>
          <a:p>
            <a:pPr indent="-185738" lvl="0" marL="185738" marR="0" rtl="0" algn="l">
              <a:lnSpc>
                <a:spcPct val="100000"/>
              </a:lnSpc>
              <a:spcBef>
                <a:spcPts val="2000"/>
              </a:spcBef>
              <a:spcAft>
                <a:spcPts val="0"/>
              </a:spcAft>
              <a:buClr>
                <a:srgbClr val="008FD0"/>
              </a:buClr>
              <a:buSzPts val="1800"/>
              <a:buFont typeface="Arial"/>
              <a:buChar char="›"/>
            </a:pPr>
            <a:r>
              <a:rPr lang="en-GB"/>
              <a:t>Necessary when you’re searching for elements a lot with LOTS of data</a:t>
            </a:r>
            <a:endParaRPr/>
          </a:p>
          <a:p>
            <a:pPr indent="-185738" lvl="0" marL="185738" marR="0" rtl="0" algn="l">
              <a:lnSpc>
                <a:spcPct val="100000"/>
              </a:lnSpc>
              <a:spcBef>
                <a:spcPts val="2000"/>
              </a:spcBef>
              <a:spcAft>
                <a:spcPts val="0"/>
              </a:spcAft>
              <a:buClr>
                <a:srgbClr val="008FD0"/>
              </a:buClr>
              <a:buSzPts val="1800"/>
              <a:buFont typeface="Arial"/>
              <a:buChar char="›"/>
            </a:pPr>
            <a:r>
              <a:rPr lang="en-GB"/>
              <a:t>Unorganised</a:t>
            </a:r>
            <a:endParaRPr/>
          </a:p>
          <a:p>
            <a:pPr indent="-185738" lvl="0" marL="185738" marR="0" rtl="0" algn="l">
              <a:lnSpc>
                <a:spcPct val="100000"/>
              </a:lnSpc>
              <a:spcBef>
                <a:spcPts val="2000"/>
              </a:spcBef>
              <a:spcAft>
                <a:spcPts val="0"/>
              </a:spcAft>
              <a:buClr>
                <a:srgbClr val="008FD0"/>
              </a:buClr>
              <a:buSzPts val="1800"/>
              <a:buFont typeface="Arial"/>
              <a:buChar char="›"/>
            </a:pPr>
            <a:r>
              <a:rPr lang="en-GB"/>
              <a:t>Awkward to iterate through, designed for searching for something that you know what your looking for.</a:t>
            </a:r>
            <a:endParaRPr/>
          </a:p>
          <a:p>
            <a:pPr indent="-185738" lvl="0" marL="185738" marR="0" rtl="0" algn="l">
              <a:lnSpc>
                <a:spcPct val="100000"/>
              </a:lnSpc>
              <a:spcBef>
                <a:spcPts val="2000"/>
              </a:spcBef>
              <a:spcAft>
                <a:spcPts val="0"/>
              </a:spcAft>
              <a:buClr>
                <a:srgbClr val="008FD0"/>
              </a:buClr>
              <a:buSzPts val="1800"/>
              <a:buFont typeface="Arial"/>
              <a:buChar char="›"/>
            </a:pPr>
            <a:r>
              <a:rPr lang="en-GB"/>
              <a:t>A map will ‘map’ one key to a value</a:t>
            </a:r>
            <a:endParaRPr/>
          </a:p>
          <a:p>
            <a:pPr indent="-185738" lvl="0" marL="185738" marR="0" rtl="0" algn="l">
              <a:lnSpc>
                <a:spcPct val="100000"/>
              </a:lnSpc>
              <a:spcBef>
                <a:spcPts val="2000"/>
              </a:spcBef>
              <a:spcAft>
                <a:spcPts val="0"/>
              </a:spcAft>
              <a:buClr>
                <a:srgbClr val="008FD0"/>
              </a:buClr>
              <a:buSzPts val="1800"/>
              <a:buFont typeface="Arial"/>
              <a:buChar char="›"/>
            </a:pPr>
            <a:r>
              <a:rPr lang="en-GB"/>
              <a:t>You will give it a key and ask for value</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561" name="Google Shape;561;p7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HashMaps/Hashset</a:t>
            </a:r>
            <a:endParaRPr/>
          </a:p>
        </p:txBody>
      </p:sp>
      <p:pic>
        <p:nvPicPr>
          <p:cNvPr descr="https://i.stack.imgur.com/O4ly9.png" id="562" name="Google Shape;562;p73"/>
          <p:cNvPicPr preferRelativeResize="0"/>
          <p:nvPr/>
        </p:nvPicPr>
        <p:blipFill rotWithShape="1">
          <a:blip r:embed="rId3">
            <a:alphaModFix/>
          </a:blip>
          <a:srcRect b="0" l="0" r="0" t="0"/>
          <a:stretch/>
        </p:blipFill>
        <p:spPr>
          <a:xfrm>
            <a:off x="5882608" y="1929600"/>
            <a:ext cx="5876520" cy="3530799"/>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74"/>
          <p:cNvSpPr txBox="1"/>
          <p:nvPr>
            <p:ph idx="1" type="body"/>
          </p:nvPr>
        </p:nvSpPr>
        <p:spPr>
          <a:xfrm>
            <a:off x="414001" y="1929600"/>
            <a:ext cx="5592662" cy="4546800"/>
          </a:xfrm>
          <a:prstGeom prst="rect">
            <a:avLst/>
          </a:prstGeom>
          <a:solidFill>
            <a:schemeClr val="lt2"/>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600"/>
              <a:buNone/>
            </a:pPr>
            <a:r>
              <a:rPr lang="en-GB" sz="1600">
                <a:solidFill>
                  <a:srgbClr val="000000"/>
                </a:solidFill>
                <a:latin typeface="Courier New"/>
                <a:ea typeface="Courier New"/>
                <a:cs typeface="Courier New"/>
                <a:sym typeface="Courier New"/>
              </a:rPr>
              <a:t>HashMap&lt;Integer, String&gt; </a:t>
            </a:r>
            <a:r>
              <a:rPr lang="en-GB" sz="1600">
                <a:solidFill>
                  <a:srgbClr val="6A3E3E"/>
                </a:solidFill>
                <a:latin typeface="Courier New"/>
                <a:ea typeface="Courier New"/>
                <a:cs typeface="Courier New"/>
                <a:sym typeface="Courier New"/>
              </a:rPr>
              <a:t>map</a:t>
            </a:r>
            <a:r>
              <a:rPr lang="en-GB" sz="1600">
                <a:solidFill>
                  <a:srgbClr val="000000"/>
                </a:solidFill>
                <a:latin typeface="Courier New"/>
                <a:ea typeface="Courier New"/>
                <a:cs typeface="Courier New"/>
                <a:sym typeface="Courier New"/>
              </a:rPr>
              <a:t> = </a:t>
            </a:r>
            <a:r>
              <a:rPr b="1" lang="en-GB" sz="1600">
                <a:solidFill>
                  <a:srgbClr val="7F0055"/>
                </a:solidFill>
                <a:latin typeface="Courier New"/>
                <a:ea typeface="Courier New"/>
                <a:cs typeface="Courier New"/>
                <a:sym typeface="Courier New"/>
              </a:rPr>
              <a:t>new</a:t>
            </a:r>
            <a:r>
              <a:rPr b="1" lang="en-GB" sz="1600">
                <a:solidFill>
                  <a:srgbClr val="000000"/>
                </a:solidFill>
                <a:latin typeface="Courier New"/>
                <a:ea typeface="Courier New"/>
                <a:cs typeface="Courier New"/>
                <a:sym typeface="Courier New"/>
              </a:rPr>
              <a:t> HashMap&lt;&gt;();</a:t>
            </a:r>
            <a:endParaRPr/>
          </a:p>
          <a:p>
            <a:pPr indent="0" lvl="0" marL="0" rtl="0" algn="l">
              <a:lnSpc>
                <a:spcPct val="100000"/>
              </a:lnSpc>
              <a:spcBef>
                <a:spcPts val="2000"/>
              </a:spcBef>
              <a:spcAft>
                <a:spcPts val="0"/>
              </a:spcAft>
              <a:buSzPts val="1600"/>
              <a:buNone/>
            </a:pPr>
            <a:r>
              <a:rPr lang="en-GB" sz="1600">
                <a:solidFill>
                  <a:srgbClr val="6A3E3E"/>
                </a:solidFill>
                <a:latin typeface="Courier New"/>
                <a:ea typeface="Courier New"/>
                <a:cs typeface="Courier New"/>
                <a:sym typeface="Courier New"/>
              </a:rPr>
              <a:t>map</a:t>
            </a:r>
            <a:r>
              <a:rPr lang="en-GB" sz="1600">
                <a:solidFill>
                  <a:srgbClr val="000000"/>
                </a:solidFill>
                <a:latin typeface="Courier New"/>
                <a:ea typeface="Courier New"/>
                <a:cs typeface="Courier New"/>
                <a:sym typeface="Courier New"/>
              </a:rPr>
              <a:t>.put(1, </a:t>
            </a:r>
            <a:r>
              <a:rPr lang="en-GB" sz="1600">
                <a:solidFill>
                  <a:srgbClr val="2A00FF"/>
                </a:solidFill>
                <a:latin typeface="Courier New"/>
                <a:ea typeface="Courier New"/>
                <a:cs typeface="Courier New"/>
                <a:sym typeface="Courier New"/>
              </a:rPr>
              <a:t>"Elliott"</a:t>
            </a:r>
            <a:r>
              <a:rPr lang="en-GB" sz="1600">
                <a:solidFill>
                  <a:srgbClr val="000000"/>
                </a:solidFill>
                <a:latin typeface="Courier New"/>
                <a:ea typeface="Courier New"/>
                <a:cs typeface="Courier New"/>
                <a:sym typeface="Courier New"/>
              </a:rPr>
              <a:t>);</a:t>
            </a:r>
            <a:endParaRPr/>
          </a:p>
          <a:p>
            <a:pPr indent="0" lvl="0" marL="0" rtl="0" algn="l">
              <a:lnSpc>
                <a:spcPct val="100000"/>
              </a:lnSpc>
              <a:spcBef>
                <a:spcPts val="2000"/>
              </a:spcBef>
              <a:spcAft>
                <a:spcPts val="0"/>
              </a:spcAft>
              <a:buSzPts val="1600"/>
              <a:buNone/>
            </a:pPr>
            <a:r>
              <a:rPr lang="en-GB" sz="1600">
                <a:solidFill>
                  <a:srgbClr val="6A3E3E"/>
                </a:solidFill>
                <a:latin typeface="Courier New"/>
                <a:ea typeface="Courier New"/>
                <a:cs typeface="Courier New"/>
                <a:sym typeface="Courier New"/>
              </a:rPr>
              <a:t>map</a:t>
            </a:r>
            <a:r>
              <a:rPr lang="en-GB" sz="1600">
                <a:solidFill>
                  <a:srgbClr val="000000"/>
                </a:solidFill>
                <a:latin typeface="Courier New"/>
                <a:ea typeface="Courier New"/>
                <a:cs typeface="Courier New"/>
                <a:sym typeface="Courier New"/>
              </a:rPr>
              <a:t>.put(2, </a:t>
            </a:r>
            <a:r>
              <a:rPr lang="en-GB" sz="1600">
                <a:solidFill>
                  <a:srgbClr val="2A00FF"/>
                </a:solidFill>
                <a:latin typeface="Courier New"/>
                <a:ea typeface="Courier New"/>
                <a:cs typeface="Courier New"/>
                <a:sym typeface="Courier New"/>
              </a:rPr>
              <a:t>"Gareth"</a:t>
            </a:r>
            <a:r>
              <a:rPr lang="en-GB" sz="1600">
                <a:solidFill>
                  <a:srgbClr val="000000"/>
                </a:solidFill>
                <a:latin typeface="Courier New"/>
                <a:ea typeface="Courier New"/>
                <a:cs typeface="Courier New"/>
                <a:sym typeface="Courier New"/>
              </a:rPr>
              <a:t>);</a:t>
            </a:r>
            <a:endParaRPr/>
          </a:p>
          <a:p>
            <a:pPr indent="0" lvl="0" marL="0" rtl="0" algn="l">
              <a:lnSpc>
                <a:spcPct val="100000"/>
              </a:lnSpc>
              <a:spcBef>
                <a:spcPts val="2000"/>
              </a:spcBef>
              <a:spcAft>
                <a:spcPts val="0"/>
              </a:spcAft>
              <a:buSzPts val="1600"/>
              <a:buNone/>
            </a:pPr>
            <a:r>
              <a:rPr lang="en-GB" sz="1600">
                <a:solidFill>
                  <a:srgbClr val="6A3E3E"/>
                </a:solidFill>
                <a:latin typeface="Courier New"/>
                <a:ea typeface="Courier New"/>
                <a:cs typeface="Courier New"/>
                <a:sym typeface="Courier New"/>
              </a:rPr>
              <a:t>map</a:t>
            </a:r>
            <a:r>
              <a:rPr lang="en-GB" sz="1600">
                <a:solidFill>
                  <a:srgbClr val="000000"/>
                </a:solidFill>
                <a:latin typeface="Courier New"/>
                <a:ea typeface="Courier New"/>
                <a:cs typeface="Courier New"/>
                <a:sym typeface="Courier New"/>
              </a:rPr>
              <a:t>.put(12, </a:t>
            </a:r>
            <a:r>
              <a:rPr lang="en-GB" sz="1600">
                <a:solidFill>
                  <a:srgbClr val="2A00FF"/>
                </a:solidFill>
                <a:latin typeface="Courier New"/>
                <a:ea typeface="Courier New"/>
                <a:cs typeface="Courier New"/>
                <a:sym typeface="Courier New"/>
              </a:rPr>
              <a:t>"Dev"</a:t>
            </a:r>
            <a:r>
              <a:rPr lang="en-GB" sz="1600">
                <a:solidFill>
                  <a:srgbClr val="000000"/>
                </a:solidFill>
                <a:latin typeface="Courier New"/>
                <a:ea typeface="Courier New"/>
                <a:cs typeface="Courier New"/>
                <a:sym typeface="Courier New"/>
              </a:rPr>
              <a:t>);</a:t>
            </a:r>
            <a:endParaRPr/>
          </a:p>
          <a:p>
            <a:pPr indent="0" lvl="0" marL="0" rtl="0" algn="l">
              <a:lnSpc>
                <a:spcPct val="100000"/>
              </a:lnSpc>
              <a:spcBef>
                <a:spcPts val="2000"/>
              </a:spcBef>
              <a:spcAft>
                <a:spcPts val="0"/>
              </a:spcAft>
              <a:buSzPts val="1600"/>
              <a:buNone/>
            </a:pPr>
            <a:r>
              <a:rPr lang="en-GB" sz="1600">
                <a:solidFill>
                  <a:srgbClr val="000000"/>
                </a:solidFill>
                <a:latin typeface="Courier New"/>
                <a:ea typeface="Courier New"/>
                <a:cs typeface="Courier New"/>
                <a:sym typeface="Courier New"/>
              </a:rPr>
              <a:t>System.</a:t>
            </a:r>
            <a:r>
              <a:rPr b="1" i="1" lang="en-GB" sz="1600">
                <a:solidFill>
                  <a:srgbClr val="0000C0"/>
                </a:solidFill>
                <a:latin typeface="Courier New"/>
                <a:ea typeface="Courier New"/>
                <a:cs typeface="Courier New"/>
                <a:sym typeface="Courier New"/>
              </a:rPr>
              <a:t>out</a:t>
            </a:r>
            <a:r>
              <a:rPr b="1" i="1" lang="en-GB" sz="1600">
                <a:solidFill>
                  <a:srgbClr val="000000"/>
                </a:solidFill>
                <a:latin typeface="Courier New"/>
                <a:ea typeface="Courier New"/>
                <a:cs typeface="Courier New"/>
                <a:sym typeface="Courier New"/>
              </a:rPr>
              <a:t>.println(</a:t>
            </a:r>
            <a:r>
              <a:rPr b="1" i="1" lang="en-GB" sz="1600">
                <a:solidFill>
                  <a:srgbClr val="6A3E3E"/>
                </a:solidFill>
                <a:latin typeface="Courier New"/>
                <a:ea typeface="Courier New"/>
                <a:cs typeface="Courier New"/>
                <a:sym typeface="Courier New"/>
              </a:rPr>
              <a:t>map</a:t>
            </a:r>
            <a:r>
              <a:rPr b="1" i="1" lang="en-GB" sz="1600">
                <a:solidFill>
                  <a:srgbClr val="000000"/>
                </a:solidFill>
                <a:latin typeface="Courier New"/>
                <a:ea typeface="Courier New"/>
                <a:cs typeface="Courier New"/>
                <a:sym typeface="Courier New"/>
              </a:rPr>
              <a:t>.get(1)); </a:t>
            </a:r>
            <a:r>
              <a:rPr b="1" i="1" lang="en-GB" sz="1600">
                <a:solidFill>
                  <a:srgbClr val="3F7F5F"/>
                </a:solidFill>
                <a:latin typeface="Courier New"/>
                <a:ea typeface="Courier New"/>
                <a:cs typeface="Courier New"/>
                <a:sym typeface="Courier New"/>
              </a:rPr>
              <a:t>// </a:t>
            </a:r>
            <a:r>
              <a:rPr b="1" i="1" lang="en-GB" sz="1600" u="sng">
                <a:solidFill>
                  <a:srgbClr val="3F7F5F"/>
                </a:solidFill>
                <a:latin typeface="Courier New"/>
                <a:ea typeface="Courier New"/>
                <a:cs typeface="Courier New"/>
                <a:sym typeface="Courier New"/>
              </a:rPr>
              <a:t>elliott</a:t>
            </a:r>
            <a:endParaRPr b="1" i="1" sz="1600" u="sng">
              <a:solidFill>
                <a:srgbClr val="3F7F5F"/>
              </a:solidFill>
              <a:latin typeface="Courier New"/>
              <a:ea typeface="Courier New"/>
              <a:cs typeface="Courier New"/>
              <a:sym typeface="Courier New"/>
            </a:endParaRPr>
          </a:p>
          <a:p>
            <a:pPr indent="0" lvl="0" marL="0" rtl="0" algn="l">
              <a:lnSpc>
                <a:spcPct val="100000"/>
              </a:lnSpc>
              <a:spcBef>
                <a:spcPts val="2000"/>
              </a:spcBef>
              <a:spcAft>
                <a:spcPts val="0"/>
              </a:spcAft>
              <a:buSzPts val="1600"/>
              <a:buNone/>
            </a:pPr>
            <a:r>
              <a:rPr lang="en-GB" sz="1600">
                <a:solidFill>
                  <a:srgbClr val="000000"/>
                </a:solidFill>
                <a:latin typeface="Courier New"/>
                <a:ea typeface="Courier New"/>
                <a:cs typeface="Courier New"/>
                <a:sym typeface="Courier New"/>
              </a:rPr>
              <a:t>System.</a:t>
            </a:r>
            <a:r>
              <a:rPr b="1" i="1" lang="en-GB" sz="1600">
                <a:solidFill>
                  <a:srgbClr val="0000C0"/>
                </a:solidFill>
                <a:latin typeface="Courier New"/>
                <a:ea typeface="Courier New"/>
                <a:cs typeface="Courier New"/>
                <a:sym typeface="Courier New"/>
              </a:rPr>
              <a:t>out</a:t>
            </a:r>
            <a:r>
              <a:rPr b="1" i="1" lang="en-GB" sz="1600">
                <a:solidFill>
                  <a:srgbClr val="000000"/>
                </a:solidFill>
                <a:latin typeface="Courier New"/>
                <a:ea typeface="Courier New"/>
                <a:cs typeface="Courier New"/>
                <a:sym typeface="Courier New"/>
              </a:rPr>
              <a:t>.println(</a:t>
            </a:r>
            <a:r>
              <a:rPr b="1" i="1" lang="en-GB" sz="1600">
                <a:solidFill>
                  <a:srgbClr val="6A3E3E"/>
                </a:solidFill>
                <a:latin typeface="Courier New"/>
                <a:ea typeface="Courier New"/>
                <a:cs typeface="Courier New"/>
                <a:sym typeface="Courier New"/>
              </a:rPr>
              <a:t>map</a:t>
            </a:r>
            <a:r>
              <a:rPr b="1" i="1" lang="en-GB" sz="1600">
                <a:solidFill>
                  <a:srgbClr val="000000"/>
                </a:solidFill>
                <a:latin typeface="Courier New"/>
                <a:ea typeface="Courier New"/>
                <a:cs typeface="Courier New"/>
                <a:sym typeface="Courier New"/>
              </a:rPr>
              <a:t>.get(11)); </a:t>
            </a:r>
            <a:r>
              <a:rPr b="1" i="1" lang="en-GB" sz="1600">
                <a:solidFill>
                  <a:srgbClr val="3F7F5F"/>
                </a:solidFill>
                <a:latin typeface="Courier New"/>
                <a:ea typeface="Courier New"/>
                <a:cs typeface="Courier New"/>
                <a:sym typeface="Courier New"/>
              </a:rPr>
              <a:t>// null</a:t>
            </a:r>
            <a:endParaRPr/>
          </a:p>
          <a:p>
            <a:pPr indent="0" lvl="0" marL="0" rtl="0" algn="l">
              <a:lnSpc>
                <a:spcPct val="100000"/>
              </a:lnSpc>
              <a:spcBef>
                <a:spcPts val="2000"/>
              </a:spcBef>
              <a:spcAft>
                <a:spcPts val="0"/>
              </a:spcAft>
              <a:buSzPts val="1600"/>
              <a:buNone/>
            </a:pPr>
            <a:r>
              <a:rPr lang="en-GB" sz="1600">
                <a:solidFill>
                  <a:srgbClr val="6A3E3E"/>
                </a:solidFill>
                <a:latin typeface="Courier New"/>
                <a:ea typeface="Courier New"/>
                <a:cs typeface="Courier New"/>
                <a:sym typeface="Courier New"/>
              </a:rPr>
              <a:t>map</a:t>
            </a:r>
            <a:r>
              <a:rPr lang="en-GB" sz="1600">
                <a:solidFill>
                  <a:srgbClr val="000000"/>
                </a:solidFill>
                <a:latin typeface="Courier New"/>
                <a:ea typeface="Courier New"/>
                <a:cs typeface="Courier New"/>
                <a:sym typeface="Courier New"/>
              </a:rPr>
              <a:t>.put(1, </a:t>
            </a:r>
            <a:r>
              <a:rPr lang="en-GB" sz="1600">
                <a:solidFill>
                  <a:srgbClr val="2A00FF"/>
                </a:solidFill>
                <a:latin typeface="Courier New"/>
                <a:ea typeface="Courier New"/>
                <a:cs typeface="Courier New"/>
                <a:sym typeface="Courier New"/>
              </a:rPr>
              <a:t>"Jeff"</a:t>
            </a:r>
            <a:r>
              <a:rPr lang="en-GB" sz="1600">
                <a:solidFill>
                  <a:srgbClr val="000000"/>
                </a:solidFill>
                <a:latin typeface="Courier New"/>
                <a:ea typeface="Courier New"/>
                <a:cs typeface="Courier New"/>
                <a:sym typeface="Courier New"/>
              </a:rPr>
              <a:t>);</a:t>
            </a:r>
            <a:endParaRPr/>
          </a:p>
          <a:p>
            <a:pPr indent="0" lvl="0" marL="0" rtl="0" algn="l">
              <a:lnSpc>
                <a:spcPct val="100000"/>
              </a:lnSpc>
              <a:spcBef>
                <a:spcPts val="2000"/>
              </a:spcBef>
              <a:spcAft>
                <a:spcPts val="0"/>
              </a:spcAft>
              <a:buSzPts val="1600"/>
              <a:buNone/>
            </a:pPr>
            <a:r>
              <a:rPr lang="en-GB" sz="1600">
                <a:solidFill>
                  <a:srgbClr val="000000"/>
                </a:solidFill>
                <a:latin typeface="Courier New"/>
                <a:ea typeface="Courier New"/>
                <a:cs typeface="Courier New"/>
                <a:sym typeface="Courier New"/>
              </a:rPr>
              <a:t>System.</a:t>
            </a:r>
            <a:r>
              <a:rPr b="1" i="1" lang="en-GB" sz="1600">
                <a:solidFill>
                  <a:srgbClr val="0000C0"/>
                </a:solidFill>
                <a:latin typeface="Courier New"/>
                <a:ea typeface="Courier New"/>
                <a:cs typeface="Courier New"/>
                <a:sym typeface="Courier New"/>
              </a:rPr>
              <a:t>out</a:t>
            </a:r>
            <a:r>
              <a:rPr b="1" i="1" lang="en-GB" sz="1600">
                <a:solidFill>
                  <a:srgbClr val="000000"/>
                </a:solidFill>
                <a:latin typeface="Courier New"/>
                <a:ea typeface="Courier New"/>
                <a:cs typeface="Courier New"/>
                <a:sym typeface="Courier New"/>
              </a:rPr>
              <a:t>.println(</a:t>
            </a:r>
            <a:r>
              <a:rPr b="1" i="1" lang="en-GB" sz="1600">
                <a:solidFill>
                  <a:srgbClr val="6A3E3E"/>
                </a:solidFill>
                <a:latin typeface="Courier New"/>
                <a:ea typeface="Courier New"/>
                <a:cs typeface="Courier New"/>
                <a:sym typeface="Courier New"/>
              </a:rPr>
              <a:t>map</a:t>
            </a:r>
            <a:r>
              <a:rPr b="1" i="1" lang="en-GB" sz="1600">
                <a:solidFill>
                  <a:srgbClr val="000000"/>
                </a:solidFill>
                <a:latin typeface="Courier New"/>
                <a:ea typeface="Courier New"/>
                <a:cs typeface="Courier New"/>
                <a:sym typeface="Courier New"/>
              </a:rPr>
              <a:t>.get(1));</a:t>
            </a:r>
            <a:r>
              <a:rPr b="1" i="1" lang="en-GB" sz="1600">
                <a:solidFill>
                  <a:srgbClr val="3F7F5F"/>
                </a:solidFill>
                <a:latin typeface="Courier New"/>
                <a:ea typeface="Courier New"/>
                <a:cs typeface="Courier New"/>
                <a:sym typeface="Courier New"/>
              </a:rPr>
              <a:t>// </a:t>
            </a:r>
            <a:r>
              <a:rPr b="1" i="1" lang="en-GB" sz="1600" u="sng">
                <a:solidFill>
                  <a:srgbClr val="3F7F5F"/>
                </a:solidFill>
                <a:latin typeface="Courier New"/>
                <a:ea typeface="Courier New"/>
                <a:cs typeface="Courier New"/>
                <a:sym typeface="Courier New"/>
              </a:rPr>
              <a:t>jeff</a:t>
            </a:r>
            <a:endParaRPr sz="1600"/>
          </a:p>
        </p:txBody>
      </p:sp>
      <p:sp>
        <p:nvSpPr>
          <p:cNvPr id="569" name="Google Shape;569;p7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Hashmaps – Code example</a:t>
            </a:r>
            <a:endParaRPr/>
          </a:p>
        </p:txBody>
      </p:sp>
      <p:sp>
        <p:nvSpPr>
          <p:cNvPr id="570" name="Google Shape;570;p74"/>
          <p:cNvSpPr txBox="1"/>
          <p:nvPr/>
        </p:nvSpPr>
        <p:spPr>
          <a:xfrm>
            <a:off x="6180083" y="1929600"/>
            <a:ext cx="5766083" cy="45468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b="0" lang="en-GB" sz="1800">
                <a:solidFill>
                  <a:srgbClr val="000000"/>
                </a:solidFill>
                <a:latin typeface="Courier New"/>
                <a:ea typeface="Courier New"/>
                <a:cs typeface="Courier New"/>
                <a:sym typeface="Courier New"/>
              </a:rPr>
              <a:t>Iterator&lt;Entry&lt;</a:t>
            </a:r>
            <a:r>
              <a:rPr b="0" lang="en-GB" sz="1800">
                <a:solidFill>
                  <a:srgbClr val="000000"/>
                </a:solidFill>
                <a:highlight>
                  <a:srgbClr val="D4D4D4"/>
                </a:highlight>
                <a:latin typeface="Courier New"/>
                <a:ea typeface="Courier New"/>
                <a:cs typeface="Courier New"/>
                <a:sym typeface="Courier New"/>
              </a:rPr>
              <a:t>Integer, String&gt;&gt; </a:t>
            </a:r>
            <a:r>
              <a:rPr b="0" lang="en-GB" sz="1800">
                <a:solidFill>
                  <a:srgbClr val="6A3E3E"/>
                </a:solidFill>
                <a:highlight>
                  <a:srgbClr val="D4D4D4"/>
                </a:highlight>
                <a:latin typeface="Courier New"/>
                <a:ea typeface="Courier New"/>
                <a:cs typeface="Courier New"/>
                <a:sym typeface="Courier New"/>
              </a:rPr>
              <a:t>it</a:t>
            </a:r>
            <a:r>
              <a:rPr b="0" lang="en-GB" sz="1800">
                <a:solidFill>
                  <a:srgbClr val="000000"/>
                </a:solidFill>
                <a:highlight>
                  <a:srgbClr val="D4D4D4"/>
                </a:highlight>
                <a:latin typeface="Courier New"/>
                <a:ea typeface="Courier New"/>
                <a:cs typeface="Courier New"/>
                <a:sym typeface="Courier New"/>
              </a:rPr>
              <a:t> = </a:t>
            </a:r>
            <a:r>
              <a:rPr b="0" lang="en-GB" sz="1800">
                <a:solidFill>
                  <a:srgbClr val="6A3E3E"/>
                </a:solidFill>
                <a:highlight>
                  <a:srgbClr val="D4D4D4"/>
                </a:highlight>
                <a:latin typeface="Courier New"/>
                <a:ea typeface="Courier New"/>
                <a:cs typeface="Courier New"/>
                <a:sym typeface="Courier New"/>
              </a:rPr>
              <a:t>map</a:t>
            </a:r>
            <a:r>
              <a:rPr b="0" lang="en-GB" sz="1800">
                <a:solidFill>
                  <a:srgbClr val="000000"/>
                </a:solidFill>
                <a:highlight>
                  <a:srgbClr val="D4D4D4"/>
                </a:highlight>
                <a:latin typeface="Courier New"/>
                <a:ea typeface="Courier New"/>
                <a:cs typeface="Courier New"/>
                <a:sym typeface="Courier New"/>
              </a:rPr>
              <a:t>.entrySet().iterator();</a:t>
            </a:r>
            <a:endParaRPr/>
          </a:p>
          <a:p>
            <a:pPr indent="0" lvl="0" marL="0" marR="0" rtl="0" algn="l">
              <a:spcBef>
                <a:spcPts val="1000"/>
              </a:spcBef>
              <a:spcAft>
                <a:spcPts val="0"/>
              </a:spcAft>
              <a:buClr>
                <a:schemeClr val="dk1"/>
              </a:buClr>
              <a:buSzPts val="1800"/>
              <a:buFont typeface="Arial"/>
              <a:buNone/>
            </a:pPr>
            <a:r>
              <a:rPr b="1" lang="en-GB" sz="1800">
                <a:solidFill>
                  <a:srgbClr val="7F0055"/>
                </a:solidFill>
                <a:latin typeface="Courier New"/>
                <a:ea typeface="Courier New"/>
                <a:cs typeface="Courier New"/>
                <a:sym typeface="Courier New"/>
              </a:rPr>
              <a:t>while</a:t>
            </a:r>
            <a:r>
              <a:rPr b="1" lang="en-GB" sz="1800">
                <a:solidFill>
                  <a:srgbClr val="000000"/>
                </a:solidFill>
                <a:latin typeface="Courier New"/>
                <a:ea typeface="Courier New"/>
                <a:cs typeface="Courier New"/>
                <a:sym typeface="Courier New"/>
              </a:rPr>
              <a:t> (</a:t>
            </a:r>
            <a:r>
              <a:rPr b="1" lang="en-GB" sz="1800">
                <a:solidFill>
                  <a:srgbClr val="6A3E3E"/>
                </a:solidFill>
                <a:latin typeface="Courier New"/>
                <a:ea typeface="Courier New"/>
                <a:cs typeface="Courier New"/>
                <a:sym typeface="Courier New"/>
              </a:rPr>
              <a:t>it</a:t>
            </a:r>
            <a:r>
              <a:rPr b="1" lang="en-GB" sz="1800">
                <a:solidFill>
                  <a:srgbClr val="000000"/>
                </a:solidFill>
                <a:latin typeface="Courier New"/>
                <a:ea typeface="Courier New"/>
                <a:cs typeface="Courier New"/>
                <a:sym typeface="Courier New"/>
              </a:rPr>
              <a:t>.hasNext()) {</a:t>
            </a:r>
            <a:endParaRPr/>
          </a:p>
          <a:p>
            <a:pPr indent="0" lvl="0" marL="0" marR="0" rtl="0" algn="l">
              <a:spcBef>
                <a:spcPts val="1000"/>
              </a:spcBef>
              <a:spcAft>
                <a:spcPts val="0"/>
              </a:spcAft>
              <a:buClr>
                <a:schemeClr val="dk1"/>
              </a:buClr>
              <a:buSzPts val="1800"/>
              <a:buFont typeface="Arial"/>
              <a:buNone/>
            </a:pPr>
            <a:r>
              <a:rPr b="0" lang="en-GB" sz="1800">
                <a:solidFill>
                  <a:srgbClr val="000000"/>
                </a:solidFill>
                <a:latin typeface="Courier New"/>
                <a:ea typeface="Courier New"/>
                <a:cs typeface="Courier New"/>
                <a:sym typeface="Courier New"/>
              </a:rPr>
              <a:t>Entry&lt;</a:t>
            </a:r>
            <a:r>
              <a:rPr b="0" lang="en-GB" sz="1800">
                <a:solidFill>
                  <a:srgbClr val="000000"/>
                </a:solidFill>
                <a:highlight>
                  <a:srgbClr val="D4D4D4"/>
                </a:highlight>
                <a:latin typeface="Courier New"/>
                <a:ea typeface="Courier New"/>
                <a:cs typeface="Courier New"/>
                <a:sym typeface="Courier New"/>
              </a:rPr>
              <a:t>Integer, String&gt; </a:t>
            </a:r>
            <a:r>
              <a:rPr b="0" lang="en-GB" sz="1800">
                <a:solidFill>
                  <a:srgbClr val="6A3E3E"/>
                </a:solidFill>
                <a:highlight>
                  <a:srgbClr val="D4D4D4"/>
                </a:highlight>
                <a:latin typeface="Courier New"/>
                <a:ea typeface="Courier New"/>
                <a:cs typeface="Courier New"/>
                <a:sym typeface="Courier New"/>
              </a:rPr>
              <a:t>entry</a:t>
            </a:r>
            <a:r>
              <a:rPr b="0" lang="en-GB" sz="1800">
                <a:solidFill>
                  <a:srgbClr val="000000"/>
                </a:solidFill>
                <a:highlight>
                  <a:srgbClr val="D4D4D4"/>
                </a:highlight>
                <a:latin typeface="Courier New"/>
                <a:ea typeface="Courier New"/>
                <a:cs typeface="Courier New"/>
                <a:sym typeface="Courier New"/>
              </a:rPr>
              <a:t> = </a:t>
            </a:r>
            <a:r>
              <a:rPr b="0" lang="en-GB" sz="1800">
                <a:solidFill>
                  <a:srgbClr val="6A3E3E"/>
                </a:solidFill>
                <a:highlight>
                  <a:srgbClr val="D4D4D4"/>
                </a:highlight>
                <a:latin typeface="Courier New"/>
                <a:ea typeface="Courier New"/>
                <a:cs typeface="Courier New"/>
                <a:sym typeface="Courier New"/>
              </a:rPr>
              <a:t>it</a:t>
            </a:r>
            <a:r>
              <a:rPr b="0" lang="en-GB" sz="1800">
                <a:solidFill>
                  <a:srgbClr val="000000"/>
                </a:solidFill>
                <a:highlight>
                  <a:srgbClr val="D4D4D4"/>
                </a:highlight>
                <a:latin typeface="Courier New"/>
                <a:ea typeface="Courier New"/>
                <a:cs typeface="Courier New"/>
                <a:sym typeface="Courier New"/>
              </a:rPr>
              <a:t>.next();</a:t>
            </a:r>
            <a:endParaRPr/>
          </a:p>
          <a:p>
            <a:pPr indent="0" lvl="0" marL="0" marR="0" rtl="0" algn="l">
              <a:spcBef>
                <a:spcPts val="1000"/>
              </a:spcBef>
              <a:spcAft>
                <a:spcPts val="0"/>
              </a:spcAft>
              <a:buClr>
                <a:schemeClr val="dk1"/>
              </a:buClr>
              <a:buSzPts val="1800"/>
              <a:buFont typeface="Arial"/>
              <a:buNone/>
            </a:pPr>
            <a:r>
              <a:rPr b="0" lang="en-GB" sz="1800">
                <a:solidFill>
                  <a:srgbClr val="000000"/>
                </a:solidFill>
                <a:latin typeface="Courier New"/>
                <a:ea typeface="Courier New"/>
                <a:cs typeface="Courier New"/>
                <a:sym typeface="Courier New"/>
              </a:rPr>
              <a:t>System.</a:t>
            </a:r>
            <a:r>
              <a:rPr b="1" i="1" lang="en-GB" sz="1800">
                <a:solidFill>
                  <a:srgbClr val="0000C0"/>
                </a:solidFill>
                <a:latin typeface="Courier New"/>
                <a:ea typeface="Courier New"/>
                <a:cs typeface="Courier New"/>
                <a:sym typeface="Courier New"/>
              </a:rPr>
              <a:t>out</a:t>
            </a:r>
            <a:r>
              <a:rPr b="1" i="1" lang="en-GB" sz="1800">
                <a:solidFill>
                  <a:srgbClr val="000000"/>
                </a:solidFill>
                <a:latin typeface="Courier New"/>
                <a:ea typeface="Courier New"/>
                <a:cs typeface="Courier New"/>
                <a:sym typeface="Courier New"/>
              </a:rPr>
              <a:t>.println(</a:t>
            </a:r>
            <a:endParaRPr/>
          </a:p>
          <a:p>
            <a:pPr indent="0" lvl="0" marL="0" marR="0" rtl="0" algn="l">
              <a:spcBef>
                <a:spcPts val="1000"/>
              </a:spcBef>
              <a:spcAft>
                <a:spcPts val="0"/>
              </a:spcAft>
              <a:buClr>
                <a:schemeClr val="dk1"/>
              </a:buClr>
              <a:buSzPts val="1800"/>
              <a:buFont typeface="Arial"/>
              <a:buNone/>
            </a:pPr>
            <a:r>
              <a:rPr b="0" lang="en-GB" sz="1800">
                <a:solidFill>
                  <a:srgbClr val="2A00FF"/>
                </a:solidFill>
                <a:latin typeface="Courier New"/>
                <a:ea typeface="Courier New"/>
                <a:cs typeface="Courier New"/>
                <a:sym typeface="Courier New"/>
              </a:rPr>
              <a:t>"Key: "</a:t>
            </a:r>
            <a:r>
              <a:rPr b="0" lang="en-GB" sz="1800">
                <a:solidFill>
                  <a:srgbClr val="000000"/>
                </a:solidFill>
                <a:latin typeface="Courier New"/>
                <a:ea typeface="Courier New"/>
                <a:cs typeface="Courier New"/>
                <a:sym typeface="Courier New"/>
              </a:rPr>
              <a:t> + </a:t>
            </a:r>
            <a:r>
              <a:rPr b="0" lang="en-GB" sz="1800">
                <a:solidFill>
                  <a:srgbClr val="6A3E3E"/>
                </a:solidFill>
                <a:latin typeface="Courier New"/>
                <a:ea typeface="Courier New"/>
                <a:cs typeface="Courier New"/>
                <a:sym typeface="Courier New"/>
              </a:rPr>
              <a:t>entry</a:t>
            </a:r>
            <a:r>
              <a:rPr b="0" lang="en-GB" sz="1800">
                <a:solidFill>
                  <a:srgbClr val="000000"/>
                </a:solidFill>
                <a:latin typeface="Courier New"/>
                <a:ea typeface="Courier New"/>
                <a:cs typeface="Courier New"/>
                <a:sym typeface="Courier New"/>
              </a:rPr>
              <a:t>.getKey() + </a:t>
            </a:r>
            <a:r>
              <a:rPr b="0" lang="en-GB" sz="1800">
                <a:solidFill>
                  <a:srgbClr val="2A00FF"/>
                </a:solidFill>
                <a:latin typeface="Courier New"/>
                <a:ea typeface="Courier New"/>
                <a:cs typeface="Courier New"/>
                <a:sym typeface="Courier New"/>
              </a:rPr>
              <a:t>" Value: "</a:t>
            </a:r>
            <a:r>
              <a:rPr b="0" lang="en-GB" sz="1800">
                <a:solidFill>
                  <a:srgbClr val="000000"/>
                </a:solidFill>
                <a:latin typeface="Courier New"/>
                <a:ea typeface="Courier New"/>
                <a:cs typeface="Courier New"/>
                <a:sym typeface="Courier New"/>
              </a:rPr>
              <a:t> + </a:t>
            </a:r>
            <a:r>
              <a:rPr b="0" lang="en-GB" sz="1800">
                <a:solidFill>
                  <a:srgbClr val="6A3E3E"/>
                </a:solidFill>
                <a:latin typeface="Courier New"/>
                <a:ea typeface="Courier New"/>
                <a:cs typeface="Courier New"/>
                <a:sym typeface="Courier New"/>
              </a:rPr>
              <a:t>entry</a:t>
            </a:r>
            <a:r>
              <a:rPr b="0" lang="en-GB" sz="1800">
                <a:solidFill>
                  <a:srgbClr val="000000"/>
                </a:solidFill>
                <a:latin typeface="Courier New"/>
                <a:ea typeface="Courier New"/>
                <a:cs typeface="Courier New"/>
                <a:sym typeface="Courier New"/>
              </a:rPr>
              <a:t>.getValue());</a:t>
            </a:r>
            <a:endParaRPr/>
          </a:p>
          <a:p>
            <a:pPr indent="0" lvl="0" marL="0" marR="0" rtl="0" algn="l">
              <a:spcBef>
                <a:spcPts val="1000"/>
              </a:spcBef>
              <a:spcAft>
                <a:spcPts val="0"/>
              </a:spcAft>
              <a:buClr>
                <a:schemeClr val="dk1"/>
              </a:buClr>
              <a:buSzPts val="1800"/>
              <a:buFont typeface="Arial"/>
              <a:buNone/>
            </a:pPr>
            <a:r>
              <a:rPr b="0" lang="en-GB" sz="1800">
                <a:solidFill>
                  <a:srgbClr val="000000"/>
                </a:solidFill>
                <a:latin typeface="Courier New"/>
                <a:ea typeface="Courier New"/>
                <a:cs typeface="Courier New"/>
                <a:sym typeface="Courier New"/>
              </a:rPr>
              <a:t>}</a:t>
            </a:r>
            <a:endParaRPr b="0" sz="1800">
              <a:solidFill>
                <a:srgbClr val="2E2D2C"/>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75"/>
          <p:cNvSpPr txBox="1"/>
          <p:nvPr>
            <p:ph idx="1" type="body"/>
          </p:nvPr>
        </p:nvSpPr>
        <p:spPr>
          <a:xfrm>
            <a:off x="414000" y="1566153"/>
            <a:ext cx="5541632" cy="4910247"/>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200"/>
              <a:buFont typeface="Arial"/>
              <a:buChar char="›"/>
            </a:pPr>
            <a:r>
              <a:rPr lang="en-GB" sz="1200"/>
              <a:t>Composed of an array of singly linked lists.</a:t>
            </a:r>
            <a:endParaRPr/>
          </a:p>
          <a:p>
            <a:pPr indent="-185738" lvl="0" marL="185738" marR="0" rtl="0" algn="l">
              <a:lnSpc>
                <a:spcPct val="100000"/>
              </a:lnSpc>
              <a:spcBef>
                <a:spcPts val="2000"/>
              </a:spcBef>
              <a:spcAft>
                <a:spcPts val="0"/>
              </a:spcAft>
              <a:buClr>
                <a:srgbClr val="008FD0"/>
              </a:buClr>
              <a:buSzPts val="1200"/>
              <a:buFont typeface="Arial"/>
              <a:buChar char="›"/>
            </a:pPr>
            <a:r>
              <a:rPr lang="en-GB" sz="1200"/>
              <a:t>Each singly linked list is called a “Bucket”</a:t>
            </a:r>
            <a:endParaRPr/>
          </a:p>
          <a:p>
            <a:pPr indent="-185738" lvl="0" marL="185738" marR="0" rtl="0" algn="l">
              <a:lnSpc>
                <a:spcPct val="100000"/>
              </a:lnSpc>
              <a:spcBef>
                <a:spcPts val="2000"/>
              </a:spcBef>
              <a:spcAft>
                <a:spcPts val="0"/>
              </a:spcAft>
              <a:buClr>
                <a:srgbClr val="008FD0"/>
              </a:buClr>
              <a:buSzPts val="1200"/>
              <a:buFont typeface="Arial"/>
              <a:buChar char="›"/>
            </a:pPr>
            <a:r>
              <a:rPr lang="en-GB" sz="1200"/>
              <a:t>Works on a Key/Value system</a:t>
            </a:r>
            <a:endParaRPr/>
          </a:p>
          <a:p>
            <a:pPr indent="-185738" lvl="0" marL="185738" marR="0" rtl="0" algn="l">
              <a:lnSpc>
                <a:spcPct val="100000"/>
              </a:lnSpc>
              <a:spcBef>
                <a:spcPts val="2000"/>
              </a:spcBef>
              <a:spcAft>
                <a:spcPts val="0"/>
              </a:spcAft>
              <a:buClr>
                <a:srgbClr val="008FD0"/>
              </a:buClr>
              <a:buSzPts val="1200"/>
              <a:buFont typeface="Arial"/>
              <a:buChar char="›"/>
            </a:pPr>
            <a:r>
              <a:rPr lang="en-GB" sz="1200"/>
              <a:t>Key is what we identify the data by, value is what is associated with it.</a:t>
            </a:r>
            <a:endParaRPr/>
          </a:p>
          <a:p>
            <a:pPr indent="0" lvl="0" marL="0" rtl="0" algn="l">
              <a:lnSpc>
                <a:spcPct val="100000"/>
              </a:lnSpc>
              <a:spcBef>
                <a:spcPts val="2000"/>
              </a:spcBef>
              <a:spcAft>
                <a:spcPts val="0"/>
              </a:spcAft>
              <a:buSzPts val="1200"/>
              <a:buNone/>
            </a:pPr>
            <a:r>
              <a:rPr lang="en-GB" sz="1200"/>
              <a:t>Think of a dog care system.</a:t>
            </a:r>
            <a:endParaRPr/>
          </a:p>
          <a:p>
            <a:pPr indent="0" lvl="0" marL="0" rtl="0" algn="l">
              <a:lnSpc>
                <a:spcPct val="100000"/>
              </a:lnSpc>
              <a:spcBef>
                <a:spcPts val="2000"/>
              </a:spcBef>
              <a:spcAft>
                <a:spcPts val="0"/>
              </a:spcAft>
              <a:buSzPts val="1200"/>
              <a:buNone/>
            </a:pPr>
            <a:r>
              <a:rPr lang="en-GB" sz="1200"/>
              <a:t>E.g. the Key could be a Person object called Elliott</a:t>
            </a:r>
            <a:endParaRPr/>
          </a:p>
          <a:p>
            <a:pPr indent="0" lvl="0" marL="0" rtl="0" algn="l">
              <a:lnSpc>
                <a:spcPct val="100000"/>
              </a:lnSpc>
              <a:spcBef>
                <a:spcPts val="2000"/>
              </a:spcBef>
              <a:spcAft>
                <a:spcPts val="0"/>
              </a:spcAft>
              <a:buSzPts val="1200"/>
              <a:buNone/>
            </a:pPr>
            <a:r>
              <a:rPr lang="en-GB" sz="1200"/>
              <a:t>And the value could be a Dog object</a:t>
            </a:r>
            <a:endParaRPr/>
          </a:p>
          <a:p>
            <a:pPr indent="0" lvl="0" marL="0" rtl="0" algn="l">
              <a:lnSpc>
                <a:spcPct val="100000"/>
              </a:lnSpc>
              <a:spcBef>
                <a:spcPts val="2000"/>
              </a:spcBef>
              <a:spcAft>
                <a:spcPts val="0"/>
              </a:spcAft>
              <a:buSzPts val="1200"/>
              <a:buNone/>
            </a:pPr>
            <a:r>
              <a:rPr b="1" lang="en-GB" sz="1200"/>
              <a:t>mapName.put(elliottObject,dogObject);</a:t>
            </a:r>
            <a:endParaRPr/>
          </a:p>
          <a:p>
            <a:pPr indent="0" lvl="0" marL="0" rtl="0" algn="l">
              <a:lnSpc>
                <a:spcPct val="100000"/>
              </a:lnSpc>
              <a:spcBef>
                <a:spcPts val="2000"/>
              </a:spcBef>
              <a:spcAft>
                <a:spcPts val="0"/>
              </a:spcAft>
              <a:buSzPts val="1200"/>
              <a:buNone/>
            </a:pPr>
            <a:r>
              <a:rPr lang="en-GB" sz="1200"/>
              <a:t>These objects would then be mapped together.</a:t>
            </a:r>
            <a:endParaRPr/>
          </a:p>
          <a:p>
            <a:pPr indent="0" lvl="0" marL="0" rtl="0" algn="l">
              <a:lnSpc>
                <a:spcPct val="100000"/>
              </a:lnSpc>
              <a:spcBef>
                <a:spcPts val="2000"/>
              </a:spcBef>
              <a:spcAft>
                <a:spcPts val="0"/>
              </a:spcAft>
              <a:buSzPts val="1200"/>
              <a:buNone/>
            </a:pPr>
            <a:r>
              <a:rPr lang="en-GB" sz="1200"/>
              <a:t>So when we want to find out which dog is mine, we could retrieve that value by checking the key that is elliottObject</a:t>
            </a:r>
            <a:endParaRPr sz="1200"/>
          </a:p>
          <a:p>
            <a:pPr indent="0" lvl="0" marL="0" rtl="0" algn="l">
              <a:lnSpc>
                <a:spcPct val="100000"/>
              </a:lnSpc>
              <a:spcBef>
                <a:spcPts val="2000"/>
              </a:spcBef>
              <a:spcAft>
                <a:spcPts val="0"/>
              </a:spcAft>
              <a:buSzPts val="1200"/>
              <a:buNone/>
            </a:pPr>
            <a:r>
              <a:rPr b="1" lang="en-GB" sz="1200"/>
              <a:t>mapName.get(elliottObject); </a:t>
            </a:r>
            <a:r>
              <a:rPr lang="en-GB" sz="1200"/>
              <a:t>// would return dogObject</a:t>
            </a:r>
            <a:endParaRPr sz="1200"/>
          </a:p>
        </p:txBody>
      </p:sp>
      <p:sp>
        <p:nvSpPr>
          <p:cNvPr id="577" name="Google Shape;577;p75"/>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Hashmaps – How do they work?</a:t>
            </a:r>
            <a:endParaRPr/>
          </a:p>
        </p:txBody>
      </p:sp>
      <p:pic>
        <p:nvPicPr>
          <p:cNvPr descr="http://2.bp.blogspot.com/-0QLtQ0fEuqE/Vga1Cx8rTLI/AAAAAAAAD1U/J85FA7LQfn4/s1600/How%2Bto%2Bcheck%2Bif%2Ba%2Bkey%2Bexists%2Bin%2BHashMap%2Bin%2BJava.jpg" id="578" name="Google Shape;578;p75"/>
          <p:cNvPicPr preferRelativeResize="0"/>
          <p:nvPr/>
        </p:nvPicPr>
        <p:blipFill rotWithShape="1">
          <a:blip r:embed="rId3">
            <a:alphaModFix/>
          </a:blip>
          <a:srcRect b="0" l="0" r="0" t="0"/>
          <a:stretch/>
        </p:blipFill>
        <p:spPr>
          <a:xfrm>
            <a:off x="6604502" y="1566153"/>
            <a:ext cx="4723222" cy="5003089"/>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76"/>
          <p:cNvSpPr txBox="1"/>
          <p:nvPr>
            <p:ph idx="1" type="body"/>
          </p:nvPr>
        </p:nvSpPr>
        <p:spPr>
          <a:xfrm>
            <a:off x="1671300" y="5421600"/>
            <a:ext cx="15255418" cy="5085435"/>
          </a:xfrm>
          <a:prstGeom prst="rect">
            <a:avLst/>
          </a:prstGeom>
          <a:noFill/>
          <a:ln>
            <a:noFill/>
          </a:ln>
        </p:spPr>
        <p:txBody>
          <a:bodyPr anchorCtr="0" anchor="t" bIns="45700" lIns="91425" spcFirstLastPara="1" rIns="91425" wrap="square" tIns="45700">
            <a:noAutofit/>
          </a:bodyPr>
          <a:lstStyle/>
          <a:p>
            <a:pPr indent="-71438" lvl="0" marL="185738" marR="0" rtl="0" algn="l">
              <a:lnSpc>
                <a:spcPct val="100000"/>
              </a:lnSpc>
              <a:spcBef>
                <a:spcPts val="0"/>
              </a:spcBef>
              <a:spcAft>
                <a:spcPts val="0"/>
              </a:spcAft>
              <a:buClr>
                <a:srgbClr val="008FD0"/>
              </a:buClr>
              <a:buSzPts val="1800"/>
              <a:buFont typeface="Arial"/>
              <a:buNone/>
            </a:pPr>
            <a:r>
              <a:t/>
            </a:r>
            <a:endParaRPr/>
          </a:p>
        </p:txBody>
      </p:sp>
      <p:sp>
        <p:nvSpPr>
          <p:cNvPr id="585" name="Google Shape;585;p76"/>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Big-O Notation</a:t>
            </a:r>
            <a:endParaRPr/>
          </a:p>
        </p:txBody>
      </p:sp>
      <p:pic>
        <p:nvPicPr>
          <p:cNvPr descr="Image result for Big O Notation" id="586" name="Google Shape;586;p76"/>
          <p:cNvPicPr preferRelativeResize="0"/>
          <p:nvPr/>
        </p:nvPicPr>
        <p:blipFill rotWithShape="1">
          <a:blip r:embed="rId3">
            <a:alphaModFix/>
          </a:blip>
          <a:srcRect b="0" l="0" r="0" t="0"/>
          <a:stretch/>
        </p:blipFill>
        <p:spPr>
          <a:xfrm>
            <a:off x="1412874" y="1663200"/>
            <a:ext cx="8893175" cy="509637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Google Shape;591;p77"/>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6000"/>
              <a:buFont typeface="Arial"/>
              <a:buNone/>
            </a:pPr>
            <a:r>
              <a:rPr lang="en-GB"/>
              <a:t>Thank you for listening</a:t>
            </a:r>
            <a:endParaRPr/>
          </a:p>
        </p:txBody>
      </p:sp>
      <p:sp>
        <p:nvSpPr>
          <p:cNvPr id="592" name="Google Shape;592;p77"/>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ANY QUESTIONS?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8"/>
          <p:cNvSpPr txBox="1"/>
          <p:nvPr>
            <p:ph idx="1" type="body"/>
          </p:nvPr>
        </p:nvSpPr>
        <p:spPr>
          <a:xfrm>
            <a:off x="414000" y="1867988"/>
            <a:ext cx="11404800" cy="4223571"/>
          </a:xfrm>
          <a:prstGeom prst="rect">
            <a:avLst/>
          </a:prstGeom>
          <a:noFill/>
          <a:ln>
            <a:noFill/>
          </a:ln>
        </p:spPr>
        <p:txBody>
          <a:bodyPr anchorCtr="0" anchor="t" bIns="45700" lIns="91425" spcFirstLastPara="1" rIns="91425" wrap="square" tIns="45700">
            <a:noAutofit/>
          </a:bodyPr>
          <a:lstStyle/>
          <a:p>
            <a:pPr indent="-71438" lvl="0" marL="185738" marR="0" rtl="0" algn="l">
              <a:lnSpc>
                <a:spcPct val="100000"/>
              </a:lnSpc>
              <a:spcBef>
                <a:spcPts val="0"/>
              </a:spcBef>
              <a:spcAft>
                <a:spcPts val="0"/>
              </a:spcAft>
              <a:buClr>
                <a:srgbClr val="008FD0"/>
              </a:buClr>
              <a:buSzPts val="1800"/>
              <a:buFont typeface="Arial"/>
              <a:buNone/>
            </a:pPr>
            <a:r>
              <a:t/>
            </a:r>
            <a:endParaRPr/>
          </a:p>
        </p:txBody>
      </p:sp>
      <p:sp>
        <p:nvSpPr>
          <p:cNvPr id="116" name="Google Shape;116;p8"/>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Evaluating Variable Values</a:t>
            </a:r>
            <a:endParaRPr/>
          </a:p>
        </p:txBody>
      </p:sp>
      <p:pic>
        <p:nvPicPr>
          <p:cNvPr descr="Variables View" id="117" name="Google Shape;117;p8"/>
          <p:cNvPicPr preferRelativeResize="0"/>
          <p:nvPr/>
        </p:nvPicPr>
        <p:blipFill rotWithShape="1">
          <a:blip r:embed="rId3">
            <a:alphaModFix/>
          </a:blip>
          <a:srcRect b="0" l="0" r="0" t="0"/>
          <a:stretch/>
        </p:blipFill>
        <p:spPr>
          <a:xfrm>
            <a:off x="1104699" y="2605573"/>
            <a:ext cx="9796237" cy="24525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9"/>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6000"/>
              <a:buFont typeface="Arial"/>
              <a:buNone/>
            </a:pPr>
            <a:r>
              <a:rPr lang="en-GB"/>
              <a:t>Design Patterns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2019-03-13T11:45:12Z</dcterms:created>
  <dc:creator>Admin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