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 Regular"/>
      <p:regular r:id="rId23"/>
      <p:bold r:id="rId24"/>
    </p:embeddedFont>
    <p:embeddedFont>
      <p:font typeface="Permanent Mark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6732F1-73F4-4BA4-88F4-049CAFCCE0ED}">
  <a:tblStyle styleId="{176732F1-73F4-4BA4-88F4-049CAFCCE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ComfortaaRegular-bold.fntdata"/><Relationship Id="rId23" Type="http://schemas.openxmlformats.org/officeDocument/2006/relationships/font" Target="fonts/ComfortaaRegula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ermanentMark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33063da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33063da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7104d670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7104d670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33063da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33063da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104d670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104d670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33063da6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33063da6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33063da6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33063da6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33063da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33063da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97200" y="2960550"/>
            <a:ext cx="540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Invest in Civil Cases</a:t>
            </a:r>
            <a:endParaRPr b="1"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5985175" y="3620425"/>
            <a:ext cx="3053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Jack Fazzone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Gonzalo Garcia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Jexibeth Amaris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Olan Ogunbufunmi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011" y="483925"/>
            <a:ext cx="2345989" cy="20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2272" y="1415250"/>
            <a:ext cx="6128452" cy="16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25125" y="8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Contingency Fee System vs LawToken</a:t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973" y="221675"/>
            <a:ext cx="1079025" cy="96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4"/>
          <p:cNvGraphicFramePr/>
          <p:nvPr/>
        </p:nvGraphicFramePr>
        <p:xfrm>
          <a:off x="952500" y="15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{176732F1-73F4-4BA4-88F4-049CAFCCE0ED}</a:tableStyleId>
              </a:tblPr>
              <a:tblGrid>
                <a:gridCol w="3619500"/>
                <a:gridCol w="3619500"/>
              </a:tblGrid>
              <a:tr h="36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Contingency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LawToken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495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Work, expenses, etc. put up by firm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High risk premium 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Up to 30% of judgment forfeited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Firm only risks time worked on case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Pooled risk lowers premium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Larger portion of judgment retained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39975" y="-11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Law Firm Users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05675" y="1697500"/>
            <a:ext cx="4814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Firms can view open cases and connect with potential clients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Submit bid to represent plaintiffs: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Firm name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Firm practice area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Lump sum payment bid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Equity bid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Introductory message</a:t>
            </a:r>
            <a:endParaRPr sz="16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050" y="857600"/>
            <a:ext cx="3033350" cy="40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66400" y="8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Register Civil Case</a:t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050" y="512100"/>
            <a:ext cx="3009675" cy="45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675400" y="1911925"/>
            <a:ext cx="4197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❖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Case information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❖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Decision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of potential investors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❖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caseId 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43827" y="48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Funding, Cancel and, </a:t>
            </a:r>
            <a:r>
              <a:rPr b="1" lang="en" sz="2200">
                <a:solidFill>
                  <a:srgbClr val="000000"/>
                </a:solidFill>
              </a:rPr>
              <a:t>Withdrawing</a:t>
            </a:r>
            <a:r>
              <a:rPr b="1" lang="en" sz="2200">
                <a:solidFill>
                  <a:srgbClr val="000000"/>
                </a:solidFill>
              </a:rPr>
              <a:t> the Civil Case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88725" y="1170700"/>
            <a:ext cx="262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Funding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Maximum amount to invest is asking funding 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Accounts balance must be equal to asking funding amount to proceed.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127750" y="1170700"/>
            <a:ext cx="254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Cancel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 case the asking funding amount did not reach the goal.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Return LAWT to investors.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985175" y="1170700"/>
            <a:ext cx="254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Withdrawing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Allows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to used the funding to cover the civil case expenses during its process.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5" y="3384101"/>
            <a:ext cx="2827700" cy="18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775" y="3384099"/>
            <a:ext cx="2721385" cy="18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500" y="3351225"/>
            <a:ext cx="2721375" cy="18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468775" y="1085900"/>
            <a:ext cx="1922700" cy="25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139975" y="-4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</a:t>
            </a:r>
            <a:r>
              <a:rPr b="1" lang="en" sz="2000">
                <a:solidFill>
                  <a:srgbClr val="000000"/>
                </a:solidFill>
              </a:rPr>
              <a:t>int tokens that represent equity in judgment</a:t>
            </a:r>
            <a:r>
              <a:rPr lang="en" sz="2000">
                <a:solidFill>
                  <a:srgbClr val="000000"/>
                </a:solidFill>
              </a:rPr>
              <a:t> to attorney and investors</a:t>
            </a:r>
            <a:endParaRPr b="1" sz="2300">
              <a:solidFill>
                <a:srgbClr val="000000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902" y="1602050"/>
            <a:ext cx="890625" cy="83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50" y="1584275"/>
            <a:ext cx="807600" cy="8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39450" y="2488625"/>
            <a:ext cx="83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LAWYER - CASE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" name="Google Shape;131;p18"/>
          <p:cNvCxnSpPr/>
          <p:nvPr/>
        </p:nvCxnSpPr>
        <p:spPr>
          <a:xfrm>
            <a:off x="1393050" y="1958825"/>
            <a:ext cx="10737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 txBox="1"/>
          <p:nvPr/>
        </p:nvSpPr>
        <p:spPr>
          <a:xfrm>
            <a:off x="1445975" y="1685225"/>
            <a:ext cx="83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CASE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4125" y="3293825"/>
            <a:ext cx="627650" cy="88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3039575" y="4211750"/>
            <a:ext cx="10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WRAPPED - TOKEN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CONTRACT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3254225" y="2534950"/>
            <a:ext cx="10500" cy="7281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3125075" y="2683750"/>
            <a:ext cx="83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MINT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LAWT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 rot="10800000">
            <a:off x="2709300" y="2529600"/>
            <a:ext cx="11700" cy="6627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1930525" y="2683750"/>
            <a:ext cx="83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INVEST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LAWT COIN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BTC, ETH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8925" y="3416373"/>
            <a:ext cx="71520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2152525" y="4211375"/>
            <a:ext cx="83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INVESTOR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805925" y="1037200"/>
            <a:ext cx="3728700" cy="7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Equity in judgment is issued from </a:t>
            </a:r>
            <a:r>
              <a:rPr b="1" lang="en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Crowdsale </a:t>
            </a:r>
            <a:r>
              <a:rPr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b="1" lang="en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Tokens</a:t>
            </a:r>
            <a:endParaRPr b="1" sz="1700">
              <a:solidFill>
                <a:srgbClr val="3C78D8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805925" y="2026925"/>
            <a:ext cx="3728700" cy="72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Exchangeable </a:t>
            </a:r>
            <a:r>
              <a:rPr b="1" lang="en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Fungible</a:t>
            </a:r>
            <a:r>
              <a:rPr b="1"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Tokens</a:t>
            </a:r>
            <a:r>
              <a:rPr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1" lang="en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Ethereum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</a:t>
            </a:r>
            <a:endParaRPr b="1" sz="1700">
              <a:solidFill>
                <a:srgbClr val="3C78D8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827500" y="2952150"/>
            <a:ext cx="3728700" cy="72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ERC 20</a:t>
            </a:r>
            <a:r>
              <a:rPr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standard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827500" y="3905075"/>
            <a:ext cx="3728700" cy="72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OpenZeppelin </a:t>
            </a:r>
            <a:r>
              <a:rPr b="1" lang="en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Secure Contracts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5688275" y="1710775"/>
            <a:ext cx="3127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Automatic distribution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24292E"/>
              </a:solidFill>
              <a:highlight>
                <a:srgbClr val="FFFFFF"/>
              </a:highlight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Limit funding account (safeguarding)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24292E"/>
              </a:solidFill>
              <a:highlight>
                <a:srgbClr val="FFFFFF"/>
              </a:highlight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Attorney equity is a flexible rate (weighted distribution per settlement range)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24292E"/>
              </a:solidFill>
              <a:highlight>
                <a:srgbClr val="FFFFFF"/>
              </a:highlight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24292E"/>
              </a:solidFill>
              <a:highlight>
                <a:srgbClr val="FFFFFF"/>
              </a:highlight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Utilizing arrays to facilitate weighted distribution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2746300" y="454175"/>
            <a:ext cx="612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case has been settled, now what?</a:t>
            </a:r>
            <a:endParaRPr b="1" sz="2300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75" y="355625"/>
            <a:ext cx="2117725" cy="148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9"/>
          <p:cNvCxnSpPr/>
          <p:nvPr/>
        </p:nvCxnSpPr>
        <p:spPr>
          <a:xfrm>
            <a:off x="2495400" y="1307675"/>
            <a:ext cx="11100" cy="3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18232" l="20953" r="24164" t="4019"/>
          <a:stretch/>
        </p:blipFill>
        <p:spPr>
          <a:xfrm>
            <a:off x="2766375" y="1559400"/>
            <a:ext cx="1027006" cy="148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5">
            <a:alphaModFix/>
          </a:blip>
          <a:srcRect b="32796" l="25125" r="33365" t="4484"/>
          <a:stretch/>
        </p:blipFill>
        <p:spPr>
          <a:xfrm>
            <a:off x="4235450" y="1559400"/>
            <a:ext cx="960880" cy="14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6">
            <a:alphaModFix/>
          </a:blip>
          <a:srcRect b="17053" l="0" r="0" t="16070"/>
          <a:stretch/>
        </p:blipFill>
        <p:spPr>
          <a:xfrm>
            <a:off x="2822500" y="3347850"/>
            <a:ext cx="2221422" cy="14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7">
            <a:alphaModFix/>
          </a:blip>
          <a:srcRect b="12807" l="0" r="0" t="4989"/>
          <a:stretch/>
        </p:blipFill>
        <p:spPr>
          <a:xfrm>
            <a:off x="366900" y="3171850"/>
            <a:ext cx="2043200" cy="1813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 flipH="1">
            <a:off x="1190288" y="1950325"/>
            <a:ext cx="17100" cy="111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65425" y="834075"/>
            <a:ext cx="8109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Conclusion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Squire offers to host the funding of civil cases through a smart contract.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Trust smart contract system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139975" y="105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Conclusion and Future Improvements  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91850" y="2379450"/>
            <a:ext cx="87804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Potential Improvements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platform to allow users to better view and interact with cases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Bundled equities in numerous cases.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previous cases to predict total legal expenses and/or likely payment if case is won.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Transferrable tokens for each case or bundle.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Allowing structured settlement distributions.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375" y="0"/>
            <a:ext cx="2047625" cy="18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