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1" r:id="rId15"/>
    <p:sldId id="270" r:id="rId16"/>
    <p:sldId id="282" r:id="rId17"/>
    <p:sldId id="271" r:id="rId18"/>
    <p:sldId id="283" r:id="rId19"/>
    <p:sldId id="284" r:id="rId20"/>
    <p:sldId id="285" r:id="rId21"/>
    <p:sldId id="273" r:id="rId22"/>
    <p:sldId id="287" r:id="rId23"/>
    <p:sldId id="274" r:id="rId24"/>
    <p:sldId id="275" r:id="rId25"/>
    <p:sldId id="276" r:id="rId26"/>
    <p:sldId id="288" r:id="rId27"/>
    <p:sldId id="277" r:id="rId28"/>
    <p:sldId id="278" r:id="rId29"/>
    <p:sldId id="279" r:id="rId30"/>
    <p:sldId id="286" r:id="rId31"/>
    <p:sldId id="280" r:id="rId32"/>
    <p:sldId id="289" r:id="rId33"/>
    <p:sldId id="29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0909" autoAdjust="0"/>
  </p:normalViewPr>
  <p:slideViewPr>
    <p:cSldViewPr>
      <p:cViewPr>
        <p:scale>
          <a:sx n="65" d="100"/>
          <a:sy n="65" d="100"/>
        </p:scale>
        <p:origin x="-1592" y="-5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8254D-23D1-4EFF-9B3B-00B37E935D92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A236-1E09-43D8-9C98-C12E374E1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00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x.doi.org/10.1108/10650750410527322" TargetMode="Externa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hyperlink" Target="http://dx.doi.org/10.1177/0165551509337871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http://dx.doi.org/10.1108/10650750410527322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loc.gov/ead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http://eac.staatsbibliothek-berlin.de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loc.gov/standards/premis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loc.gov/standards/mets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PBCore</a:t>
            </a:r>
            <a:r>
              <a:rPr lang="en-US" dirty="0" smtClean="0"/>
              <a:t>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pbcore.org</a:t>
            </a:r>
            <a:endParaRPr lang="en-US" baseline="0" dirty="0" smtClean="0"/>
          </a:p>
          <a:p>
            <a:r>
              <a:rPr lang="en-US" baseline="0" dirty="0" smtClean="0"/>
              <a:t>FGDC: http://</a:t>
            </a:r>
            <a:r>
              <a:rPr lang="en-US" baseline="0" dirty="0" err="1" smtClean="0"/>
              <a:t>fgdc.gov</a:t>
            </a:r>
            <a:r>
              <a:rPr lang="en-US" baseline="0" dirty="0" smtClean="0"/>
              <a:t>/metadata</a:t>
            </a:r>
          </a:p>
          <a:p>
            <a:r>
              <a:rPr lang="en-US" baseline="0" dirty="0" smtClean="0"/>
              <a:t>EML: http://</a:t>
            </a:r>
            <a:r>
              <a:rPr lang="en-US" baseline="0" dirty="0" err="1" smtClean="0"/>
              <a:t>en.wikipedia.org/wiki/Ecological_Metadata_Language</a:t>
            </a:r>
            <a:endParaRPr lang="en-US" baseline="0" dirty="0" smtClean="0"/>
          </a:p>
          <a:p>
            <a:r>
              <a:rPr lang="en-US" baseline="0" dirty="0" smtClean="0"/>
              <a:t>TEI: </a:t>
            </a:r>
            <a:r>
              <a:rPr lang="en-US" baseline="0" dirty="0" err="1" smtClean="0"/>
              <a:t>http://www.tei-c.org/index.xml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bibframe.org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http://www.worldcat.org/title/kochbuch-selbsterprobter-rezepte/oclc/</a:t>
            </a:r>
            <a:r>
              <a:rPr lang="en-US" dirty="0" smtClean="0"/>
              <a:t>51688187</a:t>
            </a:r>
          </a:p>
          <a:p>
            <a:endParaRPr lang="en-US" dirty="0" smtClean="0"/>
          </a:p>
          <a:p>
            <a:r>
              <a:rPr lang="en-US" dirty="0" smtClean="0"/>
              <a:t>(or any OCLC record, just scroll down to the bottom and expand the “Linked Data</a:t>
            </a:r>
            <a:r>
              <a:rPr lang="en-US" smtClean="0"/>
              <a:t>” tab)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3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http://dx.doi.org/10.1177/0165551509337871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www.loc.gov</a:t>
            </a:r>
            <a:r>
              <a:rPr lang="en-US" dirty="0" smtClean="0"/>
              <a:t>/marc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oclc.org/bibformats/en.html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loc.gov/standards/mods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http://www.loc.gov/standards/mods/mods-dcsimple.html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95854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core.vraweb.org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618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83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012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64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77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579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797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5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7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9502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3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0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94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6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4266-2A1A-4872-824A-34A98499888B}" type="datetimeFigureOut">
              <a:rPr lang="en-US" smtClean="0"/>
              <a:pPr/>
              <a:t>4/7/15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293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://dx.doi.org/10.1108/10650750410527322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dx.doi.org/10.1177/016555150933787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metadata standards</a:t>
            </a:r>
          </a:p>
          <a:p>
            <a:r>
              <a:rPr lang="en-US" dirty="0" smtClean="0"/>
              <a:t>Lab session – metadata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9307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</a:t>
            </a:r>
          </a:p>
          <a:p>
            <a:r>
              <a:rPr lang="en-US" dirty="0" smtClean="0"/>
              <a:t>MODS</a:t>
            </a:r>
          </a:p>
          <a:p>
            <a:r>
              <a:rPr lang="en-US" dirty="0" smtClean="0"/>
              <a:t>VRA Core</a:t>
            </a:r>
          </a:p>
          <a:p>
            <a:r>
              <a:rPr lang="en-US" dirty="0" smtClean="0"/>
              <a:t>EAD (and its younger sibling, EAC-CPF)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that go well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PREMIS (preservation metadata)</a:t>
            </a:r>
          </a:p>
          <a:p>
            <a:r>
              <a:rPr lang="en-US" dirty="0" smtClean="0"/>
              <a:t>METS (structural metadata)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endParaRPr lang="en-US" dirty="0" smtClean="0"/>
          </a:p>
          <a:p>
            <a:r>
              <a:rPr lang="en-US" dirty="0" smtClean="0"/>
              <a:t>BIBFRAME</a:t>
            </a:r>
          </a:p>
          <a:p>
            <a:r>
              <a:rPr lang="en-US" dirty="0" smtClean="0"/>
              <a:t>Linked data and RDF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90600" y="1295400"/>
            <a:ext cx="732397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very well-supported by digital repository software</a:t>
            </a:r>
          </a:p>
          <a:p>
            <a:r>
              <a:rPr lang="en-US" dirty="0" smtClean="0"/>
              <a:t>But it’s where most of its metadata starts</a:t>
            </a:r>
          </a:p>
          <a:p>
            <a:r>
              <a:rPr lang="en-US" dirty="0" smtClean="0"/>
              <a:t>And everyone uses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79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057400" y="1295400"/>
            <a:ext cx="50345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8000" y="5867400"/>
            <a:ext cx="31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actually a complete record)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Roughly equivalent to MARC</a:t>
            </a:r>
          </a:p>
          <a:p>
            <a:r>
              <a:rPr lang="en-US" dirty="0" smtClean="0"/>
              <a:t>Used in lots of systems (Fedora, </a:t>
            </a:r>
            <a:r>
              <a:rPr lang="en-US" dirty="0" err="1" smtClean="0"/>
              <a:t>Islandora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Mappings to/from DC are… imprecise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7872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visual resources community</a:t>
            </a:r>
          </a:p>
          <a:p>
            <a:r>
              <a:rPr lang="en-US" dirty="0" smtClean="0"/>
              <a:t>Distinguishes between Collection, Work, and Image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819400" y="14478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2886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743200" y="1219200"/>
            <a:ext cx="3634805" cy="5214573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065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Dublin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options for dealing with ambiguity</a:t>
            </a:r>
          </a:p>
          <a:p>
            <a:r>
              <a:rPr lang="en-US" dirty="0" smtClean="0"/>
              <a:t>Doesn’t cover all metadata uses</a:t>
            </a:r>
          </a:p>
          <a:p>
            <a:r>
              <a:rPr lang="en-US" dirty="0" smtClean="0"/>
              <a:t>Users don’t know what the terms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30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505200" y="1219200"/>
            <a:ext cx="2195918" cy="5087775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843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archives</a:t>
            </a:r>
          </a:p>
          <a:p>
            <a:r>
              <a:rPr lang="en-US" dirty="0" smtClean="0"/>
              <a:t>Designed to provide structure to archival finding aids</a:t>
            </a:r>
          </a:p>
          <a:p>
            <a:r>
              <a:rPr lang="en-US" dirty="0" smtClean="0"/>
              <a:t>Not quite as </a:t>
            </a:r>
            <a:r>
              <a:rPr lang="en-US" dirty="0" err="1" smtClean="0"/>
              <a:t>linky</a:t>
            </a:r>
            <a:r>
              <a:rPr lang="en-US" dirty="0" smtClean="0"/>
              <a:t> (a lot of free text notes)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762000" y="1143000"/>
            <a:ext cx="7580838" cy="5181600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4396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EAC-CPF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archival authority data</a:t>
            </a:r>
          </a:p>
          <a:p>
            <a:r>
              <a:rPr lang="en-US" dirty="0" smtClean="0"/>
              <a:t>Information about people, corporate names, families</a:t>
            </a:r>
          </a:p>
          <a:p>
            <a:r>
              <a:rPr lang="en-US" dirty="0" smtClean="0"/>
              <a:t>Meant to help relate named entities to each other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Preservation metadata</a:t>
            </a:r>
          </a:p>
          <a:p>
            <a:r>
              <a:rPr lang="en-US" dirty="0" smtClean="0"/>
              <a:t>Events, format registries</a:t>
            </a:r>
          </a:p>
          <a:p>
            <a:r>
              <a:rPr lang="en-US" dirty="0" smtClean="0"/>
              <a:t>Not usually created by humans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</a:p>
          <a:p>
            <a:r>
              <a:rPr lang="en-US" dirty="0" smtClean="0"/>
              <a:t>Documents relationships among files in a digital object (e.g. a multi-page book or scrapbook)</a:t>
            </a:r>
          </a:p>
          <a:p>
            <a:r>
              <a:rPr lang="en-US" dirty="0" smtClean="0"/>
              <a:t>Not usually created by humans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metadata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PBCore</a:t>
            </a:r>
            <a:r>
              <a:rPr lang="en-US" dirty="0" smtClean="0"/>
              <a:t> (broadcasting, A/V)</a:t>
            </a:r>
          </a:p>
          <a:p>
            <a:r>
              <a:rPr lang="en-US" dirty="0" smtClean="0"/>
              <a:t>FGDC (geographic and geospatial)</a:t>
            </a:r>
          </a:p>
          <a:p>
            <a:r>
              <a:rPr lang="en-US" dirty="0" smtClean="0"/>
              <a:t>EML (ecological and environmental studies)</a:t>
            </a:r>
          </a:p>
          <a:p>
            <a:r>
              <a:rPr lang="en-US" dirty="0" smtClean="0"/>
              <a:t>TEI (text encoding, digital humanities)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363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by search engines</a:t>
            </a:r>
          </a:p>
          <a:p>
            <a:r>
              <a:rPr lang="en-US" dirty="0" smtClean="0"/>
              <a:t>Allows for structured data about things that can be easily indexed by search engines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938026" y="1600200"/>
            <a:ext cx="3267947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and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going to get into this for real until next week</a:t>
            </a:r>
          </a:p>
          <a:p>
            <a:r>
              <a:rPr lang="en-US" dirty="0" smtClean="0"/>
              <a:t>But here’s how OCLC uses it: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&lt;contributor&gt;:</a:t>
            </a:r>
          </a:p>
          <a:p>
            <a:pPr lvl="1"/>
            <a:r>
              <a:rPr lang="en-US" dirty="0" smtClean="0"/>
              <a:t>What is a contributor?</a:t>
            </a:r>
          </a:p>
          <a:p>
            <a:pPr lvl="1"/>
            <a:r>
              <a:rPr lang="en-US" dirty="0" smtClean="0"/>
              <a:t>How can I distinguish among contributors?</a:t>
            </a:r>
          </a:p>
          <a:p>
            <a:pPr lvl="1"/>
            <a:r>
              <a:rPr lang="en-US" dirty="0" smtClean="0"/>
              <a:t>Why should I use this when &lt;creator&gt; exists?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84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and RDF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2286000" y="1219200"/>
            <a:ext cx="4522135" cy="4911137"/>
          </a:xfr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871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forms and inputs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Report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of the metadata forms we looked at today, or a different one you work with or have seen before</a:t>
            </a:r>
          </a:p>
          <a:p>
            <a:r>
              <a:rPr lang="en-US" dirty="0" smtClean="0"/>
              <a:t>Write up a one-page review of what works and doesn’t work about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0313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 at least two metadata standards in the context of the collection for which you plan to create metadata</a:t>
            </a:r>
          </a:p>
          <a:p>
            <a:r>
              <a:rPr lang="en-US" dirty="0" smtClean="0"/>
              <a:t>Explain why you are selecting one standard or another, or mixing elements from each, based on the content of your collection and the uses you expect</a:t>
            </a:r>
          </a:p>
          <a:p>
            <a:r>
              <a:rPr lang="en-US" dirty="0" smtClean="0"/>
              <a:t>2-3 pages</a:t>
            </a:r>
          </a:p>
          <a:p>
            <a:r>
              <a:rPr lang="en-US" dirty="0" smtClean="0"/>
              <a:t>Due next Tuesday at midnight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2848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&lt;relation&gt;:</a:t>
            </a:r>
          </a:p>
          <a:p>
            <a:pPr lvl="1"/>
            <a:r>
              <a:rPr lang="en-US" dirty="0" smtClean="0"/>
              <a:t>Relation to what?</a:t>
            </a:r>
          </a:p>
          <a:p>
            <a:pPr lvl="1"/>
            <a:r>
              <a:rPr lang="en-US" dirty="0" smtClean="0"/>
              <a:t>How can I tell the difference if there’s more than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754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&lt;coverage&gt;:</a:t>
            </a:r>
          </a:p>
          <a:p>
            <a:pPr lvl="1"/>
            <a:r>
              <a:rPr lang="en-US" dirty="0" smtClean="0"/>
              <a:t>What does this field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09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&lt;source&gt;:</a:t>
            </a:r>
          </a:p>
          <a:p>
            <a:pPr lvl="1"/>
            <a:r>
              <a:rPr lang="en-US" dirty="0" smtClean="0"/>
              <a:t>What does this field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50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381000" y="228600"/>
            <a:ext cx="8229600" cy="3876260"/>
          </a:xfrm>
        </p:spPr>
      </p:pic>
      <p:sp>
        <p:nvSpPr>
          <p:cNvPr id="5" name="TextBox 4"/>
          <p:cNvSpPr txBox="1"/>
          <p:nvPr/>
        </p:nvSpPr>
        <p:spPr>
          <a:xfrm>
            <a:off x="381001" y="4572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Ward, Jewel. “Unqualified Dublin Core Usage in OAI-PMH Providers.” </a:t>
            </a:r>
            <a:r>
              <a:rPr lang="en-US" i="1" dirty="0" smtClean="0"/>
              <a:t>OCLC Systems and Services</a:t>
            </a:r>
            <a:r>
              <a:rPr lang="en-US" dirty="0" smtClean="0"/>
              <a:t>, 20(1), pp. 40-47. </a:t>
            </a:r>
            <a:r>
              <a:rPr lang="en-US" dirty="0" smtClean="0">
                <a:hlinkClick r:id="rId4"/>
              </a:rPr>
              <a:t>http://dx.doi.org/10.1108/10650750410527322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7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914400" y="228600"/>
            <a:ext cx="722566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07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Park, Jung-ran and Childress, Eric. “Dublin Core Metadata Semantics: an analysis of the perspectives of information professionals.” </a:t>
            </a:r>
            <a:r>
              <a:rPr lang="en-US" i="1" dirty="0" smtClean="0"/>
              <a:t>Journal of Information Science</a:t>
            </a:r>
            <a:r>
              <a:rPr lang="en-US" dirty="0" smtClean="0"/>
              <a:t>, 35(6), pp. 727-739. </a:t>
            </a:r>
            <a:r>
              <a:rPr lang="en-US" dirty="0" smtClean="0">
                <a:hlinkClick r:id="rId4"/>
              </a:rPr>
              <a:t>http://dx.doi.org/10.1177/0165551509337871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3748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/>
              <a:t>Ambiguity:</a:t>
            </a:r>
            <a:r>
              <a:rPr lang="en-US" dirty="0" smtClean="0"/>
              <a:t> what does this field mean? How is it applied? Why are they applying it differently from us?</a:t>
            </a:r>
          </a:p>
          <a:p>
            <a:r>
              <a:rPr lang="en-US" b="1" dirty="0" smtClean="0"/>
              <a:t>Semantic overlaps:</a:t>
            </a:r>
            <a:r>
              <a:rPr lang="en-US" dirty="0" smtClean="0"/>
              <a:t> terms with similar meanings (e.g. Type and Format, Creator/Contributor/Publisher)</a:t>
            </a:r>
          </a:p>
          <a:p>
            <a:r>
              <a:rPr lang="en-US" b="1" dirty="0" smtClean="0"/>
              <a:t>Simplicity</a:t>
            </a:r>
          </a:p>
          <a:p>
            <a:r>
              <a:rPr lang="en-US" b="1" dirty="0" smtClean="0"/>
              <a:t>The 1:1 Principle:</a:t>
            </a:r>
            <a:r>
              <a:rPr lang="en-US" dirty="0" smtClean="0"/>
              <a:t> not really followed, not clear that </a:t>
            </a:r>
            <a:r>
              <a:rPr lang="en-US" smtClean="0"/>
              <a:t>it makes sense</a:t>
            </a:r>
            <a:endParaRPr lang="en-US" b="1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618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877</Words>
  <Application>Microsoft Macintosh PowerPoint</Application>
  <PresentationFormat>On-screen Show (4:3)</PresentationFormat>
  <Paragraphs>133</Paragraphs>
  <Slides>33</Slides>
  <Notes>17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Week 3 Agenda</vt:lpstr>
      <vt:lpstr>What’s wrong with Dublin Core?</vt:lpstr>
      <vt:lpstr>Slide 3</vt:lpstr>
      <vt:lpstr>Slide 4</vt:lpstr>
      <vt:lpstr>Slide 5</vt:lpstr>
      <vt:lpstr>Slide 6</vt:lpstr>
      <vt:lpstr>Slide 7</vt:lpstr>
      <vt:lpstr>Slide 8</vt:lpstr>
      <vt:lpstr>Slide 9</vt:lpstr>
      <vt:lpstr>Other standards</vt:lpstr>
      <vt:lpstr>Standards that go well with them</vt:lpstr>
      <vt:lpstr>The newest standards</vt:lpstr>
      <vt:lpstr>MARC</vt:lpstr>
      <vt:lpstr>MARC</vt:lpstr>
      <vt:lpstr>MODS</vt:lpstr>
      <vt:lpstr>MODS</vt:lpstr>
      <vt:lpstr>VRA Core</vt:lpstr>
      <vt:lpstr>VRA Core</vt:lpstr>
      <vt:lpstr>VRA Core</vt:lpstr>
      <vt:lpstr>VRA Core</vt:lpstr>
      <vt:lpstr>EAD</vt:lpstr>
      <vt:lpstr>EAD</vt:lpstr>
      <vt:lpstr>EAC-CPF</vt:lpstr>
      <vt:lpstr>PREMIS</vt:lpstr>
      <vt:lpstr>METS</vt:lpstr>
      <vt:lpstr>Some other metadata standards</vt:lpstr>
      <vt:lpstr>Schema.org</vt:lpstr>
      <vt:lpstr>BIBFRAME</vt:lpstr>
      <vt:lpstr>Linked data and RDF</vt:lpstr>
      <vt:lpstr>Linked data and RDF</vt:lpstr>
      <vt:lpstr>Lab</vt:lpstr>
      <vt:lpstr>Lab Report #3</vt:lpstr>
      <vt:lpstr>Assignment #2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Agenda</dc:title>
  <dc:creator>temp</dc:creator>
  <cp:lastModifiedBy>Kevin Clair</cp:lastModifiedBy>
  <cp:revision>16</cp:revision>
  <dcterms:created xsi:type="dcterms:W3CDTF">2015-04-08T00:16:38Z</dcterms:created>
  <dcterms:modified xsi:type="dcterms:W3CDTF">2015-04-08T00:21:20Z</dcterms:modified>
</cp:coreProperties>
</file>