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5"/>
  </p:notesMasterIdLst>
  <p:sldIdLst>
    <p:sldId id="282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80" r:id="rId14"/>
    <p:sldId id="271" r:id="rId15"/>
    <p:sldId id="28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47E57-ACCE-FD4E-B6DD-4178DCE461E0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5AA45-0FFF-1542-8D4E-0C9DB18921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A5-9979-8843-8C7F-79187CCF59FB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B28A-F57D-4B42-83D8-EC838CC51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A5-9979-8843-8C7F-79187CCF59FB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B28A-F57D-4B42-83D8-EC838CC51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A5-9979-8843-8C7F-79187CCF59FB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B28A-F57D-4B42-83D8-EC838CC51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A5-9979-8843-8C7F-79187CCF59FB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B28A-F57D-4B42-83D8-EC838CC51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A5-9979-8843-8C7F-79187CCF59FB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B28A-F57D-4B42-83D8-EC838CC51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A5-9979-8843-8C7F-79187CCF59FB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B28A-F57D-4B42-83D8-EC838CC51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A5-9979-8843-8C7F-79187CCF59FB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B28A-F57D-4B42-83D8-EC838CC51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A5-9979-8843-8C7F-79187CCF59FB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B28A-F57D-4B42-83D8-EC838CC51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A5-9979-8843-8C7F-79187CCF59FB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B28A-F57D-4B42-83D8-EC838CC51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A5-9979-8843-8C7F-79187CCF59FB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B28A-F57D-4B42-83D8-EC838CC51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35A5-9979-8843-8C7F-79187CCF59FB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7B28A-F57D-4B42-83D8-EC838CC51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35A5-9979-8843-8C7F-79187CCF59FB}" type="datetimeFigureOut">
              <a:rPr lang="en-US" smtClean="0"/>
              <a:pPr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B28A-F57D-4B42-83D8-EC838CC51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6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Context: Why you would use XSLT (and other things)</a:t>
            </a:r>
          </a:p>
          <a:p>
            <a:r>
              <a:rPr lang="en-US" dirty="0" smtClean="0"/>
              <a:t>Lab: More on XSLT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6066"/>
            <a:ext cx="8229600" cy="553009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didn’t actually use XSLT to do this; we just did it in </a:t>
            </a:r>
            <a:r>
              <a:rPr lang="en-US" dirty="0" err="1" smtClean="0"/>
              <a:t>MarcEdit</a:t>
            </a:r>
            <a:r>
              <a:rPr lang="en-US" dirty="0" smtClean="0"/>
              <a:t> once we knew which records to edit.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Here’s how it would have worked if </a:t>
            </a:r>
            <a:r>
              <a:rPr lang="en-US" smtClean="0"/>
              <a:t>we had…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State University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Hydra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 err="1" smtClean="0"/>
              <a:t>ScholarSphere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369069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 was published in RDF; primarily we used Dublin Core with a few extensions</a:t>
            </a:r>
          </a:p>
          <a:p>
            <a:endParaRPr lang="en-US" dirty="0" smtClean="0"/>
          </a:p>
          <a:p>
            <a:r>
              <a:rPr lang="en-US" dirty="0" smtClean="0"/>
              <a:t>Things we kept in mind:</a:t>
            </a:r>
          </a:p>
          <a:p>
            <a:pPr>
              <a:buFont typeface="Arial"/>
              <a:buChar char="•"/>
            </a:pPr>
            <a:r>
              <a:rPr lang="en-US" dirty="0" smtClean="0"/>
              <a:t> Rights and restrictions (we had tiers assigned by content depositors)</a:t>
            </a:r>
          </a:p>
          <a:p>
            <a:pPr>
              <a:buFont typeface="Arial"/>
              <a:buChar char="•"/>
            </a:pPr>
            <a:r>
              <a:rPr lang="en-US" dirty="0" smtClean="0"/>
              <a:t> Extending the metadata schema to account for our collections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MODS, MARCXML,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of Denver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of Denver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ArchivesSpace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369069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 </a:t>
            </a:r>
            <a:r>
              <a:rPr lang="en-US" dirty="0" err="1" smtClean="0"/>
              <a:t>ArchivesSpace</a:t>
            </a:r>
            <a:r>
              <a:rPr lang="en-US" dirty="0" smtClean="0"/>
              <a:t> to manage:</a:t>
            </a:r>
          </a:p>
          <a:p>
            <a:pPr>
              <a:buFont typeface="Arial"/>
              <a:buChar char="•"/>
            </a:pPr>
            <a:r>
              <a:rPr lang="en-US" dirty="0" smtClean="0"/>
              <a:t> Collections metadata (exports EAD and MARC)</a:t>
            </a:r>
          </a:p>
          <a:p>
            <a:pPr>
              <a:buFont typeface="Arial"/>
              <a:buChar char="•"/>
            </a:pPr>
            <a:r>
              <a:rPr lang="en-US" dirty="0" smtClean="0"/>
              <a:t> Metadata for digitization of special collections (exports MODS)</a:t>
            </a:r>
          </a:p>
          <a:p>
            <a:pPr>
              <a:buFont typeface="Arial"/>
              <a:buChar char="•"/>
            </a:pPr>
            <a:r>
              <a:rPr lang="en-US" dirty="0" smtClean="0"/>
              <a:t> Authorities, from both LC and VIAF as well as our local terms</a:t>
            </a:r>
          </a:p>
          <a:p>
            <a:pPr>
              <a:buFont typeface="Arial"/>
              <a:buChar char="•"/>
            </a:pPr>
            <a:r>
              <a:rPr lang="en-US" dirty="0" smtClean="0"/>
              <a:t> Donor information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 Accessions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of Denver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ArchivesSpace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0245" y="4333179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Re:Discovery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rot="5400000" flipH="1" flipV="1">
            <a:off x="3845682" y="3568660"/>
            <a:ext cx="15290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4728" y="3963848"/>
            <a:ext cx="252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(exports in a pile of XML)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4728" y="2804141"/>
            <a:ext cx="158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(imports JSON)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4863" y="5788953"/>
            <a:ext cx="707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former collection management system (until May 15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of Denver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ArchivesSpace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0245" y="4333179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Re:Discovery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rot="5400000" flipH="1" flipV="1">
            <a:off x="3845682" y="3568660"/>
            <a:ext cx="15290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4728" y="3963848"/>
            <a:ext cx="252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(exports in a pile of XML)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4728" y="2804141"/>
            <a:ext cx="158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(imports JSON)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4863" y="5788953"/>
            <a:ext cx="707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former collection management system (until May 15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6090" y="3417647"/>
            <a:ext cx="251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XSLT: MARCXML-to-JSON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of Denver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CONTENTdm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0245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Sierra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3690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ILS – repository for MARC record exports of our collections and item records for each </a:t>
            </a:r>
            <a:r>
              <a:rPr lang="en-US" dirty="0" err="1" smtClean="0"/>
              <a:t>barcoded</a:t>
            </a:r>
            <a:r>
              <a:rPr lang="en-US" dirty="0" smtClean="0"/>
              <a:t> container (box, foam-wrapped object, etc.)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of Denver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Sierra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0245" y="4333179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ArchivesSpace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rot="5400000" flipH="1" flipV="1">
            <a:off x="3845682" y="3568660"/>
            <a:ext cx="15290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4728" y="3963848"/>
            <a:ext cx="1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(exports MARC)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4728" y="2804141"/>
            <a:ext cx="168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(imports MARC)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4863" y="5788953"/>
            <a:ext cx="707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former collection management system (until May 15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of Denver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Sierra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0245" y="4333179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ArchivesSpace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rot="5400000" flipH="1" flipV="1">
            <a:off x="3845682" y="3568660"/>
            <a:ext cx="15290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4728" y="3963848"/>
            <a:ext cx="1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(exports MARC)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4728" y="2804141"/>
            <a:ext cx="168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(imports MARC)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4863" y="5788953"/>
            <a:ext cx="707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former collection management system (until May 15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6090" y="341764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Perl, </a:t>
            </a:r>
            <a:r>
              <a:rPr lang="en-US" dirty="0" err="1" smtClean="0"/>
              <a:t>MarcEdit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of Denver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CONTENTdm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0245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Islandora</a:t>
            </a:r>
            <a:endParaRPr lang="en-US" sz="2400" dirty="0" smtClean="0"/>
          </a:p>
          <a:p>
            <a:pPr algn="ctr"/>
            <a:r>
              <a:rPr lang="en-US" sz="2400" dirty="0" smtClean="0"/>
              <a:t>(Digital DU)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3690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repository – used for special collections content, audiovisual materials, electronic records from outside donors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State University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CONTENTdm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369069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collection management software</a:t>
            </a:r>
          </a:p>
          <a:p>
            <a:r>
              <a:rPr lang="en-US" dirty="0" smtClean="0"/>
              <a:t>Dublin Core with extensions to support MODS export (for DLF Aquifer, more precise mapping from MARC</a:t>
            </a:r>
          </a:p>
          <a:p>
            <a:endParaRPr lang="en-US" dirty="0" smtClean="0"/>
          </a:p>
          <a:p>
            <a:r>
              <a:rPr lang="en-US" dirty="0" smtClean="0"/>
              <a:t>Primary content:</a:t>
            </a:r>
          </a:p>
          <a:p>
            <a:pPr>
              <a:buFont typeface="Arial"/>
              <a:buChar char="•"/>
            </a:pPr>
            <a:r>
              <a:rPr lang="en-US" dirty="0" smtClean="0"/>
              <a:t> Books</a:t>
            </a:r>
          </a:p>
          <a:p>
            <a:pPr>
              <a:buFont typeface="Arial"/>
              <a:buChar char="•"/>
            </a:pPr>
            <a:r>
              <a:rPr lang="en-US" dirty="0" smtClean="0"/>
              <a:t> Maps (mostly Sanborn fire insurance maps)</a:t>
            </a:r>
          </a:p>
          <a:p>
            <a:pPr>
              <a:buFont typeface="Arial"/>
              <a:buChar char="•"/>
            </a:pPr>
            <a:r>
              <a:rPr lang="en-US" dirty="0" smtClean="0"/>
              <a:t> Digitized images</a:t>
            </a:r>
          </a:p>
          <a:p>
            <a:pPr>
              <a:buFont typeface="Arial"/>
              <a:buChar char="•"/>
            </a:pPr>
            <a:r>
              <a:rPr lang="en-US" dirty="0" smtClean="0"/>
              <a:t> Some audiovisual (films and oral histories)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of Denver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Islandora</a:t>
            </a:r>
            <a:endParaRPr lang="en-US" sz="2400" dirty="0" smtClean="0"/>
          </a:p>
          <a:p>
            <a:pPr algn="ctr"/>
            <a:r>
              <a:rPr lang="en-US" sz="2400" dirty="0" smtClean="0"/>
              <a:t>(Digital DU)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0245" y="4333179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ArchivesSpace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rot="5400000" flipH="1" flipV="1">
            <a:off x="3845682" y="3568660"/>
            <a:ext cx="15290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4728" y="3963848"/>
            <a:ext cx="167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(exports MODS)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4728" y="2804141"/>
            <a:ext cx="170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(imports MODS)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of Denver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Islandora</a:t>
            </a:r>
            <a:endParaRPr lang="en-US" sz="2400" dirty="0" smtClean="0"/>
          </a:p>
          <a:p>
            <a:pPr algn="ctr"/>
            <a:r>
              <a:rPr lang="en-US" sz="2400" dirty="0" smtClean="0"/>
              <a:t>(Digital DU)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0245" y="4333179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ArchivesSpace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rot="5400000" flipH="1" flipV="1">
            <a:off x="3845682" y="3568660"/>
            <a:ext cx="15290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4728" y="3963848"/>
            <a:ext cx="167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(exports MODS)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4728" y="2804141"/>
            <a:ext cx="1703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(imports MODS)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6090" y="3417647"/>
            <a:ext cx="223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XSLT: MODS-to-MODS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of Denver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CONTENTdm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0245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Digital Commons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369069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Hosted scholarly communications platform: </a:t>
            </a:r>
            <a:r>
              <a:rPr lang="en-US" dirty="0" err="1" smtClean="0"/>
              <a:t>ETDs</a:t>
            </a:r>
            <a:r>
              <a:rPr lang="en-US" dirty="0" smtClean="0"/>
              <a:t>, pre-prints, open access literature, etc. We don’t currently have it but we (and some other schools in Colorado) will get it by summer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of Denver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Digital Commons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0245" y="4333179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ProQuest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rot="5400000" flipH="1" flipV="1">
            <a:off x="3845682" y="3568660"/>
            <a:ext cx="15290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4728" y="3963848"/>
            <a:ext cx="202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(sends us </a:t>
            </a:r>
            <a:r>
              <a:rPr lang="en-US" smtClean="0"/>
              <a:t>XML files)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4728" y="2804141"/>
            <a:ext cx="234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(imports spreadsheets)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6090" y="3417647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managing metadata mappings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State University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CONTENTdm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0245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Sirsi</a:t>
            </a:r>
            <a:r>
              <a:rPr lang="en-US" sz="2400" dirty="0" smtClean="0"/>
              <a:t> Symphony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369069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Catalog and ILS</a:t>
            </a:r>
          </a:p>
          <a:p>
            <a:r>
              <a:rPr lang="en-US" dirty="0" smtClean="0"/>
              <a:t>Primary source for digital collection metadata in </a:t>
            </a:r>
            <a:r>
              <a:rPr lang="en-US" dirty="0" err="1" smtClean="0"/>
              <a:t>CONTENTdm</a:t>
            </a:r>
            <a:r>
              <a:rPr lang="en-US" dirty="0" smtClean="0"/>
              <a:t> if the digitized material was previously published in print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>
              <a:buFont typeface="Arial"/>
              <a:buChar char="•"/>
            </a:pPr>
            <a:r>
              <a:rPr lang="en-US" dirty="0" smtClean="0"/>
              <a:t> Rare books and University Press imprints</a:t>
            </a:r>
          </a:p>
          <a:p>
            <a:pPr>
              <a:buFont typeface="Arial"/>
              <a:buChar char="•"/>
            </a:pPr>
            <a:r>
              <a:rPr lang="en-US" dirty="0" smtClean="0"/>
              <a:t> Sanborn fire insurance maps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State University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CONTENTdm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0245" y="4333179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Sirsi</a:t>
            </a:r>
            <a:r>
              <a:rPr lang="en-US" sz="2400" dirty="0" smtClean="0"/>
              <a:t> Symphony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rot="5400000" flipH="1" flipV="1">
            <a:off x="3845682" y="3568660"/>
            <a:ext cx="15290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4728" y="3963848"/>
            <a:ext cx="1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(exports MARC)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4728" y="2804141"/>
            <a:ext cx="27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(imports CSV spreadsheets)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State University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CONTENTdm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0245" y="4333179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Sirsi</a:t>
            </a:r>
            <a:r>
              <a:rPr lang="en-US" sz="2400" dirty="0" smtClean="0"/>
              <a:t> Symphony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rot="5400000" flipH="1" flipV="1">
            <a:off x="3845682" y="3568660"/>
            <a:ext cx="15290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4728" y="3963848"/>
            <a:ext cx="1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(exports MARC)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4728" y="2804141"/>
            <a:ext cx="275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(imports CSV spreadsheets)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6090" y="341764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XSLT: MARCXML-to-CSV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MARCXML-to-CSV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"/>
              </a:rPr>
              <a:t>xsl:output</a:t>
            </a:r>
            <a:r>
              <a:rPr lang="en-US" sz="2400" dirty="0" smtClean="0">
                <a:latin typeface="Courier"/>
              </a:rPr>
              <a:t> text</a:t>
            </a:r>
          </a:p>
          <a:p>
            <a:pPr>
              <a:buNone/>
            </a:pPr>
            <a:r>
              <a:rPr lang="en-US" sz="2400" dirty="0" err="1" smtClean="0">
                <a:latin typeface="Courier"/>
              </a:rPr>
              <a:t>xsl:text</a:t>
            </a:r>
            <a:r>
              <a:rPr lang="en-US" sz="2400" dirty="0" smtClean="0">
                <a:latin typeface="Courier"/>
              </a:rPr>
              <a:t> – the header row, a list of metadata fields</a:t>
            </a:r>
          </a:p>
          <a:p>
            <a:pPr>
              <a:buNone/>
            </a:pPr>
            <a:r>
              <a:rPr lang="en-US" sz="2400" dirty="0" smtClean="0">
                <a:latin typeface="Courier"/>
              </a:rPr>
              <a:t>for each metadata record: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Courier"/>
              </a:rPr>
              <a:t>cycle through the mappings from MARC for each </a:t>
            </a:r>
            <a:r>
              <a:rPr lang="en-US" sz="2400" dirty="0" err="1" smtClean="0">
                <a:latin typeface="Courier"/>
              </a:rPr>
              <a:t>CONTENTdm</a:t>
            </a:r>
            <a:r>
              <a:rPr lang="en-US" sz="2400" dirty="0" smtClean="0">
                <a:latin typeface="Courier"/>
              </a:rPr>
              <a:t> field</a:t>
            </a:r>
          </a:p>
          <a:p>
            <a:pPr>
              <a:buNone/>
            </a:pPr>
            <a:endParaRPr lang="en-US" sz="2400" dirty="0" smtClean="0">
              <a:latin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MARCXML-to-CSV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17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latin typeface="Courier"/>
              </a:rPr>
              <a:t>xsl:output</a:t>
            </a:r>
            <a:r>
              <a:rPr lang="en-US" sz="2400" dirty="0" smtClean="0">
                <a:latin typeface="Courier"/>
              </a:rPr>
              <a:t> text</a:t>
            </a:r>
          </a:p>
          <a:p>
            <a:pPr>
              <a:buNone/>
            </a:pPr>
            <a:r>
              <a:rPr lang="en-US" sz="2400" dirty="0" err="1" smtClean="0">
                <a:latin typeface="Courier"/>
              </a:rPr>
              <a:t>xsl:text</a:t>
            </a:r>
            <a:r>
              <a:rPr lang="en-US" sz="2400" dirty="0" smtClean="0">
                <a:latin typeface="Courier"/>
              </a:rPr>
              <a:t> – the header row, a list of metadata fields</a:t>
            </a:r>
          </a:p>
          <a:p>
            <a:pPr>
              <a:buNone/>
            </a:pPr>
            <a:r>
              <a:rPr lang="en-US" sz="2400" dirty="0" smtClean="0">
                <a:latin typeface="Courier"/>
              </a:rPr>
              <a:t>for each metadata record: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Courier"/>
              </a:rPr>
              <a:t>cycle through the mappings from MARC for each </a:t>
            </a:r>
            <a:r>
              <a:rPr lang="en-US" sz="2400" dirty="0" err="1" smtClean="0">
                <a:latin typeface="Courier"/>
              </a:rPr>
              <a:t>CONTENTdm</a:t>
            </a:r>
            <a:r>
              <a:rPr lang="en-US" sz="2400" dirty="0" smtClean="0">
                <a:latin typeface="Courier"/>
              </a:rPr>
              <a:t> field</a:t>
            </a:r>
          </a:p>
          <a:p>
            <a:pPr>
              <a:buNone/>
            </a:pPr>
            <a:endParaRPr lang="en-US" sz="2400" dirty="0" smtClean="0"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651907"/>
            <a:ext cx="8229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(borrows heavily from </a:t>
            </a:r>
            <a:r>
              <a:rPr lang="en-US" sz="2400" dirty="0" err="1" smtClean="0"/>
              <a:t>LC’s</a:t>
            </a:r>
            <a:r>
              <a:rPr lang="en-US" sz="2400" dirty="0" smtClean="0"/>
              <a:t> MARC-to-MODS XSL transformations)</a:t>
            </a:r>
          </a:p>
          <a:p>
            <a:endParaRPr lang="en-US" sz="2400" dirty="0" smtClean="0"/>
          </a:p>
          <a:p>
            <a:r>
              <a:rPr lang="en-US" sz="2400" dirty="0" smtClean="0"/>
              <a:t>(header rows vary depending on content type)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State University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CONTENTdm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0245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HathiTrust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369069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would send public domain (usually pre-1923) books that hadn’t already been sent to Google/</a:t>
            </a:r>
            <a:r>
              <a:rPr lang="en-US" dirty="0" err="1" smtClean="0"/>
              <a:t>HathiTrust</a:t>
            </a:r>
            <a:r>
              <a:rPr lang="en-US" dirty="0" smtClean="0"/>
              <a:t> for digitization off to the Internet Archive to be digitized</a:t>
            </a:r>
          </a:p>
          <a:p>
            <a:endParaRPr lang="en-US" dirty="0" smtClean="0"/>
          </a:p>
          <a:p>
            <a:r>
              <a:rPr lang="en-US" dirty="0" err="1" smtClean="0"/>
              <a:t>HathiTrust</a:t>
            </a:r>
            <a:r>
              <a:rPr lang="en-US" dirty="0" smtClean="0"/>
              <a:t> has their own MARC cataloging guidelines to which our records needed to comply – a note field needed to have a certain value,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State University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0246" y="1417638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HathiTrust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40245" y="4333179"/>
            <a:ext cx="2539911" cy="1386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Sirsi</a:t>
            </a:r>
            <a:r>
              <a:rPr lang="en-US" sz="2400" dirty="0" smtClean="0"/>
              <a:t> Symphony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8" idx="0"/>
            <a:endCxn id="4" idx="2"/>
          </p:cNvCxnSpPr>
          <p:nvPr/>
        </p:nvCxnSpPr>
        <p:spPr>
          <a:xfrm rot="5400000" flipH="1" flipV="1">
            <a:off x="3845682" y="3568660"/>
            <a:ext cx="152903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4728" y="3963848"/>
            <a:ext cx="1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(exports MARC)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4728" y="2804141"/>
            <a:ext cx="410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(imports MARC </a:t>
            </a:r>
            <a:r>
              <a:rPr lang="en-US" dirty="0" err="1" smtClean="0"/>
              <a:t>w</a:t>
            </a:r>
            <a:r>
              <a:rPr lang="en-US" dirty="0" smtClean="0"/>
              <a:t>/ different or new fields)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731</Words>
  <Application>Microsoft Macintosh PowerPoint</Application>
  <PresentationFormat>On-screen Show (4:3)</PresentationFormat>
  <Paragraphs>136</Paragraphs>
  <Slides>23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Week 6 agenda</vt:lpstr>
      <vt:lpstr>Penn State University</vt:lpstr>
      <vt:lpstr>Penn State University</vt:lpstr>
      <vt:lpstr>Penn State University</vt:lpstr>
      <vt:lpstr>Penn State University</vt:lpstr>
      <vt:lpstr>MARCXML-to-CSV</vt:lpstr>
      <vt:lpstr>MARCXML-to-CSV</vt:lpstr>
      <vt:lpstr>Penn State University</vt:lpstr>
      <vt:lpstr>Penn State University</vt:lpstr>
      <vt:lpstr>Slide 10</vt:lpstr>
      <vt:lpstr>Penn State University</vt:lpstr>
      <vt:lpstr>University of Denver</vt:lpstr>
      <vt:lpstr>University of Denver</vt:lpstr>
      <vt:lpstr>University of Denver</vt:lpstr>
      <vt:lpstr>University of Denver</vt:lpstr>
      <vt:lpstr>University of Denver</vt:lpstr>
      <vt:lpstr>University of Denver</vt:lpstr>
      <vt:lpstr>University of Denver</vt:lpstr>
      <vt:lpstr>University of Denver</vt:lpstr>
      <vt:lpstr>University of Denver</vt:lpstr>
      <vt:lpstr>University of Denver</vt:lpstr>
      <vt:lpstr>University of Denver</vt:lpstr>
      <vt:lpstr>University of Denver</vt:lpstr>
    </vt:vector>
  </TitlesOfParts>
  <Company>Penn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 Clair</dc:creator>
  <cp:lastModifiedBy>Kevin Clair</cp:lastModifiedBy>
  <cp:revision>10</cp:revision>
  <dcterms:created xsi:type="dcterms:W3CDTF">2015-04-27T23:24:46Z</dcterms:created>
  <dcterms:modified xsi:type="dcterms:W3CDTF">2015-04-27T23:38:14Z</dcterms:modified>
</cp:coreProperties>
</file>