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3" r:id="rId13"/>
    <p:sldId id="277" r:id="rId14"/>
    <p:sldId id="274" r:id="rId15"/>
    <p:sldId id="275" r:id="rId16"/>
    <p:sldId id="276" r:id="rId17"/>
    <p:sldId id="271" r:id="rId18"/>
    <p:sldId id="272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7196" autoAdjust="0"/>
  </p:normalViewPr>
  <p:slideViewPr>
    <p:cSldViewPr>
      <p:cViewPr varScale="1">
        <p:scale>
          <a:sx n="95" d="100"/>
          <a:sy n="95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8254D-23D1-4EFF-9B3B-00B37E935D92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A236-1E09-43D8-9C98-C12E374E1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002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64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778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79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97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95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07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502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539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07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944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6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4266-2A1A-4872-824A-34A98499888B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930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pertext_Transfer_Protocol" TargetMode="External"/><Relationship Id="rId4" Type="http://schemas.openxmlformats.org/officeDocument/2006/relationships/hyperlink" Target="http://en.wikipedia.org/wiki/Dereferenceable_Uniform_Resource_Identifier" TargetMode="External"/><Relationship Id="rId5" Type="http://schemas.openxmlformats.org/officeDocument/2006/relationships/hyperlink" Target="http://en.wikipedia.org/wiki/User_agents" TargetMode="External"/><Relationship Id="rId6" Type="http://schemas.openxmlformats.org/officeDocument/2006/relationships/hyperlink" Target="http://en.wikipedia.org/wiki/Resource_Description_Framework" TargetMode="External"/><Relationship Id="rId7" Type="http://schemas.openxmlformats.org/officeDocument/2006/relationships/hyperlink" Target="http://en.wikipedia.org/wiki/SPARQ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Uniform_resource_identifi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Y5346Jrunc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d.loc.gov/authorities/names/no2010058681" TargetMode="External"/><Relationship Id="rId4" Type="http://schemas.openxmlformats.org/officeDocument/2006/relationships/hyperlink" Target="http://catalogue.bnf.fr/ark:/12148/cb14044476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-nb.info/gnd/14196250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Authority control and identifiers</a:t>
            </a:r>
          </a:p>
          <a:p>
            <a:r>
              <a:rPr lang="en-US" dirty="0" smtClean="0"/>
              <a:t>Linked data</a:t>
            </a:r>
          </a:p>
          <a:p>
            <a:r>
              <a:rPr lang="en-US" dirty="0" smtClean="0"/>
              <a:t>Lab: Open Refine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30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International Authority File</a:t>
            </a:r>
            <a:endParaRPr lang="en-US" dirty="0"/>
          </a:p>
        </p:txBody>
      </p:sp>
      <p:pic>
        <p:nvPicPr>
          <p:cNvPr id="6" name="Picture 5" descr="Screen Shot 2015-04-13 at 8.47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3804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International Authority File</a:t>
            </a:r>
            <a:endParaRPr lang="en-US" dirty="0"/>
          </a:p>
        </p:txBody>
      </p:sp>
      <p:pic>
        <p:nvPicPr>
          <p:cNvPr id="6" name="Picture 5" descr="Screen Shot 2015-04-13 at 8.47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38044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principles of 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>
                <a:hlinkClick r:id="rId2" tooltip="Uniform resource identifier"/>
              </a:rPr>
              <a:t>URIs</a:t>
            </a:r>
            <a:r>
              <a:rPr lang="en-US" dirty="0" smtClean="0"/>
              <a:t> to denote things.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>
                <a:hlinkClick r:id="rId3" tooltip="Hypertext Transfer Protocol"/>
              </a:rPr>
              <a:t>HTTP</a:t>
            </a:r>
            <a:r>
              <a:rPr lang="en-US" dirty="0" smtClean="0"/>
              <a:t> </a:t>
            </a:r>
            <a:r>
              <a:rPr lang="en-US" dirty="0" err="1" smtClean="0"/>
              <a:t>URIs</a:t>
            </a:r>
            <a:r>
              <a:rPr lang="en-US" dirty="0" smtClean="0"/>
              <a:t> so that these things can be referred to and looked up ("</a:t>
            </a:r>
            <a:r>
              <a:rPr lang="en-US" dirty="0" smtClean="0">
                <a:hlinkClick r:id="rId4" tooltip="Dereferenceable Uniform Resource Identifier"/>
              </a:rPr>
              <a:t>dereferenced</a:t>
            </a:r>
            <a:r>
              <a:rPr lang="en-US" dirty="0" smtClean="0"/>
              <a:t>") by people and </a:t>
            </a:r>
            <a:r>
              <a:rPr lang="en-US" dirty="0" smtClean="0">
                <a:hlinkClick r:id="rId5" tooltip="User agents"/>
              </a:rPr>
              <a:t>user agents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useful information about the thing when its URI is </a:t>
            </a:r>
            <a:r>
              <a:rPr lang="en-US" dirty="0" err="1" smtClean="0"/>
              <a:t>dereferenced</a:t>
            </a:r>
            <a:r>
              <a:rPr lang="en-US" dirty="0" smtClean="0"/>
              <a:t>, leveraging standards such as </a:t>
            </a:r>
            <a:r>
              <a:rPr lang="en-US" dirty="0" smtClean="0">
                <a:hlinkClick r:id="rId6" tooltip="Resource Description Framework"/>
              </a:rPr>
              <a:t>RDF</a:t>
            </a:r>
            <a:r>
              <a:rPr lang="en-US" dirty="0" smtClean="0"/>
              <a:t>, </a:t>
            </a:r>
            <a:r>
              <a:rPr lang="en-US" dirty="0" smtClean="0">
                <a:hlinkClick r:id="rId7" tooltip="SPARQL"/>
              </a:rPr>
              <a:t>SPARQL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links to other related things (using their </a:t>
            </a:r>
            <a:r>
              <a:rPr lang="en-US" dirty="0" err="1" smtClean="0"/>
              <a:t>URIs</a:t>
            </a:r>
            <a:r>
              <a:rPr lang="en-US" dirty="0" smtClean="0"/>
              <a:t>) when publishing data on the Web.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5638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Berners-Lee, Tim. “Linked Data: </a:t>
            </a:r>
            <a:r>
              <a:rPr lang="en-US" dirty="0" smtClean="0"/>
              <a:t>Design Issues.” http://www.w3.org/DesignIssues/LinkedData.html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Blockheads (Laurel and Hardy, 1938)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www.youtube.com/watch?v</a:t>
            </a:r>
            <a:r>
              <a:rPr lang="en-US" dirty="0" smtClean="0">
                <a:hlinkClick r:id="rId2"/>
              </a:rPr>
              <a:t>=Y5346Jrunc8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instead of…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"/>
              </a:rPr>
              <a:t>035    $a(OCoLC)78432321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245 00 $</a:t>
            </a:r>
            <a:r>
              <a:rPr lang="en-US" sz="2400" dirty="0" err="1" smtClean="0">
                <a:latin typeface="Courier"/>
              </a:rPr>
              <a:t>aBlockheads</a:t>
            </a:r>
            <a:r>
              <a:rPr lang="en-US" sz="2400" dirty="0" smtClean="0">
                <a:latin typeface="Courier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264 #2 $</a:t>
            </a:r>
            <a:r>
              <a:rPr lang="en-US" sz="2400" dirty="0" err="1" smtClean="0">
                <a:latin typeface="Courier"/>
              </a:rPr>
              <a:t>aHollywood</a:t>
            </a:r>
            <a:r>
              <a:rPr lang="en-US" sz="2400" dirty="0" smtClean="0">
                <a:latin typeface="Courier"/>
              </a:rPr>
              <a:t>, Ca. : $</a:t>
            </a:r>
            <a:r>
              <a:rPr lang="en-US" sz="2400" dirty="0" err="1" smtClean="0">
                <a:latin typeface="Courier"/>
              </a:rPr>
              <a:t>bNostalgia</a:t>
            </a:r>
            <a:r>
              <a:rPr lang="en-US" sz="2400" dirty="0" smtClean="0">
                <a:latin typeface="Courier"/>
              </a:rPr>
              <a:t> Merchant, $c1938.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520    World </a:t>
            </a:r>
            <a:r>
              <a:rPr lang="en-US" sz="2400" dirty="0" smtClean="0">
                <a:latin typeface="Courier"/>
              </a:rPr>
              <a:t>War I buddies, Stan and Ollie, are reunited after 20 years</a:t>
            </a:r>
            <a:r>
              <a:rPr lang="en-US" sz="2400" dirty="0" smtClean="0">
                <a:latin typeface="Courier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700 </a:t>
            </a:r>
            <a:r>
              <a:rPr lang="en-US" sz="2400" dirty="0" smtClean="0">
                <a:latin typeface="Courier"/>
              </a:rPr>
              <a:t>1# $</a:t>
            </a:r>
            <a:r>
              <a:rPr lang="en-US" sz="2400" dirty="0" err="1" smtClean="0">
                <a:latin typeface="Courier"/>
              </a:rPr>
              <a:t>aHardy</a:t>
            </a:r>
            <a:r>
              <a:rPr lang="en-US" sz="2400" dirty="0" smtClean="0">
                <a:latin typeface="Courier"/>
              </a:rPr>
              <a:t>, Oliver, $d1892-</a:t>
            </a:r>
            <a:r>
              <a:rPr lang="en-US" sz="2400" dirty="0" smtClean="0">
                <a:latin typeface="Courier"/>
              </a:rPr>
              <a:t>1957, $4act.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700 </a:t>
            </a:r>
            <a:r>
              <a:rPr lang="en-US" sz="2400" dirty="0" smtClean="0">
                <a:latin typeface="Courier"/>
              </a:rPr>
              <a:t>1# $</a:t>
            </a:r>
            <a:r>
              <a:rPr lang="en-US" sz="2400" dirty="0" err="1" smtClean="0">
                <a:latin typeface="Courier"/>
              </a:rPr>
              <a:t>aLaurel</a:t>
            </a:r>
            <a:r>
              <a:rPr lang="en-US" sz="2400" dirty="0" smtClean="0">
                <a:latin typeface="Courier"/>
              </a:rPr>
              <a:t>, </a:t>
            </a:r>
            <a:r>
              <a:rPr lang="en-US" sz="2400" dirty="0" smtClean="0">
                <a:latin typeface="Courier"/>
              </a:rPr>
              <a:t>Stan, $4act.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700 1# $</a:t>
            </a:r>
            <a:r>
              <a:rPr lang="en-US" sz="2400" dirty="0" err="1" smtClean="0">
                <a:latin typeface="Courier"/>
              </a:rPr>
              <a:t>aAdler</a:t>
            </a:r>
            <a:r>
              <a:rPr lang="en-US" sz="2400" dirty="0" smtClean="0">
                <a:latin typeface="Courier"/>
              </a:rPr>
              <a:t>, Felix, $d1884-1963, $4aus.</a:t>
            </a:r>
            <a:endParaRPr lang="en-US" sz="2400" dirty="0">
              <a:latin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would get: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"/>
              </a:rPr>
              <a:t>&lt;http://worldcat.org/oclc/78432321&gt;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schema:name</a:t>
            </a:r>
            <a:r>
              <a:rPr lang="en-US" sz="2000" dirty="0" smtClean="0">
                <a:latin typeface="Courier"/>
              </a:rPr>
              <a:t>	“Blockheads”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library:oclcnum</a:t>
            </a:r>
            <a:r>
              <a:rPr lang="en-US" sz="2000" dirty="0" smtClean="0">
                <a:latin typeface="Courier"/>
              </a:rPr>
              <a:t>	“78432321”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schema:description</a:t>
            </a:r>
            <a:r>
              <a:rPr lang="en-US" sz="2000" dirty="0" smtClean="0">
                <a:latin typeface="Courier"/>
              </a:rPr>
              <a:t>	“</a:t>
            </a:r>
            <a:r>
              <a:rPr lang="en-US" sz="2000" dirty="0" smtClean="0">
                <a:latin typeface="Courier"/>
              </a:rPr>
              <a:t>World War I buddies, Stan and Ollie, are reunited after 20 years</a:t>
            </a:r>
            <a:r>
              <a:rPr lang="en-US" sz="2000" dirty="0" smtClean="0">
                <a:latin typeface="Courier"/>
              </a:rPr>
              <a:t>.”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schema:actor</a:t>
            </a:r>
            <a:r>
              <a:rPr lang="en-US" sz="2000" dirty="0" smtClean="0">
                <a:latin typeface="Courier"/>
              </a:rPr>
              <a:t>	&lt;http://viaf.org/viaf/79076872&gt;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schema:actor</a:t>
            </a:r>
            <a:r>
              <a:rPr lang="en-US" sz="2000" dirty="0" smtClean="0">
                <a:latin typeface="Courier"/>
              </a:rPr>
              <a:t>	&lt;http://viaf.org/viaf/44486990&gt;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schema:author</a:t>
            </a:r>
            <a:r>
              <a:rPr lang="en-US" sz="2000" dirty="0" smtClean="0">
                <a:latin typeface="Courier"/>
              </a:rPr>
              <a:t>	&lt;http://viaf.org/viaf/54348410&gt;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schema:distributor</a:t>
            </a:r>
            <a:r>
              <a:rPr lang="en-US" sz="2000" dirty="0" smtClean="0">
                <a:latin typeface="Courier"/>
              </a:rPr>
              <a:t>	&lt;http</a:t>
            </a:r>
            <a:r>
              <a:rPr lang="en-US" sz="2000" dirty="0" smtClean="0">
                <a:latin typeface="Courier"/>
              </a:rPr>
              <a:t>://www.imdb.com/company/</a:t>
            </a:r>
            <a:r>
              <a:rPr lang="en-US" sz="2000" dirty="0" smtClean="0">
                <a:latin typeface="Courier"/>
              </a:rPr>
              <a:t>co0154895&gt; (close enough…)</a:t>
            </a:r>
          </a:p>
          <a:p>
            <a:pPr>
              <a:buNone/>
            </a:pPr>
            <a:endParaRPr lang="en-US" sz="2000" dirty="0">
              <a:latin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would get: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"/>
              </a:rPr>
              <a:t>&lt;http://worldcat.org/oclc/78432321&gt;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schema:name</a:t>
            </a:r>
            <a:r>
              <a:rPr lang="en-US" sz="2000" dirty="0" smtClean="0">
                <a:latin typeface="Courier"/>
              </a:rPr>
              <a:t>	“Blockheads”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library:oclcnum</a:t>
            </a:r>
            <a:r>
              <a:rPr lang="en-US" sz="2000" dirty="0" smtClean="0">
                <a:latin typeface="Courier"/>
              </a:rPr>
              <a:t>	“78432321”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schema:description</a:t>
            </a:r>
            <a:r>
              <a:rPr lang="en-US" sz="2000" dirty="0" smtClean="0">
                <a:latin typeface="Courier"/>
              </a:rPr>
              <a:t>	“</a:t>
            </a:r>
            <a:r>
              <a:rPr lang="en-US" sz="2000" dirty="0" smtClean="0">
                <a:latin typeface="Courier"/>
              </a:rPr>
              <a:t>World War I buddies, Stan and Ollie, are reunited after 20 years</a:t>
            </a:r>
            <a:r>
              <a:rPr lang="en-US" sz="2000" dirty="0" smtClean="0">
                <a:latin typeface="Courier"/>
              </a:rPr>
              <a:t>.”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schema:actor</a:t>
            </a:r>
            <a:r>
              <a:rPr lang="en-US" sz="2000" dirty="0" smtClean="0">
                <a:latin typeface="Courier"/>
              </a:rPr>
              <a:t>	&lt;http://viaf.org/viaf/79076872&gt;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schema:actor</a:t>
            </a:r>
            <a:r>
              <a:rPr lang="en-US" sz="2000" dirty="0" smtClean="0">
                <a:latin typeface="Courier"/>
              </a:rPr>
              <a:t>	&lt;http://viaf.org/viaf/44486990&gt;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schema:author</a:t>
            </a:r>
            <a:r>
              <a:rPr lang="en-US" sz="2000" dirty="0" smtClean="0">
                <a:latin typeface="Courier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</a:rPr>
              <a:t>&lt;http://viaf.org/viaf/54348410&gt;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schema:distributor</a:t>
            </a:r>
            <a:r>
              <a:rPr lang="en-US" sz="2000" dirty="0" smtClean="0">
                <a:latin typeface="Courier"/>
              </a:rPr>
              <a:t>	&lt;http</a:t>
            </a:r>
            <a:r>
              <a:rPr lang="en-US" sz="2000" dirty="0" smtClean="0">
                <a:latin typeface="Courier"/>
              </a:rPr>
              <a:t>://www.imdb.com/company/</a:t>
            </a:r>
            <a:r>
              <a:rPr lang="en-US" sz="2000" dirty="0" smtClean="0">
                <a:latin typeface="Courier"/>
              </a:rPr>
              <a:t>co0154895&gt; (close enough…)</a:t>
            </a:r>
          </a:p>
          <a:p>
            <a:pPr>
              <a:buNone/>
            </a:pPr>
            <a:endParaRPr lang="en-US" sz="2000" dirty="0">
              <a:latin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owl:sameAs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link equivalent entities from different authority files</a:t>
            </a:r>
          </a:p>
          <a:p>
            <a:r>
              <a:rPr lang="en-US" dirty="0" smtClean="0"/>
              <a:t>This thing    is the same as   That thing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owl:sameAs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"/>
              </a:rPr>
              <a:t>&lt;viaf.org/viaf/54348410&gt;</a:t>
            </a: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owl:sameAs</a:t>
            </a:r>
            <a:r>
              <a:rPr lang="en-US" sz="2000" dirty="0" smtClean="0">
                <a:latin typeface="Courier"/>
              </a:rPr>
              <a:t>	</a:t>
            </a:r>
            <a:r>
              <a:rPr lang="en-US" sz="2000" dirty="0" smtClean="0">
                <a:latin typeface="Courier"/>
                <a:hlinkClick r:id="rId2"/>
              </a:rPr>
              <a:t>http://d-nb.info/gnd/</a:t>
            </a:r>
            <a:r>
              <a:rPr lang="en-US" sz="2000" dirty="0" smtClean="0">
                <a:latin typeface="Courier"/>
                <a:hlinkClick r:id="rId2"/>
              </a:rPr>
              <a:t>14196250X</a:t>
            </a:r>
            <a:endParaRPr lang="en-US" sz="2000" dirty="0" smtClean="0">
              <a:latin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owl:sameAs</a:t>
            </a:r>
            <a:r>
              <a:rPr lang="en-US" sz="2000" dirty="0" smtClean="0">
                <a:latin typeface="Courier"/>
              </a:rPr>
              <a:t>	</a:t>
            </a:r>
            <a:r>
              <a:rPr lang="en-US" sz="2000" dirty="0" smtClean="0">
                <a:latin typeface="Courier"/>
                <a:hlinkClick r:id="rId3"/>
              </a:rPr>
              <a:t>http</a:t>
            </a:r>
            <a:r>
              <a:rPr lang="en-US" sz="2000" dirty="0" smtClean="0">
                <a:latin typeface="Courier"/>
                <a:hlinkClick r:id="rId3"/>
              </a:rPr>
              <a:t>://id.loc.gov/authorities/names/</a:t>
            </a:r>
            <a:r>
              <a:rPr lang="en-US" sz="2000" dirty="0" smtClean="0">
                <a:latin typeface="Courier"/>
                <a:hlinkClick r:id="rId3"/>
              </a:rPr>
              <a:t>no2010058681</a:t>
            </a:r>
            <a:endParaRPr lang="en-US" sz="2000" dirty="0" smtClean="0">
              <a:latin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</a:rPr>
              <a:t>	</a:t>
            </a:r>
            <a:r>
              <a:rPr lang="en-US" sz="2000" dirty="0" err="1" smtClean="0">
                <a:latin typeface="Courier"/>
              </a:rPr>
              <a:t>owl:sameAs</a:t>
            </a:r>
            <a:r>
              <a:rPr lang="en-US" sz="2000" dirty="0" smtClean="0">
                <a:latin typeface="Courier"/>
              </a:rPr>
              <a:t>	</a:t>
            </a:r>
            <a:r>
              <a:rPr lang="en-US" sz="2000" dirty="0" smtClean="0">
                <a:latin typeface="Courier"/>
                <a:hlinkClick r:id="rId4"/>
              </a:rPr>
              <a:t>http://catalogue.bnf.fr/ark:/12148/</a:t>
            </a:r>
            <a:r>
              <a:rPr lang="en-US" sz="2000" dirty="0" smtClean="0">
                <a:latin typeface="Courier"/>
                <a:hlinkClick r:id="rId4"/>
              </a:rPr>
              <a:t>cb14044476v</a:t>
            </a:r>
            <a:endParaRPr lang="en-US" sz="2000" dirty="0" smtClean="0">
              <a:latin typeface="Courier"/>
            </a:endParaRPr>
          </a:p>
          <a:p>
            <a:pPr>
              <a:buNone/>
            </a:pPr>
            <a:endParaRPr lang="en-US" sz="2000" dirty="0" smtClean="0">
              <a:latin typeface="Courier"/>
            </a:endParaRPr>
          </a:p>
          <a:p>
            <a:pPr>
              <a:buNone/>
            </a:pPr>
            <a:r>
              <a:rPr lang="en-US" sz="2400" dirty="0" smtClean="0"/>
              <a:t>etc.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Authority control + 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ambiguity</a:t>
            </a:r>
          </a:p>
          <a:p>
            <a:r>
              <a:rPr lang="en-US" dirty="0" smtClean="0"/>
              <a:t>Create more links within records</a:t>
            </a:r>
          </a:p>
          <a:p>
            <a:r>
              <a:rPr lang="en-US" dirty="0" smtClean="0"/>
              <a:t>Cover all descriptive use cases</a:t>
            </a:r>
          </a:p>
          <a:p>
            <a:pPr lvl="2"/>
            <a:r>
              <a:rPr lang="en-US" dirty="0" smtClean="0"/>
              <a:t>Internationalization, multiple languages</a:t>
            </a:r>
          </a:p>
          <a:p>
            <a:pPr lvl="2"/>
            <a:r>
              <a:rPr lang="en-US" dirty="0" smtClean="0"/>
              <a:t>Different spellings</a:t>
            </a:r>
          </a:p>
          <a:p>
            <a:pPr lvl="2"/>
            <a:r>
              <a:rPr lang="en-US" dirty="0" smtClean="0"/>
              <a:t>Inconsistent or unknown life dates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consistency and accuracy of records</a:t>
            </a:r>
          </a:p>
          <a:p>
            <a:r>
              <a:rPr lang="en-US" dirty="0" smtClean="0"/>
              <a:t>Easing research for catalogers and the public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Authority control + 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ambiguity</a:t>
            </a:r>
          </a:p>
          <a:p>
            <a:r>
              <a:rPr lang="en-US" dirty="0" smtClean="0"/>
              <a:t>Create more links within records</a:t>
            </a:r>
          </a:p>
          <a:p>
            <a:r>
              <a:rPr lang="en-US" dirty="0" smtClean="0"/>
              <a:t>Cover all descriptive use cases</a:t>
            </a:r>
          </a:p>
          <a:p>
            <a:pPr lvl="2"/>
            <a:r>
              <a:rPr lang="en-US" dirty="0" smtClean="0"/>
              <a:t>Internationalization, multiple languages</a:t>
            </a:r>
          </a:p>
          <a:p>
            <a:pPr lvl="2"/>
            <a:r>
              <a:rPr lang="en-US" dirty="0" smtClean="0"/>
              <a:t>Different spellings</a:t>
            </a:r>
          </a:p>
          <a:p>
            <a:pPr lvl="2"/>
            <a:r>
              <a:rPr lang="en-US" dirty="0" smtClean="0"/>
              <a:t>Inconsistent or unknown life dates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6443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do that we need cleaned-up metadata…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Open Refine: </a:t>
            </a:r>
            <a:r>
              <a:rPr lang="en-US" dirty="0" smtClean="0">
                <a:hlinkClick r:id="rId2"/>
              </a:rPr>
              <a:t>http://openrefine.org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Download the software for your OS</a:t>
            </a:r>
          </a:p>
          <a:p>
            <a:pPr>
              <a:buNone/>
            </a:pPr>
            <a:r>
              <a:rPr lang="en-US" dirty="0" smtClean="0"/>
              <a:t>(Windows, Mac, </a:t>
            </a:r>
            <a:r>
              <a:rPr lang="en-US" smtClean="0"/>
              <a:t>Linux)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Adler</a:t>
            </a:r>
            <a:endParaRPr lang="en-US" dirty="0"/>
          </a:p>
        </p:txBody>
      </p:sp>
      <p:pic>
        <p:nvPicPr>
          <p:cNvPr id="5" name="Picture 4" descr="adler profess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2586446" cy="37568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Adler</a:t>
            </a:r>
            <a:endParaRPr lang="en-US" dirty="0"/>
          </a:p>
        </p:txBody>
      </p:sp>
      <p:pic>
        <p:nvPicPr>
          <p:cNvPr id="5" name="Picture 4" descr="adler profess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2586446" cy="3756878"/>
          </a:xfrm>
          <a:prstGeom prst="rect">
            <a:avLst/>
          </a:prstGeom>
        </p:spPr>
      </p:pic>
      <p:pic>
        <p:nvPicPr>
          <p:cNvPr id="4" name="Picture 3" descr="adler wri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57400"/>
            <a:ext cx="2819400" cy="310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Adler</a:t>
            </a:r>
            <a:endParaRPr lang="en-US" dirty="0"/>
          </a:p>
        </p:txBody>
      </p:sp>
      <p:pic>
        <p:nvPicPr>
          <p:cNvPr id="5" name="Picture 4" descr="adler profess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2586446" cy="3756878"/>
          </a:xfrm>
          <a:prstGeom prst="rect">
            <a:avLst/>
          </a:prstGeom>
        </p:spPr>
      </p:pic>
      <p:pic>
        <p:nvPicPr>
          <p:cNvPr id="4" name="Picture 3" descr="adler wri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57400"/>
            <a:ext cx="2819400" cy="3102528"/>
          </a:xfrm>
          <a:prstGeom prst="rect">
            <a:avLst/>
          </a:prstGeom>
        </p:spPr>
      </p:pic>
      <p:pic>
        <p:nvPicPr>
          <p:cNvPr id="6" name="Picture 5" descr="adler clow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303" y="2057400"/>
            <a:ext cx="2817421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4-13 at 8.05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30901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4495800"/>
            <a:ext cx="4105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Wikipedia disambiguation page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Felix Adler (professor)</a:t>
            </a:r>
          </a:p>
          <a:p>
            <a:pPr>
              <a:buNone/>
            </a:pPr>
            <a:r>
              <a:rPr lang="en-US" dirty="0" smtClean="0"/>
              <a:t>			100 </a:t>
            </a:r>
            <a:r>
              <a:rPr lang="en-US" dirty="0" smtClean="0"/>
              <a:t>1 _ ‎‡a  Adler, Felix,‏ ‎‡d  1851-1933</a:t>
            </a:r>
            <a:endParaRPr lang="en-US" dirty="0"/>
          </a:p>
        </p:txBody>
      </p:sp>
      <p:pic>
        <p:nvPicPr>
          <p:cNvPr id="4" name="Picture 3" descr="adler profess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685801"/>
            <a:ext cx="1154128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6019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Felix Adler (professor)</a:t>
            </a:r>
          </a:p>
          <a:p>
            <a:pPr>
              <a:buNone/>
            </a:pPr>
            <a:r>
              <a:rPr lang="en-US" dirty="0" smtClean="0"/>
              <a:t>			100 </a:t>
            </a:r>
            <a:r>
              <a:rPr lang="en-US" dirty="0" smtClean="0"/>
              <a:t>1 _ ‎‡a  Adler, Felix,‏ ‎‡d  1851-</a:t>
            </a:r>
            <a:r>
              <a:rPr lang="en-US" dirty="0" smtClean="0"/>
              <a:t>1933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Felix Adler (screenwriter)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100 1 _ ‎‡a  Adler, Felix,‏ ‎‡</a:t>
            </a:r>
            <a:r>
              <a:rPr lang="en-US" dirty="0" err="1" smtClean="0"/>
              <a:t>d</a:t>
            </a:r>
            <a:r>
              <a:rPr lang="en-US" dirty="0" smtClean="0"/>
              <a:t>  1884-1963</a:t>
            </a:r>
            <a:endParaRPr lang="en-US" dirty="0" smtClean="0"/>
          </a:p>
        </p:txBody>
      </p:sp>
      <p:pic>
        <p:nvPicPr>
          <p:cNvPr id="4" name="Picture 3" descr="adler profess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685801"/>
            <a:ext cx="1154128" cy="1676400"/>
          </a:xfrm>
          <a:prstGeom prst="rect">
            <a:avLst/>
          </a:prstGeom>
        </p:spPr>
      </p:pic>
      <p:pic>
        <p:nvPicPr>
          <p:cNvPr id="5" name="Picture 4" descr="adler wri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1744479" cy="19196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6019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Felix Adler (professor)</a:t>
            </a:r>
          </a:p>
          <a:p>
            <a:pPr>
              <a:buNone/>
            </a:pPr>
            <a:r>
              <a:rPr lang="en-US" dirty="0" smtClean="0"/>
              <a:t>			100 </a:t>
            </a:r>
            <a:r>
              <a:rPr lang="en-US" dirty="0" smtClean="0"/>
              <a:t>1 _ ‎‡a  Adler, Felix,‏ ‎‡d  1851-</a:t>
            </a:r>
            <a:r>
              <a:rPr lang="en-US" dirty="0" smtClean="0"/>
              <a:t>1933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Felix Adler (screenwriter)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100 1 _ ‎‡a  Adler, Felix,‏ ‎‡</a:t>
            </a:r>
            <a:r>
              <a:rPr lang="en-US" dirty="0" err="1" smtClean="0"/>
              <a:t>d</a:t>
            </a:r>
            <a:r>
              <a:rPr lang="en-US" dirty="0" smtClean="0"/>
              <a:t>  1884-</a:t>
            </a:r>
            <a:r>
              <a:rPr lang="en-US" dirty="0" smtClean="0"/>
              <a:t>1963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Felix Adler (clown)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100 1 _ ‎‡a  Adler, Felix,‏ ‎‡</a:t>
            </a:r>
            <a:r>
              <a:rPr lang="en-US" dirty="0" err="1" smtClean="0"/>
              <a:t>d</a:t>
            </a:r>
            <a:r>
              <a:rPr lang="en-US" dirty="0" smtClean="0"/>
              <a:t>  1895-1960‏</a:t>
            </a:r>
            <a:endParaRPr lang="en-US" dirty="0" smtClean="0"/>
          </a:p>
        </p:txBody>
      </p:sp>
      <p:pic>
        <p:nvPicPr>
          <p:cNvPr id="4" name="Picture 3" descr="adler profess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685801"/>
            <a:ext cx="1154128" cy="1676400"/>
          </a:xfrm>
          <a:prstGeom prst="rect">
            <a:avLst/>
          </a:prstGeom>
        </p:spPr>
      </p:pic>
      <p:pic>
        <p:nvPicPr>
          <p:cNvPr id="5" name="Picture 4" descr="adler wri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1744479" cy="1919662"/>
          </a:xfrm>
          <a:prstGeom prst="rect">
            <a:avLst/>
          </a:prstGeom>
        </p:spPr>
      </p:pic>
      <p:pic>
        <p:nvPicPr>
          <p:cNvPr id="6" name="Picture 5" descr="adler clow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800600"/>
            <a:ext cx="1691640" cy="1784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820</Words>
  <Application>Microsoft Macintosh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Week 4 Agenda</vt:lpstr>
      <vt:lpstr>Authority Control</vt:lpstr>
      <vt:lpstr>Felix Adler</vt:lpstr>
      <vt:lpstr>Felix Adler</vt:lpstr>
      <vt:lpstr>Felix Adler</vt:lpstr>
      <vt:lpstr>Slide 6</vt:lpstr>
      <vt:lpstr>Slide 7</vt:lpstr>
      <vt:lpstr>Slide 8</vt:lpstr>
      <vt:lpstr>Slide 9</vt:lpstr>
      <vt:lpstr>Virtual International Authority File</vt:lpstr>
      <vt:lpstr>Virtual International Authority File</vt:lpstr>
      <vt:lpstr>Four principles of linked data</vt:lpstr>
      <vt:lpstr>Blockheads (Laurel and Hardy, 1938)</vt:lpstr>
      <vt:lpstr>So instead of…</vt:lpstr>
      <vt:lpstr>You would get:</vt:lpstr>
      <vt:lpstr>You would get:</vt:lpstr>
      <vt:lpstr>owl:sameAs</vt:lpstr>
      <vt:lpstr>owl:sameAs</vt:lpstr>
      <vt:lpstr>Authority control + linked data</vt:lpstr>
      <vt:lpstr>Authority control + linked data</vt:lpstr>
      <vt:lpstr>Lab #4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Agenda</dc:title>
  <dc:creator>temp</dc:creator>
  <cp:lastModifiedBy>Kevin Clair</cp:lastModifiedBy>
  <cp:revision>20</cp:revision>
  <dcterms:created xsi:type="dcterms:W3CDTF">2015-04-14T02:04:12Z</dcterms:created>
  <dcterms:modified xsi:type="dcterms:W3CDTF">2015-04-14T03:57:48Z</dcterms:modified>
</cp:coreProperties>
</file>