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slideLayouts/slideLayout5.xml" ContentType="application/vnd.openxmlformats-officedocument.presentationml.slideLayout+xml"/>
  <Override PartName="/ppt/slides/slide1.xml" ContentType="application/vnd.openxmlformats-officedocument.presentationml.slide+xml"/>
  <Override PartName="/ppt/slides/slide26.xml" ContentType="application/vnd.openxmlformats-officedocument.presentationml.slide+xml"/>
  <Override PartName="/docProps/app.xml" ContentType="application/vnd.openxmlformats-officedocument.extended-properties+xml"/>
  <Override PartName="/ppt/slideLayouts/slideLayout1.xml" ContentType="application/vnd.openxmlformats-officedocument.presentationml.slideLayout+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7" r:id="rId2"/>
    <p:sldId id="260" r:id="rId3"/>
    <p:sldId id="258" r:id="rId4"/>
    <p:sldId id="259" r:id="rId5"/>
    <p:sldId id="261" r:id="rId6"/>
    <p:sldId id="263" r:id="rId7"/>
    <p:sldId id="264" r:id="rId8"/>
    <p:sldId id="262"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1" r:id="rId24"/>
    <p:sldId id="282" r:id="rId25"/>
    <p:sldId id="283" r:id="rId26"/>
    <p:sldId id="279" r:id="rId27"/>
    <p:sldId id="280" r:id="rId28"/>
    <p:sldId id="284" r:id="rId29"/>
    <p:sldId id="285" r:id="rId30"/>
    <p:sldId id="286"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98" d="100"/>
          <a:sy n="98" d="100"/>
        </p:scale>
        <p:origin x="-640"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D764D2-CB90-DD42-AB2B-F3496B9E70E6}" type="datetimeFigureOut">
              <a:rPr lang="en-US" smtClean="0"/>
              <a:t>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D52AC-7E49-7641-A86F-BD9B20059B6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D764D2-CB90-DD42-AB2B-F3496B9E70E6}" type="datetimeFigureOut">
              <a:rPr lang="en-US" smtClean="0"/>
              <a:t>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D52AC-7E49-7641-A86F-BD9B20059B6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D764D2-CB90-DD42-AB2B-F3496B9E70E6}" type="datetimeFigureOut">
              <a:rPr lang="en-US" smtClean="0"/>
              <a:t>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D52AC-7E49-7641-A86F-BD9B20059B6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D764D2-CB90-DD42-AB2B-F3496B9E70E6}" type="datetimeFigureOut">
              <a:rPr lang="en-US" smtClean="0"/>
              <a:t>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D52AC-7E49-7641-A86F-BD9B20059B6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D764D2-CB90-DD42-AB2B-F3496B9E70E6}" type="datetimeFigureOut">
              <a:rPr lang="en-US" smtClean="0"/>
              <a:t>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D52AC-7E49-7641-A86F-BD9B20059B6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D764D2-CB90-DD42-AB2B-F3496B9E70E6}" type="datetimeFigureOut">
              <a:rPr lang="en-US" smtClean="0"/>
              <a:t>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2D52AC-7E49-7641-A86F-BD9B20059B6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D764D2-CB90-DD42-AB2B-F3496B9E70E6}" type="datetimeFigureOut">
              <a:rPr lang="en-US" smtClean="0"/>
              <a:t>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2D52AC-7E49-7641-A86F-BD9B20059B6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D764D2-CB90-DD42-AB2B-F3496B9E70E6}" type="datetimeFigureOut">
              <a:rPr lang="en-US" smtClean="0"/>
              <a:t>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2D52AC-7E49-7641-A86F-BD9B20059B6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764D2-CB90-DD42-AB2B-F3496B9E70E6}" type="datetimeFigureOut">
              <a:rPr lang="en-US" smtClean="0"/>
              <a:t>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2D52AC-7E49-7641-A86F-BD9B20059B6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D764D2-CB90-DD42-AB2B-F3496B9E70E6}" type="datetimeFigureOut">
              <a:rPr lang="en-US" smtClean="0"/>
              <a:t>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2D52AC-7E49-7641-A86F-BD9B20059B6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D764D2-CB90-DD42-AB2B-F3496B9E70E6}" type="datetimeFigureOut">
              <a:rPr lang="en-US" smtClean="0"/>
              <a:t>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2D52AC-7E49-7641-A86F-BD9B20059B6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D764D2-CB90-DD42-AB2B-F3496B9E70E6}" type="datetimeFigureOut">
              <a:rPr lang="en-US" smtClean="0"/>
              <a:t>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2D52AC-7E49-7641-A86F-BD9B20059B6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prints.cs.univie.ac.at/79/1/haslhofer08_acmSur_final.pd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6 Agenda</a:t>
            </a:r>
            <a:endParaRPr lang="en-US" dirty="0"/>
          </a:p>
        </p:txBody>
      </p:sp>
      <p:sp>
        <p:nvSpPr>
          <p:cNvPr id="3" name="Content Placeholder 2"/>
          <p:cNvSpPr>
            <a:spLocks noGrp="1"/>
          </p:cNvSpPr>
          <p:nvPr>
            <p:ph idx="1"/>
          </p:nvPr>
        </p:nvSpPr>
        <p:spPr/>
        <p:txBody>
          <a:bodyPr/>
          <a:lstStyle/>
          <a:p>
            <a:r>
              <a:rPr lang="en-US" dirty="0" smtClean="0"/>
              <a:t>Interoperability: standards and strategies</a:t>
            </a:r>
          </a:p>
          <a:p>
            <a:r>
              <a:rPr lang="en-US" dirty="0" smtClean="0"/>
              <a:t>Lab: Introduction to XSLT</a:t>
            </a:r>
          </a:p>
          <a:p>
            <a:r>
              <a:rPr lang="en-US" dirty="0" smtClean="0"/>
              <a:t>Lab report and assignment update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Interoperability strategies</a:t>
            </a:r>
            <a:endParaRPr lang="en-US" dirty="0"/>
          </a:p>
        </p:txBody>
      </p:sp>
      <p:sp>
        <p:nvSpPr>
          <p:cNvPr id="3" name="Content Placeholder 2"/>
          <p:cNvSpPr>
            <a:spLocks noGrp="1"/>
          </p:cNvSpPr>
          <p:nvPr>
            <p:ph idx="1"/>
          </p:nvPr>
        </p:nvSpPr>
        <p:spPr/>
        <p:txBody>
          <a:bodyPr/>
          <a:lstStyle/>
          <a:p>
            <a:r>
              <a:rPr lang="en-US" dirty="0" smtClean="0"/>
              <a:t>Protocols</a:t>
            </a:r>
          </a:p>
          <a:p>
            <a:r>
              <a:rPr lang="en-US" b="1" dirty="0" smtClean="0"/>
              <a:t>Representations:</a:t>
            </a:r>
          </a:p>
          <a:p>
            <a:pPr lvl="1"/>
            <a:r>
              <a:rPr lang="en-US" dirty="0" smtClean="0"/>
              <a:t>XML</a:t>
            </a:r>
          </a:p>
          <a:p>
            <a:pPr lvl="1"/>
            <a:r>
              <a:rPr lang="en-US" dirty="0" smtClean="0"/>
              <a:t>JSON</a:t>
            </a:r>
          </a:p>
          <a:p>
            <a:pPr lvl="1"/>
            <a:r>
              <a:rPr lang="en-US" dirty="0" smtClean="0"/>
              <a:t>RDF</a:t>
            </a:r>
          </a:p>
          <a:p>
            <a:r>
              <a:rPr lang="en-US" dirty="0" smtClean="0"/>
              <a:t>Attributes and values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Interoperability strategies</a:t>
            </a:r>
            <a:endParaRPr lang="en-US" dirty="0"/>
          </a:p>
        </p:txBody>
      </p:sp>
      <p:sp>
        <p:nvSpPr>
          <p:cNvPr id="3" name="Content Placeholder 2"/>
          <p:cNvSpPr>
            <a:spLocks noGrp="1"/>
          </p:cNvSpPr>
          <p:nvPr>
            <p:ph idx="1"/>
          </p:nvPr>
        </p:nvSpPr>
        <p:spPr/>
        <p:txBody>
          <a:bodyPr/>
          <a:lstStyle/>
          <a:p>
            <a:r>
              <a:rPr lang="en-US" dirty="0" smtClean="0"/>
              <a:t>Protocols</a:t>
            </a:r>
          </a:p>
          <a:p>
            <a:r>
              <a:rPr lang="en-US" dirty="0" smtClean="0"/>
              <a:t>Representations</a:t>
            </a:r>
          </a:p>
          <a:p>
            <a:r>
              <a:rPr lang="en-US" b="1" dirty="0" smtClean="0"/>
              <a:t>Attributes and values:</a:t>
            </a:r>
          </a:p>
          <a:p>
            <a:pPr lvl="1"/>
            <a:r>
              <a:rPr lang="en-US" dirty="0" smtClean="0"/>
              <a:t>Schemas</a:t>
            </a:r>
          </a:p>
          <a:p>
            <a:pPr lvl="1"/>
            <a:r>
              <a:rPr lang="en-US" dirty="0" smtClean="0"/>
              <a:t>Data dictionaries</a:t>
            </a:r>
          </a:p>
          <a:p>
            <a:pPr lvl="1"/>
            <a:r>
              <a:rPr lang="en-US" dirty="0" smtClean="0"/>
              <a:t>Controlled vocabularies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Interoperability strategies</a:t>
            </a:r>
            <a:endParaRPr lang="en-US" dirty="0"/>
          </a:p>
        </p:txBody>
      </p:sp>
      <p:sp>
        <p:nvSpPr>
          <p:cNvPr id="3" name="Content Placeholder 2"/>
          <p:cNvSpPr>
            <a:spLocks noGrp="1"/>
          </p:cNvSpPr>
          <p:nvPr>
            <p:ph idx="1"/>
          </p:nvPr>
        </p:nvSpPr>
        <p:spPr/>
        <p:txBody>
          <a:bodyPr/>
          <a:lstStyle/>
          <a:p>
            <a:pPr>
              <a:buNone/>
            </a:pPr>
            <a:r>
              <a:rPr lang="en-US" dirty="0" smtClean="0"/>
              <a:t>Basically: make sure each side (harvester and </a:t>
            </a:r>
            <a:r>
              <a:rPr lang="en-US" dirty="0" err="1" smtClean="0"/>
              <a:t>harvestee</a:t>
            </a:r>
            <a:r>
              <a:rPr lang="en-US" dirty="0" smtClean="0"/>
              <a:t>) speaks the same language.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Interoperability strategies</a:t>
            </a:r>
            <a:endParaRPr lang="en-US" dirty="0"/>
          </a:p>
        </p:txBody>
      </p:sp>
      <p:sp>
        <p:nvSpPr>
          <p:cNvPr id="3" name="Content Placeholder 2"/>
          <p:cNvSpPr>
            <a:spLocks noGrp="1"/>
          </p:cNvSpPr>
          <p:nvPr>
            <p:ph idx="1"/>
          </p:nvPr>
        </p:nvSpPr>
        <p:spPr/>
        <p:txBody>
          <a:bodyPr/>
          <a:lstStyle/>
          <a:p>
            <a:pPr>
              <a:buNone/>
            </a:pPr>
            <a:r>
              <a:rPr lang="en-US" dirty="0" smtClean="0"/>
              <a:t>Basically: make sure each side (harvester and </a:t>
            </a:r>
            <a:r>
              <a:rPr lang="en-US" dirty="0" err="1" smtClean="0"/>
              <a:t>harvestee</a:t>
            </a:r>
            <a:r>
              <a:rPr lang="en-US" dirty="0" smtClean="0"/>
              <a:t>) speaks the same language.</a:t>
            </a:r>
          </a:p>
          <a:p>
            <a:pPr>
              <a:buNone/>
            </a:pPr>
            <a:endParaRPr lang="en-US" dirty="0" smtClean="0"/>
          </a:p>
          <a:p>
            <a:pPr>
              <a:buNone/>
            </a:pPr>
            <a:r>
              <a:rPr lang="en-US" dirty="0" smtClean="0"/>
              <a:t>But what happens if the language changes (system migration, etc.)?</a:t>
            </a:r>
          </a:p>
          <a:p>
            <a:pPr>
              <a:buNone/>
            </a:pPr>
            <a:r>
              <a:rPr lang="en-US" dirty="0" smtClean="0"/>
              <a:t>Or some new data provider uses totally different metadata rules?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5: XSLT</a:t>
            </a:r>
            <a:endParaRPr lang="en-US" dirty="0"/>
          </a:p>
        </p:txBody>
      </p:sp>
      <p:sp>
        <p:nvSpPr>
          <p:cNvPr id="3" name="Content Placeholder 2"/>
          <p:cNvSpPr>
            <a:spLocks noGrp="1"/>
          </p:cNvSpPr>
          <p:nvPr>
            <p:ph idx="1"/>
          </p:nvPr>
        </p:nvSpPr>
        <p:spPr/>
        <p:txBody>
          <a:bodyPr/>
          <a:lstStyle/>
          <a:p>
            <a:r>
              <a:rPr lang="en-US" dirty="0" smtClean="0"/>
              <a:t>We use XSLT (if it’s in XML, anyway)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XSLT</a:t>
            </a:r>
            <a:endParaRPr lang="en-US" dirty="0"/>
          </a:p>
        </p:txBody>
      </p:sp>
      <p:sp>
        <p:nvSpPr>
          <p:cNvPr id="3" name="Content Placeholder 2"/>
          <p:cNvSpPr>
            <a:spLocks noGrp="1"/>
          </p:cNvSpPr>
          <p:nvPr>
            <p:ph idx="1"/>
          </p:nvPr>
        </p:nvSpPr>
        <p:spPr/>
        <p:txBody>
          <a:bodyPr/>
          <a:lstStyle/>
          <a:p>
            <a:r>
              <a:rPr lang="en-US" dirty="0" smtClean="0"/>
              <a:t>Language for transforming XML into other documents</a:t>
            </a:r>
          </a:p>
          <a:p>
            <a:r>
              <a:rPr lang="en-US" dirty="0" smtClean="0"/>
              <a:t>Text, XML, HTML, JSON</a:t>
            </a:r>
          </a:p>
          <a:p>
            <a:r>
              <a:rPr lang="en-US" dirty="0" smtClean="0"/>
              <a:t>Uses </a:t>
            </a:r>
            <a:r>
              <a:rPr lang="en-US" dirty="0" err="1" smtClean="0"/>
              <a:t>XPath</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XSLT</a:t>
            </a:r>
            <a:endParaRPr lang="en-US" dirty="0"/>
          </a:p>
        </p:txBody>
      </p:sp>
      <p:sp>
        <p:nvSpPr>
          <p:cNvPr id="3" name="Content Placeholder 2"/>
          <p:cNvSpPr>
            <a:spLocks noGrp="1"/>
          </p:cNvSpPr>
          <p:nvPr>
            <p:ph idx="1"/>
          </p:nvPr>
        </p:nvSpPr>
        <p:spPr/>
        <p:txBody>
          <a:bodyPr/>
          <a:lstStyle/>
          <a:p>
            <a:r>
              <a:rPr lang="en-US" dirty="0" smtClean="0"/>
              <a:t>Language for transforming XML into other documents</a:t>
            </a:r>
          </a:p>
          <a:p>
            <a:r>
              <a:rPr lang="en-US" dirty="0" smtClean="0"/>
              <a:t>Text, XML, HTML, JSON</a:t>
            </a:r>
          </a:p>
          <a:p>
            <a:r>
              <a:rPr lang="en-US" dirty="0" smtClean="0"/>
              <a:t>Uses </a:t>
            </a:r>
            <a:r>
              <a:rPr lang="en-US" dirty="0" err="1" smtClean="0"/>
              <a:t>XPath</a:t>
            </a:r>
            <a:r>
              <a:rPr lang="en-US" dirty="0" smtClean="0"/>
              <a: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XPath</a:t>
            </a:r>
            <a:endParaRPr lang="en-US" dirty="0"/>
          </a:p>
        </p:txBody>
      </p:sp>
      <p:sp>
        <p:nvSpPr>
          <p:cNvPr id="3" name="Content Placeholder 2"/>
          <p:cNvSpPr>
            <a:spLocks noGrp="1"/>
          </p:cNvSpPr>
          <p:nvPr>
            <p:ph idx="1"/>
          </p:nvPr>
        </p:nvSpPr>
        <p:spPr/>
        <p:txBody>
          <a:bodyPr/>
          <a:lstStyle/>
          <a:p>
            <a:r>
              <a:rPr lang="en-US" dirty="0" smtClean="0"/>
              <a:t>Method of navigating XML records</a:t>
            </a:r>
          </a:p>
          <a:p>
            <a:r>
              <a:rPr lang="en-US" dirty="0" smtClean="0"/>
              <a:t>Seven attribute types. Here are four:</a:t>
            </a:r>
          </a:p>
          <a:p>
            <a:pPr lvl="1"/>
            <a:r>
              <a:rPr lang="en-US" dirty="0" smtClean="0"/>
              <a:t>element</a:t>
            </a:r>
          </a:p>
          <a:p>
            <a:pPr lvl="1"/>
            <a:r>
              <a:rPr lang="en-US" dirty="0" smtClean="0"/>
              <a:t>attribute</a:t>
            </a:r>
          </a:p>
          <a:p>
            <a:pPr lvl="1"/>
            <a:r>
              <a:rPr lang="en-US" dirty="0" smtClean="0"/>
              <a:t>text</a:t>
            </a:r>
          </a:p>
          <a:p>
            <a:pPr lvl="1"/>
            <a:r>
              <a:rPr lang="en-US" dirty="0" smtClean="0"/>
              <a:t>namespace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&lt;library&gt;</a:t>
            </a:r>
          </a:p>
          <a:p>
            <a:pPr>
              <a:buNone/>
            </a:pPr>
            <a:r>
              <a:rPr lang="en-US" dirty="0" smtClean="0"/>
              <a:t>	&lt;record&gt;</a:t>
            </a:r>
          </a:p>
          <a:p>
            <a:pPr>
              <a:buNone/>
            </a:pPr>
            <a:r>
              <a:rPr lang="en-US" dirty="0" smtClean="0"/>
              <a:t>		&lt;title&gt;Cadillac Desert&lt;/title&gt;</a:t>
            </a:r>
          </a:p>
          <a:p>
            <a:pPr>
              <a:buNone/>
            </a:pPr>
            <a:r>
              <a:rPr lang="en-US" dirty="0" smtClean="0"/>
              <a:t>		&lt;author&gt;</a:t>
            </a:r>
            <a:r>
              <a:rPr lang="en-US" dirty="0" err="1" smtClean="0"/>
              <a:t>Reisner</a:t>
            </a:r>
            <a:r>
              <a:rPr lang="en-US" dirty="0" smtClean="0"/>
              <a:t>, Marc&lt;/author&gt;</a:t>
            </a:r>
          </a:p>
          <a:p>
            <a:pPr>
              <a:buNone/>
            </a:pPr>
            <a:r>
              <a:rPr lang="en-US" dirty="0" smtClean="0"/>
              <a:t>		&lt;</a:t>
            </a:r>
            <a:r>
              <a:rPr lang="en-US" dirty="0" err="1" smtClean="0"/>
              <a:t>originInfo</a:t>
            </a:r>
            <a:r>
              <a:rPr lang="en-US" dirty="0" smtClean="0"/>
              <a:t>&gt;</a:t>
            </a:r>
          </a:p>
          <a:p>
            <a:pPr>
              <a:buNone/>
            </a:pPr>
            <a:r>
              <a:rPr lang="en-US" dirty="0" smtClean="0"/>
              <a:t>			&lt;</a:t>
            </a:r>
            <a:r>
              <a:rPr lang="en-US" dirty="0" err="1" smtClean="0"/>
              <a:t>placeOfPublication</a:t>
            </a:r>
            <a:r>
              <a:rPr lang="en-US" dirty="0" smtClean="0"/>
              <a:t>&gt;New York&lt;/</a:t>
            </a:r>
            <a:r>
              <a:rPr lang="en-US" dirty="0" err="1" smtClean="0"/>
              <a:t>placeOfPublication</a:t>
            </a:r>
            <a:r>
              <a:rPr lang="en-US" dirty="0" smtClean="0"/>
              <a:t>&gt;</a:t>
            </a:r>
          </a:p>
          <a:p>
            <a:pPr>
              <a:buNone/>
            </a:pPr>
            <a:r>
              <a:rPr lang="en-US" dirty="0" smtClean="0"/>
              <a:t>			&lt;publisher&gt;Viking&lt;/publisher&gt;</a:t>
            </a:r>
          </a:p>
          <a:p>
            <a:pPr>
              <a:buNone/>
            </a:pPr>
            <a:r>
              <a:rPr lang="en-US" dirty="0" smtClean="0"/>
              <a:t>			&lt;</a:t>
            </a:r>
            <a:r>
              <a:rPr lang="en-US" dirty="0" err="1" smtClean="0"/>
              <a:t>dateOfPublication</a:t>
            </a:r>
            <a:r>
              <a:rPr lang="en-US" dirty="0" smtClean="0"/>
              <a:t>&gt;1986&lt;/</a:t>
            </a:r>
            <a:r>
              <a:rPr lang="en-US" dirty="0" err="1" smtClean="0"/>
              <a:t>dateOfPublication</a:t>
            </a:r>
            <a:r>
              <a:rPr lang="en-US" dirty="0" smtClean="0"/>
              <a:t>&gt;</a:t>
            </a:r>
          </a:p>
          <a:p>
            <a:pPr>
              <a:buNone/>
            </a:pPr>
            <a:r>
              <a:rPr lang="en-US" dirty="0" smtClean="0"/>
              <a:t>		&lt;/</a:t>
            </a:r>
            <a:r>
              <a:rPr lang="en-US" dirty="0" err="1" smtClean="0"/>
              <a:t>originInfo</a:t>
            </a:r>
            <a:r>
              <a:rPr lang="en-US" dirty="0" smtClean="0"/>
              <a:t>&gt;</a:t>
            </a:r>
          </a:p>
          <a:p>
            <a:pPr>
              <a:buNone/>
            </a:pPr>
            <a:r>
              <a:rPr lang="en-US" dirty="0" smtClean="0"/>
              <a:t>		&lt;description </a:t>
            </a:r>
            <a:r>
              <a:rPr lang="en-US" dirty="0" err="1" smtClean="0"/>
              <a:t>lang</a:t>
            </a:r>
            <a:r>
              <a:rPr lang="en-US" dirty="0" smtClean="0"/>
              <a:t>="en"&gt;This history of water rights in the American West focuses on the political corruption and intrigue, including the rivalry between the Bureau of Reclamation and the U.S. Army Corps of Engineers.&lt;/description&gt;</a:t>
            </a:r>
          </a:p>
          <a:p>
            <a:pPr>
              <a:buNone/>
            </a:pPr>
            <a:r>
              <a:rPr lang="en-US" dirty="0" smtClean="0"/>
              <a:t>		&lt;description </a:t>
            </a:r>
            <a:r>
              <a:rPr lang="en-US" dirty="0" err="1" smtClean="0"/>
              <a:t>lang</a:t>
            </a:r>
            <a:r>
              <a:rPr lang="en-US" dirty="0" smtClean="0"/>
              <a:t>="</a:t>
            </a:r>
            <a:r>
              <a:rPr lang="en-US" dirty="0" err="1" smtClean="0"/>
              <a:t>es</a:t>
            </a:r>
            <a:r>
              <a:rPr lang="en-US" dirty="0" smtClean="0"/>
              <a:t>"&gt;</a:t>
            </a:r>
            <a:r>
              <a:rPr lang="en-US" dirty="0" err="1" smtClean="0"/>
              <a:t>Esta</a:t>
            </a:r>
            <a:r>
              <a:rPr lang="en-US" dirty="0" smtClean="0"/>
              <a:t> </a:t>
            </a:r>
            <a:r>
              <a:rPr lang="en-US" dirty="0" err="1" smtClean="0"/>
              <a:t>historia</a:t>
            </a:r>
            <a:r>
              <a:rPr lang="en-US" dirty="0" smtClean="0"/>
              <a:t> de los </a:t>
            </a:r>
            <a:r>
              <a:rPr lang="en-US" dirty="0" err="1" smtClean="0"/>
              <a:t>derechos</a:t>
            </a:r>
            <a:r>
              <a:rPr lang="en-US" dirty="0" smtClean="0"/>
              <a:t> de </a:t>
            </a:r>
            <a:r>
              <a:rPr lang="en-US" dirty="0" err="1" smtClean="0"/>
              <a:t>agua</a:t>
            </a:r>
            <a:r>
              <a:rPr lang="en-US" dirty="0" smtClean="0"/>
              <a:t> en el </a:t>
            </a:r>
            <a:r>
              <a:rPr lang="en-US" dirty="0" err="1" smtClean="0"/>
              <a:t>oeste</a:t>
            </a:r>
            <a:r>
              <a:rPr lang="en-US" dirty="0" smtClean="0"/>
              <a:t> de </a:t>
            </a:r>
            <a:r>
              <a:rPr lang="en-US" dirty="0" err="1" smtClean="0"/>
              <a:t>Estados</a:t>
            </a:r>
            <a:r>
              <a:rPr lang="en-US" dirty="0" smtClean="0"/>
              <a:t> </a:t>
            </a:r>
            <a:r>
              <a:rPr lang="en-US" dirty="0" err="1" smtClean="0"/>
              <a:t>Unidos</a:t>
            </a:r>
            <a:r>
              <a:rPr lang="en-US" dirty="0" smtClean="0"/>
              <a:t> se </a:t>
            </a:r>
            <a:r>
              <a:rPr lang="en-US" dirty="0" err="1" smtClean="0"/>
              <a:t>centra</a:t>
            </a:r>
            <a:r>
              <a:rPr lang="en-US" dirty="0" smtClean="0"/>
              <a:t> en la </a:t>
            </a:r>
            <a:r>
              <a:rPr lang="en-US" dirty="0" err="1" smtClean="0"/>
              <a:t>corrupción</a:t>
            </a:r>
            <a:r>
              <a:rPr lang="en-US" dirty="0" smtClean="0"/>
              <a:t> </a:t>
            </a:r>
            <a:r>
              <a:rPr lang="en-US" dirty="0" err="1" smtClean="0"/>
              <a:t>y</a:t>
            </a:r>
            <a:r>
              <a:rPr lang="en-US" dirty="0" smtClean="0"/>
              <a:t> la </a:t>
            </a:r>
            <a:r>
              <a:rPr lang="en-US" dirty="0" err="1" smtClean="0"/>
              <a:t>intriga</a:t>
            </a:r>
            <a:r>
              <a:rPr lang="en-US" dirty="0" smtClean="0"/>
              <a:t> </a:t>
            </a:r>
            <a:r>
              <a:rPr lang="en-US" dirty="0" err="1" smtClean="0"/>
              <a:t>política</a:t>
            </a:r>
            <a:r>
              <a:rPr lang="en-US" dirty="0" smtClean="0"/>
              <a:t>, </a:t>
            </a:r>
            <a:r>
              <a:rPr lang="en-US" dirty="0" err="1" smtClean="0"/>
              <a:t>incluyendo</a:t>
            </a:r>
            <a:r>
              <a:rPr lang="en-US" dirty="0" smtClean="0"/>
              <a:t> la </a:t>
            </a:r>
            <a:r>
              <a:rPr lang="en-US" dirty="0" err="1" smtClean="0"/>
              <a:t>rivalidad</a:t>
            </a:r>
            <a:r>
              <a:rPr lang="en-US" dirty="0" smtClean="0"/>
              <a:t> entre el Bureau of Reclamation </a:t>
            </a:r>
            <a:r>
              <a:rPr lang="en-US" dirty="0" err="1" smtClean="0"/>
              <a:t>y</a:t>
            </a:r>
            <a:r>
              <a:rPr lang="en-US" dirty="0" smtClean="0"/>
              <a:t> los EE.UU. </a:t>
            </a:r>
            <a:r>
              <a:rPr lang="en-US" dirty="0" err="1" smtClean="0"/>
              <a:t>Cuerpo</a:t>
            </a:r>
            <a:r>
              <a:rPr lang="en-US" dirty="0" smtClean="0"/>
              <a:t> de </a:t>
            </a:r>
            <a:r>
              <a:rPr lang="en-US" dirty="0" err="1" smtClean="0"/>
              <a:t>Ingenieros</a:t>
            </a:r>
            <a:r>
              <a:rPr lang="en-US" dirty="0" smtClean="0"/>
              <a:t> del </a:t>
            </a:r>
            <a:r>
              <a:rPr lang="en-US" dirty="0" err="1" smtClean="0"/>
              <a:t>Ejército</a:t>
            </a:r>
            <a:r>
              <a:rPr lang="en-US" dirty="0" smtClean="0"/>
              <a:t>.&lt;/description&gt;</a:t>
            </a:r>
          </a:p>
          <a:p>
            <a:pPr>
              <a:buNone/>
            </a:pPr>
            <a:r>
              <a:rPr lang="en-US" dirty="0" smtClean="0"/>
              <a:t>	&lt;/record&gt;</a:t>
            </a:r>
          </a:p>
          <a:p>
            <a:pPr>
              <a:buNone/>
            </a:pPr>
            <a:r>
              <a:rPr lang="en-US" dirty="0" smtClean="0"/>
              <a:t>&lt;/library&gt;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&lt;library&gt;</a:t>
            </a:r>
          </a:p>
          <a:p>
            <a:pPr>
              <a:buNone/>
            </a:pPr>
            <a:r>
              <a:rPr lang="en-US" dirty="0" smtClean="0"/>
              <a:t>	&lt;record&gt;</a:t>
            </a:r>
          </a:p>
          <a:p>
            <a:pPr>
              <a:buNone/>
            </a:pPr>
            <a:r>
              <a:rPr lang="en-US" dirty="0" smtClean="0"/>
              <a:t>		&lt;title&gt;Cadillac Desert&lt;/title&gt;</a:t>
            </a:r>
          </a:p>
          <a:p>
            <a:pPr>
              <a:buNone/>
            </a:pPr>
            <a:r>
              <a:rPr lang="en-US" dirty="0" smtClean="0"/>
              <a:t>		&lt;author&gt;</a:t>
            </a:r>
            <a:r>
              <a:rPr lang="en-US" dirty="0" err="1" smtClean="0"/>
              <a:t>Reisner</a:t>
            </a:r>
            <a:r>
              <a:rPr lang="en-US" dirty="0" smtClean="0"/>
              <a:t>, Marc&lt;/author&gt;</a:t>
            </a:r>
          </a:p>
          <a:p>
            <a:pPr>
              <a:buNone/>
            </a:pPr>
            <a:r>
              <a:rPr lang="en-US" dirty="0" smtClean="0"/>
              <a:t>		&lt;</a:t>
            </a:r>
            <a:r>
              <a:rPr lang="en-US" dirty="0" err="1" smtClean="0"/>
              <a:t>originInfo</a:t>
            </a:r>
            <a:r>
              <a:rPr lang="en-US" dirty="0" smtClean="0"/>
              <a:t>&gt;</a:t>
            </a:r>
          </a:p>
          <a:p>
            <a:pPr>
              <a:buNone/>
            </a:pPr>
            <a:r>
              <a:rPr lang="en-US" dirty="0" smtClean="0"/>
              <a:t>			&lt;</a:t>
            </a:r>
            <a:r>
              <a:rPr lang="en-US" dirty="0" err="1" smtClean="0"/>
              <a:t>placeOfPublication</a:t>
            </a:r>
            <a:r>
              <a:rPr lang="en-US" dirty="0" smtClean="0"/>
              <a:t>&gt;New York&lt;/</a:t>
            </a:r>
            <a:r>
              <a:rPr lang="en-US" dirty="0" err="1" smtClean="0"/>
              <a:t>placeOfPublication</a:t>
            </a:r>
            <a:r>
              <a:rPr lang="en-US" dirty="0" smtClean="0"/>
              <a:t>&gt;</a:t>
            </a:r>
          </a:p>
          <a:p>
            <a:pPr>
              <a:buNone/>
            </a:pPr>
            <a:r>
              <a:rPr lang="en-US" dirty="0" smtClean="0"/>
              <a:t>			&lt;publisher&gt;Viking&lt;/publisher&gt;</a:t>
            </a:r>
          </a:p>
          <a:p>
            <a:pPr>
              <a:buNone/>
            </a:pPr>
            <a:r>
              <a:rPr lang="en-US" dirty="0" smtClean="0"/>
              <a:t>			&lt;</a:t>
            </a:r>
            <a:r>
              <a:rPr lang="en-US" dirty="0" err="1" smtClean="0"/>
              <a:t>dateOfPublication</a:t>
            </a:r>
            <a:r>
              <a:rPr lang="en-US" dirty="0" smtClean="0"/>
              <a:t>&gt;1986&lt;/</a:t>
            </a:r>
            <a:r>
              <a:rPr lang="en-US" dirty="0" err="1" smtClean="0"/>
              <a:t>dateOfPublication</a:t>
            </a:r>
            <a:r>
              <a:rPr lang="en-US" dirty="0" smtClean="0"/>
              <a:t>&gt;</a:t>
            </a:r>
          </a:p>
          <a:p>
            <a:pPr>
              <a:buNone/>
            </a:pPr>
            <a:r>
              <a:rPr lang="en-US" dirty="0" smtClean="0"/>
              <a:t>		&lt;/</a:t>
            </a:r>
            <a:r>
              <a:rPr lang="en-US" dirty="0" err="1" smtClean="0"/>
              <a:t>originInfo</a:t>
            </a:r>
            <a:r>
              <a:rPr lang="en-US" dirty="0" smtClean="0"/>
              <a:t>&gt;</a:t>
            </a:r>
          </a:p>
          <a:p>
            <a:pPr>
              <a:buNone/>
            </a:pPr>
            <a:r>
              <a:rPr lang="en-US" dirty="0" smtClean="0"/>
              <a:t>		</a:t>
            </a:r>
            <a:r>
              <a:rPr lang="en-US" b="1" dirty="0" smtClean="0">
                <a:solidFill>
                  <a:srgbClr val="FF0000"/>
                </a:solidFill>
              </a:rPr>
              <a:t>&lt;description </a:t>
            </a:r>
            <a:r>
              <a:rPr lang="en-US" b="1" dirty="0" err="1" smtClean="0">
                <a:solidFill>
                  <a:srgbClr val="FF0000"/>
                </a:solidFill>
              </a:rPr>
              <a:t>lang</a:t>
            </a:r>
            <a:r>
              <a:rPr lang="en-US" b="1" dirty="0" smtClean="0">
                <a:solidFill>
                  <a:srgbClr val="FF0000"/>
                </a:solidFill>
              </a:rPr>
              <a:t>="en"&gt;This history of water rights in the American West focuses on the political corruption and intrigue, including the rivalry between the Bureau of Reclamation and the U.S. Army Corps of Engineers.&lt;/description&gt;</a:t>
            </a:r>
          </a:p>
          <a:p>
            <a:pPr>
              <a:buNone/>
            </a:pPr>
            <a:r>
              <a:rPr lang="en-US" dirty="0" smtClean="0"/>
              <a:t>		&lt;description </a:t>
            </a:r>
            <a:r>
              <a:rPr lang="en-US" dirty="0" err="1" smtClean="0"/>
              <a:t>lang</a:t>
            </a:r>
            <a:r>
              <a:rPr lang="en-US" dirty="0" smtClean="0"/>
              <a:t>="</a:t>
            </a:r>
            <a:r>
              <a:rPr lang="en-US" dirty="0" err="1" smtClean="0"/>
              <a:t>es</a:t>
            </a:r>
            <a:r>
              <a:rPr lang="en-US" dirty="0" smtClean="0"/>
              <a:t>"&gt;</a:t>
            </a:r>
            <a:r>
              <a:rPr lang="en-US" dirty="0" err="1" smtClean="0"/>
              <a:t>Esta</a:t>
            </a:r>
            <a:r>
              <a:rPr lang="en-US" dirty="0" smtClean="0"/>
              <a:t> </a:t>
            </a:r>
            <a:r>
              <a:rPr lang="en-US" dirty="0" err="1" smtClean="0"/>
              <a:t>historia</a:t>
            </a:r>
            <a:r>
              <a:rPr lang="en-US" dirty="0" smtClean="0"/>
              <a:t> de los </a:t>
            </a:r>
            <a:r>
              <a:rPr lang="en-US" dirty="0" err="1" smtClean="0"/>
              <a:t>derechos</a:t>
            </a:r>
            <a:r>
              <a:rPr lang="en-US" dirty="0" smtClean="0"/>
              <a:t> de </a:t>
            </a:r>
            <a:r>
              <a:rPr lang="en-US" dirty="0" err="1" smtClean="0"/>
              <a:t>agua</a:t>
            </a:r>
            <a:r>
              <a:rPr lang="en-US" dirty="0" smtClean="0"/>
              <a:t> en el </a:t>
            </a:r>
            <a:r>
              <a:rPr lang="en-US" dirty="0" err="1" smtClean="0"/>
              <a:t>oeste</a:t>
            </a:r>
            <a:r>
              <a:rPr lang="en-US" dirty="0" smtClean="0"/>
              <a:t> de </a:t>
            </a:r>
            <a:r>
              <a:rPr lang="en-US" dirty="0" err="1" smtClean="0"/>
              <a:t>Estados</a:t>
            </a:r>
            <a:r>
              <a:rPr lang="en-US" dirty="0" smtClean="0"/>
              <a:t> </a:t>
            </a:r>
            <a:r>
              <a:rPr lang="en-US" dirty="0" err="1" smtClean="0"/>
              <a:t>Unidos</a:t>
            </a:r>
            <a:r>
              <a:rPr lang="en-US" dirty="0" smtClean="0"/>
              <a:t> se </a:t>
            </a:r>
            <a:r>
              <a:rPr lang="en-US" dirty="0" err="1" smtClean="0"/>
              <a:t>centra</a:t>
            </a:r>
            <a:r>
              <a:rPr lang="en-US" dirty="0" smtClean="0"/>
              <a:t> en la </a:t>
            </a:r>
            <a:r>
              <a:rPr lang="en-US" dirty="0" err="1" smtClean="0"/>
              <a:t>corrupción</a:t>
            </a:r>
            <a:r>
              <a:rPr lang="en-US" dirty="0" smtClean="0"/>
              <a:t> </a:t>
            </a:r>
            <a:r>
              <a:rPr lang="en-US" dirty="0" err="1" smtClean="0"/>
              <a:t>y</a:t>
            </a:r>
            <a:r>
              <a:rPr lang="en-US" dirty="0" smtClean="0"/>
              <a:t> la </a:t>
            </a:r>
            <a:r>
              <a:rPr lang="en-US" dirty="0" err="1" smtClean="0"/>
              <a:t>intriga</a:t>
            </a:r>
            <a:r>
              <a:rPr lang="en-US" dirty="0" smtClean="0"/>
              <a:t> </a:t>
            </a:r>
            <a:r>
              <a:rPr lang="en-US" dirty="0" err="1" smtClean="0"/>
              <a:t>política</a:t>
            </a:r>
            <a:r>
              <a:rPr lang="en-US" dirty="0" smtClean="0"/>
              <a:t>, </a:t>
            </a:r>
            <a:r>
              <a:rPr lang="en-US" dirty="0" err="1" smtClean="0"/>
              <a:t>incluyendo</a:t>
            </a:r>
            <a:r>
              <a:rPr lang="en-US" dirty="0" smtClean="0"/>
              <a:t> la </a:t>
            </a:r>
            <a:r>
              <a:rPr lang="en-US" dirty="0" err="1" smtClean="0"/>
              <a:t>rivalidad</a:t>
            </a:r>
            <a:r>
              <a:rPr lang="en-US" dirty="0" smtClean="0"/>
              <a:t> entre el Bureau of Reclamation </a:t>
            </a:r>
            <a:r>
              <a:rPr lang="en-US" dirty="0" err="1" smtClean="0"/>
              <a:t>y</a:t>
            </a:r>
            <a:r>
              <a:rPr lang="en-US" dirty="0" smtClean="0"/>
              <a:t> los EE.UU. </a:t>
            </a:r>
            <a:r>
              <a:rPr lang="en-US" dirty="0" err="1" smtClean="0"/>
              <a:t>Cuerpo</a:t>
            </a:r>
            <a:r>
              <a:rPr lang="en-US" dirty="0" smtClean="0"/>
              <a:t> de </a:t>
            </a:r>
            <a:r>
              <a:rPr lang="en-US" dirty="0" err="1" smtClean="0"/>
              <a:t>Ingenieros</a:t>
            </a:r>
            <a:r>
              <a:rPr lang="en-US" dirty="0" smtClean="0"/>
              <a:t> del </a:t>
            </a:r>
            <a:r>
              <a:rPr lang="en-US" dirty="0" err="1" smtClean="0"/>
              <a:t>Ejército</a:t>
            </a:r>
            <a:r>
              <a:rPr lang="en-US" dirty="0" smtClean="0"/>
              <a:t>.&lt;/description&gt;</a:t>
            </a:r>
          </a:p>
          <a:p>
            <a:pPr>
              <a:buNone/>
            </a:pPr>
            <a:r>
              <a:rPr lang="en-US" dirty="0" smtClean="0"/>
              <a:t>	&lt;/record&gt;</a:t>
            </a:r>
          </a:p>
          <a:p>
            <a:pPr>
              <a:buNone/>
            </a:pPr>
            <a:r>
              <a:rPr lang="en-US" dirty="0" smtClean="0"/>
              <a:t>&lt;/library&gt;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interoperability?</a:t>
            </a:r>
            <a:endParaRPr lang="en-US" dirty="0"/>
          </a:p>
        </p:txBody>
      </p:sp>
      <p:sp>
        <p:nvSpPr>
          <p:cNvPr id="3" name="Content Placeholder 2"/>
          <p:cNvSpPr>
            <a:spLocks noGrp="1"/>
          </p:cNvSpPr>
          <p:nvPr>
            <p:ph idx="1"/>
          </p:nvPr>
        </p:nvSpPr>
        <p:spPr>
          <a:xfrm>
            <a:off x="457200" y="1600200"/>
            <a:ext cx="8229600" cy="3764395"/>
          </a:xfrm>
        </p:spPr>
        <p:txBody>
          <a:bodyPr/>
          <a:lstStyle/>
          <a:p>
            <a:r>
              <a:rPr lang="en-US" dirty="0" smtClean="0"/>
              <a:t>“the potential for metadata to cross boundaries between different information contexts” (Baker </a:t>
            </a:r>
            <a:r>
              <a:rPr lang="en-US" i="1" dirty="0" smtClean="0"/>
              <a:t>et al.</a:t>
            </a:r>
            <a:r>
              <a:rPr lang="en-US" dirty="0" smtClean="0"/>
              <a:t>, 2002)</a:t>
            </a:r>
          </a:p>
          <a:p>
            <a:r>
              <a:rPr lang="en-US" dirty="0" smtClean="0"/>
              <a:t>“a property of metadata information objects that enables systems and applications to use these objects across boundaries” (</a:t>
            </a:r>
            <a:r>
              <a:rPr lang="en-US" dirty="0" err="1" smtClean="0"/>
              <a:t>Haslhofer</a:t>
            </a:r>
            <a:r>
              <a:rPr lang="en-US" dirty="0" smtClean="0"/>
              <a:t> &amp; </a:t>
            </a:r>
            <a:r>
              <a:rPr lang="en-US" dirty="0" err="1" smtClean="0"/>
              <a:t>Klas</a:t>
            </a:r>
            <a:r>
              <a:rPr lang="en-US" dirty="0" smtClean="0"/>
              <a:t>, 2010)</a:t>
            </a:r>
            <a:endParaRPr lang="en-US" dirty="0"/>
          </a:p>
        </p:txBody>
      </p:sp>
      <p:sp>
        <p:nvSpPr>
          <p:cNvPr id="4" name="TextBox 3"/>
          <p:cNvSpPr txBox="1"/>
          <p:nvPr/>
        </p:nvSpPr>
        <p:spPr>
          <a:xfrm>
            <a:off x="281935" y="5908829"/>
            <a:ext cx="8404865" cy="369332"/>
          </a:xfrm>
          <a:prstGeom prst="rect">
            <a:avLst/>
          </a:prstGeom>
          <a:noFill/>
        </p:spPr>
        <p:txBody>
          <a:bodyPr wrap="none" rtlCol="0">
            <a:spAutoFit/>
          </a:bodyPr>
          <a:lstStyle/>
          <a:p>
            <a:r>
              <a:rPr lang="en-US" dirty="0" smtClean="0"/>
              <a:t>(both definitions from </a:t>
            </a:r>
            <a:r>
              <a:rPr lang="en-US" dirty="0" smtClean="0">
                <a:hlinkClick r:id="rId2"/>
              </a:rPr>
              <a:t>http://eprints.cs.univie.ac.at/79/1/haslhofer08_acmSur_final.pdf</a:t>
            </a:r>
            <a:r>
              <a:rPr lang="en-US" dirty="0" smtClean="0"/>
              <a: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&lt;library&gt;</a:t>
            </a:r>
          </a:p>
          <a:p>
            <a:pPr>
              <a:buNone/>
            </a:pPr>
            <a:r>
              <a:rPr lang="en-US" dirty="0" smtClean="0"/>
              <a:t>	&lt;record&gt;</a:t>
            </a:r>
          </a:p>
          <a:p>
            <a:pPr>
              <a:buNone/>
            </a:pPr>
            <a:r>
              <a:rPr lang="en-US" dirty="0" smtClean="0"/>
              <a:t>		&lt;title&gt;Cadillac Desert&lt;/title&gt;</a:t>
            </a:r>
          </a:p>
          <a:p>
            <a:pPr>
              <a:buNone/>
            </a:pPr>
            <a:r>
              <a:rPr lang="en-US" dirty="0" smtClean="0"/>
              <a:t>		&lt;author&gt;</a:t>
            </a:r>
            <a:r>
              <a:rPr lang="en-US" dirty="0" err="1" smtClean="0"/>
              <a:t>Reisner</a:t>
            </a:r>
            <a:r>
              <a:rPr lang="en-US" dirty="0" smtClean="0"/>
              <a:t>, Marc&lt;/author&gt;</a:t>
            </a:r>
          </a:p>
          <a:p>
            <a:pPr>
              <a:buNone/>
            </a:pPr>
            <a:r>
              <a:rPr lang="en-US" dirty="0" smtClean="0"/>
              <a:t>		&lt;</a:t>
            </a:r>
            <a:r>
              <a:rPr lang="en-US" dirty="0" err="1" smtClean="0"/>
              <a:t>originInfo</a:t>
            </a:r>
            <a:r>
              <a:rPr lang="en-US" dirty="0" smtClean="0"/>
              <a:t>&gt;</a:t>
            </a:r>
          </a:p>
          <a:p>
            <a:pPr>
              <a:buNone/>
            </a:pPr>
            <a:r>
              <a:rPr lang="en-US" dirty="0" smtClean="0"/>
              <a:t>			&lt;</a:t>
            </a:r>
            <a:r>
              <a:rPr lang="en-US" dirty="0" err="1" smtClean="0"/>
              <a:t>placeOfPublication</a:t>
            </a:r>
            <a:r>
              <a:rPr lang="en-US" dirty="0" smtClean="0"/>
              <a:t>&gt;New York&lt;/</a:t>
            </a:r>
            <a:r>
              <a:rPr lang="en-US" dirty="0" err="1" smtClean="0"/>
              <a:t>placeOfPublication</a:t>
            </a:r>
            <a:r>
              <a:rPr lang="en-US" dirty="0" smtClean="0"/>
              <a:t>&gt;</a:t>
            </a:r>
          </a:p>
          <a:p>
            <a:pPr>
              <a:buNone/>
            </a:pPr>
            <a:r>
              <a:rPr lang="en-US" dirty="0" smtClean="0"/>
              <a:t>			&lt;publisher&gt;Viking&lt;/publisher&gt;</a:t>
            </a:r>
          </a:p>
          <a:p>
            <a:pPr>
              <a:buNone/>
            </a:pPr>
            <a:r>
              <a:rPr lang="en-US" dirty="0" smtClean="0"/>
              <a:t>			&lt;</a:t>
            </a:r>
            <a:r>
              <a:rPr lang="en-US" dirty="0" err="1" smtClean="0"/>
              <a:t>dateOfPublication</a:t>
            </a:r>
            <a:r>
              <a:rPr lang="en-US" dirty="0" smtClean="0"/>
              <a:t>&gt;1986&lt;/</a:t>
            </a:r>
            <a:r>
              <a:rPr lang="en-US" dirty="0" err="1" smtClean="0"/>
              <a:t>dateOfPublication</a:t>
            </a:r>
            <a:r>
              <a:rPr lang="en-US" dirty="0" smtClean="0"/>
              <a:t>&gt;</a:t>
            </a:r>
          </a:p>
          <a:p>
            <a:pPr>
              <a:buNone/>
            </a:pPr>
            <a:r>
              <a:rPr lang="en-US" dirty="0" smtClean="0"/>
              <a:t>		&lt;/</a:t>
            </a:r>
            <a:r>
              <a:rPr lang="en-US" dirty="0" err="1" smtClean="0"/>
              <a:t>originInfo</a:t>
            </a:r>
            <a:r>
              <a:rPr lang="en-US" dirty="0" smtClean="0"/>
              <a:t>&gt;</a:t>
            </a:r>
          </a:p>
          <a:p>
            <a:pPr>
              <a:buNone/>
            </a:pPr>
            <a:r>
              <a:rPr lang="en-US" dirty="0" smtClean="0"/>
              <a:t>		&lt;description </a:t>
            </a:r>
            <a:r>
              <a:rPr lang="en-US" b="1" dirty="0" err="1" smtClean="0">
                <a:solidFill>
                  <a:srgbClr val="FF0000"/>
                </a:solidFill>
              </a:rPr>
              <a:t>lang</a:t>
            </a:r>
            <a:r>
              <a:rPr lang="en-US" b="1" dirty="0" smtClean="0">
                <a:solidFill>
                  <a:srgbClr val="FF0000"/>
                </a:solidFill>
              </a:rPr>
              <a:t>="en"</a:t>
            </a:r>
            <a:r>
              <a:rPr lang="en-US" dirty="0" smtClean="0"/>
              <a:t>&gt;This history of water rights in the American West focuses on the political corruption and intrigue, including the rivalry between the Bureau of Reclamation and the U.S. Army Corps of Engineers.&lt;/description&gt;</a:t>
            </a:r>
          </a:p>
          <a:p>
            <a:pPr>
              <a:buNone/>
            </a:pPr>
            <a:r>
              <a:rPr lang="en-US" dirty="0" smtClean="0"/>
              <a:t>		&lt;description </a:t>
            </a:r>
            <a:r>
              <a:rPr lang="en-US" dirty="0" err="1" smtClean="0"/>
              <a:t>lang</a:t>
            </a:r>
            <a:r>
              <a:rPr lang="en-US" dirty="0" smtClean="0"/>
              <a:t>="</a:t>
            </a:r>
            <a:r>
              <a:rPr lang="en-US" dirty="0" err="1" smtClean="0"/>
              <a:t>es</a:t>
            </a:r>
            <a:r>
              <a:rPr lang="en-US" dirty="0" smtClean="0"/>
              <a:t>"&gt;</a:t>
            </a:r>
            <a:r>
              <a:rPr lang="en-US" dirty="0" err="1" smtClean="0"/>
              <a:t>Esta</a:t>
            </a:r>
            <a:r>
              <a:rPr lang="en-US" dirty="0" smtClean="0"/>
              <a:t> </a:t>
            </a:r>
            <a:r>
              <a:rPr lang="en-US" dirty="0" err="1" smtClean="0"/>
              <a:t>historia</a:t>
            </a:r>
            <a:r>
              <a:rPr lang="en-US" dirty="0" smtClean="0"/>
              <a:t> de los </a:t>
            </a:r>
            <a:r>
              <a:rPr lang="en-US" dirty="0" err="1" smtClean="0"/>
              <a:t>derechos</a:t>
            </a:r>
            <a:r>
              <a:rPr lang="en-US" dirty="0" smtClean="0"/>
              <a:t> de </a:t>
            </a:r>
            <a:r>
              <a:rPr lang="en-US" dirty="0" err="1" smtClean="0"/>
              <a:t>agua</a:t>
            </a:r>
            <a:r>
              <a:rPr lang="en-US" dirty="0" smtClean="0"/>
              <a:t> en el </a:t>
            </a:r>
            <a:r>
              <a:rPr lang="en-US" dirty="0" err="1" smtClean="0"/>
              <a:t>oeste</a:t>
            </a:r>
            <a:r>
              <a:rPr lang="en-US" dirty="0" smtClean="0"/>
              <a:t> de </a:t>
            </a:r>
            <a:r>
              <a:rPr lang="en-US" dirty="0" err="1" smtClean="0"/>
              <a:t>Estados</a:t>
            </a:r>
            <a:r>
              <a:rPr lang="en-US" dirty="0" smtClean="0"/>
              <a:t> </a:t>
            </a:r>
            <a:r>
              <a:rPr lang="en-US" dirty="0" err="1" smtClean="0"/>
              <a:t>Unidos</a:t>
            </a:r>
            <a:r>
              <a:rPr lang="en-US" dirty="0" smtClean="0"/>
              <a:t> se </a:t>
            </a:r>
            <a:r>
              <a:rPr lang="en-US" dirty="0" err="1" smtClean="0"/>
              <a:t>centra</a:t>
            </a:r>
            <a:r>
              <a:rPr lang="en-US" dirty="0" smtClean="0"/>
              <a:t> en la </a:t>
            </a:r>
            <a:r>
              <a:rPr lang="en-US" dirty="0" err="1" smtClean="0"/>
              <a:t>corrupción</a:t>
            </a:r>
            <a:r>
              <a:rPr lang="en-US" dirty="0" smtClean="0"/>
              <a:t> </a:t>
            </a:r>
            <a:r>
              <a:rPr lang="en-US" dirty="0" err="1" smtClean="0"/>
              <a:t>y</a:t>
            </a:r>
            <a:r>
              <a:rPr lang="en-US" dirty="0" smtClean="0"/>
              <a:t> la </a:t>
            </a:r>
            <a:r>
              <a:rPr lang="en-US" dirty="0" err="1" smtClean="0"/>
              <a:t>intriga</a:t>
            </a:r>
            <a:r>
              <a:rPr lang="en-US" dirty="0" smtClean="0"/>
              <a:t> </a:t>
            </a:r>
            <a:r>
              <a:rPr lang="en-US" dirty="0" err="1" smtClean="0"/>
              <a:t>política</a:t>
            </a:r>
            <a:r>
              <a:rPr lang="en-US" dirty="0" smtClean="0"/>
              <a:t>, </a:t>
            </a:r>
            <a:r>
              <a:rPr lang="en-US" dirty="0" err="1" smtClean="0"/>
              <a:t>incluyendo</a:t>
            </a:r>
            <a:r>
              <a:rPr lang="en-US" dirty="0" smtClean="0"/>
              <a:t> la </a:t>
            </a:r>
            <a:r>
              <a:rPr lang="en-US" dirty="0" err="1" smtClean="0"/>
              <a:t>rivalidad</a:t>
            </a:r>
            <a:r>
              <a:rPr lang="en-US" dirty="0" smtClean="0"/>
              <a:t> entre el Bureau of Reclamation </a:t>
            </a:r>
            <a:r>
              <a:rPr lang="en-US" dirty="0" err="1" smtClean="0"/>
              <a:t>y</a:t>
            </a:r>
            <a:r>
              <a:rPr lang="en-US" dirty="0" smtClean="0"/>
              <a:t> los EE.UU. </a:t>
            </a:r>
            <a:r>
              <a:rPr lang="en-US" dirty="0" err="1" smtClean="0"/>
              <a:t>Cuerpo</a:t>
            </a:r>
            <a:r>
              <a:rPr lang="en-US" dirty="0" smtClean="0"/>
              <a:t> de </a:t>
            </a:r>
            <a:r>
              <a:rPr lang="en-US" dirty="0" err="1" smtClean="0"/>
              <a:t>Ingenieros</a:t>
            </a:r>
            <a:r>
              <a:rPr lang="en-US" dirty="0" smtClean="0"/>
              <a:t> del </a:t>
            </a:r>
            <a:r>
              <a:rPr lang="en-US" dirty="0" err="1" smtClean="0"/>
              <a:t>Ejército</a:t>
            </a:r>
            <a:r>
              <a:rPr lang="en-US" dirty="0" smtClean="0"/>
              <a:t>.&lt;/description&gt;</a:t>
            </a:r>
          </a:p>
          <a:p>
            <a:pPr>
              <a:buNone/>
            </a:pPr>
            <a:r>
              <a:rPr lang="en-US" dirty="0" smtClean="0"/>
              <a:t>	&lt;/record&gt;</a:t>
            </a:r>
          </a:p>
          <a:p>
            <a:pPr>
              <a:buNone/>
            </a:pPr>
            <a:r>
              <a:rPr lang="en-US" dirty="0" smtClean="0"/>
              <a:t>&lt;/library&gt;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&lt;library&gt;</a:t>
            </a:r>
          </a:p>
          <a:p>
            <a:pPr>
              <a:buNone/>
            </a:pPr>
            <a:r>
              <a:rPr lang="en-US" dirty="0" smtClean="0"/>
              <a:t>	&lt;record&gt;</a:t>
            </a:r>
          </a:p>
          <a:p>
            <a:pPr>
              <a:buNone/>
            </a:pPr>
            <a:r>
              <a:rPr lang="en-US" dirty="0" smtClean="0"/>
              <a:t>		&lt;title&gt;Cadillac Desert&lt;/title&gt;</a:t>
            </a:r>
          </a:p>
          <a:p>
            <a:pPr>
              <a:buNone/>
            </a:pPr>
            <a:r>
              <a:rPr lang="en-US" dirty="0" smtClean="0"/>
              <a:t>		&lt;author&gt;</a:t>
            </a:r>
            <a:r>
              <a:rPr lang="en-US" dirty="0" err="1" smtClean="0"/>
              <a:t>Reisner</a:t>
            </a:r>
            <a:r>
              <a:rPr lang="en-US" dirty="0" smtClean="0"/>
              <a:t>, Marc&lt;/author&gt;</a:t>
            </a:r>
          </a:p>
          <a:p>
            <a:pPr>
              <a:buNone/>
            </a:pPr>
            <a:r>
              <a:rPr lang="en-US" dirty="0" smtClean="0"/>
              <a:t>		&lt;</a:t>
            </a:r>
            <a:r>
              <a:rPr lang="en-US" dirty="0" err="1" smtClean="0"/>
              <a:t>originInfo</a:t>
            </a:r>
            <a:r>
              <a:rPr lang="en-US" dirty="0" smtClean="0"/>
              <a:t>&gt;</a:t>
            </a:r>
          </a:p>
          <a:p>
            <a:pPr>
              <a:buNone/>
            </a:pPr>
            <a:r>
              <a:rPr lang="en-US" dirty="0" smtClean="0"/>
              <a:t>			&lt;</a:t>
            </a:r>
            <a:r>
              <a:rPr lang="en-US" dirty="0" err="1" smtClean="0"/>
              <a:t>placeOfPublication</a:t>
            </a:r>
            <a:r>
              <a:rPr lang="en-US" dirty="0" smtClean="0"/>
              <a:t>&gt;New York&lt;/</a:t>
            </a:r>
            <a:r>
              <a:rPr lang="en-US" dirty="0" err="1" smtClean="0"/>
              <a:t>placeOfPublication</a:t>
            </a:r>
            <a:r>
              <a:rPr lang="en-US" dirty="0" smtClean="0"/>
              <a:t>&gt;</a:t>
            </a:r>
          </a:p>
          <a:p>
            <a:pPr>
              <a:buNone/>
            </a:pPr>
            <a:r>
              <a:rPr lang="en-US" dirty="0" smtClean="0"/>
              <a:t>			&lt;publisher&gt;Viking&lt;/publisher&gt;</a:t>
            </a:r>
          </a:p>
          <a:p>
            <a:pPr>
              <a:buNone/>
            </a:pPr>
            <a:r>
              <a:rPr lang="en-US" dirty="0" smtClean="0"/>
              <a:t>			&lt;</a:t>
            </a:r>
            <a:r>
              <a:rPr lang="en-US" dirty="0" err="1" smtClean="0"/>
              <a:t>dateOfPublication</a:t>
            </a:r>
            <a:r>
              <a:rPr lang="en-US" dirty="0" smtClean="0"/>
              <a:t>&gt;1986&lt;/</a:t>
            </a:r>
            <a:r>
              <a:rPr lang="en-US" dirty="0" err="1" smtClean="0"/>
              <a:t>dateOfPublication</a:t>
            </a:r>
            <a:r>
              <a:rPr lang="en-US" dirty="0" smtClean="0"/>
              <a:t>&gt;</a:t>
            </a:r>
          </a:p>
          <a:p>
            <a:pPr>
              <a:buNone/>
            </a:pPr>
            <a:r>
              <a:rPr lang="en-US" dirty="0" smtClean="0"/>
              <a:t>		&lt;/</a:t>
            </a:r>
            <a:r>
              <a:rPr lang="en-US" dirty="0" err="1" smtClean="0"/>
              <a:t>originInfo</a:t>
            </a:r>
            <a:r>
              <a:rPr lang="en-US" dirty="0" smtClean="0"/>
              <a:t>&gt;</a:t>
            </a:r>
          </a:p>
          <a:p>
            <a:pPr>
              <a:buNone/>
            </a:pPr>
            <a:r>
              <a:rPr lang="en-US" dirty="0" smtClean="0"/>
              <a:t>		&lt;description </a:t>
            </a:r>
            <a:r>
              <a:rPr lang="en-US" dirty="0" err="1" smtClean="0"/>
              <a:t>lang</a:t>
            </a:r>
            <a:r>
              <a:rPr lang="en-US" dirty="0" smtClean="0"/>
              <a:t>="en"&gt;</a:t>
            </a:r>
            <a:r>
              <a:rPr lang="en-US" b="1" dirty="0" smtClean="0">
                <a:solidFill>
                  <a:srgbClr val="FF0000"/>
                </a:solidFill>
              </a:rPr>
              <a:t>This history of water rights in the American West focuses on the political corruption and intrigue, including the rivalry between the Bureau of Reclamation and the U.S. Army Corps of Engineers.</a:t>
            </a:r>
            <a:r>
              <a:rPr lang="en-US" dirty="0" smtClean="0"/>
              <a:t>&lt;/description&gt;</a:t>
            </a:r>
          </a:p>
          <a:p>
            <a:pPr>
              <a:buNone/>
            </a:pPr>
            <a:r>
              <a:rPr lang="en-US" dirty="0" smtClean="0"/>
              <a:t>		&lt;description </a:t>
            </a:r>
            <a:r>
              <a:rPr lang="en-US" dirty="0" err="1" smtClean="0"/>
              <a:t>lang</a:t>
            </a:r>
            <a:r>
              <a:rPr lang="en-US" dirty="0" smtClean="0"/>
              <a:t>="</a:t>
            </a:r>
            <a:r>
              <a:rPr lang="en-US" dirty="0" err="1" smtClean="0"/>
              <a:t>es</a:t>
            </a:r>
            <a:r>
              <a:rPr lang="en-US" dirty="0" smtClean="0"/>
              <a:t>"&gt;</a:t>
            </a:r>
            <a:r>
              <a:rPr lang="en-US" dirty="0" err="1" smtClean="0"/>
              <a:t>Esta</a:t>
            </a:r>
            <a:r>
              <a:rPr lang="en-US" dirty="0" smtClean="0"/>
              <a:t> </a:t>
            </a:r>
            <a:r>
              <a:rPr lang="en-US" dirty="0" err="1" smtClean="0"/>
              <a:t>historia</a:t>
            </a:r>
            <a:r>
              <a:rPr lang="en-US" dirty="0" smtClean="0"/>
              <a:t> de los </a:t>
            </a:r>
            <a:r>
              <a:rPr lang="en-US" dirty="0" err="1" smtClean="0"/>
              <a:t>derechos</a:t>
            </a:r>
            <a:r>
              <a:rPr lang="en-US" dirty="0" smtClean="0"/>
              <a:t> de </a:t>
            </a:r>
            <a:r>
              <a:rPr lang="en-US" dirty="0" err="1" smtClean="0"/>
              <a:t>agua</a:t>
            </a:r>
            <a:r>
              <a:rPr lang="en-US" dirty="0" smtClean="0"/>
              <a:t> en el </a:t>
            </a:r>
            <a:r>
              <a:rPr lang="en-US" dirty="0" err="1" smtClean="0"/>
              <a:t>oeste</a:t>
            </a:r>
            <a:r>
              <a:rPr lang="en-US" dirty="0" smtClean="0"/>
              <a:t> de </a:t>
            </a:r>
            <a:r>
              <a:rPr lang="en-US" dirty="0" err="1" smtClean="0"/>
              <a:t>Estados</a:t>
            </a:r>
            <a:r>
              <a:rPr lang="en-US" dirty="0" smtClean="0"/>
              <a:t> </a:t>
            </a:r>
            <a:r>
              <a:rPr lang="en-US" dirty="0" err="1" smtClean="0"/>
              <a:t>Unidos</a:t>
            </a:r>
            <a:r>
              <a:rPr lang="en-US" dirty="0" smtClean="0"/>
              <a:t> se </a:t>
            </a:r>
            <a:r>
              <a:rPr lang="en-US" dirty="0" err="1" smtClean="0"/>
              <a:t>centra</a:t>
            </a:r>
            <a:r>
              <a:rPr lang="en-US" dirty="0" smtClean="0"/>
              <a:t> en la </a:t>
            </a:r>
            <a:r>
              <a:rPr lang="en-US" dirty="0" err="1" smtClean="0"/>
              <a:t>corrupción</a:t>
            </a:r>
            <a:r>
              <a:rPr lang="en-US" dirty="0" smtClean="0"/>
              <a:t> </a:t>
            </a:r>
            <a:r>
              <a:rPr lang="en-US" dirty="0" err="1" smtClean="0"/>
              <a:t>y</a:t>
            </a:r>
            <a:r>
              <a:rPr lang="en-US" dirty="0" smtClean="0"/>
              <a:t> la </a:t>
            </a:r>
            <a:r>
              <a:rPr lang="en-US" dirty="0" err="1" smtClean="0"/>
              <a:t>intriga</a:t>
            </a:r>
            <a:r>
              <a:rPr lang="en-US" dirty="0" smtClean="0"/>
              <a:t> </a:t>
            </a:r>
            <a:r>
              <a:rPr lang="en-US" dirty="0" err="1" smtClean="0"/>
              <a:t>política</a:t>
            </a:r>
            <a:r>
              <a:rPr lang="en-US" dirty="0" smtClean="0"/>
              <a:t>, </a:t>
            </a:r>
            <a:r>
              <a:rPr lang="en-US" dirty="0" err="1" smtClean="0"/>
              <a:t>incluyendo</a:t>
            </a:r>
            <a:r>
              <a:rPr lang="en-US" dirty="0" smtClean="0"/>
              <a:t> la </a:t>
            </a:r>
            <a:r>
              <a:rPr lang="en-US" dirty="0" err="1" smtClean="0"/>
              <a:t>rivalidad</a:t>
            </a:r>
            <a:r>
              <a:rPr lang="en-US" dirty="0" smtClean="0"/>
              <a:t> entre el Bureau of Reclamation </a:t>
            </a:r>
            <a:r>
              <a:rPr lang="en-US" dirty="0" err="1" smtClean="0"/>
              <a:t>y</a:t>
            </a:r>
            <a:r>
              <a:rPr lang="en-US" dirty="0" smtClean="0"/>
              <a:t> los EE.UU. </a:t>
            </a:r>
            <a:r>
              <a:rPr lang="en-US" dirty="0" err="1" smtClean="0"/>
              <a:t>Cuerpo</a:t>
            </a:r>
            <a:r>
              <a:rPr lang="en-US" dirty="0" smtClean="0"/>
              <a:t> de </a:t>
            </a:r>
            <a:r>
              <a:rPr lang="en-US" dirty="0" err="1" smtClean="0"/>
              <a:t>Ingenieros</a:t>
            </a:r>
            <a:r>
              <a:rPr lang="en-US" dirty="0" smtClean="0"/>
              <a:t> del </a:t>
            </a:r>
            <a:r>
              <a:rPr lang="en-US" dirty="0" err="1" smtClean="0"/>
              <a:t>Ejército</a:t>
            </a:r>
            <a:r>
              <a:rPr lang="en-US" dirty="0" smtClean="0"/>
              <a:t>.&lt;/description&gt;</a:t>
            </a:r>
          </a:p>
          <a:p>
            <a:pPr>
              <a:buNone/>
            </a:pPr>
            <a:r>
              <a:rPr lang="en-US" dirty="0" smtClean="0"/>
              <a:t>	&lt;/record&gt;</a:t>
            </a:r>
          </a:p>
          <a:p>
            <a:pPr>
              <a:buNone/>
            </a:pPr>
            <a:r>
              <a:rPr lang="en-US" dirty="0" smtClean="0"/>
              <a:t>&lt;/library&gt;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a:t>
            </a:r>
            <a:endParaRPr lang="en-US" dirty="0"/>
          </a:p>
        </p:txBody>
      </p:sp>
      <p:sp>
        <p:nvSpPr>
          <p:cNvPr id="3" name="Content Placeholder 2"/>
          <p:cNvSpPr>
            <a:spLocks noGrp="1"/>
          </p:cNvSpPr>
          <p:nvPr>
            <p:ph idx="1"/>
          </p:nvPr>
        </p:nvSpPr>
        <p:spPr/>
        <p:txBody>
          <a:bodyPr/>
          <a:lstStyle/>
          <a:p>
            <a:pPr>
              <a:buNone/>
            </a:pPr>
            <a:r>
              <a:rPr lang="en-US" dirty="0" smtClean="0"/>
              <a:t>&lt;</a:t>
            </a:r>
            <a:r>
              <a:rPr lang="en-US" dirty="0" err="1" smtClean="0"/>
              <a:t>xsl:stylesheet</a:t>
            </a:r>
            <a:r>
              <a:rPr lang="en-US" dirty="0" smtClean="0"/>
              <a:t> </a:t>
            </a:r>
            <a:r>
              <a:rPr lang="en-US" b="1" dirty="0" err="1" smtClean="0">
                <a:solidFill>
                  <a:srgbClr val="FF0000"/>
                </a:solidFill>
              </a:rPr>
              <a:t>xmlns:xsl</a:t>
            </a:r>
            <a:r>
              <a:rPr lang="en-US" b="1" dirty="0" smtClean="0">
                <a:solidFill>
                  <a:srgbClr val="FF0000"/>
                </a:solidFill>
              </a:rPr>
              <a:t>="http://www.w3.org/1999/XSL/Transform" </a:t>
            </a:r>
            <a:r>
              <a:rPr lang="en-US" dirty="0" smtClean="0"/>
              <a:t>version="2.0"&gt;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xsl:stylesheet</a:t>
            </a:r>
            <a:r>
              <a:rPr lang="en-US" dirty="0" smtClean="0"/>
              <a:t>&gt;</a:t>
            </a:r>
            <a:endParaRPr lang="en-US" dirty="0"/>
          </a:p>
        </p:txBody>
      </p:sp>
      <p:sp>
        <p:nvSpPr>
          <p:cNvPr id="3" name="Content Placeholder 2"/>
          <p:cNvSpPr>
            <a:spLocks noGrp="1"/>
          </p:cNvSpPr>
          <p:nvPr>
            <p:ph idx="1"/>
          </p:nvPr>
        </p:nvSpPr>
        <p:spPr/>
        <p:txBody>
          <a:bodyPr/>
          <a:lstStyle/>
          <a:p>
            <a:r>
              <a:rPr lang="en-US" dirty="0" smtClean="0"/>
              <a:t>Declares the XSLT document</a:t>
            </a:r>
          </a:p>
          <a:p>
            <a:r>
              <a:rPr lang="en-US" dirty="0" smtClean="0"/>
              <a:t>Declare the namespaces here: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xsl:stylesheet</a:t>
            </a:r>
            <a:r>
              <a:rPr lang="en-US" dirty="0" smtClean="0"/>
              <a:t>&gt;</a:t>
            </a:r>
            <a:endParaRPr lang="en-US" dirty="0"/>
          </a:p>
        </p:txBody>
      </p:sp>
      <p:sp>
        <p:nvSpPr>
          <p:cNvPr id="3" name="Content Placeholder 2"/>
          <p:cNvSpPr>
            <a:spLocks noGrp="1"/>
          </p:cNvSpPr>
          <p:nvPr>
            <p:ph idx="1"/>
          </p:nvPr>
        </p:nvSpPr>
        <p:spPr/>
        <p:txBody>
          <a:bodyPr/>
          <a:lstStyle/>
          <a:p>
            <a:r>
              <a:rPr lang="en-US" dirty="0" smtClean="0"/>
              <a:t>Declares the XSLT document</a:t>
            </a:r>
          </a:p>
          <a:p>
            <a:r>
              <a:rPr lang="en-US" dirty="0" smtClean="0"/>
              <a:t>Declare the namespaces here:</a:t>
            </a:r>
          </a:p>
          <a:p>
            <a:pPr>
              <a:buNone/>
            </a:pPr>
            <a:r>
              <a:rPr lang="en-US" sz="2400" dirty="0" smtClean="0">
                <a:latin typeface="Courier New"/>
              </a:rPr>
              <a:t>&lt;</a:t>
            </a:r>
            <a:r>
              <a:rPr lang="en-US" sz="2400" b="1" dirty="0" err="1" smtClean="0">
                <a:solidFill>
                  <a:srgbClr val="660066"/>
                </a:solidFill>
                <a:latin typeface="Courier New"/>
              </a:rPr>
              <a:t>xsl:stylesheet</a:t>
            </a:r>
            <a:endParaRPr lang="en-US" sz="2400" b="1" dirty="0" smtClean="0">
              <a:solidFill>
                <a:srgbClr val="660066"/>
              </a:solidFill>
              <a:latin typeface="Courier New"/>
            </a:endParaRPr>
          </a:p>
          <a:p>
            <a:pPr>
              <a:buNone/>
            </a:pPr>
            <a:r>
              <a:rPr lang="en-US" sz="2400" dirty="0" smtClean="0">
                <a:latin typeface="Courier New"/>
              </a:rPr>
              <a:t>	</a:t>
            </a:r>
            <a:r>
              <a:rPr lang="en-US" sz="2400" b="1" dirty="0" err="1" smtClean="0">
                <a:latin typeface="Courier New"/>
              </a:rPr>
              <a:t>xmlns:xsl</a:t>
            </a:r>
            <a:r>
              <a:rPr lang="en-US" sz="2400" dirty="0" smtClean="0">
                <a:latin typeface="Courier New"/>
              </a:rPr>
              <a:t>=“http://www.w3.org/1999/XSL/Transform”</a:t>
            </a:r>
          </a:p>
          <a:p>
            <a:pPr>
              <a:buNone/>
            </a:pPr>
            <a:r>
              <a:rPr lang="en-US" sz="2400" dirty="0" smtClean="0">
                <a:latin typeface="Courier New"/>
              </a:rPr>
              <a:t>	</a:t>
            </a:r>
            <a:r>
              <a:rPr lang="en-US" sz="2400" b="1" dirty="0" err="1" smtClean="0">
                <a:latin typeface="Courier New"/>
              </a:rPr>
              <a:t>xmlns:dc</a:t>
            </a:r>
            <a:r>
              <a:rPr lang="en-US" sz="2400" dirty="0" smtClean="0">
                <a:latin typeface="Courier New"/>
              </a:rPr>
              <a:t>=“http://purl.org/dc/elements/1.1”</a:t>
            </a:r>
          </a:p>
          <a:p>
            <a:pPr>
              <a:buNone/>
            </a:pPr>
            <a:r>
              <a:rPr lang="en-US" sz="2400" dirty="0" smtClean="0">
                <a:latin typeface="Courier New"/>
              </a:rPr>
              <a:t>	</a:t>
            </a:r>
            <a:r>
              <a:rPr lang="en-US" sz="2400" b="1" dirty="0" err="1" smtClean="0">
                <a:latin typeface="Courier New"/>
              </a:rPr>
              <a:t>xmlns:mods</a:t>
            </a:r>
            <a:r>
              <a:rPr lang="en-US" sz="2400" dirty="0" smtClean="0">
                <a:latin typeface="Courier New"/>
              </a:rPr>
              <a:t>=“http://loc.gov/mods/v3”&gt;</a:t>
            </a:r>
            <a:endParaRPr lang="en-US" sz="2400" dirty="0">
              <a:latin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xsl:stylesheet</a:t>
            </a:r>
            <a:r>
              <a:rPr lang="en-US" dirty="0" smtClean="0"/>
              <a:t>&gt;</a:t>
            </a:r>
            <a:endParaRPr lang="en-US" dirty="0"/>
          </a:p>
        </p:txBody>
      </p:sp>
      <p:sp>
        <p:nvSpPr>
          <p:cNvPr id="3" name="Content Placeholder 2"/>
          <p:cNvSpPr>
            <a:spLocks noGrp="1"/>
          </p:cNvSpPr>
          <p:nvPr>
            <p:ph idx="1"/>
          </p:nvPr>
        </p:nvSpPr>
        <p:spPr>
          <a:xfrm>
            <a:off x="457200" y="1600201"/>
            <a:ext cx="8229600" cy="3531152"/>
          </a:xfrm>
        </p:spPr>
        <p:txBody>
          <a:bodyPr/>
          <a:lstStyle/>
          <a:p>
            <a:r>
              <a:rPr lang="en-US" dirty="0" smtClean="0"/>
              <a:t>Declares the XSLT document</a:t>
            </a:r>
          </a:p>
          <a:p>
            <a:r>
              <a:rPr lang="en-US" dirty="0" smtClean="0"/>
              <a:t>Declare the namespaces here:</a:t>
            </a:r>
          </a:p>
          <a:p>
            <a:pPr>
              <a:buNone/>
            </a:pPr>
            <a:r>
              <a:rPr lang="en-US" sz="2400" dirty="0" smtClean="0">
                <a:latin typeface="Courier New"/>
              </a:rPr>
              <a:t>&lt;</a:t>
            </a:r>
            <a:r>
              <a:rPr lang="en-US" sz="2400" b="1" dirty="0" err="1" smtClean="0">
                <a:solidFill>
                  <a:srgbClr val="660066"/>
                </a:solidFill>
                <a:latin typeface="Courier New"/>
              </a:rPr>
              <a:t>xsl:stylesheet</a:t>
            </a:r>
            <a:endParaRPr lang="en-US" sz="2400" b="1" dirty="0" smtClean="0">
              <a:solidFill>
                <a:srgbClr val="660066"/>
              </a:solidFill>
              <a:latin typeface="Courier New"/>
            </a:endParaRPr>
          </a:p>
          <a:p>
            <a:pPr>
              <a:buNone/>
            </a:pPr>
            <a:r>
              <a:rPr lang="en-US" sz="2400" dirty="0" smtClean="0">
                <a:latin typeface="Courier New"/>
              </a:rPr>
              <a:t>	</a:t>
            </a:r>
            <a:r>
              <a:rPr lang="en-US" sz="2400" b="1" dirty="0" err="1" smtClean="0">
                <a:latin typeface="Courier New"/>
              </a:rPr>
              <a:t>xmlns:xsl</a:t>
            </a:r>
            <a:r>
              <a:rPr lang="en-US" sz="2400" dirty="0" smtClean="0">
                <a:latin typeface="Courier New"/>
              </a:rPr>
              <a:t>=“http://www.w3.org/1999/XSL/Transform”</a:t>
            </a:r>
          </a:p>
          <a:p>
            <a:pPr>
              <a:buNone/>
            </a:pPr>
            <a:r>
              <a:rPr lang="en-US" sz="2400" dirty="0" smtClean="0">
                <a:latin typeface="Courier New"/>
              </a:rPr>
              <a:t>	</a:t>
            </a:r>
            <a:r>
              <a:rPr lang="en-US" sz="2400" b="1" dirty="0" err="1" smtClean="0">
                <a:latin typeface="Courier New"/>
              </a:rPr>
              <a:t>xmlns:dc</a:t>
            </a:r>
            <a:r>
              <a:rPr lang="en-US" sz="2400" dirty="0" smtClean="0">
                <a:latin typeface="Courier New"/>
              </a:rPr>
              <a:t>=“http://purl.org/dc/elements/1.1”</a:t>
            </a:r>
          </a:p>
          <a:p>
            <a:pPr>
              <a:buNone/>
            </a:pPr>
            <a:r>
              <a:rPr lang="en-US" sz="2400" dirty="0" smtClean="0">
                <a:latin typeface="Courier New"/>
              </a:rPr>
              <a:t>	</a:t>
            </a:r>
            <a:r>
              <a:rPr lang="en-US" sz="2400" b="1" dirty="0" err="1" smtClean="0">
                <a:latin typeface="Courier New"/>
              </a:rPr>
              <a:t>xmlns:mods</a:t>
            </a:r>
            <a:r>
              <a:rPr lang="en-US" sz="2400" dirty="0" smtClean="0">
                <a:latin typeface="Courier New"/>
              </a:rPr>
              <a:t>=“http://loc.gov/mods/v3”&gt;</a:t>
            </a:r>
            <a:endParaRPr lang="en-US" sz="2400" dirty="0">
              <a:latin typeface="Courier New"/>
            </a:endParaRPr>
          </a:p>
        </p:txBody>
      </p:sp>
      <p:sp>
        <p:nvSpPr>
          <p:cNvPr id="4" name="TextBox 3"/>
          <p:cNvSpPr txBox="1"/>
          <p:nvPr/>
        </p:nvSpPr>
        <p:spPr>
          <a:xfrm>
            <a:off x="457200" y="5491724"/>
            <a:ext cx="4384308" cy="523220"/>
          </a:xfrm>
          <a:prstGeom prst="rect">
            <a:avLst/>
          </a:prstGeom>
          <a:noFill/>
        </p:spPr>
        <p:txBody>
          <a:bodyPr wrap="none" rtlCol="0">
            <a:spAutoFit/>
          </a:bodyPr>
          <a:lstStyle/>
          <a:p>
            <a:r>
              <a:rPr lang="en-US" sz="2800" dirty="0" smtClean="0"/>
              <a:t>Don’t forget to close the tag!</a:t>
            </a:r>
            <a:endParaRPr 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XSLT selections</a:t>
            </a:r>
            <a:endParaRPr lang="en-US" dirty="0"/>
          </a:p>
        </p:txBody>
      </p:sp>
      <p:graphicFrame>
        <p:nvGraphicFramePr>
          <p:cNvPr id="4" name="Content Placeholder 3"/>
          <p:cNvGraphicFramePr>
            <a:graphicFrameLocks noGrp="1"/>
          </p:cNvGraphicFramePr>
          <p:nvPr>
            <p:ph idx="1"/>
          </p:nvPr>
        </p:nvGraphicFramePr>
        <p:xfrm>
          <a:off x="991260" y="1600200"/>
          <a:ext cx="7047252" cy="3931920"/>
        </p:xfrm>
        <a:graphic>
          <a:graphicData uri="http://schemas.openxmlformats.org/drawingml/2006/table">
            <a:tbl>
              <a:tblPr firstRow="1" bandRow="1">
                <a:tableStyleId>{5C22544A-7EE6-4342-B048-85BDC9FD1C3A}</a:tableStyleId>
              </a:tblPr>
              <a:tblGrid>
                <a:gridCol w="3523626"/>
                <a:gridCol w="3523626"/>
              </a:tblGrid>
              <a:tr h="344937">
                <a:tc>
                  <a:txBody>
                    <a:bodyPr/>
                    <a:lstStyle/>
                    <a:p>
                      <a:r>
                        <a:rPr lang="en-US" dirty="0"/>
                        <a:t>Expression</a:t>
                      </a:r>
                    </a:p>
                  </a:txBody>
                  <a:tcPr anchor="ctr"/>
                </a:tc>
                <a:tc>
                  <a:txBody>
                    <a:bodyPr/>
                    <a:lstStyle/>
                    <a:p>
                      <a:r>
                        <a:rPr lang="en-US"/>
                        <a:t>Description</a:t>
                      </a:r>
                    </a:p>
                  </a:txBody>
                  <a:tcPr anchor="ctr"/>
                </a:tc>
              </a:tr>
              <a:tr h="595370">
                <a:tc>
                  <a:txBody>
                    <a:bodyPr/>
                    <a:lstStyle/>
                    <a:p>
                      <a:r>
                        <a:rPr lang="en-US" i="1"/>
                        <a:t>nodename</a:t>
                      </a:r>
                      <a:endParaRPr lang="en-US"/>
                    </a:p>
                  </a:txBody>
                  <a:tcPr anchor="ctr"/>
                </a:tc>
                <a:tc>
                  <a:txBody>
                    <a:bodyPr/>
                    <a:lstStyle/>
                    <a:p>
                      <a:r>
                        <a:rPr lang="en-US"/>
                        <a:t>Selects all nodes with the name "</a:t>
                      </a:r>
                      <a:r>
                        <a:rPr lang="en-US" i="1"/>
                        <a:t>nodename</a:t>
                      </a:r>
                      <a:r>
                        <a:rPr lang="en-US"/>
                        <a:t>"</a:t>
                      </a:r>
                    </a:p>
                  </a:txBody>
                  <a:tcPr anchor="ctr"/>
                </a:tc>
              </a:tr>
              <a:tr h="344937">
                <a:tc>
                  <a:txBody>
                    <a:bodyPr/>
                    <a:lstStyle/>
                    <a:p>
                      <a:r>
                        <a:rPr lang="en-US"/>
                        <a:t>/</a:t>
                      </a:r>
                    </a:p>
                  </a:txBody>
                  <a:tcPr anchor="ctr"/>
                </a:tc>
                <a:tc>
                  <a:txBody>
                    <a:bodyPr/>
                    <a:lstStyle/>
                    <a:p>
                      <a:r>
                        <a:rPr lang="en-US"/>
                        <a:t>Selects from the root node</a:t>
                      </a:r>
                    </a:p>
                  </a:txBody>
                  <a:tcPr anchor="ctr"/>
                </a:tc>
              </a:tr>
              <a:tr h="850529">
                <a:tc>
                  <a:txBody>
                    <a:bodyPr/>
                    <a:lstStyle/>
                    <a:p>
                      <a:r>
                        <a:rPr lang="en-US" dirty="0"/>
                        <a:t>//</a:t>
                      </a:r>
                    </a:p>
                  </a:txBody>
                  <a:tcPr anchor="ctr"/>
                </a:tc>
                <a:tc>
                  <a:txBody>
                    <a:bodyPr/>
                    <a:lstStyle/>
                    <a:p>
                      <a:r>
                        <a:rPr lang="en-US"/>
                        <a:t>Selects nodes in the document from the current node that match the selection no matter where they are </a:t>
                      </a:r>
                    </a:p>
                  </a:txBody>
                  <a:tcPr anchor="ctr"/>
                </a:tc>
              </a:tr>
              <a:tr h="344937">
                <a:tc>
                  <a:txBody>
                    <a:bodyPr/>
                    <a:lstStyle/>
                    <a:p>
                      <a:r>
                        <a:rPr lang="en-US"/>
                        <a:t>.</a:t>
                      </a:r>
                    </a:p>
                  </a:txBody>
                  <a:tcPr anchor="ctr"/>
                </a:tc>
                <a:tc>
                  <a:txBody>
                    <a:bodyPr/>
                    <a:lstStyle/>
                    <a:p>
                      <a:r>
                        <a:rPr lang="en-US"/>
                        <a:t>Selects the current node</a:t>
                      </a:r>
                    </a:p>
                  </a:txBody>
                  <a:tcPr anchor="ctr"/>
                </a:tc>
              </a:tr>
              <a:tr h="344937">
                <a:tc>
                  <a:txBody>
                    <a:bodyPr/>
                    <a:lstStyle/>
                    <a:p>
                      <a:r>
                        <a:rPr lang="en-US"/>
                        <a:t>..</a:t>
                      </a:r>
                    </a:p>
                  </a:txBody>
                  <a:tcPr anchor="ctr"/>
                </a:tc>
                <a:tc>
                  <a:txBody>
                    <a:bodyPr/>
                    <a:lstStyle/>
                    <a:p>
                      <a:r>
                        <a:rPr lang="en-US"/>
                        <a:t>Selects the parent of the current node</a:t>
                      </a:r>
                    </a:p>
                  </a:txBody>
                  <a:tcPr anchor="ctr"/>
                </a:tc>
              </a:tr>
              <a:tr h="344937">
                <a:tc>
                  <a:txBody>
                    <a:bodyPr/>
                    <a:lstStyle/>
                    <a:p>
                      <a:r>
                        <a:rPr lang="en-US"/>
                        <a:t>@</a:t>
                      </a:r>
                    </a:p>
                  </a:txBody>
                  <a:tcPr anchor="ctr"/>
                </a:tc>
                <a:tc>
                  <a:txBody>
                    <a:bodyPr/>
                    <a:lstStyle/>
                    <a:p>
                      <a:r>
                        <a:rPr lang="en-US" dirty="0"/>
                        <a:t>Selects attributes</a:t>
                      </a:r>
                    </a:p>
                  </a:txBody>
                  <a:tcPr anchor="ct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XSLT selections</a:t>
            </a:r>
            <a:endParaRPr lang="en-US" dirty="0"/>
          </a:p>
        </p:txBody>
      </p:sp>
      <p:sp>
        <p:nvSpPr>
          <p:cNvPr id="5" name="Content Placeholder 4"/>
          <p:cNvSpPr>
            <a:spLocks noGrp="1"/>
          </p:cNvSpPr>
          <p:nvPr>
            <p:ph idx="1"/>
          </p:nvPr>
        </p:nvSpPr>
        <p:spPr/>
        <p:txBody>
          <a:bodyPr/>
          <a:lstStyle/>
          <a:p>
            <a:pPr>
              <a:buNone/>
            </a:pPr>
            <a:r>
              <a:rPr lang="en-US" sz="2400" dirty="0" smtClean="0">
                <a:latin typeface="Courier New"/>
              </a:rPr>
              <a:t>&lt;</a:t>
            </a:r>
            <a:r>
              <a:rPr lang="en-US" sz="2400" dirty="0" err="1" smtClean="0">
                <a:latin typeface="Courier New"/>
              </a:rPr>
              <a:t>xsl:template</a:t>
            </a:r>
            <a:r>
              <a:rPr lang="en-US" sz="2400" dirty="0" smtClean="0">
                <a:latin typeface="Courier New"/>
              </a:rPr>
              <a:t> select=“/”&gt;</a:t>
            </a:r>
          </a:p>
          <a:p>
            <a:pPr>
              <a:buNone/>
            </a:pPr>
            <a:r>
              <a:rPr lang="en-US" sz="2400" dirty="0" smtClean="0">
                <a:latin typeface="Courier New"/>
              </a:rPr>
              <a:t>	…</a:t>
            </a:r>
          </a:p>
          <a:p>
            <a:pPr>
              <a:buNone/>
            </a:pPr>
            <a:r>
              <a:rPr lang="en-US" sz="2400" dirty="0" smtClean="0">
                <a:latin typeface="Courier New"/>
              </a:rPr>
              <a:t>&lt;/</a:t>
            </a:r>
            <a:r>
              <a:rPr lang="en-US" sz="2400" dirty="0" err="1" smtClean="0">
                <a:latin typeface="Courier New"/>
              </a:rPr>
              <a:t>xsl:template</a:t>
            </a:r>
            <a:r>
              <a:rPr lang="en-US" sz="2400" dirty="0" smtClean="0">
                <a:latin typeface="Courier New"/>
              </a:rPr>
              <a:t>&gt;</a:t>
            </a:r>
          </a:p>
          <a:p>
            <a:pPr>
              <a:buNone/>
            </a:pPr>
            <a:endParaRPr lang="en-US" dirty="0" smtClean="0"/>
          </a:p>
          <a:p>
            <a:pPr>
              <a:buNone/>
            </a:pPr>
            <a:r>
              <a:rPr lang="en-US" sz="2800" dirty="0" smtClean="0"/>
              <a:t>…will perform everything contained within the &lt;</a:t>
            </a:r>
            <a:r>
              <a:rPr lang="en-US" sz="2800" dirty="0" err="1" smtClean="0"/>
              <a:t>xsl:template</a:t>
            </a:r>
            <a:r>
              <a:rPr lang="en-US" sz="2800" dirty="0" smtClean="0"/>
              <a:t>&gt; tag if the XML is valid (selects the root element</a:t>
            </a:r>
            <a:endParaRPr 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XSLT selections</a:t>
            </a:r>
            <a:endParaRPr lang="en-US" dirty="0"/>
          </a:p>
        </p:txBody>
      </p:sp>
      <p:sp>
        <p:nvSpPr>
          <p:cNvPr id="5" name="Content Placeholder 4"/>
          <p:cNvSpPr>
            <a:spLocks noGrp="1"/>
          </p:cNvSpPr>
          <p:nvPr>
            <p:ph idx="1"/>
          </p:nvPr>
        </p:nvSpPr>
        <p:spPr/>
        <p:txBody>
          <a:bodyPr/>
          <a:lstStyle/>
          <a:p>
            <a:pPr>
              <a:buNone/>
            </a:pPr>
            <a:r>
              <a:rPr lang="en-US" sz="2400" dirty="0" smtClean="0">
                <a:latin typeface="Courier New"/>
              </a:rPr>
              <a:t>&lt;</a:t>
            </a:r>
            <a:r>
              <a:rPr lang="en-US" sz="2400" dirty="0" err="1" smtClean="0">
                <a:latin typeface="Courier New"/>
              </a:rPr>
              <a:t>xsl:template</a:t>
            </a:r>
            <a:r>
              <a:rPr lang="en-US" sz="2400" dirty="0" smtClean="0">
                <a:latin typeface="Courier New"/>
              </a:rPr>
              <a:t> select=“library”&gt;</a:t>
            </a:r>
          </a:p>
          <a:p>
            <a:pPr>
              <a:buNone/>
            </a:pPr>
            <a:r>
              <a:rPr lang="en-US" sz="2400" dirty="0" smtClean="0">
                <a:latin typeface="Courier New"/>
              </a:rPr>
              <a:t>	&lt;</a:t>
            </a:r>
            <a:r>
              <a:rPr lang="en-US" sz="2400" dirty="0" err="1" smtClean="0">
                <a:latin typeface="Courier New"/>
              </a:rPr>
              <a:t>xsl:element</a:t>
            </a:r>
            <a:r>
              <a:rPr lang="en-US" sz="2400" dirty="0" smtClean="0">
                <a:latin typeface="Courier New"/>
              </a:rPr>
              <a:t> name=“</a:t>
            </a:r>
            <a:r>
              <a:rPr lang="en-US" sz="2400" dirty="0" err="1" smtClean="0">
                <a:latin typeface="Courier New"/>
              </a:rPr>
              <a:t>mods:collection</a:t>
            </a:r>
            <a:r>
              <a:rPr lang="en-US" sz="2400" dirty="0" smtClean="0">
                <a:latin typeface="Courier New"/>
              </a:rPr>
              <a:t>”&gt;</a:t>
            </a:r>
          </a:p>
          <a:p>
            <a:pPr>
              <a:buNone/>
            </a:pPr>
            <a:r>
              <a:rPr lang="en-US" sz="2400" dirty="0" smtClean="0">
                <a:latin typeface="Courier New"/>
              </a:rPr>
              <a:t>		&lt;</a:t>
            </a:r>
            <a:r>
              <a:rPr lang="en-US" sz="2400" dirty="0" err="1" smtClean="0">
                <a:latin typeface="Courier New"/>
              </a:rPr>
              <a:t>xsl:apply</a:t>
            </a:r>
            <a:r>
              <a:rPr lang="en-US" sz="2400" dirty="0" smtClean="0">
                <a:latin typeface="Courier New"/>
              </a:rPr>
              <a:t>-templates/&gt;</a:t>
            </a:r>
          </a:p>
          <a:p>
            <a:pPr>
              <a:buNone/>
            </a:pPr>
            <a:r>
              <a:rPr lang="en-US" sz="2400" dirty="0" smtClean="0">
                <a:latin typeface="Courier New"/>
              </a:rPr>
              <a:t>	&lt;/</a:t>
            </a:r>
            <a:r>
              <a:rPr lang="en-US" sz="2400" dirty="0" err="1" smtClean="0">
                <a:latin typeface="Courier New"/>
              </a:rPr>
              <a:t>xsl:element</a:t>
            </a:r>
            <a:r>
              <a:rPr lang="en-US" sz="2400" dirty="0" smtClean="0">
                <a:latin typeface="Courier New"/>
              </a:rPr>
              <a:t>&gt;</a:t>
            </a:r>
          </a:p>
          <a:p>
            <a:pPr>
              <a:buNone/>
            </a:pPr>
            <a:r>
              <a:rPr lang="en-US" sz="2400" dirty="0" smtClean="0">
                <a:latin typeface="Courier New"/>
              </a:rPr>
              <a:t>&lt;/</a:t>
            </a:r>
            <a:r>
              <a:rPr lang="en-US" sz="2400" dirty="0" err="1" smtClean="0">
                <a:latin typeface="Courier New"/>
              </a:rPr>
              <a:t>xsl:template</a:t>
            </a:r>
            <a:r>
              <a:rPr lang="en-US" sz="2400" dirty="0" smtClean="0">
                <a:latin typeface="Courier New"/>
              </a:rPr>
              <a:t>&gt;</a:t>
            </a:r>
          </a:p>
          <a:p>
            <a:pPr>
              <a:buNone/>
            </a:pPr>
            <a:endParaRPr lang="en-US" dirty="0" smtClean="0"/>
          </a:p>
          <a:p>
            <a:pPr>
              <a:buNone/>
            </a:pPr>
            <a:r>
              <a:rPr lang="en-US" sz="2800" dirty="0" smtClean="0"/>
              <a:t>…will change all &lt;library&gt; elements in our document to &lt;</a:t>
            </a:r>
            <a:r>
              <a:rPr lang="en-US" sz="2800" dirty="0" err="1" smtClean="0"/>
              <a:t>mods:collection</a:t>
            </a:r>
            <a:r>
              <a:rPr lang="en-US" sz="2800" dirty="0" smtClean="0"/>
              <a:t>&gt; elements, and apply templates for any element it finds inside</a:t>
            </a:r>
            <a:endParaRPr 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XSLT selections</a:t>
            </a:r>
            <a:endParaRPr lang="en-US" dirty="0"/>
          </a:p>
        </p:txBody>
      </p:sp>
      <p:sp>
        <p:nvSpPr>
          <p:cNvPr id="5" name="Content Placeholder 4"/>
          <p:cNvSpPr>
            <a:spLocks noGrp="1"/>
          </p:cNvSpPr>
          <p:nvPr>
            <p:ph idx="1"/>
          </p:nvPr>
        </p:nvSpPr>
        <p:spPr/>
        <p:txBody>
          <a:bodyPr/>
          <a:lstStyle/>
          <a:p>
            <a:pPr>
              <a:buNone/>
            </a:pPr>
            <a:r>
              <a:rPr lang="en-US" sz="2400" dirty="0" smtClean="0">
                <a:latin typeface="Courier New"/>
              </a:rPr>
              <a:t>&lt;</a:t>
            </a:r>
            <a:r>
              <a:rPr lang="en-US" sz="2400" dirty="0" err="1" smtClean="0">
                <a:latin typeface="Courier New"/>
              </a:rPr>
              <a:t>xsl:template</a:t>
            </a:r>
            <a:r>
              <a:rPr lang="en-US" sz="2400" dirty="0" smtClean="0">
                <a:latin typeface="Courier New"/>
              </a:rPr>
              <a:t> select=“library”&gt;</a:t>
            </a:r>
          </a:p>
          <a:p>
            <a:pPr>
              <a:buNone/>
            </a:pPr>
            <a:r>
              <a:rPr lang="en-US" sz="2400" dirty="0" smtClean="0">
                <a:latin typeface="Courier New"/>
              </a:rPr>
              <a:t>	&lt;</a:t>
            </a:r>
            <a:r>
              <a:rPr lang="en-US" sz="2400" dirty="0" err="1" smtClean="0">
                <a:latin typeface="Courier New"/>
              </a:rPr>
              <a:t>xsl:element</a:t>
            </a:r>
            <a:r>
              <a:rPr lang="en-US" sz="2400" dirty="0" smtClean="0">
                <a:latin typeface="Courier New"/>
              </a:rPr>
              <a:t> name=“</a:t>
            </a:r>
            <a:r>
              <a:rPr lang="en-US" sz="2400" dirty="0" err="1" smtClean="0">
                <a:latin typeface="Courier New"/>
              </a:rPr>
              <a:t>mods:collection</a:t>
            </a:r>
            <a:r>
              <a:rPr lang="en-US" sz="2400" dirty="0" smtClean="0">
                <a:latin typeface="Courier New"/>
              </a:rPr>
              <a:t>”&gt;</a:t>
            </a:r>
          </a:p>
          <a:p>
            <a:pPr>
              <a:buNone/>
            </a:pPr>
            <a:r>
              <a:rPr lang="en-US" sz="2400" dirty="0" smtClean="0">
                <a:latin typeface="Courier New"/>
              </a:rPr>
              <a:t>		&lt;</a:t>
            </a:r>
            <a:r>
              <a:rPr lang="en-US" sz="2400" dirty="0" err="1" smtClean="0">
                <a:latin typeface="Courier New"/>
              </a:rPr>
              <a:t>xsl:apply</a:t>
            </a:r>
            <a:r>
              <a:rPr lang="en-US" sz="2400" dirty="0" smtClean="0">
                <a:latin typeface="Courier New"/>
              </a:rPr>
              <a:t>-templates/&gt;</a:t>
            </a:r>
          </a:p>
          <a:p>
            <a:pPr>
              <a:buNone/>
            </a:pPr>
            <a:r>
              <a:rPr lang="en-US" sz="2400" dirty="0" smtClean="0">
                <a:latin typeface="Courier New"/>
              </a:rPr>
              <a:t>	&lt;/</a:t>
            </a:r>
            <a:r>
              <a:rPr lang="en-US" sz="2400" dirty="0" err="1" smtClean="0">
                <a:latin typeface="Courier New"/>
              </a:rPr>
              <a:t>xsl:element</a:t>
            </a:r>
            <a:r>
              <a:rPr lang="en-US" sz="2400" dirty="0" smtClean="0">
                <a:latin typeface="Courier New"/>
              </a:rPr>
              <a:t>&gt;</a:t>
            </a:r>
          </a:p>
          <a:p>
            <a:pPr>
              <a:buNone/>
            </a:pPr>
            <a:r>
              <a:rPr lang="en-US" sz="2400" dirty="0" smtClean="0">
                <a:latin typeface="Courier New"/>
              </a:rPr>
              <a:t>&lt;/</a:t>
            </a:r>
            <a:r>
              <a:rPr lang="en-US" sz="2400" dirty="0" err="1" smtClean="0">
                <a:latin typeface="Courier New"/>
              </a:rPr>
              <a:t>xsl:template</a:t>
            </a:r>
            <a:r>
              <a:rPr lang="en-US" sz="2400" dirty="0" smtClean="0">
                <a:latin typeface="Courier New"/>
              </a:rPr>
              <a:t>&gt;</a:t>
            </a:r>
          </a:p>
          <a:p>
            <a:pPr>
              <a:buNone/>
            </a:pPr>
            <a:endParaRPr lang="en-US" dirty="0" smtClean="0"/>
          </a:p>
          <a:p>
            <a:pPr>
              <a:buNone/>
            </a:pPr>
            <a:r>
              <a:rPr lang="en-US" sz="2800" dirty="0" smtClean="0"/>
              <a:t>…will change all &lt;library&gt; elements in our document to &lt;</a:t>
            </a:r>
            <a:r>
              <a:rPr lang="en-US" sz="2800" dirty="0" err="1" smtClean="0"/>
              <a:t>mods:collection</a:t>
            </a:r>
            <a:r>
              <a:rPr lang="en-US" sz="2800" dirty="0" smtClean="0"/>
              <a:t>&gt; elements, and apply templates for any element it finds inside</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early days</a:t>
            </a:r>
            <a:endParaRPr lang="en-US" dirty="0"/>
          </a:p>
        </p:txBody>
      </p:sp>
      <p:sp>
        <p:nvSpPr>
          <p:cNvPr id="3" name="Content Placeholder 2"/>
          <p:cNvSpPr>
            <a:spLocks noGrp="1"/>
          </p:cNvSpPr>
          <p:nvPr>
            <p:ph idx="1"/>
          </p:nvPr>
        </p:nvSpPr>
        <p:spPr/>
        <p:txBody>
          <a:bodyPr/>
          <a:lstStyle/>
          <a:p>
            <a:r>
              <a:rPr lang="en-US" dirty="0" smtClean="0"/>
              <a:t>Digital repositories in the late ‘90s</a:t>
            </a:r>
          </a:p>
          <a:p>
            <a:r>
              <a:rPr lang="en-US" dirty="0" smtClean="0"/>
              <a:t>Lots of documents</a:t>
            </a:r>
          </a:p>
          <a:p>
            <a:r>
              <a:rPr lang="en-US" dirty="0" smtClean="0"/>
              <a:t>No good way of sharing content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xsl:value</a:t>
            </a:r>
            <a:r>
              <a:rPr lang="en-US" dirty="0" smtClean="0"/>
              <a:t>-of&gt;</a:t>
            </a:r>
            <a:endParaRPr lang="en-US" dirty="0"/>
          </a:p>
        </p:txBody>
      </p:sp>
      <p:sp>
        <p:nvSpPr>
          <p:cNvPr id="5" name="Content Placeholder 4"/>
          <p:cNvSpPr>
            <a:spLocks noGrp="1"/>
          </p:cNvSpPr>
          <p:nvPr>
            <p:ph idx="1"/>
          </p:nvPr>
        </p:nvSpPr>
        <p:spPr/>
        <p:txBody>
          <a:bodyPr>
            <a:normAutofit lnSpcReduction="10000"/>
          </a:bodyPr>
          <a:lstStyle/>
          <a:p>
            <a:pPr>
              <a:buNone/>
            </a:pPr>
            <a:r>
              <a:rPr lang="en-US" sz="2400" dirty="0" smtClean="0">
                <a:latin typeface="Courier New"/>
              </a:rPr>
              <a:t>&lt;</a:t>
            </a:r>
            <a:r>
              <a:rPr lang="en-US" sz="2400" dirty="0" err="1" smtClean="0">
                <a:latin typeface="Courier New"/>
              </a:rPr>
              <a:t>xsl:template</a:t>
            </a:r>
            <a:r>
              <a:rPr lang="en-US" sz="2400" dirty="0" smtClean="0">
                <a:latin typeface="Courier New"/>
              </a:rPr>
              <a:t> select=“title”&gt;</a:t>
            </a:r>
          </a:p>
          <a:p>
            <a:pPr>
              <a:buNone/>
            </a:pPr>
            <a:r>
              <a:rPr lang="en-US" sz="2400" dirty="0" smtClean="0">
                <a:latin typeface="Courier New"/>
              </a:rPr>
              <a:t>	&lt;</a:t>
            </a:r>
            <a:r>
              <a:rPr lang="en-US" sz="2400" dirty="0" err="1" smtClean="0">
                <a:latin typeface="Courier New"/>
              </a:rPr>
              <a:t>xsl:element</a:t>
            </a:r>
            <a:r>
              <a:rPr lang="en-US" sz="2400" dirty="0" smtClean="0">
                <a:latin typeface="Courier New"/>
              </a:rPr>
              <a:t> name=“</a:t>
            </a:r>
            <a:r>
              <a:rPr lang="en-US" sz="2400" dirty="0" err="1" smtClean="0">
                <a:latin typeface="Courier New"/>
              </a:rPr>
              <a:t>dc:title</a:t>
            </a:r>
            <a:r>
              <a:rPr lang="en-US" sz="2400" dirty="0" smtClean="0">
                <a:latin typeface="Courier New"/>
              </a:rPr>
              <a:t>”&gt;</a:t>
            </a:r>
          </a:p>
          <a:p>
            <a:pPr>
              <a:buNone/>
            </a:pPr>
            <a:r>
              <a:rPr lang="en-US" sz="2400" dirty="0" smtClean="0">
                <a:latin typeface="Courier New"/>
              </a:rPr>
              <a:t>		&lt;</a:t>
            </a:r>
            <a:r>
              <a:rPr lang="en-US" sz="2400" dirty="0" err="1" smtClean="0">
                <a:latin typeface="Courier New"/>
              </a:rPr>
              <a:t>xsl:value</a:t>
            </a:r>
            <a:r>
              <a:rPr lang="en-US" sz="2400" dirty="0" smtClean="0">
                <a:latin typeface="Courier New"/>
              </a:rPr>
              <a:t>-of select=“.”&gt;</a:t>
            </a:r>
          </a:p>
          <a:p>
            <a:pPr>
              <a:buNone/>
            </a:pPr>
            <a:r>
              <a:rPr lang="en-US" sz="2400" dirty="0" smtClean="0">
                <a:latin typeface="Courier New"/>
              </a:rPr>
              <a:t>	&lt;/</a:t>
            </a:r>
            <a:r>
              <a:rPr lang="en-US" sz="2400" dirty="0" err="1" smtClean="0">
                <a:latin typeface="Courier New"/>
              </a:rPr>
              <a:t>xsl:element</a:t>
            </a:r>
            <a:r>
              <a:rPr lang="en-US" sz="2400" dirty="0" smtClean="0">
                <a:latin typeface="Courier New"/>
              </a:rPr>
              <a:t>&gt;</a:t>
            </a:r>
          </a:p>
          <a:p>
            <a:pPr>
              <a:buNone/>
            </a:pPr>
            <a:r>
              <a:rPr lang="en-US" sz="2400" dirty="0" smtClean="0">
                <a:latin typeface="Courier New"/>
              </a:rPr>
              <a:t>&lt;/</a:t>
            </a:r>
            <a:r>
              <a:rPr lang="en-US" sz="2400" dirty="0" err="1" smtClean="0">
                <a:latin typeface="Courier New"/>
              </a:rPr>
              <a:t>xsl:template</a:t>
            </a:r>
            <a:r>
              <a:rPr lang="en-US" sz="2400" dirty="0" smtClean="0">
                <a:latin typeface="Courier New"/>
              </a:rPr>
              <a:t>&gt;</a:t>
            </a:r>
          </a:p>
          <a:p>
            <a:pPr>
              <a:buNone/>
            </a:pPr>
            <a:endParaRPr lang="en-US" dirty="0" smtClean="0"/>
          </a:p>
          <a:p>
            <a:pPr>
              <a:buNone/>
            </a:pPr>
            <a:r>
              <a:rPr lang="en-US" sz="2800" dirty="0" smtClean="0"/>
              <a:t>…will take the contents of &lt;title&gt; and map it to &lt;</a:t>
            </a:r>
            <a:r>
              <a:rPr lang="en-US" sz="2800" dirty="0" err="1" smtClean="0"/>
              <a:t>dc:title</a:t>
            </a:r>
            <a:r>
              <a:rPr lang="en-US" sz="2800" dirty="0" smtClean="0"/>
              <a:t>&gt;</a:t>
            </a:r>
          </a:p>
          <a:p>
            <a:pPr>
              <a:buNone/>
            </a:pPr>
            <a:r>
              <a:rPr lang="en-US" sz="2800" dirty="0" smtClean="0"/>
              <a:t>…the period means “select the text contents of the current node</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OAI-PMH</a:t>
            </a:r>
            <a:endParaRPr lang="en-US" dirty="0"/>
          </a:p>
        </p:txBody>
      </p:sp>
      <p:sp>
        <p:nvSpPr>
          <p:cNvPr id="3" name="Content Placeholder 2"/>
          <p:cNvSpPr>
            <a:spLocks noGrp="1"/>
          </p:cNvSpPr>
          <p:nvPr>
            <p:ph idx="1"/>
          </p:nvPr>
        </p:nvSpPr>
        <p:spPr/>
        <p:txBody>
          <a:bodyPr/>
          <a:lstStyle/>
          <a:p>
            <a:r>
              <a:rPr lang="en-US" dirty="0" smtClean="0"/>
              <a:t>Open Archives Initiative Protocol for Metadata Harvesting</a:t>
            </a:r>
          </a:p>
          <a:p>
            <a:r>
              <a:rPr lang="en-US" dirty="0" smtClean="0"/>
              <a:t>Built on Dublin Core</a:t>
            </a:r>
          </a:p>
          <a:p>
            <a:r>
              <a:rPr lang="en-US" dirty="0" smtClean="0"/>
              <a:t>Servers set up “silos” of DC metadata representing their resources</a:t>
            </a:r>
          </a:p>
          <a:p>
            <a:r>
              <a:rPr lang="en-US" dirty="0" smtClean="0"/>
              <a:t>Harvesters grab the records they want</a:t>
            </a:r>
            <a:fld id="{79D0C979-A5E9-B443-BA6D-124C9E0A56E7}" type="slidenum">
              <a:rPr lang="en-US" smtClean="0"/>
              <a:t>4</a:t>
            </a:fld>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of OAI-PMH</a:t>
            </a:r>
            <a:endParaRPr lang="en-US" dirty="0"/>
          </a:p>
        </p:txBody>
      </p:sp>
      <p:sp>
        <p:nvSpPr>
          <p:cNvPr id="3" name="Content Placeholder 2"/>
          <p:cNvSpPr>
            <a:spLocks noGrp="1"/>
          </p:cNvSpPr>
          <p:nvPr>
            <p:ph idx="1"/>
          </p:nvPr>
        </p:nvSpPr>
        <p:spPr/>
        <p:txBody>
          <a:bodyPr/>
          <a:lstStyle/>
          <a:p>
            <a:r>
              <a:rPr lang="en-US" dirty="0" err="1" smtClean="0"/>
              <a:t>CONTENTdm</a:t>
            </a:r>
            <a:r>
              <a:rPr lang="en-US" dirty="0" smtClean="0"/>
              <a:t> (supplier)</a:t>
            </a:r>
          </a:p>
          <a:p>
            <a:r>
              <a:rPr lang="en-US" dirty="0" smtClean="0"/>
              <a:t>Fedora (supplier, harvester)</a:t>
            </a:r>
          </a:p>
          <a:p>
            <a:r>
              <a:rPr lang="en-US" dirty="0" smtClean="0"/>
              <a:t>Digital Public Library of America (harvester)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Shortcomings</a:t>
            </a:r>
            <a:endParaRPr lang="en-US" dirty="0"/>
          </a:p>
        </p:txBody>
      </p:sp>
      <p:sp>
        <p:nvSpPr>
          <p:cNvPr id="3" name="Content Placeholder 2"/>
          <p:cNvSpPr>
            <a:spLocks noGrp="1"/>
          </p:cNvSpPr>
          <p:nvPr>
            <p:ph idx="1"/>
          </p:nvPr>
        </p:nvSpPr>
        <p:spPr/>
        <p:txBody>
          <a:bodyPr/>
          <a:lstStyle/>
          <a:p>
            <a:r>
              <a:rPr lang="en-US" dirty="0" smtClean="0"/>
              <a:t>Hard to capture evolving repository contents</a:t>
            </a:r>
          </a:p>
          <a:p>
            <a:r>
              <a:rPr lang="en-US" dirty="0" smtClean="0"/>
              <a:t>What if a resource is gone?</a:t>
            </a:r>
          </a:p>
          <a:p>
            <a:r>
              <a:rPr lang="en-US" dirty="0" smtClean="0"/>
              <a:t>What if a resource has changed? How to capture that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descr="Screen Shot 2015-04-20 at 7.28.28 PM.png"/>
          <p:cNvPicPr>
            <a:picLocks noChangeAspect="1"/>
          </p:cNvPicPr>
          <p:nvPr/>
        </p:nvPicPr>
        <p:blipFill>
          <a:blip r:embed="rId2"/>
          <a:stretch>
            <a:fillRect/>
          </a:stretch>
        </p:blipFill>
        <p:spPr>
          <a:xfrm>
            <a:off x="0" y="764045"/>
            <a:ext cx="9144000" cy="1235195"/>
          </a:xfrm>
          <a:prstGeom prst="rect">
            <a:avLst/>
          </a:prstGeom>
        </p:spPr>
      </p:pic>
      <p:sp>
        <p:nvSpPr>
          <p:cNvPr id="7" name="TextBox 6"/>
          <p:cNvSpPr txBox="1"/>
          <p:nvPr/>
        </p:nvSpPr>
        <p:spPr>
          <a:xfrm>
            <a:off x="3221790" y="2200402"/>
            <a:ext cx="2755833" cy="646331"/>
          </a:xfrm>
          <a:prstGeom prst="rect">
            <a:avLst/>
          </a:prstGeom>
          <a:noFill/>
        </p:spPr>
        <p:txBody>
          <a:bodyPr wrap="none" rtlCol="0">
            <a:spAutoFit/>
          </a:bodyPr>
          <a:lstStyle/>
          <a:p>
            <a:r>
              <a:rPr lang="en-US" sz="3600" dirty="0" err="1" smtClean="0"/>
              <a:t>ResourceSync</a:t>
            </a:r>
            <a:endParaRPr lang="en-US" sz="3600" dirty="0"/>
          </a:p>
        </p:txBody>
      </p:sp>
      <p:sp>
        <p:nvSpPr>
          <p:cNvPr id="8" name="TextBox 7"/>
          <p:cNvSpPr txBox="1"/>
          <p:nvPr/>
        </p:nvSpPr>
        <p:spPr>
          <a:xfrm>
            <a:off x="173789" y="3328737"/>
            <a:ext cx="8769685" cy="1200328"/>
          </a:xfrm>
          <a:prstGeom prst="rect">
            <a:avLst/>
          </a:prstGeom>
          <a:noFill/>
        </p:spPr>
        <p:txBody>
          <a:bodyPr wrap="square" rtlCol="0">
            <a:spAutoFit/>
          </a:bodyPr>
          <a:lstStyle/>
          <a:p>
            <a:pPr>
              <a:buFontTx/>
              <a:buChar char="•"/>
            </a:pPr>
            <a:r>
              <a:rPr lang="en-US" sz="2400" dirty="0" smtClean="0"/>
              <a:t> Replacement for OAI-PMH</a:t>
            </a:r>
          </a:p>
          <a:p>
            <a:pPr>
              <a:buFontTx/>
              <a:buChar char="•"/>
            </a:pPr>
            <a:r>
              <a:rPr lang="en-US" sz="2400" dirty="0" smtClean="0"/>
              <a:t> Intended to capture (in close to real time) changes in repository resources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Interoperability strategies</a:t>
            </a:r>
            <a:endParaRPr lang="en-US" dirty="0"/>
          </a:p>
        </p:txBody>
      </p:sp>
      <p:sp>
        <p:nvSpPr>
          <p:cNvPr id="3" name="Content Placeholder 2"/>
          <p:cNvSpPr>
            <a:spLocks noGrp="1"/>
          </p:cNvSpPr>
          <p:nvPr>
            <p:ph idx="1"/>
          </p:nvPr>
        </p:nvSpPr>
        <p:spPr/>
        <p:txBody>
          <a:bodyPr/>
          <a:lstStyle/>
          <a:p>
            <a:r>
              <a:rPr lang="en-US" dirty="0" smtClean="0"/>
              <a:t>Protocols</a:t>
            </a:r>
          </a:p>
          <a:p>
            <a:r>
              <a:rPr lang="en-US" dirty="0" smtClean="0"/>
              <a:t>Representations</a:t>
            </a:r>
          </a:p>
          <a:p>
            <a:r>
              <a:rPr lang="en-US" dirty="0" smtClean="0"/>
              <a:t>Attributes and values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Interoperability strategies</a:t>
            </a:r>
            <a:endParaRPr lang="en-US" dirty="0"/>
          </a:p>
        </p:txBody>
      </p:sp>
      <p:sp>
        <p:nvSpPr>
          <p:cNvPr id="3" name="Content Placeholder 2"/>
          <p:cNvSpPr>
            <a:spLocks noGrp="1"/>
          </p:cNvSpPr>
          <p:nvPr>
            <p:ph idx="1"/>
          </p:nvPr>
        </p:nvSpPr>
        <p:spPr/>
        <p:txBody>
          <a:bodyPr/>
          <a:lstStyle/>
          <a:p>
            <a:r>
              <a:rPr lang="en-US" b="1" dirty="0" smtClean="0"/>
              <a:t>Protocols:</a:t>
            </a:r>
          </a:p>
          <a:p>
            <a:pPr lvl="1"/>
            <a:r>
              <a:rPr lang="en-US" dirty="0" smtClean="0"/>
              <a:t>HTTP</a:t>
            </a:r>
          </a:p>
          <a:p>
            <a:pPr lvl="1"/>
            <a:r>
              <a:rPr lang="en-US" dirty="0" smtClean="0"/>
              <a:t>OAI-PMH</a:t>
            </a:r>
          </a:p>
          <a:p>
            <a:pPr lvl="1"/>
            <a:r>
              <a:rPr lang="en-US" dirty="0" err="1" smtClean="0"/>
              <a:t>ResourceSync</a:t>
            </a:r>
            <a:endParaRPr lang="en-US" dirty="0" smtClean="0"/>
          </a:p>
          <a:p>
            <a:r>
              <a:rPr lang="en-US" dirty="0" smtClean="0"/>
              <a:t>Representations</a:t>
            </a:r>
          </a:p>
          <a:p>
            <a:r>
              <a:rPr lang="en-US" dirty="0" smtClean="0"/>
              <a:t>Attributes and values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90</TotalTime>
  <Words>1596</Words>
  <Application>Microsoft Macintosh PowerPoint</Application>
  <PresentationFormat>On-screen Show (4:3)</PresentationFormat>
  <Paragraphs>199</Paragraphs>
  <Slides>30</Slides>
  <Notes>0</Notes>
  <HiddenSlides>0</HiddenSlides>
  <MMClips>0</MMClips>
  <ScaleCrop>false</ScaleCrop>
  <HeadingPairs>
    <vt:vector size="4" baseType="variant">
      <vt:variant>
        <vt:lpstr>Design Template</vt:lpstr>
      </vt:variant>
      <vt:variant>
        <vt:i4>1</vt:i4>
      </vt:variant>
      <vt:variant>
        <vt:lpstr>Slide Titles</vt:lpstr>
      </vt:variant>
      <vt:variant>
        <vt:i4>30</vt:i4>
      </vt:variant>
    </vt:vector>
  </HeadingPairs>
  <TitlesOfParts>
    <vt:vector size="31" baseType="lpstr">
      <vt:lpstr>Office Theme</vt:lpstr>
      <vt:lpstr>Week 6 Agenda</vt:lpstr>
      <vt:lpstr>What is interoperability?</vt:lpstr>
      <vt:lpstr>The early days</vt:lpstr>
      <vt:lpstr>OAI-PMH</vt:lpstr>
      <vt:lpstr>Users of OAI-PMH</vt:lpstr>
      <vt:lpstr>Shortcomings</vt:lpstr>
      <vt:lpstr>Slide 7</vt:lpstr>
      <vt:lpstr>Interoperability strategies</vt:lpstr>
      <vt:lpstr>Interoperability strategies</vt:lpstr>
      <vt:lpstr>Interoperability strategies</vt:lpstr>
      <vt:lpstr>Interoperability strategies</vt:lpstr>
      <vt:lpstr>Interoperability strategies</vt:lpstr>
      <vt:lpstr>Interoperability strategies</vt:lpstr>
      <vt:lpstr>Lab 5: XSLT</vt:lpstr>
      <vt:lpstr>XSLT</vt:lpstr>
      <vt:lpstr>XSLT</vt:lpstr>
      <vt:lpstr>XPath</vt:lpstr>
      <vt:lpstr>Example</vt:lpstr>
      <vt:lpstr>Element</vt:lpstr>
      <vt:lpstr>Attribute</vt:lpstr>
      <vt:lpstr>Text</vt:lpstr>
      <vt:lpstr>Namespace</vt:lpstr>
      <vt:lpstr>&lt;xsl:stylesheet&gt;</vt:lpstr>
      <vt:lpstr>&lt;xsl:stylesheet&gt;</vt:lpstr>
      <vt:lpstr>&lt;xsl:stylesheet&gt;</vt:lpstr>
      <vt:lpstr>XSLT selections</vt:lpstr>
      <vt:lpstr>XSLT selections</vt:lpstr>
      <vt:lpstr>XSLT selections</vt:lpstr>
      <vt:lpstr>XSLT selections</vt:lpstr>
      <vt:lpstr>&lt;xsl:value-of&gt;</vt:lpstr>
    </vt:vector>
  </TitlesOfParts>
  <Company>Penn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6 Agenda</dc:title>
  <dc:creator>Kevin Clair</dc:creator>
  <cp:lastModifiedBy>Kevin Clair</cp:lastModifiedBy>
  <cp:revision>3</cp:revision>
  <dcterms:created xsi:type="dcterms:W3CDTF">2015-04-21T01:08:52Z</dcterms:created>
  <dcterms:modified xsi:type="dcterms:W3CDTF">2015-04-21T02:39:49Z</dcterms:modified>
</cp:coreProperties>
</file>