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81" r:id="rId15"/>
    <p:sldId id="270" r:id="rId16"/>
    <p:sldId id="282" r:id="rId17"/>
    <p:sldId id="271" r:id="rId18"/>
    <p:sldId id="283" r:id="rId19"/>
    <p:sldId id="284" r:id="rId20"/>
    <p:sldId id="285" r:id="rId21"/>
    <p:sldId id="273" r:id="rId22"/>
    <p:sldId id="287" r:id="rId23"/>
    <p:sldId id="274" r:id="rId24"/>
    <p:sldId id="275" r:id="rId25"/>
    <p:sldId id="276" r:id="rId26"/>
    <p:sldId id="288" r:id="rId27"/>
    <p:sldId id="277" r:id="rId28"/>
    <p:sldId id="278" r:id="rId29"/>
    <p:sldId id="279" r:id="rId30"/>
    <p:sldId id="286" r:id="rId31"/>
    <p:sldId id="280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09" autoAdjust="0"/>
  </p:normalViewPr>
  <p:slideViewPr>
    <p:cSldViewPr>
      <p:cViewPr varScale="1">
        <p:scale>
          <a:sx n="82" d="100"/>
          <a:sy n="82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8254D-23D1-4EFF-9B3B-00B37E935D92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0A236-1E09-43D8-9C98-C12E374E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2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http://www.loc.gov/standards/mods/mods-dcsimple.html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5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http://core.vraweb.org/examples/html/example045_full.html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8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http://core.vraweb.org/examples/html/example045_full.html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3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http://core.vraweb.org/examples/html/example045_full.html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http://www.worldcat.org/title/kochbuch-selbsterprobter-rezepte/oclc/51688187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0A236-1E09-43D8-9C98-C12E374E11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1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8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3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4266-2A1A-4872-824A-34A98499888B}" type="datetimeFigureOut">
              <a:rPr lang="en-US" smtClean="0"/>
              <a:pPr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FA3B-F5F6-4F9B-8147-AD6BE851AF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8/106507504105273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77/016555150933787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metadata standards</a:t>
            </a:r>
          </a:p>
          <a:p>
            <a:r>
              <a:rPr lang="en-US" dirty="0" smtClean="0"/>
              <a:t>Lab session – </a:t>
            </a:r>
            <a:r>
              <a:rPr lang="en-US" dirty="0" smtClean="0"/>
              <a:t>metadata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7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MARC</a:t>
            </a:r>
          </a:p>
          <a:p>
            <a:r>
              <a:rPr lang="en-US" dirty="0" smtClean="0"/>
              <a:t>MODS</a:t>
            </a:r>
          </a:p>
          <a:p>
            <a:r>
              <a:rPr lang="en-US" dirty="0" smtClean="0"/>
              <a:t>VRA Core</a:t>
            </a:r>
          </a:p>
          <a:p>
            <a:r>
              <a:rPr lang="en-US" dirty="0" smtClean="0"/>
              <a:t>EAD </a:t>
            </a:r>
            <a:r>
              <a:rPr lang="en-US" dirty="0" smtClean="0"/>
              <a:t>(and its younger sibling, EAC-CPF)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 that go well with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PREMIS (preservation metadata)</a:t>
            </a:r>
          </a:p>
          <a:p>
            <a:r>
              <a:rPr lang="en-US" dirty="0" smtClean="0"/>
              <a:t>METS (structural metadata)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endParaRPr lang="en-US" dirty="0" smtClean="0"/>
          </a:p>
          <a:p>
            <a:r>
              <a:rPr lang="en-US" dirty="0" smtClean="0"/>
              <a:t>BIBFRAME</a:t>
            </a:r>
          </a:p>
          <a:p>
            <a:r>
              <a:rPr lang="en-US" dirty="0" smtClean="0"/>
              <a:t>Linked data and RDF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323974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very well-supported by digital repository software</a:t>
            </a:r>
          </a:p>
          <a:p>
            <a:r>
              <a:rPr lang="en-US" dirty="0" smtClean="0"/>
              <a:t>But it’s where most of its metadata starts</a:t>
            </a:r>
          </a:p>
          <a:p>
            <a:r>
              <a:rPr lang="en-US" dirty="0" smtClean="0"/>
              <a:t>And everyone uses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9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95400"/>
            <a:ext cx="5034570" cy="4525963"/>
          </a:xfrm>
        </p:spPr>
      </p:pic>
      <p:sp>
        <p:nvSpPr>
          <p:cNvPr id="5" name="TextBox 4"/>
          <p:cNvSpPr txBox="1"/>
          <p:nvPr/>
        </p:nvSpPr>
        <p:spPr>
          <a:xfrm>
            <a:off x="3048000" y="5867400"/>
            <a:ext cx="318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(not actually a complete record)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Roughly equivalent to MARC</a:t>
            </a:r>
          </a:p>
          <a:p>
            <a:r>
              <a:rPr lang="en-US" dirty="0" smtClean="0"/>
              <a:t>Used in lots of systems (Fedora, </a:t>
            </a:r>
            <a:r>
              <a:rPr lang="en-US" dirty="0" err="1" smtClean="0"/>
              <a:t>Islandora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Mappings to/from DC are… imprecise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28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VRA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visual resources community</a:t>
            </a:r>
          </a:p>
          <a:p>
            <a:r>
              <a:rPr lang="en-US" dirty="0" smtClean="0"/>
              <a:t>Distinguishes between Collection, Work, and Image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VRA Core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478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4128866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VRA 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19200"/>
            <a:ext cx="3634805" cy="5214573"/>
          </a:xfrm>
        </p:spPr>
      </p:pic>
    </p:spTree>
    <p:extLst>
      <p:ext uri="{BB962C8B-B14F-4D97-AF65-F5344CB8AC3E}">
        <p14:creationId xmlns:p14="http://schemas.microsoft.com/office/powerpoint/2010/main" val="410651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Dublin 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options for dealing with ambiguity</a:t>
            </a:r>
          </a:p>
          <a:p>
            <a:r>
              <a:rPr lang="en-US" dirty="0" smtClean="0"/>
              <a:t>Doesn’t cover all metadata uses</a:t>
            </a:r>
          </a:p>
          <a:p>
            <a:r>
              <a:rPr lang="en-US" dirty="0" smtClean="0"/>
              <a:t>Users don’t know what the terms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VRA 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219200"/>
            <a:ext cx="2195918" cy="5087775"/>
          </a:xfrm>
        </p:spPr>
      </p:pic>
    </p:spTree>
    <p:extLst>
      <p:ext uri="{BB962C8B-B14F-4D97-AF65-F5344CB8AC3E}">
        <p14:creationId xmlns:p14="http://schemas.microsoft.com/office/powerpoint/2010/main" val="27843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archives</a:t>
            </a:r>
          </a:p>
          <a:p>
            <a:r>
              <a:rPr lang="en-US" dirty="0" smtClean="0"/>
              <a:t>Designed to provide structure to archival finding aids</a:t>
            </a:r>
          </a:p>
          <a:p>
            <a:r>
              <a:rPr lang="en-US" dirty="0" smtClean="0"/>
              <a:t>Not quite as </a:t>
            </a:r>
            <a:r>
              <a:rPr lang="en-US" dirty="0" err="1" smtClean="0"/>
              <a:t>linky</a:t>
            </a:r>
            <a:r>
              <a:rPr lang="en-US" dirty="0" smtClean="0"/>
              <a:t> (a lot of free text notes)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580838" cy="5181600"/>
          </a:xfrm>
        </p:spPr>
      </p:pic>
    </p:spTree>
    <p:extLst>
      <p:ext uri="{BB962C8B-B14F-4D97-AF65-F5344CB8AC3E}">
        <p14:creationId xmlns:p14="http://schemas.microsoft.com/office/powerpoint/2010/main" val="214396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EAC-CPF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archival authority data</a:t>
            </a:r>
          </a:p>
          <a:p>
            <a:r>
              <a:rPr lang="en-US" dirty="0" smtClean="0"/>
              <a:t>Information about people, corporate names, families</a:t>
            </a:r>
          </a:p>
          <a:p>
            <a:r>
              <a:rPr lang="en-US" dirty="0" smtClean="0"/>
              <a:t>Meant to help relate named entities to each other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Preservation metadata</a:t>
            </a:r>
          </a:p>
          <a:p>
            <a:r>
              <a:rPr lang="en-US" dirty="0" smtClean="0"/>
              <a:t>Events, format registries</a:t>
            </a:r>
          </a:p>
          <a:p>
            <a:r>
              <a:rPr lang="en-US" dirty="0" smtClean="0"/>
              <a:t>Not usually created by humans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metadata</a:t>
            </a:r>
          </a:p>
          <a:p>
            <a:r>
              <a:rPr lang="en-US" dirty="0" smtClean="0"/>
              <a:t>Documents relationships among files in a digital object (e.g. a multi-page book or scrapbook)</a:t>
            </a:r>
          </a:p>
          <a:p>
            <a:r>
              <a:rPr lang="en-US" dirty="0" smtClean="0"/>
              <a:t>Not usually created by humans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other metadata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PBCore</a:t>
            </a:r>
            <a:r>
              <a:rPr lang="en-US" dirty="0" smtClean="0"/>
              <a:t> (broadcasting, A/V)</a:t>
            </a:r>
          </a:p>
          <a:p>
            <a:r>
              <a:rPr lang="en-US" dirty="0" smtClean="0"/>
              <a:t>FGDC (geographic and geospatial)</a:t>
            </a:r>
          </a:p>
          <a:p>
            <a:r>
              <a:rPr lang="en-US" dirty="0" smtClean="0"/>
              <a:t>EML (ecological and environmental studies)</a:t>
            </a:r>
          </a:p>
          <a:p>
            <a:r>
              <a:rPr lang="en-US" dirty="0" smtClean="0"/>
              <a:t>TEI (text encoding, digital humanities)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3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Schema.org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by search engines</a:t>
            </a:r>
          </a:p>
          <a:p>
            <a:r>
              <a:rPr lang="en-US" dirty="0" smtClean="0"/>
              <a:t>Allows for structured data about things that can be easily indexed by search engines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6" y="1600200"/>
            <a:ext cx="3267947" cy="452596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 and 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not going to get into this for real until next week</a:t>
            </a:r>
          </a:p>
          <a:p>
            <a:r>
              <a:rPr lang="en-US" dirty="0" smtClean="0"/>
              <a:t>But here’s how OCLC uses it: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&lt;contributor&gt;:</a:t>
            </a:r>
          </a:p>
          <a:p>
            <a:pPr lvl="1"/>
            <a:r>
              <a:rPr lang="en-US" dirty="0" smtClean="0"/>
              <a:t>What is a contributor?</a:t>
            </a:r>
          </a:p>
          <a:p>
            <a:pPr lvl="1"/>
            <a:r>
              <a:rPr lang="en-US" dirty="0" smtClean="0"/>
              <a:t>How can I distinguish among contributors?</a:t>
            </a:r>
          </a:p>
          <a:p>
            <a:pPr lvl="1"/>
            <a:r>
              <a:rPr lang="en-US" dirty="0" smtClean="0"/>
              <a:t>Why should I use this when &lt;creator&gt; exists?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40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data and RDF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9200"/>
            <a:ext cx="4522135" cy="4911137"/>
          </a:xfrm>
        </p:spPr>
      </p:pic>
    </p:spTree>
    <p:extLst>
      <p:ext uri="{BB962C8B-B14F-4D97-AF65-F5344CB8AC3E}">
        <p14:creationId xmlns:p14="http://schemas.microsoft.com/office/powerpoint/2010/main" val="205871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forms and inputs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one of the metadata forms we looked at today, or a different one you work with or have seen before</a:t>
            </a:r>
          </a:p>
          <a:p>
            <a:r>
              <a:rPr lang="en-US" dirty="0" smtClean="0"/>
              <a:t>Write up a one-page review of what works and doesn’t work about it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3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&lt;relation&gt;:</a:t>
            </a:r>
          </a:p>
          <a:p>
            <a:pPr lvl="1"/>
            <a:r>
              <a:rPr lang="en-US" dirty="0" smtClean="0"/>
              <a:t>Relation to what?</a:t>
            </a:r>
          </a:p>
          <a:p>
            <a:pPr lvl="1"/>
            <a:r>
              <a:rPr lang="en-US" dirty="0" smtClean="0"/>
              <a:t>How can I tell the difference if there’s more than 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7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&lt;coverage&gt;:</a:t>
            </a:r>
          </a:p>
          <a:p>
            <a:pPr lvl="1"/>
            <a:r>
              <a:rPr lang="en-US" dirty="0" smtClean="0"/>
              <a:t>What does this field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&lt;source&gt;:</a:t>
            </a:r>
          </a:p>
          <a:p>
            <a:pPr lvl="1"/>
            <a:r>
              <a:rPr lang="en-US" dirty="0" smtClean="0"/>
              <a:t>What does this field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8229600" cy="3876260"/>
          </a:xfrm>
        </p:spPr>
      </p:pic>
      <p:sp>
        <p:nvSpPr>
          <p:cNvPr id="5" name="TextBox 4"/>
          <p:cNvSpPr txBox="1"/>
          <p:nvPr/>
        </p:nvSpPr>
        <p:spPr>
          <a:xfrm>
            <a:off x="381001" y="4572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Ward, Jewel. “Unqualified Dublin Core Usage in OAI-PMH Providers.” </a:t>
            </a:r>
            <a:r>
              <a:rPr lang="en-US" i="1" dirty="0" smtClean="0"/>
              <a:t>OCLC Systems and Services</a:t>
            </a:r>
            <a:r>
              <a:rPr lang="en-US" dirty="0" smtClean="0"/>
              <a:t>, 20(1), pp. 40-47. </a:t>
            </a:r>
            <a:r>
              <a:rPr lang="en-US" dirty="0" smtClean="0">
                <a:hlinkClick r:id="rId3"/>
              </a:rPr>
              <a:t>http://dx.doi.org/10.1108/10650750410527322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6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"/>
            <a:ext cx="7225660" cy="4525963"/>
          </a:xfrm>
        </p:spPr>
      </p:pic>
      <p:sp>
        <p:nvSpPr>
          <p:cNvPr id="5" name="TextBox 4"/>
          <p:cNvSpPr txBox="1"/>
          <p:nvPr/>
        </p:nvSpPr>
        <p:spPr>
          <a:xfrm>
            <a:off x="533400" y="4876800"/>
            <a:ext cx="8077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Park, Jung-ran and Childress, Eric. “Dublin Core Metadata Semantics: an analysis of the perspectives of information professionals.” </a:t>
            </a:r>
            <a:r>
              <a:rPr lang="en-US" i="1" dirty="0" smtClean="0"/>
              <a:t>Journal of Information Science</a:t>
            </a:r>
            <a:r>
              <a:rPr lang="en-US" dirty="0" smtClean="0"/>
              <a:t>, 35(6), pp. 727-739. </a:t>
            </a:r>
            <a:r>
              <a:rPr lang="en-US" dirty="0" smtClean="0">
                <a:hlinkClick r:id="rId3"/>
              </a:rPr>
              <a:t>http://dx.doi.org/10.1177/0165551509337871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8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b="1" dirty="0" smtClean="0"/>
              <a:t>Ambiguity:</a:t>
            </a:r>
            <a:r>
              <a:rPr lang="en-US" dirty="0" smtClean="0"/>
              <a:t> what does this field mean? How is it applied? Why are they applying it differently from us?</a:t>
            </a:r>
          </a:p>
          <a:p>
            <a:r>
              <a:rPr lang="en-US" b="1" dirty="0" smtClean="0"/>
              <a:t>Semantic overlaps:</a:t>
            </a:r>
            <a:r>
              <a:rPr lang="en-US" dirty="0" smtClean="0"/>
              <a:t> terms with similar meanings (e.g. Type and Format, Creator/Contributor/Publisher)</a:t>
            </a:r>
          </a:p>
          <a:p>
            <a:r>
              <a:rPr lang="en-US" b="1" dirty="0" smtClean="0"/>
              <a:t>Simplicity</a:t>
            </a:r>
          </a:p>
          <a:p>
            <a:r>
              <a:rPr lang="en-US" b="1" dirty="0" smtClean="0"/>
              <a:t>The 1:1 Principle:</a:t>
            </a:r>
            <a:r>
              <a:rPr lang="en-US" dirty="0" smtClean="0"/>
              <a:t> not really followed, not clear that </a:t>
            </a:r>
            <a:r>
              <a:rPr lang="en-US" smtClean="0"/>
              <a:t>it makes sense</a:t>
            </a:r>
            <a:endParaRPr lang="en-US" b="1" smtClean="0"/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3618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552</Words>
  <Application>Microsoft Office PowerPoint</Application>
  <PresentationFormat>On-screen Show (4:3)</PresentationFormat>
  <Paragraphs>98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Week 3 Agenda</vt:lpstr>
      <vt:lpstr>What’s wrong with Dublin Core?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standards</vt:lpstr>
      <vt:lpstr>Standards that go well with them</vt:lpstr>
      <vt:lpstr>The newest standards</vt:lpstr>
      <vt:lpstr>MARC</vt:lpstr>
      <vt:lpstr>MARC</vt:lpstr>
      <vt:lpstr>MODS</vt:lpstr>
      <vt:lpstr>MODS</vt:lpstr>
      <vt:lpstr>VRA Core</vt:lpstr>
      <vt:lpstr>VRA Core</vt:lpstr>
      <vt:lpstr>VRA Core</vt:lpstr>
      <vt:lpstr>VRA Core</vt:lpstr>
      <vt:lpstr>EAD</vt:lpstr>
      <vt:lpstr>EAD</vt:lpstr>
      <vt:lpstr>EAC-CPF</vt:lpstr>
      <vt:lpstr>PREMIS</vt:lpstr>
      <vt:lpstr>METS</vt:lpstr>
      <vt:lpstr>Some other metadata standards</vt:lpstr>
      <vt:lpstr>Schema.org</vt:lpstr>
      <vt:lpstr>BIBFRAME</vt:lpstr>
      <vt:lpstr>Linked data and RDF</vt:lpstr>
      <vt:lpstr>Linked data and RDF</vt:lpstr>
      <vt:lpstr>Lab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Agenda</dc:title>
  <dc:creator>temp</dc:creator>
  <cp:lastModifiedBy>temp</cp:lastModifiedBy>
  <cp:revision>14</cp:revision>
  <dcterms:created xsi:type="dcterms:W3CDTF">2015-04-06T22:00:54Z</dcterms:created>
  <dcterms:modified xsi:type="dcterms:W3CDTF">2015-04-07T20:44:22Z</dcterms:modified>
</cp:coreProperties>
</file>