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4"/>
  </p:notesMasterIdLst>
  <p:sldIdLst>
    <p:sldId id="256" r:id="rId2"/>
    <p:sldId id="257" r:id="rId3"/>
    <p:sldId id="266" r:id="rId4"/>
    <p:sldId id="267" r:id="rId5"/>
    <p:sldId id="272" r:id="rId6"/>
    <p:sldId id="270" r:id="rId7"/>
    <p:sldId id="273" r:id="rId8"/>
    <p:sldId id="263" r:id="rId9"/>
    <p:sldId id="264" r:id="rId10"/>
    <p:sldId id="268" r:id="rId11"/>
    <p:sldId id="265" r:id="rId12"/>
    <p:sldId id="271"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73435"/>
  </p:normalViewPr>
  <p:slideViewPr>
    <p:cSldViewPr snapToGrid="0" snapToObjects="1">
      <p:cViewPr varScale="1">
        <p:scale>
          <a:sx n="72" d="100"/>
          <a:sy n="72" d="100"/>
        </p:scale>
        <p:origin x="1000" y="208"/>
      </p:cViewPr>
      <p:guideLst>
        <p:guide orient="horz" pos="2160"/>
        <p:guide pos="3840"/>
      </p:guideLst>
    </p:cSldViewPr>
  </p:slideViewPr>
  <p:notesTextViewPr>
    <p:cViewPr>
      <p:scale>
        <a:sx n="1" d="1"/>
        <a:sy n="1" d="1"/>
      </p:scale>
      <p:origin x="0" y="-32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116AE12-AA7D-B94F-9E7B-D1D013901189}" type="datetimeFigureOut">
              <a:rPr lang="en-US" smtClean="0"/>
              <a:t>3/8/17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190EDDA-A389-6747-A8F1-DCE6EE42B206}" type="slidenum">
              <a:rPr lang="en-US" smtClean="0"/>
              <a:t>‹#›</a:t>
            </a:fld>
            <a:endParaRPr lang="en-US"/>
          </a:p>
        </p:txBody>
      </p:sp>
    </p:spTree>
    <p:extLst>
      <p:ext uri="{BB962C8B-B14F-4D97-AF65-F5344CB8AC3E}">
        <p14:creationId xmlns:p14="http://schemas.microsoft.com/office/powerpoint/2010/main" val="44316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I’ll be discussing the idea of technical </a:t>
            </a:r>
            <a:r>
              <a:rPr lang="en-US" dirty="0" smtClean="0"/>
              <a:t>debt, its journey from development metaphor to measurable cost of software and systems design,</a:t>
            </a:r>
            <a:r>
              <a:rPr lang="en-US" baseline="0" dirty="0" smtClean="0"/>
              <a:t> and </a:t>
            </a:r>
            <a:r>
              <a:rPr lang="en-US" baseline="0" dirty="0" smtClean="0"/>
              <a:t>how it could be a useful frame for discussing problems related to metadata maintenance in library applications.</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1</a:t>
            </a:fld>
            <a:endParaRPr lang="en-US"/>
          </a:p>
        </p:txBody>
      </p:sp>
    </p:spTree>
    <p:extLst>
      <p:ext uri="{BB962C8B-B14F-4D97-AF65-F5344CB8AC3E}">
        <p14:creationId xmlns:p14="http://schemas.microsoft.com/office/powerpoint/2010/main" val="1917963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a:t>
            </a:r>
            <a:r>
              <a:rPr lang="en-US" dirty="0" err="1" smtClean="0"/>
              <a:t>ArchivesSpace</a:t>
            </a:r>
            <a:r>
              <a:rPr lang="en-US" dirty="0" smtClean="0"/>
              <a:t> reports to collect raw data about the cataloging</a:t>
            </a:r>
            <a:r>
              <a:rPr lang="en-US" baseline="0" dirty="0" smtClean="0"/>
              <a:t> status of our collection records, to assist in designing projects and setting priorities. From there we work with staff and graduate assistants to figure out time measurements for completing tasks, and use </a:t>
            </a:r>
            <a:r>
              <a:rPr lang="en-US" baseline="0" dirty="0" err="1" smtClean="0"/>
              <a:t>Trello</a:t>
            </a:r>
            <a:r>
              <a:rPr lang="en-US" baseline="0" dirty="0" smtClean="0"/>
              <a:t> for tracking technical debt items as project cards. The idea is to come up with two measurements for our TD items, however imprecise they may be right now: progress toward completing the TD items, and time per unit required to pay them off based on what we know to be the tasks required to do so (e.g. subject analysis is a more expensive proposition than figuring </a:t>
            </a:r>
            <a:r>
              <a:rPr lang="en-US" baseline="0" smtClean="0"/>
              <a:t>out the </a:t>
            </a:r>
            <a:r>
              <a:rPr lang="en-US" baseline="0" dirty="0" smtClean="0"/>
              <a:t>creation dates of </a:t>
            </a:r>
            <a:r>
              <a:rPr lang="en-US" baseline="0" smtClean="0"/>
              <a:t>a collection).</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10</a:t>
            </a:fld>
            <a:endParaRPr lang="en-US"/>
          </a:p>
        </p:txBody>
      </p:sp>
    </p:spTree>
    <p:extLst>
      <p:ext uri="{BB962C8B-B14F-4D97-AF65-F5344CB8AC3E}">
        <p14:creationId xmlns:p14="http://schemas.microsoft.com/office/powerpoint/2010/main" val="1374707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follows an unorganized summary of the limitations and</a:t>
            </a:r>
            <a:r>
              <a:rPr lang="en-US" baseline="0" dirty="0" smtClean="0"/>
              <a:t> troubles with applying technical debt thinking to metadata management that we have found so far:</a:t>
            </a:r>
          </a:p>
          <a:p>
            <a:endParaRPr lang="en-US" baseline="0" dirty="0" smtClean="0"/>
          </a:p>
          <a:p>
            <a:r>
              <a:rPr lang="en-US" baseline="0" dirty="0" smtClean="0"/>
              <a:t>First, CS technical debt literature measures time by release cycles. Metadata creation isn’t usually thought of that way, so ours is a different perspective and not one well-represented by the current literature. We are also concerned about the costs of measuring technical debt themselves being a form of technical debt, and hope to ensure that we don’t spend so much time on assessment that we stop creating </a:t>
            </a:r>
            <a:r>
              <a:rPr lang="en-US" baseline="0" dirty="0" smtClean="0"/>
              <a:t>metadata; I’m thinking of the themes Dre brought up in his Tuesday keynote, that if the measurement itself is the goal then the </a:t>
            </a:r>
            <a:r>
              <a:rPr lang="en-US" baseline="0" smtClean="0"/>
              <a:t>measurement ceases to be useful.</a:t>
            </a:r>
            <a:endParaRPr lang="en-US" baseline="0" dirty="0" smtClean="0"/>
          </a:p>
          <a:p>
            <a:endParaRPr lang="en-US" baseline="0" dirty="0" smtClean="0"/>
          </a:p>
          <a:p>
            <a:r>
              <a:rPr lang="en-US" baseline="0" dirty="0" smtClean="0"/>
              <a:t>Finally, front of house and back of house at the library have different metadata priorities. While metadata technical debt measurement is naturally a higher concern to us in the back of the house, there are invisible aspects of it in our day-to-day work that reference librarians are more likely to see, and so as we move forward with this work it’s important to keep both sides of the house at the table, to ensure all priorities are discussed and to manage expectations.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11</a:t>
            </a:fld>
            <a:endParaRPr lang="en-US"/>
          </a:p>
        </p:txBody>
      </p:sp>
    </p:spTree>
    <p:extLst>
      <p:ext uri="{BB962C8B-B14F-4D97-AF65-F5344CB8AC3E}">
        <p14:creationId xmlns:p14="http://schemas.microsoft.com/office/powerpoint/2010/main" val="1206704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12</a:t>
            </a:fld>
            <a:endParaRPr lang="en-US"/>
          </a:p>
        </p:txBody>
      </p:sp>
    </p:spTree>
    <p:extLst>
      <p:ext uri="{BB962C8B-B14F-4D97-AF65-F5344CB8AC3E}">
        <p14:creationId xmlns:p14="http://schemas.microsoft.com/office/powerpoint/2010/main" val="141414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begins from two first principles.</a:t>
            </a:r>
            <a:r>
              <a:rPr lang="en-US" baseline="0" dirty="0" smtClean="0"/>
              <a:t> First,</a:t>
            </a:r>
            <a:r>
              <a:rPr lang="en-US" dirty="0" smtClean="0"/>
              <a:t> that library</a:t>
            </a:r>
            <a:r>
              <a:rPr lang="en-US" baseline="0" dirty="0" smtClean="0"/>
              <a:t> resource discovery is hindered by absent or low-quality metadata, or metadata that is insufficiently exposed to the end user; second, that metadata management units do not have a good set of tools for measuring the costs of their work and communicating that cost to </a:t>
            </a:r>
            <a:r>
              <a:rPr lang="en-US" baseline="0" dirty="0" smtClean="0"/>
              <a:t>library stakeholders. </a:t>
            </a:r>
            <a:r>
              <a:rPr lang="en-US" baseline="0" dirty="0" smtClean="0"/>
              <a:t>This is especially the case as it pertains to proactive work to bring metadata in line with emerging standards, like implementing BIBFRAME or publishing our metadata as linked data on the Web—what can’t we do because we’re spending so much time fixing bad subject headings or records that don’t comply with DACS or RDA?</a:t>
            </a:r>
          </a:p>
          <a:p>
            <a:endParaRPr lang="en-US" baseline="0" dirty="0" smtClean="0"/>
          </a:p>
          <a:p>
            <a:r>
              <a:rPr lang="en-US" baseline="0" dirty="0" smtClean="0"/>
              <a:t>Technical debt, and the efforts to measure it coming out of the software development community, present a potentially useful frame for discussing these questions and taking steps to ensure we’re able to work on the right problems for meeting the needs of our users.</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2</a:t>
            </a:fld>
            <a:endParaRPr lang="en-US"/>
          </a:p>
        </p:txBody>
      </p:sp>
    </p:spTree>
    <p:extLst>
      <p:ext uri="{BB962C8B-B14F-4D97-AF65-F5344CB8AC3E}">
        <p14:creationId xmlns:p14="http://schemas.microsoft.com/office/powerpoint/2010/main" val="81972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 brief discussion of TD’s </a:t>
            </a:r>
            <a:r>
              <a:rPr lang="en-US" baseline="0" dirty="0" smtClean="0"/>
              <a:t>evolution as an idea in </a:t>
            </a:r>
            <a:r>
              <a:rPr lang="en-US" baseline="0" dirty="0" smtClean="0"/>
              <a:t>the software development literature. </a:t>
            </a:r>
            <a:r>
              <a:rPr lang="en-US" dirty="0" smtClean="0"/>
              <a:t>Ward Cunningham coined</a:t>
            </a:r>
            <a:r>
              <a:rPr lang="en-US" baseline="0" dirty="0" smtClean="0"/>
              <a:t> the term in 1992, defining it as the tasks deferred in order to implement something in the short term, and the ongoing costs of not going back to complete those tasks.</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3</a:t>
            </a:fld>
            <a:endParaRPr lang="en-US"/>
          </a:p>
        </p:txBody>
      </p:sp>
    </p:spTree>
    <p:extLst>
      <p:ext uri="{BB962C8B-B14F-4D97-AF65-F5344CB8AC3E}">
        <p14:creationId xmlns:p14="http://schemas.microsoft.com/office/powerpoint/2010/main" val="1014552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time the metaphor was extended in the literature</a:t>
            </a:r>
            <a:r>
              <a:rPr lang="en-US" baseline="0" dirty="0" smtClean="0"/>
              <a:t>. McConnell divided it into “unintentional debt,” that is, technical debt incurred due to lack of foresight of possibilities of future coding patterns or uses of the software—contrasted with “intentional debt,” taken on knowing full well that the deferred features or code developments were necessary but in a longer time frame.</a:t>
            </a:r>
          </a:p>
          <a:p>
            <a:endParaRPr lang="en-US" baseline="0" dirty="0" smtClean="0"/>
          </a:p>
          <a:p>
            <a:r>
              <a:rPr lang="en-US" baseline="0" dirty="0" smtClean="0"/>
              <a:t>Fowler focused on the thought put into incurred technical debt, distinguishing “prudent debt,” taken on with a plan for how to repay it (through training, future code sprints to implement deferred features, etc.), from “reckless debt,” taken on through poor coding methods, ignorance of the code base, poor documentation practices, or other issues—debt without a concrete payback plan</a:t>
            </a:r>
            <a:r>
              <a:rPr lang="en-US" baseline="0" dirty="0" smtClean="0"/>
              <a:t>.</a:t>
            </a:r>
          </a:p>
          <a:p>
            <a:endParaRPr lang="en-US" baseline="0" dirty="0" smtClean="0"/>
          </a:p>
          <a:p>
            <a:r>
              <a:rPr lang="en-US" baseline="0" dirty="0" smtClean="0"/>
              <a:t>More recently the literature has moved from abstract extensions of the metaphor to identification of classes of technical debt with defined characteristics. Edith Tom and </a:t>
            </a:r>
            <a:r>
              <a:rPr lang="en-US" baseline="0" dirty="0" err="1" smtClean="0"/>
              <a:t>Zengyang</a:t>
            </a:r>
            <a:r>
              <a:rPr lang="en-US" baseline="0" dirty="0" smtClean="0"/>
              <a:t> Li are among the writers doing the most work in this area, identifying classes such as code debt (poorly optimized or old code), design debt (patterns not followed), infrastructure debt (systems outdated), and documentation debt (there isn’t any).</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4</a:t>
            </a:fld>
            <a:endParaRPr lang="en-US"/>
          </a:p>
        </p:txBody>
      </p:sp>
    </p:spTree>
    <p:extLst>
      <p:ext uri="{BB962C8B-B14F-4D97-AF65-F5344CB8AC3E}">
        <p14:creationId xmlns:p14="http://schemas.microsoft.com/office/powerpoint/2010/main" val="74572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Yuewu</a:t>
            </a:r>
            <a:r>
              <a:rPr lang="en-US" dirty="0" smtClean="0"/>
              <a:t> </a:t>
            </a:r>
            <a:r>
              <a:rPr lang="en-US" dirty="0" err="1" smtClean="0"/>
              <a:t>Guo</a:t>
            </a:r>
            <a:r>
              <a:rPr lang="en-US" dirty="0" smtClean="0"/>
              <a:t> </a:t>
            </a:r>
            <a:r>
              <a:rPr lang="en-US" dirty="0" smtClean="0"/>
              <a:t>and </a:t>
            </a:r>
            <a:r>
              <a:rPr lang="en-US" dirty="0" smtClean="0"/>
              <a:t>Carolyn Seaman </a:t>
            </a:r>
            <a:r>
              <a:rPr lang="en-US" dirty="0" smtClean="0"/>
              <a:t>are </a:t>
            </a:r>
            <a:r>
              <a:rPr lang="en-US" dirty="0" smtClean="0"/>
              <a:t>work </a:t>
            </a:r>
            <a:r>
              <a:rPr lang="en-US" dirty="0" smtClean="0"/>
              <a:t>on technical debt theory;</a:t>
            </a:r>
            <a:r>
              <a:rPr lang="en-US" baseline="0" dirty="0" smtClean="0"/>
              <a:t> part of this work is quantifying technical debt. At a high level, their model of technical debt consists of “items,” individual problems in code that constitute a debt. There are three actions that can be taken by developers to manage these TD items: identifying them, measuring the cost of paying them off, and monitoring new and existing TD items over time to ensure they don’t grow more expensive.</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5</a:t>
            </a:fld>
            <a:endParaRPr lang="en-US"/>
          </a:p>
        </p:txBody>
      </p:sp>
    </p:spTree>
    <p:extLst>
      <p:ext uri="{BB962C8B-B14F-4D97-AF65-F5344CB8AC3E}">
        <p14:creationId xmlns:p14="http://schemas.microsoft.com/office/powerpoint/2010/main" val="24901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a:t>
            </a:r>
            <a:r>
              <a:rPr lang="en-US" baseline="0" dirty="0" smtClean="0"/>
              <a:t> debt thinking is applicable to library metadata in (at least!) a couple of ways. In the same way that counting lines of code is one measure of the scale of an application, counting MARC or RDF statements is a measure of what we know about the library collection—what we have, where users or librarians might find it, and how various parts of it relate to one another. In that sense we can think of metadata as the code base of the library, with all of the technical debt ramifications that come with it.</a:t>
            </a:r>
          </a:p>
          <a:p>
            <a:endParaRPr lang="en-US" baseline="0" dirty="0" smtClean="0"/>
          </a:p>
          <a:p>
            <a:r>
              <a:rPr lang="en-US" baseline="0" dirty="0" smtClean="0"/>
              <a:t>Metadata is also essential for meeting user needs, and it follows from this that metadata’s inability to meet those needs is a form of technical debt. What constitutes “user needs” is another topic entirely, and one that varies across (and likely also within) institutions. A measure of the metadata technical debt in a library will need to take these user needs into account through conversations with frontend-oriented librarians and assessment of whether or not metadata and metadata applications are sufficiently meeting them.</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6</a:t>
            </a:fld>
            <a:endParaRPr lang="en-US"/>
          </a:p>
        </p:txBody>
      </p:sp>
    </p:spTree>
    <p:extLst>
      <p:ext uri="{BB962C8B-B14F-4D97-AF65-F5344CB8AC3E}">
        <p14:creationId xmlns:p14="http://schemas.microsoft.com/office/powerpoint/2010/main" val="341378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Turning now to DU’s efforts to apply some</a:t>
            </a:r>
            <a:r>
              <a:rPr lang="en-US" baseline="0" dirty="0" smtClean="0"/>
              <a:t> of these principles to our metadata management practice. There are two measurements we are focusing on to start. First we wish to determine what it means for our metadata to be complete and high-quality. In Special Collections and Archives this means ensuring that all of our records meet published minimum record guidelines: all collections must have a DACS-compliant title, a local call number, dates and extents where available, some sort of statement of responsibility, and a handful of subject headings to ensure those access points are present. We are also embarking on a user testing program so we can establish, through direct observation, how users are accessing (or failing to access) our collections and digital materials, and how we might improve our metadata to better enable those transactions. </a:t>
            </a:r>
            <a:r>
              <a:rPr lang="en-US" baseline="0" dirty="0" smtClean="0"/>
              <a:t>Our </a:t>
            </a:r>
            <a:r>
              <a:rPr lang="en-US" baseline="0" dirty="0" smtClean="0"/>
              <a:t>user testing is still in too early days to be in scope for this </a:t>
            </a:r>
            <a:r>
              <a:rPr lang="en-US" baseline="0" dirty="0" smtClean="0"/>
              <a:t>presentation; however, I look forward to revising our guidelines based on what we can learn from observing how our users actually use our systems.</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7</a:t>
            </a:fld>
            <a:endParaRPr lang="en-US"/>
          </a:p>
        </p:txBody>
      </p:sp>
    </p:spTree>
    <p:extLst>
      <p:ext uri="{BB962C8B-B14F-4D97-AF65-F5344CB8AC3E}">
        <p14:creationId xmlns:p14="http://schemas.microsoft.com/office/powerpoint/2010/main" val="783370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want</a:t>
            </a:r>
            <a:r>
              <a:rPr lang="en-US" baseline="0" dirty="0" smtClean="0"/>
              <a:t> to determine the costs (in cataloger hours) of completing various tasks that would pay down the principal on metadata technical debt items in the department. For us this means weekly check-in meetings with staff and graduate assistants working on metadata problems to gather information about what they’re working on, how quickly they’re able to work through the tasks, and if there are any difficulties they’re encountering. At a high level we’re hoping to determine the cost of a single metadata unit (whether an entire record or just single metadata statements, such as a change to subject terms or headings), as well as the cost of automating a metadata task. These costs include not only the cost of doing the work, but also the startup costs in doing it the first time (training, writing code, etc.) </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8</a:t>
            </a:fld>
            <a:endParaRPr lang="en-US"/>
          </a:p>
        </p:txBody>
      </p:sp>
    </p:spTree>
    <p:extLst>
      <p:ext uri="{BB962C8B-B14F-4D97-AF65-F5344CB8AC3E}">
        <p14:creationId xmlns:p14="http://schemas.microsoft.com/office/powerpoint/2010/main" val="298195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DU our first attempt at using technical debt metrics </a:t>
            </a:r>
            <a:r>
              <a:rPr lang="en-US" baseline="0" dirty="0" smtClean="0"/>
              <a:t>to measure progress toward metadata goals is ensuring that all archival collections meet certain minimal cataloging standards. To that end we have three goals: that a certain amount of statements are made in </a:t>
            </a:r>
            <a:r>
              <a:rPr lang="en-US" baseline="0" dirty="0" err="1" smtClean="0"/>
              <a:t>ArchivesSpace</a:t>
            </a:r>
            <a:r>
              <a:rPr lang="en-US" baseline="0" dirty="0" smtClean="0"/>
              <a:t> about those collections; that those collections are represented by MARC records in Alma in a timely fashion; and that when materials from those collections are digitized, that their item records also meet minimum cataloging guidelines for representing them using MODS in Islandora.</a:t>
            </a:r>
            <a:endParaRPr lang="en-US" dirty="0"/>
          </a:p>
        </p:txBody>
      </p:sp>
      <p:sp>
        <p:nvSpPr>
          <p:cNvPr id="4" name="Slide Number Placeholder 3"/>
          <p:cNvSpPr>
            <a:spLocks noGrp="1"/>
          </p:cNvSpPr>
          <p:nvPr>
            <p:ph type="sldNum" sz="quarter" idx="10"/>
          </p:nvPr>
        </p:nvSpPr>
        <p:spPr/>
        <p:txBody>
          <a:bodyPr/>
          <a:lstStyle/>
          <a:p>
            <a:fld id="{C190EDDA-A389-6747-A8F1-DCE6EE42B206}" type="slidenum">
              <a:rPr lang="en-US" smtClean="0"/>
              <a:t>9</a:t>
            </a:fld>
            <a:endParaRPr lang="en-US"/>
          </a:p>
        </p:txBody>
      </p:sp>
    </p:spTree>
    <p:extLst>
      <p:ext uri="{BB962C8B-B14F-4D97-AF65-F5344CB8AC3E}">
        <p14:creationId xmlns:p14="http://schemas.microsoft.com/office/powerpoint/2010/main" val="49100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3/8/17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3/8/17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3/8/17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3/8/17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mailto:kevin.clair@du.edu" TargetMode="External"/><Relationship Id="rId4" Type="http://schemas.openxmlformats.org/officeDocument/2006/relationships/hyperlink" Target="https://twitter.com/jackflaps"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c2.com/doc/oopsla92.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construx.com/10x_Software_Development/Technical_Debt" TargetMode="External"/><Relationship Id="rId4" Type="http://schemas.openxmlformats.org/officeDocument/2006/relationships/hyperlink" Target="http://www.martinfowler.com/bliki/TechnicalDebtQuadrant.html" TargetMode="External"/><Relationship Id="rId5" Type="http://schemas.openxmlformats.org/officeDocument/2006/relationships/hyperlink" Target="http://doi.org/10.1016/j.jss.2014.12.027"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x.doi.org/10.1007/s10664-014-9351-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uspeccoll.github.io/archivesspace/resour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207450"/>
            <a:ext cx="8991600" cy="1645920"/>
          </a:xfrm>
        </p:spPr>
        <p:txBody>
          <a:bodyPr/>
          <a:lstStyle/>
          <a:p>
            <a:r>
              <a:rPr lang="en-US" dirty="0" smtClean="0"/>
              <a:t>A technical debt approach to metadata management</a:t>
            </a:r>
            <a:endParaRPr lang="en-US" dirty="0"/>
          </a:p>
        </p:txBody>
      </p:sp>
      <p:sp>
        <p:nvSpPr>
          <p:cNvPr id="3" name="Subtitle 2"/>
          <p:cNvSpPr>
            <a:spLocks noGrp="1"/>
          </p:cNvSpPr>
          <p:nvPr>
            <p:ph type="subTitle" idx="1"/>
          </p:nvPr>
        </p:nvSpPr>
        <p:spPr>
          <a:xfrm>
            <a:off x="1600200" y="4191178"/>
            <a:ext cx="8991600" cy="1761385"/>
          </a:xfrm>
        </p:spPr>
        <p:txBody>
          <a:bodyPr>
            <a:noAutofit/>
          </a:bodyPr>
          <a:lstStyle/>
          <a:p>
            <a:pPr algn="r"/>
            <a:r>
              <a:rPr lang="en-US" sz="2400" dirty="0" err="1" smtClean="0">
                <a:solidFill>
                  <a:schemeClr val="bg1"/>
                </a:solidFill>
              </a:rPr>
              <a:t>kevin</a:t>
            </a:r>
            <a:r>
              <a:rPr lang="en-US" sz="2400" dirty="0" smtClean="0">
                <a:solidFill>
                  <a:schemeClr val="bg1"/>
                </a:solidFill>
              </a:rPr>
              <a:t> </a:t>
            </a:r>
            <a:r>
              <a:rPr lang="en-US" sz="2400" dirty="0" err="1" smtClean="0">
                <a:solidFill>
                  <a:schemeClr val="bg1"/>
                </a:solidFill>
              </a:rPr>
              <a:t>clair</a:t>
            </a:r>
            <a:endParaRPr lang="en-US" sz="2400" dirty="0" smtClean="0">
              <a:solidFill>
                <a:schemeClr val="bg1"/>
              </a:solidFill>
            </a:endParaRPr>
          </a:p>
          <a:p>
            <a:pPr algn="r"/>
            <a:r>
              <a:rPr lang="en-US" sz="2400" dirty="0" smtClean="0">
                <a:solidFill>
                  <a:schemeClr val="bg1"/>
                </a:solidFill>
              </a:rPr>
              <a:t>university of </a:t>
            </a:r>
            <a:r>
              <a:rPr lang="en-US" sz="2400" dirty="0" err="1" smtClean="0">
                <a:solidFill>
                  <a:schemeClr val="bg1"/>
                </a:solidFill>
              </a:rPr>
              <a:t>denver</a:t>
            </a:r>
            <a:endParaRPr lang="en-US" sz="2400" dirty="0" smtClean="0">
              <a:solidFill>
                <a:schemeClr val="bg1"/>
              </a:solidFill>
            </a:endParaRPr>
          </a:p>
          <a:p>
            <a:pPr algn="r"/>
            <a:r>
              <a:rPr lang="en-US" sz="2400" dirty="0" smtClean="0">
                <a:solidFill>
                  <a:schemeClr val="bg1"/>
                </a:solidFill>
              </a:rPr>
              <a:t>code4lib 2017</a:t>
            </a:r>
          </a:p>
          <a:p>
            <a:pPr algn="r"/>
            <a:r>
              <a:rPr lang="en-US" sz="2400" dirty="0" err="1" smtClean="0">
                <a:solidFill>
                  <a:schemeClr val="bg1"/>
                </a:solidFill>
              </a:rPr>
              <a:t>los</a:t>
            </a:r>
            <a:r>
              <a:rPr lang="en-US" sz="2400" dirty="0" smtClean="0">
                <a:solidFill>
                  <a:schemeClr val="bg1"/>
                </a:solidFill>
              </a:rPr>
              <a:t> </a:t>
            </a:r>
            <a:r>
              <a:rPr lang="en-US" sz="2400" dirty="0" err="1" smtClean="0">
                <a:solidFill>
                  <a:schemeClr val="bg1"/>
                </a:solidFill>
              </a:rPr>
              <a:t>angeles</a:t>
            </a:r>
            <a:r>
              <a:rPr lang="en-US" sz="2400" dirty="0" smtClean="0">
                <a:solidFill>
                  <a:schemeClr val="bg1"/>
                </a:solidFill>
              </a:rPr>
              <a:t>, </a:t>
            </a:r>
            <a:r>
              <a:rPr lang="en-US" sz="2400" dirty="0" err="1" smtClean="0">
                <a:solidFill>
                  <a:schemeClr val="bg1"/>
                </a:solidFill>
              </a:rPr>
              <a:t>tongva</a:t>
            </a:r>
            <a:r>
              <a:rPr lang="en-US" sz="2400" dirty="0" smtClean="0">
                <a:solidFill>
                  <a:schemeClr val="bg1"/>
                </a:solidFill>
              </a:rPr>
              <a:t> territory, </a:t>
            </a:r>
            <a:r>
              <a:rPr lang="en-US" sz="2400" dirty="0" err="1" smtClean="0">
                <a:solidFill>
                  <a:schemeClr val="bg1"/>
                </a:solidFill>
              </a:rPr>
              <a:t>california</a:t>
            </a:r>
            <a:endParaRPr lang="en-US" sz="2400" dirty="0">
              <a:solidFill>
                <a:schemeClr val="bg1"/>
              </a:solidFill>
            </a:endParaRPr>
          </a:p>
        </p:txBody>
      </p:sp>
    </p:spTree>
    <p:extLst>
      <p:ext uri="{BB962C8B-B14F-4D97-AF65-F5344CB8AC3E}">
        <p14:creationId xmlns:p14="http://schemas.microsoft.com/office/powerpoint/2010/main" val="2051382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DU Case study: minimum records</a:t>
            </a:r>
            <a:endParaRPr lang="en-US" dirty="0"/>
          </a:p>
        </p:txBody>
      </p:sp>
      <p:sp>
        <p:nvSpPr>
          <p:cNvPr id="3" name="Content Placeholder 2"/>
          <p:cNvSpPr>
            <a:spLocks noGrp="1"/>
          </p:cNvSpPr>
          <p:nvPr>
            <p:ph idx="1"/>
          </p:nvPr>
        </p:nvSpPr>
        <p:spPr>
          <a:xfrm>
            <a:off x="1773382" y="2638044"/>
            <a:ext cx="8645236" cy="3529674"/>
          </a:xfrm>
        </p:spPr>
        <p:txBody>
          <a:bodyPr>
            <a:normAutofit/>
          </a:bodyPr>
          <a:lstStyle/>
          <a:p>
            <a:pPr marL="457200" indent="-457200">
              <a:buFont typeface="+mj-lt"/>
              <a:buAutoNum type="arabicPeriod"/>
            </a:pPr>
            <a:r>
              <a:rPr lang="en-US" sz="2400" dirty="0" smtClean="0"/>
              <a:t>Audit reports in </a:t>
            </a:r>
            <a:r>
              <a:rPr lang="en-US" sz="2400" dirty="0" err="1" smtClean="0"/>
              <a:t>ArchivesSpace</a:t>
            </a:r>
            <a:endParaRPr lang="en-US" sz="2400" dirty="0" smtClean="0"/>
          </a:p>
          <a:p>
            <a:pPr marL="457200" indent="-457200">
              <a:buFont typeface="+mj-lt"/>
              <a:buAutoNum type="arabicPeriod"/>
            </a:pPr>
            <a:r>
              <a:rPr lang="en-US" sz="2400" dirty="0" smtClean="0"/>
              <a:t>Working with staff to (subjectively) measure time spent toward meeting minimal guidelines</a:t>
            </a:r>
          </a:p>
          <a:p>
            <a:pPr marL="457200" indent="-457200">
              <a:buFont typeface="+mj-lt"/>
              <a:buAutoNum type="arabicPeriod"/>
            </a:pPr>
            <a:r>
              <a:rPr lang="en-US" sz="2400" dirty="0" smtClean="0"/>
              <a:t>Reportable metrics:</a:t>
            </a:r>
          </a:p>
          <a:p>
            <a:pPr lvl="2"/>
            <a:r>
              <a:rPr lang="en-US" sz="2000" dirty="0" smtClean="0"/>
              <a:t>Progress toward payoff of the TD item</a:t>
            </a:r>
          </a:p>
          <a:p>
            <a:pPr lvl="2"/>
            <a:r>
              <a:rPr lang="en-US" sz="2000" dirty="0" smtClean="0"/>
              <a:t>Time-per-unit required to pay off the TD item</a:t>
            </a:r>
            <a:endParaRPr lang="en-US" sz="2000" dirty="0"/>
          </a:p>
        </p:txBody>
      </p:sp>
    </p:spTree>
    <p:extLst>
      <p:ext uri="{BB962C8B-B14F-4D97-AF65-F5344CB8AC3E}">
        <p14:creationId xmlns:p14="http://schemas.microsoft.com/office/powerpoint/2010/main" val="858973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Challenges and Limitations</a:t>
            </a:r>
            <a:endParaRPr lang="en-US" dirty="0"/>
          </a:p>
        </p:txBody>
      </p:sp>
      <p:sp>
        <p:nvSpPr>
          <p:cNvPr id="3" name="Content Placeholder 2"/>
          <p:cNvSpPr>
            <a:spLocks noGrp="1"/>
          </p:cNvSpPr>
          <p:nvPr>
            <p:ph idx="1"/>
          </p:nvPr>
        </p:nvSpPr>
        <p:spPr>
          <a:xfrm>
            <a:off x="1773382" y="2638044"/>
            <a:ext cx="8645236" cy="3101983"/>
          </a:xfrm>
        </p:spPr>
        <p:txBody>
          <a:bodyPr>
            <a:normAutofit/>
          </a:bodyPr>
          <a:lstStyle/>
          <a:p>
            <a:r>
              <a:rPr lang="en-US" sz="2400" dirty="0" smtClean="0"/>
              <a:t>Different time measurement scales</a:t>
            </a:r>
          </a:p>
          <a:p>
            <a:r>
              <a:rPr lang="en-US" sz="2400" dirty="0" smtClean="0"/>
              <a:t>Cost measurement as a bottleneck</a:t>
            </a:r>
          </a:p>
          <a:p>
            <a:r>
              <a:rPr lang="en-US" sz="2400" dirty="0" smtClean="0"/>
              <a:t>Managing priorities and expectations</a:t>
            </a:r>
            <a:endParaRPr lang="en-US" sz="2400" dirty="0"/>
          </a:p>
        </p:txBody>
      </p:sp>
    </p:spTree>
    <p:extLst>
      <p:ext uri="{BB962C8B-B14F-4D97-AF65-F5344CB8AC3E}">
        <p14:creationId xmlns:p14="http://schemas.microsoft.com/office/powerpoint/2010/main" val="642887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END</a:t>
            </a:r>
            <a:endParaRPr lang="en-US" dirty="0"/>
          </a:p>
        </p:txBody>
      </p:sp>
      <p:sp>
        <p:nvSpPr>
          <p:cNvPr id="3" name="Content Placeholder 2"/>
          <p:cNvSpPr>
            <a:spLocks noGrp="1"/>
          </p:cNvSpPr>
          <p:nvPr>
            <p:ph idx="1"/>
          </p:nvPr>
        </p:nvSpPr>
        <p:spPr>
          <a:xfrm>
            <a:off x="1773382" y="2638044"/>
            <a:ext cx="8645236" cy="3101983"/>
          </a:xfrm>
        </p:spPr>
        <p:txBody>
          <a:bodyPr>
            <a:normAutofit fontScale="92500" lnSpcReduction="10000"/>
          </a:bodyPr>
          <a:lstStyle/>
          <a:p>
            <a:pPr marL="0" indent="0" algn="r">
              <a:buNone/>
            </a:pPr>
            <a:endParaRPr lang="en-US" sz="2400" dirty="0" smtClean="0"/>
          </a:p>
          <a:p>
            <a:pPr marL="0" indent="0" algn="r">
              <a:buNone/>
            </a:pPr>
            <a:endParaRPr lang="en-US" sz="2400" dirty="0"/>
          </a:p>
          <a:p>
            <a:pPr marL="0" indent="0" algn="r">
              <a:buNone/>
            </a:pPr>
            <a:endParaRPr lang="en-US" sz="2400" dirty="0" smtClean="0"/>
          </a:p>
          <a:p>
            <a:pPr marL="0" indent="0" algn="r">
              <a:buNone/>
            </a:pPr>
            <a:r>
              <a:rPr lang="en-US" sz="2400" dirty="0" smtClean="0"/>
              <a:t>Kevin Clair</a:t>
            </a:r>
          </a:p>
          <a:p>
            <a:pPr marL="0" indent="0" algn="r">
              <a:buNone/>
            </a:pPr>
            <a:r>
              <a:rPr lang="en-US" sz="2400" dirty="0" smtClean="0"/>
              <a:t>Metadata and Digitization Librarian</a:t>
            </a:r>
          </a:p>
          <a:p>
            <a:pPr marL="0" indent="0" algn="r">
              <a:buNone/>
            </a:pPr>
            <a:r>
              <a:rPr lang="en-US" sz="2400" dirty="0" smtClean="0"/>
              <a:t>University of Denver Libraries</a:t>
            </a:r>
          </a:p>
          <a:p>
            <a:pPr marL="0" indent="0" algn="r">
              <a:buNone/>
            </a:pPr>
            <a:r>
              <a:rPr lang="en-US" sz="2400" dirty="0" smtClean="0">
                <a:hlinkClick r:id="rId3"/>
              </a:rPr>
              <a:t>kevin.clair@du.edu</a:t>
            </a:r>
            <a:r>
              <a:rPr lang="en-US" sz="2400" dirty="0" smtClean="0"/>
              <a:t> || </a:t>
            </a:r>
            <a:r>
              <a:rPr lang="en-US" sz="2400" dirty="0" smtClean="0">
                <a:hlinkClick r:id="rId4"/>
              </a:rPr>
              <a:t>twitter: @</a:t>
            </a:r>
            <a:r>
              <a:rPr lang="en-US" sz="2400" dirty="0" err="1" smtClean="0">
                <a:hlinkClick r:id="rId4"/>
              </a:rPr>
              <a:t>jackflaps</a:t>
            </a:r>
            <a:endParaRPr lang="en-US" sz="2400" dirty="0"/>
          </a:p>
        </p:txBody>
      </p:sp>
    </p:spTree>
    <p:extLst>
      <p:ext uri="{BB962C8B-B14F-4D97-AF65-F5344CB8AC3E}">
        <p14:creationId xmlns:p14="http://schemas.microsoft.com/office/powerpoint/2010/main" val="660415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Problem statement</a:t>
            </a:r>
            <a:endParaRPr lang="en-US" dirty="0"/>
          </a:p>
        </p:txBody>
      </p:sp>
      <p:sp>
        <p:nvSpPr>
          <p:cNvPr id="3" name="Content Placeholder 2"/>
          <p:cNvSpPr>
            <a:spLocks noGrp="1"/>
          </p:cNvSpPr>
          <p:nvPr>
            <p:ph idx="1"/>
          </p:nvPr>
        </p:nvSpPr>
        <p:spPr>
          <a:xfrm>
            <a:off x="1773382" y="2638044"/>
            <a:ext cx="8645236" cy="3101983"/>
          </a:xfrm>
        </p:spPr>
        <p:txBody>
          <a:bodyPr>
            <a:normAutofit/>
          </a:bodyPr>
          <a:lstStyle/>
          <a:p>
            <a:r>
              <a:rPr lang="en-US" sz="2400" dirty="0" smtClean="0"/>
              <a:t>Absent or low-quality metadata hinders discovery</a:t>
            </a:r>
          </a:p>
          <a:p>
            <a:r>
              <a:rPr lang="en-US" sz="2400" dirty="0" smtClean="0"/>
              <a:t>Difficulty of measuring costs of metadata management activities</a:t>
            </a:r>
          </a:p>
          <a:p>
            <a:r>
              <a:rPr lang="en-US" sz="2400" dirty="0" smtClean="0"/>
              <a:t>Technical debt as a framing device</a:t>
            </a:r>
            <a:endParaRPr lang="en-US" sz="2400" dirty="0"/>
          </a:p>
        </p:txBody>
      </p:sp>
    </p:spTree>
    <p:extLst>
      <p:ext uri="{BB962C8B-B14F-4D97-AF65-F5344CB8AC3E}">
        <p14:creationId xmlns:p14="http://schemas.microsoft.com/office/powerpoint/2010/main" val="260596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How we talk </a:t>
            </a:r>
            <a:r>
              <a:rPr lang="en-US" smtClean="0"/>
              <a:t>about technical debt</a:t>
            </a:r>
            <a:endParaRPr lang="en-US" dirty="0"/>
          </a:p>
        </p:txBody>
      </p:sp>
      <p:sp>
        <p:nvSpPr>
          <p:cNvPr id="3" name="Content Placeholder 2"/>
          <p:cNvSpPr>
            <a:spLocks noGrp="1"/>
          </p:cNvSpPr>
          <p:nvPr>
            <p:ph idx="1"/>
          </p:nvPr>
        </p:nvSpPr>
        <p:spPr>
          <a:xfrm>
            <a:off x="1773382" y="2638044"/>
            <a:ext cx="8645236" cy="3101983"/>
          </a:xfrm>
        </p:spPr>
        <p:txBody>
          <a:bodyPr>
            <a:normAutofit/>
          </a:bodyPr>
          <a:lstStyle/>
          <a:p>
            <a:pPr marL="0" lvl="0" indent="0">
              <a:spcBef>
                <a:spcPts val="0"/>
              </a:spcBef>
              <a:buClrTx/>
              <a:buNone/>
            </a:pPr>
            <a:r>
              <a:rPr lang="en-US" sz="2400" dirty="0" smtClean="0"/>
              <a:t>“</a:t>
            </a:r>
            <a:r>
              <a:rPr lang="en-US" sz="2400" dirty="0"/>
              <a:t>Shipping first-time code is like going into </a:t>
            </a:r>
            <a:r>
              <a:rPr lang="en-US" sz="2400" dirty="0" smtClean="0"/>
              <a:t>debt. A </a:t>
            </a:r>
            <a:r>
              <a:rPr lang="en-US" sz="2400" dirty="0"/>
              <a:t>little debt speeds development so long as it is paid back promptly with a rewrite ... The danger occurs when the debt is not repaid. Every minute spent on not-quite-right code counts as interest on that </a:t>
            </a:r>
            <a:r>
              <a:rPr lang="en-US" sz="2400" dirty="0" smtClean="0"/>
              <a:t>debt…”</a:t>
            </a:r>
          </a:p>
          <a:p>
            <a:pPr marL="0" lvl="0" indent="0">
              <a:spcBef>
                <a:spcPts val="0"/>
              </a:spcBef>
              <a:buClrTx/>
              <a:buNone/>
            </a:pPr>
            <a:endParaRPr lang="en-US" sz="2400" dirty="0"/>
          </a:p>
          <a:p>
            <a:pPr marL="0" lvl="0" indent="0">
              <a:spcBef>
                <a:spcPts val="0"/>
              </a:spcBef>
              <a:buClrTx/>
              <a:buNone/>
            </a:pPr>
            <a:r>
              <a:rPr lang="en-US" sz="2000" dirty="0" smtClean="0"/>
              <a:t>-- Cunningham, “The </a:t>
            </a:r>
            <a:r>
              <a:rPr lang="en-US" sz="2000" dirty="0" err="1" smtClean="0"/>
              <a:t>WyCash</a:t>
            </a:r>
            <a:r>
              <a:rPr lang="en-US" sz="2000" dirty="0" smtClean="0"/>
              <a:t> Portfolio Management System,” </a:t>
            </a:r>
            <a:r>
              <a:rPr lang="en-US" sz="2000" dirty="0">
                <a:hlinkClick r:id="rId3"/>
              </a:rPr>
              <a:t>http://c2.com/doc/oopsla92.html</a:t>
            </a:r>
            <a:r>
              <a:rPr lang="en-US" sz="2000" dirty="0"/>
              <a:t> </a:t>
            </a:r>
            <a:endParaRPr lang="en-US" sz="2000" dirty="0" smtClean="0"/>
          </a:p>
        </p:txBody>
      </p:sp>
    </p:spTree>
    <p:extLst>
      <p:ext uri="{BB962C8B-B14F-4D97-AF65-F5344CB8AC3E}">
        <p14:creationId xmlns:p14="http://schemas.microsoft.com/office/powerpoint/2010/main" val="879267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How we talk </a:t>
            </a:r>
            <a:r>
              <a:rPr lang="en-US" smtClean="0"/>
              <a:t>about technical debt</a:t>
            </a:r>
            <a:endParaRPr lang="en-US" dirty="0"/>
          </a:p>
        </p:txBody>
      </p:sp>
      <p:sp>
        <p:nvSpPr>
          <p:cNvPr id="3" name="Content Placeholder 2"/>
          <p:cNvSpPr>
            <a:spLocks noGrp="1"/>
          </p:cNvSpPr>
          <p:nvPr>
            <p:ph idx="1"/>
          </p:nvPr>
        </p:nvSpPr>
        <p:spPr>
          <a:xfrm>
            <a:off x="1773382" y="2638044"/>
            <a:ext cx="8645236" cy="3101983"/>
          </a:xfrm>
        </p:spPr>
        <p:txBody>
          <a:bodyPr>
            <a:normAutofit/>
          </a:bodyPr>
          <a:lstStyle/>
          <a:p>
            <a:r>
              <a:rPr lang="en-US" sz="2400" dirty="0" smtClean="0"/>
              <a:t>Unintentional and intentional debt (</a:t>
            </a:r>
            <a:r>
              <a:rPr lang="en-US" sz="2400" dirty="0" smtClean="0">
                <a:hlinkClick r:id="rId3"/>
              </a:rPr>
              <a:t>McConnell, 2007</a:t>
            </a:r>
            <a:r>
              <a:rPr lang="en-US" sz="2400" dirty="0" smtClean="0"/>
              <a:t>)</a:t>
            </a:r>
          </a:p>
          <a:p>
            <a:r>
              <a:rPr lang="en-US" sz="2400" dirty="0" smtClean="0"/>
              <a:t>Prudent and reckless debt (</a:t>
            </a:r>
            <a:r>
              <a:rPr lang="en-US" sz="2400" dirty="0" smtClean="0">
                <a:hlinkClick r:id="rId4"/>
              </a:rPr>
              <a:t>Fowler, 2009</a:t>
            </a:r>
            <a:r>
              <a:rPr lang="en-US" sz="2400" dirty="0" smtClean="0"/>
              <a:t>)</a:t>
            </a:r>
          </a:p>
          <a:p>
            <a:r>
              <a:rPr lang="en-US" sz="2400" dirty="0" smtClean="0"/>
              <a:t>Code, design, infrastructure</a:t>
            </a:r>
            <a:r>
              <a:rPr lang="en-US" sz="2400" smtClean="0"/>
              <a:t>, documentation… </a:t>
            </a:r>
            <a:r>
              <a:rPr lang="en-US" sz="2400" dirty="0" smtClean="0"/>
              <a:t>(</a:t>
            </a:r>
            <a:r>
              <a:rPr lang="en-US" sz="2400" dirty="0" smtClean="0">
                <a:hlinkClick r:id="rId5"/>
              </a:rPr>
              <a:t>Li </a:t>
            </a:r>
            <a:r>
              <a:rPr lang="en-US" sz="2400" i="1" dirty="0" smtClean="0">
                <a:hlinkClick r:id="rId5"/>
              </a:rPr>
              <a:t>et al.</a:t>
            </a:r>
            <a:r>
              <a:rPr lang="en-US" sz="2400" dirty="0" smtClean="0">
                <a:hlinkClick r:id="rId5"/>
              </a:rPr>
              <a:t>, 2015</a:t>
            </a:r>
            <a:r>
              <a:rPr lang="en-US" sz="2400" dirty="0" smtClean="0"/>
              <a:t>) </a:t>
            </a:r>
            <a:endParaRPr lang="en-US" sz="2400" dirty="0"/>
          </a:p>
        </p:txBody>
      </p:sp>
    </p:spTree>
    <p:extLst>
      <p:ext uri="{BB962C8B-B14F-4D97-AF65-F5344CB8AC3E}">
        <p14:creationId xmlns:p14="http://schemas.microsoft.com/office/powerpoint/2010/main" val="1554660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managing technical debt</a:t>
            </a:r>
            <a:endParaRPr lang="en-US" dirty="0"/>
          </a:p>
        </p:txBody>
      </p:sp>
      <p:sp>
        <p:nvSpPr>
          <p:cNvPr id="3" name="Content Placeholder 2"/>
          <p:cNvSpPr>
            <a:spLocks noGrp="1"/>
          </p:cNvSpPr>
          <p:nvPr>
            <p:ph idx="1"/>
          </p:nvPr>
        </p:nvSpPr>
        <p:spPr>
          <a:xfrm>
            <a:off x="1773382" y="2638044"/>
            <a:ext cx="8645236" cy="3101983"/>
          </a:xfrm>
        </p:spPr>
        <p:txBody>
          <a:bodyPr>
            <a:normAutofit fontScale="92500"/>
          </a:bodyPr>
          <a:lstStyle/>
          <a:p>
            <a:pPr marL="457200" marR="0" lvl="0" indent="-457200" defTabSz="914400" eaLnBrk="1" fontAlgn="auto" latinLnBrk="0" hangingPunct="1">
              <a:lnSpc>
                <a:spcPct val="150000"/>
              </a:lnSpc>
              <a:spcBef>
                <a:spcPts val="0"/>
              </a:spcBef>
              <a:spcAft>
                <a:spcPts val="0"/>
              </a:spcAft>
              <a:buClrTx/>
              <a:buSzTx/>
              <a:buFont typeface="+mj-lt"/>
              <a:buAutoNum type="arabicPeriod"/>
              <a:tabLst/>
              <a:defRPr/>
            </a:pPr>
            <a:r>
              <a:rPr lang="en-US" sz="2400" dirty="0" smtClean="0"/>
              <a:t>Identify technical debt items</a:t>
            </a:r>
          </a:p>
          <a:p>
            <a:pPr marL="457200" marR="0" lvl="0" indent="-457200" defTabSz="914400" eaLnBrk="1" fontAlgn="auto" latinLnBrk="0" hangingPunct="1">
              <a:lnSpc>
                <a:spcPct val="150000"/>
              </a:lnSpc>
              <a:spcBef>
                <a:spcPts val="0"/>
              </a:spcBef>
              <a:spcAft>
                <a:spcPts val="0"/>
              </a:spcAft>
              <a:buClrTx/>
              <a:buSzTx/>
              <a:buFont typeface="+mj-lt"/>
              <a:buAutoNum type="arabicPeriod"/>
              <a:tabLst/>
              <a:defRPr/>
            </a:pPr>
            <a:r>
              <a:rPr lang="en-US" sz="2400" dirty="0" smtClean="0"/>
              <a:t>Measure the cost of addressing technical debt items</a:t>
            </a:r>
          </a:p>
          <a:p>
            <a:pPr marL="457200" marR="0" lvl="0" indent="-457200" defTabSz="914400" eaLnBrk="1" fontAlgn="auto" latinLnBrk="0" hangingPunct="1">
              <a:lnSpc>
                <a:spcPct val="150000"/>
              </a:lnSpc>
              <a:spcBef>
                <a:spcPts val="0"/>
              </a:spcBef>
              <a:spcAft>
                <a:spcPts val="0"/>
              </a:spcAft>
              <a:buClrTx/>
              <a:buSzTx/>
              <a:buFont typeface="+mj-lt"/>
              <a:buAutoNum type="arabicPeriod"/>
              <a:tabLst/>
              <a:defRPr/>
            </a:pPr>
            <a:r>
              <a:rPr lang="en-US" sz="2400" dirty="0" smtClean="0"/>
              <a:t>Monitor new and existing technical debt items as they are addressed</a:t>
            </a:r>
            <a:endParaRPr lang="en-US" sz="2400" dirty="0"/>
          </a:p>
          <a:p>
            <a:pPr marL="0" marR="0" lvl="0" indent="0" defTabSz="914400" eaLnBrk="1" fontAlgn="auto" latinLnBrk="0" hangingPunct="1">
              <a:lnSpc>
                <a:spcPct val="150000"/>
              </a:lnSpc>
              <a:spcBef>
                <a:spcPts val="0"/>
              </a:spcBef>
              <a:spcAft>
                <a:spcPts val="0"/>
              </a:spcAft>
              <a:buClrTx/>
              <a:buSzTx/>
              <a:buNone/>
              <a:tabLst/>
              <a:defRPr/>
            </a:pPr>
            <a:endParaRPr lang="en-US" sz="2400" dirty="0"/>
          </a:p>
          <a:p>
            <a:pPr marL="0" marR="0" lvl="0" indent="0" defTabSz="914400" eaLnBrk="1" fontAlgn="auto" latinLnBrk="0" hangingPunct="1">
              <a:spcBef>
                <a:spcPts val="0"/>
              </a:spcBef>
              <a:spcAft>
                <a:spcPts val="0"/>
              </a:spcAft>
              <a:buClrTx/>
              <a:buSzTx/>
              <a:buNone/>
              <a:tabLst/>
              <a:defRPr/>
            </a:pPr>
            <a:endParaRPr lang="en-US" sz="2000" dirty="0" smtClean="0"/>
          </a:p>
          <a:p>
            <a:pPr marL="0" marR="0" lvl="0" indent="0" defTabSz="914400" eaLnBrk="1" fontAlgn="auto" latinLnBrk="0" hangingPunct="1">
              <a:spcBef>
                <a:spcPts val="0"/>
              </a:spcBef>
              <a:spcAft>
                <a:spcPts val="0"/>
              </a:spcAft>
              <a:buClrTx/>
              <a:buSzTx/>
              <a:buNone/>
              <a:tabLst/>
              <a:defRPr/>
            </a:pPr>
            <a:r>
              <a:rPr lang="en-US" sz="2000" dirty="0" err="1" smtClean="0"/>
              <a:t>Guo</a:t>
            </a:r>
            <a:r>
              <a:rPr lang="en-US" sz="2000" dirty="0" smtClean="0"/>
              <a:t>, </a:t>
            </a:r>
            <a:r>
              <a:rPr lang="en-US" sz="2000" dirty="0" err="1" smtClean="0"/>
              <a:t>Spínola</a:t>
            </a:r>
            <a:r>
              <a:rPr lang="en-US" sz="2000" dirty="0" smtClean="0"/>
              <a:t>, and Seaman, “Exploring the Costs of Technical Debt Management: A Case Study,” </a:t>
            </a:r>
            <a:r>
              <a:rPr lang="en-US" sz="2000" dirty="0" smtClean="0">
                <a:hlinkClick r:id="rId3"/>
              </a:rPr>
              <a:t>https://dx.doi.org/10.1007/s10664-014-9351-7</a:t>
            </a:r>
            <a:r>
              <a:rPr lang="en-US" sz="2000" dirty="0" smtClean="0"/>
              <a:t> </a:t>
            </a:r>
          </a:p>
        </p:txBody>
      </p:sp>
    </p:spTree>
    <p:extLst>
      <p:ext uri="{BB962C8B-B14F-4D97-AF65-F5344CB8AC3E}">
        <p14:creationId xmlns:p14="http://schemas.microsoft.com/office/powerpoint/2010/main" val="158352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Technical debt and metadata</a:t>
            </a:r>
            <a:endParaRPr lang="en-US" dirty="0"/>
          </a:p>
        </p:txBody>
      </p:sp>
      <p:sp>
        <p:nvSpPr>
          <p:cNvPr id="3" name="Content Placeholder 2"/>
          <p:cNvSpPr>
            <a:spLocks noGrp="1"/>
          </p:cNvSpPr>
          <p:nvPr>
            <p:ph idx="1"/>
          </p:nvPr>
        </p:nvSpPr>
        <p:spPr>
          <a:xfrm>
            <a:off x="1773382" y="2638044"/>
            <a:ext cx="8645236" cy="3101983"/>
          </a:xfrm>
        </p:spPr>
        <p:txBody>
          <a:bodyPr>
            <a:normAutofit/>
          </a:bodyPr>
          <a:lstStyle/>
          <a:p>
            <a:r>
              <a:rPr lang="en-US" sz="2400" dirty="0" smtClean="0"/>
              <a:t>Metadata as the library’s code base</a:t>
            </a:r>
          </a:p>
          <a:p>
            <a:r>
              <a:rPr lang="en-US" sz="2400" dirty="0" smtClean="0"/>
              <a:t>Its role in meeting user needs</a:t>
            </a:r>
            <a:endParaRPr lang="en-US" sz="2400" dirty="0"/>
          </a:p>
        </p:txBody>
      </p:sp>
    </p:spTree>
    <p:extLst>
      <p:ext uri="{BB962C8B-B14F-4D97-AF65-F5344CB8AC3E}">
        <p14:creationId xmlns:p14="http://schemas.microsoft.com/office/powerpoint/2010/main" val="1026823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Measuring quality</a:t>
            </a:r>
            <a:endParaRPr lang="en-US" dirty="0"/>
          </a:p>
        </p:txBody>
      </p:sp>
      <p:sp>
        <p:nvSpPr>
          <p:cNvPr id="3" name="Content Placeholder 2"/>
          <p:cNvSpPr>
            <a:spLocks noGrp="1"/>
          </p:cNvSpPr>
          <p:nvPr>
            <p:ph idx="1"/>
          </p:nvPr>
        </p:nvSpPr>
        <p:spPr>
          <a:xfrm>
            <a:off x="1773382" y="2638044"/>
            <a:ext cx="8645236" cy="3101983"/>
          </a:xfrm>
        </p:spPr>
        <p:txBody>
          <a:bodyPr>
            <a:normAutofit/>
          </a:bodyPr>
          <a:lstStyle/>
          <a:p>
            <a:r>
              <a:rPr lang="en-US" sz="2400" dirty="0" smtClean="0">
                <a:hlinkClick r:id="rId3"/>
              </a:rPr>
              <a:t>Minimum record guidelines</a:t>
            </a:r>
            <a:endParaRPr lang="en-US" sz="2400" dirty="0" smtClean="0"/>
          </a:p>
          <a:p>
            <a:r>
              <a:rPr lang="en-US" sz="2400" dirty="0" smtClean="0"/>
              <a:t>User testing to identify resource discovery needs</a:t>
            </a:r>
          </a:p>
          <a:p>
            <a:pPr lvl="1"/>
            <a:r>
              <a:rPr lang="en-US" sz="2200" dirty="0" smtClean="0"/>
              <a:t>Measuring metadata’s fitness for those needs</a:t>
            </a:r>
          </a:p>
          <a:p>
            <a:pPr lvl="1"/>
            <a:r>
              <a:rPr lang="en-US" sz="2200" dirty="0" smtClean="0"/>
              <a:t>(Probably) revising minimum record guidelines</a:t>
            </a:r>
          </a:p>
          <a:p>
            <a:endParaRPr lang="en-US" sz="2400" dirty="0"/>
          </a:p>
        </p:txBody>
      </p:sp>
    </p:spTree>
    <p:extLst>
      <p:ext uri="{BB962C8B-B14F-4D97-AF65-F5344CB8AC3E}">
        <p14:creationId xmlns:p14="http://schemas.microsoft.com/office/powerpoint/2010/main" val="1965197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Measuring costs</a:t>
            </a:r>
            <a:endParaRPr lang="en-US" dirty="0"/>
          </a:p>
        </p:txBody>
      </p:sp>
      <p:sp>
        <p:nvSpPr>
          <p:cNvPr id="3" name="Content Placeholder 2"/>
          <p:cNvSpPr>
            <a:spLocks noGrp="1"/>
          </p:cNvSpPr>
          <p:nvPr>
            <p:ph idx="1"/>
          </p:nvPr>
        </p:nvSpPr>
        <p:spPr>
          <a:xfrm>
            <a:off x="1773382" y="2638044"/>
            <a:ext cx="8645236" cy="3101983"/>
          </a:xfrm>
        </p:spPr>
        <p:txBody>
          <a:bodyPr>
            <a:normAutofit/>
          </a:bodyPr>
          <a:lstStyle/>
          <a:p>
            <a:r>
              <a:rPr lang="en-US" sz="2400" dirty="0" smtClean="0"/>
              <a:t>Weekly check-ins with metadata creators</a:t>
            </a:r>
          </a:p>
          <a:p>
            <a:r>
              <a:rPr lang="en-US" sz="2400" dirty="0" smtClean="0"/>
              <a:t>Cost per metadata unit created</a:t>
            </a:r>
          </a:p>
          <a:p>
            <a:r>
              <a:rPr lang="en-US" sz="2400" dirty="0" smtClean="0"/>
              <a:t>Cost per automated task</a:t>
            </a:r>
            <a:endParaRPr lang="en-US" sz="2400" dirty="0"/>
          </a:p>
        </p:txBody>
      </p:sp>
    </p:spTree>
    <p:extLst>
      <p:ext uri="{BB962C8B-B14F-4D97-AF65-F5344CB8AC3E}">
        <p14:creationId xmlns:p14="http://schemas.microsoft.com/office/powerpoint/2010/main" val="2044030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964692"/>
            <a:ext cx="8645236" cy="1188720"/>
          </a:xfrm>
        </p:spPr>
        <p:txBody>
          <a:bodyPr/>
          <a:lstStyle/>
          <a:p>
            <a:r>
              <a:rPr lang="en-US" dirty="0" smtClean="0"/>
              <a:t>DU case study: minimum records</a:t>
            </a:r>
            <a:endParaRPr lang="en-US" dirty="0"/>
          </a:p>
        </p:txBody>
      </p:sp>
      <p:sp>
        <p:nvSpPr>
          <p:cNvPr id="3" name="Content Placeholder 2"/>
          <p:cNvSpPr>
            <a:spLocks noGrp="1"/>
          </p:cNvSpPr>
          <p:nvPr>
            <p:ph idx="1"/>
          </p:nvPr>
        </p:nvSpPr>
        <p:spPr>
          <a:xfrm>
            <a:off x="1773382" y="2638044"/>
            <a:ext cx="8645236" cy="3101983"/>
          </a:xfrm>
        </p:spPr>
        <p:txBody>
          <a:bodyPr>
            <a:normAutofit/>
          </a:bodyPr>
          <a:lstStyle/>
          <a:p>
            <a:pPr marL="457200" indent="-457200">
              <a:buFont typeface="+mj-lt"/>
              <a:buAutoNum type="arabicPeriod"/>
            </a:pPr>
            <a:r>
              <a:rPr lang="en-US" sz="2400" dirty="0" smtClean="0"/>
              <a:t>All </a:t>
            </a:r>
            <a:r>
              <a:rPr lang="en-US" sz="2400" dirty="0" err="1" smtClean="0"/>
              <a:t>ArchivesSpace</a:t>
            </a:r>
            <a:r>
              <a:rPr lang="en-US" sz="2400" dirty="0" smtClean="0"/>
              <a:t> collections meet minimal cataloging guidelines</a:t>
            </a:r>
          </a:p>
          <a:p>
            <a:pPr marL="457200" indent="-457200">
              <a:buFont typeface="+mj-lt"/>
              <a:buAutoNum type="arabicPeriod"/>
            </a:pPr>
            <a:r>
              <a:rPr lang="en-US" sz="2400" dirty="0" smtClean="0"/>
              <a:t>All </a:t>
            </a:r>
            <a:r>
              <a:rPr lang="en-US" sz="2400" dirty="0" err="1" smtClean="0"/>
              <a:t>ArchivesSpace</a:t>
            </a:r>
            <a:r>
              <a:rPr lang="en-US" sz="2400" dirty="0" smtClean="0"/>
              <a:t> collections have a corresponding MARC record in the library catalog</a:t>
            </a:r>
          </a:p>
          <a:p>
            <a:pPr marL="457200" indent="-457200">
              <a:buFont typeface="+mj-lt"/>
              <a:buAutoNum type="arabicPeriod"/>
            </a:pPr>
            <a:r>
              <a:rPr lang="en-US" sz="2400" dirty="0" smtClean="0"/>
              <a:t>All digitized items meet minimal item-level cataloging standards in </a:t>
            </a:r>
            <a:r>
              <a:rPr lang="en-US" sz="2400" dirty="0" err="1" smtClean="0"/>
              <a:t>ArchivesSpace</a:t>
            </a:r>
            <a:endParaRPr lang="en-US" sz="2400" dirty="0"/>
          </a:p>
        </p:txBody>
      </p:sp>
    </p:spTree>
    <p:extLst>
      <p:ext uri="{BB962C8B-B14F-4D97-AF65-F5344CB8AC3E}">
        <p14:creationId xmlns:p14="http://schemas.microsoft.com/office/powerpoint/2010/main" val="2143188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1253</TotalTime>
  <Words>1914</Words>
  <Application>Microsoft Macintosh PowerPoint</Application>
  <PresentationFormat>Widescreen</PresentationFormat>
  <Paragraphs>93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A technical debt approach to metadata management</vt:lpstr>
      <vt:lpstr>Problem statement</vt:lpstr>
      <vt:lpstr>How we talk about technical debt</vt:lpstr>
      <vt:lpstr>How we talk about technical debt</vt:lpstr>
      <vt:lpstr>managing technical debt</vt:lpstr>
      <vt:lpstr>Technical debt and metadata</vt:lpstr>
      <vt:lpstr>Measuring quality</vt:lpstr>
      <vt:lpstr>Measuring costs</vt:lpstr>
      <vt:lpstr>DU case study: minimum records</vt:lpstr>
      <vt:lpstr>DU Case study: minimum records</vt:lpstr>
      <vt:lpstr>Challenges and Limitations</vt:lpstr>
      <vt:lpstr>END</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debt approach to metadata management</dc:title>
  <dc:creator>Kevin Clair</dc:creator>
  <cp:lastModifiedBy>Kevin Clair</cp:lastModifiedBy>
  <cp:revision>69</cp:revision>
  <cp:lastPrinted>2017-03-06T16:41:31Z</cp:lastPrinted>
  <dcterms:created xsi:type="dcterms:W3CDTF">2017-01-10T00:07:20Z</dcterms:created>
  <dcterms:modified xsi:type="dcterms:W3CDTF">2017-03-08T17:35:08Z</dcterms:modified>
</cp:coreProperties>
</file>