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51" r:id="rId3"/>
    <p:sldId id="441" r:id="rId4"/>
    <p:sldId id="443" r:id="rId5"/>
    <p:sldId id="445" r:id="rId6"/>
    <p:sldId id="394" r:id="rId7"/>
    <p:sldId id="446" r:id="rId8"/>
    <p:sldId id="447" r:id="rId9"/>
    <p:sldId id="435" r:id="rId10"/>
    <p:sldId id="436" r:id="rId11"/>
    <p:sldId id="452" r:id="rId12"/>
    <p:sldId id="365" r:id="rId13"/>
    <p:sldId id="437" r:id="rId14"/>
    <p:sldId id="448" r:id="rId15"/>
    <p:sldId id="438" r:id="rId16"/>
    <p:sldId id="449" r:id="rId17"/>
    <p:sldId id="450" r:id="rId18"/>
    <p:sldId id="439" r:id="rId19"/>
    <p:sldId id="440" r:id="rId20"/>
    <p:sldId id="442" r:id="rId21"/>
    <p:sldId id="31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485314-78F5-4743-8649-6B30A4971042}">
          <p14:sldIdLst>
            <p14:sldId id="256"/>
          </p14:sldIdLst>
        </p14:section>
        <p14:section name="Intorduction" id="{7A63CCAA-BAE1-8546-A563-4B7DBA2ECC5B}">
          <p14:sldIdLst>
            <p14:sldId id="451"/>
            <p14:sldId id="441"/>
            <p14:sldId id="443"/>
            <p14:sldId id="445"/>
            <p14:sldId id="394"/>
            <p14:sldId id="446"/>
            <p14:sldId id="447"/>
            <p14:sldId id="435"/>
          </p14:sldIdLst>
        </p14:section>
        <p14:section name="Related Work" id="{AD09FE16-CD67-D144-AD97-7013E1C2497C}">
          <p14:sldIdLst>
            <p14:sldId id="436"/>
            <p14:sldId id="452"/>
          </p14:sldIdLst>
        </p14:section>
        <p14:section name="Methodology" id="{0C06D2B3-BE7C-7C4C-B2F9-34C7740B8918}">
          <p14:sldIdLst>
            <p14:sldId id="365"/>
            <p14:sldId id="437"/>
            <p14:sldId id="448"/>
            <p14:sldId id="438"/>
            <p14:sldId id="449"/>
            <p14:sldId id="450"/>
            <p14:sldId id="439"/>
          </p14:sldIdLst>
        </p14:section>
        <p14:section name="Experiments" id="{2A727856-2B39-5746-A175-B1BCB67C3ADB}">
          <p14:sldIdLst>
            <p14:sldId id="440"/>
          </p14:sldIdLst>
        </p14:section>
        <p14:section name="Future Works" id="{63EC51EC-A176-E742-852F-ADA8B5297B57}">
          <p14:sldIdLst>
            <p14:sldId id="44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705"/>
    <a:srgbClr val="0D479D"/>
    <a:srgbClr val="132ED7"/>
    <a:srgbClr val="12122C"/>
    <a:srgbClr val="133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15D47-CBC2-CE4F-BD68-AFD246162722}" v="4209" dt="2022-12-06T03:41:08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7"/>
    <p:restoredTop sz="90839"/>
  </p:normalViewPr>
  <p:slideViewPr>
    <p:cSldViewPr snapToGrid="0" snapToObjects="1">
      <p:cViewPr>
        <p:scale>
          <a:sx n="112" d="100"/>
          <a:sy n="112" d="100"/>
        </p:scale>
        <p:origin x="728" y="-64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D8109-0264-1C4F-A7F5-0A0BD11E88F1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ECAD0-2A46-1349-895D-1E674BCA3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17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 everyone, this is </a:t>
            </a:r>
            <a:r>
              <a:rPr kumimoji="1"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Kecheng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Our group members are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Zhenyu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Yiyang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Tianjian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project name is PPAEG,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Automatic Exploit Generation for Server-side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 Pollution Vulnerabilities</a:t>
            </a:r>
            <a:endParaRPr kumimoji="1" lang="en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kumimoji="1" lang="en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most relevant work is Silent Spring, which focuses on static analysis combined with manual checking to find gadgets. </a:t>
            </a:r>
          </a:p>
          <a:p>
            <a:r>
              <a:rPr kumimoji="1" lang="en-US" altLang="zh-CN" dirty="0"/>
              <a:t>Their approach has 3 limitations.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dirty="0"/>
              <a:t>It can handle simple direct landing gadgets. But struggled in complex cases. for example. In runtime determined function calls, data flow tracking may be disconnected. 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high false positive. Or Taint flooding we called it. In their paper, they experimented on 3 Nodejs API and find 342 potential gadgets. Only 11 of them are True Positive. manually finding useable one from these gadgets is a daunting if working on a complex application. 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Static analysis will not consider the actual control flow execution. We listed some example properties that they may miss here.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80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they are using </a:t>
            </a:r>
            <a:r>
              <a:rPr kumimoji="1" lang="en-US" altLang="zh-CN" dirty="0" err="1"/>
              <a:t>CodeQL</a:t>
            </a:r>
            <a:r>
              <a:rPr kumimoji="1" lang="en-US" altLang="zh-CN" dirty="0"/>
              <a:t> by GitHub for static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 have asked the author and they say they will open source in Jan or Feb next year. So, we can have detailed comparison then by running their code. </a:t>
            </a:r>
          </a:p>
          <a:p>
            <a:r>
              <a:rPr kumimoji="1" lang="en-US" altLang="zh-CN" dirty="0"/>
              <a:t>Currently, we wrote our own </a:t>
            </a:r>
            <a:r>
              <a:rPr kumimoji="1" lang="en-US" altLang="zh-CN" dirty="0" err="1"/>
              <a:t>CodeQL</a:t>
            </a:r>
            <a:r>
              <a:rPr kumimoji="1" lang="en-US" altLang="zh-CN" dirty="0"/>
              <a:t> query based on the Silent Spring paper.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41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Here are our methodology: we want to combine dynamic analysis with static analysis. </a:t>
                </a:r>
              </a:p>
              <a:p>
                <a:r>
                  <a:rPr kumimoji="1" lang="en-US" altLang="zh-CN" dirty="0"/>
                  <a:t>It consists of 3 major steps: </a:t>
                </a:r>
              </a:p>
              <a:p>
                <a:r>
                  <a:rPr kumimoji="1" lang="en-US" altLang="zh-CN" dirty="0"/>
                  <a:t>Identify undefined property dynamically, </a:t>
                </a:r>
              </a:p>
              <a:p>
                <a:r>
                  <a:rPr kumimoji="1" lang="en-US" altLang="zh-CN" dirty="0"/>
                  <a:t>a static Pre-analyzer to propose candidate property for payload generation, </a:t>
                </a:r>
              </a:p>
              <a:p>
                <a:r>
                  <a:rPr kumimoji="1" lang="en-US" altLang="zh-CN" dirty="0"/>
                  <a:t>and a multi-stage fuzzing to generate payload. 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 will introduce each steps in details: 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简要地介绍</a:t>
                </a:r>
                <a:r>
                  <a:rPr kumimoji="1" lang="en-US" altLang="zh-CN" dirty="0"/>
                  <a:t>Coreference</a:t>
                </a:r>
                <a:r>
                  <a:rPr kumimoji="1" lang="zh-CN" altLang="en-US" dirty="0"/>
                  <a:t>的流程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共指消解中存在三个重要的基本概念：文本跨度是指文章中任意长度的单个或连续字符串；实体是指现实世界中客观存在的可以相互区分的事物或对象；表述则是指文本中出现的指代某实体的文本跨度</a:t>
                </a:r>
                <a:endParaRPr lang="zh-CN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对于长度为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的文档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𝐷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，对应着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𝑁=𝑇</a:t>
                </a:r>
                <a:r>
                  <a:rPr lang="zh-CN" altLang="zh-CN" sz="1200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𝑇+1)\/2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个文本跨度。</a:t>
                </a:r>
                <a:endParaRPr lang="zh-CN" altLang="zh-CN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3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First, finding undefined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We first collect all directly accessed properties’ name.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Then, we set a handler in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Object.prototype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for each property and run the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 every time a property look up get the the root prototype level, we will add this property name to our pool.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limitation of this approach is that we cannot find indirectly property look up, such as elements in a while loop or array, object de-structuring.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65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(OMITTED)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Another approach we are pursuing</a:t>
            </a:r>
            <a:r>
              <a:rPr kumimoji="1" lang="zh-CN" altLang="en-US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is to modify the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Javascript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compiler V8 in Node.js.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But we still have an issue: the newly compiled V8 will print out keys unrelated to our target application.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309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second part of the system is to generate property corpus.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With property corpus, our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will be able to generate more related payload. So, our fuzzing can complete in a limited timeframe.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49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So, what do we mean by </a:t>
            </a:r>
            <a:r>
              <a:rPr kumimoji="1" lang="en-US" altLang="zh-CN" sz="1200" b="1" dirty="0">
                <a:latin typeface="Songti SC" panose="02010600040101010101" pitchFamily="2" charset="-122"/>
                <a:ea typeface="Songti SC" panose="02010600040101010101" pitchFamily="2" charset="-122"/>
              </a:rPr>
              <a:t>reasonable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? Here are 3 requirements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first layer OR outmost layer of the object should be an undefined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should be a real property, meaning our injection property structure should align with what is used in the application, so that the injected property will be potentially visited.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that has a dataflow to the sink.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219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Generating such reasonable inject object is difficult.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our current approach is to write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queries for the second and third requirements. For now, we can only handle simple cases.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39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last step is Fuzzing, Our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is modified from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JSFuzzer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. Basically, is a trial-and-error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 payload are generated through combing different candidate property from step two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Then we will run the application to see if the execution sink is reached.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40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the dataset, we have collected 10 template engine with known gadgets.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We have experimented on the first 3, hogan,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lodash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and pug.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However, when experimenting with these application we found, we found that we still need to optimize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. We expect to deliver the fuzzing result in our report.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74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You may have used template in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Node.JS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backend development. 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Template engine helps to create an HTML file with minimal code. Also, data can be injected into the HTML file conveniently.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Here we use a template engine Pug has an example, when you code up `h1 = msg`, and the msg is bind with data “hello”, it will be rendered into HTML code at the server side.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877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future work, we believe it’s mainly on the fuzzing part.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It’s still difficult to find the REAL property. We have not come up with a good solution yet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 potential solution can be making the fuzzing algorithm adaptable leveraging the code coverage and error information. </a:t>
            </a:r>
          </a:p>
          <a:p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the experiment section, there are 20+ template engines that we don’t know if any gadgets exist.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Also, these gadgets can be outside of the template as well. It can be in other NPM third party packages. </a:t>
            </a:r>
          </a:p>
          <a:p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Last, we can compare against Silent Spring’s work once they publish their code early next year.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74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 for your attention, that’s all.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84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What happened under the hook is four commons steps: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 template code will be tokenized, </a:t>
            </a:r>
          </a:p>
          <a:p>
            <a:pPr algn="l"/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 an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Abstract syntax tree or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AST is generated in a token Parser,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 the AST will be compiled into JS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Once executed, the JS function will generate an HTML file.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4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During this process, there are two types of Prototype pollution gadgets.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First is Direct pollution gadgets: during the compiler step (3</a:t>
            </a:r>
            <a:r>
              <a:rPr kumimoji="1" lang="en" altLang="zh-CN" b="0" i="0" baseline="3000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rd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step) if there is a prototype lookup, the polluted value will be loaded into JS function, and get executed in the forth step.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80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For the second type, Chained pollution gadgets, things can be a little complicated.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 root prototype lookup may occur earlier, at the Parser and AST generation stage, or the second step.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So if we inject some property in the prototype, it will be first loaded in the parser.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As an Object, its property could be loaded multiple times in the following code execution.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At the end, the final payload will reach the function constructor sink and get executed.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75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Here is an example for our 2</a:t>
            </a:r>
            <a:r>
              <a:rPr kumimoji="1" lang="en" altLang="zh-CN" b="0" i="0" baseline="3000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nd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type: Chained Pollution Gadgets. This is an example from Pug Template Engine.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You see on the left,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Lexer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Parser in the template engine will turn statement `h1 equals to a msg` into an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Abstract syntax tree.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However, you see the code in the middle, the AST will be walked.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when reaching the last node in the tree, it does not contain the block property. 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o, the the block property in the root prototype will be looked 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If the attacker inject a property called “block” into root prototype, after walking the AST, a new fake node will be added. This is payload first landing.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44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This is what happens next. At the compiler stage you see on the left, this polluted AST will be visited again to generate JS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show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 on the right.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Essentially, every node will be recursively visited. Within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function, the debugging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g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information will be added to buffer first.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Then, the </a:t>
            </a:r>
            <a:r>
              <a:rPr kumimoji="1" lang="en" altLang="zh-CN" b="1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VisitNode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 works like a switch statement. It will call different functions depends on the node type to generate corresponding JS code.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73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When the node we injected is visited, we would like its property be landed again.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In the VISIT function, properties like line and filename will be added into JS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So we can place our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ReverseShell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code in the “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line”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property like you see on the bottom right</a:t>
            </a:r>
            <a:r>
              <a:rPr kumimoji="1" lang="en" altLang="zh-CN" b="0" i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08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Our goal is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build a payload that leverages the program gadgets and drive the execution context. </a:t>
            </a:r>
            <a:endParaRPr kumimoji="1" lang="en" altLang="zh-CN" b="1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summarize, there are 3 steps: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 assume we can inject something to prototype by finding one undefined property. We call it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First Payload Landing Point.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It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corr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sponds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to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ast.block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 our example. </a:t>
            </a:r>
            <a:endParaRPr kumimoji="1" lang="en" altLang="zh-CN" b="1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will need to adjust our payload so that different layers of payload is accessed. It’s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second Payload Landing Point.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it’s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node.line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or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node.file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 our previous example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achieve RCE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need find a dataflow from our final loaded property to execution context. This context can be folk(), exec() etc.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04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63FF-3F40-5141-91E5-4CF8946C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6A175-621E-044F-A153-422333C4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26F7-7461-5A41-BBA3-AA0911AC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31E06-3445-E642-A336-8953E78B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5D74F-9528-DC41-8CF4-1DC18B39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EA5B97D-67FB-2546-8BC4-DB4BB8616A67}"/>
              </a:ext>
            </a:extLst>
          </p:cNvPr>
          <p:cNvGrpSpPr/>
          <p:nvPr userDrawn="1"/>
        </p:nvGrpSpPr>
        <p:grpSpPr>
          <a:xfrm>
            <a:off x="0" y="-7374"/>
            <a:ext cx="12192003" cy="6872748"/>
            <a:chOff x="0" y="-7374"/>
            <a:chExt cx="12192003" cy="68727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367FF89-588F-F748-92EC-24B8F946E85A}"/>
                </a:ext>
              </a:extLst>
            </p:cNvPr>
            <p:cNvGrpSpPr/>
            <p:nvPr/>
          </p:nvGrpSpPr>
          <p:grpSpPr>
            <a:xfrm>
              <a:off x="0" y="-7374"/>
              <a:ext cx="12192003" cy="6872748"/>
              <a:chOff x="0" y="-14748"/>
              <a:chExt cx="12192003" cy="687274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1DA6FA-FA0C-FA48-B7D9-DCD5EB36DFB9}"/>
                  </a:ext>
                </a:extLst>
              </p:cNvPr>
              <p:cNvSpPr/>
              <p:nvPr/>
            </p:nvSpPr>
            <p:spPr>
              <a:xfrm>
                <a:off x="0" y="-14748"/>
                <a:ext cx="12192003" cy="798025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859B72-A792-A741-BA27-37C41CF58632}"/>
                  </a:ext>
                </a:extLst>
              </p:cNvPr>
              <p:cNvSpPr/>
              <p:nvPr/>
            </p:nvSpPr>
            <p:spPr>
              <a:xfrm>
                <a:off x="0" y="6215063"/>
                <a:ext cx="12192001" cy="64293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17" name="图片 16" descr="文本&#10;&#10;描述已自动生成">
              <a:extLst>
                <a:ext uri="{FF2B5EF4-FFF2-40B4-BE49-F238E27FC236}">
                  <a16:creationId xmlns:a16="http://schemas.microsoft.com/office/drawing/2014/main" id="{456379E8-53E8-9A46-9E71-01038542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4936" y="102400"/>
              <a:ext cx="2131311" cy="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78DB-5B70-C34C-90D1-13F9CBD4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02AA9-7F88-4E48-A237-E8C5471C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044DD-6CCC-B64C-835A-925F0AC7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0D5D-8A66-C748-97AD-8F9F7C76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41B09-0EAD-D348-9E9D-AF1598AC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3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500036-394F-C647-BF7B-2C523AE3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D0ED8-84F0-564E-8E20-59E3CCE4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3C057-CBDF-1848-A172-5C1DE38B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D0353-C16B-D940-996B-E62FF14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CE13-2FA9-CD49-B5C6-0ADFA186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4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D18AD-CF1B-F844-92AC-87DD61DE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783B7-DDE5-6C4A-B428-DB6C1CD0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34233-B2CF-4841-9431-5D6921CA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9930E-ADB4-D949-848E-81D4F55E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31CEB-9EBD-E046-9C08-B08F438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85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7325-27B8-4D49-8F85-4C575C21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BA6A8-F975-404A-9746-E9FEC1E5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2B9F-1817-6544-948A-7296DD04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B25AC-3420-F44D-BCEB-AF372BD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1D1AC-A0FB-7341-ADDB-3A48139A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8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2214-1D35-6D4B-AC43-34789D46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24C26-905F-D641-BC0C-F7A4525C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EA059-68A4-0948-B933-D1A6DE93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B15D2-31DB-F343-9751-4BAB740C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BC0DE-E515-244C-AAD9-DFFA41D2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71697-12E5-E74C-951B-16B040C5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1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5E5D1-05EB-8C47-8FAA-E71B72B2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337F8-7E29-534F-87ED-F02474D8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3A16F-EFBD-864C-B688-B1B59FD0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964496-F901-8E45-848A-9DFBE3979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7462B-53EB-E340-9E4F-8AD1688DE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0C2A2E-8D02-D340-B999-2A9CA134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50410-55A1-084C-A8F3-53E7AF6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6165C-14EA-344C-8E8A-51A1823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7A25-E552-F940-8E40-8F88131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D7C03-F20A-1247-BDF5-64BA35D6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826FC-F449-7E4C-83B0-F31D7C1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A83D9-2F00-4445-9254-7262124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4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669D83-A2F0-D543-B9EE-4BEE8D13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A19B3-1D87-594E-A612-DA43F091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7D996-A799-F74A-BB44-5D9250E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06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D0EAC-4D52-284A-84F1-321D41D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E4C-828E-AB45-8995-374B8C08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ABD8-BBE4-4A48-BA44-6C0DC0A7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657A7-89E7-0146-8778-8217244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DB7FD-1AD8-F341-92D5-A8E5EEC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A41B2-B0BF-B143-8F0D-3FC50BEE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71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CF30-4ED4-464D-B63E-59F00295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AE98E-BD4C-174E-B557-75558FB4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9F837-57FD-4A48-8602-A159839FD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5C08-9493-0941-A1FD-880D7C34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86A0-A039-2941-B97A-F935804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A9ECF-EBEA-C14F-9F57-FF41E432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5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2E8F3B-68E5-2840-ADC1-B9166C42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D399B-E414-1D4C-A726-5E67FDFF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10291-0CAF-3948-91EB-71CEE0B38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E4F8-49ED-BD43-AD1F-5AEAF043F82E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9AF93-56E9-DF4B-AA1D-591F069D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EB03E-ECDD-E64B-B199-74E300B4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EB0700BD-89BE-D34D-88BE-2BDA2B610CDE}"/>
              </a:ext>
            </a:extLst>
          </p:cNvPr>
          <p:cNvSpPr txBox="1">
            <a:spLocks/>
          </p:cNvSpPr>
          <p:nvPr/>
        </p:nvSpPr>
        <p:spPr>
          <a:xfrm>
            <a:off x="11525247" y="6400800"/>
            <a:ext cx="762000" cy="41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15285C-32ED-B94A-9FC3-610C0CA63D5D}"/>
              </a:ext>
            </a:extLst>
          </p:cNvPr>
          <p:cNvSpPr txBox="1"/>
          <p:nvPr/>
        </p:nvSpPr>
        <p:spPr>
          <a:xfrm>
            <a:off x="4374352" y="4880939"/>
            <a:ext cx="34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6</a:t>
            </a:r>
            <a:r>
              <a:rPr kumimoji="1"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7DBB4E-79C1-9944-95C3-13A20F346F87}"/>
              </a:ext>
            </a:extLst>
          </p:cNvPr>
          <p:cNvGrpSpPr/>
          <p:nvPr/>
        </p:nvGrpSpPr>
        <p:grpSpPr>
          <a:xfrm>
            <a:off x="0" y="-7374"/>
            <a:ext cx="12192003" cy="6872748"/>
            <a:chOff x="0" y="-7374"/>
            <a:chExt cx="12192003" cy="687274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D54C3F5-46AB-C647-A545-26418AECE08B}"/>
                </a:ext>
              </a:extLst>
            </p:cNvPr>
            <p:cNvGrpSpPr/>
            <p:nvPr/>
          </p:nvGrpSpPr>
          <p:grpSpPr>
            <a:xfrm>
              <a:off x="0" y="-7374"/>
              <a:ext cx="12192003" cy="6872748"/>
              <a:chOff x="0" y="-14748"/>
              <a:chExt cx="12192003" cy="687274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8079BD-F943-5542-ADF6-4864AF81A49A}"/>
                  </a:ext>
                </a:extLst>
              </p:cNvPr>
              <p:cNvSpPr/>
              <p:nvPr/>
            </p:nvSpPr>
            <p:spPr>
              <a:xfrm>
                <a:off x="0" y="-14748"/>
                <a:ext cx="12192003" cy="798025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B7DCFC8-8807-A544-9BDD-5520D963101E}"/>
                  </a:ext>
                </a:extLst>
              </p:cNvPr>
              <p:cNvSpPr/>
              <p:nvPr/>
            </p:nvSpPr>
            <p:spPr>
              <a:xfrm>
                <a:off x="0" y="6215063"/>
                <a:ext cx="12192001" cy="64293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32" name="图片 31" descr="文本&#10;&#10;描述已自动生成">
              <a:extLst>
                <a:ext uri="{FF2B5EF4-FFF2-40B4-BE49-F238E27FC236}">
                  <a16:creationId xmlns:a16="http://schemas.microsoft.com/office/drawing/2014/main" id="{9D40A4D5-DEFB-CB49-9C0A-36C41B61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936" y="102400"/>
              <a:ext cx="2131311" cy="563727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F25E6F85-2964-8C41-8EBA-7846B33CAC5A}"/>
              </a:ext>
            </a:extLst>
          </p:cNvPr>
          <p:cNvSpPr txBox="1">
            <a:spLocks/>
          </p:cNvSpPr>
          <p:nvPr/>
        </p:nvSpPr>
        <p:spPr>
          <a:xfrm>
            <a:off x="1118964" y="1952368"/>
            <a:ext cx="9954064" cy="8989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PPAEG: Automatic Exploit Generation for Server-side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 Pollution Vulnerabilities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37F2BF-3C96-4643-9D7C-3DDF4CE2F335}"/>
              </a:ext>
            </a:extLst>
          </p:cNvPr>
          <p:cNvSpPr txBox="1"/>
          <p:nvPr/>
        </p:nvSpPr>
        <p:spPr>
          <a:xfrm>
            <a:off x="3293600" y="3306489"/>
            <a:ext cx="560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Zhengyu Liu,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Kecheng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An,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Yiyang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Li,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Tianjian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Li</a:t>
            </a:r>
            <a:endParaRPr kumimoji="1" lang="zh-CN" altLang="en-US" sz="20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E0F47310-9BCC-1F40-B43F-20DCFF945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2" t="8032" r="7139" b="21265"/>
          <a:stretch/>
        </p:blipFill>
        <p:spPr>
          <a:xfrm>
            <a:off x="7718027" y="3951317"/>
            <a:ext cx="4345961" cy="13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0"/>
    </mc:Choice>
    <mc:Fallback xmlns="">
      <p:transition spd="slow" advTm="25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2 Compared</a:t>
                </a:r>
                <a:r>
                  <a:rPr kumimoji="1" lang="zh-CN" altLang="en-US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to Related Work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D9E7FCF-ABD4-184A-A19C-2E525886AB08}"/>
              </a:ext>
            </a:extLst>
          </p:cNvPr>
          <p:cNvSpPr txBox="1"/>
          <p:nvPr/>
        </p:nvSpPr>
        <p:spPr>
          <a:xfrm>
            <a:off x="682608" y="1445393"/>
            <a:ext cx="10975991" cy="370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Suffer from data-flow tracking loss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could handle direct landing (one-time landing) gadgets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especially information loss through (runtime-determined) function calls and external object properties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Prone to taint flooding, making it impossible to find the exact gadgets, resulting in high false positives and a heavy manual review workload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proved in paper that 3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Node.JS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API &gt; 342 gadgets &gt; 11 TP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difficult to handle programs with recursive or loop calls (linear code execution is static analysis’s favorite)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Ignore the conditions for control flow execution, resulting in missing ancillary properties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case of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hogan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, it will miss the property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asString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case of pug, it will miss the property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block.Type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='Text'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Limitation of Silent Spring (USENIX Security’23)</a:t>
            </a:r>
          </a:p>
        </p:txBody>
      </p:sp>
    </p:spTree>
    <p:extLst>
      <p:ext uri="{BB962C8B-B14F-4D97-AF65-F5344CB8AC3E}">
        <p14:creationId xmlns:p14="http://schemas.microsoft.com/office/powerpoint/2010/main" val="37307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2 Compared</a:t>
                </a:r>
                <a:r>
                  <a:rPr kumimoji="1" lang="zh-CN" altLang="en-US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to Related Work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Limitation of Silent Spring (USENIX Security’23)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0D4027-913C-F649-8CB8-E6C782FAF038}"/>
              </a:ext>
            </a:extLst>
          </p:cNvPr>
          <p:cNvSpPr txBox="1"/>
          <p:nvPr/>
        </p:nvSpPr>
        <p:spPr>
          <a:xfrm>
            <a:off x="608004" y="5385727"/>
            <a:ext cx="10975991" cy="7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asked for the gadgets finding query script, replied to disclose in Jan or Feb next year.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According to their statement, our own written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query only finds the easiest gadgets.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AC334-F722-4875-EDB4-C07324E7A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29" y="1569348"/>
            <a:ext cx="4091363" cy="33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The Overview of PPAEG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B1D1BC2D-4FF2-CB41-BC1D-F38642F8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43" y="1768563"/>
            <a:ext cx="9372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0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a. Undefined Property Identifier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1" y="794444"/>
            <a:ext cx="8263046" cy="550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Given the source code and application, identify the undefined properties in runtime.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Adopted Solution (Silent Spring):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Parse the application’s source code and extract all directly accessed properties.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Set Handler in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Object.prototype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to log all extracted properties lookup.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Run the application and check the log to find undefined properties. 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Cannot find indirect property lookup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destructuring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object pattern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destructuring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array pattern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element access in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for..of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loop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E0D25F6-6BAB-D446-A8E8-B6071A0F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10" y="3506863"/>
            <a:ext cx="6330419" cy="2291594"/>
          </a:xfrm>
          <a:prstGeom prst="rect">
            <a:avLst/>
          </a:prstGeom>
        </p:spPr>
      </p:pic>
      <p:pic>
        <p:nvPicPr>
          <p:cNvPr id="2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1713DA78-638B-2DF8-32D9-E9BC348971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076" r="48839"/>
          <a:stretch/>
        </p:blipFill>
        <p:spPr>
          <a:xfrm>
            <a:off x="7906411" y="1618365"/>
            <a:ext cx="3923108" cy="14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1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a. Undefined Property Identifier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36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Given the source code and application, identify the undefined properties in runtime.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Alternative Solution: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property lookup part in the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(v8)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add a few lines to print the lookup key if the result is </a:t>
            </a:r>
            <a:r>
              <a:rPr kumimoji="1" lang="en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re-compile the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 print so many non-source code related property keys 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6916C9A9-EAB2-594F-81E0-E565D6672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06" y="4695517"/>
            <a:ext cx="7561788" cy="11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12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Generate property corpus to help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generate reasonable objects (property structure)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Collect string corpus to help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generate reasonable value</a:t>
            </a:r>
          </a:p>
        </p:txBody>
      </p:sp>
    </p:spTree>
    <p:extLst>
      <p:ext uri="{BB962C8B-B14F-4D97-AF65-F5344CB8AC3E}">
        <p14:creationId xmlns:p14="http://schemas.microsoft.com/office/powerpoint/2010/main" val="13433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79" y="794444"/>
            <a:ext cx="11350549" cy="384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To define a reasonable inject object: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first-layer property should be an </a:t>
            </a:r>
            <a:r>
              <a:rPr kumimoji="1" lang="en-US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property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name should be a "real" property of its parent property.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Say there is `var a={b:{c:1}}; var c={d:2};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var e=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a.b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`, if property `b` is an undefined property, our inject object should never be `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b.d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 since the injected property `d` would never be accessed in the runtime.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This strong constraint will make our fuzz testing feasible in a limited amount of time.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(final payload landing) that has a dataflow to the sink.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$value fields are in types of String,  Boolean, Number, Object, and flag(which can be identified in the return body)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F75A73B-6758-F24A-B9EC-C6141B16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368" y="4423748"/>
            <a:ext cx="7233264" cy="16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79" y="794444"/>
            <a:ext cx="11350549" cy="508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To define a reasonable inject object: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first-layer property should be an </a:t>
            </a:r>
            <a:r>
              <a:rPr kumimoji="1" lang="en-US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property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undefined property found by Undefined Property Identifier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name should be a "real" property of its parent property.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Say there is `var a={b:{c:1}}; var c={d:2};`, if property `b` is an undefined property, our inject object should never be `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b.d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 since the injected property `d` would never be accessed in the runtime.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This strong constraint will make our fuzz testing feasible in a limited amount of time.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could handle easy cases through global dataflow tracking script based on 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(final payload landing) that has a dataflow to the sink.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could handle most cases through taint tracking from property read to eval-like sink based on 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$value fields are in types of String,  Boolean, Number, Object, and flag(which can be identified in the return body)</a:t>
            </a:r>
          </a:p>
        </p:txBody>
      </p:sp>
    </p:spTree>
    <p:extLst>
      <p:ext uri="{BB962C8B-B14F-4D97-AF65-F5344CB8AC3E}">
        <p14:creationId xmlns:p14="http://schemas.microsoft.com/office/powerpoint/2010/main" val="337873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c. </a:t>
                </a:r>
                <a:r>
                  <a:rPr kumimoji="1" lang="en-US" altLang="zh-CN" sz="2400" dirty="0" err="1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Fuzzer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294746" y="512135"/>
            <a:ext cx="11162766" cy="599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Generate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injected objects based on the properties given by pre-analysis and monitor whether the payload can reach the return function body and results in malicious remote code execution.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Solution: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first stage,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based on the pool of potential undefined properties from static analysis, attach payloads are generated iteratively through all possible combinations of these properties initialized with desired values.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second stage, once the execution sink can be reached, the attack payloads will be tailored and delivered to the execution context until we monitor its execution or raise a time up.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Computational power limits the ability to iteratively generate nested injected objects, as time complexity exponentially increases with each adding layer.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Further optimization of the code could be achieved through testing objects sequentially based on their coverage and other metrics.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33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4 Results</a:t>
                </a:r>
              </a:p>
              <a:p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059EA2DA-29F8-D24F-8B6D-FD38BB828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20" y="863528"/>
            <a:ext cx="6281043" cy="50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8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Template Engine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33D4FFA-67D8-9640-83CE-74C6D8C2CB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613" b="79117"/>
          <a:stretch/>
        </p:blipFill>
        <p:spPr>
          <a:xfrm>
            <a:off x="855798" y="2414820"/>
            <a:ext cx="3484878" cy="2028359"/>
          </a:xfrm>
          <a:prstGeom prst="rect">
            <a:avLst/>
          </a:prstGeom>
        </p:spPr>
      </p:pic>
      <p:pic>
        <p:nvPicPr>
          <p:cNvPr id="2" name="图片 9" descr="图示&#10;&#10;描述已自动生成">
            <a:extLst>
              <a:ext uri="{FF2B5EF4-FFF2-40B4-BE49-F238E27FC236}">
                <a16:creationId xmlns:a16="http://schemas.microsoft.com/office/drawing/2014/main" id="{4FD612EE-35C1-9B86-6309-E0E8BA750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613" b="79117"/>
          <a:stretch/>
        </p:blipFill>
        <p:spPr>
          <a:xfrm>
            <a:off x="8040367" y="2414820"/>
            <a:ext cx="3484879" cy="202835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4C43D-A86F-D0B6-E7AC-1C97CE28E21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40676" y="3429000"/>
            <a:ext cx="3330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AEF2CE-BBCA-7632-B61E-78A99D4E82E1}"/>
              </a:ext>
            </a:extLst>
          </p:cNvPr>
          <p:cNvSpPr txBox="1"/>
          <p:nvPr/>
        </p:nvSpPr>
        <p:spPr>
          <a:xfrm>
            <a:off x="5099881" y="2720917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800" b="1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Pug</a:t>
            </a:r>
            <a:r>
              <a:rPr kumimoji="1" lang="en-US" altLang="zh-CN" sz="18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</a:p>
          <a:p>
            <a:pPr algn="ctr"/>
            <a:r>
              <a:rPr kumimoji="1"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Template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41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5 Future Work</a:t>
                </a:r>
              </a:p>
              <a:p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450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Fuzzing parts: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working on the task of generating “real” property of injected objects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making the fuzz testing algorithm to be adaptive by getting code coverage and error messages involved(could collect for now, but still to figure out how to make use of them).</a:t>
            </a:r>
          </a:p>
          <a:p>
            <a:pPr marL="2857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Experiment parts:</a:t>
            </a:r>
          </a:p>
          <a:p>
            <a:pPr marL="742950" lvl="2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finding unknown gadgets in other template render engines(20+ left)</a:t>
            </a:r>
          </a:p>
          <a:p>
            <a:pPr marL="742950" lvl="2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finding gadgets in other kinds of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npm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third party packages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Compared with Silent Spring’s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-based method, once they released their code.</a:t>
            </a:r>
            <a:endParaRPr kumimoji="1" lang="en-US" altLang="zh-CN" sz="2400" i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84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6D916-E213-584F-9D33-4D054EB5A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765" y="2538677"/>
            <a:ext cx="7994469" cy="17806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listening!</a:t>
            </a:r>
            <a:b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&amp; A</a:t>
            </a:r>
            <a:endParaRPr lang="zh-CN" altLang="en-US" sz="4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878DC5-8CBA-5B45-BBBB-139B72421206}"/>
              </a:ext>
            </a:extLst>
          </p:cNvPr>
          <p:cNvSpPr txBox="1"/>
          <p:nvPr/>
        </p:nvSpPr>
        <p:spPr>
          <a:xfrm>
            <a:off x="201612" y="6244143"/>
            <a:ext cx="230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Zhengyu Liu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5BF7F3-3C92-9047-89C7-7ABEEA05C740}"/>
              </a:ext>
            </a:extLst>
          </p:cNvPr>
          <p:cNvSpPr txBox="1"/>
          <p:nvPr/>
        </p:nvSpPr>
        <p:spPr>
          <a:xfrm>
            <a:off x="7672388" y="6231743"/>
            <a:ext cx="453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thisiszhengyu@gmail.com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5AB902-C454-4C4F-9AF9-46E407E9A774}"/>
              </a:ext>
            </a:extLst>
          </p:cNvPr>
          <p:cNvGrpSpPr/>
          <p:nvPr/>
        </p:nvGrpSpPr>
        <p:grpSpPr>
          <a:xfrm>
            <a:off x="0" y="0"/>
            <a:ext cx="12287246" cy="6875479"/>
            <a:chOff x="0" y="17481"/>
            <a:chExt cx="12287246" cy="687547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440A17-0F5A-C640-ADCD-9D48FB74F041}"/>
                </a:ext>
              </a:extLst>
            </p:cNvPr>
            <p:cNvGrpSpPr/>
            <p:nvPr/>
          </p:nvGrpSpPr>
          <p:grpSpPr>
            <a:xfrm>
              <a:off x="0" y="17481"/>
              <a:ext cx="12287246" cy="6875479"/>
              <a:chOff x="-2" y="131885"/>
              <a:chExt cx="12287246" cy="687547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E77DD2E-6297-3344-B4A6-D10E55B0CE22}"/>
                  </a:ext>
                </a:extLst>
              </p:cNvPr>
              <p:cNvSpPr/>
              <p:nvPr/>
            </p:nvSpPr>
            <p:spPr>
              <a:xfrm>
                <a:off x="3253" y="131885"/>
                <a:ext cx="12188745" cy="77072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32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6CA4208-838E-D24F-9FC2-8785AD15CCF3}"/>
                  </a:ext>
                </a:extLst>
              </p:cNvPr>
              <p:cNvSpPr/>
              <p:nvPr/>
            </p:nvSpPr>
            <p:spPr>
              <a:xfrm>
                <a:off x="-2" y="6409798"/>
                <a:ext cx="12192001" cy="597566"/>
              </a:xfrm>
              <a:prstGeom prst="rect">
                <a:avLst/>
              </a:prstGeom>
              <a:solidFill>
                <a:srgbClr val="0D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" name="标题 1">
                <a:extLst>
                  <a:ext uri="{FF2B5EF4-FFF2-40B4-BE49-F238E27FC236}">
                    <a16:creationId xmlns:a16="http://schemas.microsoft.com/office/drawing/2014/main" id="{8D17FDD7-693C-3E40-B28E-020A729F5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5244" y="6400799"/>
                <a:ext cx="762000" cy="4159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endPara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5" name="图片 14" descr="文本&#10;&#10;描述已自动生成">
              <a:extLst>
                <a:ext uri="{FF2B5EF4-FFF2-40B4-BE49-F238E27FC236}">
                  <a16:creationId xmlns:a16="http://schemas.microsoft.com/office/drawing/2014/main" id="{9F6D687A-9051-D94E-BD26-48269317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10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33D4FFA-67D8-9640-83CE-74C6D8C2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78" y="1448783"/>
            <a:ext cx="7727950" cy="39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118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Direct pollution gadgets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Chained pollution gadgets</a:t>
            </a:r>
          </a:p>
        </p:txBody>
      </p:sp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F011129F-3A67-7647-A340-EF4E61A6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001" y="2045106"/>
            <a:ext cx="8819997" cy="36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118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Direct pollution gadgets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Chained pollution gadgets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1B4E585-D258-EB47-84BA-3E204C08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56" y="2017456"/>
            <a:ext cx="8941088" cy="37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CF0AF-C4F8-484C-9A12-7243EB8345CB}"/>
              </a:ext>
            </a:extLst>
          </p:cNvPr>
          <p:cNvSpPr txBox="1"/>
          <p:nvPr/>
        </p:nvSpPr>
        <p:spPr>
          <a:xfrm>
            <a:off x="972457" y="5635027"/>
            <a:ext cx="135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AST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CE163E-3E48-414C-A0FB-9A97E553E030}"/>
              </a:ext>
            </a:extLst>
          </p:cNvPr>
          <p:cNvSpPr txBox="1"/>
          <p:nvPr/>
        </p:nvSpPr>
        <p:spPr>
          <a:xfrm>
            <a:off x="8723085" y="5527305"/>
            <a:ext cx="213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 after walked</a:t>
            </a:r>
            <a:b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passed to compiler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图示, 文本&#10;&#10;描述已自动生成">
            <a:extLst>
              <a:ext uri="{FF2B5EF4-FFF2-40B4-BE49-F238E27FC236}">
                <a16:creationId xmlns:a16="http://schemas.microsoft.com/office/drawing/2014/main" id="{19959EF2-E0EA-8D4B-B395-CC6591BF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3" y="1334875"/>
            <a:ext cx="10493829" cy="42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4B557F5B-6B79-124C-952C-0D1B98F9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2" y="1263259"/>
            <a:ext cx="9399254" cy="48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4B557F5B-6B79-124C-952C-0D1B98F9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2" y="1263259"/>
            <a:ext cx="9399254" cy="4826041"/>
          </a:xfrm>
          <a:prstGeom prst="rect">
            <a:avLst/>
          </a:prstGeom>
        </p:spPr>
      </p:pic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B151D763-EC3E-244B-8E3D-E33976D1D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826" y="1006041"/>
            <a:ext cx="2445220" cy="35687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20ADD0-0528-AD47-9A23-061D817B4542}"/>
              </a:ext>
            </a:extLst>
          </p:cNvPr>
          <p:cNvSpPr txBox="1"/>
          <p:nvPr/>
        </p:nvSpPr>
        <p:spPr>
          <a:xfrm>
            <a:off x="9797143" y="4844217"/>
            <a:ext cx="2289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Object.prototype.block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type: “Text”, 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line: “$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reverseShell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1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Modeling of PP2RCE Gadgets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F6E72BB-0DAE-6F41-B69B-51481EAFC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2542"/>
            <a:ext cx="5912688" cy="4178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19E5EC-1F0D-E345-9FD5-1B250F88522B}"/>
              </a:ext>
            </a:extLst>
          </p:cNvPr>
          <p:cNvSpPr txBox="1"/>
          <p:nvPr/>
        </p:nvSpPr>
        <p:spPr>
          <a:xfrm>
            <a:off x="284842" y="878936"/>
            <a:ext cx="5092701" cy="177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Our Goal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building the exploit objects that could leverage the gadgets in the program and drive the payload to the execution context to get the attack vector executed.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696B6B-12BA-B64E-AE76-444F4778550E}"/>
              </a:ext>
            </a:extLst>
          </p:cNvPr>
          <p:cNvSpPr txBox="1"/>
          <p:nvPr/>
        </p:nvSpPr>
        <p:spPr>
          <a:xfrm>
            <a:off x="284841" y="2947222"/>
            <a:ext cx="5158016" cy="274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Main Work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undefined properties in the program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potential landing gadgets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dataflow from a payload landing to the execution sink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add additional properties to patch the error &amp; manipulate the control flow.</a:t>
            </a:r>
          </a:p>
        </p:txBody>
      </p:sp>
    </p:spTree>
    <p:extLst>
      <p:ext uri="{BB962C8B-B14F-4D97-AF65-F5344CB8AC3E}">
        <p14:creationId xmlns:p14="http://schemas.microsoft.com/office/powerpoint/2010/main" val="34494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12029</TotalTime>
  <Words>2711</Words>
  <Application>Microsoft Macintosh PowerPoint</Application>
  <PresentationFormat>宽屏</PresentationFormat>
  <Paragraphs>237</Paragraphs>
  <Slides>21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微软雅黑</vt:lpstr>
      <vt:lpstr>Linux Libertine</vt:lpstr>
      <vt:lpstr>Songti SC</vt:lpstr>
      <vt:lpstr>Arial</vt:lpstr>
      <vt:lpstr>Baskerville</vt:lpstr>
      <vt:lpstr>Fira Sans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listening!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中期答辩</dc:title>
  <dc:creator>2294594286@qq.com</dc:creator>
  <cp:lastModifiedBy>2294594286@qq.com</cp:lastModifiedBy>
  <cp:revision>251</cp:revision>
  <dcterms:created xsi:type="dcterms:W3CDTF">2020-06-09T13:06:13Z</dcterms:created>
  <dcterms:modified xsi:type="dcterms:W3CDTF">2023-01-30T22:41:24Z</dcterms:modified>
</cp:coreProperties>
</file>