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394" r:id="rId3"/>
    <p:sldId id="429" r:id="rId4"/>
    <p:sldId id="427" r:id="rId5"/>
    <p:sldId id="430" r:id="rId6"/>
    <p:sldId id="434" r:id="rId7"/>
    <p:sldId id="433" r:id="rId8"/>
    <p:sldId id="435" r:id="rId9"/>
    <p:sldId id="436" r:id="rId10"/>
    <p:sldId id="365" r:id="rId11"/>
    <p:sldId id="424" r:id="rId12"/>
    <p:sldId id="437" r:id="rId13"/>
    <p:sldId id="438" r:id="rId14"/>
    <p:sldId id="439" r:id="rId15"/>
    <p:sldId id="440" r:id="rId16"/>
    <p:sldId id="31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6485314-78F5-4743-8649-6B30A4971042}">
          <p14:sldIdLst>
            <p14:sldId id="256"/>
          </p14:sldIdLst>
        </p14:section>
        <p14:section name="Intorduction" id="{7A63CCAA-BAE1-8546-A563-4B7DBA2ECC5B}">
          <p14:sldIdLst>
            <p14:sldId id="394"/>
            <p14:sldId id="429"/>
            <p14:sldId id="427"/>
            <p14:sldId id="430"/>
            <p14:sldId id="434"/>
            <p14:sldId id="433"/>
            <p14:sldId id="435"/>
          </p14:sldIdLst>
        </p14:section>
        <p14:section name="无标题节" id="{AD09FE16-CD67-D144-AD97-7013E1C2497C}">
          <p14:sldIdLst>
            <p14:sldId id="436"/>
          </p14:sldIdLst>
        </p14:section>
        <p14:section name="Methodology" id="{0C06D2B3-BE7C-7C4C-B2F9-34C7740B8918}">
          <p14:sldIdLst>
            <p14:sldId id="365"/>
            <p14:sldId id="424"/>
            <p14:sldId id="437"/>
            <p14:sldId id="438"/>
            <p14:sldId id="439"/>
          </p14:sldIdLst>
        </p14:section>
        <p14:section name="Conclusion" id="{2A727856-2B39-5746-A175-B1BCB67C3ADB}">
          <p14:sldIdLst>
            <p14:sldId id="440"/>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479D"/>
    <a:srgbClr val="132ED7"/>
    <a:srgbClr val="12122C"/>
    <a:srgbClr val="1333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75"/>
    <p:restoredTop sz="77915"/>
  </p:normalViewPr>
  <p:slideViewPr>
    <p:cSldViewPr snapToGrid="0" snapToObjects="1">
      <p:cViewPr>
        <p:scale>
          <a:sx n="101" d="100"/>
          <a:sy n="101" d="100"/>
        </p:scale>
        <p:origin x="1408" y="96"/>
      </p:cViewPr>
      <p:guideLst/>
    </p:cSldViewPr>
  </p:slideViewPr>
  <p:notesTextViewPr>
    <p:cViewPr>
      <p:scale>
        <a:sx n="90" d="100"/>
        <a:sy n="9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FD8109-0264-1C4F-A7F5-0A0BD11E88F1}" type="datetimeFigureOut">
              <a:rPr kumimoji="1" lang="zh-CN" altLang="en-US" smtClean="0"/>
              <a:t>2022/10/18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9ECAD0-2A46-1349-895D-1E674BCA3CFC}" type="slidenum">
              <a:rPr kumimoji="1" lang="zh-CN" altLang="en-US" smtClean="0"/>
              <a:t>‹#›</a:t>
            </a:fld>
            <a:endParaRPr kumimoji="1" lang="zh-CN" altLang="en-US"/>
          </a:p>
        </p:txBody>
      </p:sp>
    </p:spTree>
    <p:extLst>
      <p:ext uri="{BB962C8B-B14F-4D97-AF65-F5344CB8AC3E}">
        <p14:creationId xmlns:p14="http://schemas.microsoft.com/office/powerpoint/2010/main" val="232717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nSpc>
                <a:spcPct val="150000"/>
              </a:lnSpc>
              <a:buFont typeface="Wingdings" pitchFamily="2" charset="2"/>
              <a:buChar char="Ø"/>
            </a:pPr>
            <a:r>
              <a:rPr kumimoji="1" lang="en" altLang="zh-CN" sz="1200" b="1" dirty="0">
                <a:solidFill>
                  <a:prstClr val="black">
                    <a:lumMod val="75000"/>
                    <a:lumOff val="25000"/>
                  </a:prstClr>
                </a:solidFill>
                <a:latin typeface="Times New Roman" panose="02020603050405020304" pitchFamily="18" charset="0"/>
                <a:ea typeface="微软雅黑" panose="020B0503020204020204" pitchFamily="34" charset="-122"/>
                <a:cs typeface="Times New Roman" panose="02020603050405020304" pitchFamily="18" charset="0"/>
              </a:rPr>
              <a:t>Hi everyone, this is Zhengyu. We are also having </a:t>
            </a:r>
            <a:r>
              <a:rPr kumimoji="1" lang="en" altLang="zh-CN" sz="1200" b="1" dirty="0" err="1">
                <a:solidFill>
                  <a:prstClr val="black">
                    <a:lumMod val="75000"/>
                    <a:lumOff val="25000"/>
                  </a:prstClr>
                </a:solidFill>
                <a:latin typeface="Times New Roman" panose="02020603050405020304" pitchFamily="18" charset="0"/>
                <a:ea typeface="微软雅黑" panose="020B0503020204020204" pitchFamily="34" charset="-122"/>
                <a:cs typeface="Times New Roman" panose="02020603050405020304" pitchFamily="18" charset="0"/>
              </a:rPr>
              <a:t>Kecheng</a:t>
            </a:r>
            <a:r>
              <a:rPr kumimoji="1" lang="en" altLang="zh-CN" sz="1200" b="1" dirty="0">
                <a:solidFill>
                  <a:prstClr val="black">
                    <a:lumMod val="75000"/>
                    <a:lumOff val="25000"/>
                  </a:prstClr>
                </a:solidFill>
                <a:latin typeface="Times New Roman" panose="02020603050405020304" pitchFamily="18" charset="0"/>
                <a:ea typeface="微软雅黑" panose="020B0503020204020204" pitchFamily="34" charset="-122"/>
                <a:cs typeface="Times New Roman" panose="02020603050405020304" pitchFamily="18" charset="0"/>
              </a:rPr>
              <a:t>, </a:t>
            </a:r>
            <a:r>
              <a:rPr kumimoji="1" lang="en" altLang="zh-CN" sz="1200" b="1" dirty="0" err="1">
                <a:solidFill>
                  <a:prstClr val="black">
                    <a:lumMod val="75000"/>
                    <a:lumOff val="25000"/>
                  </a:prstClr>
                </a:solidFill>
                <a:latin typeface="Times New Roman" panose="02020603050405020304" pitchFamily="18" charset="0"/>
                <a:ea typeface="微软雅黑" panose="020B0503020204020204" pitchFamily="34" charset="-122"/>
                <a:cs typeface="Times New Roman" panose="02020603050405020304" pitchFamily="18" charset="0"/>
              </a:rPr>
              <a:t>Yiyang</a:t>
            </a:r>
            <a:r>
              <a:rPr kumimoji="1" lang="en" altLang="zh-CN" sz="1200" b="1" dirty="0">
                <a:solidFill>
                  <a:prstClr val="black">
                    <a:lumMod val="75000"/>
                    <a:lumOff val="25000"/>
                  </a:prstClr>
                </a:solidFill>
                <a:latin typeface="Times New Roman" panose="02020603050405020304" pitchFamily="18" charset="0"/>
                <a:ea typeface="微软雅黑" panose="020B0503020204020204" pitchFamily="34" charset="-122"/>
                <a:cs typeface="Times New Roman" panose="02020603050405020304" pitchFamily="18" charset="0"/>
              </a:rPr>
              <a:t> and </a:t>
            </a:r>
            <a:r>
              <a:rPr kumimoji="1" lang="en" altLang="zh-CN" sz="1200" b="1" dirty="0" err="1">
                <a:solidFill>
                  <a:prstClr val="black">
                    <a:lumMod val="75000"/>
                    <a:lumOff val="25000"/>
                  </a:prstClr>
                </a:solidFill>
                <a:latin typeface="Times New Roman" panose="02020603050405020304" pitchFamily="18" charset="0"/>
                <a:ea typeface="微软雅黑" panose="020B0503020204020204" pitchFamily="34" charset="-122"/>
                <a:cs typeface="Times New Roman" panose="02020603050405020304" pitchFamily="18" charset="0"/>
              </a:rPr>
              <a:t>Tianjian</a:t>
            </a:r>
            <a:r>
              <a:rPr kumimoji="1" lang="en" altLang="zh-CN" sz="1200" b="1" dirty="0">
                <a:solidFill>
                  <a:prstClr val="black">
                    <a:lumMod val="75000"/>
                    <a:lumOff val="25000"/>
                  </a:prstClr>
                </a:solidFill>
                <a:latin typeface="Times New Roman" panose="02020603050405020304" pitchFamily="18" charset="0"/>
                <a:ea typeface="微软雅黑" panose="020B0503020204020204" pitchFamily="34" charset="-122"/>
                <a:cs typeface="Times New Roman" panose="02020603050405020304" pitchFamily="18" charset="0"/>
              </a:rPr>
              <a:t> in our group.</a:t>
            </a:r>
          </a:p>
          <a:p>
            <a:pPr marL="457200" indent="-457200">
              <a:lnSpc>
                <a:spcPct val="150000"/>
              </a:lnSpc>
              <a:buFont typeface="Wingdings" pitchFamily="2" charset="2"/>
              <a:buChar char="Ø"/>
            </a:pPr>
            <a:r>
              <a:rPr kumimoji="1" lang="en" altLang="zh-CN" sz="1200" b="1" dirty="0">
                <a:solidFill>
                  <a:prstClr val="black">
                    <a:lumMod val="75000"/>
                    <a:lumOff val="25000"/>
                  </a:prstClr>
                </a:solidFill>
                <a:latin typeface="Times New Roman" panose="02020603050405020304" pitchFamily="18" charset="0"/>
                <a:ea typeface="微软雅黑" panose="020B0503020204020204" pitchFamily="34" charset="-122"/>
                <a:cs typeface="Times New Roman" panose="02020603050405020304" pitchFamily="18" charset="0"/>
              </a:rPr>
              <a:t>Our project name is PPAEG, </a:t>
            </a:r>
            <a:r>
              <a:rPr lang="en" altLang="zh-CN" sz="1200" b="1" dirty="0">
                <a:solidFill>
                  <a:prstClr val="black">
                    <a:lumMod val="75000"/>
                    <a:lumOff val="25000"/>
                  </a:prstClr>
                </a:solidFill>
                <a:latin typeface="Times New Roman" panose="02020603050405020304" pitchFamily="18" charset="0"/>
                <a:ea typeface="微软雅黑" panose="020B0503020204020204" pitchFamily="34" charset="-122"/>
                <a:cs typeface="Times New Roman" panose="02020603050405020304" pitchFamily="18" charset="0"/>
              </a:rPr>
              <a:t>Automatic Exploit Generation for Server-side</a:t>
            </a:r>
            <a:r>
              <a:rPr lang="zh-CN" altLang="en-US" sz="1200" b="1" dirty="0">
                <a:solidFill>
                  <a:prstClr val="black">
                    <a:lumMod val="75000"/>
                    <a:lumOff val="25000"/>
                  </a:prstClr>
                </a:solidFill>
                <a:latin typeface="Times New Roman" panose="02020603050405020304" pitchFamily="18" charset="0"/>
                <a:ea typeface="微软雅黑" panose="020B0503020204020204" pitchFamily="34" charset="-122"/>
                <a:cs typeface="Times New Roman" panose="02020603050405020304" pitchFamily="18" charset="0"/>
              </a:rPr>
              <a:t> </a:t>
            </a:r>
            <a:r>
              <a:rPr lang="en" altLang="zh-CN" sz="1200" b="1" dirty="0">
                <a:solidFill>
                  <a:prstClr val="black">
                    <a:lumMod val="75000"/>
                    <a:lumOff val="25000"/>
                  </a:prstClr>
                </a:solidFill>
                <a:latin typeface="Times New Roman" panose="02020603050405020304" pitchFamily="18" charset="0"/>
                <a:ea typeface="微软雅黑" panose="020B0503020204020204" pitchFamily="34" charset="-122"/>
                <a:cs typeface="Times New Roman" panose="02020603050405020304" pitchFamily="18" charset="0"/>
              </a:rPr>
              <a:t>Prototype Pollution Vulnerabilities</a:t>
            </a:r>
            <a:endParaRPr kumimoji="1" lang="en" altLang="zh-CN" sz="1200" b="1" dirty="0">
              <a:solidFill>
                <a:prstClr val="black">
                  <a:lumMod val="75000"/>
                  <a:lumOff val="25000"/>
                </a:prstClr>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itchFamily="2" charset="2"/>
              <a:buChar char="Ø"/>
            </a:pPr>
            <a:endParaRPr kumimoji="1" lang="en" altLang="zh-CN" sz="1200" b="1" dirty="0">
              <a:solidFill>
                <a:prstClr val="black">
                  <a:lumMod val="75000"/>
                  <a:lumOff val="25000"/>
                </a:prst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C69ECAD0-2A46-1349-895D-1E674BCA3CFC}" type="slidenum">
              <a:rPr kumimoji="1" lang="zh-CN" altLang="en-US" smtClean="0"/>
              <a:t>1</a:t>
            </a:fld>
            <a:endParaRPr kumimoji="1" lang="zh-CN" altLang="en-US"/>
          </a:p>
        </p:txBody>
      </p:sp>
    </p:spTree>
    <p:extLst>
      <p:ext uri="{BB962C8B-B14F-4D97-AF65-F5344CB8AC3E}">
        <p14:creationId xmlns:p14="http://schemas.microsoft.com/office/powerpoint/2010/main" val="76359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en-US" altLang="zh-CN" dirty="0"/>
                  <a:t>This is the prototype of our PPAEG.</a:t>
                </a:r>
              </a:p>
            </p:txBody>
          </p:sp>
        </mc:Choice>
        <mc:Fallback xmlns="">
          <p:sp>
            <p:nvSpPr>
              <p:cNvPr id="3" name="备注占位符 2"/>
              <p:cNvSpPr>
                <a:spLocks noGrp="1"/>
              </p:cNvSpPr>
              <p:nvPr>
                <p:ph type="body" idx="1"/>
              </p:nvPr>
            </p:nvSpPr>
            <p:spPr/>
            <p:txBody>
              <a:bodyPr/>
              <a:lstStyle/>
              <a:p>
                <a:r>
                  <a:rPr kumimoji="1" lang="zh-CN" altLang="en-US" dirty="0"/>
                  <a:t>简要地介绍</a:t>
                </a:r>
                <a:r>
                  <a:rPr kumimoji="1" lang="en-US" altLang="zh-CN" dirty="0"/>
                  <a:t>Coreference</a:t>
                </a:r>
                <a:r>
                  <a:rPr kumimoji="1" lang="zh-CN" altLang="en-US" dirty="0"/>
                  <a:t>的流程</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共指消解中存在三个重要的基本概念：文本跨度是指文章中任意长度的单个或连续字符串；实体是指现实世界中客观存在的可以相互区分的事物或对象；表述则是指文本中出现的指代某实体的文本跨度</a:t>
                </a:r>
                <a:endParaRPr lang="zh-C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latin typeface="Times New Roman" panose="02020603050405020304" pitchFamily="18" charset="0"/>
                    <a:ea typeface="Songti SC" panose="02010600040101010101" pitchFamily="2" charset="-122"/>
                    <a:cs typeface="Times New Roman" panose="02020603050405020304" pitchFamily="18" charset="0"/>
                  </a:rPr>
                  <a:t>对于长度为</a:t>
                </a:r>
                <a:r>
                  <a:rPr lang="en-US" altLang="zh-CN" sz="1200" i="0">
                    <a:latin typeface="Cambria Math" panose="02040503050406030204" pitchFamily="18" charset="0"/>
                  </a:rPr>
                  <a:t>𝑇</a:t>
                </a:r>
                <a:r>
                  <a:rPr lang="zh-CN" altLang="zh-CN" sz="1200" dirty="0">
                    <a:latin typeface="Times New Roman" panose="02020603050405020304" pitchFamily="18" charset="0"/>
                    <a:ea typeface="Songti SC" panose="02010600040101010101" pitchFamily="2" charset="-122"/>
                    <a:cs typeface="Times New Roman" panose="02020603050405020304" pitchFamily="18" charset="0"/>
                  </a:rPr>
                  <a:t>的文档</a:t>
                </a:r>
                <a:r>
                  <a:rPr lang="en-US" altLang="zh-CN" sz="1200" i="0">
                    <a:latin typeface="Cambria Math" panose="02040503050406030204" pitchFamily="18" charset="0"/>
                  </a:rPr>
                  <a:t>𝐷</a:t>
                </a:r>
                <a:r>
                  <a:rPr lang="zh-CN" altLang="zh-CN" sz="1200" dirty="0">
                    <a:latin typeface="Times New Roman" panose="02020603050405020304" pitchFamily="18" charset="0"/>
                    <a:ea typeface="Songti SC" panose="02010600040101010101" pitchFamily="2" charset="-122"/>
                    <a:cs typeface="Times New Roman" panose="02020603050405020304" pitchFamily="18" charset="0"/>
                  </a:rPr>
                  <a:t>，对应着 </a:t>
                </a:r>
                <a:r>
                  <a:rPr lang="en-US" altLang="zh-CN" sz="1200" i="0">
                    <a:latin typeface="Cambria Math" panose="02040503050406030204" pitchFamily="18" charset="0"/>
                  </a:rPr>
                  <a:t>𝑁=𝑇</a:t>
                </a:r>
                <a:r>
                  <a:rPr lang="zh-CN" altLang="zh-CN" sz="1200" i="0">
                    <a:latin typeface="Cambria Math" panose="02040503050406030204" pitchFamily="18" charset="0"/>
                  </a:rPr>
                  <a:t>(</a:t>
                </a:r>
                <a:r>
                  <a:rPr lang="en-US" altLang="zh-CN" sz="1200" i="0">
                    <a:latin typeface="Cambria Math" panose="02040503050406030204" pitchFamily="18" charset="0"/>
                  </a:rPr>
                  <a:t>𝑇+1)\/2</a:t>
                </a:r>
                <a:r>
                  <a:rPr lang="zh-CN" altLang="zh-CN" sz="1200" dirty="0">
                    <a:latin typeface="Times New Roman" panose="02020603050405020304" pitchFamily="18" charset="0"/>
                    <a:ea typeface="Songti SC" panose="02010600040101010101" pitchFamily="2" charset="-122"/>
                    <a:cs typeface="Times New Roman" panose="02020603050405020304" pitchFamily="18" charset="0"/>
                  </a:rPr>
                  <a:t>个文本跨度。</a:t>
                </a:r>
                <a:endParaRPr lang="zh-CN" altLang="zh-CN" dirty="0"/>
              </a:p>
              <a:p>
                <a:endParaRPr kumimoji="1" lang="zh-CN" altLang="en-US" dirty="0"/>
              </a:p>
            </p:txBody>
          </p:sp>
        </mc:Fallback>
      </mc:AlternateContent>
      <p:sp>
        <p:nvSpPr>
          <p:cNvPr id="4" name="灯片编号占位符 3"/>
          <p:cNvSpPr>
            <a:spLocks noGrp="1"/>
          </p:cNvSpPr>
          <p:nvPr>
            <p:ph type="sldNum" sz="quarter" idx="5"/>
          </p:nvPr>
        </p:nvSpPr>
        <p:spPr/>
        <p:txBody>
          <a:bodyPr/>
          <a:lstStyle/>
          <a:p>
            <a:fld id="{A8A9C1CC-89D0-5640-9343-FD2C58E5654D}" type="slidenum">
              <a:rPr kumimoji="1" lang="zh-CN" altLang="en-US" smtClean="0"/>
              <a:t>10</a:t>
            </a:fld>
            <a:endParaRPr kumimoji="1" lang="zh-CN" altLang="en-US"/>
          </a:p>
        </p:txBody>
      </p:sp>
    </p:spTree>
    <p:extLst>
      <p:ext uri="{BB962C8B-B14F-4D97-AF65-F5344CB8AC3E}">
        <p14:creationId xmlns:p14="http://schemas.microsoft.com/office/powerpoint/2010/main" val="54034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indent="-342900" algn="l" defTabSz="914400" rtl="0" eaLnBrk="1" latinLnBrk="0" hangingPunct="1">
              <a:lnSpc>
                <a:spcPct val="120000"/>
              </a:lnSpc>
              <a:buFont typeface="Wingdings" pitchFamily="2" charset="2"/>
              <a:buChar char="Ø"/>
            </a:pPr>
            <a:r>
              <a:rPr kumimoji="1" lang="en-US" altLang="zh-CN" sz="1200" kern="1200" dirty="0">
                <a:solidFill>
                  <a:schemeClr val="tx1"/>
                </a:solidFill>
                <a:latin typeface="+mn-lt"/>
                <a:ea typeface="+mn-ea"/>
                <a:cs typeface="+mn-cs"/>
              </a:rPr>
              <a:t>I have said that our PPAEG are going to build on the existing PP Detector.</a:t>
            </a:r>
          </a:p>
          <a:p>
            <a:pPr marL="0" lvl="1" indent="-342900" algn="l" defTabSz="914400" rtl="0" eaLnBrk="1" latinLnBrk="0" hangingPunct="1">
              <a:lnSpc>
                <a:spcPct val="120000"/>
              </a:lnSpc>
              <a:buFont typeface="Wingdings" pitchFamily="2" charset="2"/>
              <a:buChar char="Ø"/>
            </a:pPr>
            <a:r>
              <a:rPr kumimoji="1" lang="en-US" altLang="zh-CN" sz="1200" kern="1200" dirty="0">
                <a:solidFill>
                  <a:schemeClr val="tx1"/>
                </a:solidFill>
                <a:latin typeface="+mn-lt"/>
                <a:ea typeface="+mn-ea"/>
                <a:cs typeface="+mn-cs"/>
              </a:rPr>
              <a:t>We hope it will find the prototype pollution sink candidates and generate the proof-of-concept template for us.</a:t>
            </a:r>
          </a:p>
          <a:p>
            <a:pPr marL="0" lvl="1" indent="-342900" algn="l" defTabSz="914400" rtl="0" eaLnBrk="1" latinLnBrk="0" hangingPunct="1">
              <a:lnSpc>
                <a:spcPct val="120000"/>
              </a:lnSpc>
              <a:buFont typeface="Wingdings" pitchFamily="2" charset="2"/>
              <a:buChar char="Ø"/>
            </a:pPr>
            <a:r>
              <a:rPr kumimoji="1" lang="en-US" altLang="zh-CN" sz="1200" kern="1200" dirty="0">
                <a:solidFill>
                  <a:schemeClr val="tx1"/>
                </a:solidFill>
                <a:latin typeface="+mn-lt"/>
                <a:ea typeface="+mn-ea"/>
                <a:cs typeface="+mn-cs"/>
              </a:rPr>
              <a:t>Or we may need to write a wrapper to generate a POC template by ourselves based on the information it provides.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Songti SC" panose="02010600040101010101" pitchFamily="2" charset="-122"/>
              <a:ea typeface="Songti SC" panose="02010600040101010101" pitchFamily="2" charset="-122"/>
            </a:endParaRPr>
          </a:p>
        </p:txBody>
      </p:sp>
      <p:sp>
        <p:nvSpPr>
          <p:cNvPr id="4" name="灯片编号占位符 3"/>
          <p:cNvSpPr>
            <a:spLocks noGrp="1"/>
          </p:cNvSpPr>
          <p:nvPr>
            <p:ph type="sldNum" sz="quarter" idx="5"/>
          </p:nvPr>
        </p:nvSpPr>
        <p:spPr/>
        <p:txBody>
          <a:bodyPr/>
          <a:lstStyle/>
          <a:p>
            <a:fld id="{A8A9C1CC-89D0-5640-9343-FD2C58E5654D}" type="slidenum">
              <a:rPr kumimoji="1" lang="zh-CN" altLang="en-US" smtClean="0"/>
              <a:t>11</a:t>
            </a:fld>
            <a:endParaRPr kumimoji="1" lang="zh-CN" altLang="en-US"/>
          </a:p>
        </p:txBody>
      </p:sp>
    </p:spTree>
    <p:extLst>
      <p:ext uri="{BB962C8B-B14F-4D97-AF65-F5344CB8AC3E}">
        <p14:creationId xmlns:p14="http://schemas.microsoft.com/office/powerpoint/2010/main" val="2243629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latin typeface="Songti SC" panose="02010600040101010101" pitchFamily="2" charset="-122"/>
                <a:ea typeface="Songti SC" panose="02010600040101010101" pitchFamily="2" charset="-122"/>
              </a:rPr>
              <a:t>Our undefined property identifier will conduct dynamic analysis to identify the undefined properties in the runtime based on the given source code and application.</a:t>
            </a:r>
          </a:p>
        </p:txBody>
      </p:sp>
      <p:sp>
        <p:nvSpPr>
          <p:cNvPr id="4" name="灯片编号占位符 3"/>
          <p:cNvSpPr>
            <a:spLocks noGrp="1"/>
          </p:cNvSpPr>
          <p:nvPr>
            <p:ph type="sldNum" sz="quarter" idx="5"/>
          </p:nvPr>
        </p:nvSpPr>
        <p:spPr/>
        <p:txBody>
          <a:bodyPr/>
          <a:lstStyle/>
          <a:p>
            <a:fld id="{A8A9C1CC-89D0-5640-9343-FD2C58E5654D}" type="slidenum">
              <a:rPr kumimoji="1" lang="zh-CN" altLang="en-US" smtClean="0"/>
              <a:t>12</a:t>
            </a:fld>
            <a:endParaRPr kumimoji="1" lang="zh-CN" altLang="en-US"/>
          </a:p>
        </p:txBody>
      </p:sp>
    </p:spTree>
    <p:extLst>
      <p:ext uri="{BB962C8B-B14F-4D97-AF65-F5344CB8AC3E}">
        <p14:creationId xmlns:p14="http://schemas.microsoft.com/office/powerpoint/2010/main" val="2658657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err="1">
                <a:latin typeface="Songti SC" panose="02010600040101010101" pitchFamily="2" charset="-122"/>
                <a:ea typeface="Songti SC" panose="02010600040101010101" pitchFamily="2" charset="-122"/>
              </a:rPr>
              <a:t>Then,move</a:t>
            </a:r>
            <a:r>
              <a:rPr kumimoji="1" lang="en-US" altLang="zh-CN" sz="1200" dirty="0">
                <a:latin typeface="Songti SC" panose="02010600040101010101" pitchFamily="2" charset="-122"/>
                <a:ea typeface="Songti SC" panose="02010600040101010101" pitchFamily="2" charset="-122"/>
              </a:rPr>
              <a:t> to the execution context identifier, its first task is to identify the execution context in the program. So, we are going to </a:t>
            </a:r>
            <a:r>
              <a:rPr kumimoji="1" lang="en" altLang="zh-CN" sz="1200" dirty="0">
                <a:latin typeface="Songti SC" panose="02010600040101010101" pitchFamily="2" charset="-122"/>
                <a:ea typeface="Songti SC" panose="02010600040101010101" pitchFamily="2" charset="-122"/>
              </a:rPr>
              <a:t>m</a:t>
            </a:r>
            <a:r>
              <a:rPr kumimoji="1" lang="en" altLang="zh-CN" dirty="0">
                <a:latin typeface="Songti SC" panose="02010600040101010101" pitchFamily="2" charset="-122"/>
                <a:ea typeface="Songti SC" panose="02010600040101010101" pitchFamily="2" charset="-122"/>
              </a:rPr>
              <a:t>anually read the document and previously disclosed vulnerabilities and define code patterns in </a:t>
            </a:r>
            <a:r>
              <a:rPr kumimoji="1" lang="en" altLang="zh-CN" dirty="0" err="1">
                <a:latin typeface="Songti SC" panose="02010600040101010101" pitchFamily="2" charset="-122"/>
                <a:ea typeface="Songti SC" panose="02010600040101010101" pitchFamily="2" charset="-122"/>
              </a:rPr>
              <a:t>node.js</a:t>
            </a:r>
            <a:r>
              <a:rPr kumimoji="1" lang="en" altLang="zh-CN" dirty="0">
                <a:latin typeface="Songti SC" panose="02010600040101010101" pitchFamily="2" charset="-122"/>
                <a:ea typeface="Songti SC" panose="02010600040101010101" pitchFamily="2" charset="-122"/>
              </a:rPr>
              <a:t> that potentially run/evaluate code in the runtime.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Songti SC" panose="02010600040101010101" pitchFamily="2" charset="-122"/>
              <a:ea typeface="Songti SC"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latin typeface="Songti SC" panose="02010600040101010101" pitchFamily="2" charset="-122"/>
                <a:ea typeface="Songti SC" panose="02010600040101010101" pitchFamily="2" charset="-122"/>
              </a:rPr>
              <a:t>Then, given the property candidates, </a:t>
            </a:r>
            <a:r>
              <a:rPr kumimoji="1" lang="en" altLang="zh-CN" sz="1200" dirty="0">
                <a:latin typeface="Songti SC" panose="02010600040101010101" pitchFamily="2" charset="-122"/>
                <a:ea typeface="Songti SC" panose="02010600040101010101" pitchFamily="2" charset="-122"/>
              </a:rPr>
              <a:t>it would c</a:t>
            </a:r>
            <a:r>
              <a:rPr kumimoji="1" lang="en" altLang="zh-CN" dirty="0">
                <a:latin typeface="Songti SC" panose="02010600040101010101" pitchFamily="2" charset="-122"/>
                <a:ea typeface="Songti SC" panose="02010600040101010101" pitchFamily="2" charset="-122"/>
              </a:rPr>
              <a:t>onduct taint tracking to identify paths from the undefined property and the execution sink and generate gadgets.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Songti SC" panose="02010600040101010101" pitchFamily="2" charset="-122"/>
              <a:ea typeface="Songti SC" panose="02010600040101010101" pitchFamily="2" charset="-122"/>
            </a:endParaRPr>
          </a:p>
        </p:txBody>
      </p:sp>
      <p:sp>
        <p:nvSpPr>
          <p:cNvPr id="4" name="灯片编号占位符 3"/>
          <p:cNvSpPr>
            <a:spLocks noGrp="1"/>
          </p:cNvSpPr>
          <p:nvPr>
            <p:ph type="sldNum" sz="quarter" idx="5"/>
          </p:nvPr>
        </p:nvSpPr>
        <p:spPr/>
        <p:txBody>
          <a:bodyPr/>
          <a:lstStyle/>
          <a:p>
            <a:fld id="{A8A9C1CC-89D0-5640-9343-FD2C58E5654D}" type="slidenum">
              <a:rPr kumimoji="1" lang="zh-CN" altLang="en-US" smtClean="0"/>
              <a:t>13</a:t>
            </a:fld>
            <a:endParaRPr kumimoji="1" lang="zh-CN" altLang="en-US"/>
          </a:p>
        </p:txBody>
      </p:sp>
    </p:spTree>
    <p:extLst>
      <p:ext uri="{BB962C8B-B14F-4D97-AF65-F5344CB8AC3E}">
        <p14:creationId xmlns:p14="http://schemas.microsoft.com/office/powerpoint/2010/main" val="2355497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latin typeface="Songti SC" panose="02010600040101010101" pitchFamily="2" charset="-122"/>
                <a:ea typeface="Songti SC" panose="02010600040101010101" pitchFamily="2" charset="-122"/>
              </a:rPr>
              <a:t>Finally, base on the identified gadgets and </a:t>
            </a:r>
            <a:r>
              <a:rPr kumimoji="1" lang="en-US" altLang="zh-CN" sz="1200" dirty="0" err="1">
                <a:latin typeface="Songti SC" panose="02010600040101010101" pitchFamily="2" charset="-122"/>
                <a:ea typeface="Songti SC" panose="02010600040101010101" pitchFamily="2" charset="-122"/>
              </a:rPr>
              <a:t>poc</a:t>
            </a:r>
            <a:r>
              <a:rPr kumimoji="1" lang="en-US" altLang="zh-CN" sz="1200" dirty="0">
                <a:latin typeface="Songti SC" panose="02010600040101010101" pitchFamily="2" charset="-122"/>
                <a:ea typeface="Songti SC" panose="02010600040101010101" pitchFamily="2" charset="-122"/>
              </a:rPr>
              <a:t> templates, we would conduct a multi-stage fuzzing tests on the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Songti SC" panose="02010600040101010101" pitchFamily="2" charset="-122"/>
              <a:ea typeface="Songti SC" panose="0201060004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sz="1200" kern="1200" dirty="0">
                <a:solidFill>
                  <a:schemeClr val="tx1"/>
                </a:solidFill>
                <a:latin typeface="Songti SC" panose="02010600040101010101" pitchFamily="2" charset="-122"/>
                <a:ea typeface="Songti SC" panose="02010600040101010101" pitchFamily="2" charset="-122"/>
                <a:cs typeface="+mn-cs"/>
              </a:rPr>
              <a:t>In the first stage, verify that the target property can be polluted successfully;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sz="1200" kern="1200" dirty="0">
              <a:solidFill>
                <a:schemeClr val="tx1"/>
              </a:solidFill>
              <a:latin typeface="Songti SC" panose="02010600040101010101" pitchFamily="2" charset="-122"/>
              <a:ea typeface="Songti SC" panose="0201060004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sz="1200" kern="1200" dirty="0">
                <a:solidFill>
                  <a:schemeClr val="tx1"/>
                </a:solidFill>
                <a:latin typeface="Songti SC" panose="02010600040101010101" pitchFamily="2" charset="-122"/>
                <a:ea typeface="Songti SC" panose="02010600040101010101" pitchFamily="2" charset="-122"/>
                <a:cs typeface="+mn-cs"/>
              </a:rPr>
              <a:t>In the second stage, we are going to manipulate the properties to make sure that the gadgets can be reached</a:t>
            </a:r>
            <a:r>
              <a:rPr kumimoji="1" lang="en-US" altLang="zh-CN" sz="1200" kern="1200" dirty="0">
                <a:solidFill>
                  <a:schemeClr val="tx1"/>
                </a:solidFill>
                <a:latin typeface="Songti SC" panose="02010600040101010101" pitchFamily="2" charset="-122"/>
                <a:ea typeface="Songti SC" panose="02010600040101010101" pitchFamily="2" charset="-122"/>
                <a:cs typeface="+mn-cs"/>
              </a:rPr>
              <a:t> and the polluted values can arrive at the </a:t>
            </a:r>
            <a:r>
              <a:rPr kumimoji="1" lang="en" altLang="zh-CN" sz="1200" kern="1200" dirty="0">
                <a:solidFill>
                  <a:schemeClr val="tx1"/>
                </a:solidFill>
                <a:latin typeface="Songti SC" panose="02010600040101010101" pitchFamily="2" charset="-122"/>
                <a:ea typeface="Songti SC" panose="02010600040101010101" pitchFamily="2" charset="-122"/>
                <a:cs typeface="+mn-cs"/>
              </a:rPr>
              <a:t>execution sinks.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sz="1200" kern="1200" dirty="0">
              <a:solidFill>
                <a:schemeClr val="tx1"/>
              </a:solidFill>
              <a:latin typeface="Songti SC" panose="02010600040101010101" pitchFamily="2" charset="-122"/>
              <a:ea typeface="Songti SC" panose="0201060004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sz="1200" kern="1200" dirty="0">
                <a:solidFill>
                  <a:schemeClr val="tx1"/>
                </a:solidFill>
                <a:latin typeface="Songti SC" panose="02010600040101010101" pitchFamily="2" charset="-122"/>
                <a:ea typeface="Songti SC" panose="02010600040101010101" pitchFamily="2" charset="-122"/>
                <a:cs typeface="+mn-cs"/>
              </a:rPr>
              <a:t>Once the execution sinks are reached, in the final stage, the attack payloads will be </a:t>
            </a:r>
            <a:r>
              <a:rPr kumimoji="1" lang="en" altLang="zh-CN" sz="1200" kern="1200" dirty="0" err="1">
                <a:solidFill>
                  <a:schemeClr val="tx1"/>
                </a:solidFill>
                <a:latin typeface="Songti SC" panose="02010600040101010101" pitchFamily="2" charset="-122"/>
                <a:ea typeface="Songti SC" panose="02010600040101010101" pitchFamily="2" charset="-122"/>
                <a:cs typeface="+mn-cs"/>
              </a:rPr>
              <a:t>repeatly</a:t>
            </a:r>
            <a:r>
              <a:rPr kumimoji="1" lang="en" altLang="zh-CN" sz="1200" kern="1200" dirty="0">
                <a:solidFill>
                  <a:schemeClr val="tx1"/>
                </a:solidFill>
                <a:latin typeface="Songti SC" panose="02010600040101010101" pitchFamily="2" charset="-122"/>
                <a:ea typeface="Songti SC" panose="02010600040101010101" pitchFamily="2" charset="-122"/>
                <a:cs typeface="+mn-cs"/>
              </a:rPr>
              <a:t> tailored and delivered to the execution context until we monitor its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latin typeface="Songti SC" panose="02010600040101010101" pitchFamily="2" charset="-122"/>
                <a:ea typeface="Songti SC" panose="02010600040101010101" pitchFamily="2" charset="-122"/>
              </a:rPr>
              <a:t>	</a:t>
            </a:r>
          </a:p>
        </p:txBody>
      </p:sp>
      <p:sp>
        <p:nvSpPr>
          <p:cNvPr id="4" name="灯片编号占位符 3"/>
          <p:cNvSpPr>
            <a:spLocks noGrp="1"/>
          </p:cNvSpPr>
          <p:nvPr>
            <p:ph type="sldNum" sz="quarter" idx="5"/>
          </p:nvPr>
        </p:nvSpPr>
        <p:spPr/>
        <p:txBody>
          <a:bodyPr/>
          <a:lstStyle/>
          <a:p>
            <a:fld id="{A8A9C1CC-89D0-5640-9343-FD2C58E5654D}" type="slidenum">
              <a:rPr kumimoji="1" lang="zh-CN" altLang="en-US" smtClean="0"/>
              <a:t>14</a:t>
            </a:fld>
            <a:endParaRPr kumimoji="1" lang="zh-CN" altLang="en-US"/>
          </a:p>
        </p:txBody>
      </p:sp>
    </p:spTree>
    <p:extLst>
      <p:ext uri="{BB962C8B-B14F-4D97-AF65-F5344CB8AC3E}">
        <p14:creationId xmlns:p14="http://schemas.microsoft.com/office/powerpoint/2010/main" val="898403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luckily found a really new paper called </a:t>
            </a:r>
            <a:r>
              <a:rPr kumimoji="1" lang="en-US" altLang="zh-CN" sz="1200" dirty="0">
                <a:latin typeface="Songti SC" panose="02010600040101010101" pitchFamily="2" charset="-122"/>
                <a:ea typeface="Songti SC" panose="02010600040101010101" pitchFamily="2" charset="-122"/>
              </a:rPr>
              <a:t>Silent Spring, which has the same objective as ours.</a:t>
            </a:r>
          </a:p>
          <a:p>
            <a:endParaRPr kumimoji="1" lang="en-US" altLang="zh-CN" sz="1200" dirty="0">
              <a:latin typeface="Songti SC" panose="02010600040101010101" pitchFamily="2" charset="-122"/>
              <a:ea typeface="Songti SC" panose="02010600040101010101" pitchFamily="2" charset="-122"/>
            </a:endParaRPr>
          </a:p>
          <a:p>
            <a:r>
              <a:rPr kumimoji="1" lang="en-US" altLang="zh-CN" sz="1200" dirty="0">
                <a:latin typeface="Songti SC" panose="02010600040101010101" pitchFamily="2" charset="-122"/>
                <a:ea typeface="Songti SC" panose="02010600040101010101" pitchFamily="2" charset="-122"/>
              </a:rPr>
              <a:t>However, there are two points that need to be noted firstly they mainly focus on universal gadgets which means gadgets inside the template engine is beyond their scope. And they didn’t try to generate exploits automatically.</a:t>
            </a:r>
          </a:p>
          <a:p>
            <a:endParaRPr kumimoji="1" lang="en-US" altLang="zh-CN" sz="1200" dirty="0">
              <a:latin typeface="Songti SC" panose="02010600040101010101" pitchFamily="2" charset="-122"/>
              <a:ea typeface="Songti SC" panose="02010600040101010101" pitchFamily="2" charset="-122"/>
            </a:endParaRPr>
          </a:p>
          <a:p>
            <a:r>
              <a:rPr kumimoji="1" lang="en-US" altLang="zh-CN" sz="1200" dirty="0">
                <a:latin typeface="Songti SC" panose="02010600040101010101" pitchFamily="2" charset="-122"/>
                <a:ea typeface="Songti SC" panose="02010600040101010101" pitchFamily="2" charset="-122"/>
              </a:rPr>
              <a:t>And here are our future plan:</a:t>
            </a:r>
          </a:p>
          <a:p>
            <a:endParaRPr kumimoji="1" lang="en-US" altLang="zh-CN" sz="1200" dirty="0">
              <a:latin typeface="Songti SC" panose="02010600040101010101" pitchFamily="2" charset="-122"/>
              <a:ea typeface="Songti SC" panose="02010600040101010101" pitchFamily="2" charset="-122"/>
            </a:endParaRPr>
          </a:p>
          <a:p>
            <a:endParaRPr kumimoji="1" lang="zh-CN" altLang="en-US" dirty="0"/>
          </a:p>
        </p:txBody>
      </p:sp>
      <p:sp>
        <p:nvSpPr>
          <p:cNvPr id="4" name="灯片编号占位符 3"/>
          <p:cNvSpPr>
            <a:spLocks noGrp="1"/>
          </p:cNvSpPr>
          <p:nvPr>
            <p:ph type="sldNum" sz="quarter" idx="5"/>
          </p:nvPr>
        </p:nvSpPr>
        <p:spPr/>
        <p:txBody>
          <a:bodyPr/>
          <a:lstStyle/>
          <a:p>
            <a:fld id="{C69ECAD0-2A46-1349-895D-1E674BCA3CFC}" type="slidenum">
              <a:rPr kumimoji="1" lang="zh-CN" altLang="en-US" smtClean="0"/>
              <a:t>15</a:t>
            </a:fld>
            <a:endParaRPr kumimoji="1" lang="zh-CN" altLang="en-US"/>
          </a:p>
        </p:txBody>
      </p:sp>
    </p:spTree>
    <p:extLst>
      <p:ext uri="{BB962C8B-B14F-4D97-AF65-F5344CB8AC3E}">
        <p14:creationId xmlns:p14="http://schemas.microsoft.com/office/powerpoint/2010/main" val="20647455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Thanks for your attention, that’s all.</a:t>
            </a:r>
            <a:endParaRPr kumimoji="1" lang="zh-CN" altLang="en-US" dirty="0"/>
          </a:p>
        </p:txBody>
      </p:sp>
      <p:sp>
        <p:nvSpPr>
          <p:cNvPr id="4" name="灯片编号占位符 3"/>
          <p:cNvSpPr>
            <a:spLocks noGrp="1"/>
          </p:cNvSpPr>
          <p:nvPr>
            <p:ph type="sldNum" sz="quarter" idx="5"/>
          </p:nvPr>
        </p:nvSpPr>
        <p:spPr/>
        <p:txBody>
          <a:bodyPr/>
          <a:lstStyle/>
          <a:p>
            <a:fld id="{C69ECAD0-2A46-1349-895D-1E674BCA3CFC}" type="slidenum">
              <a:rPr kumimoji="1" lang="zh-CN" altLang="en-US" smtClean="0"/>
              <a:t>16</a:t>
            </a:fld>
            <a:endParaRPr kumimoji="1" lang="zh-CN" altLang="en-US"/>
          </a:p>
        </p:txBody>
      </p:sp>
    </p:spTree>
    <p:extLst>
      <p:ext uri="{BB962C8B-B14F-4D97-AF65-F5344CB8AC3E}">
        <p14:creationId xmlns:p14="http://schemas.microsoft.com/office/powerpoint/2010/main" val="3587844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b="0" i="0" dirty="0">
                <a:solidFill>
                  <a:srgbClr val="333333"/>
                </a:solidFill>
                <a:effectLst/>
                <a:latin typeface="Fira Sans" panose="020B0503050000020004" pitchFamily="34" charset="0"/>
              </a:rPr>
              <a:t>Prototype pollution vulnerability is something familiar to us.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b="0" i="0" dirty="0">
              <a:solidFill>
                <a:srgbClr val="333333"/>
              </a:solidFill>
              <a:effectLst/>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b="0" i="0" dirty="0">
                <a:solidFill>
                  <a:srgbClr val="333333"/>
                </a:solidFill>
                <a:effectLst/>
                <a:latin typeface="Fira Sans" panose="020B0503050000020004" pitchFamily="34" charset="0"/>
              </a:rPr>
              <a:t>However, I am going to briefly introduce a motivating example to explain our threat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b="0" i="0" dirty="0">
              <a:solidFill>
                <a:srgbClr val="333333"/>
              </a:solidFill>
              <a:effectLst/>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b="0" i="0" dirty="0">
                <a:solidFill>
                  <a:srgbClr val="333333"/>
                </a:solidFill>
                <a:effectLst/>
                <a:latin typeface="Fira Sans" panose="020B0503050000020004" pitchFamily="34" charset="0"/>
              </a:rPr>
              <a:t>Let’s take a look at the example here.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b="0" i="0" dirty="0">
              <a:solidFill>
                <a:srgbClr val="333333"/>
              </a:solidFill>
              <a:effectLst/>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b="0" i="0" dirty="0">
                <a:solidFill>
                  <a:srgbClr val="333333"/>
                </a:solidFill>
                <a:effectLst/>
                <a:latin typeface="Fira Sans" panose="020B0503050000020004" pitchFamily="34" charset="0"/>
              </a:rPr>
              <a:t>The merge operation is called in the server code </a:t>
            </a:r>
            <a:r>
              <a:rPr kumimoji="1" lang="en" altLang="zh-CN" b="0" i="0" dirty="0" err="1">
                <a:solidFill>
                  <a:srgbClr val="333333"/>
                </a:solidFill>
                <a:effectLst/>
                <a:latin typeface="Fira Sans" panose="020B0503050000020004" pitchFamily="34" charset="0"/>
              </a:rPr>
              <a:t>whichout</a:t>
            </a:r>
            <a:r>
              <a:rPr kumimoji="1" lang="en" altLang="zh-CN" b="0" i="0" dirty="0">
                <a:solidFill>
                  <a:srgbClr val="333333"/>
                </a:solidFill>
                <a:effectLst/>
                <a:latin typeface="Fira Sans" panose="020B0503050000020004" pitchFamily="34" charset="0"/>
              </a:rPr>
              <a:t> sanitation to splice user input with existing information to complete the user profile, indicating that we can achieve prototype pollution.</a:t>
            </a:r>
          </a:p>
        </p:txBody>
      </p:sp>
      <p:sp>
        <p:nvSpPr>
          <p:cNvPr id="4" name="灯片编号占位符 3"/>
          <p:cNvSpPr>
            <a:spLocks noGrp="1"/>
          </p:cNvSpPr>
          <p:nvPr>
            <p:ph type="sldNum" sz="quarter" idx="5"/>
          </p:nvPr>
        </p:nvSpPr>
        <p:spPr/>
        <p:txBody>
          <a:bodyPr/>
          <a:lstStyle/>
          <a:p>
            <a:fld id="{A8A9C1CC-89D0-5640-9343-FD2C58E5654D}" type="slidenum">
              <a:rPr kumimoji="1" lang="zh-CN" altLang="en-US" smtClean="0"/>
              <a:t>2</a:t>
            </a:fld>
            <a:endParaRPr kumimoji="1" lang="zh-CN" altLang="en-US"/>
          </a:p>
        </p:txBody>
      </p:sp>
    </p:spTree>
    <p:extLst>
      <p:ext uri="{BB962C8B-B14F-4D97-AF65-F5344CB8AC3E}">
        <p14:creationId xmlns:p14="http://schemas.microsoft.com/office/powerpoint/2010/main" val="2068443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b="0" i="0" dirty="0">
                <a:solidFill>
                  <a:srgbClr val="333333"/>
                </a:solidFill>
                <a:effectLst/>
                <a:latin typeface="Fira Sans" panose="020B0503050000020004" pitchFamily="34" charset="0"/>
              </a:rPr>
              <a:t>For the detection task, we can leverage static analysis to find the path from user input to the pollution sinks in the code and complete a simple POC to verify that the prototype can be successfully polluted.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b="0" i="0" dirty="0">
              <a:solidFill>
                <a:srgbClr val="333333"/>
              </a:solidFill>
              <a:effectLst/>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b="0" i="0" dirty="0">
                <a:solidFill>
                  <a:srgbClr val="333333"/>
                </a:solidFill>
                <a:effectLst/>
                <a:latin typeface="Fira Sans" panose="020B0503050000020004" pitchFamily="34" charset="0"/>
              </a:rPr>
              <a:t>But the story is far from over!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b="0" i="0" dirty="0">
              <a:solidFill>
                <a:srgbClr val="333333"/>
              </a:solidFill>
              <a:effectLst/>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b="0" i="0" dirty="0">
                <a:solidFill>
                  <a:srgbClr val="333333"/>
                </a:solidFill>
                <a:effectLst/>
                <a:latin typeface="Fira Sans" panose="020B0503050000020004" pitchFamily="34" charset="0"/>
              </a:rPr>
              <a:t>For now, we cause a Denial of Service</a:t>
            </a:r>
            <a:r>
              <a:rPr kumimoji="1" lang="zh-CN" altLang="en-US" b="0" i="0" dirty="0">
                <a:solidFill>
                  <a:srgbClr val="333333"/>
                </a:solidFill>
                <a:effectLst/>
                <a:latin typeface="Fira Sans" panose="020B0503050000020004" pitchFamily="34" charset="0"/>
              </a:rPr>
              <a:t> </a:t>
            </a:r>
            <a:r>
              <a:rPr kumimoji="1" lang="en-US" altLang="zh-CN" b="0" i="0" dirty="0">
                <a:solidFill>
                  <a:srgbClr val="333333"/>
                </a:solidFill>
                <a:effectLst/>
                <a:latin typeface="Fira Sans" panose="020B0503050000020004" pitchFamily="34" charset="0"/>
              </a:rPr>
              <a:t>attack</a:t>
            </a:r>
            <a:r>
              <a:rPr kumimoji="1" lang="en" altLang="zh-CN" b="0" i="0" dirty="0">
                <a:solidFill>
                  <a:srgbClr val="333333"/>
                </a:solidFill>
                <a:effectLst/>
                <a:latin typeface="Fira Sans" panose="020B0503050000020004" pitchFamily="34" charset="0"/>
              </a:rPr>
              <a:t> but nothing else.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b="0" i="0" dirty="0">
              <a:solidFill>
                <a:srgbClr val="333333"/>
              </a:solidFill>
              <a:effectLst/>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b="0" i="0" dirty="0">
                <a:solidFill>
                  <a:srgbClr val="333333"/>
                </a:solidFill>
                <a:effectLst/>
                <a:latin typeface="Fira Sans" panose="020B0503050000020004" pitchFamily="34" charset="0"/>
              </a:rPr>
              <a:t>We really expect that prototype pollution would drive us to somewhere more dangerous like remote code execution.</a:t>
            </a:r>
          </a:p>
        </p:txBody>
      </p:sp>
      <p:sp>
        <p:nvSpPr>
          <p:cNvPr id="4" name="灯片编号占位符 3"/>
          <p:cNvSpPr>
            <a:spLocks noGrp="1"/>
          </p:cNvSpPr>
          <p:nvPr>
            <p:ph type="sldNum" sz="quarter" idx="5"/>
          </p:nvPr>
        </p:nvSpPr>
        <p:spPr/>
        <p:txBody>
          <a:bodyPr/>
          <a:lstStyle/>
          <a:p>
            <a:fld id="{A8A9C1CC-89D0-5640-9343-FD2C58E5654D}" type="slidenum">
              <a:rPr kumimoji="1" lang="zh-CN" altLang="en-US" smtClean="0"/>
              <a:t>3</a:t>
            </a:fld>
            <a:endParaRPr kumimoji="1" lang="zh-CN" altLang="en-US"/>
          </a:p>
        </p:txBody>
      </p:sp>
    </p:spTree>
    <p:extLst>
      <p:ext uri="{BB962C8B-B14F-4D97-AF65-F5344CB8AC3E}">
        <p14:creationId xmlns:p14="http://schemas.microsoft.com/office/powerpoint/2010/main" val="9487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b="0" i="0" dirty="0">
                <a:solidFill>
                  <a:srgbClr val="333333"/>
                </a:solidFill>
                <a:effectLst/>
                <a:latin typeface="Fira Sans" panose="020B0503050000020004" pitchFamily="34" charset="0"/>
              </a:rPr>
              <a:t>How could we do that? Let's keep digging.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b="0" i="0" dirty="0">
              <a:solidFill>
                <a:srgbClr val="333333"/>
              </a:solidFill>
              <a:effectLst/>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b="0" i="0" dirty="0">
                <a:solidFill>
                  <a:srgbClr val="333333"/>
                </a:solidFill>
                <a:effectLst/>
                <a:latin typeface="Fira Sans" panose="020B0503050000020004" pitchFamily="34" charset="0"/>
              </a:rPr>
              <a:t>We found that the author used a template engine when returning the page. And template engine is usually powerful in </a:t>
            </a:r>
            <a:r>
              <a:rPr kumimoji="1" lang="en" altLang="zh-CN" b="0" i="0" dirty="0" err="1">
                <a:solidFill>
                  <a:srgbClr val="333333"/>
                </a:solidFill>
                <a:effectLst/>
                <a:latin typeface="Fira Sans" panose="020B0503050000020004" pitchFamily="34" charset="0"/>
              </a:rPr>
              <a:t>js</a:t>
            </a:r>
            <a:r>
              <a:rPr kumimoji="1" lang="en" altLang="zh-CN" b="0" i="0" dirty="0">
                <a:solidFill>
                  <a:srgbClr val="333333"/>
                </a:solidFill>
                <a:effectLst/>
                <a:latin typeface="Fira Sans" panose="020B0503050000020004" pitchFamily="34" charset="0"/>
              </a:rPr>
              <a:t> which usually compile the engine-specific string into a JavaScript function that can generate an html.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b="0" i="0" dirty="0">
              <a:solidFill>
                <a:srgbClr val="333333"/>
              </a:solidFill>
              <a:effectLst/>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b="0" i="0" dirty="0">
                <a:solidFill>
                  <a:srgbClr val="333333"/>
                </a:solidFill>
                <a:effectLst/>
                <a:latin typeface="Fira Sans" panose="020B0503050000020004" pitchFamily="34" charset="0"/>
              </a:rPr>
              <a:t>What</a:t>
            </a:r>
            <a:r>
              <a:rPr kumimoji="1" lang="zh-CN" altLang="en-US" b="0" i="0" dirty="0">
                <a:solidFill>
                  <a:srgbClr val="333333"/>
                </a:solidFill>
                <a:effectLst/>
                <a:latin typeface="Fira Sans" panose="020B0503050000020004" pitchFamily="34" charset="0"/>
              </a:rPr>
              <a:t> </a:t>
            </a:r>
            <a:r>
              <a:rPr kumimoji="1" lang="en" altLang="zh-CN" b="0" i="0" dirty="0">
                <a:solidFill>
                  <a:srgbClr val="333333"/>
                </a:solidFill>
                <a:effectLst/>
                <a:latin typeface="Fira Sans" panose="020B0503050000020004" pitchFamily="34" charset="0"/>
              </a:rPr>
              <a:t>if we can add malicious code during the process of the template parsing, and compilation and expect it will display to the final returned </a:t>
            </a:r>
            <a:r>
              <a:rPr kumimoji="1" lang="en" altLang="zh-CN" b="0" i="0" dirty="0" err="1">
                <a:solidFill>
                  <a:srgbClr val="333333"/>
                </a:solidFill>
                <a:effectLst/>
                <a:latin typeface="Fira Sans" panose="020B0503050000020004" pitchFamily="34" charset="0"/>
              </a:rPr>
              <a:t>js</a:t>
            </a:r>
            <a:r>
              <a:rPr kumimoji="1" lang="en" altLang="zh-CN" b="0" i="0" dirty="0">
                <a:solidFill>
                  <a:srgbClr val="333333"/>
                </a:solidFill>
                <a:effectLst/>
                <a:latin typeface="Fira Sans" panose="020B0503050000020004" pitchFamily="34" charset="0"/>
              </a:rPr>
              <a:t> function? It would be a perfect environment for our code execution!</a:t>
            </a:r>
          </a:p>
        </p:txBody>
      </p:sp>
      <p:sp>
        <p:nvSpPr>
          <p:cNvPr id="4" name="灯片编号占位符 3"/>
          <p:cNvSpPr>
            <a:spLocks noGrp="1"/>
          </p:cNvSpPr>
          <p:nvPr>
            <p:ph type="sldNum" sz="quarter" idx="5"/>
          </p:nvPr>
        </p:nvSpPr>
        <p:spPr/>
        <p:txBody>
          <a:bodyPr/>
          <a:lstStyle/>
          <a:p>
            <a:fld id="{A8A9C1CC-89D0-5640-9343-FD2C58E5654D}" type="slidenum">
              <a:rPr kumimoji="1" lang="zh-CN" altLang="en-US" smtClean="0"/>
              <a:t>4</a:t>
            </a:fld>
            <a:endParaRPr kumimoji="1" lang="zh-CN" altLang="en-US"/>
          </a:p>
        </p:txBody>
      </p:sp>
    </p:spTree>
    <p:extLst>
      <p:ext uri="{BB962C8B-B14F-4D97-AF65-F5344CB8AC3E}">
        <p14:creationId xmlns:p14="http://schemas.microsoft.com/office/powerpoint/2010/main" val="3810695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b="0" i="0" dirty="0">
                <a:solidFill>
                  <a:srgbClr val="333333"/>
                </a:solidFill>
                <a:effectLst/>
                <a:latin typeface="Fira Sans" panose="020B0503050000020004" pitchFamily="34" charset="0"/>
              </a:rPr>
              <a:t>Let’s follow the template function inside the </a:t>
            </a:r>
            <a:r>
              <a:rPr kumimoji="1" lang="en" altLang="zh-CN" b="0" i="0" dirty="0" err="1">
                <a:solidFill>
                  <a:srgbClr val="333333"/>
                </a:solidFill>
                <a:effectLst/>
                <a:latin typeface="Fira Sans" panose="020B0503050000020004" pitchFamily="34" charset="0"/>
              </a:rPr>
              <a:t>lodash</a:t>
            </a:r>
            <a:r>
              <a:rPr kumimoji="1" lang="en" altLang="zh-CN" b="0" i="0" dirty="0">
                <a:solidFill>
                  <a:srgbClr val="333333"/>
                </a:solidFill>
                <a:effectLst/>
                <a:latin typeface="Fira Sans" panose="020B0503050000020004" pitchFamily="34" charset="0"/>
              </a:rPr>
              <a:t> and we would find something interesting that there is an undefined property of options object and would lead to a prototype lookup.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b="0" i="0" dirty="0">
              <a:solidFill>
                <a:srgbClr val="333333"/>
              </a:solidFill>
              <a:effectLst/>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b="0" i="0" dirty="0">
                <a:solidFill>
                  <a:srgbClr val="333333"/>
                </a:solidFill>
                <a:effectLst/>
                <a:latin typeface="Fira Sans" panose="020B0503050000020004" pitchFamily="34" charset="0"/>
              </a:rPr>
              <a:t>This means that our polluted value could carry to the </a:t>
            </a:r>
            <a:r>
              <a:rPr kumimoji="1" lang="en" altLang="zh-CN" b="0" i="0" dirty="0" err="1">
                <a:solidFill>
                  <a:srgbClr val="333333"/>
                </a:solidFill>
                <a:effectLst/>
                <a:latin typeface="Fira Sans" panose="020B0503050000020004" pitchFamily="34" charset="0"/>
              </a:rPr>
              <a:t>sourceURL</a:t>
            </a:r>
            <a:r>
              <a:rPr kumimoji="1" lang="en" altLang="zh-CN" b="0" i="0" dirty="0">
                <a:solidFill>
                  <a:srgbClr val="333333"/>
                </a:solidFill>
                <a:effectLst/>
                <a:latin typeface="Fira Sans" panose="020B0503050000020004" pitchFamily="34" charset="0"/>
              </a:rPr>
              <a:t>, and finally the </a:t>
            </a:r>
            <a:r>
              <a:rPr kumimoji="1" lang="en" altLang="zh-CN" b="0" i="0" dirty="0" err="1">
                <a:solidFill>
                  <a:srgbClr val="333333"/>
                </a:solidFill>
                <a:effectLst/>
                <a:latin typeface="Fira Sans" panose="020B0503050000020004" pitchFamily="34" charset="0"/>
              </a:rPr>
              <a:t>sourceURL</a:t>
            </a:r>
            <a:r>
              <a:rPr kumimoji="1" lang="en" altLang="zh-CN" b="0" i="0" dirty="0">
                <a:solidFill>
                  <a:srgbClr val="333333"/>
                </a:solidFill>
                <a:effectLst/>
                <a:latin typeface="Fira Sans" panose="020B0503050000020004" pitchFamily="34" charset="0"/>
              </a:rPr>
              <a:t> would become a part of the dynamic generated function that return to the server code.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b="0" i="0" dirty="0">
              <a:solidFill>
                <a:srgbClr val="333333"/>
              </a:solidFill>
              <a:effectLst/>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b="0" i="0" dirty="0">
              <a:solidFill>
                <a:srgbClr val="333333"/>
              </a:solidFill>
              <a:effectLst/>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b="0" i="0" dirty="0">
              <a:solidFill>
                <a:srgbClr val="333333"/>
              </a:solidFill>
              <a:effectLst/>
              <a:latin typeface="Fira Sans" panose="020B0503050000020004" pitchFamily="34" charset="0"/>
            </a:endParaRPr>
          </a:p>
        </p:txBody>
      </p:sp>
      <p:sp>
        <p:nvSpPr>
          <p:cNvPr id="4" name="灯片编号占位符 3"/>
          <p:cNvSpPr>
            <a:spLocks noGrp="1"/>
          </p:cNvSpPr>
          <p:nvPr>
            <p:ph type="sldNum" sz="quarter" idx="5"/>
          </p:nvPr>
        </p:nvSpPr>
        <p:spPr/>
        <p:txBody>
          <a:bodyPr/>
          <a:lstStyle/>
          <a:p>
            <a:fld id="{A8A9C1CC-89D0-5640-9343-FD2C58E5654D}" type="slidenum">
              <a:rPr kumimoji="1" lang="zh-CN" altLang="en-US" smtClean="0"/>
              <a:t>5</a:t>
            </a:fld>
            <a:endParaRPr kumimoji="1" lang="zh-CN" altLang="en-US"/>
          </a:p>
        </p:txBody>
      </p:sp>
    </p:spTree>
    <p:extLst>
      <p:ext uri="{BB962C8B-B14F-4D97-AF65-F5344CB8AC3E}">
        <p14:creationId xmlns:p14="http://schemas.microsoft.com/office/powerpoint/2010/main" val="540257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b="0" i="0" dirty="0">
                <a:solidFill>
                  <a:srgbClr val="333333"/>
                </a:solidFill>
                <a:effectLst/>
                <a:latin typeface="Fira Sans" panose="020B0503050000020004" pitchFamily="34" charset="0"/>
              </a:rPr>
              <a:t>So, our next step is to pollute the </a:t>
            </a:r>
            <a:r>
              <a:rPr kumimoji="1" lang="en" altLang="zh-CN" b="0" i="0" dirty="0" err="1">
                <a:solidFill>
                  <a:srgbClr val="333333"/>
                </a:solidFill>
                <a:effectLst/>
                <a:latin typeface="Fira Sans" panose="020B0503050000020004" pitchFamily="34" charset="0"/>
              </a:rPr>
              <a:t>sourceURL</a:t>
            </a:r>
            <a:r>
              <a:rPr kumimoji="1" lang="en" altLang="zh-CN" b="0" i="0" dirty="0">
                <a:solidFill>
                  <a:srgbClr val="333333"/>
                </a:solidFill>
                <a:effectLst/>
                <a:latin typeface="Fira Sans" panose="020B0503050000020004" pitchFamily="34" charset="0"/>
              </a:rPr>
              <a:t> property as something like malicious code and hope it will be executed when returned.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b="0" i="0" dirty="0">
              <a:solidFill>
                <a:srgbClr val="333333"/>
              </a:solidFill>
              <a:effectLst/>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b="0" i="0" dirty="0">
                <a:solidFill>
                  <a:srgbClr val="333333"/>
                </a:solidFill>
                <a:effectLst/>
                <a:latin typeface="Songti SC" panose="02010600040101010101" pitchFamily="2" charset="-122"/>
                <a:ea typeface="Songti SC" panose="02010600040101010101" pitchFamily="2" charset="-122"/>
              </a:rPr>
              <a:t>And it should be noted that t</a:t>
            </a:r>
            <a:r>
              <a:rPr kumimoji="1" lang="en-US" altLang="zh-CN" dirty="0">
                <a:latin typeface="Songti SC" panose="02010600040101010101" pitchFamily="2" charset="-122"/>
                <a:ea typeface="Songti SC" panose="02010600040101010101" pitchFamily="2" charset="-122"/>
              </a:rPr>
              <a:t>he payload might need to be trailered to the given execution context. </a:t>
            </a:r>
            <a:endParaRPr kumimoji="1" lang="en" altLang="zh-CN" b="0" i="0" dirty="0">
              <a:solidFill>
                <a:srgbClr val="333333"/>
              </a:solidFill>
              <a:effectLst/>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b="0" i="0" dirty="0">
              <a:solidFill>
                <a:srgbClr val="333333"/>
              </a:solidFill>
              <a:effectLst/>
              <a:latin typeface="Fira Sans" panose="020B0503050000020004" pitchFamily="34" charset="0"/>
            </a:endParaRPr>
          </a:p>
        </p:txBody>
      </p:sp>
      <p:sp>
        <p:nvSpPr>
          <p:cNvPr id="4" name="灯片编号占位符 3"/>
          <p:cNvSpPr>
            <a:spLocks noGrp="1"/>
          </p:cNvSpPr>
          <p:nvPr>
            <p:ph type="sldNum" sz="quarter" idx="5"/>
          </p:nvPr>
        </p:nvSpPr>
        <p:spPr/>
        <p:txBody>
          <a:bodyPr/>
          <a:lstStyle/>
          <a:p>
            <a:fld id="{A8A9C1CC-89D0-5640-9343-FD2C58E5654D}" type="slidenum">
              <a:rPr kumimoji="1" lang="zh-CN" altLang="en-US" smtClean="0"/>
              <a:t>6</a:t>
            </a:fld>
            <a:endParaRPr kumimoji="1" lang="zh-CN" altLang="en-US"/>
          </a:p>
        </p:txBody>
      </p:sp>
    </p:spTree>
    <p:extLst>
      <p:ext uri="{BB962C8B-B14F-4D97-AF65-F5344CB8AC3E}">
        <p14:creationId xmlns:p14="http://schemas.microsoft.com/office/powerpoint/2010/main" val="1106430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b="0" i="0" dirty="0">
                <a:solidFill>
                  <a:srgbClr val="333333"/>
                </a:solidFill>
                <a:effectLst/>
                <a:latin typeface="Fira Sans" panose="020B0503050000020004" pitchFamily="34" charset="0"/>
              </a:rPr>
              <a:t>Finally, we could construct an exploit like shown on the right side.</a:t>
            </a:r>
          </a:p>
        </p:txBody>
      </p:sp>
      <p:sp>
        <p:nvSpPr>
          <p:cNvPr id="4" name="灯片编号占位符 3"/>
          <p:cNvSpPr>
            <a:spLocks noGrp="1"/>
          </p:cNvSpPr>
          <p:nvPr>
            <p:ph type="sldNum" sz="quarter" idx="5"/>
          </p:nvPr>
        </p:nvSpPr>
        <p:spPr/>
        <p:txBody>
          <a:bodyPr/>
          <a:lstStyle/>
          <a:p>
            <a:fld id="{A8A9C1CC-89D0-5640-9343-FD2C58E5654D}" type="slidenum">
              <a:rPr kumimoji="1" lang="zh-CN" altLang="en-US" smtClean="0"/>
              <a:t>7</a:t>
            </a:fld>
            <a:endParaRPr kumimoji="1" lang="zh-CN" altLang="en-US"/>
          </a:p>
        </p:txBody>
      </p:sp>
    </p:spTree>
    <p:extLst>
      <p:ext uri="{BB962C8B-B14F-4D97-AF65-F5344CB8AC3E}">
        <p14:creationId xmlns:p14="http://schemas.microsoft.com/office/powerpoint/2010/main" val="402891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b="0" i="0" dirty="0">
                <a:solidFill>
                  <a:srgbClr val="333333"/>
                </a:solidFill>
                <a:effectLst/>
                <a:latin typeface="Fira Sans" panose="020B0503050000020004" pitchFamily="34" charset="0"/>
              </a:rPr>
              <a:t>To sum up, we could define a threat model look like this on the left.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b="0" i="0" dirty="0">
              <a:solidFill>
                <a:srgbClr val="333333"/>
              </a:solidFill>
              <a:effectLst/>
              <a:latin typeface="Fira Sans" panose="020B0503050000020004" pitchFamily="34" charset="0"/>
            </a:endParaRPr>
          </a:p>
          <a:p>
            <a:pPr>
              <a:lnSpc>
                <a:spcPct val="120000"/>
              </a:lnSpc>
              <a:spcBef>
                <a:spcPts val="600"/>
              </a:spcBef>
              <a:spcAft>
                <a:spcPts val="600"/>
              </a:spcAft>
            </a:pPr>
            <a:r>
              <a:rPr kumimoji="1" lang="en" altLang="zh-CN" b="0" i="0" dirty="0">
                <a:solidFill>
                  <a:srgbClr val="333333"/>
                </a:solidFill>
                <a:effectLst/>
                <a:latin typeface="Fira Sans" panose="020B0503050000020004" pitchFamily="34" charset="0"/>
              </a:rPr>
              <a:t>As the objectives of PPAEG, </a:t>
            </a:r>
            <a:r>
              <a:rPr kumimoji="1" lang="en-US" altLang="zh-CN" sz="1600" dirty="0">
                <a:latin typeface="Songti SC" panose="02010600040101010101" pitchFamily="2" charset="-122"/>
                <a:ea typeface="Songti SC" panose="02010600040101010101" pitchFamily="2" charset="-122"/>
              </a:rPr>
              <a:t>With</a:t>
            </a:r>
            <a:r>
              <a:rPr kumimoji="1" lang="en-US" altLang="zh-CN" dirty="0">
                <a:latin typeface="Songti SC" panose="02010600040101010101" pitchFamily="2" charset="-122"/>
                <a:ea typeface="Songti SC" panose="02010600040101010101" pitchFamily="2" charset="-122"/>
              </a:rPr>
              <a:t> great ambition, we expect PPAEG would become end-to-end prototype pollution exploit generation tool.</a:t>
            </a:r>
          </a:p>
          <a:p>
            <a:pPr>
              <a:lnSpc>
                <a:spcPct val="120000"/>
              </a:lnSpc>
              <a:spcBef>
                <a:spcPts val="600"/>
              </a:spcBef>
              <a:spcAft>
                <a:spcPts val="600"/>
              </a:spcAft>
            </a:pPr>
            <a:endParaRPr kumimoji="1" lang="en-US" altLang="zh-CN" dirty="0">
              <a:latin typeface="Songti SC" panose="02010600040101010101" pitchFamily="2" charset="-122"/>
              <a:ea typeface="Songti SC" panose="02010600040101010101" pitchFamily="2" charset="-122"/>
            </a:endParaRPr>
          </a:p>
          <a:p>
            <a:pPr>
              <a:lnSpc>
                <a:spcPct val="120000"/>
              </a:lnSpc>
              <a:spcBef>
                <a:spcPts val="600"/>
              </a:spcBef>
              <a:spcAft>
                <a:spcPts val="600"/>
              </a:spcAft>
            </a:pPr>
            <a:r>
              <a:rPr kumimoji="1" lang="en-US" altLang="zh-CN" dirty="0">
                <a:latin typeface="Songti SC" panose="02010600040101010101" pitchFamily="2" charset="-122"/>
                <a:ea typeface="Songti SC" panose="02010600040101010101" pitchFamily="2" charset="-122"/>
              </a:rPr>
              <a:t>However, currently, we will build on the existing PP Detector and mainly focus on the vulnerability exploitation part:</a:t>
            </a:r>
          </a:p>
          <a:p>
            <a:pPr>
              <a:lnSpc>
                <a:spcPct val="120000"/>
              </a:lnSpc>
              <a:spcBef>
                <a:spcPts val="600"/>
              </a:spcBef>
              <a:spcAft>
                <a:spcPts val="600"/>
              </a:spcAft>
            </a:pPr>
            <a:endParaRPr kumimoji="1" lang="en-US" altLang="zh-CN" dirty="0">
              <a:latin typeface="Songti SC" panose="02010600040101010101" pitchFamily="2" charset="-122"/>
              <a:ea typeface="Songti SC" panose="02010600040101010101" pitchFamily="2" charset="-122"/>
            </a:endParaRPr>
          </a:p>
          <a:p>
            <a:pPr marL="800100" lvl="1" indent="-342900">
              <a:lnSpc>
                <a:spcPct val="120000"/>
              </a:lnSpc>
              <a:spcAft>
                <a:spcPts val="600"/>
              </a:spcAft>
              <a:buFont typeface="+mj-lt"/>
              <a:buAutoNum type="arabicPeriod"/>
            </a:pPr>
            <a:r>
              <a:rPr kumimoji="1" lang="en-US" altLang="zh-CN" dirty="0">
                <a:latin typeface="Songti SC" panose="02010600040101010101" pitchFamily="2" charset="-122"/>
                <a:ea typeface="Songti SC" panose="02010600040101010101" pitchFamily="2" charset="-122"/>
              </a:rPr>
              <a:t>identifying available </a:t>
            </a:r>
            <a:r>
              <a:rPr kumimoji="1" lang="en-US" altLang="zh-CN" i="1" dirty="0">
                <a:latin typeface="Songti SC" panose="02010600040101010101" pitchFamily="2" charset="-122"/>
                <a:ea typeface="Songti SC" panose="02010600040101010101" pitchFamily="2" charset="-122"/>
              </a:rPr>
              <a:t>gadgets</a:t>
            </a:r>
            <a:r>
              <a:rPr kumimoji="1" lang="en-US" altLang="zh-CN" dirty="0">
                <a:latin typeface="Songti SC" panose="02010600040101010101" pitchFamily="2" charset="-122"/>
                <a:ea typeface="Songti SC" panose="02010600040101010101" pitchFamily="2" charset="-122"/>
              </a:rPr>
              <a:t> from applications and their dependencies.</a:t>
            </a:r>
          </a:p>
          <a:p>
            <a:pPr marL="800100" lvl="1" indent="-342900">
              <a:lnSpc>
                <a:spcPct val="120000"/>
              </a:lnSpc>
              <a:spcAft>
                <a:spcPts val="600"/>
              </a:spcAft>
              <a:buFont typeface="+mj-lt"/>
              <a:buAutoNum type="arabicPeriod"/>
            </a:pPr>
            <a:r>
              <a:rPr kumimoji="1" lang="en-US" altLang="zh-CN" dirty="0">
                <a:latin typeface="Songti SC" panose="02010600040101010101" pitchFamily="2" charset="-122"/>
                <a:ea typeface="Songti SC" panose="02010600040101010101" pitchFamily="2" charset="-122"/>
              </a:rPr>
              <a:t>generating exploit objects that could successfully pollute the prototype and leverage the gadgets to get the attack vector executed.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b="0" i="0" dirty="0">
              <a:solidFill>
                <a:srgbClr val="333333"/>
              </a:solidFill>
              <a:effectLst/>
              <a:latin typeface="Fira Sans" panose="020B0503050000020004" pitchFamily="34" charset="0"/>
            </a:endParaRPr>
          </a:p>
        </p:txBody>
      </p:sp>
      <p:sp>
        <p:nvSpPr>
          <p:cNvPr id="4" name="灯片编号占位符 3"/>
          <p:cNvSpPr>
            <a:spLocks noGrp="1"/>
          </p:cNvSpPr>
          <p:nvPr>
            <p:ph type="sldNum" sz="quarter" idx="5"/>
          </p:nvPr>
        </p:nvSpPr>
        <p:spPr/>
        <p:txBody>
          <a:bodyPr/>
          <a:lstStyle/>
          <a:p>
            <a:fld id="{A8A9C1CC-89D0-5640-9343-FD2C58E5654D}" type="slidenum">
              <a:rPr kumimoji="1" lang="zh-CN" altLang="en-US" smtClean="0"/>
              <a:t>8</a:t>
            </a:fld>
            <a:endParaRPr kumimoji="1" lang="zh-CN" altLang="en-US"/>
          </a:p>
        </p:txBody>
      </p:sp>
    </p:spTree>
    <p:extLst>
      <p:ext uri="{BB962C8B-B14F-4D97-AF65-F5344CB8AC3E}">
        <p14:creationId xmlns:p14="http://schemas.microsoft.com/office/powerpoint/2010/main" val="2815040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For the mentioned two steps, we can currently envision the challenges that should be addressed.</a:t>
            </a:r>
          </a:p>
          <a:p>
            <a:endParaRPr kumimoji="1" lang="en" altLang="zh-CN" dirty="0"/>
          </a:p>
          <a:p>
            <a:r>
              <a:rPr kumimoji="1" lang="en" altLang="zh-CN" dirty="0"/>
              <a:t>For the Gadgets identifying, we first need to find the undefined properties, and potential execution contexts. Then we need to find promising gadgets by statically analyzing the dataflow between them.</a:t>
            </a:r>
          </a:p>
          <a:p>
            <a:endParaRPr kumimoji="1" lang="en"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Then, to generate the exploits,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sz="1200" dirty="0">
                <a:latin typeface="Songti SC" panose="02010600040101010101" pitchFamily="2" charset="-122"/>
                <a:ea typeface="Songti SC" panose="02010600040101010101" pitchFamily="2" charset="-122"/>
              </a:rPr>
              <a:t>Other than the target properties, properties that help </a:t>
            </a:r>
            <a:r>
              <a:rPr kumimoji="1" lang="en-US" altLang="zh-CN" sz="1200" b="1" dirty="0">
                <a:latin typeface="Songti SC" panose="02010600040101010101" pitchFamily="2" charset="-122"/>
                <a:ea typeface="Songti SC" panose="02010600040101010101" pitchFamily="2" charset="-122"/>
              </a:rPr>
              <a:t>1. the control flow reaching the execution contexts</a:t>
            </a:r>
            <a:r>
              <a:rPr kumimoji="1" lang="en-US" altLang="zh-CN" sz="1200" dirty="0">
                <a:latin typeface="Songti SC" panose="02010600040101010101" pitchFamily="2" charset="-122"/>
                <a:ea typeface="Songti SC" panose="02010600040101010101" pitchFamily="2" charset="-122"/>
              </a:rPr>
              <a:t> and 2. </a:t>
            </a:r>
            <a:r>
              <a:rPr kumimoji="1" lang="en-US" altLang="zh-CN" sz="1200" b="1" dirty="0">
                <a:latin typeface="Songti SC" panose="02010600040101010101" pitchFamily="2" charset="-122"/>
                <a:ea typeface="Songti SC" panose="02010600040101010101" pitchFamily="2" charset="-122"/>
              </a:rPr>
              <a:t>repairing the program after polluting the prototype</a:t>
            </a:r>
            <a:r>
              <a:rPr kumimoji="1" lang="en-US" altLang="zh-CN" sz="1200" dirty="0">
                <a:latin typeface="Songti SC" panose="02010600040101010101" pitchFamily="2" charset="-122"/>
                <a:ea typeface="Songti SC" panose="02010600040101010101" pitchFamily="2" charset="-122"/>
              </a:rPr>
              <a:t> should be added to the exploit object as well.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1" lang="en-US" altLang="zh-CN" sz="1200" dirty="0">
                <a:latin typeface="Songti SC" panose="02010600040101010101" pitchFamily="2" charset="-122"/>
                <a:ea typeface="Songti SC" panose="02010600040101010101" pitchFamily="2" charset="-122"/>
              </a:rPr>
              <a:t>Secondly, attack payloads might need to be tailored to given execution contexts as shown in the previous case.</a:t>
            </a:r>
          </a:p>
          <a:p>
            <a:endParaRPr kumimoji="1" lang="zh-CN" altLang="en-US" dirty="0"/>
          </a:p>
        </p:txBody>
      </p:sp>
      <p:sp>
        <p:nvSpPr>
          <p:cNvPr id="4" name="灯片编号占位符 3"/>
          <p:cNvSpPr>
            <a:spLocks noGrp="1"/>
          </p:cNvSpPr>
          <p:nvPr>
            <p:ph type="sldNum" sz="quarter" idx="5"/>
          </p:nvPr>
        </p:nvSpPr>
        <p:spPr/>
        <p:txBody>
          <a:bodyPr/>
          <a:lstStyle/>
          <a:p>
            <a:fld id="{C69ECAD0-2A46-1349-895D-1E674BCA3CFC}" type="slidenum">
              <a:rPr kumimoji="1" lang="zh-CN" altLang="en-US" smtClean="0"/>
              <a:t>9</a:t>
            </a:fld>
            <a:endParaRPr kumimoji="1" lang="zh-CN" altLang="en-US"/>
          </a:p>
        </p:txBody>
      </p:sp>
    </p:spTree>
    <p:extLst>
      <p:ext uri="{BB962C8B-B14F-4D97-AF65-F5344CB8AC3E}">
        <p14:creationId xmlns:p14="http://schemas.microsoft.com/office/powerpoint/2010/main" val="42018070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8963FF-3F40-5141-91E5-4CF8946C5E5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116A175-621E-044F-A153-422333C47C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FB6726F7-7461-5A41-BBA3-AA0911AC64D0}"/>
              </a:ext>
            </a:extLst>
          </p:cNvPr>
          <p:cNvSpPr>
            <a:spLocks noGrp="1"/>
          </p:cNvSpPr>
          <p:nvPr>
            <p:ph type="dt" sz="half" idx="10"/>
          </p:nvPr>
        </p:nvSpPr>
        <p:spPr/>
        <p:txBody>
          <a:bodyPr/>
          <a:lstStyle/>
          <a:p>
            <a:fld id="{9AD7E4F8-49ED-BD43-AD1F-5AEAF043F82E}" type="datetimeFigureOut">
              <a:rPr kumimoji="1" lang="zh-CN" altLang="en-US" smtClean="0"/>
              <a:t>2022/10/18</a:t>
            </a:fld>
            <a:endParaRPr kumimoji="1" lang="zh-CN" altLang="en-US"/>
          </a:p>
        </p:txBody>
      </p:sp>
      <p:sp>
        <p:nvSpPr>
          <p:cNvPr id="5" name="页脚占位符 4">
            <a:extLst>
              <a:ext uri="{FF2B5EF4-FFF2-40B4-BE49-F238E27FC236}">
                <a16:creationId xmlns:a16="http://schemas.microsoft.com/office/drawing/2014/main" id="{9C631E06-3445-E642-A336-8953E78B0B6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0D5D74F-9528-DC41-8CF4-1DC18B39DB90}"/>
              </a:ext>
            </a:extLst>
          </p:cNvPr>
          <p:cNvSpPr>
            <a:spLocks noGrp="1"/>
          </p:cNvSpPr>
          <p:nvPr>
            <p:ph type="sldNum" sz="quarter" idx="12"/>
          </p:nvPr>
        </p:nvSpPr>
        <p:spPr/>
        <p:txBody>
          <a:bodyPr/>
          <a:lstStyle/>
          <a:p>
            <a:fld id="{AFA3FD5B-B8E1-FD46-A392-A64968B15D4C}" type="slidenum">
              <a:rPr kumimoji="1" lang="zh-CN" altLang="en-US" smtClean="0"/>
              <a:t>‹#›</a:t>
            </a:fld>
            <a:endParaRPr kumimoji="1" lang="zh-CN" altLang="en-US"/>
          </a:p>
        </p:txBody>
      </p:sp>
      <p:grpSp>
        <p:nvGrpSpPr>
          <p:cNvPr id="15" name="组合 14">
            <a:extLst>
              <a:ext uri="{FF2B5EF4-FFF2-40B4-BE49-F238E27FC236}">
                <a16:creationId xmlns:a16="http://schemas.microsoft.com/office/drawing/2014/main" id="{AEA5B97D-67FB-2546-8BC4-DB4BB8616A67}"/>
              </a:ext>
            </a:extLst>
          </p:cNvPr>
          <p:cNvGrpSpPr/>
          <p:nvPr userDrawn="1"/>
        </p:nvGrpSpPr>
        <p:grpSpPr>
          <a:xfrm>
            <a:off x="0" y="-7374"/>
            <a:ext cx="12192003" cy="6872748"/>
            <a:chOff x="0" y="-7374"/>
            <a:chExt cx="12192003" cy="6872748"/>
          </a:xfrm>
        </p:grpSpPr>
        <p:grpSp>
          <p:nvGrpSpPr>
            <p:cNvPr id="16" name="组合 15">
              <a:extLst>
                <a:ext uri="{FF2B5EF4-FFF2-40B4-BE49-F238E27FC236}">
                  <a16:creationId xmlns:a16="http://schemas.microsoft.com/office/drawing/2014/main" id="{2367FF89-588F-F748-92EC-24B8F946E85A}"/>
                </a:ext>
              </a:extLst>
            </p:cNvPr>
            <p:cNvGrpSpPr/>
            <p:nvPr/>
          </p:nvGrpSpPr>
          <p:grpSpPr>
            <a:xfrm>
              <a:off x="0" y="-7374"/>
              <a:ext cx="12192003" cy="6872748"/>
              <a:chOff x="0" y="-14748"/>
              <a:chExt cx="12192003" cy="6872748"/>
            </a:xfrm>
          </p:grpSpPr>
          <p:sp>
            <p:nvSpPr>
              <p:cNvPr id="18" name="矩形 17">
                <a:extLst>
                  <a:ext uri="{FF2B5EF4-FFF2-40B4-BE49-F238E27FC236}">
                    <a16:creationId xmlns:a16="http://schemas.microsoft.com/office/drawing/2014/main" id="{831DA6FA-FA0C-FA48-B7D9-DCD5EB36DFB9}"/>
                  </a:ext>
                </a:extLst>
              </p:cNvPr>
              <p:cNvSpPr/>
              <p:nvPr/>
            </p:nvSpPr>
            <p:spPr>
              <a:xfrm>
                <a:off x="0" y="-14748"/>
                <a:ext cx="12192003" cy="798025"/>
              </a:xfrm>
              <a:prstGeom prst="rect">
                <a:avLst/>
              </a:prstGeom>
              <a:solidFill>
                <a:srgbClr val="0D479D"/>
              </a:solidFill>
              <a:ln>
                <a:solidFill>
                  <a:srgbClr val="121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a:extLst>
                  <a:ext uri="{FF2B5EF4-FFF2-40B4-BE49-F238E27FC236}">
                    <a16:creationId xmlns:a16="http://schemas.microsoft.com/office/drawing/2014/main" id="{BA859B72-A792-A741-BA27-37C41CF58632}"/>
                  </a:ext>
                </a:extLst>
              </p:cNvPr>
              <p:cNvSpPr/>
              <p:nvPr/>
            </p:nvSpPr>
            <p:spPr>
              <a:xfrm>
                <a:off x="0" y="6215063"/>
                <a:ext cx="12192001" cy="642937"/>
              </a:xfrm>
              <a:prstGeom prst="rect">
                <a:avLst/>
              </a:prstGeom>
              <a:solidFill>
                <a:srgbClr val="0D479D"/>
              </a:solidFill>
              <a:ln>
                <a:solidFill>
                  <a:srgbClr val="121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pic>
          <p:nvPicPr>
            <p:cNvPr id="17" name="图片 16" descr="文本&#10;&#10;描述已自动生成">
              <a:extLst>
                <a:ext uri="{FF2B5EF4-FFF2-40B4-BE49-F238E27FC236}">
                  <a16:creationId xmlns:a16="http://schemas.microsoft.com/office/drawing/2014/main" id="{456379E8-53E8-9A46-9E71-01038542C3C7}"/>
                </a:ext>
              </a:extLst>
            </p:cNvPr>
            <p:cNvPicPr>
              <a:picLocks noChangeAspect="1"/>
            </p:cNvPicPr>
            <p:nvPr/>
          </p:nvPicPr>
          <p:blipFill>
            <a:blip r:embed="rId2"/>
            <a:stretch>
              <a:fillRect/>
            </a:stretch>
          </p:blipFill>
          <p:spPr>
            <a:xfrm>
              <a:off x="9774936" y="102400"/>
              <a:ext cx="2131311" cy="563727"/>
            </a:xfrm>
            <a:prstGeom prst="rect">
              <a:avLst/>
            </a:prstGeom>
          </p:spPr>
        </p:pic>
      </p:grpSp>
    </p:spTree>
    <p:extLst>
      <p:ext uri="{BB962C8B-B14F-4D97-AF65-F5344CB8AC3E}">
        <p14:creationId xmlns:p14="http://schemas.microsoft.com/office/powerpoint/2010/main" val="89294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2E78DB-5B70-C34C-90D1-13F9CBD448A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3102AA9-7F88-4E48-A237-E8C5471C79F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7B044DD-6CCC-B64C-835A-925F0AC7EDC8}"/>
              </a:ext>
            </a:extLst>
          </p:cNvPr>
          <p:cNvSpPr>
            <a:spLocks noGrp="1"/>
          </p:cNvSpPr>
          <p:nvPr>
            <p:ph type="dt" sz="half" idx="10"/>
          </p:nvPr>
        </p:nvSpPr>
        <p:spPr/>
        <p:txBody>
          <a:bodyPr/>
          <a:lstStyle/>
          <a:p>
            <a:fld id="{9AD7E4F8-49ED-BD43-AD1F-5AEAF043F82E}" type="datetimeFigureOut">
              <a:rPr kumimoji="1" lang="zh-CN" altLang="en-US" smtClean="0"/>
              <a:t>2022/10/18</a:t>
            </a:fld>
            <a:endParaRPr kumimoji="1" lang="zh-CN" altLang="en-US"/>
          </a:p>
        </p:txBody>
      </p:sp>
      <p:sp>
        <p:nvSpPr>
          <p:cNvPr id="5" name="页脚占位符 4">
            <a:extLst>
              <a:ext uri="{FF2B5EF4-FFF2-40B4-BE49-F238E27FC236}">
                <a16:creationId xmlns:a16="http://schemas.microsoft.com/office/drawing/2014/main" id="{CFD10D5D-8A66-C748-97AD-8F9F7C76903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BD41B09-0EAD-D348-9E9D-AF1598AC1E0B}"/>
              </a:ext>
            </a:extLst>
          </p:cNvPr>
          <p:cNvSpPr>
            <a:spLocks noGrp="1"/>
          </p:cNvSpPr>
          <p:nvPr>
            <p:ph type="sldNum" sz="quarter" idx="12"/>
          </p:nvPr>
        </p:nvSpPr>
        <p:spPr/>
        <p:txBody>
          <a:bodyPr/>
          <a:lstStyle/>
          <a:p>
            <a:fld id="{AFA3FD5B-B8E1-FD46-A392-A64968B15D4C}" type="slidenum">
              <a:rPr kumimoji="1" lang="zh-CN" altLang="en-US" smtClean="0"/>
              <a:t>‹#›</a:t>
            </a:fld>
            <a:endParaRPr kumimoji="1" lang="zh-CN" altLang="en-US"/>
          </a:p>
        </p:txBody>
      </p:sp>
    </p:spTree>
    <p:extLst>
      <p:ext uri="{BB962C8B-B14F-4D97-AF65-F5344CB8AC3E}">
        <p14:creationId xmlns:p14="http://schemas.microsoft.com/office/powerpoint/2010/main" val="345639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4500036-394F-C647-BF7B-2C523AE36B94}"/>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08D0ED8-84F0-564E-8E20-59E3CCE40115}"/>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EA3C057-CBDF-1848-A172-5C1DE38B1ED8}"/>
              </a:ext>
            </a:extLst>
          </p:cNvPr>
          <p:cNvSpPr>
            <a:spLocks noGrp="1"/>
          </p:cNvSpPr>
          <p:nvPr>
            <p:ph type="dt" sz="half" idx="10"/>
          </p:nvPr>
        </p:nvSpPr>
        <p:spPr/>
        <p:txBody>
          <a:bodyPr/>
          <a:lstStyle/>
          <a:p>
            <a:fld id="{9AD7E4F8-49ED-BD43-AD1F-5AEAF043F82E}" type="datetimeFigureOut">
              <a:rPr kumimoji="1" lang="zh-CN" altLang="en-US" smtClean="0"/>
              <a:t>2022/10/18</a:t>
            </a:fld>
            <a:endParaRPr kumimoji="1" lang="zh-CN" altLang="en-US"/>
          </a:p>
        </p:txBody>
      </p:sp>
      <p:sp>
        <p:nvSpPr>
          <p:cNvPr id="5" name="页脚占位符 4">
            <a:extLst>
              <a:ext uri="{FF2B5EF4-FFF2-40B4-BE49-F238E27FC236}">
                <a16:creationId xmlns:a16="http://schemas.microsoft.com/office/drawing/2014/main" id="{2ADD0353-C16B-D940-996B-E62FF140E9E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1BECE13-2FA9-CD49-B5C6-0ADFA186ADC2}"/>
              </a:ext>
            </a:extLst>
          </p:cNvPr>
          <p:cNvSpPr>
            <a:spLocks noGrp="1"/>
          </p:cNvSpPr>
          <p:nvPr>
            <p:ph type="sldNum" sz="quarter" idx="12"/>
          </p:nvPr>
        </p:nvSpPr>
        <p:spPr/>
        <p:txBody>
          <a:bodyPr/>
          <a:lstStyle/>
          <a:p>
            <a:fld id="{AFA3FD5B-B8E1-FD46-A392-A64968B15D4C}" type="slidenum">
              <a:rPr kumimoji="1" lang="zh-CN" altLang="en-US" smtClean="0"/>
              <a:t>‹#›</a:t>
            </a:fld>
            <a:endParaRPr kumimoji="1" lang="zh-CN" altLang="en-US"/>
          </a:p>
        </p:txBody>
      </p:sp>
    </p:spTree>
    <p:extLst>
      <p:ext uri="{BB962C8B-B14F-4D97-AF65-F5344CB8AC3E}">
        <p14:creationId xmlns:p14="http://schemas.microsoft.com/office/powerpoint/2010/main" val="3084462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6D18AD-CF1B-F844-92AC-87DD61DE8F8C}"/>
              </a:ext>
            </a:extLst>
          </p:cNvPr>
          <p:cNvSpPr>
            <a:spLocks noGrp="1"/>
          </p:cNvSpPr>
          <p:nvPr>
            <p:ph type="title"/>
          </p:nvPr>
        </p:nvSpPr>
        <p:spPr/>
        <p:txBody>
          <a:body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1C1783B7-DDE5-6C4A-B428-DB6C1CD0C80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0534233-B2CF-4841-9431-5D6921CA90A0}"/>
              </a:ext>
            </a:extLst>
          </p:cNvPr>
          <p:cNvSpPr>
            <a:spLocks noGrp="1"/>
          </p:cNvSpPr>
          <p:nvPr>
            <p:ph type="dt" sz="half" idx="10"/>
          </p:nvPr>
        </p:nvSpPr>
        <p:spPr/>
        <p:txBody>
          <a:bodyPr/>
          <a:lstStyle/>
          <a:p>
            <a:fld id="{9AD7E4F8-49ED-BD43-AD1F-5AEAF043F82E}" type="datetimeFigureOut">
              <a:rPr kumimoji="1" lang="zh-CN" altLang="en-US" smtClean="0"/>
              <a:t>2022/10/18</a:t>
            </a:fld>
            <a:endParaRPr kumimoji="1" lang="zh-CN" altLang="en-US"/>
          </a:p>
        </p:txBody>
      </p:sp>
      <p:sp>
        <p:nvSpPr>
          <p:cNvPr id="5" name="页脚占位符 4">
            <a:extLst>
              <a:ext uri="{FF2B5EF4-FFF2-40B4-BE49-F238E27FC236}">
                <a16:creationId xmlns:a16="http://schemas.microsoft.com/office/drawing/2014/main" id="{7F29930E-ADB4-D949-848E-81D4F55E70B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8B31CEB-9EBD-E046-9C08-B08F4389646F}"/>
              </a:ext>
            </a:extLst>
          </p:cNvPr>
          <p:cNvSpPr>
            <a:spLocks noGrp="1"/>
          </p:cNvSpPr>
          <p:nvPr>
            <p:ph type="sldNum" sz="quarter" idx="12"/>
          </p:nvPr>
        </p:nvSpPr>
        <p:spPr/>
        <p:txBody>
          <a:bodyPr/>
          <a:lstStyle/>
          <a:p>
            <a:fld id="{AFA3FD5B-B8E1-FD46-A392-A64968B15D4C}" type="slidenum">
              <a:rPr kumimoji="1" lang="zh-CN" altLang="en-US" smtClean="0"/>
              <a:t>‹#›</a:t>
            </a:fld>
            <a:endParaRPr kumimoji="1" lang="zh-CN" altLang="en-US"/>
          </a:p>
        </p:txBody>
      </p:sp>
    </p:spTree>
    <p:extLst>
      <p:ext uri="{BB962C8B-B14F-4D97-AF65-F5344CB8AC3E}">
        <p14:creationId xmlns:p14="http://schemas.microsoft.com/office/powerpoint/2010/main" val="340885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B7325-27B8-4D49-8F85-4C575C218CAA}"/>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27BA6A8-F975-404A-9746-E9FEC1E5A0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BD892B9F-1817-6544-948A-7296DD044B50}"/>
              </a:ext>
            </a:extLst>
          </p:cNvPr>
          <p:cNvSpPr>
            <a:spLocks noGrp="1"/>
          </p:cNvSpPr>
          <p:nvPr>
            <p:ph type="dt" sz="half" idx="10"/>
          </p:nvPr>
        </p:nvSpPr>
        <p:spPr/>
        <p:txBody>
          <a:bodyPr/>
          <a:lstStyle/>
          <a:p>
            <a:fld id="{9AD7E4F8-49ED-BD43-AD1F-5AEAF043F82E}" type="datetimeFigureOut">
              <a:rPr kumimoji="1" lang="zh-CN" altLang="en-US" smtClean="0"/>
              <a:t>2022/10/18</a:t>
            </a:fld>
            <a:endParaRPr kumimoji="1" lang="zh-CN" altLang="en-US"/>
          </a:p>
        </p:txBody>
      </p:sp>
      <p:sp>
        <p:nvSpPr>
          <p:cNvPr id="5" name="页脚占位符 4">
            <a:extLst>
              <a:ext uri="{FF2B5EF4-FFF2-40B4-BE49-F238E27FC236}">
                <a16:creationId xmlns:a16="http://schemas.microsoft.com/office/drawing/2014/main" id="{1F3B25AC-3420-F44D-BCEB-AF372BDCC1F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9A1D1AC-A0FB-7341-ADDB-3A48139ADB19}"/>
              </a:ext>
            </a:extLst>
          </p:cNvPr>
          <p:cNvSpPr>
            <a:spLocks noGrp="1"/>
          </p:cNvSpPr>
          <p:nvPr>
            <p:ph type="sldNum" sz="quarter" idx="12"/>
          </p:nvPr>
        </p:nvSpPr>
        <p:spPr/>
        <p:txBody>
          <a:bodyPr/>
          <a:lstStyle/>
          <a:p>
            <a:fld id="{AFA3FD5B-B8E1-FD46-A392-A64968B15D4C}" type="slidenum">
              <a:rPr kumimoji="1" lang="zh-CN" altLang="en-US" smtClean="0"/>
              <a:t>‹#›</a:t>
            </a:fld>
            <a:endParaRPr kumimoji="1" lang="zh-CN" altLang="en-US"/>
          </a:p>
        </p:txBody>
      </p:sp>
    </p:spTree>
    <p:extLst>
      <p:ext uri="{BB962C8B-B14F-4D97-AF65-F5344CB8AC3E}">
        <p14:creationId xmlns:p14="http://schemas.microsoft.com/office/powerpoint/2010/main" val="102198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CF2214-1D35-6D4B-AC43-34789D46212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3A24C26-905F-D641-BC0C-F7A4525CBB5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36EA059-68A4-0948-B933-D1A6DE93863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08EB15D2-31DB-F343-9751-4BAB740C97D2}"/>
              </a:ext>
            </a:extLst>
          </p:cNvPr>
          <p:cNvSpPr>
            <a:spLocks noGrp="1"/>
          </p:cNvSpPr>
          <p:nvPr>
            <p:ph type="dt" sz="half" idx="10"/>
          </p:nvPr>
        </p:nvSpPr>
        <p:spPr/>
        <p:txBody>
          <a:bodyPr/>
          <a:lstStyle/>
          <a:p>
            <a:fld id="{9AD7E4F8-49ED-BD43-AD1F-5AEAF043F82E}" type="datetimeFigureOut">
              <a:rPr kumimoji="1" lang="zh-CN" altLang="en-US" smtClean="0"/>
              <a:t>2022/10/18</a:t>
            </a:fld>
            <a:endParaRPr kumimoji="1" lang="zh-CN" altLang="en-US"/>
          </a:p>
        </p:txBody>
      </p:sp>
      <p:sp>
        <p:nvSpPr>
          <p:cNvPr id="6" name="页脚占位符 5">
            <a:extLst>
              <a:ext uri="{FF2B5EF4-FFF2-40B4-BE49-F238E27FC236}">
                <a16:creationId xmlns:a16="http://schemas.microsoft.com/office/drawing/2014/main" id="{98ABC0DE-E515-244C-AAD9-DFFA41D29F2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8B71697-12E5-E74C-951B-16B040C5CD5C}"/>
              </a:ext>
            </a:extLst>
          </p:cNvPr>
          <p:cNvSpPr>
            <a:spLocks noGrp="1"/>
          </p:cNvSpPr>
          <p:nvPr>
            <p:ph type="sldNum" sz="quarter" idx="12"/>
          </p:nvPr>
        </p:nvSpPr>
        <p:spPr/>
        <p:txBody>
          <a:bodyPr/>
          <a:lstStyle/>
          <a:p>
            <a:fld id="{AFA3FD5B-B8E1-FD46-A392-A64968B15D4C}" type="slidenum">
              <a:rPr kumimoji="1" lang="zh-CN" altLang="en-US" smtClean="0"/>
              <a:t>‹#›</a:t>
            </a:fld>
            <a:endParaRPr kumimoji="1" lang="zh-CN" altLang="en-US"/>
          </a:p>
        </p:txBody>
      </p:sp>
    </p:spTree>
    <p:extLst>
      <p:ext uri="{BB962C8B-B14F-4D97-AF65-F5344CB8AC3E}">
        <p14:creationId xmlns:p14="http://schemas.microsoft.com/office/powerpoint/2010/main" val="4237170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5E5D1-05EB-8C47-8FAA-E71B72B2297F}"/>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04337F8-7E29-534F-87ED-F02474D85E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0F83A16F-EFBD-864C-B688-B1B59FD036F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64964496-F901-8E45-848A-9DFBE39794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FE87462B-53EB-E340-9E4F-8AD1688DE98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AD0C2A2E-8D02-D340-B999-2A9CA1343F22}"/>
              </a:ext>
            </a:extLst>
          </p:cNvPr>
          <p:cNvSpPr>
            <a:spLocks noGrp="1"/>
          </p:cNvSpPr>
          <p:nvPr>
            <p:ph type="dt" sz="half" idx="10"/>
          </p:nvPr>
        </p:nvSpPr>
        <p:spPr/>
        <p:txBody>
          <a:bodyPr/>
          <a:lstStyle/>
          <a:p>
            <a:fld id="{9AD7E4F8-49ED-BD43-AD1F-5AEAF043F82E}" type="datetimeFigureOut">
              <a:rPr kumimoji="1" lang="zh-CN" altLang="en-US" smtClean="0"/>
              <a:t>2022/10/18</a:t>
            </a:fld>
            <a:endParaRPr kumimoji="1" lang="zh-CN" altLang="en-US"/>
          </a:p>
        </p:txBody>
      </p:sp>
      <p:sp>
        <p:nvSpPr>
          <p:cNvPr id="8" name="页脚占位符 7">
            <a:extLst>
              <a:ext uri="{FF2B5EF4-FFF2-40B4-BE49-F238E27FC236}">
                <a16:creationId xmlns:a16="http://schemas.microsoft.com/office/drawing/2014/main" id="{7F150410-55A1-084C-A8F3-53E7AF6669A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1F26165C-14EA-344C-8E8A-51A1823E1C06}"/>
              </a:ext>
            </a:extLst>
          </p:cNvPr>
          <p:cNvSpPr>
            <a:spLocks noGrp="1"/>
          </p:cNvSpPr>
          <p:nvPr>
            <p:ph type="sldNum" sz="quarter" idx="12"/>
          </p:nvPr>
        </p:nvSpPr>
        <p:spPr/>
        <p:txBody>
          <a:bodyPr/>
          <a:lstStyle/>
          <a:p>
            <a:fld id="{AFA3FD5B-B8E1-FD46-A392-A64968B15D4C}" type="slidenum">
              <a:rPr kumimoji="1" lang="zh-CN" altLang="en-US" smtClean="0"/>
              <a:t>‹#›</a:t>
            </a:fld>
            <a:endParaRPr kumimoji="1" lang="zh-CN" altLang="en-US"/>
          </a:p>
        </p:txBody>
      </p:sp>
    </p:spTree>
    <p:extLst>
      <p:ext uri="{BB962C8B-B14F-4D97-AF65-F5344CB8AC3E}">
        <p14:creationId xmlns:p14="http://schemas.microsoft.com/office/powerpoint/2010/main" val="40293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727A25-E552-F940-8E40-8F88131CB39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59D7C03-F20A-1247-BDF5-64BA35D61EB8}"/>
              </a:ext>
            </a:extLst>
          </p:cNvPr>
          <p:cNvSpPr>
            <a:spLocks noGrp="1"/>
          </p:cNvSpPr>
          <p:nvPr>
            <p:ph type="dt" sz="half" idx="10"/>
          </p:nvPr>
        </p:nvSpPr>
        <p:spPr/>
        <p:txBody>
          <a:bodyPr/>
          <a:lstStyle/>
          <a:p>
            <a:fld id="{9AD7E4F8-49ED-BD43-AD1F-5AEAF043F82E}" type="datetimeFigureOut">
              <a:rPr kumimoji="1" lang="zh-CN" altLang="en-US" smtClean="0"/>
              <a:t>2022/10/18</a:t>
            </a:fld>
            <a:endParaRPr kumimoji="1" lang="zh-CN" altLang="en-US"/>
          </a:p>
        </p:txBody>
      </p:sp>
      <p:sp>
        <p:nvSpPr>
          <p:cNvPr id="4" name="页脚占位符 3">
            <a:extLst>
              <a:ext uri="{FF2B5EF4-FFF2-40B4-BE49-F238E27FC236}">
                <a16:creationId xmlns:a16="http://schemas.microsoft.com/office/drawing/2014/main" id="{114826FC-F449-7E4C-83B0-F31D7C17C768}"/>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D40A83D9-2F00-4445-9254-7262124950B6}"/>
              </a:ext>
            </a:extLst>
          </p:cNvPr>
          <p:cNvSpPr>
            <a:spLocks noGrp="1"/>
          </p:cNvSpPr>
          <p:nvPr>
            <p:ph type="sldNum" sz="quarter" idx="12"/>
          </p:nvPr>
        </p:nvSpPr>
        <p:spPr/>
        <p:txBody>
          <a:bodyPr/>
          <a:lstStyle/>
          <a:p>
            <a:fld id="{AFA3FD5B-B8E1-FD46-A392-A64968B15D4C}" type="slidenum">
              <a:rPr kumimoji="1" lang="zh-CN" altLang="en-US" smtClean="0"/>
              <a:t>‹#›</a:t>
            </a:fld>
            <a:endParaRPr kumimoji="1" lang="zh-CN" altLang="en-US"/>
          </a:p>
        </p:txBody>
      </p:sp>
    </p:spTree>
    <p:extLst>
      <p:ext uri="{BB962C8B-B14F-4D97-AF65-F5344CB8AC3E}">
        <p14:creationId xmlns:p14="http://schemas.microsoft.com/office/powerpoint/2010/main" val="131747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669D83-A2F0-D543-B9EE-4BEE8D13F189}"/>
              </a:ext>
            </a:extLst>
          </p:cNvPr>
          <p:cNvSpPr>
            <a:spLocks noGrp="1"/>
          </p:cNvSpPr>
          <p:nvPr>
            <p:ph type="dt" sz="half" idx="10"/>
          </p:nvPr>
        </p:nvSpPr>
        <p:spPr/>
        <p:txBody>
          <a:bodyPr/>
          <a:lstStyle/>
          <a:p>
            <a:fld id="{9AD7E4F8-49ED-BD43-AD1F-5AEAF043F82E}" type="datetimeFigureOut">
              <a:rPr kumimoji="1" lang="zh-CN" altLang="en-US" smtClean="0"/>
              <a:t>2022/10/18</a:t>
            </a:fld>
            <a:endParaRPr kumimoji="1" lang="zh-CN" altLang="en-US"/>
          </a:p>
        </p:txBody>
      </p:sp>
      <p:sp>
        <p:nvSpPr>
          <p:cNvPr id="3" name="页脚占位符 2">
            <a:extLst>
              <a:ext uri="{FF2B5EF4-FFF2-40B4-BE49-F238E27FC236}">
                <a16:creationId xmlns:a16="http://schemas.microsoft.com/office/drawing/2014/main" id="{791A19B3-1D87-594E-A612-DA43F0918AC4}"/>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D97D996-A799-F74A-BB44-5D9250E8F592}"/>
              </a:ext>
            </a:extLst>
          </p:cNvPr>
          <p:cNvSpPr>
            <a:spLocks noGrp="1"/>
          </p:cNvSpPr>
          <p:nvPr>
            <p:ph type="sldNum" sz="quarter" idx="12"/>
          </p:nvPr>
        </p:nvSpPr>
        <p:spPr/>
        <p:txBody>
          <a:bodyPr/>
          <a:lstStyle/>
          <a:p>
            <a:fld id="{AFA3FD5B-B8E1-FD46-A392-A64968B15D4C}" type="slidenum">
              <a:rPr kumimoji="1" lang="zh-CN" altLang="en-US" smtClean="0"/>
              <a:t>‹#›</a:t>
            </a:fld>
            <a:endParaRPr kumimoji="1" lang="zh-CN" altLang="en-US"/>
          </a:p>
        </p:txBody>
      </p:sp>
    </p:spTree>
    <p:extLst>
      <p:ext uri="{BB962C8B-B14F-4D97-AF65-F5344CB8AC3E}">
        <p14:creationId xmlns:p14="http://schemas.microsoft.com/office/powerpoint/2010/main" val="4246066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AD0EAC-4D52-284A-84F1-321D41D98E8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82AF1E4C-828E-AB45-8995-374B8C087E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086ABD8-BBE4-4A48-BA44-6C0DC0A75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96657A7-89E7-0146-8778-82172443108E}"/>
              </a:ext>
            </a:extLst>
          </p:cNvPr>
          <p:cNvSpPr>
            <a:spLocks noGrp="1"/>
          </p:cNvSpPr>
          <p:nvPr>
            <p:ph type="dt" sz="half" idx="10"/>
          </p:nvPr>
        </p:nvSpPr>
        <p:spPr/>
        <p:txBody>
          <a:bodyPr/>
          <a:lstStyle/>
          <a:p>
            <a:fld id="{9AD7E4F8-49ED-BD43-AD1F-5AEAF043F82E}" type="datetimeFigureOut">
              <a:rPr kumimoji="1" lang="zh-CN" altLang="en-US" smtClean="0"/>
              <a:t>2022/10/18</a:t>
            </a:fld>
            <a:endParaRPr kumimoji="1" lang="zh-CN" altLang="en-US"/>
          </a:p>
        </p:txBody>
      </p:sp>
      <p:sp>
        <p:nvSpPr>
          <p:cNvPr id="6" name="页脚占位符 5">
            <a:extLst>
              <a:ext uri="{FF2B5EF4-FFF2-40B4-BE49-F238E27FC236}">
                <a16:creationId xmlns:a16="http://schemas.microsoft.com/office/drawing/2014/main" id="{FBBDB7FD-1AD8-F341-92D5-A8E5EECAD2A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ACA41B2-B0BF-B143-8F0D-3FC50BEE9085}"/>
              </a:ext>
            </a:extLst>
          </p:cNvPr>
          <p:cNvSpPr>
            <a:spLocks noGrp="1"/>
          </p:cNvSpPr>
          <p:nvPr>
            <p:ph type="sldNum" sz="quarter" idx="12"/>
          </p:nvPr>
        </p:nvSpPr>
        <p:spPr/>
        <p:txBody>
          <a:bodyPr/>
          <a:lstStyle/>
          <a:p>
            <a:fld id="{AFA3FD5B-B8E1-FD46-A392-A64968B15D4C}" type="slidenum">
              <a:rPr kumimoji="1" lang="zh-CN" altLang="en-US" smtClean="0"/>
              <a:t>‹#›</a:t>
            </a:fld>
            <a:endParaRPr kumimoji="1" lang="zh-CN" altLang="en-US"/>
          </a:p>
        </p:txBody>
      </p:sp>
    </p:spTree>
    <p:extLst>
      <p:ext uri="{BB962C8B-B14F-4D97-AF65-F5344CB8AC3E}">
        <p14:creationId xmlns:p14="http://schemas.microsoft.com/office/powerpoint/2010/main" val="4156717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0CF30-4ED4-464D-B63E-59F00295FEA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13AE98E-BD4C-174E-B557-75558FB4C1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F59F837-57FD-4A48-8602-A159839FD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41D5C08-9493-0941-A1FD-880D7C34B14F}"/>
              </a:ext>
            </a:extLst>
          </p:cNvPr>
          <p:cNvSpPr>
            <a:spLocks noGrp="1"/>
          </p:cNvSpPr>
          <p:nvPr>
            <p:ph type="dt" sz="half" idx="10"/>
          </p:nvPr>
        </p:nvSpPr>
        <p:spPr/>
        <p:txBody>
          <a:bodyPr/>
          <a:lstStyle/>
          <a:p>
            <a:fld id="{9AD7E4F8-49ED-BD43-AD1F-5AEAF043F82E}" type="datetimeFigureOut">
              <a:rPr kumimoji="1" lang="zh-CN" altLang="en-US" smtClean="0"/>
              <a:t>2022/10/18</a:t>
            </a:fld>
            <a:endParaRPr kumimoji="1" lang="zh-CN" altLang="en-US"/>
          </a:p>
        </p:txBody>
      </p:sp>
      <p:sp>
        <p:nvSpPr>
          <p:cNvPr id="6" name="页脚占位符 5">
            <a:extLst>
              <a:ext uri="{FF2B5EF4-FFF2-40B4-BE49-F238E27FC236}">
                <a16:creationId xmlns:a16="http://schemas.microsoft.com/office/drawing/2014/main" id="{6B7386A0-A039-2941-B97A-F93580482AE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CCA9ECF-EBEA-C14F-9F57-FF41E432F96C}"/>
              </a:ext>
            </a:extLst>
          </p:cNvPr>
          <p:cNvSpPr>
            <a:spLocks noGrp="1"/>
          </p:cNvSpPr>
          <p:nvPr>
            <p:ph type="sldNum" sz="quarter" idx="12"/>
          </p:nvPr>
        </p:nvSpPr>
        <p:spPr/>
        <p:txBody>
          <a:bodyPr/>
          <a:lstStyle/>
          <a:p>
            <a:fld id="{AFA3FD5B-B8E1-FD46-A392-A64968B15D4C}" type="slidenum">
              <a:rPr kumimoji="1" lang="zh-CN" altLang="en-US" smtClean="0"/>
              <a:t>‹#›</a:t>
            </a:fld>
            <a:endParaRPr kumimoji="1" lang="zh-CN" altLang="en-US"/>
          </a:p>
        </p:txBody>
      </p:sp>
    </p:spTree>
    <p:extLst>
      <p:ext uri="{BB962C8B-B14F-4D97-AF65-F5344CB8AC3E}">
        <p14:creationId xmlns:p14="http://schemas.microsoft.com/office/powerpoint/2010/main" val="3618589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72E8F3B-68E5-2840-ADC1-B9166C424C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68D399B-E414-1D4C-A726-5E67FDFF19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B410291-0CAF-3948-91EB-71CEE0B380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D7E4F8-49ED-BD43-AD1F-5AEAF043F82E}" type="datetimeFigureOut">
              <a:rPr kumimoji="1" lang="zh-CN" altLang="en-US" smtClean="0"/>
              <a:t>2022/10/18</a:t>
            </a:fld>
            <a:endParaRPr kumimoji="1" lang="zh-CN" altLang="en-US"/>
          </a:p>
        </p:txBody>
      </p:sp>
      <p:sp>
        <p:nvSpPr>
          <p:cNvPr id="5" name="页脚占位符 4">
            <a:extLst>
              <a:ext uri="{FF2B5EF4-FFF2-40B4-BE49-F238E27FC236}">
                <a16:creationId xmlns:a16="http://schemas.microsoft.com/office/drawing/2014/main" id="{E749AF93-56E9-DF4B-AA1D-591F069D20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24EB03E-ECDD-E64B-B199-74E300B4E8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3FD5B-B8E1-FD46-A392-A64968B15D4C}" type="slidenum">
              <a:rPr kumimoji="1" lang="zh-CN" altLang="en-US" smtClean="0"/>
              <a:t>‹#›</a:t>
            </a:fld>
            <a:endParaRPr kumimoji="1" lang="zh-CN" altLang="en-US"/>
          </a:p>
        </p:txBody>
      </p:sp>
    </p:spTree>
    <p:extLst>
      <p:ext uri="{BB962C8B-B14F-4D97-AF65-F5344CB8AC3E}">
        <p14:creationId xmlns:p14="http://schemas.microsoft.com/office/powerpoint/2010/main" val="1140715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so.csdn.net/so/search?q=github&amp;spm=1001.2101.3001.702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a:extLst>
              <a:ext uri="{FF2B5EF4-FFF2-40B4-BE49-F238E27FC236}">
                <a16:creationId xmlns:a16="http://schemas.microsoft.com/office/drawing/2014/main" id="{EB0700BD-89BE-D34D-88BE-2BDA2B610CDE}"/>
              </a:ext>
            </a:extLst>
          </p:cNvPr>
          <p:cNvSpPr txBox="1">
            <a:spLocks/>
          </p:cNvSpPr>
          <p:nvPr/>
        </p:nvSpPr>
        <p:spPr>
          <a:xfrm>
            <a:off x="11525247" y="6400800"/>
            <a:ext cx="762000" cy="415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zh-CN" altLang="en-US" sz="1400" b="1" dirty="0">
              <a:solidFill>
                <a:schemeClr val="bg2"/>
              </a:solidFill>
              <a:latin typeface="微软雅黑" panose="020B0503020204020204" pitchFamily="34" charset="-122"/>
              <a:ea typeface="微软雅黑" panose="020B0503020204020204" pitchFamily="34" charset="-122"/>
              <a:cs typeface="+mn-cs"/>
            </a:endParaRPr>
          </a:p>
        </p:txBody>
      </p:sp>
      <p:sp>
        <p:nvSpPr>
          <p:cNvPr id="26" name="文本框 25">
            <a:extLst>
              <a:ext uri="{FF2B5EF4-FFF2-40B4-BE49-F238E27FC236}">
                <a16:creationId xmlns:a16="http://schemas.microsoft.com/office/drawing/2014/main" id="{E915285C-32ED-B94A-9FC3-610C0CA63D5D}"/>
              </a:ext>
            </a:extLst>
          </p:cNvPr>
          <p:cNvSpPr txBox="1"/>
          <p:nvPr/>
        </p:nvSpPr>
        <p:spPr>
          <a:xfrm>
            <a:off x="4374352" y="4880939"/>
            <a:ext cx="3443288" cy="707886"/>
          </a:xfrm>
          <a:prstGeom prst="rect">
            <a:avLst/>
          </a:prstGeom>
          <a:noFill/>
        </p:spPr>
        <p:txBody>
          <a:bodyPr wrap="square" rtlCol="0">
            <a:spAutoFit/>
          </a:bodyPr>
          <a:lstStyle/>
          <a:p>
            <a:pPr algn="ctr"/>
            <a:r>
              <a:rPr kumimoji="1" lang="en-US" altLang="zh-CN" sz="2000" b="1" dirty="0">
                <a:latin typeface="Times New Roman" panose="02020603050405020304" pitchFamily="18" charset="0"/>
                <a:cs typeface="Times New Roman" panose="02020603050405020304" pitchFamily="18" charset="0"/>
              </a:rPr>
              <a:t>Presented by</a:t>
            </a:r>
          </a:p>
          <a:p>
            <a:pPr algn="ctr"/>
            <a:r>
              <a:rPr kumimoji="1" lang="en-US" altLang="zh-CN" sz="2000" b="1" dirty="0">
                <a:latin typeface="Times New Roman" panose="02020603050405020304" pitchFamily="18" charset="0"/>
                <a:cs typeface="Times New Roman" panose="02020603050405020304" pitchFamily="18" charset="0"/>
              </a:rPr>
              <a:t>October 18</a:t>
            </a:r>
            <a:r>
              <a:rPr kumimoji="1" lang="en-US" altLang="zh-CN" sz="2000" b="1" baseline="30000" dirty="0">
                <a:latin typeface="Times New Roman" panose="02020603050405020304" pitchFamily="18" charset="0"/>
                <a:cs typeface="Times New Roman" panose="02020603050405020304" pitchFamily="18" charset="0"/>
              </a:rPr>
              <a:t>th</a:t>
            </a:r>
            <a:r>
              <a:rPr kumimoji="1" lang="en-US" altLang="zh-CN" sz="2000" b="1" dirty="0">
                <a:latin typeface="Times New Roman" panose="02020603050405020304" pitchFamily="18" charset="0"/>
                <a:cs typeface="Times New Roman" panose="02020603050405020304" pitchFamily="18" charset="0"/>
              </a:rPr>
              <a:t>, 2022</a:t>
            </a:r>
            <a:endParaRPr kumimoji="1" lang="zh-CN" altLang="en-US" sz="2000" b="1" dirty="0">
              <a:latin typeface="Times New Roman" panose="02020603050405020304" pitchFamily="18" charset="0"/>
              <a:cs typeface="Times New Roman" panose="02020603050405020304" pitchFamily="18" charset="0"/>
            </a:endParaRPr>
          </a:p>
        </p:txBody>
      </p:sp>
      <p:grpSp>
        <p:nvGrpSpPr>
          <p:cNvPr id="4" name="组合 3">
            <a:extLst>
              <a:ext uri="{FF2B5EF4-FFF2-40B4-BE49-F238E27FC236}">
                <a16:creationId xmlns:a16="http://schemas.microsoft.com/office/drawing/2014/main" id="{8E7DBB4E-79C1-9944-95C3-13A20F346F87}"/>
              </a:ext>
            </a:extLst>
          </p:cNvPr>
          <p:cNvGrpSpPr/>
          <p:nvPr/>
        </p:nvGrpSpPr>
        <p:grpSpPr>
          <a:xfrm>
            <a:off x="0" y="-7374"/>
            <a:ext cx="12192003" cy="6872748"/>
            <a:chOff x="0" y="-7374"/>
            <a:chExt cx="12192003" cy="6872748"/>
          </a:xfrm>
        </p:grpSpPr>
        <p:grpSp>
          <p:nvGrpSpPr>
            <p:cNvPr id="3" name="组合 2">
              <a:extLst>
                <a:ext uri="{FF2B5EF4-FFF2-40B4-BE49-F238E27FC236}">
                  <a16:creationId xmlns:a16="http://schemas.microsoft.com/office/drawing/2014/main" id="{CD54C3F5-46AB-C647-A545-26418AECE08B}"/>
                </a:ext>
              </a:extLst>
            </p:cNvPr>
            <p:cNvGrpSpPr/>
            <p:nvPr/>
          </p:nvGrpSpPr>
          <p:grpSpPr>
            <a:xfrm>
              <a:off x="0" y="-7374"/>
              <a:ext cx="12192003" cy="6872748"/>
              <a:chOff x="0" y="-14748"/>
              <a:chExt cx="12192003" cy="6872748"/>
            </a:xfrm>
          </p:grpSpPr>
          <p:sp>
            <p:nvSpPr>
              <p:cNvPr id="11" name="矩形 10">
                <a:extLst>
                  <a:ext uri="{FF2B5EF4-FFF2-40B4-BE49-F238E27FC236}">
                    <a16:creationId xmlns:a16="http://schemas.microsoft.com/office/drawing/2014/main" id="{338079BD-F943-5542-ADF6-4864AF81A49A}"/>
                  </a:ext>
                </a:extLst>
              </p:cNvPr>
              <p:cNvSpPr/>
              <p:nvPr/>
            </p:nvSpPr>
            <p:spPr>
              <a:xfrm>
                <a:off x="0" y="-14748"/>
                <a:ext cx="12192003" cy="798025"/>
              </a:xfrm>
              <a:prstGeom prst="rect">
                <a:avLst/>
              </a:prstGeom>
              <a:solidFill>
                <a:srgbClr val="0D479D"/>
              </a:solidFill>
              <a:ln>
                <a:solidFill>
                  <a:srgbClr val="121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EB7DCFC8-8807-A544-9BDD-5520D963101E}"/>
                  </a:ext>
                </a:extLst>
              </p:cNvPr>
              <p:cNvSpPr/>
              <p:nvPr/>
            </p:nvSpPr>
            <p:spPr>
              <a:xfrm>
                <a:off x="0" y="6215063"/>
                <a:ext cx="12192001" cy="642937"/>
              </a:xfrm>
              <a:prstGeom prst="rect">
                <a:avLst/>
              </a:prstGeom>
              <a:solidFill>
                <a:srgbClr val="0D479D"/>
              </a:solidFill>
              <a:ln>
                <a:solidFill>
                  <a:srgbClr val="121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pic>
          <p:nvPicPr>
            <p:cNvPr id="32" name="图片 31" descr="文本&#10;&#10;描述已自动生成">
              <a:extLst>
                <a:ext uri="{FF2B5EF4-FFF2-40B4-BE49-F238E27FC236}">
                  <a16:creationId xmlns:a16="http://schemas.microsoft.com/office/drawing/2014/main" id="{9D40A4D5-DEFB-CB49-9C0A-36C41B6101CB}"/>
                </a:ext>
              </a:extLst>
            </p:cNvPr>
            <p:cNvPicPr>
              <a:picLocks noChangeAspect="1"/>
            </p:cNvPicPr>
            <p:nvPr/>
          </p:nvPicPr>
          <p:blipFill>
            <a:blip r:embed="rId3"/>
            <a:stretch>
              <a:fillRect/>
            </a:stretch>
          </p:blipFill>
          <p:spPr>
            <a:xfrm>
              <a:off x="9774936" y="102400"/>
              <a:ext cx="2131311" cy="563727"/>
            </a:xfrm>
            <a:prstGeom prst="rect">
              <a:avLst/>
            </a:prstGeom>
          </p:spPr>
        </p:pic>
      </p:grpSp>
      <p:sp>
        <p:nvSpPr>
          <p:cNvPr id="13" name="标题 1">
            <a:extLst>
              <a:ext uri="{FF2B5EF4-FFF2-40B4-BE49-F238E27FC236}">
                <a16:creationId xmlns:a16="http://schemas.microsoft.com/office/drawing/2014/main" id="{F25E6F85-2964-8C41-8EBA-7846B33CAC5A}"/>
              </a:ext>
            </a:extLst>
          </p:cNvPr>
          <p:cNvSpPr txBox="1">
            <a:spLocks/>
          </p:cNvSpPr>
          <p:nvPr/>
        </p:nvSpPr>
        <p:spPr>
          <a:xfrm>
            <a:off x="1118964" y="1952368"/>
            <a:ext cx="9954064" cy="89896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spcAft>
                <a:spcPts val="0"/>
              </a:spcAft>
            </a:pPr>
            <a:r>
              <a:rPr lang="en" altLang="zh-CN" sz="2800" b="1" dirty="0">
                <a:solidFill>
                  <a:prstClr val="black">
                    <a:lumMod val="75000"/>
                    <a:lumOff val="25000"/>
                  </a:prstClr>
                </a:solidFill>
                <a:latin typeface="Times New Roman" panose="02020603050405020304" pitchFamily="18" charset="0"/>
                <a:ea typeface="微软雅黑" panose="020B0503020204020204" pitchFamily="34" charset="-122"/>
                <a:cs typeface="Times New Roman" panose="02020603050405020304" pitchFamily="18" charset="0"/>
              </a:rPr>
              <a:t>PPAEG: Automatic Exploit Generation for Server-side</a:t>
            </a:r>
            <a:r>
              <a:rPr lang="zh-CN" altLang="en-US" sz="2800" b="1" dirty="0">
                <a:solidFill>
                  <a:prstClr val="black">
                    <a:lumMod val="75000"/>
                    <a:lumOff val="25000"/>
                  </a:prstClr>
                </a:solidFill>
                <a:latin typeface="Times New Roman" panose="02020603050405020304" pitchFamily="18" charset="0"/>
                <a:ea typeface="微软雅黑" panose="020B0503020204020204" pitchFamily="34" charset="-122"/>
                <a:cs typeface="Times New Roman" panose="02020603050405020304" pitchFamily="18" charset="0"/>
              </a:rPr>
              <a:t> </a:t>
            </a:r>
            <a:r>
              <a:rPr lang="en" altLang="zh-CN" sz="2800" b="1" dirty="0">
                <a:solidFill>
                  <a:prstClr val="black">
                    <a:lumMod val="75000"/>
                    <a:lumOff val="25000"/>
                  </a:prstClr>
                </a:solidFill>
                <a:latin typeface="Times New Roman" panose="02020603050405020304" pitchFamily="18" charset="0"/>
                <a:ea typeface="微软雅黑" panose="020B0503020204020204" pitchFamily="34" charset="-122"/>
                <a:cs typeface="Times New Roman" panose="02020603050405020304" pitchFamily="18" charset="0"/>
              </a:rPr>
              <a:t>Prototype Pollution Vulnerabilities</a:t>
            </a:r>
          </a:p>
        </p:txBody>
      </p:sp>
      <p:sp>
        <p:nvSpPr>
          <p:cNvPr id="9" name="文本框 8">
            <a:extLst>
              <a:ext uri="{FF2B5EF4-FFF2-40B4-BE49-F238E27FC236}">
                <a16:creationId xmlns:a16="http://schemas.microsoft.com/office/drawing/2014/main" id="{5537F2BF-3C96-4643-9D7C-3DDF4CE2F335}"/>
              </a:ext>
            </a:extLst>
          </p:cNvPr>
          <p:cNvSpPr txBox="1"/>
          <p:nvPr/>
        </p:nvSpPr>
        <p:spPr>
          <a:xfrm>
            <a:off x="3293600" y="3306489"/>
            <a:ext cx="5604792" cy="400110"/>
          </a:xfrm>
          <a:prstGeom prst="rect">
            <a:avLst/>
          </a:prstGeom>
          <a:noFill/>
        </p:spPr>
        <p:txBody>
          <a:bodyPr wrap="square" rtlCol="0">
            <a:spAutoFit/>
          </a:bodyPr>
          <a:lstStyle/>
          <a:p>
            <a:pPr algn="ctr"/>
            <a:r>
              <a:rPr kumimoji="1" lang="en-US" altLang="zh-CN" sz="2000" b="1" i="1" dirty="0">
                <a:solidFill>
                  <a:schemeClr val="tx1">
                    <a:lumMod val="85000"/>
                    <a:lumOff val="15000"/>
                  </a:schemeClr>
                </a:solidFill>
                <a:latin typeface="Times New Roman" panose="02020603050405020304" pitchFamily="18" charset="0"/>
                <a:ea typeface="Apple Symbols" panose="02000000000000000000" pitchFamily="2" charset="-79"/>
                <a:cs typeface="Times New Roman" panose="02020603050405020304" pitchFamily="18" charset="0"/>
              </a:rPr>
              <a:t>Zhengyu Liu, </a:t>
            </a:r>
            <a:r>
              <a:rPr kumimoji="1" lang="en-US" altLang="zh-CN" sz="2000" b="1" i="1" dirty="0" err="1">
                <a:solidFill>
                  <a:schemeClr val="tx1">
                    <a:lumMod val="85000"/>
                    <a:lumOff val="15000"/>
                  </a:schemeClr>
                </a:solidFill>
                <a:latin typeface="Times New Roman" panose="02020603050405020304" pitchFamily="18" charset="0"/>
                <a:ea typeface="Apple Symbols" panose="02000000000000000000" pitchFamily="2" charset="-79"/>
                <a:cs typeface="Times New Roman" panose="02020603050405020304" pitchFamily="18" charset="0"/>
              </a:rPr>
              <a:t>Kecheng</a:t>
            </a:r>
            <a:r>
              <a:rPr kumimoji="1" lang="en-US" altLang="zh-CN" sz="2000" b="1" i="1" dirty="0">
                <a:solidFill>
                  <a:schemeClr val="tx1">
                    <a:lumMod val="85000"/>
                    <a:lumOff val="15000"/>
                  </a:schemeClr>
                </a:solidFill>
                <a:latin typeface="Times New Roman" panose="02020603050405020304" pitchFamily="18" charset="0"/>
                <a:ea typeface="Apple Symbols" panose="02000000000000000000" pitchFamily="2" charset="-79"/>
                <a:cs typeface="Times New Roman" panose="02020603050405020304" pitchFamily="18" charset="0"/>
              </a:rPr>
              <a:t> An, </a:t>
            </a:r>
            <a:r>
              <a:rPr kumimoji="1" lang="en-US" altLang="zh-CN" sz="2000" b="1" i="1" dirty="0" err="1">
                <a:solidFill>
                  <a:schemeClr val="tx1">
                    <a:lumMod val="85000"/>
                    <a:lumOff val="15000"/>
                  </a:schemeClr>
                </a:solidFill>
                <a:latin typeface="Times New Roman" panose="02020603050405020304" pitchFamily="18" charset="0"/>
                <a:ea typeface="Apple Symbols" panose="02000000000000000000" pitchFamily="2" charset="-79"/>
                <a:cs typeface="Times New Roman" panose="02020603050405020304" pitchFamily="18" charset="0"/>
              </a:rPr>
              <a:t>Yiyang</a:t>
            </a:r>
            <a:r>
              <a:rPr kumimoji="1" lang="en-US" altLang="zh-CN" sz="2000" b="1" i="1" dirty="0">
                <a:solidFill>
                  <a:schemeClr val="tx1">
                    <a:lumMod val="85000"/>
                    <a:lumOff val="15000"/>
                  </a:schemeClr>
                </a:solidFill>
                <a:latin typeface="Times New Roman" panose="02020603050405020304" pitchFamily="18" charset="0"/>
                <a:ea typeface="Apple Symbols" panose="02000000000000000000" pitchFamily="2" charset="-79"/>
                <a:cs typeface="Times New Roman" panose="02020603050405020304" pitchFamily="18" charset="0"/>
              </a:rPr>
              <a:t> Li, </a:t>
            </a:r>
            <a:r>
              <a:rPr kumimoji="1" lang="en-US" altLang="zh-CN" sz="2000" b="1" i="1" dirty="0" err="1">
                <a:solidFill>
                  <a:schemeClr val="tx1">
                    <a:lumMod val="85000"/>
                    <a:lumOff val="15000"/>
                  </a:schemeClr>
                </a:solidFill>
                <a:latin typeface="Times New Roman" panose="02020603050405020304" pitchFamily="18" charset="0"/>
                <a:ea typeface="Apple Symbols" panose="02000000000000000000" pitchFamily="2" charset="-79"/>
                <a:cs typeface="Times New Roman" panose="02020603050405020304" pitchFamily="18" charset="0"/>
              </a:rPr>
              <a:t>Tianjian</a:t>
            </a:r>
            <a:r>
              <a:rPr kumimoji="1" lang="en-US" altLang="zh-CN" sz="2000" b="1" i="1" dirty="0">
                <a:solidFill>
                  <a:schemeClr val="tx1">
                    <a:lumMod val="85000"/>
                    <a:lumOff val="15000"/>
                  </a:schemeClr>
                </a:solidFill>
                <a:latin typeface="Times New Roman" panose="02020603050405020304" pitchFamily="18" charset="0"/>
                <a:ea typeface="Apple Symbols" panose="02000000000000000000" pitchFamily="2" charset="-79"/>
                <a:cs typeface="Times New Roman" panose="02020603050405020304" pitchFamily="18" charset="0"/>
              </a:rPr>
              <a:t> Li</a:t>
            </a:r>
            <a:endParaRPr kumimoji="1" lang="zh-CN" altLang="en-US" sz="2000" b="1" i="1" dirty="0">
              <a:solidFill>
                <a:schemeClr val="tx1">
                  <a:lumMod val="85000"/>
                  <a:lumOff val="15000"/>
                </a:schemeClr>
              </a:solidFill>
              <a:latin typeface="Times New Roman" panose="02020603050405020304" pitchFamily="18" charset="0"/>
              <a:ea typeface="Apple Symbols" panose="02000000000000000000" pitchFamily="2" charset="-79"/>
              <a:cs typeface="Times New Roman" panose="02020603050405020304" pitchFamily="18" charset="0"/>
            </a:endParaRPr>
          </a:p>
        </p:txBody>
      </p:sp>
      <p:pic>
        <p:nvPicPr>
          <p:cNvPr id="21" name="图片 20" descr="文本&#10;&#10;描述已自动生成">
            <a:extLst>
              <a:ext uri="{FF2B5EF4-FFF2-40B4-BE49-F238E27FC236}">
                <a16:creationId xmlns:a16="http://schemas.microsoft.com/office/drawing/2014/main" id="{E0F47310-9BCC-1F40-B43F-20DCFF9450AD}"/>
              </a:ext>
            </a:extLst>
          </p:cNvPr>
          <p:cNvPicPr>
            <a:picLocks noChangeAspect="1"/>
          </p:cNvPicPr>
          <p:nvPr/>
        </p:nvPicPr>
        <p:blipFill rotWithShape="1">
          <a:blip r:embed="rId4"/>
          <a:srcRect l="3792" t="8032" r="7139" b="21265"/>
          <a:stretch/>
        </p:blipFill>
        <p:spPr>
          <a:xfrm>
            <a:off x="7718027" y="3951317"/>
            <a:ext cx="4345961" cy="1302876"/>
          </a:xfrm>
          <a:prstGeom prst="rect">
            <a:avLst/>
          </a:prstGeom>
        </p:spPr>
      </p:pic>
    </p:spTree>
    <p:extLst>
      <p:ext uri="{BB962C8B-B14F-4D97-AF65-F5344CB8AC3E}">
        <p14:creationId xmlns:p14="http://schemas.microsoft.com/office/powerpoint/2010/main" val="3221661337"/>
      </p:ext>
    </p:extLst>
  </p:cSld>
  <p:clrMapOvr>
    <a:masterClrMapping/>
  </p:clrMapOvr>
  <mc:AlternateContent xmlns:mc="http://schemas.openxmlformats.org/markup-compatibility/2006" xmlns:p14="http://schemas.microsoft.com/office/powerpoint/2010/main">
    <mc:Choice Requires="p14">
      <p:transition spd="slow" p14:dur="2000" advTm="2570"/>
    </mc:Choice>
    <mc:Fallback xmlns="">
      <p:transition spd="slow" advTm="257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BABE375A-2B8C-CF49-A3E7-89D7775ECDF2}"/>
              </a:ext>
            </a:extLst>
          </p:cNvPr>
          <p:cNvGrpSpPr/>
          <p:nvPr/>
        </p:nvGrpSpPr>
        <p:grpSpPr>
          <a:xfrm>
            <a:off x="0" y="-17480"/>
            <a:ext cx="12287246" cy="6892959"/>
            <a:chOff x="0" y="1"/>
            <a:chExt cx="12287246" cy="6892959"/>
          </a:xfrm>
        </p:grpSpPr>
        <p:grpSp>
          <p:nvGrpSpPr>
            <p:cNvPr id="13" name="组合 12">
              <a:extLst>
                <a:ext uri="{FF2B5EF4-FFF2-40B4-BE49-F238E27FC236}">
                  <a16:creationId xmlns:a16="http://schemas.microsoft.com/office/drawing/2014/main" id="{A0F6B64B-22B7-9C4A-8108-C52A96510193}"/>
                </a:ext>
              </a:extLst>
            </p:cNvPr>
            <p:cNvGrpSpPr/>
            <p:nvPr/>
          </p:nvGrpSpPr>
          <p:grpSpPr>
            <a:xfrm>
              <a:off x="0" y="1"/>
              <a:ext cx="12287246" cy="6892959"/>
              <a:chOff x="0" y="1"/>
              <a:chExt cx="12287246" cy="6892959"/>
            </a:xfrm>
          </p:grpSpPr>
          <p:grpSp>
            <p:nvGrpSpPr>
              <p:cNvPr id="15" name="组合 14">
                <a:extLst>
                  <a:ext uri="{FF2B5EF4-FFF2-40B4-BE49-F238E27FC236}">
                    <a16:creationId xmlns:a16="http://schemas.microsoft.com/office/drawing/2014/main" id="{47FF828E-4F93-E643-A531-FB9FD063A8EC}"/>
                  </a:ext>
                </a:extLst>
              </p:cNvPr>
              <p:cNvGrpSpPr/>
              <p:nvPr/>
            </p:nvGrpSpPr>
            <p:grpSpPr>
              <a:xfrm>
                <a:off x="0" y="1"/>
                <a:ext cx="12287246" cy="6892959"/>
                <a:chOff x="-2" y="114405"/>
                <a:chExt cx="12287246" cy="6892959"/>
              </a:xfrm>
            </p:grpSpPr>
            <p:sp>
              <p:nvSpPr>
                <p:cNvPr id="24" name="矩形 23">
                  <a:extLst>
                    <a:ext uri="{FF2B5EF4-FFF2-40B4-BE49-F238E27FC236}">
                      <a16:creationId xmlns:a16="http://schemas.microsoft.com/office/drawing/2014/main" id="{93A75B3C-6757-4347-84B2-0BCAF0E09F3C}"/>
                    </a:ext>
                  </a:extLst>
                </p:cNvPr>
                <p:cNvSpPr/>
                <p:nvPr/>
              </p:nvSpPr>
              <p:spPr>
                <a:xfrm>
                  <a:off x="3253" y="114405"/>
                  <a:ext cx="12188745" cy="597566"/>
                </a:xfrm>
                <a:prstGeom prst="rect">
                  <a:avLst/>
                </a:prstGeom>
                <a:solidFill>
                  <a:srgbClr val="0D479D"/>
                </a:solidFill>
                <a:ln>
                  <a:solidFill>
                    <a:srgbClr val="132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5" name="矩形 24">
                  <a:extLst>
                    <a:ext uri="{FF2B5EF4-FFF2-40B4-BE49-F238E27FC236}">
                      <a16:creationId xmlns:a16="http://schemas.microsoft.com/office/drawing/2014/main" id="{04D975CF-6DD0-8C4E-A156-0EC3ED2A3B00}"/>
                    </a:ext>
                  </a:extLst>
                </p:cNvPr>
                <p:cNvSpPr/>
                <p:nvPr/>
              </p:nvSpPr>
              <p:spPr>
                <a:xfrm>
                  <a:off x="-2" y="6409798"/>
                  <a:ext cx="12192001" cy="597566"/>
                </a:xfrm>
                <a:prstGeom prst="rect">
                  <a:avLst/>
                </a:prstGeom>
                <a:solidFill>
                  <a:srgbClr val="0D47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标题 1">
                  <a:extLst>
                    <a:ext uri="{FF2B5EF4-FFF2-40B4-BE49-F238E27FC236}">
                      <a16:creationId xmlns:a16="http://schemas.microsoft.com/office/drawing/2014/main" id="{DFEA68CF-297B-7942-9054-FCBC6BC8DBDD}"/>
                    </a:ext>
                  </a:extLst>
                </p:cNvPr>
                <p:cNvSpPr txBox="1">
                  <a:spLocks/>
                </p:cNvSpPr>
                <p:nvPr/>
              </p:nvSpPr>
              <p:spPr>
                <a:xfrm>
                  <a:off x="11525244" y="6400799"/>
                  <a:ext cx="762000" cy="415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zh-CN" altLang="en-US" sz="1400" b="1" dirty="0">
                    <a:solidFill>
                      <a:schemeClr val="bg2"/>
                    </a:solidFill>
                    <a:latin typeface="微软雅黑" panose="020B0503020204020204" pitchFamily="34" charset="-122"/>
                    <a:ea typeface="微软雅黑" panose="020B0503020204020204" pitchFamily="34" charset="-122"/>
                    <a:cs typeface="+mn-cs"/>
                  </a:endParaRPr>
                </a:p>
              </p:txBody>
            </p:sp>
          </p:grpSp>
          <p:sp>
            <p:nvSpPr>
              <p:cNvPr id="23" name="文本框 22">
                <a:extLst>
                  <a:ext uri="{FF2B5EF4-FFF2-40B4-BE49-F238E27FC236}">
                    <a16:creationId xmlns:a16="http://schemas.microsoft.com/office/drawing/2014/main" id="{BF56464F-DBB0-454C-87D7-8722360DB030}"/>
                  </a:ext>
                </a:extLst>
              </p:cNvPr>
              <p:cNvSpPr txBox="1"/>
              <p:nvPr/>
            </p:nvSpPr>
            <p:spPr>
              <a:xfrm>
                <a:off x="100012" y="67951"/>
                <a:ext cx="10018546" cy="461665"/>
              </a:xfrm>
              <a:prstGeom prst="rect">
                <a:avLst/>
              </a:prstGeom>
              <a:noFill/>
            </p:spPr>
            <p:txBody>
              <a:bodyPr wrap="square" rtlCol="0">
                <a:spAutoFit/>
              </a:bodyPr>
              <a:lstStyle/>
              <a:p>
                <a:r>
                  <a:rPr kumimoji="1" lang="en-US" altLang="zh-CN" sz="2400" dirty="0">
                    <a:solidFill>
                      <a:schemeClr val="bg1"/>
                    </a:solidFill>
                    <a:latin typeface="Baskerville" panose="02020502070401020303" pitchFamily="18" charset="0"/>
                    <a:ea typeface="Baskerville" panose="02020502070401020303" pitchFamily="18" charset="0"/>
                  </a:rPr>
                  <a:t>3 Methodology: The Overview of PPAEG</a:t>
                </a:r>
                <a:endParaRPr kumimoji="1" lang="zh-CN" altLang="en-US" sz="2400" dirty="0">
                  <a:solidFill>
                    <a:schemeClr val="bg1"/>
                  </a:solidFill>
                  <a:latin typeface="Baskerville" panose="02020502070401020303" pitchFamily="18" charset="0"/>
                </a:endParaRPr>
              </a:p>
            </p:txBody>
          </p:sp>
        </p:grpSp>
        <p:pic>
          <p:nvPicPr>
            <p:cNvPr id="14" name="图片 13" descr="文本&#10;&#10;描述已自动生成">
              <a:extLst>
                <a:ext uri="{FF2B5EF4-FFF2-40B4-BE49-F238E27FC236}">
                  <a16:creationId xmlns:a16="http://schemas.microsoft.com/office/drawing/2014/main" id="{8BB2EEB5-3171-A34F-AADB-60F9DF611D36}"/>
                </a:ext>
              </a:extLst>
            </p:cNvPr>
            <p:cNvPicPr>
              <a:picLocks noChangeAspect="1"/>
            </p:cNvPicPr>
            <p:nvPr/>
          </p:nvPicPr>
          <p:blipFill>
            <a:blip r:embed="rId3"/>
            <a:stretch>
              <a:fillRect/>
            </a:stretch>
          </p:blipFill>
          <p:spPr>
            <a:xfrm>
              <a:off x="9955409" y="6326200"/>
              <a:ext cx="2131311" cy="563727"/>
            </a:xfrm>
            <a:prstGeom prst="rect">
              <a:avLst/>
            </a:prstGeom>
          </p:spPr>
        </p:pic>
      </p:grpSp>
      <p:sp>
        <p:nvSpPr>
          <p:cNvPr id="27" name="文本框 26">
            <a:extLst>
              <a:ext uri="{FF2B5EF4-FFF2-40B4-BE49-F238E27FC236}">
                <a16:creationId xmlns:a16="http://schemas.microsoft.com/office/drawing/2014/main" id="{DD62AD80-F92B-CF4C-A3F6-121DBE8294F8}"/>
              </a:ext>
            </a:extLst>
          </p:cNvPr>
          <p:cNvSpPr txBox="1"/>
          <p:nvPr/>
        </p:nvSpPr>
        <p:spPr>
          <a:xfrm>
            <a:off x="362480" y="794444"/>
            <a:ext cx="10313741" cy="514436"/>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zh-CN" sz="2400" dirty="0">
                <a:latin typeface="Songti SC" panose="02010600040101010101" pitchFamily="2" charset="-122"/>
                <a:ea typeface="Songti SC" panose="02010600040101010101" pitchFamily="2" charset="-122"/>
              </a:rPr>
              <a:t>From the perspective of </a:t>
            </a:r>
            <a:r>
              <a:rPr kumimoji="1" lang="en-US" altLang="zh-CN" sz="2400" b="1" dirty="0">
                <a:solidFill>
                  <a:srgbClr val="FF0000"/>
                </a:solidFill>
                <a:latin typeface="Songti SC" panose="02010600040101010101" pitchFamily="2" charset="-122"/>
                <a:ea typeface="Songti SC" panose="02010600040101010101" pitchFamily="2" charset="-122"/>
              </a:rPr>
              <a:t>the objectives of AEG </a:t>
            </a:r>
          </a:p>
        </p:txBody>
      </p:sp>
      <p:pic>
        <p:nvPicPr>
          <p:cNvPr id="4" name="图片 3" descr="图形用户界面&#10;&#10;描述已自动生成">
            <a:extLst>
              <a:ext uri="{FF2B5EF4-FFF2-40B4-BE49-F238E27FC236}">
                <a16:creationId xmlns:a16="http://schemas.microsoft.com/office/drawing/2014/main" id="{4DB4DC6C-451C-834D-A088-11D8C17D69DC}"/>
              </a:ext>
            </a:extLst>
          </p:cNvPr>
          <p:cNvPicPr>
            <a:picLocks noChangeAspect="1"/>
          </p:cNvPicPr>
          <p:nvPr/>
        </p:nvPicPr>
        <p:blipFill>
          <a:blip r:embed="rId4"/>
          <a:stretch>
            <a:fillRect/>
          </a:stretch>
        </p:blipFill>
        <p:spPr>
          <a:xfrm>
            <a:off x="546621" y="1702223"/>
            <a:ext cx="10564609" cy="3453553"/>
          </a:xfrm>
          <a:prstGeom prst="rect">
            <a:avLst/>
          </a:prstGeom>
        </p:spPr>
      </p:pic>
    </p:spTree>
    <p:extLst>
      <p:ext uri="{BB962C8B-B14F-4D97-AF65-F5344CB8AC3E}">
        <p14:creationId xmlns:p14="http://schemas.microsoft.com/office/powerpoint/2010/main" val="1376407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BABE375A-2B8C-CF49-A3E7-89D7775ECDF2}"/>
              </a:ext>
            </a:extLst>
          </p:cNvPr>
          <p:cNvGrpSpPr/>
          <p:nvPr/>
        </p:nvGrpSpPr>
        <p:grpSpPr>
          <a:xfrm>
            <a:off x="0" y="-17480"/>
            <a:ext cx="12287246" cy="6892959"/>
            <a:chOff x="0" y="1"/>
            <a:chExt cx="12287246" cy="6892959"/>
          </a:xfrm>
        </p:grpSpPr>
        <p:grpSp>
          <p:nvGrpSpPr>
            <p:cNvPr id="13" name="组合 12">
              <a:extLst>
                <a:ext uri="{FF2B5EF4-FFF2-40B4-BE49-F238E27FC236}">
                  <a16:creationId xmlns:a16="http://schemas.microsoft.com/office/drawing/2014/main" id="{A0F6B64B-22B7-9C4A-8108-C52A96510193}"/>
                </a:ext>
              </a:extLst>
            </p:cNvPr>
            <p:cNvGrpSpPr/>
            <p:nvPr/>
          </p:nvGrpSpPr>
          <p:grpSpPr>
            <a:xfrm>
              <a:off x="0" y="1"/>
              <a:ext cx="12287246" cy="6892959"/>
              <a:chOff x="0" y="1"/>
              <a:chExt cx="12287246" cy="6892959"/>
            </a:xfrm>
          </p:grpSpPr>
          <p:grpSp>
            <p:nvGrpSpPr>
              <p:cNvPr id="15" name="组合 14">
                <a:extLst>
                  <a:ext uri="{FF2B5EF4-FFF2-40B4-BE49-F238E27FC236}">
                    <a16:creationId xmlns:a16="http://schemas.microsoft.com/office/drawing/2014/main" id="{47FF828E-4F93-E643-A531-FB9FD063A8EC}"/>
                  </a:ext>
                </a:extLst>
              </p:cNvPr>
              <p:cNvGrpSpPr/>
              <p:nvPr/>
            </p:nvGrpSpPr>
            <p:grpSpPr>
              <a:xfrm>
                <a:off x="0" y="1"/>
                <a:ext cx="12287246" cy="6892959"/>
                <a:chOff x="-2" y="114405"/>
                <a:chExt cx="12287246" cy="6892959"/>
              </a:xfrm>
            </p:grpSpPr>
            <p:sp>
              <p:nvSpPr>
                <p:cNvPr id="24" name="矩形 23">
                  <a:extLst>
                    <a:ext uri="{FF2B5EF4-FFF2-40B4-BE49-F238E27FC236}">
                      <a16:creationId xmlns:a16="http://schemas.microsoft.com/office/drawing/2014/main" id="{93A75B3C-6757-4347-84B2-0BCAF0E09F3C}"/>
                    </a:ext>
                  </a:extLst>
                </p:cNvPr>
                <p:cNvSpPr/>
                <p:nvPr/>
              </p:nvSpPr>
              <p:spPr>
                <a:xfrm>
                  <a:off x="3253" y="114405"/>
                  <a:ext cx="12188745" cy="597566"/>
                </a:xfrm>
                <a:prstGeom prst="rect">
                  <a:avLst/>
                </a:prstGeom>
                <a:solidFill>
                  <a:srgbClr val="0D479D"/>
                </a:solidFill>
                <a:ln>
                  <a:solidFill>
                    <a:srgbClr val="132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5" name="矩形 24">
                  <a:extLst>
                    <a:ext uri="{FF2B5EF4-FFF2-40B4-BE49-F238E27FC236}">
                      <a16:creationId xmlns:a16="http://schemas.microsoft.com/office/drawing/2014/main" id="{04D975CF-6DD0-8C4E-A156-0EC3ED2A3B00}"/>
                    </a:ext>
                  </a:extLst>
                </p:cNvPr>
                <p:cNvSpPr/>
                <p:nvPr/>
              </p:nvSpPr>
              <p:spPr>
                <a:xfrm>
                  <a:off x="-2" y="6409798"/>
                  <a:ext cx="12192001" cy="597566"/>
                </a:xfrm>
                <a:prstGeom prst="rect">
                  <a:avLst/>
                </a:prstGeom>
                <a:solidFill>
                  <a:srgbClr val="0D47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标题 1">
                  <a:extLst>
                    <a:ext uri="{FF2B5EF4-FFF2-40B4-BE49-F238E27FC236}">
                      <a16:creationId xmlns:a16="http://schemas.microsoft.com/office/drawing/2014/main" id="{DFEA68CF-297B-7942-9054-FCBC6BC8DBDD}"/>
                    </a:ext>
                  </a:extLst>
                </p:cNvPr>
                <p:cNvSpPr txBox="1">
                  <a:spLocks/>
                </p:cNvSpPr>
                <p:nvPr/>
              </p:nvSpPr>
              <p:spPr>
                <a:xfrm>
                  <a:off x="11525244" y="6400799"/>
                  <a:ext cx="762000" cy="415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zh-CN" altLang="en-US" sz="1400" b="1" dirty="0">
                    <a:solidFill>
                      <a:schemeClr val="bg2"/>
                    </a:solidFill>
                    <a:latin typeface="微软雅黑" panose="020B0503020204020204" pitchFamily="34" charset="-122"/>
                    <a:ea typeface="微软雅黑" panose="020B0503020204020204" pitchFamily="34" charset="-122"/>
                    <a:cs typeface="+mn-cs"/>
                  </a:endParaRPr>
                </a:p>
              </p:txBody>
            </p:sp>
          </p:grpSp>
          <p:sp>
            <p:nvSpPr>
              <p:cNvPr id="23" name="文本框 22">
                <a:extLst>
                  <a:ext uri="{FF2B5EF4-FFF2-40B4-BE49-F238E27FC236}">
                    <a16:creationId xmlns:a16="http://schemas.microsoft.com/office/drawing/2014/main" id="{BF56464F-DBB0-454C-87D7-8722360DB030}"/>
                  </a:ext>
                </a:extLst>
              </p:cNvPr>
              <p:cNvSpPr txBox="1"/>
              <p:nvPr/>
            </p:nvSpPr>
            <p:spPr>
              <a:xfrm>
                <a:off x="100012" y="67951"/>
                <a:ext cx="10018546" cy="461665"/>
              </a:xfrm>
              <a:prstGeom prst="rect">
                <a:avLst/>
              </a:prstGeom>
              <a:noFill/>
            </p:spPr>
            <p:txBody>
              <a:bodyPr wrap="square" rtlCol="0">
                <a:spAutoFit/>
              </a:bodyPr>
              <a:lstStyle/>
              <a:p>
                <a:r>
                  <a:rPr kumimoji="1" lang="en-US" altLang="zh-CN" sz="2400" dirty="0">
                    <a:solidFill>
                      <a:schemeClr val="bg1"/>
                    </a:solidFill>
                    <a:latin typeface="Baskerville" panose="02020502070401020303" pitchFamily="18" charset="0"/>
                    <a:ea typeface="Baskerville" panose="02020502070401020303" pitchFamily="18" charset="0"/>
                  </a:rPr>
                  <a:t>3 Methodology: PP Detector</a:t>
                </a:r>
                <a:endParaRPr kumimoji="1" lang="zh-CN" altLang="en-US" sz="2400" dirty="0">
                  <a:solidFill>
                    <a:schemeClr val="bg1"/>
                  </a:solidFill>
                  <a:latin typeface="Baskerville" panose="02020502070401020303" pitchFamily="18" charset="0"/>
                </a:endParaRPr>
              </a:p>
            </p:txBody>
          </p:sp>
        </p:grpSp>
        <p:pic>
          <p:nvPicPr>
            <p:cNvPr id="14" name="图片 13" descr="文本&#10;&#10;描述已自动生成">
              <a:extLst>
                <a:ext uri="{FF2B5EF4-FFF2-40B4-BE49-F238E27FC236}">
                  <a16:creationId xmlns:a16="http://schemas.microsoft.com/office/drawing/2014/main" id="{8BB2EEB5-3171-A34F-AADB-60F9DF611D36}"/>
                </a:ext>
              </a:extLst>
            </p:cNvPr>
            <p:cNvPicPr>
              <a:picLocks noChangeAspect="1"/>
            </p:cNvPicPr>
            <p:nvPr/>
          </p:nvPicPr>
          <p:blipFill>
            <a:blip r:embed="rId3"/>
            <a:stretch>
              <a:fillRect/>
            </a:stretch>
          </p:blipFill>
          <p:spPr>
            <a:xfrm>
              <a:off x="9955409" y="6326200"/>
              <a:ext cx="2131311" cy="563727"/>
            </a:xfrm>
            <a:prstGeom prst="rect">
              <a:avLst/>
            </a:prstGeom>
          </p:spPr>
        </p:pic>
      </p:grpSp>
      <p:sp>
        <p:nvSpPr>
          <p:cNvPr id="27" name="文本框 26">
            <a:extLst>
              <a:ext uri="{FF2B5EF4-FFF2-40B4-BE49-F238E27FC236}">
                <a16:creationId xmlns:a16="http://schemas.microsoft.com/office/drawing/2014/main" id="{DD62AD80-F92B-CF4C-A3F6-121DBE8294F8}"/>
              </a:ext>
            </a:extLst>
          </p:cNvPr>
          <p:cNvSpPr txBox="1"/>
          <p:nvPr/>
        </p:nvSpPr>
        <p:spPr>
          <a:xfrm>
            <a:off x="362480" y="794444"/>
            <a:ext cx="11162766" cy="1367426"/>
          </a:xfrm>
          <a:prstGeom prst="rect">
            <a:avLst/>
          </a:prstGeom>
          <a:noFill/>
        </p:spPr>
        <p:txBody>
          <a:bodyPr wrap="square" rtlCol="0">
            <a:spAutoFit/>
          </a:bodyPr>
          <a:lstStyle/>
          <a:p>
            <a:pPr marL="285750" indent="-285750">
              <a:lnSpc>
                <a:spcPct val="150000"/>
              </a:lnSpc>
              <a:buFont typeface="Wingdings" pitchFamily="2" charset="2"/>
              <a:buChar char="n"/>
            </a:pPr>
            <a:r>
              <a:rPr kumimoji="1" lang="en-US" altLang="zh-CN" sz="2400" dirty="0">
                <a:latin typeface="Songti SC" panose="02010600040101010101" pitchFamily="2" charset="-122"/>
                <a:ea typeface="Songti SC" panose="02010600040101010101" pitchFamily="2" charset="-122"/>
              </a:rPr>
              <a:t>Objective:</a:t>
            </a:r>
          </a:p>
          <a:p>
            <a:pPr marL="800100" lvl="1" indent="-342900">
              <a:lnSpc>
                <a:spcPct val="120000"/>
              </a:lnSpc>
              <a:buFont typeface="Wingdings" pitchFamily="2" charset="2"/>
              <a:buChar char="Ø"/>
            </a:pPr>
            <a:r>
              <a:rPr kumimoji="1" lang="en-US" altLang="zh-CN" sz="2000" dirty="0">
                <a:latin typeface="Songti SC" panose="02010600040101010101" pitchFamily="2" charset="-122"/>
                <a:ea typeface="Songti SC" panose="02010600040101010101" pitchFamily="2" charset="-122"/>
              </a:rPr>
              <a:t>Given the source code, find the prototype pollution sink candidates;</a:t>
            </a:r>
          </a:p>
          <a:p>
            <a:pPr marL="800100" lvl="1" indent="-342900">
              <a:lnSpc>
                <a:spcPct val="120000"/>
              </a:lnSpc>
              <a:buFont typeface="Wingdings" pitchFamily="2" charset="2"/>
              <a:buChar char="Ø"/>
            </a:pPr>
            <a:r>
              <a:rPr kumimoji="1" lang="en-US" altLang="zh-CN" sz="2000" dirty="0">
                <a:latin typeface="Songti SC" panose="02010600040101010101" pitchFamily="2" charset="-122"/>
                <a:ea typeface="Songti SC" panose="02010600040101010101" pitchFamily="2" charset="-122"/>
              </a:rPr>
              <a:t>Generate the proof-of-concept template of the pollution sink candidates;</a:t>
            </a:r>
          </a:p>
        </p:txBody>
      </p:sp>
      <p:pic>
        <p:nvPicPr>
          <p:cNvPr id="11" name="图片 10" descr="图形用户界面&#10;&#10;描述已自动生成">
            <a:extLst>
              <a:ext uri="{FF2B5EF4-FFF2-40B4-BE49-F238E27FC236}">
                <a16:creationId xmlns:a16="http://schemas.microsoft.com/office/drawing/2014/main" id="{A192CF55-F0B3-EF42-8BC8-653FF4914B30}"/>
              </a:ext>
            </a:extLst>
          </p:cNvPr>
          <p:cNvPicPr>
            <a:picLocks noChangeAspect="1"/>
          </p:cNvPicPr>
          <p:nvPr/>
        </p:nvPicPr>
        <p:blipFill>
          <a:blip r:embed="rId4"/>
          <a:stretch>
            <a:fillRect/>
          </a:stretch>
        </p:blipFill>
        <p:spPr>
          <a:xfrm>
            <a:off x="1441501" y="2615219"/>
            <a:ext cx="9004723" cy="2943629"/>
          </a:xfrm>
          <a:prstGeom prst="rect">
            <a:avLst/>
          </a:prstGeom>
        </p:spPr>
      </p:pic>
      <p:sp>
        <p:nvSpPr>
          <p:cNvPr id="2" name="框架 1">
            <a:extLst>
              <a:ext uri="{FF2B5EF4-FFF2-40B4-BE49-F238E27FC236}">
                <a16:creationId xmlns:a16="http://schemas.microsoft.com/office/drawing/2014/main" id="{AEC752A8-7339-FF4D-9B26-4D506169CFCE}"/>
              </a:ext>
            </a:extLst>
          </p:cNvPr>
          <p:cNvSpPr/>
          <p:nvPr/>
        </p:nvSpPr>
        <p:spPr>
          <a:xfrm>
            <a:off x="2560319" y="4628178"/>
            <a:ext cx="3156373" cy="668569"/>
          </a:xfrm>
          <a:prstGeom prst="frame">
            <a:avLst>
              <a:gd name="adj1" fmla="val 56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01323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BABE375A-2B8C-CF49-A3E7-89D7775ECDF2}"/>
              </a:ext>
            </a:extLst>
          </p:cNvPr>
          <p:cNvGrpSpPr/>
          <p:nvPr/>
        </p:nvGrpSpPr>
        <p:grpSpPr>
          <a:xfrm>
            <a:off x="0" y="-17480"/>
            <a:ext cx="12287246" cy="6892959"/>
            <a:chOff x="0" y="1"/>
            <a:chExt cx="12287246" cy="6892959"/>
          </a:xfrm>
        </p:grpSpPr>
        <p:grpSp>
          <p:nvGrpSpPr>
            <p:cNvPr id="13" name="组合 12">
              <a:extLst>
                <a:ext uri="{FF2B5EF4-FFF2-40B4-BE49-F238E27FC236}">
                  <a16:creationId xmlns:a16="http://schemas.microsoft.com/office/drawing/2014/main" id="{A0F6B64B-22B7-9C4A-8108-C52A96510193}"/>
                </a:ext>
              </a:extLst>
            </p:cNvPr>
            <p:cNvGrpSpPr/>
            <p:nvPr/>
          </p:nvGrpSpPr>
          <p:grpSpPr>
            <a:xfrm>
              <a:off x="0" y="1"/>
              <a:ext cx="12287246" cy="6892959"/>
              <a:chOff x="0" y="1"/>
              <a:chExt cx="12287246" cy="6892959"/>
            </a:xfrm>
          </p:grpSpPr>
          <p:grpSp>
            <p:nvGrpSpPr>
              <p:cNvPr id="15" name="组合 14">
                <a:extLst>
                  <a:ext uri="{FF2B5EF4-FFF2-40B4-BE49-F238E27FC236}">
                    <a16:creationId xmlns:a16="http://schemas.microsoft.com/office/drawing/2014/main" id="{47FF828E-4F93-E643-A531-FB9FD063A8EC}"/>
                  </a:ext>
                </a:extLst>
              </p:cNvPr>
              <p:cNvGrpSpPr/>
              <p:nvPr/>
            </p:nvGrpSpPr>
            <p:grpSpPr>
              <a:xfrm>
                <a:off x="0" y="1"/>
                <a:ext cx="12287246" cy="6892959"/>
                <a:chOff x="-2" y="114405"/>
                <a:chExt cx="12287246" cy="6892959"/>
              </a:xfrm>
            </p:grpSpPr>
            <p:sp>
              <p:nvSpPr>
                <p:cNvPr id="24" name="矩形 23">
                  <a:extLst>
                    <a:ext uri="{FF2B5EF4-FFF2-40B4-BE49-F238E27FC236}">
                      <a16:creationId xmlns:a16="http://schemas.microsoft.com/office/drawing/2014/main" id="{93A75B3C-6757-4347-84B2-0BCAF0E09F3C}"/>
                    </a:ext>
                  </a:extLst>
                </p:cNvPr>
                <p:cNvSpPr/>
                <p:nvPr/>
              </p:nvSpPr>
              <p:spPr>
                <a:xfrm>
                  <a:off x="3253" y="114405"/>
                  <a:ext cx="12188745" cy="597566"/>
                </a:xfrm>
                <a:prstGeom prst="rect">
                  <a:avLst/>
                </a:prstGeom>
                <a:solidFill>
                  <a:srgbClr val="0D479D"/>
                </a:solidFill>
                <a:ln>
                  <a:solidFill>
                    <a:srgbClr val="132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5" name="矩形 24">
                  <a:extLst>
                    <a:ext uri="{FF2B5EF4-FFF2-40B4-BE49-F238E27FC236}">
                      <a16:creationId xmlns:a16="http://schemas.microsoft.com/office/drawing/2014/main" id="{04D975CF-6DD0-8C4E-A156-0EC3ED2A3B00}"/>
                    </a:ext>
                  </a:extLst>
                </p:cNvPr>
                <p:cNvSpPr/>
                <p:nvPr/>
              </p:nvSpPr>
              <p:spPr>
                <a:xfrm>
                  <a:off x="-2" y="6409798"/>
                  <a:ext cx="12192001" cy="597566"/>
                </a:xfrm>
                <a:prstGeom prst="rect">
                  <a:avLst/>
                </a:prstGeom>
                <a:solidFill>
                  <a:srgbClr val="0D47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标题 1">
                  <a:extLst>
                    <a:ext uri="{FF2B5EF4-FFF2-40B4-BE49-F238E27FC236}">
                      <a16:creationId xmlns:a16="http://schemas.microsoft.com/office/drawing/2014/main" id="{DFEA68CF-297B-7942-9054-FCBC6BC8DBDD}"/>
                    </a:ext>
                  </a:extLst>
                </p:cNvPr>
                <p:cNvSpPr txBox="1">
                  <a:spLocks/>
                </p:cNvSpPr>
                <p:nvPr/>
              </p:nvSpPr>
              <p:spPr>
                <a:xfrm>
                  <a:off x="11525244" y="6400799"/>
                  <a:ext cx="762000" cy="415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zh-CN" altLang="en-US" sz="1400" b="1" dirty="0">
                    <a:solidFill>
                      <a:schemeClr val="bg2"/>
                    </a:solidFill>
                    <a:latin typeface="微软雅黑" panose="020B0503020204020204" pitchFamily="34" charset="-122"/>
                    <a:ea typeface="微软雅黑" panose="020B0503020204020204" pitchFamily="34" charset="-122"/>
                    <a:cs typeface="+mn-cs"/>
                  </a:endParaRPr>
                </a:p>
              </p:txBody>
            </p:sp>
          </p:grpSp>
          <p:sp>
            <p:nvSpPr>
              <p:cNvPr id="23" name="文本框 22">
                <a:extLst>
                  <a:ext uri="{FF2B5EF4-FFF2-40B4-BE49-F238E27FC236}">
                    <a16:creationId xmlns:a16="http://schemas.microsoft.com/office/drawing/2014/main" id="{BF56464F-DBB0-454C-87D7-8722360DB030}"/>
                  </a:ext>
                </a:extLst>
              </p:cNvPr>
              <p:cNvSpPr txBox="1"/>
              <p:nvPr/>
            </p:nvSpPr>
            <p:spPr>
              <a:xfrm>
                <a:off x="100012" y="67951"/>
                <a:ext cx="10018546" cy="461665"/>
              </a:xfrm>
              <a:prstGeom prst="rect">
                <a:avLst/>
              </a:prstGeom>
              <a:noFill/>
            </p:spPr>
            <p:txBody>
              <a:bodyPr wrap="square" rtlCol="0">
                <a:spAutoFit/>
              </a:bodyPr>
              <a:lstStyle/>
              <a:p>
                <a:r>
                  <a:rPr kumimoji="1" lang="en-US" altLang="zh-CN" sz="2400" dirty="0">
                    <a:solidFill>
                      <a:schemeClr val="bg1"/>
                    </a:solidFill>
                    <a:latin typeface="Baskerville" panose="02020502070401020303" pitchFamily="18" charset="0"/>
                    <a:ea typeface="Baskerville" panose="02020502070401020303" pitchFamily="18" charset="0"/>
                  </a:rPr>
                  <a:t>3 Methodology: Undefined Property Identifier</a:t>
                </a:r>
                <a:endParaRPr kumimoji="1" lang="zh-CN" altLang="en-US" sz="2400" dirty="0">
                  <a:solidFill>
                    <a:schemeClr val="bg1"/>
                  </a:solidFill>
                  <a:latin typeface="Baskerville" panose="02020502070401020303" pitchFamily="18" charset="0"/>
                </a:endParaRPr>
              </a:p>
            </p:txBody>
          </p:sp>
        </p:grpSp>
        <p:pic>
          <p:nvPicPr>
            <p:cNvPr id="14" name="图片 13" descr="文本&#10;&#10;描述已自动生成">
              <a:extLst>
                <a:ext uri="{FF2B5EF4-FFF2-40B4-BE49-F238E27FC236}">
                  <a16:creationId xmlns:a16="http://schemas.microsoft.com/office/drawing/2014/main" id="{8BB2EEB5-3171-A34F-AADB-60F9DF611D36}"/>
                </a:ext>
              </a:extLst>
            </p:cNvPr>
            <p:cNvPicPr>
              <a:picLocks noChangeAspect="1"/>
            </p:cNvPicPr>
            <p:nvPr/>
          </p:nvPicPr>
          <p:blipFill>
            <a:blip r:embed="rId3"/>
            <a:stretch>
              <a:fillRect/>
            </a:stretch>
          </p:blipFill>
          <p:spPr>
            <a:xfrm>
              <a:off x="9955409" y="6326200"/>
              <a:ext cx="2131311" cy="563727"/>
            </a:xfrm>
            <a:prstGeom prst="rect">
              <a:avLst/>
            </a:prstGeom>
          </p:spPr>
        </p:pic>
      </p:grpSp>
      <p:sp>
        <p:nvSpPr>
          <p:cNvPr id="27" name="文本框 26">
            <a:extLst>
              <a:ext uri="{FF2B5EF4-FFF2-40B4-BE49-F238E27FC236}">
                <a16:creationId xmlns:a16="http://schemas.microsoft.com/office/drawing/2014/main" id="{DD62AD80-F92B-CF4C-A3F6-121DBE8294F8}"/>
              </a:ext>
            </a:extLst>
          </p:cNvPr>
          <p:cNvSpPr txBox="1"/>
          <p:nvPr/>
        </p:nvSpPr>
        <p:spPr>
          <a:xfrm>
            <a:off x="362480" y="794444"/>
            <a:ext cx="11162766" cy="2444836"/>
          </a:xfrm>
          <a:prstGeom prst="rect">
            <a:avLst/>
          </a:prstGeom>
          <a:noFill/>
        </p:spPr>
        <p:txBody>
          <a:bodyPr wrap="square" rtlCol="0">
            <a:spAutoFit/>
          </a:bodyPr>
          <a:lstStyle/>
          <a:p>
            <a:pPr marL="285750" indent="-285750">
              <a:lnSpc>
                <a:spcPct val="150000"/>
              </a:lnSpc>
              <a:buFont typeface="Wingdings" pitchFamily="2" charset="2"/>
              <a:buChar char="n"/>
            </a:pPr>
            <a:r>
              <a:rPr kumimoji="1" lang="en-US" altLang="zh-CN" sz="2000" dirty="0">
                <a:latin typeface="Songti SC" panose="02010600040101010101" pitchFamily="2" charset="-122"/>
                <a:ea typeface="Songti SC" panose="02010600040101010101" pitchFamily="2" charset="-122"/>
              </a:rPr>
              <a:t>Objective:</a:t>
            </a:r>
          </a:p>
          <a:p>
            <a:pPr marL="800100" lvl="1" indent="-342900">
              <a:lnSpc>
                <a:spcPct val="120000"/>
              </a:lnSpc>
              <a:buFont typeface="Wingdings" pitchFamily="2" charset="2"/>
              <a:buChar char="Ø"/>
            </a:pPr>
            <a:r>
              <a:rPr kumimoji="1" lang="en-US" altLang="zh-CN" dirty="0">
                <a:latin typeface="Songti SC" panose="02010600040101010101" pitchFamily="2" charset="-122"/>
                <a:ea typeface="Songti SC" panose="02010600040101010101" pitchFamily="2" charset="-122"/>
              </a:rPr>
              <a:t>Given the source code and application, identify the undefined properties in runtime.</a:t>
            </a:r>
          </a:p>
          <a:p>
            <a:pPr marL="285750" indent="-285750">
              <a:lnSpc>
                <a:spcPct val="150000"/>
              </a:lnSpc>
              <a:buFont typeface="Wingdings" pitchFamily="2" charset="2"/>
              <a:buChar char="n"/>
            </a:pPr>
            <a:r>
              <a:rPr kumimoji="1" lang="en-US" altLang="zh-CN" sz="2000" dirty="0">
                <a:latin typeface="Songti SC" panose="02010600040101010101" pitchFamily="2" charset="-122"/>
                <a:ea typeface="Songti SC" panose="02010600040101010101" pitchFamily="2" charset="-122"/>
              </a:rPr>
              <a:t>Solution: </a:t>
            </a:r>
          </a:p>
          <a:p>
            <a:pPr marL="800100" lvl="1" indent="-342900" fontAlgn="base">
              <a:lnSpc>
                <a:spcPct val="120000"/>
              </a:lnSpc>
              <a:spcBef>
                <a:spcPts val="300"/>
              </a:spcBef>
              <a:spcAft>
                <a:spcPts val="0"/>
              </a:spcAft>
              <a:buFont typeface="+mj-lt"/>
              <a:buAutoNum type="arabicPeriod"/>
            </a:pPr>
            <a:r>
              <a:rPr kumimoji="1" lang="en" altLang="zh-CN" dirty="0">
                <a:latin typeface="Songti SC" panose="02010600040101010101" pitchFamily="2" charset="-122"/>
                <a:ea typeface="Songti SC" panose="02010600040101010101" pitchFamily="2" charset="-122"/>
              </a:rPr>
              <a:t>Parse the application’s source code and extract all directly read properties.</a:t>
            </a:r>
          </a:p>
          <a:p>
            <a:pPr marL="800100" lvl="1" indent="-342900" fontAlgn="base">
              <a:lnSpc>
                <a:spcPct val="120000"/>
              </a:lnSpc>
              <a:spcBef>
                <a:spcPts val="300"/>
              </a:spcBef>
              <a:spcAft>
                <a:spcPts val="0"/>
              </a:spcAft>
              <a:buFont typeface="+mj-lt"/>
              <a:buAutoNum type="arabicPeriod"/>
            </a:pPr>
            <a:r>
              <a:rPr kumimoji="1" lang="en" altLang="zh-CN" dirty="0">
                <a:latin typeface="Songti SC" panose="02010600040101010101" pitchFamily="2" charset="-122"/>
                <a:ea typeface="Songti SC" panose="02010600040101010101" pitchFamily="2" charset="-122"/>
              </a:rPr>
              <a:t>Set Handler in </a:t>
            </a:r>
            <a:r>
              <a:rPr kumimoji="1" lang="en" altLang="zh-CN" dirty="0" err="1">
                <a:latin typeface="Songti SC" panose="02010600040101010101" pitchFamily="2" charset="-122"/>
                <a:ea typeface="Songti SC" panose="02010600040101010101" pitchFamily="2" charset="-122"/>
              </a:rPr>
              <a:t>Object.prototype</a:t>
            </a:r>
            <a:r>
              <a:rPr kumimoji="1" lang="en" altLang="zh-CN" dirty="0">
                <a:latin typeface="Songti SC" panose="02010600040101010101" pitchFamily="2" charset="-122"/>
                <a:ea typeface="Songti SC" panose="02010600040101010101" pitchFamily="2" charset="-122"/>
              </a:rPr>
              <a:t> to log all extracted properties lookup.</a:t>
            </a:r>
          </a:p>
          <a:p>
            <a:pPr marL="800100" lvl="1" indent="-342900" fontAlgn="base">
              <a:lnSpc>
                <a:spcPct val="120000"/>
              </a:lnSpc>
              <a:spcBef>
                <a:spcPts val="300"/>
              </a:spcBef>
              <a:spcAft>
                <a:spcPts val="0"/>
              </a:spcAft>
              <a:buFont typeface="+mj-lt"/>
              <a:buAutoNum type="arabicPeriod"/>
            </a:pPr>
            <a:r>
              <a:rPr kumimoji="1" lang="en" altLang="zh-CN" dirty="0">
                <a:latin typeface="Songti SC" panose="02010600040101010101" pitchFamily="2" charset="-122"/>
                <a:ea typeface="Songti SC" panose="02010600040101010101" pitchFamily="2" charset="-122"/>
              </a:rPr>
              <a:t>Run the application and check the log to find undefined properties. </a:t>
            </a:r>
          </a:p>
        </p:txBody>
      </p:sp>
      <p:pic>
        <p:nvPicPr>
          <p:cNvPr id="11" name="图片 10" descr="图形用户界面&#10;&#10;描述已自动生成">
            <a:extLst>
              <a:ext uri="{FF2B5EF4-FFF2-40B4-BE49-F238E27FC236}">
                <a16:creationId xmlns:a16="http://schemas.microsoft.com/office/drawing/2014/main" id="{A192CF55-F0B3-EF42-8BC8-653FF4914B30}"/>
              </a:ext>
            </a:extLst>
          </p:cNvPr>
          <p:cNvPicPr>
            <a:picLocks noChangeAspect="1"/>
          </p:cNvPicPr>
          <p:nvPr/>
        </p:nvPicPr>
        <p:blipFill>
          <a:blip r:embed="rId4"/>
          <a:stretch>
            <a:fillRect/>
          </a:stretch>
        </p:blipFill>
        <p:spPr>
          <a:xfrm>
            <a:off x="2089573" y="3322576"/>
            <a:ext cx="8012854" cy="2619388"/>
          </a:xfrm>
          <a:prstGeom prst="rect">
            <a:avLst/>
          </a:prstGeom>
        </p:spPr>
      </p:pic>
      <p:sp>
        <p:nvSpPr>
          <p:cNvPr id="2" name="框架 1">
            <a:extLst>
              <a:ext uri="{FF2B5EF4-FFF2-40B4-BE49-F238E27FC236}">
                <a16:creationId xmlns:a16="http://schemas.microsoft.com/office/drawing/2014/main" id="{AEC752A8-7339-FF4D-9B26-4D506169CFCE}"/>
              </a:ext>
            </a:extLst>
          </p:cNvPr>
          <p:cNvSpPr/>
          <p:nvPr/>
        </p:nvSpPr>
        <p:spPr>
          <a:xfrm>
            <a:off x="4030133" y="4424307"/>
            <a:ext cx="1842348" cy="466040"/>
          </a:xfrm>
          <a:prstGeom prst="frame">
            <a:avLst>
              <a:gd name="adj1" fmla="val 56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4238413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BABE375A-2B8C-CF49-A3E7-89D7775ECDF2}"/>
              </a:ext>
            </a:extLst>
          </p:cNvPr>
          <p:cNvGrpSpPr/>
          <p:nvPr/>
        </p:nvGrpSpPr>
        <p:grpSpPr>
          <a:xfrm>
            <a:off x="0" y="-17480"/>
            <a:ext cx="12287246" cy="6892959"/>
            <a:chOff x="0" y="1"/>
            <a:chExt cx="12287246" cy="6892959"/>
          </a:xfrm>
        </p:grpSpPr>
        <p:grpSp>
          <p:nvGrpSpPr>
            <p:cNvPr id="13" name="组合 12">
              <a:extLst>
                <a:ext uri="{FF2B5EF4-FFF2-40B4-BE49-F238E27FC236}">
                  <a16:creationId xmlns:a16="http://schemas.microsoft.com/office/drawing/2014/main" id="{A0F6B64B-22B7-9C4A-8108-C52A96510193}"/>
                </a:ext>
              </a:extLst>
            </p:cNvPr>
            <p:cNvGrpSpPr/>
            <p:nvPr/>
          </p:nvGrpSpPr>
          <p:grpSpPr>
            <a:xfrm>
              <a:off x="0" y="1"/>
              <a:ext cx="12287246" cy="6892959"/>
              <a:chOff x="0" y="1"/>
              <a:chExt cx="12287246" cy="6892959"/>
            </a:xfrm>
          </p:grpSpPr>
          <p:grpSp>
            <p:nvGrpSpPr>
              <p:cNvPr id="15" name="组合 14">
                <a:extLst>
                  <a:ext uri="{FF2B5EF4-FFF2-40B4-BE49-F238E27FC236}">
                    <a16:creationId xmlns:a16="http://schemas.microsoft.com/office/drawing/2014/main" id="{47FF828E-4F93-E643-A531-FB9FD063A8EC}"/>
                  </a:ext>
                </a:extLst>
              </p:cNvPr>
              <p:cNvGrpSpPr/>
              <p:nvPr/>
            </p:nvGrpSpPr>
            <p:grpSpPr>
              <a:xfrm>
                <a:off x="0" y="1"/>
                <a:ext cx="12287246" cy="6892959"/>
                <a:chOff x="-2" y="114405"/>
                <a:chExt cx="12287246" cy="6892959"/>
              </a:xfrm>
            </p:grpSpPr>
            <p:sp>
              <p:nvSpPr>
                <p:cNvPr id="24" name="矩形 23">
                  <a:extLst>
                    <a:ext uri="{FF2B5EF4-FFF2-40B4-BE49-F238E27FC236}">
                      <a16:creationId xmlns:a16="http://schemas.microsoft.com/office/drawing/2014/main" id="{93A75B3C-6757-4347-84B2-0BCAF0E09F3C}"/>
                    </a:ext>
                  </a:extLst>
                </p:cNvPr>
                <p:cNvSpPr/>
                <p:nvPr/>
              </p:nvSpPr>
              <p:spPr>
                <a:xfrm>
                  <a:off x="3253" y="114405"/>
                  <a:ext cx="12188745" cy="597566"/>
                </a:xfrm>
                <a:prstGeom prst="rect">
                  <a:avLst/>
                </a:prstGeom>
                <a:solidFill>
                  <a:srgbClr val="0D479D"/>
                </a:solidFill>
                <a:ln>
                  <a:solidFill>
                    <a:srgbClr val="132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5" name="矩形 24">
                  <a:extLst>
                    <a:ext uri="{FF2B5EF4-FFF2-40B4-BE49-F238E27FC236}">
                      <a16:creationId xmlns:a16="http://schemas.microsoft.com/office/drawing/2014/main" id="{04D975CF-6DD0-8C4E-A156-0EC3ED2A3B00}"/>
                    </a:ext>
                  </a:extLst>
                </p:cNvPr>
                <p:cNvSpPr/>
                <p:nvPr/>
              </p:nvSpPr>
              <p:spPr>
                <a:xfrm>
                  <a:off x="-2" y="6409798"/>
                  <a:ext cx="12192001" cy="597566"/>
                </a:xfrm>
                <a:prstGeom prst="rect">
                  <a:avLst/>
                </a:prstGeom>
                <a:solidFill>
                  <a:srgbClr val="0D47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标题 1">
                  <a:extLst>
                    <a:ext uri="{FF2B5EF4-FFF2-40B4-BE49-F238E27FC236}">
                      <a16:creationId xmlns:a16="http://schemas.microsoft.com/office/drawing/2014/main" id="{DFEA68CF-297B-7942-9054-FCBC6BC8DBDD}"/>
                    </a:ext>
                  </a:extLst>
                </p:cNvPr>
                <p:cNvSpPr txBox="1">
                  <a:spLocks/>
                </p:cNvSpPr>
                <p:nvPr/>
              </p:nvSpPr>
              <p:spPr>
                <a:xfrm>
                  <a:off x="11525244" y="6400799"/>
                  <a:ext cx="762000" cy="415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zh-CN" altLang="en-US" sz="1400" b="1" dirty="0">
                    <a:solidFill>
                      <a:schemeClr val="bg2"/>
                    </a:solidFill>
                    <a:latin typeface="微软雅黑" panose="020B0503020204020204" pitchFamily="34" charset="-122"/>
                    <a:ea typeface="微软雅黑" panose="020B0503020204020204" pitchFamily="34" charset="-122"/>
                    <a:cs typeface="+mn-cs"/>
                  </a:endParaRPr>
                </a:p>
              </p:txBody>
            </p:sp>
          </p:grpSp>
          <p:sp>
            <p:nvSpPr>
              <p:cNvPr id="23" name="文本框 22">
                <a:extLst>
                  <a:ext uri="{FF2B5EF4-FFF2-40B4-BE49-F238E27FC236}">
                    <a16:creationId xmlns:a16="http://schemas.microsoft.com/office/drawing/2014/main" id="{BF56464F-DBB0-454C-87D7-8722360DB030}"/>
                  </a:ext>
                </a:extLst>
              </p:cNvPr>
              <p:cNvSpPr txBox="1"/>
              <p:nvPr/>
            </p:nvSpPr>
            <p:spPr>
              <a:xfrm>
                <a:off x="100012" y="67951"/>
                <a:ext cx="10018546" cy="461665"/>
              </a:xfrm>
              <a:prstGeom prst="rect">
                <a:avLst/>
              </a:prstGeom>
              <a:noFill/>
            </p:spPr>
            <p:txBody>
              <a:bodyPr wrap="square" rtlCol="0">
                <a:spAutoFit/>
              </a:bodyPr>
              <a:lstStyle/>
              <a:p>
                <a:r>
                  <a:rPr kumimoji="1" lang="en-US" altLang="zh-CN" sz="2400" dirty="0">
                    <a:solidFill>
                      <a:schemeClr val="bg1"/>
                    </a:solidFill>
                    <a:latin typeface="Baskerville" panose="02020502070401020303" pitchFamily="18" charset="0"/>
                    <a:ea typeface="Baskerville" panose="02020502070401020303" pitchFamily="18" charset="0"/>
                  </a:rPr>
                  <a:t>3 Methodology: Execution Context Identifier</a:t>
                </a:r>
                <a:endParaRPr kumimoji="1" lang="zh-CN" altLang="en-US" sz="2400" dirty="0">
                  <a:solidFill>
                    <a:schemeClr val="bg1"/>
                  </a:solidFill>
                  <a:latin typeface="Baskerville" panose="02020502070401020303" pitchFamily="18" charset="0"/>
                </a:endParaRPr>
              </a:p>
            </p:txBody>
          </p:sp>
        </p:grpSp>
        <p:pic>
          <p:nvPicPr>
            <p:cNvPr id="14" name="图片 13" descr="文本&#10;&#10;描述已自动生成">
              <a:extLst>
                <a:ext uri="{FF2B5EF4-FFF2-40B4-BE49-F238E27FC236}">
                  <a16:creationId xmlns:a16="http://schemas.microsoft.com/office/drawing/2014/main" id="{8BB2EEB5-3171-A34F-AADB-60F9DF611D36}"/>
                </a:ext>
              </a:extLst>
            </p:cNvPr>
            <p:cNvPicPr>
              <a:picLocks noChangeAspect="1"/>
            </p:cNvPicPr>
            <p:nvPr/>
          </p:nvPicPr>
          <p:blipFill>
            <a:blip r:embed="rId3"/>
            <a:stretch>
              <a:fillRect/>
            </a:stretch>
          </p:blipFill>
          <p:spPr>
            <a:xfrm>
              <a:off x="9955409" y="6326200"/>
              <a:ext cx="2131311" cy="563727"/>
            </a:xfrm>
            <a:prstGeom prst="rect">
              <a:avLst/>
            </a:prstGeom>
          </p:spPr>
        </p:pic>
      </p:grpSp>
      <p:sp>
        <p:nvSpPr>
          <p:cNvPr id="27" name="文本框 26">
            <a:extLst>
              <a:ext uri="{FF2B5EF4-FFF2-40B4-BE49-F238E27FC236}">
                <a16:creationId xmlns:a16="http://schemas.microsoft.com/office/drawing/2014/main" id="{DD62AD80-F92B-CF4C-A3F6-121DBE8294F8}"/>
              </a:ext>
            </a:extLst>
          </p:cNvPr>
          <p:cNvSpPr txBox="1"/>
          <p:nvPr/>
        </p:nvSpPr>
        <p:spPr>
          <a:xfrm>
            <a:off x="362480" y="794444"/>
            <a:ext cx="11162766" cy="2777235"/>
          </a:xfrm>
          <a:prstGeom prst="rect">
            <a:avLst/>
          </a:prstGeom>
          <a:noFill/>
        </p:spPr>
        <p:txBody>
          <a:bodyPr wrap="square" rtlCol="0">
            <a:spAutoFit/>
          </a:bodyPr>
          <a:lstStyle/>
          <a:p>
            <a:pPr marL="285750" indent="-285750">
              <a:lnSpc>
                <a:spcPct val="150000"/>
              </a:lnSpc>
              <a:buFont typeface="Wingdings" pitchFamily="2" charset="2"/>
              <a:buChar char="n"/>
            </a:pPr>
            <a:r>
              <a:rPr kumimoji="1" lang="en-US" altLang="zh-CN" sz="2000" dirty="0">
                <a:latin typeface="Songti SC" panose="02010600040101010101" pitchFamily="2" charset="-122"/>
                <a:ea typeface="Songti SC" panose="02010600040101010101" pitchFamily="2" charset="-122"/>
              </a:rPr>
              <a:t>Objective:</a:t>
            </a:r>
          </a:p>
          <a:p>
            <a:pPr marL="800100" lvl="1" indent="-342900">
              <a:lnSpc>
                <a:spcPct val="120000"/>
              </a:lnSpc>
              <a:buFont typeface="Wingdings" pitchFamily="2" charset="2"/>
              <a:buChar char="Ø"/>
            </a:pPr>
            <a:r>
              <a:rPr kumimoji="1" lang="en-US" altLang="zh-CN" dirty="0">
                <a:latin typeface="Songti SC" panose="02010600040101010101" pitchFamily="2" charset="-122"/>
                <a:ea typeface="Songti SC" panose="02010600040101010101" pitchFamily="2" charset="-122"/>
              </a:rPr>
              <a:t>Identify the execution context in the program</a:t>
            </a:r>
          </a:p>
          <a:p>
            <a:pPr marL="800100" lvl="1" indent="-342900">
              <a:lnSpc>
                <a:spcPct val="120000"/>
              </a:lnSpc>
              <a:buFont typeface="Wingdings" pitchFamily="2" charset="2"/>
              <a:buChar char="Ø"/>
            </a:pPr>
            <a:r>
              <a:rPr kumimoji="1" lang="en-US" altLang="zh-CN" dirty="0">
                <a:latin typeface="Songti SC" panose="02010600040101010101" pitchFamily="2" charset="-122"/>
                <a:ea typeface="Songti SC" panose="02010600040101010101" pitchFamily="2" charset="-122"/>
              </a:rPr>
              <a:t>Analyze the dataflow from undefined properties to the execution sinks and generate available gadgets</a:t>
            </a:r>
          </a:p>
          <a:p>
            <a:pPr marL="285750" indent="-285750">
              <a:lnSpc>
                <a:spcPct val="150000"/>
              </a:lnSpc>
              <a:buFont typeface="Wingdings" pitchFamily="2" charset="2"/>
              <a:buChar char="n"/>
            </a:pPr>
            <a:r>
              <a:rPr kumimoji="1" lang="en-US" altLang="zh-CN" sz="2000" dirty="0">
                <a:latin typeface="Songti SC" panose="02010600040101010101" pitchFamily="2" charset="-122"/>
                <a:ea typeface="Songti SC" panose="02010600040101010101" pitchFamily="2" charset="-122"/>
              </a:rPr>
              <a:t>Solution: </a:t>
            </a:r>
          </a:p>
          <a:p>
            <a:pPr marL="800100" lvl="1" indent="-342900" fontAlgn="base">
              <a:lnSpc>
                <a:spcPct val="120000"/>
              </a:lnSpc>
              <a:spcBef>
                <a:spcPts val="300"/>
              </a:spcBef>
              <a:spcAft>
                <a:spcPts val="0"/>
              </a:spcAft>
              <a:buFont typeface="+mj-lt"/>
              <a:buAutoNum type="arabicPeriod"/>
            </a:pPr>
            <a:r>
              <a:rPr kumimoji="1" lang="en" altLang="zh-CN" dirty="0">
                <a:latin typeface="Songti SC" panose="02010600040101010101" pitchFamily="2" charset="-122"/>
                <a:ea typeface="Songti SC" panose="02010600040101010101" pitchFamily="2" charset="-122"/>
              </a:rPr>
              <a:t>Manually read the document and previously disclosed vulnerabilities and define code patterns in </a:t>
            </a:r>
            <a:r>
              <a:rPr kumimoji="1" lang="en" altLang="zh-CN" dirty="0" err="1">
                <a:latin typeface="Songti SC" panose="02010600040101010101" pitchFamily="2" charset="-122"/>
                <a:ea typeface="Songti SC" panose="02010600040101010101" pitchFamily="2" charset="-122"/>
              </a:rPr>
              <a:t>node.js</a:t>
            </a:r>
            <a:r>
              <a:rPr kumimoji="1" lang="en" altLang="zh-CN" dirty="0">
                <a:latin typeface="Songti SC" panose="02010600040101010101" pitchFamily="2" charset="-122"/>
                <a:ea typeface="Songti SC" panose="02010600040101010101" pitchFamily="2" charset="-122"/>
              </a:rPr>
              <a:t> that potentially run/evaluate code in the runtime. </a:t>
            </a:r>
          </a:p>
          <a:p>
            <a:pPr marL="800100" lvl="1" indent="-342900" fontAlgn="base">
              <a:lnSpc>
                <a:spcPct val="120000"/>
              </a:lnSpc>
              <a:spcBef>
                <a:spcPts val="300"/>
              </a:spcBef>
              <a:spcAft>
                <a:spcPts val="0"/>
              </a:spcAft>
              <a:buFont typeface="+mj-lt"/>
              <a:buAutoNum type="arabicPeriod"/>
            </a:pPr>
            <a:r>
              <a:rPr kumimoji="1" lang="en" altLang="zh-CN" dirty="0">
                <a:latin typeface="Songti SC" panose="02010600040101010101" pitchFamily="2" charset="-122"/>
                <a:ea typeface="Songti SC" panose="02010600040101010101" pitchFamily="2" charset="-122"/>
              </a:rPr>
              <a:t>Conduct taint tracking to identify paths from the undefined property and the execution sink.</a:t>
            </a:r>
          </a:p>
        </p:txBody>
      </p:sp>
      <p:pic>
        <p:nvPicPr>
          <p:cNvPr id="11" name="图片 10" descr="图形用户界面&#10;&#10;描述已自动生成">
            <a:extLst>
              <a:ext uri="{FF2B5EF4-FFF2-40B4-BE49-F238E27FC236}">
                <a16:creationId xmlns:a16="http://schemas.microsoft.com/office/drawing/2014/main" id="{A192CF55-F0B3-EF42-8BC8-653FF4914B30}"/>
              </a:ext>
            </a:extLst>
          </p:cNvPr>
          <p:cNvPicPr>
            <a:picLocks noChangeAspect="1"/>
          </p:cNvPicPr>
          <p:nvPr/>
        </p:nvPicPr>
        <p:blipFill>
          <a:blip r:embed="rId4"/>
          <a:stretch>
            <a:fillRect/>
          </a:stretch>
        </p:blipFill>
        <p:spPr>
          <a:xfrm>
            <a:off x="2105704" y="3489894"/>
            <a:ext cx="8012854" cy="2619388"/>
          </a:xfrm>
          <a:prstGeom prst="rect">
            <a:avLst/>
          </a:prstGeom>
        </p:spPr>
      </p:pic>
      <p:sp>
        <p:nvSpPr>
          <p:cNvPr id="2" name="框架 1">
            <a:extLst>
              <a:ext uri="{FF2B5EF4-FFF2-40B4-BE49-F238E27FC236}">
                <a16:creationId xmlns:a16="http://schemas.microsoft.com/office/drawing/2014/main" id="{AEC752A8-7339-FF4D-9B26-4D506169CFCE}"/>
              </a:ext>
            </a:extLst>
          </p:cNvPr>
          <p:cNvSpPr/>
          <p:nvPr/>
        </p:nvSpPr>
        <p:spPr>
          <a:xfrm>
            <a:off x="4012398" y="3786037"/>
            <a:ext cx="1842348" cy="466040"/>
          </a:xfrm>
          <a:prstGeom prst="frame">
            <a:avLst>
              <a:gd name="adj1" fmla="val 568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134331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BABE375A-2B8C-CF49-A3E7-89D7775ECDF2}"/>
              </a:ext>
            </a:extLst>
          </p:cNvPr>
          <p:cNvGrpSpPr/>
          <p:nvPr/>
        </p:nvGrpSpPr>
        <p:grpSpPr>
          <a:xfrm>
            <a:off x="0" y="-17480"/>
            <a:ext cx="12287246" cy="6892959"/>
            <a:chOff x="0" y="1"/>
            <a:chExt cx="12287246" cy="6892959"/>
          </a:xfrm>
        </p:grpSpPr>
        <p:grpSp>
          <p:nvGrpSpPr>
            <p:cNvPr id="13" name="组合 12">
              <a:extLst>
                <a:ext uri="{FF2B5EF4-FFF2-40B4-BE49-F238E27FC236}">
                  <a16:creationId xmlns:a16="http://schemas.microsoft.com/office/drawing/2014/main" id="{A0F6B64B-22B7-9C4A-8108-C52A96510193}"/>
                </a:ext>
              </a:extLst>
            </p:cNvPr>
            <p:cNvGrpSpPr/>
            <p:nvPr/>
          </p:nvGrpSpPr>
          <p:grpSpPr>
            <a:xfrm>
              <a:off x="0" y="1"/>
              <a:ext cx="12287246" cy="6892959"/>
              <a:chOff x="0" y="1"/>
              <a:chExt cx="12287246" cy="6892959"/>
            </a:xfrm>
          </p:grpSpPr>
          <p:grpSp>
            <p:nvGrpSpPr>
              <p:cNvPr id="15" name="组合 14">
                <a:extLst>
                  <a:ext uri="{FF2B5EF4-FFF2-40B4-BE49-F238E27FC236}">
                    <a16:creationId xmlns:a16="http://schemas.microsoft.com/office/drawing/2014/main" id="{47FF828E-4F93-E643-A531-FB9FD063A8EC}"/>
                  </a:ext>
                </a:extLst>
              </p:cNvPr>
              <p:cNvGrpSpPr/>
              <p:nvPr/>
            </p:nvGrpSpPr>
            <p:grpSpPr>
              <a:xfrm>
                <a:off x="0" y="1"/>
                <a:ext cx="12287246" cy="6892959"/>
                <a:chOff x="-2" y="114405"/>
                <a:chExt cx="12287246" cy="6892959"/>
              </a:xfrm>
            </p:grpSpPr>
            <p:sp>
              <p:nvSpPr>
                <p:cNvPr id="24" name="矩形 23">
                  <a:extLst>
                    <a:ext uri="{FF2B5EF4-FFF2-40B4-BE49-F238E27FC236}">
                      <a16:creationId xmlns:a16="http://schemas.microsoft.com/office/drawing/2014/main" id="{93A75B3C-6757-4347-84B2-0BCAF0E09F3C}"/>
                    </a:ext>
                  </a:extLst>
                </p:cNvPr>
                <p:cNvSpPr/>
                <p:nvPr/>
              </p:nvSpPr>
              <p:spPr>
                <a:xfrm>
                  <a:off x="3253" y="114405"/>
                  <a:ext cx="12188745" cy="597566"/>
                </a:xfrm>
                <a:prstGeom prst="rect">
                  <a:avLst/>
                </a:prstGeom>
                <a:solidFill>
                  <a:srgbClr val="0D479D"/>
                </a:solidFill>
                <a:ln>
                  <a:solidFill>
                    <a:srgbClr val="132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5" name="矩形 24">
                  <a:extLst>
                    <a:ext uri="{FF2B5EF4-FFF2-40B4-BE49-F238E27FC236}">
                      <a16:creationId xmlns:a16="http://schemas.microsoft.com/office/drawing/2014/main" id="{04D975CF-6DD0-8C4E-A156-0EC3ED2A3B00}"/>
                    </a:ext>
                  </a:extLst>
                </p:cNvPr>
                <p:cNvSpPr/>
                <p:nvPr/>
              </p:nvSpPr>
              <p:spPr>
                <a:xfrm>
                  <a:off x="-2" y="6409798"/>
                  <a:ext cx="12192001" cy="597566"/>
                </a:xfrm>
                <a:prstGeom prst="rect">
                  <a:avLst/>
                </a:prstGeom>
                <a:solidFill>
                  <a:srgbClr val="0D47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标题 1">
                  <a:extLst>
                    <a:ext uri="{FF2B5EF4-FFF2-40B4-BE49-F238E27FC236}">
                      <a16:creationId xmlns:a16="http://schemas.microsoft.com/office/drawing/2014/main" id="{DFEA68CF-297B-7942-9054-FCBC6BC8DBDD}"/>
                    </a:ext>
                  </a:extLst>
                </p:cNvPr>
                <p:cNvSpPr txBox="1">
                  <a:spLocks/>
                </p:cNvSpPr>
                <p:nvPr/>
              </p:nvSpPr>
              <p:spPr>
                <a:xfrm>
                  <a:off x="11525244" y="6400799"/>
                  <a:ext cx="762000" cy="415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zh-CN" altLang="en-US" sz="1400" b="1" dirty="0">
                    <a:solidFill>
                      <a:schemeClr val="bg2"/>
                    </a:solidFill>
                    <a:latin typeface="微软雅黑" panose="020B0503020204020204" pitchFamily="34" charset="-122"/>
                    <a:ea typeface="微软雅黑" panose="020B0503020204020204" pitchFamily="34" charset="-122"/>
                    <a:cs typeface="+mn-cs"/>
                  </a:endParaRPr>
                </a:p>
              </p:txBody>
            </p:sp>
          </p:grpSp>
          <p:sp>
            <p:nvSpPr>
              <p:cNvPr id="23" name="文本框 22">
                <a:extLst>
                  <a:ext uri="{FF2B5EF4-FFF2-40B4-BE49-F238E27FC236}">
                    <a16:creationId xmlns:a16="http://schemas.microsoft.com/office/drawing/2014/main" id="{BF56464F-DBB0-454C-87D7-8722360DB030}"/>
                  </a:ext>
                </a:extLst>
              </p:cNvPr>
              <p:cNvSpPr txBox="1"/>
              <p:nvPr/>
            </p:nvSpPr>
            <p:spPr>
              <a:xfrm>
                <a:off x="100012" y="67951"/>
                <a:ext cx="10018546" cy="461665"/>
              </a:xfrm>
              <a:prstGeom prst="rect">
                <a:avLst/>
              </a:prstGeom>
              <a:noFill/>
            </p:spPr>
            <p:txBody>
              <a:bodyPr wrap="square" rtlCol="0">
                <a:spAutoFit/>
              </a:bodyPr>
              <a:lstStyle/>
              <a:p>
                <a:r>
                  <a:rPr kumimoji="1" lang="en-US" altLang="zh-CN" sz="2400" dirty="0">
                    <a:solidFill>
                      <a:schemeClr val="bg1"/>
                    </a:solidFill>
                    <a:latin typeface="Baskerville" panose="02020502070401020303" pitchFamily="18" charset="0"/>
                    <a:ea typeface="Baskerville" panose="02020502070401020303" pitchFamily="18" charset="0"/>
                  </a:rPr>
                  <a:t>3 Methodology: PP </a:t>
                </a:r>
                <a:r>
                  <a:rPr kumimoji="1" lang="en-US" altLang="zh-CN" sz="2400" dirty="0" err="1">
                    <a:solidFill>
                      <a:schemeClr val="bg1"/>
                    </a:solidFill>
                    <a:latin typeface="Baskerville" panose="02020502070401020303" pitchFamily="18" charset="0"/>
                    <a:ea typeface="Baskerville" panose="02020502070401020303" pitchFamily="18" charset="0"/>
                  </a:rPr>
                  <a:t>Fuzzer</a:t>
                </a:r>
                <a:endParaRPr kumimoji="1" lang="zh-CN" altLang="en-US" sz="2400" dirty="0">
                  <a:solidFill>
                    <a:schemeClr val="bg1"/>
                  </a:solidFill>
                  <a:latin typeface="Baskerville" panose="02020502070401020303" pitchFamily="18" charset="0"/>
                </a:endParaRPr>
              </a:p>
            </p:txBody>
          </p:sp>
        </p:grpSp>
        <p:pic>
          <p:nvPicPr>
            <p:cNvPr id="14" name="图片 13" descr="文本&#10;&#10;描述已自动生成">
              <a:extLst>
                <a:ext uri="{FF2B5EF4-FFF2-40B4-BE49-F238E27FC236}">
                  <a16:creationId xmlns:a16="http://schemas.microsoft.com/office/drawing/2014/main" id="{8BB2EEB5-3171-A34F-AADB-60F9DF611D36}"/>
                </a:ext>
              </a:extLst>
            </p:cNvPr>
            <p:cNvPicPr>
              <a:picLocks noChangeAspect="1"/>
            </p:cNvPicPr>
            <p:nvPr/>
          </p:nvPicPr>
          <p:blipFill>
            <a:blip r:embed="rId3"/>
            <a:stretch>
              <a:fillRect/>
            </a:stretch>
          </p:blipFill>
          <p:spPr>
            <a:xfrm>
              <a:off x="9955409" y="6326200"/>
              <a:ext cx="2131311" cy="563727"/>
            </a:xfrm>
            <a:prstGeom prst="rect">
              <a:avLst/>
            </a:prstGeom>
          </p:spPr>
        </p:pic>
      </p:grpSp>
      <p:sp>
        <p:nvSpPr>
          <p:cNvPr id="27" name="文本框 26">
            <a:extLst>
              <a:ext uri="{FF2B5EF4-FFF2-40B4-BE49-F238E27FC236}">
                <a16:creationId xmlns:a16="http://schemas.microsoft.com/office/drawing/2014/main" id="{DD62AD80-F92B-CF4C-A3F6-121DBE8294F8}"/>
              </a:ext>
            </a:extLst>
          </p:cNvPr>
          <p:cNvSpPr txBox="1"/>
          <p:nvPr/>
        </p:nvSpPr>
        <p:spPr>
          <a:xfrm>
            <a:off x="294746" y="512135"/>
            <a:ext cx="11162766" cy="3349700"/>
          </a:xfrm>
          <a:prstGeom prst="rect">
            <a:avLst/>
          </a:prstGeom>
          <a:noFill/>
        </p:spPr>
        <p:txBody>
          <a:bodyPr wrap="square" rtlCol="0">
            <a:spAutoFit/>
          </a:bodyPr>
          <a:lstStyle/>
          <a:p>
            <a:pPr marL="285750" indent="-285750">
              <a:lnSpc>
                <a:spcPct val="150000"/>
              </a:lnSpc>
              <a:buFont typeface="Wingdings" pitchFamily="2" charset="2"/>
              <a:buChar char="n"/>
            </a:pPr>
            <a:r>
              <a:rPr kumimoji="1" lang="en-US" altLang="zh-CN" sz="2000" dirty="0">
                <a:latin typeface="Songti SC" panose="02010600040101010101" pitchFamily="2" charset="-122"/>
                <a:ea typeface="Songti SC" panose="02010600040101010101" pitchFamily="2" charset="-122"/>
              </a:rPr>
              <a:t>Objective:</a:t>
            </a:r>
          </a:p>
          <a:p>
            <a:pPr marL="800100" lvl="1" indent="-342900">
              <a:lnSpc>
                <a:spcPct val="120000"/>
              </a:lnSpc>
              <a:buFont typeface="Wingdings" pitchFamily="2" charset="2"/>
              <a:buChar char="Ø"/>
            </a:pPr>
            <a:r>
              <a:rPr kumimoji="1" lang="en-US" altLang="zh-CN" dirty="0">
                <a:latin typeface="Songti SC" panose="02010600040101010101" pitchFamily="2" charset="-122"/>
                <a:ea typeface="Songti SC" panose="02010600040101010101" pitchFamily="2" charset="-122"/>
              </a:rPr>
              <a:t>Given a target property and execution sink, construct the correct payload (from the generated POC templates) that successfully results in malicious remote code executions. </a:t>
            </a:r>
          </a:p>
          <a:p>
            <a:pPr marL="342900" indent="-342900">
              <a:lnSpc>
                <a:spcPct val="120000"/>
              </a:lnSpc>
              <a:buFont typeface="Wingdings" pitchFamily="2" charset="2"/>
              <a:buChar char="Ø"/>
            </a:pPr>
            <a:r>
              <a:rPr kumimoji="1" lang="en-US" altLang="zh-CN" sz="2000" dirty="0">
                <a:latin typeface="Songti SC" panose="02010600040101010101" pitchFamily="2" charset="-122"/>
                <a:ea typeface="Songti SC" panose="02010600040101010101" pitchFamily="2" charset="-122"/>
              </a:rPr>
              <a:t>Solution: </a:t>
            </a:r>
          </a:p>
          <a:p>
            <a:pPr marL="800100" lvl="1" indent="-342900" fontAlgn="base">
              <a:lnSpc>
                <a:spcPct val="120000"/>
              </a:lnSpc>
              <a:spcBef>
                <a:spcPts val="300"/>
              </a:spcBef>
              <a:spcAft>
                <a:spcPts val="0"/>
              </a:spcAft>
              <a:buFont typeface="+mj-lt"/>
              <a:buAutoNum type="arabicPeriod"/>
            </a:pPr>
            <a:r>
              <a:rPr kumimoji="1" lang="en" altLang="zh-CN" dirty="0">
                <a:latin typeface="Songti SC" panose="02010600040101010101" pitchFamily="2" charset="-122"/>
                <a:ea typeface="Songti SC" panose="02010600040101010101" pitchFamily="2" charset="-122"/>
              </a:rPr>
              <a:t>In the first stage, verify that the target property can be polluted successfully;</a:t>
            </a:r>
          </a:p>
          <a:p>
            <a:pPr marL="800100" lvl="1" indent="-342900" fontAlgn="base">
              <a:lnSpc>
                <a:spcPct val="120000"/>
              </a:lnSpc>
              <a:spcBef>
                <a:spcPts val="300"/>
              </a:spcBef>
              <a:spcAft>
                <a:spcPts val="0"/>
              </a:spcAft>
              <a:buFont typeface="+mj-lt"/>
              <a:buAutoNum type="arabicPeriod"/>
            </a:pPr>
            <a:r>
              <a:rPr kumimoji="1" lang="en" altLang="zh-CN" dirty="0">
                <a:latin typeface="Songti SC" panose="02010600040101010101" pitchFamily="2" charset="-122"/>
                <a:ea typeface="Songti SC" panose="02010600040101010101" pitchFamily="2" charset="-122"/>
              </a:rPr>
              <a:t>In the second stage, properties inside the exploit object will be mutated and sent to the application, and check whether it can reach from undefined properties to the execution context.</a:t>
            </a:r>
          </a:p>
          <a:p>
            <a:pPr marL="800100" lvl="1" indent="-342900" fontAlgn="base">
              <a:lnSpc>
                <a:spcPct val="120000"/>
              </a:lnSpc>
              <a:spcBef>
                <a:spcPts val="300"/>
              </a:spcBef>
              <a:spcAft>
                <a:spcPts val="0"/>
              </a:spcAft>
              <a:buFont typeface="+mj-lt"/>
              <a:buAutoNum type="arabicPeriod"/>
            </a:pPr>
            <a:r>
              <a:rPr kumimoji="1" lang="en" altLang="zh-CN" dirty="0">
                <a:latin typeface="Songti SC" panose="02010600040101010101" pitchFamily="2" charset="-122"/>
                <a:ea typeface="Songti SC" panose="02010600040101010101" pitchFamily="2" charset="-122"/>
              </a:rPr>
              <a:t>Once the execution sink can be reached, in the final stage, the attack payloads will be tailored and delivered to the execution context until we monitor its execution or raise a time up.</a:t>
            </a:r>
          </a:p>
        </p:txBody>
      </p:sp>
      <p:pic>
        <p:nvPicPr>
          <p:cNvPr id="11" name="图片 10" descr="图形用户界面&#10;&#10;描述已自动生成">
            <a:extLst>
              <a:ext uri="{FF2B5EF4-FFF2-40B4-BE49-F238E27FC236}">
                <a16:creationId xmlns:a16="http://schemas.microsoft.com/office/drawing/2014/main" id="{A192CF55-F0B3-EF42-8BC8-653FF4914B30}"/>
              </a:ext>
            </a:extLst>
          </p:cNvPr>
          <p:cNvPicPr>
            <a:picLocks noChangeAspect="1"/>
          </p:cNvPicPr>
          <p:nvPr/>
        </p:nvPicPr>
        <p:blipFill>
          <a:blip r:embed="rId4"/>
          <a:stretch>
            <a:fillRect/>
          </a:stretch>
        </p:blipFill>
        <p:spPr>
          <a:xfrm>
            <a:off x="2892850" y="4018137"/>
            <a:ext cx="6406299" cy="2094208"/>
          </a:xfrm>
          <a:prstGeom prst="rect">
            <a:avLst/>
          </a:prstGeom>
        </p:spPr>
      </p:pic>
      <p:sp>
        <p:nvSpPr>
          <p:cNvPr id="2" name="框架 1">
            <a:extLst>
              <a:ext uri="{FF2B5EF4-FFF2-40B4-BE49-F238E27FC236}">
                <a16:creationId xmlns:a16="http://schemas.microsoft.com/office/drawing/2014/main" id="{AEC752A8-7339-FF4D-9B26-4D506169CFCE}"/>
              </a:ext>
            </a:extLst>
          </p:cNvPr>
          <p:cNvSpPr/>
          <p:nvPr/>
        </p:nvSpPr>
        <p:spPr>
          <a:xfrm>
            <a:off x="6662629" y="4018137"/>
            <a:ext cx="2041104" cy="2094208"/>
          </a:xfrm>
          <a:prstGeom prst="frame">
            <a:avLst>
              <a:gd name="adj1" fmla="val 170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3641339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1313198-72F1-8A48-9F38-93BF625C8EFC}"/>
              </a:ext>
            </a:extLst>
          </p:cNvPr>
          <p:cNvGrpSpPr/>
          <p:nvPr/>
        </p:nvGrpSpPr>
        <p:grpSpPr>
          <a:xfrm>
            <a:off x="0" y="-35419"/>
            <a:ext cx="12287246" cy="6892959"/>
            <a:chOff x="0" y="1"/>
            <a:chExt cx="12287246" cy="6892959"/>
          </a:xfrm>
        </p:grpSpPr>
        <p:grpSp>
          <p:nvGrpSpPr>
            <p:cNvPr id="13" name="组合 12">
              <a:extLst>
                <a:ext uri="{FF2B5EF4-FFF2-40B4-BE49-F238E27FC236}">
                  <a16:creationId xmlns:a16="http://schemas.microsoft.com/office/drawing/2014/main" id="{0739F1EF-F81D-EA4C-AC16-B53D7D46CAA2}"/>
                </a:ext>
              </a:extLst>
            </p:cNvPr>
            <p:cNvGrpSpPr/>
            <p:nvPr/>
          </p:nvGrpSpPr>
          <p:grpSpPr>
            <a:xfrm>
              <a:off x="0" y="1"/>
              <a:ext cx="12287246" cy="6892959"/>
              <a:chOff x="0" y="1"/>
              <a:chExt cx="12287246" cy="6892959"/>
            </a:xfrm>
          </p:grpSpPr>
          <p:grpSp>
            <p:nvGrpSpPr>
              <p:cNvPr id="15" name="组合 14">
                <a:extLst>
                  <a:ext uri="{FF2B5EF4-FFF2-40B4-BE49-F238E27FC236}">
                    <a16:creationId xmlns:a16="http://schemas.microsoft.com/office/drawing/2014/main" id="{142B49E4-6530-D049-8FFA-BDD3726BAB86}"/>
                  </a:ext>
                </a:extLst>
              </p:cNvPr>
              <p:cNvGrpSpPr/>
              <p:nvPr/>
            </p:nvGrpSpPr>
            <p:grpSpPr>
              <a:xfrm>
                <a:off x="0" y="1"/>
                <a:ext cx="12287246" cy="6892959"/>
                <a:chOff x="-2" y="114405"/>
                <a:chExt cx="12287246" cy="6892959"/>
              </a:xfrm>
            </p:grpSpPr>
            <p:sp>
              <p:nvSpPr>
                <p:cNvPr id="17" name="矩形 16">
                  <a:extLst>
                    <a:ext uri="{FF2B5EF4-FFF2-40B4-BE49-F238E27FC236}">
                      <a16:creationId xmlns:a16="http://schemas.microsoft.com/office/drawing/2014/main" id="{DCA4FCBA-EC60-AF46-A707-F0F4CC35DDD3}"/>
                    </a:ext>
                  </a:extLst>
                </p:cNvPr>
                <p:cNvSpPr/>
                <p:nvPr/>
              </p:nvSpPr>
              <p:spPr>
                <a:xfrm>
                  <a:off x="3253" y="114405"/>
                  <a:ext cx="12188745" cy="597566"/>
                </a:xfrm>
                <a:prstGeom prst="rect">
                  <a:avLst/>
                </a:prstGeom>
                <a:solidFill>
                  <a:srgbClr val="0D479D"/>
                </a:solidFill>
                <a:ln>
                  <a:solidFill>
                    <a:srgbClr val="132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矩形 17">
                  <a:extLst>
                    <a:ext uri="{FF2B5EF4-FFF2-40B4-BE49-F238E27FC236}">
                      <a16:creationId xmlns:a16="http://schemas.microsoft.com/office/drawing/2014/main" id="{D3CB6C0A-B4A9-AC41-9B1A-C219CD41AA9E}"/>
                    </a:ext>
                  </a:extLst>
                </p:cNvPr>
                <p:cNvSpPr/>
                <p:nvPr/>
              </p:nvSpPr>
              <p:spPr>
                <a:xfrm>
                  <a:off x="-2" y="6409798"/>
                  <a:ext cx="12192001" cy="597566"/>
                </a:xfrm>
                <a:prstGeom prst="rect">
                  <a:avLst/>
                </a:prstGeom>
                <a:solidFill>
                  <a:srgbClr val="0D47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标题 1">
                  <a:extLst>
                    <a:ext uri="{FF2B5EF4-FFF2-40B4-BE49-F238E27FC236}">
                      <a16:creationId xmlns:a16="http://schemas.microsoft.com/office/drawing/2014/main" id="{FED23AA7-220D-974E-8400-0ABB88FAB286}"/>
                    </a:ext>
                  </a:extLst>
                </p:cNvPr>
                <p:cNvSpPr txBox="1">
                  <a:spLocks/>
                </p:cNvSpPr>
                <p:nvPr/>
              </p:nvSpPr>
              <p:spPr>
                <a:xfrm>
                  <a:off x="11525244" y="6400799"/>
                  <a:ext cx="762000" cy="415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zh-CN" altLang="en-US" sz="1400" b="1" dirty="0">
                    <a:solidFill>
                      <a:schemeClr val="bg2"/>
                    </a:solidFill>
                    <a:latin typeface="微软雅黑" panose="020B0503020204020204" pitchFamily="34" charset="-122"/>
                    <a:ea typeface="微软雅黑" panose="020B0503020204020204" pitchFamily="34" charset="-122"/>
                    <a:cs typeface="+mn-cs"/>
                  </a:endParaRPr>
                </a:p>
              </p:txBody>
            </p:sp>
          </p:grpSp>
          <p:sp>
            <p:nvSpPr>
              <p:cNvPr id="16" name="文本框 15">
                <a:extLst>
                  <a:ext uri="{FF2B5EF4-FFF2-40B4-BE49-F238E27FC236}">
                    <a16:creationId xmlns:a16="http://schemas.microsoft.com/office/drawing/2014/main" id="{65514F48-8B19-F24B-AD77-D415E6DE17A3}"/>
                  </a:ext>
                </a:extLst>
              </p:cNvPr>
              <p:cNvSpPr txBox="1"/>
              <p:nvPr/>
            </p:nvSpPr>
            <p:spPr>
              <a:xfrm>
                <a:off x="100012" y="67951"/>
                <a:ext cx="10018546" cy="830997"/>
              </a:xfrm>
              <a:prstGeom prst="rect">
                <a:avLst/>
              </a:prstGeom>
              <a:noFill/>
            </p:spPr>
            <p:txBody>
              <a:bodyPr wrap="square" rtlCol="0">
                <a:spAutoFit/>
              </a:bodyPr>
              <a:lstStyle/>
              <a:p>
                <a:r>
                  <a:rPr kumimoji="1" lang="en-US" altLang="zh-CN" sz="2400" dirty="0">
                    <a:solidFill>
                      <a:schemeClr val="bg1"/>
                    </a:solidFill>
                    <a:latin typeface="Baskerville" panose="02020502070401020303" pitchFamily="18" charset="0"/>
                    <a:ea typeface="Baskerville" panose="02020502070401020303" pitchFamily="18" charset="0"/>
                  </a:rPr>
                  <a:t>4 Related</a:t>
                </a:r>
                <a:r>
                  <a:rPr kumimoji="1" lang="zh-CN" altLang="en-US" sz="2400" dirty="0">
                    <a:solidFill>
                      <a:schemeClr val="bg1"/>
                    </a:solidFill>
                    <a:latin typeface="Baskerville" panose="02020502070401020303" pitchFamily="18" charset="0"/>
                    <a:ea typeface="Baskerville" panose="02020502070401020303" pitchFamily="18" charset="0"/>
                  </a:rPr>
                  <a:t> </a:t>
                </a:r>
                <a:r>
                  <a:rPr kumimoji="1" lang="en-US" altLang="zh-CN" sz="2400" dirty="0">
                    <a:solidFill>
                      <a:schemeClr val="bg1"/>
                    </a:solidFill>
                    <a:latin typeface="Baskerville" panose="02020502070401020303" pitchFamily="18" charset="0"/>
                    <a:ea typeface="Baskerville" panose="02020502070401020303" pitchFamily="18" charset="0"/>
                  </a:rPr>
                  <a:t>Works &amp; Future Works</a:t>
                </a:r>
              </a:p>
              <a:p>
                <a:endParaRPr kumimoji="1" lang="zh-CN" altLang="en-US" sz="2400" dirty="0">
                  <a:solidFill>
                    <a:schemeClr val="bg1"/>
                  </a:solidFill>
                  <a:latin typeface="Baskerville" panose="02020502070401020303" pitchFamily="18" charset="0"/>
                </a:endParaRPr>
              </a:p>
            </p:txBody>
          </p:sp>
        </p:grpSp>
        <p:pic>
          <p:nvPicPr>
            <p:cNvPr id="14" name="图片 13" descr="文本&#10;&#10;描述已自动生成">
              <a:extLst>
                <a:ext uri="{FF2B5EF4-FFF2-40B4-BE49-F238E27FC236}">
                  <a16:creationId xmlns:a16="http://schemas.microsoft.com/office/drawing/2014/main" id="{C81383CD-4916-1A43-BF44-C352BFA8889B}"/>
                </a:ext>
              </a:extLst>
            </p:cNvPr>
            <p:cNvPicPr>
              <a:picLocks noChangeAspect="1"/>
            </p:cNvPicPr>
            <p:nvPr/>
          </p:nvPicPr>
          <p:blipFill>
            <a:blip r:embed="rId3"/>
            <a:stretch>
              <a:fillRect/>
            </a:stretch>
          </p:blipFill>
          <p:spPr>
            <a:xfrm>
              <a:off x="9955409" y="6326200"/>
              <a:ext cx="2131311" cy="563727"/>
            </a:xfrm>
            <a:prstGeom prst="rect">
              <a:avLst/>
            </a:prstGeom>
          </p:spPr>
        </p:pic>
      </p:grpSp>
      <p:sp>
        <p:nvSpPr>
          <p:cNvPr id="20" name="文本框 19">
            <a:extLst>
              <a:ext uri="{FF2B5EF4-FFF2-40B4-BE49-F238E27FC236}">
                <a16:creationId xmlns:a16="http://schemas.microsoft.com/office/drawing/2014/main" id="{6D9E7FCF-ABD4-184A-A19C-2E525886AB08}"/>
              </a:ext>
            </a:extLst>
          </p:cNvPr>
          <p:cNvSpPr txBox="1"/>
          <p:nvPr/>
        </p:nvSpPr>
        <p:spPr>
          <a:xfrm>
            <a:off x="682608" y="1445393"/>
            <a:ext cx="10842637" cy="813428"/>
          </a:xfrm>
          <a:prstGeom prst="rect">
            <a:avLst/>
          </a:prstGeom>
          <a:noFill/>
        </p:spPr>
        <p:txBody>
          <a:bodyPr wrap="square" rtlCol="0">
            <a:spAutoFit/>
          </a:bodyPr>
          <a:lstStyle/>
          <a:p>
            <a:pPr marL="342900" indent="-342900">
              <a:lnSpc>
                <a:spcPct val="120000"/>
              </a:lnSpc>
              <a:buFont typeface="Wingdings" pitchFamily="2" charset="2"/>
              <a:buChar char="Ø"/>
            </a:pPr>
            <a:r>
              <a:rPr kumimoji="1" lang="en-US" altLang="zh-CN" sz="2000" dirty="0">
                <a:latin typeface="Songti SC" panose="02010600040101010101" pitchFamily="2" charset="-122"/>
                <a:ea typeface="Songti SC" panose="02010600040101010101" pitchFamily="2" charset="-122"/>
              </a:rPr>
              <a:t>Mainly focused on universal gadgets in the Node library.</a:t>
            </a:r>
          </a:p>
          <a:p>
            <a:pPr marL="342900" indent="-342900">
              <a:lnSpc>
                <a:spcPct val="120000"/>
              </a:lnSpc>
              <a:buFont typeface="Wingdings" pitchFamily="2" charset="2"/>
              <a:buChar char="Ø"/>
            </a:pPr>
            <a:r>
              <a:rPr kumimoji="1" lang="en-US" altLang="zh-CN" sz="2000" dirty="0">
                <a:latin typeface="Songti SC" panose="02010600040101010101" pitchFamily="2" charset="-122"/>
                <a:ea typeface="Songti SC" panose="02010600040101010101" pitchFamily="2" charset="-122"/>
              </a:rPr>
              <a:t>Human-in-the-loop exploits generation. </a:t>
            </a:r>
          </a:p>
        </p:txBody>
      </p:sp>
      <p:sp>
        <p:nvSpPr>
          <p:cNvPr id="21" name="文本框 20">
            <a:extLst>
              <a:ext uri="{FF2B5EF4-FFF2-40B4-BE49-F238E27FC236}">
                <a16:creationId xmlns:a16="http://schemas.microsoft.com/office/drawing/2014/main" id="{B87FB54C-CC61-7345-9140-BC260D46CAD4}"/>
              </a:ext>
            </a:extLst>
          </p:cNvPr>
          <p:cNvSpPr txBox="1"/>
          <p:nvPr/>
        </p:nvSpPr>
        <p:spPr>
          <a:xfrm>
            <a:off x="374837" y="921958"/>
            <a:ext cx="10313741" cy="514436"/>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zh-CN" sz="2400" dirty="0">
                <a:latin typeface="Songti SC" panose="02010600040101010101" pitchFamily="2" charset="-122"/>
                <a:ea typeface="Songti SC" panose="02010600040101010101" pitchFamily="2" charset="-122"/>
              </a:rPr>
              <a:t>Silent Spring: Prototype Pollution Leads to Remote Code Execution in Node.js</a:t>
            </a:r>
            <a:endParaRPr kumimoji="1" lang="en-US" altLang="zh-CN" sz="2400" i="1" dirty="0">
              <a:latin typeface="Songti SC" panose="02010600040101010101" pitchFamily="2" charset="-122"/>
              <a:ea typeface="Songti SC" panose="02010600040101010101" pitchFamily="2" charset="-122"/>
            </a:endParaRPr>
          </a:p>
        </p:txBody>
      </p:sp>
      <p:sp>
        <p:nvSpPr>
          <p:cNvPr id="24" name="文本框 23">
            <a:extLst>
              <a:ext uri="{FF2B5EF4-FFF2-40B4-BE49-F238E27FC236}">
                <a16:creationId xmlns:a16="http://schemas.microsoft.com/office/drawing/2014/main" id="{B9BD6184-4A92-994F-BDA1-23B44D5CFE87}"/>
              </a:ext>
            </a:extLst>
          </p:cNvPr>
          <p:cNvSpPr txBox="1"/>
          <p:nvPr/>
        </p:nvSpPr>
        <p:spPr>
          <a:xfrm>
            <a:off x="374837" y="2345169"/>
            <a:ext cx="10313741" cy="514436"/>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zh-CN" sz="2400" dirty="0">
                <a:latin typeface="Songti SC" panose="02010600040101010101" pitchFamily="2" charset="-122"/>
                <a:ea typeface="Songti SC" panose="02010600040101010101" pitchFamily="2" charset="-122"/>
              </a:rPr>
              <a:t>Future Plan</a:t>
            </a:r>
          </a:p>
        </p:txBody>
      </p:sp>
      <p:sp>
        <p:nvSpPr>
          <p:cNvPr id="25" name="文本框 24">
            <a:extLst>
              <a:ext uri="{FF2B5EF4-FFF2-40B4-BE49-F238E27FC236}">
                <a16:creationId xmlns:a16="http://schemas.microsoft.com/office/drawing/2014/main" id="{6BE6DBBA-C8FD-8A46-8AC6-9F981F97E0F3}"/>
              </a:ext>
            </a:extLst>
          </p:cNvPr>
          <p:cNvSpPr txBox="1"/>
          <p:nvPr/>
        </p:nvSpPr>
        <p:spPr>
          <a:xfrm>
            <a:off x="674681" y="2890411"/>
            <a:ext cx="10842637" cy="1182760"/>
          </a:xfrm>
          <a:prstGeom prst="rect">
            <a:avLst/>
          </a:prstGeom>
          <a:noFill/>
        </p:spPr>
        <p:txBody>
          <a:bodyPr wrap="square" rtlCol="0">
            <a:spAutoFit/>
          </a:bodyPr>
          <a:lstStyle/>
          <a:p>
            <a:pPr marL="342900" indent="-342900">
              <a:lnSpc>
                <a:spcPct val="120000"/>
              </a:lnSpc>
              <a:buFont typeface="Wingdings" pitchFamily="2" charset="2"/>
              <a:buChar char="Ø"/>
            </a:pPr>
            <a:r>
              <a:rPr kumimoji="1" lang="en-US" altLang="zh-CN" sz="2000" dirty="0">
                <a:latin typeface="Songti SC" panose="02010600040101010101" pitchFamily="2" charset="-122"/>
                <a:ea typeface="Songti SC" panose="02010600040101010101" pitchFamily="2" charset="-122"/>
              </a:rPr>
              <a:t>First collect 20-30 PP vulnerable applications and exploit by ourselves</a:t>
            </a:r>
          </a:p>
          <a:p>
            <a:pPr marL="342900" indent="-342900">
              <a:lnSpc>
                <a:spcPct val="120000"/>
              </a:lnSpc>
              <a:buFont typeface="Wingdings" pitchFamily="2" charset="2"/>
              <a:buChar char="Ø"/>
            </a:pPr>
            <a:r>
              <a:rPr kumimoji="1" lang="en-US" altLang="zh-CN" sz="2000" dirty="0">
                <a:latin typeface="Songti SC" panose="02010600040101010101" pitchFamily="2" charset="-122"/>
                <a:ea typeface="Songti SC" panose="02010600040101010101" pitchFamily="2" charset="-122"/>
              </a:rPr>
              <a:t>Review the system design and details the technique used in different part.</a:t>
            </a:r>
          </a:p>
          <a:p>
            <a:pPr marL="342900" indent="-342900">
              <a:lnSpc>
                <a:spcPct val="120000"/>
              </a:lnSpc>
              <a:buFont typeface="Wingdings" pitchFamily="2" charset="2"/>
              <a:buChar char="Ø"/>
            </a:pPr>
            <a:r>
              <a:rPr kumimoji="1" lang="en-US" altLang="zh-CN" sz="2000" dirty="0">
                <a:latin typeface="Songti SC" panose="02010600040101010101" pitchFamily="2" charset="-122"/>
                <a:ea typeface="Songti SC" panose="02010600040101010101" pitchFamily="2" charset="-122"/>
              </a:rPr>
              <a:t>Split the tasks and work on our own module.</a:t>
            </a:r>
          </a:p>
        </p:txBody>
      </p:sp>
      <p:pic>
        <p:nvPicPr>
          <p:cNvPr id="26" name="图片 25" descr="图形用户界面&#10;&#10;描述已自动生成">
            <a:extLst>
              <a:ext uri="{FF2B5EF4-FFF2-40B4-BE49-F238E27FC236}">
                <a16:creationId xmlns:a16="http://schemas.microsoft.com/office/drawing/2014/main" id="{CBBF145D-CA46-AF4E-B231-E5D3D18106F7}"/>
              </a:ext>
            </a:extLst>
          </p:cNvPr>
          <p:cNvPicPr>
            <a:picLocks noChangeAspect="1"/>
          </p:cNvPicPr>
          <p:nvPr/>
        </p:nvPicPr>
        <p:blipFill>
          <a:blip r:embed="rId4"/>
          <a:stretch>
            <a:fillRect/>
          </a:stretch>
        </p:blipFill>
        <p:spPr>
          <a:xfrm>
            <a:off x="3011231" y="4082170"/>
            <a:ext cx="5827969" cy="1905153"/>
          </a:xfrm>
          <a:prstGeom prst="rect">
            <a:avLst/>
          </a:prstGeom>
        </p:spPr>
      </p:pic>
      <p:sp>
        <p:nvSpPr>
          <p:cNvPr id="2" name="文本框 1">
            <a:extLst>
              <a:ext uri="{FF2B5EF4-FFF2-40B4-BE49-F238E27FC236}">
                <a16:creationId xmlns:a16="http://schemas.microsoft.com/office/drawing/2014/main" id="{BC846A1D-8A31-D842-AA19-602604E7377A}"/>
              </a:ext>
            </a:extLst>
          </p:cNvPr>
          <p:cNvSpPr txBox="1"/>
          <p:nvPr/>
        </p:nvSpPr>
        <p:spPr>
          <a:xfrm>
            <a:off x="1596572" y="5492063"/>
            <a:ext cx="928914" cy="369332"/>
          </a:xfrm>
          <a:prstGeom prst="rect">
            <a:avLst/>
          </a:prstGeom>
          <a:noFill/>
        </p:spPr>
        <p:txBody>
          <a:bodyPr wrap="square" rtlCol="0">
            <a:spAutoFit/>
          </a:bodyPr>
          <a:lstStyle/>
          <a:p>
            <a:r>
              <a:rPr kumimoji="1" lang="en-US" altLang="zh-CN" i="1" dirty="0" err="1">
                <a:latin typeface="Times New Roman" panose="02020603050405020304" pitchFamily="18" charset="0"/>
                <a:cs typeface="Times New Roman" panose="02020603050405020304" pitchFamily="18" charset="0"/>
              </a:rPr>
              <a:t>Yiyang</a:t>
            </a:r>
            <a:endParaRPr kumimoji="1" lang="zh-CN" altLang="en-US" i="1"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7CD49B32-CEFE-C24A-A5F2-7057103366E8}"/>
              </a:ext>
            </a:extLst>
          </p:cNvPr>
          <p:cNvSpPr txBox="1"/>
          <p:nvPr/>
        </p:nvSpPr>
        <p:spPr>
          <a:xfrm>
            <a:off x="1596572" y="4850080"/>
            <a:ext cx="1059542" cy="369332"/>
          </a:xfrm>
          <a:prstGeom prst="rect">
            <a:avLst/>
          </a:prstGeom>
          <a:noFill/>
        </p:spPr>
        <p:txBody>
          <a:bodyPr wrap="square" rtlCol="0">
            <a:spAutoFit/>
          </a:bodyPr>
          <a:lstStyle/>
          <a:p>
            <a:r>
              <a:rPr kumimoji="1" lang="en-US" altLang="zh-CN" i="1" dirty="0" err="1">
                <a:latin typeface="Times New Roman" panose="02020603050405020304" pitchFamily="18" charset="0"/>
                <a:cs typeface="Times New Roman" panose="02020603050405020304" pitchFamily="18" charset="0"/>
              </a:rPr>
              <a:t>Tianjian</a:t>
            </a:r>
            <a:endParaRPr kumimoji="1" lang="zh-CN" altLang="en-US" i="1"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F9509116-03FC-FE40-A37E-297666226B64}"/>
              </a:ext>
            </a:extLst>
          </p:cNvPr>
          <p:cNvSpPr txBox="1"/>
          <p:nvPr/>
        </p:nvSpPr>
        <p:spPr>
          <a:xfrm>
            <a:off x="1596572" y="4291583"/>
            <a:ext cx="1059542" cy="369332"/>
          </a:xfrm>
          <a:prstGeom prst="rect">
            <a:avLst/>
          </a:prstGeom>
          <a:noFill/>
        </p:spPr>
        <p:txBody>
          <a:bodyPr wrap="square" rtlCol="0">
            <a:spAutoFit/>
          </a:bodyPr>
          <a:lstStyle/>
          <a:p>
            <a:r>
              <a:rPr kumimoji="1" lang="en-US" altLang="zh-CN" i="1" dirty="0" err="1">
                <a:latin typeface="Times New Roman" panose="02020603050405020304" pitchFamily="18" charset="0"/>
                <a:cs typeface="Times New Roman" panose="02020603050405020304" pitchFamily="18" charset="0"/>
              </a:rPr>
              <a:t>Kecheng</a:t>
            </a:r>
            <a:endParaRPr kumimoji="1" lang="zh-CN" altLang="en-US" i="1"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9505ECF0-EC5A-D24D-AA5B-B872717FED8C}"/>
              </a:ext>
            </a:extLst>
          </p:cNvPr>
          <p:cNvSpPr txBox="1"/>
          <p:nvPr/>
        </p:nvSpPr>
        <p:spPr>
          <a:xfrm>
            <a:off x="9059016" y="4375123"/>
            <a:ext cx="1059542" cy="369332"/>
          </a:xfrm>
          <a:prstGeom prst="rect">
            <a:avLst/>
          </a:prstGeom>
          <a:noFill/>
        </p:spPr>
        <p:txBody>
          <a:bodyPr wrap="square" rtlCol="0">
            <a:spAutoFit/>
          </a:bodyPr>
          <a:lstStyle/>
          <a:p>
            <a:r>
              <a:rPr kumimoji="1" lang="en-US" altLang="zh-CN" i="1" dirty="0">
                <a:latin typeface="Times New Roman" panose="02020603050405020304" pitchFamily="18" charset="0"/>
                <a:cs typeface="Times New Roman" panose="02020603050405020304" pitchFamily="18" charset="0"/>
              </a:rPr>
              <a:t>Zhengyu</a:t>
            </a:r>
            <a:endParaRPr kumimoji="1" lang="zh-CN" altLang="en-US" i="1" dirty="0">
              <a:latin typeface="Times New Roman" panose="02020603050405020304" pitchFamily="18" charset="0"/>
              <a:cs typeface="Times New Roman" panose="02020603050405020304" pitchFamily="18" charset="0"/>
            </a:endParaRPr>
          </a:p>
        </p:txBody>
      </p:sp>
      <p:pic>
        <p:nvPicPr>
          <p:cNvPr id="4" name="图形 3" descr="女性英雄 纯色填充">
            <a:extLst>
              <a:ext uri="{FF2B5EF4-FFF2-40B4-BE49-F238E27FC236}">
                <a16:creationId xmlns:a16="http://schemas.microsoft.com/office/drawing/2014/main" id="{ABFC2BDA-687D-9543-A517-7D711895A4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90495" y="4340633"/>
            <a:ext cx="403822" cy="403822"/>
          </a:xfrm>
          <a:prstGeom prst="rect">
            <a:avLst/>
          </a:prstGeom>
        </p:spPr>
      </p:pic>
      <p:pic>
        <p:nvPicPr>
          <p:cNvPr id="31" name="图形 30" descr="女性英雄 纯色填充">
            <a:extLst>
              <a:ext uri="{FF2B5EF4-FFF2-40B4-BE49-F238E27FC236}">
                <a16:creationId xmlns:a16="http://schemas.microsoft.com/office/drawing/2014/main" id="{615675F6-A063-4342-B154-3557A35FD7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9267" y="4223429"/>
            <a:ext cx="403822" cy="403822"/>
          </a:xfrm>
          <a:prstGeom prst="rect">
            <a:avLst/>
          </a:prstGeom>
        </p:spPr>
      </p:pic>
      <p:pic>
        <p:nvPicPr>
          <p:cNvPr id="32" name="图形 31" descr="女性英雄 纯色填充">
            <a:extLst>
              <a:ext uri="{FF2B5EF4-FFF2-40B4-BE49-F238E27FC236}">
                <a16:creationId xmlns:a16="http://schemas.microsoft.com/office/drawing/2014/main" id="{D4B8407E-E701-EE40-8BA3-023E64C8282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70239" y="4823919"/>
            <a:ext cx="403822" cy="403822"/>
          </a:xfrm>
          <a:prstGeom prst="rect">
            <a:avLst/>
          </a:prstGeom>
        </p:spPr>
      </p:pic>
      <p:pic>
        <p:nvPicPr>
          <p:cNvPr id="33" name="图形 32" descr="女性英雄 纯色填充">
            <a:extLst>
              <a:ext uri="{FF2B5EF4-FFF2-40B4-BE49-F238E27FC236}">
                <a16:creationId xmlns:a16="http://schemas.microsoft.com/office/drawing/2014/main" id="{E46636CA-3D8E-F640-876B-1894D62AF2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70239" y="5465902"/>
            <a:ext cx="403822" cy="403822"/>
          </a:xfrm>
          <a:prstGeom prst="rect">
            <a:avLst/>
          </a:prstGeom>
        </p:spPr>
      </p:pic>
      <p:sp>
        <p:nvSpPr>
          <p:cNvPr id="34" name="右箭头 33">
            <a:extLst>
              <a:ext uri="{FF2B5EF4-FFF2-40B4-BE49-F238E27FC236}">
                <a16:creationId xmlns:a16="http://schemas.microsoft.com/office/drawing/2014/main" id="{3A48E972-478F-2441-9DD8-54743D2E2EEA}"/>
              </a:ext>
            </a:extLst>
          </p:cNvPr>
          <p:cNvSpPr/>
          <p:nvPr/>
        </p:nvSpPr>
        <p:spPr>
          <a:xfrm>
            <a:off x="2605621" y="4390965"/>
            <a:ext cx="371585" cy="216567"/>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右箭头 34">
            <a:extLst>
              <a:ext uri="{FF2B5EF4-FFF2-40B4-BE49-F238E27FC236}">
                <a16:creationId xmlns:a16="http://schemas.microsoft.com/office/drawing/2014/main" id="{A1237722-048A-124E-8CB7-1097A0C1BBB4}"/>
              </a:ext>
            </a:extLst>
          </p:cNvPr>
          <p:cNvSpPr/>
          <p:nvPr/>
        </p:nvSpPr>
        <p:spPr>
          <a:xfrm>
            <a:off x="2605622" y="4926462"/>
            <a:ext cx="371585" cy="216567"/>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右箭头 35">
            <a:extLst>
              <a:ext uri="{FF2B5EF4-FFF2-40B4-BE49-F238E27FC236}">
                <a16:creationId xmlns:a16="http://schemas.microsoft.com/office/drawing/2014/main" id="{E17A0D13-4159-984C-93EF-C555F904C694}"/>
              </a:ext>
            </a:extLst>
          </p:cNvPr>
          <p:cNvSpPr/>
          <p:nvPr/>
        </p:nvSpPr>
        <p:spPr>
          <a:xfrm>
            <a:off x="2598920" y="5539810"/>
            <a:ext cx="371585" cy="216567"/>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右箭头 36">
            <a:extLst>
              <a:ext uri="{FF2B5EF4-FFF2-40B4-BE49-F238E27FC236}">
                <a16:creationId xmlns:a16="http://schemas.microsoft.com/office/drawing/2014/main" id="{AD995AAE-4FA1-AB44-A250-81D82C343441}"/>
              </a:ext>
            </a:extLst>
          </p:cNvPr>
          <p:cNvSpPr/>
          <p:nvPr/>
        </p:nvSpPr>
        <p:spPr>
          <a:xfrm rot="10800000">
            <a:off x="8351254" y="4451505"/>
            <a:ext cx="371585" cy="216567"/>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804980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6D916-E213-584F-9D33-4D054EB5A09D}"/>
              </a:ext>
            </a:extLst>
          </p:cNvPr>
          <p:cNvSpPr>
            <a:spLocks noGrp="1"/>
          </p:cNvSpPr>
          <p:nvPr>
            <p:ph type="ctrTitle"/>
          </p:nvPr>
        </p:nvSpPr>
        <p:spPr>
          <a:xfrm>
            <a:off x="2098765" y="2891356"/>
            <a:ext cx="7994469" cy="798025"/>
          </a:xfrm>
        </p:spPr>
        <p:txBody>
          <a:bodyPr>
            <a:noAutofit/>
          </a:bodyPr>
          <a:lstStyle/>
          <a:p>
            <a:pPr>
              <a:lnSpc>
                <a:spcPct val="150000"/>
              </a:lnSpc>
            </a:pPr>
            <a:r>
              <a:rPr lang="en-US" altLang="zh-CN" sz="4400" b="1" dirty="0">
                <a:solidFill>
                  <a:prstClr val="black">
                    <a:lumMod val="75000"/>
                    <a:lumOff val="25000"/>
                  </a:prstClr>
                </a:solidFill>
                <a:latin typeface="Times New Roman" panose="02020603050405020304" pitchFamily="18" charset="0"/>
                <a:ea typeface="微软雅黑" panose="020B0503020204020204" pitchFamily="34" charset="-122"/>
                <a:cs typeface="Times New Roman" panose="02020603050405020304" pitchFamily="18" charset="0"/>
              </a:rPr>
              <a:t>Thank you for your attention!</a:t>
            </a:r>
            <a:endParaRPr lang="zh-CN" altLang="en-US" sz="4400" b="1" dirty="0">
              <a:solidFill>
                <a:prstClr val="black">
                  <a:lumMod val="75000"/>
                  <a:lumOff val="25000"/>
                </a:prst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文本框 26">
            <a:extLst>
              <a:ext uri="{FF2B5EF4-FFF2-40B4-BE49-F238E27FC236}">
                <a16:creationId xmlns:a16="http://schemas.microsoft.com/office/drawing/2014/main" id="{44878DC5-8CBA-5B45-BBBB-139B72421206}"/>
              </a:ext>
            </a:extLst>
          </p:cNvPr>
          <p:cNvSpPr txBox="1"/>
          <p:nvPr/>
        </p:nvSpPr>
        <p:spPr>
          <a:xfrm>
            <a:off x="201612" y="6244143"/>
            <a:ext cx="2305879" cy="584775"/>
          </a:xfrm>
          <a:prstGeom prst="rect">
            <a:avLst/>
          </a:prstGeom>
          <a:noFill/>
        </p:spPr>
        <p:txBody>
          <a:bodyPr wrap="square" rtlCol="0">
            <a:spAutoFit/>
          </a:bodyPr>
          <a:lstStyle/>
          <a:p>
            <a:r>
              <a:rPr kumimoji="1" lang="en-US" altLang="zh-CN" sz="3200" dirty="0">
                <a:solidFill>
                  <a:schemeClr val="bg1"/>
                </a:solidFill>
                <a:latin typeface="Times New Roman" panose="02020603050405020304" pitchFamily="18" charset="0"/>
                <a:cs typeface="Times New Roman" panose="02020603050405020304" pitchFamily="18" charset="0"/>
              </a:rPr>
              <a:t>Zhengyu Liu</a:t>
            </a:r>
            <a:endParaRPr kumimoji="1"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055BF7F3-3C92-9047-89C7-7ABEEA05C740}"/>
              </a:ext>
            </a:extLst>
          </p:cNvPr>
          <p:cNvSpPr txBox="1"/>
          <p:nvPr/>
        </p:nvSpPr>
        <p:spPr>
          <a:xfrm>
            <a:off x="7672388" y="6231743"/>
            <a:ext cx="4538038" cy="584775"/>
          </a:xfrm>
          <a:prstGeom prst="rect">
            <a:avLst/>
          </a:prstGeom>
          <a:noFill/>
        </p:spPr>
        <p:txBody>
          <a:bodyPr wrap="square" rtlCol="0">
            <a:spAutoFit/>
          </a:bodyPr>
          <a:lstStyle/>
          <a:p>
            <a:r>
              <a:rPr kumimoji="1" lang="en-US" altLang="zh-CN" sz="3200" dirty="0" err="1">
                <a:solidFill>
                  <a:schemeClr val="bg1"/>
                </a:solidFill>
                <a:latin typeface="Times New Roman" panose="02020603050405020304" pitchFamily="18" charset="0"/>
                <a:cs typeface="Times New Roman" panose="02020603050405020304" pitchFamily="18" charset="0"/>
              </a:rPr>
              <a:t>thisiszhengyu@gmail.com</a:t>
            </a:r>
            <a:endParaRPr kumimoji="1" lang="zh-CN" altLang="en-US" sz="3200" dirty="0">
              <a:solidFill>
                <a:schemeClr val="bg1"/>
              </a:solidFill>
              <a:latin typeface="Times New Roman" panose="02020603050405020304" pitchFamily="18" charset="0"/>
              <a:cs typeface="Times New Roman" panose="02020603050405020304" pitchFamily="18" charset="0"/>
            </a:endParaRPr>
          </a:p>
        </p:txBody>
      </p:sp>
      <p:grpSp>
        <p:nvGrpSpPr>
          <p:cNvPr id="13" name="组合 12">
            <a:extLst>
              <a:ext uri="{FF2B5EF4-FFF2-40B4-BE49-F238E27FC236}">
                <a16:creationId xmlns:a16="http://schemas.microsoft.com/office/drawing/2014/main" id="{E05AB902-C454-4C4F-9AF9-46E407E9A774}"/>
              </a:ext>
            </a:extLst>
          </p:cNvPr>
          <p:cNvGrpSpPr/>
          <p:nvPr/>
        </p:nvGrpSpPr>
        <p:grpSpPr>
          <a:xfrm>
            <a:off x="0" y="-17480"/>
            <a:ext cx="12287246" cy="6892959"/>
            <a:chOff x="0" y="1"/>
            <a:chExt cx="12287246" cy="6892959"/>
          </a:xfrm>
        </p:grpSpPr>
        <p:grpSp>
          <p:nvGrpSpPr>
            <p:cNvPr id="16" name="组合 15">
              <a:extLst>
                <a:ext uri="{FF2B5EF4-FFF2-40B4-BE49-F238E27FC236}">
                  <a16:creationId xmlns:a16="http://schemas.microsoft.com/office/drawing/2014/main" id="{4A440A17-0F5A-C640-ADCD-9D48FB74F041}"/>
                </a:ext>
              </a:extLst>
            </p:cNvPr>
            <p:cNvGrpSpPr/>
            <p:nvPr/>
          </p:nvGrpSpPr>
          <p:grpSpPr>
            <a:xfrm>
              <a:off x="0" y="1"/>
              <a:ext cx="12287246" cy="6892959"/>
              <a:chOff x="-2" y="114405"/>
              <a:chExt cx="12287246" cy="6892959"/>
            </a:xfrm>
          </p:grpSpPr>
          <p:sp>
            <p:nvSpPr>
              <p:cNvPr id="25" name="矩形 24">
                <a:extLst>
                  <a:ext uri="{FF2B5EF4-FFF2-40B4-BE49-F238E27FC236}">
                    <a16:creationId xmlns:a16="http://schemas.microsoft.com/office/drawing/2014/main" id="{7E77DD2E-6297-3344-B4A6-D10E55B0CE22}"/>
                  </a:ext>
                </a:extLst>
              </p:cNvPr>
              <p:cNvSpPr/>
              <p:nvPr/>
            </p:nvSpPr>
            <p:spPr>
              <a:xfrm>
                <a:off x="3253" y="114405"/>
                <a:ext cx="12188745" cy="597566"/>
              </a:xfrm>
              <a:prstGeom prst="rect">
                <a:avLst/>
              </a:prstGeom>
              <a:solidFill>
                <a:srgbClr val="0D479D"/>
              </a:solidFill>
              <a:ln>
                <a:solidFill>
                  <a:srgbClr val="132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矩形 25">
                <a:extLst>
                  <a:ext uri="{FF2B5EF4-FFF2-40B4-BE49-F238E27FC236}">
                    <a16:creationId xmlns:a16="http://schemas.microsoft.com/office/drawing/2014/main" id="{D6CA4208-838E-D24F-9FC2-8785AD15CCF3}"/>
                  </a:ext>
                </a:extLst>
              </p:cNvPr>
              <p:cNvSpPr/>
              <p:nvPr/>
            </p:nvSpPr>
            <p:spPr>
              <a:xfrm>
                <a:off x="-2" y="6409798"/>
                <a:ext cx="12192001" cy="597566"/>
              </a:xfrm>
              <a:prstGeom prst="rect">
                <a:avLst/>
              </a:prstGeom>
              <a:solidFill>
                <a:srgbClr val="0D47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9" name="标题 1">
                <a:extLst>
                  <a:ext uri="{FF2B5EF4-FFF2-40B4-BE49-F238E27FC236}">
                    <a16:creationId xmlns:a16="http://schemas.microsoft.com/office/drawing/2014/main" id="{8D17FDD7-693C-3E40-B28E-020A729F5AE9}"/>
                  </a:ext>
                </a:extLst>
              </p:cNvPr>
              <p:cNvSpPr txBox="1">
                <a:spLocks/>
              </p:cNvSpPr>
              <p:nvPr/>
            </p:nvSpPr>
            <p:spPr>
              <a:xfrm>
                <a:off x="11525244" y="6400799"/>
                <a:ext cx="762000" cy="415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zh-CN" altLang="en-US" sz="1400" b="1" dirty="0">
                  <a:solidFill>
                    <a:schemeClr val="bg2"/>
                  </a:solidFill>
                  <a:latin typeface="微软雅黑" panose="020B0503020204020204" pitchFamily="34" charset="-122"/>
                  <a:ea typeface="微软雅黑" panose="020B0503020204020204" pitchFamily="34" charset="-122"/>
                  <a:cs typeface="+mn-cs"/>
                </a:endParaRPr>
              </a:p>
            </p:txBody>
          </p:sp>
        </p:grpSp>
        <p:pic>
          <p:nvPicPr>
            <p:cNvPr id="15" name="图片 14" descr="文本&#10;&#10;描述已自动生成">
              <a:extLst>
                <a:ext uri="{FF2B5EF4-FFF2-40B4-BE49-F238E27FC236}">
                  <a16:creationId xmlns:a16="http://schemas.microsoft.com/office/drawing/2014/main" id="{9F6D687A-9051-D94E-BD26-48269317F824}"/>
                </a:ext>
              </a:extLst>
            </p:cNvPr>
            <p:cNvPicPr>
              <a:picLocks noChangeAspect="1"/>
            </p:cNvPicPr>
            <p:nvPr/>
          </p:nvPicPr>
          <p:blipFill>
            <a:blip r:embed="rId3"/>
            <a:stretch>
              <a:fillRect/>
            </a:stretch>
          </p:blipFill>
          <p:spPr>
            <a:xfrm>
              <a:off x="9955409" y="6326200"/>
              <a:ext cx="2131311" cy="563727"/>
            </a:xfrm>
            <a:prstGeom prst="rect">
              <a:avLst/>
            </a:prstGeom>
          </p:spPr>
        </p:pic>
      </p:grpSp>
    </p:spTree>
    <p:extLst>
      <p:ext uri="{BB962C8B-B14F-4D97-AF65-F5344CB8AC3E}">
        <p14:creationId xmlns:p14="http://schemas.microsoft.com/office/powerpoint/2010/main" val="387210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09AD8800-4ABA-C041-9229-D4E466DA772B}"/>
              </a:ext>
            </a:extLst>
          </p:cNvPr>
          <p:cNvGrpSpPr/>
          <p:nvPr/>
        </p:nvGrpSpPr>
        <p:grpSpPr>
          <a:xfrm>
            <a:off x="0" y="-35419"/>
            <a:ext cx="12287246" cy="6892959"/>
            <a:chOff x="0" y="1"/>
            <a:chExt cx="12287246" cy="6892959"/>
          </a:xfrm>
        </p:grpSpPr>
        <p:grpSp>
          <p:nvGrpSpPr>
            <p:cNvPr id="6" name="组合 5">
              <a:extLst>
                <a:ext uri="{FF2B5EF4-FFF2-40B4-BE49-F238E27FC236}">
                  <a16:creationId xmlns:a16="http://schemas.microsoft.com/office/drawing/2014/main" id="{D21A7AFE-A58F-BC4A-9DBB-257D6294A8EB}"/>
                </a:ext>
              </a:extLst>
            </p:cNvPr>
            <p:cNvGrpSpPr/>
            <p:nvPr/>
          </p:nvGrpSpPr>
          <p:grpSpPr>
            <a:xfrm>
              <a:off x="0" y="1"/>
              <a:ext cx="12287246" cy="6892959"/>
              <a:chOff x="0" y="1"/>
              <a:chExt cx="12287246" cy="6892959"/>
            </a:xfrm>
          </p:grpSpPr>
          <p:grpSp>
            <p:nvGrpSpPr>
              <p:cNvPr id="17" name="组合 16">
                <a:extLst>
                  <a:ext uri="{FF2B5EF4-FFF2-40B4-BE49-F238E27FC236}">
                    <a16:creationId xmlns:a16="http://schemas.microsoft.com/office/drawing/2014/main" id="{17354660-C2AB-214A-930D-A64CD1F49580}"/>
                  </a:ext>
                </a:extLst>
              </p:cNvPr>
              <p:cNvGrpSpPr/>
              <p:nvPr/>
            </p:nvGrpSpPr>
            <p:grpSpPr>
              <a:xfrm>
                <a:off x="0" y="1"/>
                <a:ext cx="12287246" cy="6892959"/>
                <a:chOff x="-2" y="114405"/>
                <a:chExt cx="12287246" cy="6892959"/>
              </a:xfrm>
            </p:grpSpPr>
            <p:sp>
              <p:nvSpPr>
                <p:cNvPr id="19" name="矩形 18">
                  <a:extLst>
                    <a:ext uri="{FF2B5EF4-FFF2-40B4-BE49-F238E27FC236}">
                      <a16:creationId xmlns:a16="http://schemas.microsoft.com/office/drawing/2014/main" id="{C91C3AE9-CE59-E84C-8A84-B60A45CECC5E}"/>
                    </a:ext>
                  </a:extLst>
                </p:cNvPr>
                <p:cNvSpPr/>
                <p:nvPr/>
              </p:nvSpPr>
              <p:spPr>
                <a:xfrm>
                  <a:off x="3253" y="114405"/>
                  <a:ext cx="12188745" cy="597566"/>
                </a:xfrm>
                <a:prstGeom prst="rect">
                  <a:avLst/>
                </a:prstGeom>
                <a:solidFill>
                  <a:srgbClr val="0D479D"/>
                </a:solidFill>
                <a:ln>
                  <a:solidFill>
                    <a:srgbClr val="132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0" name="矩形 19">
                  <a:extLst>
                    <a:ext uri="{FF2B5EF4-FFF2-40B4-BE49-F238E27FC236}">
                      <a16:creationId xmlns:a16="http://schemas.microsoft.com/office/drawing/2014/main" id="{D3057790-B22F-1D42-9EDA-1EFC0D1F2C73}"/>
                    </a:ext>
                  </a:extLst>
                </p:cNvPr>
                <p:cNvSpPr/>
                <p:nvPr/>
              </p:nvSpPr>
              <p:spPr>
                <a:xfrm>
                  <a:off x="-2" y="6409798"/>
                  <a:ext cx="12192001" cy="597566"/>
                </a:xfrm>
                <a:prstGeom prst="rect">
                  <a:avLst/>
                </a:prstGeom>
                <a:solidFill>
                  <a:srgbClr val="0D47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 name="标题 1">
                  <a:extLst>
                    <a:ext uri="{FF2B5EF4-FFF2-40B4-BE49-F238E27FC236}">
                      <a16:creationId xmlns:a16="http://schemas.microsoft.com/office/drawing/2014/main" id="{29F086DD-6AEA-3A46-9A02-E18338BDCF54}"/>
                    </a:ext>
                  </a:extLst>
                </p:cNvPr>
                <p:cNvSpPr txBox="1">
                  <a:spLocks/>
                </p:cNvSpPr>
                <p:nvPr/>
              </p:nvSpPr>
              <p:spPr>
                <a:xfrm>
                  <a:off x="11525244" y="6400799"/>
                  <a:ext cx="762000" cy="415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zh-CN" altLang="en-US" sz="1400" b="1" dirty="0">
                    <a:solidFill>
                      <a:schemeClr val="bg2"/>
                    </a:solidFill>
                    <a:latin typeface="微软雅黑" panose="020B0503020204020204" pitchFamily="34" charset="-122"/>
                    <a:ea typeface="微软雅黑" panose="020B0503020204020204" pitchFamily="34" charset="-122"/>
                    <a:cs typeface="+mn-cs"/>
                  </a:endParaRPr>
                </a:p>
              </p:txBody>
            </p:sp>
          </p:grpSp>
          <p:sp>
            <p:nvSpPr>
              <p:cNvPr id="5" name="文本框 4">
                <a:extLst>
                  <a:ext uri="{FF2B5EF4-FFF2-40B4-BE49-F238E27FC236}">
                    <a16:creationId xmlns:a16="http://schemas.microsoft.com/office/drawing/2014/main" id="{F8D2C3CD-A92D-0C45-B323-4E84E82CE4B8}"/>
                  </a:ext>
                </a:extLst>
              </p:cNvPr>
              <p:cNvSpPr txBox="1"/>
              <p:nvPr/>
            </p:nvSpPr>
            <p:spPr>
              <a:xfrm>
                <a:off x="100012" y="67951"/>
                <a:ext cx="10018546" cy="830997"/>
              </a:xfrm>
              <a:prstGeom prst="rect">
                <a:avLst/>
              </a:prstGeom>
              <a:noFill/>
            </p:spPr>
            <p:txBody>
              <a:bodyPr wrap="square" rtlCol="0">
                <a:spAutoFit/>
              </a:bodyPr>
              <a:lstStyle/>
              <a:p>
                <a:r>
                  <a:rPr kumimoji="1" lang="en-US" altLang="zh-CN" sz="2400" dirty="0">
                    <a:solidFill>
                      <a:schemeClr val="bg1"/>
                    </a:solidFill>
                    <a:latin typeface="Baskerville" panose="02020502070401020303" pitchFamily="18" charset="0"/>
                    <a:ea typeface="Baskerville" panose="02020502070401020303" pitchFamily="18" charset="0"/>
                  </a:rPr>
                  <a:t>1 Introduction:</a:t>
                </a:r>
                <a:r>
                  <a:rPr kumimoji="1" lang="zh-CN" altLang="en-US" sz="2400" dirty="0">
                    <a:solidFill>
                      <a:schemeClr val="bg1"/>
                    </a:solidFill>
                    <a:latin typeface="Baskerville" panose="02020502070401020303" pitchFamily="18" charset="0"/>
                    <a:ea typeface="Baskerville" panose="02020502070401020303" pitchFamily="18" charset="0"/>
                  </a:rPr>
                  <a:t> </a:t>
                </a:r>
                <a:r>
                  <a:rPr kumimoji="1" lang="en-US" altLang="zh-CN" sz="2400" dirty="0">
                    <a:solidFill>
                      <a:schemeClr val="bg1"/>
                    </a:solidFill>
                    <a:latin typeface="Baskerville" panose="02020502070401020303" pitchFamily="18" charset="0"/>
                    <a:ea typeface="Baskerville" panose="02020502070401020303" pitchFamily="18" charset="0"/>
                  </a:rPr>
                  <a:t>Beyond Detection: From DOS to RCE</a:t>
                </a:r>
              </a:p>
              <a:p>
                <a:endParaRPr kumimoji="1" lang="zh-CN" altLang="en-US" sz="2400" dirty="0">
                  <a:solidFill>
                    <a:schemeClr val="bg1"/>
                  </a:solidFill>
                  <a:latin typeface="Baskerville" panose="02020502070401020303" pitchFamily="18" charset="0"/>
                </a:endParaRPr>
              </a:p>
            </p:txBody>
          </p:sp>
        </p:grpSp>
        <p:pic>
          <p:nvPicPr>
            <p:cNvPr id="12" name="图片 11" descr="文本&#10;&#10;描述已自动生成">
              <a:extLst>
                <a:ext uri="{FF2B5EF4-FFF2-40B4-BE49-F238E27FC236}">
                  <a16:creationId xmlns:a16="http://schemas.microsoft.com/office/drawing/2014/main" id="{C6129167-2100-634C-8C87-A66B455E429D}"/>
                </a:ext>
              </a:extLst>
            </p:cNvPr>
            <p:cNvPicPr>
              <a:picLocks noChangeAspect="1"/>
            </p:cNvPicPr>
            <p:nvPr/>
          </p:nvPicPr>
          <p:blipFill>
            <a:blip r:embed="rId3"/>
            <a:stretch>
              <a:fillRect/>
            </a:stretch>
          </p:blipFill>
          <p:spPr>
            <a:xfrm>
              <a:off x="9955409" y="6326200"/>
              <a:ext cx="2131311" cy="563727"/>
            </a:xfrm>
            <a:prstGeom prst="rect">
              <a:avLst/>
            </a:prstGeom>
          </p:spPr>
        </p:pic>
      </p:grpSp>
      <p:sp>
        <p:nvSpPr>
          <p:cNvPr id="9" name="文本框 8">
            <a:extLst>
              <a:ext uri="{FF2B5EF4-FFF2-40B4-BE49-F238E27FC236}">
                <a16:creationId xmlns:a16="http://schemas.microsoft.com/office/drawing/2014/main" id="{DB8EDC51-1897-874C-B8BA-FB298E2898EC}"/>
              </a:ext>
            </a:extLst>
          </p:cNvPr>
          <p:cNvSpPr txBox="1"/>
          <p:nvPr/>
        </p:nvSpPr>
        <p:spPr>
          <a:xfrm>
            <a:off x="189502" y="868994"/>
            <a:ext cx="5906498" cy="1040285"/>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zh-CN" sz="2400" dirty="0">
                <a:latin typeface="Songti SC" panose="02010600040101010101" pitchFamily="2" charset="-122"/>
                <a:ea typeface="Songti SC" panose="02010600040101010101" pitchFamily="2" charset="-122"/>
              </a:rPr>
              <a:t>An</a:t>
            </a:r>
            <a:r>
              <a:rPr kumimoji="1" lang="zh-CN" altLang="en-US" sz="2400" dirty="0">
                <a:latin typeface="Songti SC" panose="02010600040101010101" pitchFamily="2" charset="-122"/>
                <a:ea typeface="Songti SC" panose="02010600040101010101" pitchFamily="2" charset="-122"/>
              </a:rPr>
              <a:t> </a:t>
            </a:r>
            <a:r>
              <a:rPr kumimoji="1" lang="en-US" altLang="zh-CN" sz="2400" dirty="0">
                <a:latin typeface="Songti SC" panose="02010600040101010101" pitchFamily="2" charset="-122"/>
                <a:ea typeface="Songti SC" panose="02010600040101010101" pitchFamily="2" charset="-122"/>
              </a:rPr>
              <a:t>Example</a:t>
            </a:r>
            <a:r>
              <a:rPr kumimoji="1" lang="zh-CN" altLang="en-US" sz="2400" dirty="0">
                <a:latin typeface="Songti SC" panose="02010600040101010101" pitchFamily="2" charset="-122"/>
                <a:ea typeface="Songti SC" panose="02010600040101010101" pitchFamily="2" charset="-122"/>
              </a:rPr>
              <a:t> </a:t>
            </a:r>
            <a:r>
              <a:rPr kumimoji="1" lang="en-US" altLang="zh-CN" sz="2400" dirty="0">
                <a:latin typeface="Songti SC" panose="02010600040101010101" pitchFamily="2" charset="-122"/>
                <a:ea typeface="Songti SC" panose="02010600040101010101" pitchFamily="2" charset="-122"/>
              </a:rPr>
              <a:t>of</a:t>
            </a:r>
            <a:r>
              <a:rPr kumimoji="1" lang="zh-CN" altLang="en-US" sz="2400" dirty="0">
                <a:latin typeface="Songti SC" panose="02010600040101010101" pitchFamily="2" charset="-122"/>
                <a:ea typeface="Songti SC" panose="02010600040101010101" pitchFamily="2" charset="-122"/>
              </a:rPr>
              <a:t> </a:t>
            </a:r>
            <a:r>
              <a:rPr kumimoji="1" lang="en-US" altLang="zh-CN" sz="2400" dirty="0">
                <a:latin typeface="Songti SC" panose="02010600040101010101" pitchFamily="2" charset="-122"/>
                <a:ea typeface="Songti SC" panose="02010600040101010101" pitchFamily="2" charset="-122"/>
              </a:rPr>
              <a:t>PP Detection</a:t>
            </a:r>
          </a:p>
          <a:p>
            <a:pPr>
              <a:lnSpc>
                <a:spcPct val="120000"/>
              </a:lnSpc>
            </a:pPr>
            <a:r>
              <a:rPr lang="en" altLang="zh-CN" sz="1400" b="0" i="0" dirty="0">
                <a:solidFill>
                  <a:srgbClr val="4D4D4D"/>
                </a:solidFill>
                <a:effectLst/>
                <a:latin typeface="-apple-system"/>
              </a:rPr>
              <a:t>https://</a:t>
            </a:r>
            <a:r>
              <a:rPr lang="en" altLang="zh-CN" sz="1400" b="0" i="0" u="none" strike="noStrike" dirty="0" err="1">
                <a:solidFill>
                  <a:srgbClr val="FC5531"/>
                </a:solidFill>
                <a:effectLst/>
                <a:latin typeface="-apple-system"/>
                <a:hlinkClick r:id="rId4"/>
              </a:rPr>
              <a:t>github</a:t>
            </a:r>
            <a:r>
              <a:rPr lang="en" altLang="zh-CN" sz="1400" b="0" i="0" dirty="0" err="1">
                <a:solidFill>
                  <a:srgbClr val="4D4D4D"/>
                </a:solidFill>
                <a:effectLst/>
                <a:latin typeface="-apple-system"/>
              </a:rPr>
              <a:t>.com</a:t>
            </a:r>
            <a:r>
              <a:rPr lang="en" altLang="zh-CN" sz="1400" b="0" i="0" dirty="0">
                <a:solidFill>
                  <a:srgbClr val="4D4D4D"/>
                </a:solidFill>
                <a:effectLst/>
                <a:latin typeface="-apple-system"/>
              </a:rPr>
              <a:t>/phith0n/code-breaking/tree/master/2018/</a:t>
            </a:r>
            <a:r>
              <a:rPr lang="en" altLang="zh-CN" sz="1400" b="0" i="0" dirty="0" err="1">
                <a:solidFill>
                  <a:srgbClr val="4D4D4D"/>
                </a:solidFill>
                <a:effectLst/>
                <a:latin typeface="-apple-system"/>
              </a:rPr>
              <a:t>thejs</a:t>
            </a:r>
            <a:endParaRPr kumimoji="1" lang="en-US" altLang="zh-CN" sz="1400" i="1" dirty="0">
              <a:latin typeface="Songti SC" panose="02010600040101010101" pitchFamily="2" charset="-122"/>
              <a:ea typeface="Songti SC" panose="02010600040101010101" pitchFamily="2" charset="-122"/>
            </a:endParaRPr>
          </a:p>
          <a:p>
            <a:pPr>
              <a:lnSpc>
                <a:spcPct val="120000"/>
              </a:lnSpc>
            </a:pPr>
            <a:r>
              <a:rPr kumimoji="1" lang="en-US" altLang="zh-CN" sz="1400" i="1" dirty="0">
                <a:latin typeface="Songti SC" panose="02010600040101010101" pitchFamily="2" charset="-122"/>
                <a:ea typeface="Songti SC" panose="02010600040101010101" pitchFamily="2" charset="-122"/>
              </a:rPr>
              <a:t>from </a:t>
            </a:r>
            <a:r>
              <a:rPr kumimoji="1" lang="en-US" altLang="zh-CN" sz="1400" i="1" dirty="0" err="1">
                <a:latin typeface="Songti SC" panose="02010600040101010101" pitchFamily="2" charset="-122"/>
                <a:ea typeface="Songti SC" panose="02010600040101010101" pitchFamily="2" charset="-122"/>
              </a:rPr>
              <a:t>CodeBreaking</a:t>
            </a:r>
            <a:r>
              <a:rPr kumimoji="1" lang="en-US" altLang="zh-CN" sz="1400" i="1" dirty="0">
                <a:latin typeface="Songti SC" panose="02010600040101010101" pitchFamily="2" charset="-122"/>
                <a:ea typeface="Songti SC" panose="02010600040101010101" pitchFamily="2" charset="-122"/>
              </a:rPr>
              <a:t> 2018 </a:t>
            </a:r>
            <a:r>
              <a:rPr kumimoji="1" lang="en-US" altLang="zh-CN" sz="1400" i="1" dirty="0" err="1">
                <a:latin typeface="Songti SC" panose="02010600040101010101" pitchFamily="2" charset="-122"/>
                <a:ea typeface="Songti SC" panose="02010600040101010101" pitchFamily="2" charset="-122"/>
              </a:rPr>
              <a:t>TheJS</a:t>
            </a:r>
            <a:r>
              <a:rPr kumimoji="1" lang="en-US" altLang="zh-CN" sz="1400" i="1" dirty="0">
                <a:latin typeface="Songti SC" panose="02010600040101010101" pitchFamily="2" charset="-122"/>
                <a:ea typeface="Songti SC" panose="02010600040101010101" pitchFamily="2" charset="-122"/>
              </a:rPr>
              <a:t> Challenge</a:t>
            </a:r>
          </a:p>
        </p:txBody>
      </p:sp>
      <p:pic>
        <p:nvPicPr>
          <p:cNvPr id="3" name="图片 2" descr="文本&#10;&#10;描述已自动生成">
            <a:extLst>
              <a:ext uri="{FF2B5EF4-FFF2-40B4-BE49-F238E27FC236}">
                <a16:creationId xmlns:a16="http://schemas.microsoft.com/office/drawing/2014/main" id="{D3828453-AC35-C34D-9A1C-EC68A93DF19E}"/>
              </a:ext>
            </a:extLst>
          </p:cNvPr>
          <p:cNvPicPr>
            <a:picLocks noChangeAspect="1"/>
          </p:cNvPicPr>
          <p:nvPr/>
        </p:nvPicPr>
        <p:blipFill>
          <a:blip r:embed="rId5"/>
          <a:stretch>
            <a:fillRect/>
          </a:stretch>
        </p:blipFill>
        <p:spPr>
          <a:xfrm>
            <a:off x="5703800" y="638586"/>
            <a:ext cx="6372683" cy="5434712"/>
          </a:xfrm>
          <a:prstGeom prst="rect">
            <a:avLst/>
          </a:prstGeom>
        </p:spPr>
      </p:pic>
      <p:sp>
        <p:nvSpPr>
          <p:cNvPr id="16" name="右箭头 15">
            <a:extLst>
              <a:ext uri="{FF2B5EF4-FFF2-40B4-BE49-F238E27FC236}">
                <a16:creationId xmlns:a16="http://schemas.microsoft.com/office/drawing/2014/main" id="{E5CA8B0F-A60B-924C-94D2-8992C7B82DF1}"/>
              </a:ext>
            </a:extLst>
          </p:cNvPr>
          <p:cNvSpPr/>
          <p:nvPr/>
        </p:nvSpPr>
        <p:spPr>
          <a:xfrm>
            <a:off x="5587644" y="1207125"/>
            <a:ext cx="454647"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右箭头 17">
            <a:extLst>
              <a:ext uri="{FF2B5EF4-FFF2-40B4-BE49-F238E27FC236}">
                <a16:creationId xmlns:a16="http://schemas.microsoft.com/office/drawing/2014/main" id="{C22E9FAD-A2F9-D342-BA0F-C3A5942B1E32}"/>
              </a:ext>
            </a:extLst>
          </p:cNvPr>
          <p:cNvSpPr/>
          <p:nvPr/>
        </p:nvSpPr>
        <p:spPr>
          <a:xfrm>
            <a:off x="5587645" y="3885128"/>
            <a:ext cx="481914"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右箭头 22">
            <a:extLst>
              <a:ext uri="{FF2B5EF4-FFF2-40B4-BE49-F238E27FC236}">
                <a16:creationId xmlns:a16="http://schemas.microsoft.com/office/drawing/2014/main" id="{33EDD59C-05D6-054D-91F1-16C1D35E8B60}"/>
              </a:ext>
            </a:extLst>
          </p:cNvPr>
          <p:cNvSpPr/>
          <p:nvPr/>
        </p:nvSpPr>
        <p:spPr>
          <a:xfrm>
            <a:off x="5587645" y="5360465"/>
            <a:ext cx="481914"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02490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09AD8800-4ABA-C041-9229-D4E466DA772B}"/>
              </a:ext>
            </a:extLst>
          </p:cNvPr>
          <p:cNvGrpSpPr/>
          <p:nvPr/>
        </p:nvGrpSpPr>
        <p:grpSpPr>
          <a:xfrm>
            <a:off x="0" y="-35419"/>
            <a:ext cx="12287246" cy="6892959"/>
            <a:chOff x="0" y="1"/>
            <a:chExt cx="12287246" cy="6892959"/>
          </a:xfrm>
        </p:grpSpPr>
        <p:grpSp>
          <p:nvGrpSpPr>
            <p:cNvPr id="6" name="组合 5">
              <a:extLst>
                <a:ext uri="{FF2B5EF4-FFF2-40B4-BE49-F238E27FC236}">
                  <a16:creationId xmlns:a16="http://schemas.microsoft.com/office/drawing/2014/main" id="{D21A7AFE-A58F-BC4A-9DBB-257D6294A8EB}"/>
                </a:ext>
              </a:extLst>
            </p:cNvPr>
            <p:cNvGrpSpPr/>
            <p:nvPr/>
          </p:nvGrpSpPr>
          <p:grpSpPr>
            <a:xfrm>
              <a:off x="0" y="1"/>
              <a:ext cx="12287246" cy="6892959"/>
              <a:chOff x="0" y="1"/>
              <a:chExt cx="12287246" cy="6892959"/>
            </a:xfrm>
          </p:grpSpPr>
          <p:grpSp>
            <p:nvGrpSpPr>
              <p:cNvPr id="17" name="组合 16">
                <a:extLst>
                  <a:ext uri="{FF2B5EF4-FFF2-40B4-BE49-F238E27FC236}">
                    <a16:creationId xmlns:a16="http://schemas.microsoft.com/office/drawing/2014/main" id="{17354660-C2AB-214A-930D-A64CD1F49580}"/>
                  </a:ext>
                </a:extLst>
              </p:cNvPr>
              <p:cNvGrpSpPr/>
              <p:nvPr/>
            </p:nvGrpSpPr>
            <p:grpSpPr>
              <a:xfrm>
                <a:off x="0" y="1"/>
                <a:ext cx="12287246" cy="6892959"/>
                <a:chOff x="-2" y="114405"/>
                <a:chExt cx="12287246" cy="6892959"/>
              </a:xfrm>
            </p:grpSpPr>
            <p:sp>
              <p:nvSpPr>
                <p:cNvPr id="19" name="矩形 18">
                  <a:extLst>
                    <a:ext uri="{FF2B5EF4-FFF2-40B4-BE49-F238E27FC236}">
                      <a16:creationId xmlns:a16="http://schemas.microsoft.com/office/drawing/2014/main" id="{C91C3AE9-CE59-E84C-8A84-B60A45CECC5E}"/>
                    </a:ext>
                  </a:extLst>
                </p:cNvPr>
                <p:cNvSpPr/>
                <p:nvPr/>
              </p:nvSpPr>
              <p:spPr>
                <a:xfrm>
                  <a:off x="3253" y="114405"/>
                  <a:ext cx="12188745" cy="597566"/>
                </a:xfrm>
                <a:prstGeom prst="rect">
                  <a:avLst/>
                </a:prstGeom>
                <a:solidFill>
                  <a:srgbClr val="0D479D"/>
                </a:solidFill>
                <a:ln>
                  <a:solidFill>
                    <a:srgbClr val="132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0" name="矩形 19">
                  <a:extLst>
                    <a:ext uri="{FF2B5EF4-FFF2-40B4-BE49-F238E27FC236}">
                      <a16:creationId xmlns:a16="http://schemas.microsoft.com/office/drawing/2014/main" id="{D3057790-B22F-1D42-9EDA-1EFC0D1F2C73}"/>
                    </a:ext>
                  </a:extLst>
                </p:cNvPr>
                <p:cNvSpPr/>
                <p:nvPr/>
              </p:nvSpPr>
              <p:spPr>
                <a:xfrm>
                  <a:off x="-2" y="6409798"/>
                  <a:ext cx="12192001" cy="597566"/>
                </a:xfrm>
                <a:prstGeom prst="rect">
                  <a:avLst/>
                </a:prstGeom>
                <a:solidFill>
                  <a:srgbClr val="0D47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 name="标题 1">
                  <a:extLst>
                    <a:ext uri="{FF2B5EF4-FFF2-40B4-BE49-F238E27FC236}">
                      <a16:creationId xmlns:a16="http://schemas.microsoft.com/office/drawing/2014/main" id="{29F086DD-6AEA-3A46-9A02-E18338BDCF54}"/>
                    </a:ext>
                  </a:extLst>
                </p:cNvPr>
                <p:cNvSpPr txBox="1">
                  <a:spLocks/>
                </p:cNvSpPr>
                <p:nvPr/>
              </p:nvSpPr>
              <p:spPr>
                <a:xfrm>
                  <a:off x="11525244" y="6400799"/>
                  <a:ext cx="762000" cy="415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zh-CN" altLang="en-US" sz="1400" b="1" dirty="0">
                    <a:solidFill>
                      <a:schemeClr val="bg2"/>
                    </a:solidFill>
                    <a:latin typeface="微软雅黑" panose="020B0503020204020204" pitchFamily="34" charset="-122"/>
                    <a:ea typeface="微软雅黑" panose="020B0503020204020204" pitchFamily="34" charset="-122"/>
                    <a:cs typeface="+mn-cs"/>
                  </a:endParaRPr>
                </a:p>
              </p:txBody>
            </p:sp>
          </p:grpSp>
          <p:sp>
            <p:nvSpPr>
              <p:cNvPr id="5" name="文本框 4">
                <a:extLst>
                  <a:ext uri="{FF2B5EF4-FFF2-40B4-BE49-F238E27FC236}">
                    <a16:creationId xmlns:a16="http://schemas.microsoft.com/office/drawing/2014/main" id="{F8D2C3CD-A92D-0C45-B323-4E84E82CE4B8}"/>
                  </a:ext>
                </a:extLst>
              </p:cNvPr>
              <p:cNvSpPr txBox="1"/>
              <p:nvPr/>
            </p:nvSpPr>
            <p:spPr>
              <a:xfrm>
                <a:off x="100012" y="67951"/>
                <a:ext cx="10018546" cy="830997"/>
              </a:xfrm>
              <a:prstGeom prst="rect">
                <a:avLst/>
              </a:prstGeom>
              <a:noFill/>
            </p:spPr>
            <p:txBody>
              <a:bodyPr wrap="square" rtlCol="0">
                <a:spAutoFit/>
              </a:bodyPr>
              <a:lstStyle/>
              <a:p>
                <a:r>
                  <a:rPr kumimoji="1" lang="en-US" altLang="zh-CN" sz="2400" dirty="0">
                    <a:solidFill>
                      <a:schemeClr val="bg1"/>
                    </a:solidFill>
                    <a:latin typeface="Baskerville" panose="02020502070401020303" pitchFamily="18" charset="0"/>
                    <a:ea typeface="Baskerville" panose="02020502070401020303" pitchFamily="18" charset="0"/>
                  </a:rPr>
                  <a:t>1 Introduction:</a:t>
                </a:r>
                <a:r>
                  <a:rPr kumimoji="1" lang="zh-CN" altLang="en-US" sz="2400" dirty="0">
                    <a:solidFill>
                      <a:schemeClr val="bg1"/>
                    </a:solidFill>
                    <a:latin typeface="Baskerville" panose="02020502070401020303" pitchFamily="18" charset="0"/>
                    <a:ea typeface="Baskerville" panose="02020502070401020303" pitchFamily="18" charset="0"/>
                  </a:rPr>
                  <a:t> </a:t>
                </a:r>
                <a:r>
                  <a:rPr kumimoji="1" lang="en-US" altLang="zh-CN" sz="2400" dirty="0">
                    <a:solidFill>
                      <a:schemeClr val="bg1"/>
                    </a:solidFill>
                    <a:latin typeface="Baskerville" panose="02020502070401020303" pitchFamily="18" charset="0"/>
                    <a:ea typeface="Baskerville" panose="02020502070401020303" pitchFamily="18" charset="0"/>
                  </a:rPr>
                  <a:t>Beyond Detection: From DOS to RCE</a:t>
                </a:r>
              </a:p>
              <a:p>
                <a:endParaRPr kumimoji="1" lang="zh-CN" altLang="en-US" sz="2400" dirty="0">
                  <a:solidFill>
                    <a:schemeClr val="bg1"/>
                  </a:solidFill>
                  <a:latin typeface="Baskerville" panose="02020502070401020303" pitchFamily="18" charset="0"/>
                </a:endParaRPr>
              </a:p>
            </p:txBody>
          </p:sp>
        </p:grpSp>
        <p:pic>
          <p:nvPicPr>
            <p:cNvPr id="12" name="图片 11" descr="文本&#10;&#10;描述已自动生成">
              <a:extLst>
                <a:ext uri="{FF2B5EF4-FFF2-40B4-BE49-F238E27FC236}">
                  <a16:creationId xmlns:a16="http://schemas.microsoft.com/office/drawing/2014/main" id="{C6129167-2100-634C-8C87-A66B455E429D}"/>
                </a:ext>
              </a:extLst>
            </p:cNvPr>
            <p:cNvPicPr>
              <a:picLocks noChangeAspect="1"/>
            </p:cNvPicPr>
            <p:nvPr/>
          </p:nvPicPr>
          <p:blipFill>
            <a:blip r:embed="rId3"/>
            <a:stretch>
              <a:fillRect/>
            </a:stretch>
          </p:blipFill>
          <p:spPr>
            <a:xfrm>
              <a:off x="9955409" y="6326200"/>
              <a:ext cx="2131311" cy="563727"/>
            </a:xfrm>
            <a:prstGeom prst="rect">
              <a:avLst/>
            </a:prstGeom>
          </p:spPr>
        </p:pic>
      </p:grpSp>
      <p:sp>
        <p:nvSpPr>
          <p:cNvPr id="9" name="文本框 8">
            <a:extLst>
              <a:ext uri="{FF2B5EF4-FFF2-40B4-BE49-F238E27FC236}">
                <a16:creationId xmlns:a16="http://schemas.microsoft.com/office/drawing/2014/main" id="{DB8EDC51-1897-874C-B8BA-FB298E2898EC}"/>
              </a:ext>
            </a:extLst>
          </p:cNvPr>
          <p:cNvSpPr txBox="1"/>
          <p:nvPr/>
        </p:nvSpPr>
        <p:spPr>
          <a:xfrm>
            <a:off x="189502" y="868994"/>
            <a:ext cx="5906498" cy="514436"/>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zh-CN" sz="2400" dirty="0">
                <a:latin typeface="Songti SC" panose="02010600040101010101" pitchFamily="2" charset="-122"/>
                <a:ea typeface="Songti SC" panose="02010600040101010101" pitchFamily="2" charset="-122"/>
              </a:rPr>
              <a:t>An</a:t>
            </a:r>
            <a:r>
              <a:rPr kumimoji="1" lang="zh-CN" altLang="en-US" sz="2400" dirty="0">
                <a:latin typeface="Songti SC" panose="02010600040101010101" pitchFamily="2" charset="-122"/>
                <a:ea typeface="Songti SC" panose="02010600040101010101" pitchFamily="2" charset="-122"/>
              </a:rPr>
              <a:t> </a:t>
            </a:r>
            <a:r>
              <a:rPr kumimoji="1" lang="en-US" altLang="zh-CN" sz="2400" dirty="0">
                <a:latin typeface="Songti SC" panose="02010600040101010101" pitchFamily="2" charset="-122"/>
                <a:ea typeface="Songti SC" panose="02010600040101010101" pitchFamily="2" charset="-122"/>
              </a:rPr>
              <a:t>Example</a:t>
            </a:r>
            <a:r>
              <a:rPr kumimoji="1" lang="zh-CN" altLang="en-US" sz="2400" dirty="0">
                <a:latin typeface="Songti SC" panose="02010600040101010101" pitchFamily="2" charset="-122"/>
                <a:ea typeface="Songti SC" panose="02010600040101010101" pitchFamily="2" charset="-122"/>
              </a:rPr>
              <a:t> </a:t>
            </a:r>
            <a:r>
              <a:rPr kumimoji="1" lang="en-US" altLang="zh-CN" sz="2400" dirty="0">
                <a:latin typeface="Songti SC" panose="02010600040101010101" pitchFamily="2" charset="-122"/>
                <a:ea typeface="Songti SC" panose="02010600040101010101" pitchFamily="2" charset="-122"/>
              </a:rPr>
              <a:t>of</a:t>
            </a:r>
            <a:r>
              <a:rPr kumimoji="1" lang="zh-CN" altLang="en-US" sz="2400" dirty="0">
                <a:latin typeface="Songti SC" panose="02010600040101010101" pitchFamily="2" charset="-122"/>
                <a:ea typeface="Songti SC" panose="02010600040101010101" pitchFamily="2" charset="-122"/>
              </a:rPr>
              <a:t> </a:t>
            </a:r>
            <a:r>
              <a:rPr kumimoji="1" lang="en-US" altLang="zh-CN" sz="2400" dirty="0">
                <a:latin typeface="Songti SC" panose="02010600040101010101" pitchFamily="2" charset="-122"/>
                <a:ea typeface="Songti SC" panose="02010600040101010101" pitchFamily="2" charset="-122"/>
              </a:rPr>
              <a:t>PP Detection </a:t>
            </a:r>
            <a:endParaRPr kumimoji="1" lang="en-US" altLang="zh-CN" sz="2000" dirty="0">
              <a:latin typeface="Songti SC" panose="02010600040101010101" pitchFamily="2" charset="-122"/>
              <a:ea typeface="Songti SC" panose="02010600040101010101" pitchFamily="2" charset="-122"/>
            </a:endParaRPr>
          </a:p>
        </p:txBody>
      </p:sp>
      <p:pic>
        <p:nvPicPr>
          <p:cNvPr id="3" name="图片 2" descr="文本&#10;&#10;描述已自动生成">
            <a:extLst>
              <a:ext uri="{FF2B5EF4-FFF2-40B4-BE49-F238E27FC236}">
                <a16:creationId xmlns:a16="http://schemas.microsoft.com/office/drawing/2014/main" id="{D3828453-AC35-C34D-9A1C-EC68A93DF19E}"/>
              </a:ext>
            </a:extLst>
          </p:cNvPr>
          <p:cNvPicPr>
            <a:picLocks noChangeAspect="1"/>
          </p:cNvPicPr>
          <p:nvPr/>
        </p:nvPicPr>
        <p:blipFill>
          <a:blip r:embed="rId4"/>
          <a:stretch>
            <a:fillRect/>
          </a:stretch>
        </p:blipFill>
        <p:spPr>
          <a:xfrm>
            <a:off x="5703800" y="638586"/>
            <a:ext cx="6372683" cy="5434712"/>
          </a:xfrm>
          <a:prstGeom prst="rect">
            <a:avLst/>
          </a:prstGeom>
        </p:spPr>
      </p:pic>
      <p:sp>
        <p:nvSpPr>
          <p:cNvPr id="16" name="右箭头 15">
            <a:extLst>
              <a:ext uri="{FF2B5EF4-FFF2-40B4-BE49-F238E27FC236}">
                <a16:creationId xmlns:a16="http://schemas.microsoft.com/office/drawing/2014/main" id="{E5CA8B0F-A60B-924C-94D2-8992C7B82DF1}"/>
              </a:ext>
            </a:extLst>
          </p:cNvPr>
          <p:cNvSpPr/>
          <p:nvPr/>
        </p:nvSpPr>
        <p:spPr>
          <a:xfrm>
            <a:off x="5535994" y="1207125"/>
            <a:ext cx="506298"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右箭头 17">
            <a:extLst>
              <a:ext uri="{FF2B5EF4-FFF2-40B4-BE49-F238E27FC236}">
                <a16:creationId xmlns:a16="http://schemas.microsoft.com/office/drawing/2014/main" id="{C22E9FAD-A2F9-D342-BA0F-C3A5942B1E32}"/>
              </a:ext>
            </a:extLst>
          </p:cNvPr>
          <p:cNvSpPr/>
          <p:nvPr/>
        </p:nvSpPr>
        <p:spPr>
          <a:xfrm>
            <a:off x="5587645" y="3885128"/>
            <a:ext cx="481914"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5" name="图片 14" descr="图示&#10;&#10;描述已自动生成">
            <a:extLst>
              <a:ext uri="{FF2B5EF4-FFF2-40B4-BE49-F238E27FC236}">
                <a16:creationId xmlns:a16="http://schemas.microsoft.com/office/drawing/2014/main" id="{79F65192-6FD5-7E46-A49F-F1541996D8C9}"/>
              </a:ext>
            </a:extLst>
          </p:cNvPr>
          <p:cNvPicPr>
            <a:picLocks noChangeAspect="1"/>
          </p:cNvPicPr>
          <p:nvPr/>
        </p:nvPicPr>
        <p:blipFill>
          <a:blip r:embed="rId5"/>
          <a:stretch>
            <a:fillRect/>
          </a:stretch>
        </p:blipFill>
        <p:spPr>
          <a:xfrm>
            <a:off x="512417" y="1531365"/>
            <a:ext cx="4443366" cy="2539067"/>
          </a:xfrm>
          <a:prstGeom prst="rect">
            <a:avLst/>
          </a:prstGeom>
        </p:spPr>
      </p:pic>
      <p:sp>
        <p:nvSpPr>
          <p:cNvPr id="23" name="右箭头 22">
            <a:extLst>
              <a:ext uri="{FF2B5EF4-FFF2-40B4-BE49-F238E27FC236}">
                <a16:creationId xmlns:a16="http://schemas.microsoft.com/office/drawing/2014/main" id="{33EDD59C-05D6-054D-91F1-16C1D35E8B60}"/>
              </a:ext>
            </a:extLst>
          </p:cNvPr>
          <p:cNvSpPr/>
          <p:nvPr/>
        </p:nvSpPr>
        <p:spPr>
          <a:xfrm>
            <a:off x="5587645" y="5360465"/>
            <a:ext cx="481914"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6" name="图片 25" descr="图形用户界面, 文本, 应用程序&#10;&#10;描述已自动生成">
            <a:extLst>
              <a:ext uri="{FF2B5EF4-FFF2-40B4-BE49-F238E27FC236}">
                <a16:creationId xmlns:a16="http://schemas.microsoft.com/office/drawing/2014/main" id="{23A01D4D-B7BC-E34F-AAFC-63893E69CDE2}"/>
              </a:ext>
            </a:extLst>
          </p:cNvPr>
          <p:cNvPicPr>
            <a:picLocks noChangeAspect="1"/>
          </p:cNvPicPr>
          <p:nvPr/>
        </p:nvPicPr>
        <p:blipFill rotWithShape="1">
          <a:blip r:embed="rId6"/>
          <a:srcRect l="-309" r="8786"/>
          <a:stretch/>
        </p:blipFill>
        <p:spPr>
          <a:xfrm>
            <a:off x="368916" y="4375325"/>
            <a:ext cx="4972414" cy="1342018"/>
          </a:xfrm>
          <a:prstGeom prst="rect">
            <a:avLst/>
          </a:prstGeom>
        </p:spPr>
      </p:pic>
      <p:sp>
        <p:nvSpPr>
          <p:cNvPr id="21" name="文本框 20">
            <a:extLst>
              <a:ext uri="{FF2B5EF4-FFF2-40B4-BE49-F238E27FC236}">
                <a16:creationId xmlns:a16="http://schemas.microsoft.com/office/drawing/2014/main" id="{C34FEB53-AF14-3646-AC74-5B992A377157}"/>
              </a:ext>
            </a:extLst>
          </p:cNvPr>
          <p:cNvSpPr txBox="1"/>
          <p:nvPr/>
        </p:nvSpPr>
        <p:spPr>
          <a:xfrm>
            <a:off x="466452" y="4058878"/>
            <a:ext cx="899052" cy="369332"/>
          </a:xfrm>
          <a:prstGeom prst="rect">
            <a:avLst/>
          </a:prstGeom>
          <a:noFill/>
        </p:spPr>
        <p:txBody>
          <a:bodyPr wrap="square" rtlCol="0">
            <a:spAutoFit/>
          </a:bodyPr>
          <a:lstStyle/>
          <a:p>
            <a:r>
              <a:rPr kumimoji="1" lang="en-US" altLang="zh-CN" i="1" dirty="0" err="1">
                <a:latin typeface="Times New Roman" panose="02020603050405020304" pitchFamily="18" charset="0"/>
                <a:cs typeface="Times New Roman" panose="02020603050405020304" pitchFamily="18" charset="0"/>
              </a:rPr>
              <a:t>poc.py</a:t>
            </a:r>
            <a:endParaRPr kumimoji="1" lang="zh-CN" alt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41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文本, 应用程序, 信件, 电子邮件&#10;&#10;描述已自动生成">
            <a:extLst>
              <a:ext uri="{FF2B5EF4-FFF2-40B4-BE49-F238E27FC236}">
                <a16:creationId xmlns:a16="http://schemas.microsoft.com/office/drawing/2014/main" id="{F165394A-278C-BF45-A27A-A41EB2DF9861}"/>
              </a:ext>
            </a:extLst>
          </p:cNvPr>
          <p:cNvPicPr>
            <a:picLocks noChangeAspect="1"/>
          </p:cNvPicPr>
          <p:nvPr/>
        </p:nvPicPr>
        <p:blipFill rotWithShape="1">
          <a:blip r:embed="rId3"/>
          <a:srcRect r="16639"/>
          <a:stretch/>
        </p:blipFill>
        <p:spPr>
          <a:xfrm>
            <a:off x="575244" y="1955209"/>
            <a:ext cx="5613890" cy="4178576"/>
          </a:xfrm>
          <a:prstGeom prst="rect">
            <a:avLst/>
          </a:prstGeom>
        </p:spPr>
      </p:pic>
      <p:grpSp>
        <p:nvGrpSpPr>
          <p:cNvPr id="8" name="组合 7">
            <a:extLst>
              <a:ext uri="{FF2B5EF4-FFF2-40B4-BE49-F238E27FC236}">
                <a16:creationId xmlns:a16="http://schemas.microsoft.com/office/drawing/2014/main" id="{09AD8800-4ABA-C041-9229-D4E466DA772B}"/>
              </a:ext>
            </a:extLst>
          </p:cNvPr>
          <p:cNvGrpSpPr/>
          <p:nvPr/>
        </p:nvGrpSpPr>
        <p:grpSpPr>
          <a:xfrm>
            <a:off x="0" y="-35419"/>
            <a:ext cx="12287246" cy="6892959"/>
            <a:chOff x="0" y="1"/>
            <a:chExt cx="12287246" cy="6892959"/>
          </a:xfrm>
        </p:grpSpPr>
        <p:grpSp>
          <p:nvGrpSpPr>
            <p:cNvPr id="6" name="组合 5">
              <a:extLst>
                <a:ext uri="{FF2B5EF4-FFF2-40B4-BE49-F238E27FC236}">
                  <a16:creationId xmlns:a16="http://schemas.microsoft.com/office/drawing/2014/main" id="{D21A7AFE-A58F-BC4A-9DBB-257D6294A8EB}"/>
                </a:ext>
              </a:extLst>
            </p:cNvPr>
            <p:cNvGrpSpPr/>
            <p:nvPr/>
          </p:nvGrpSpPr>
          <p:grpSpPr>
            <a:xfrm>
              <a:off x="0" y="1"/>
              <a:ext cx="12287246" cy="6892959"/>
              <a:chOff x="0" y="1"/>
              <a:chExt cx="12287246" cy="6892959"/>
            </a:xfrm>
          </p:grpSpPr>
          <p:grpSp>
            <p:nvGrpSpPr>
              <p:cNvPr id="17" name="组合 16">
                <a:extLst>
                  <a:ext uri="{FF2B5EF4-FFF2-40B4-BE49-F238E27FC236}">
                    <a16:creationId xmlns:a16="http://schemas.microsoft.com/office/drawing/2014/main" id="{17354660-C2AB-214A-930D-A64CD1F49580}"/>
                  </a:ext>
                </a:extLst>
              </p:cNvPr>
              <p:cNvGrpSpPr/>
              <p:nvPr/>
            </p:nvGrpSpPr>
            <p:grpSpPr>
              <a:xfrm>
                <a:off x="0" y="1"/>
                <a:ext cx="12287246" cy="6892959"/>
                <a:chOff x="-2" y="114405"/>
                <a:chExt cx="12287246" cy="6892959"/>
              </a:xfrm>
            </p:grpSpPr>
            <p:sp>
              <p:nvSpPr>
                <p:cNvPr id="19" name="矩形 18">
                  <a:extLst>
                    <a:ext uri="{FF2B5EF4-FFF2-40B4-BE49-F238E27FC236}">
                      <a16:creationId xmlns:a16="http://schemas.microsoft.com/office/drawing/2014/main" id="{C91C3AE9-CE59-E84C-8A84-B60A45CECC5E}"/>
                    </a:ext>
                  </a:extLst>
                </p:cNvPr>
                <p:cNvSpPr/>
                <p:nvPr/>
              </p:nvSpPr>
              <p:spPr>
                <a:xfrm>
                  <a:off x="3253" y="114405"/>
                  <a:ext cx="12188745" cy="597566"/>
                </a:xfrm>
                <a:prstGeom prst="rect">
                  <a:avLst/>
                </a:prstGeom>
                <a:solidFill>
                  <a:srgbClr val="0D479D"/>
                </a:solidFill>
                <a:ln>
                  <a:solidFill>
                    <a:srgbClr val="132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0" name="矩形 19">
                  <a:extLst>
                    <a:ext uri="{FF2B5EF4-FFF2-40B4-BE49-F238E27FC236}">
                      <a16:creationId xmlns:a16="http://schemas.microsoft.com/office/drawing/2014/main" id="{D3057790-B22F-1D42-9EDA-1EFC0D1F2C73}"/>
                    </a:ext>
                  </a:extLst>
                </p:cNvPr>
                <p:cNvSpPr/>
                <p:nvPr/>
              </p:nvSpPr>
              <p:spPr>
                <a:xfrm>
                  <a:off x="-2" y="6409798"/>
                  <a:ext cx="12192001" cy="597566"/>
                </a:xfrm>
                <a:prstGeom prst="rect">
                  <a:avLst/>
                </a:prstGeom>
                <a:solidFill>
                  <a:srgbClr val="0D47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 name="标题 1">
                  <a:extLst>
                    <a:ext uri="{FF2B5EF4-FFF2-40B4-BE49-F238E27FC236}">
                      <a16:creationId xmlns:a16="http://schemas.microsoft.com/office/drawing/2014/main" id="{29F086DD-6AEA-3A46-9A02-E18338BDCF54}"/>
                    </a:ext>
                  </a:extLst>
                </p:cNvPr>
                <p:cNvSpPr txBox="1">
                  <a:spLocks/>
                </p:cNvSpPr>
                <p:nvPr/>
              </p:nvSpPr>
              <p:spPr>
                <a:xfrm>
                  <a:off x="11525244" y="6400799"/>
                  <a:ext cx="762000" cy="415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zh-CN" altLang="en-US" sz="1400" b="1" dirty="0">
                    <a:solidFill>
                      <a:schemeClr val="bg2"/>
                    </a:solidFill>
                    <a:latin typeface="微软雅黑" panose="020B0503020204020204" pitchFamily="34" charset="-122"/>
                    <a:ea typeface="微软雅黑" panose="020B0503020204020204" pitchFamily="34" charset="-122"/>
                    <a:cs typeface="+mn-cs"/>
                  </a:endParaRPr>
                </a:p>
              </p:txBody>
            </p:sp>
          </p:grpSp>
          <p:sp>
            <p:nvSpPr>
              <p:cNvPr id="5" name="文本框 4">
                <a:extLst>
                  <a:ext uri="{FF2B5EF4-FFF2-40B4-BE49-F238E27FC236}">
                    <a16:creationId xmlns:a16="http://schemas.microsoft.com/office/drawing/2014/main" id="{F8D2C3CD-A92D-0C45-B323-4E84E82CE4B8}"/>
                  </a:ext>
                </a:extLst>
              </p:cNvPr>
              <p:cNvSpPr txBox="1"/>
              <p:nvPr/>
            </p:nvSpPr>
            <p:spPr>
              <a:xfrm>
                <a:off x="100012" y="67951"/>
                <a:ext cx="10018546" cy="830997"/>
              </a:xfrm>
              <a:prstGeom prst="rect">
                <a:avLst/>
              </a:prstGeom>
              <a:noFill/>
            </p:spPr>
            <p:txBody>
              <a:bodyPr wrap="square" rtlCol="0">
                <a:spAutoFit/>
              </a:bodyPr>
              <a:lstStyle/>
              <a:p>
                <a:r>
                  <a:rPr kumimoji="1" lang="en-US" altLang="zh-CN" sz="2400" dirty="0">
                    <a:solidFill>
                      <a:schemeClr val="bg1"/>
                    </a:solidFill>
                    <a:latin typeface="Baskerville" panose="02020502070401020303" pitchFamily="18" charset="0"/>
                    <a:ea typeface="Baskerville" panose="02020502070401020303" pitchFamily="18" charset="0"/>
                  </a:rPr>
                  <a:t>1 Introduction:</a:t>
                </a:r>
                <a:r>
                  <a:rPr kumimoji="1" lang="zh-CN" altLang="en-US" sz="2400" dirty="0">
                    <a:solidFill>
                      <a:schemeClr val="bg1"/>
                    </a:solidFill>
                    <a:latin typeface="Baskerville" panose="02020502070401020303" pitchFamily="18" charset="0"/>
                    <a:ea typeface="Baskerville" panose="02020502070401020303" pitchFamily="18" charset="0"/>
                  </a:rPr>
                  <a:t> </a:t>
                </a:r>
                <a:r>
                  <a:rPr kumimoji="1" lang="en-US" altLang="zh-CN" sz="2400" dirty="0">
                    <a:solidFill>
                      <a:schemeClr val="bg1"/>
                    </a:solidFill>
                    <a:latin typeface="Baskerville" panose="02020502070401020303" pitchFamily="18" charset="0"/>
                    <a:ea typeface="Baskerville" panose="02020502070401020303" pitchFamily="18" charset="0"/>
                  </a:rPr>
                  <a:t>Beyond Detection: From DOS to RCE</a:t>
                </a:r>
              </a:p>
              <a:p>
                <a:endParaRPr kumimoji="1" lang="zh-CN" altLang="en-US" sz="2400" dirty="0">
                  <a:solidFill>
                    <a:schemeClr val="bg1"/>
                  </a:solidFill>
                  <a:latin typeface="Baskerville" panose="02020502070401020303" pitchFamily="18" charset="0"/>
                </a:endParaRPr>
              </a:p>
            </p:txBody>
          </p:sp>
        </p:grpSp>
        <p:pic>
          <p:nvPicPr>
            <p:cNvPr id="12" name="图片 11" descr="文本&#10;&#10;描述已自动生成">
              <a:extLst>
                <a:ext uri="{FF2B5EF4-FFF2-40B4-BE49-F238E27FC236}">
                  <a16:creationId xmlns:a16="http://schemas.microsoft.com/office/drawing/2014/main" id="{C6129167-2100-634C-8C87-A66B455E429D}"/>
                </a:ext>
              </a:extLst>
            </p:cNvPr>
            <p:cNvPicPr>
              <a:picLocks noChangeAspect="1"/>
            </p:cNvPicPr>
            <p:nvPr/>
          </p:nvPicPr>
          <p:blipFill>
            <a:blip r:embed="rId4"/>
            <a:stretch>
              <a:fillRect/>
            </a:stretch>
          </p:blipFill>
          <p:spPr>
            <a:xfrm>
              <a:off x="9955409" y="6326200"/>
              <a:ext cx="2131311" cy="563727"/>
            </a:xfrm>
            <a:prstGeom prst="rect">
              <a:avLst/>
            </a:prstGeom>
          </p:spPr>
        </p:pic>
      </p:grpSp>
      <p:sp>
        <p:nvSpPr>
          <p:cNvPr id="16" name="右箭头 15">
            <a:extLst>
              <a:ext uri="{FF2B5EF4-FFF2-40B4-BE49-F238E27FC236}">
                <a16:creationId xmlns:a16="http://schemas.microsoft.com/office/drawing/2014/main" id="{E5CA8B0F-A60B-924C-94D2-8992C7B82DF1}"/>
              </a:ext>
            </a:extLst>
          </p:cNvPr>
          <p:cNvSpPr/>
          <p:nvPr/>
        </p:nvSpPr>
        <p:spPr>
          <a:xfrm>
            <a:off x="372003" y="5196606"/>
            <a:ext cx="506298"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右箭头 17">
            <a:extLst>
              <a:ext uri="{FF2B5EF4-FFF2-40B4-BE49-F238E27FC236}">
                <a16:creationId xmlns:a16="http://schemas.microsoft.com/office/drawing/2014/main" id="{C22E9FAD-A2F9-D342-BA0F-C3A5942B1E32}"/>
              </a:ext>
            </a:extLst>
          </p:cNvPr>
          <p:cNvSpPr/>
          <p:nvPr/>
        </p:nvSpPr>
        <p:spPr>
          <a:xfrm>
            <a:off x="384195" y="3708055"/>
            <a:ext cx="481914"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右箭头 22">
            <a:extLst>
              <a:ext uri="{FF2B5EF4-FFF2-40B4-BE49-F238E27FC236}">
                <a16:creationId xmlns:a16="http://schemas.microsoft.com/office/drawing/2014/main" id="{33EDD59C-05D6-054D-91F1-16C1D35E8B60}"/>
              </a:ext>
            </a:extLst>
          </p:cNvPr>
          <p:cNvSpPr/>
          <p:nvPr/>
        </p:nvSpPr>
        <p:spPr>
          <a:xfrm>
            <a:off x="396387" y="2532549"/>
            <a:ext cx="481914"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F5443F3E-811B-2F4B-A002-51FFC5286A16}"/>
              </a:ext>
            </a:extLst>
          </p:cNvPr>
          <p:cNvSpPr txBox="1"/>
          <p:nvPr/>
        </p:nvSpPr>
        <p:spPr>
          <a:xfrm>
            <a:off x="189502" y="655452"/>
            <a:ext cx="11520388" cy="1182568"/>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zh-CN" sz="2400" dirty="0">
                <a:latin typeface="Songti SC" panose="02010600040101010101" pitchFamily="2" charset="-122"/>
                <a:ea typeface="Songti SC" panose="02010600040101010101" pitchFamily="2" charset="-122"/>
              </a:rPr>
              <a:t>From Detection To AEG</a:t>
            </a:r>
          </a:p>
          <a:p>
            <a:pPr marL="800100" lvl="1" indent="-342900">
              <a:lnSpc>
                <a:spcPct val="120000"/>
              </a:lnSpc>
              <a:buFont typeface="Wingdings" pitchFamily="2" charset="2"/>
              <a:buChar char="Ø"/>
            </a:pPr>
            <a:r>
              <a:rPr kumimoji="1" lang="en-US" altLang="zh-CN" dirty="0">
                <a:latin typeface="Songti SC" panose="02010600040101010101" pitchFamily="2" charset="-122"/>
                <a:ea typeface="Songti SC" panose="02010600040101010101" pitchFamily="2" charset="-122"/>
              </a:rPr>
              <a:t>using template engine which usually </a:t>
            </a:r>
            <a:r>
              <a:rPr kumimoji="1" lang="en" altLang="zh-CN" dirty="0">
                <a:latin typeface="Songti SC" panose="02010600040101010101" pitchFamily="2" charset="-122"/>
                <a:ea typeface="Songti SC" panose="02010600040101010101" pitchFamily="2" charset="-122"/>
              </a:rPr>
              <a:t>compile the engine-specific source code into a JavaScript function that takes a data object as an argument.</a:t>
            </a:r>
            <a:r>
              <a:rPr kumimoji="1" lang="en-US" altLang="zh-CN" dirty="0">
                <a:latin typeface="Songti SC" panose="02010600040101010101" pitchFamily="2" charset="-122"/>
                <a:ea typeface="Songti SC" panose="02010600040101010101" pitchFamily="2" charset="-122"/>
              </a:rPr>
              <a:t> </a:t>
            </a:r>
          </a:p>
        </p:txBody>
      </p:sp>
    </p:spTree>
    <p:extLst>
      <p:ext uri="{BB962C8B-B14F-4D97-AF65-F5344CB8AC3E}">
        <p14:creationId xmlns:p14="http://schemas.microsoft.com/office/powerpoint/2010/main" val="15825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文本, 应用程序, 信件, 电子邮件&#10;&#10;描述已自动生成">
            <a:extLst>
              <a:ext uri="{FF2B5EF4-FFF2-40B4-BE49-F238E27FC236}">
                <a16:creationId xmlns:a16="http://schemas.microsoft.com/office/drawing/2014/main" id="{F165394A-278C-BF45-A27A-A41EB2DF9861}"/>
              </a:ext>
            </a:extLst>
          </p:cNvPr>
          <p:cNvPicPr>
            <a:picLocks noChangeAspect="1"/>
          </p:cNvPicPr>
          <p:nvPr/>
        </p:nvPicPr>
        <p:blipFill rotWithShape="1">
          <a:blip r:embed="rId3"/>
          <a:srcRect r="16639"/>
          <a:stretch/>
        </p:blipFill>
        <p:spPr>
          <a:xfrm>
            <a:off x="482110" y="1881759"/>
            <a:ext cx="5613890" cy="4178576"/>
          </a:xfrm>
          <a:prstGeom prst="rect">
            <a:avLst/>
          </a:prstGeom>
        </p:spPr>
      </p:pic>
      <p:grpSp>
        <p:nvGrpSpPr>
          <p:cNvPr id="8" name="组合 7">
            <a:extLst>
              <a:ext uri="{FF2B5EF4-FFF2-40B4-BE49-F238E27FC236}">
                <a16:creationId xmlns:a16="http://schemas.microsoft.com/office/drawing/2014/main" id="{09AD8800-4ABA-C041-9229-D4E466DA772B}"/>
              </a:ext>
            </a:extLst>
          </p:cNvPr>
          <p:cNvGrpSpPr/>
          <p:nvPr/>
        </p:nvGrpSpPr>
        <p:grpSpPr>
          <a:xfrm>
            <a:off x="0" y="-35419"/>
            <a:ext cx="12287246" cy="6892959"/>
            <a:chOff x="0" y="1"/>
            <a:chExt cx="12287246" cy="6892959"/>
          </a:xfrm>
        </p:grpSpPr>
        <p:grpSp>
          <p:nvGrpSpPr>
            <p:cNvPr id="6" name="组合 5">
              <a:extLst>
                <a:ext uri="{FF2B5EF4-FFF2-40B4-BE49-F238E27FC236}">
                  <a16:creationId xmlns:a16="http://schemas.microsoft.com/office/drawing/2014/main" id="{D21A7AFE-A58F-BC4A-9DBB-257D6294A8EB}"/>
                </a:ext>
              </a:extLst>
            </p:cNvPr>
            <p:cNvGrpSpPr/>
            <p:nvPr/>
          </p:nvGrpSpPr>
          <p:grpSpPr>
            <a:xfrm>
              <a:off x="0" y="1"/>
              <a:ext cx="12287246" cy="6892959"/>
              <a:chOff x="0" y="1"/>
              <a:chExt cx="12287246" cy="6892959"/>
            </a:xfrm>
          </p:grpSpPr>
          <p:grpSp>
            <p:nvGrpSpPr>
              <p:cNvPr id="17" name="组合 16">
                <a:extLst>
                  <a:ext uri="{FF2B5EF4-FFF2-40B4-BE49-F238E27FC236}">
                    <a16:creationId xmlns:a16="http://schemas.microsoft.com/office/drawing/2014/main" id="{17354660-C2AB-214A-930D-A64CD1F49580}"/>
                  </a:ext>
                </a:extLst>
              </p:cNvPr>
              <p:cNvGrpSpPr/>
              <p:nvPr/>
            </p:nvGrpSpPr>
            <p:grpSpPr>
              <a:xfrm>
                <a:off x="0" y="1"/>
                <a:ext cx="12287246" cy="6892959"/>
                <a:chOff x="-2" y="114405"/>
                <a:chExt cx="12287246" cy="6892959"/>
              </a:xfrm>
            </p:grpSpPr>
            <p:sp>
              <p:nvSpPr>
                <p:cNvPr id="19" name="矩形 18">
                  <a:extLst>
                    <a:ext uri="{FF2B5EF4-FFF2-40B4-BE49-F238E27FC236}">
                      <a16:creationId xmlns:a16="http://schemas.microsoft.com/office/drawing/2014/main" id="{C91C3AE9-CE59-E84C-8A84-B60A45CECC5E}"/>
                    </a:ext>
                  </a:extLst>
                </p:cNvPr>
                <p:cNvSpPr/>
                <p:nvPr/>
              </p:nvSpPr>
              <p:spPr>
                <a:xfrm>
                  <a:off x="3253" y="114405"/>
                  <a:ext cx="12188745" cy="597566"/>
                </a:xfrm>
                <a:prstGeom prst="rect">
                  <a:avLst/>
                </a:prstGeom>
                <a:solidFill>
                  <a:srgbClr val="0D479D"/>
                </a:solidFill>
                <a:ln>
                  <a:solidFill>
                    <a:srgbClr val="132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0" name="矩形 19">
                  <a:extLst>
                    <a:ext uri="{FF2B5EF4-FFF2-40B4-BE49-F238E27FC236}">
                      <a16:creationId xmlns:a16="http://schemas.microsoft.com/office/drawing/2014/main" id="{D3057790-B22F-1D42-9EDA-1EFC0D1F2C73}"/>
                    </a:ext>
                  </a:extLst>
                </p:cNvPr>
                <p:cNvSpPr/>
                <p:nvPr/>
              </p:nvSpPr>
              <p:spPr>
                <a:xfrm>
                  <a:off x="-2" y="6409798"/>
                  <a:ext cx="12192001" cy="597566"/>
                </a:xfrm>
                <a:prstGeom prst="rect">
                  <a:avLst/>
                </a:prstGeom>
                <a:solidFill>
                  <a:srgbClr val="0D47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 name="标题 1">
                  <a:extLst>
                    <a:ext uri="{FF2B5EF4-FFF2-40B4-BE49-F238E27FC236}">
                      <a16:creationId xmlns:a16="http://schemas.microsoft.com/office/drawing/2014/main" id="{29F086DD-6AEA-3A46-9A02-E18338BDCF54}"/>
                    </a:ext>
                  </a:extLst>
                </p:cNvPr>
                <p:cNvSpPr txBox="1">
                  <a:spLocks/>
                </p:cNvSpPr>
                <p:nvPr/>
              </p:nvSpPr>
              <p:spPr>
                <a:xfrm>
                  <a:off x="11525244" y="6400799"/>
                  <a:ext cx="762000" cy="415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zh-CN" altLang="en-US" sz="1400" b="1" dirty="0">
                    <a:solidFill>
                      <a:schemeClr val="bg2"/>
                    </a:solidFill>
                    <a:latin typeface="微软雅黑" panose="020B0503020204020204" pitchFamily="34" charset="-122"/>
                    <a:ea typeface="微软雅黑" panose="020B0503020204020204" pitchFamily="34" charset="-122"/>
                    <a:cs typeface="+mn-cs"/>
                  </a:endParaRPr>
                </a:p>
              </p:txBody>
            </p:sp>
          </p:grpSp>
          <p:sp>
            <p:nvSpPr>
              <p:cNvPr id="5" name="文本框 4">
                <a:extLst>
                  <a:ext uri="{FF2B5EF4-FFF2-40B4-BE49-F238E27FC236}">
                    <a16:creationId xmlns:a16="http://schemas.microsoft.com/office/drawing/2014/main" id="{F8D2C3CD-A92D-0C45-B323-4E84E82CE4B8}"/>
                  </a:ext>
                </a:extLst>
              </p:cNvPr>
              <p:cNvSpPr txBox="1"/>
              <p:nvPr/>
            </p:nvSpPr>
            <p:spPr>
              <a:xfrm>
                <a:off x="100012" y="67951"/>
                <a:ext cx="10018546" cy="830997"/>
              </a:xfrm>
              <a:prstGeom prst="rect">
                <a:avLst/>
              </a:prstGeom>
              <a:noFill/>
            </p:spPr>
            <p:txBody>
              <a:bodyPr wrap="square" rtlCol="0">
                <a:spAutoFit/>
              </a:bodyPr>
              <a:lstStyle/>
              <a:p>
                <a:r>
                  <a:rPr kumimoji="1" lang="en-US" altLang="zh-CN" sz="2400" dirty="0">
                    <a:solidFill>
                      <a:schemeClr val="bg1"/>
                    </a:solidFill>
                    <a:latin typeface="Baskerville" panose="02020502070401020303" pitchFamily="18" charset="0"/>
                    <a:ea typeface="Baskerville" panose="02020502070401020303" pitchFamily="18" charset="0"/>
                  </a:rPr>
                  <a:t>1 Introduction:</a:t>
                </a:r>
                <a:r>
                  <a:rPr kumimoji="1" lang="zh-CN" altLang="en-US" sz="2400" dirty="0">
                    <a:solidFill>
                      <a:schemeClr val="bg1"/>
                    </a:solidFill>
                    <a:latin typeface="Baskerville" panose="02020502070401020303" pitchFamily="18" charset="0"/>
                    <a:ea typeface="Baskerville" panose="02020502070401020303" pitchFamily="18" charset="0"/>
                  </a:rPr>
                  <a:t> </a:t>
                </a:r>
                <a:r>
                  <a:rPr kumimoji="1" lang="en-US" altLang="zh-CN" sz="2400" dirty="0">
                    <a:solidFill>
                      <a:schemeClr val="bg1"/>
                    </a:solidFill>
                    <a:latin typeface="Baskerville" panose="02020502070401020303" pitchFamily="18" charset="0"/>
                    <a:ea typeface="Baskerville" panose="02020502070401020303" pitchFamily="18" charset="0"/>
                  </a:rPr>
                  <a:t>Beyond Detection: From DOS to RCE</a:t>
                </a:r>
              </a:p>
              <a:p>
                <a:endParaRPr kumimoji="1" lang="zh-CN" altLang="en-US" sz="2400" dirty="0">
                  <a:solidFill>
                    <a:schemeClr val="bg1"/>
                  </a:solidFill>
                  <a:latin typeface="Baskerville" panose="02020502070401020303" pitchFamily="18" charset="0"/>
                </a:endParaRPr>
              </a:p>
            </p:txBody>
          </p:sp>
        </p:grpSp>
        <p:pic>
          <p:nvPicPr>
            <p:cNvPr id="12" name="图片 11" descr="文本&#10;&#10;描述已自动生成">
              <a:extLst>
                <a:ext uri="{FF2B5EF4-FFF2-40B4-BE49-F238E27FC236}">
                  <a16:creationId xmlns:a16="http://schemas.microsoft.com/office/drawing/2014/main" id="{C6129167-2100-634C-8C87-A66B455E429D}"/>
                </a:ext>
              </a:extLst>
            </p:cNvPr>
            <p:cNvPicPr>
              <a:picLocks noChangeAspect="1"/>
            </p:cNvPicPr>
            <p:nvPr/>
          </p:nvPicPr>
          <p:blipFill>
            <a:blip r:embed="rId4"/>
            <a:stretch>
              <a:fillRect/>
            </a:stretch>
          </p:blipFill>
          <p:spPr>
            <a:xfrm>
              <a:off x="9955409" y="6326200"/>
              <a:ext cx="2131311" cy="563727"/>
            </a:xfrm>
            <a:prstGeom prst="rect">
              <a:avLst/>
            </a:prstGeom>
          </p:spPr>
        </p:pic>
      </p:grpSp>
      <p:sp>
        <p:nvSpPr>
          <p:cNvPr id="9" name="文本框 8">
            <a:extLst>
              <a:ext uri="{FF2B5EF4-FFF2-40B4-BE49-F238E27FC236}">
                <a16:creationId xmlns:a16="http://schemas.microsoft.com/office/drawing/2014/main" id="{DB8EDC51-1897-874C-B8BA-FB298E2898EC}"/>
              </a:ext>
            </a:extLst>
          </p:cNvPr>
          <p:cNvSpPr txBox="1"/>
          <p:nvPr/>
        </p:nvSpPr>
        <p:spPr>
          <a:xfrm>
            <a:off x="189502" y="655452"/>
            <a:ext cx="11520388" cy="852093"/>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zh-CN" sz="2400" dirty="0">
                <a:latin typeface="Songti SC" panose="02010600040101010101" pitchFamily="2" charset="-122"/>
                <a:ea typeface="Songti SC" panose="02010600040101010101" pitchFamily="2" charset="-122"/>
              </a:rPr>
              <a:t>From Detection To AEG</a:t>
            </a:r>
          </a:p>
          <a:p>
            <a:pPr marL="800100" lvl="1" indent="-342900">
              <a:lnSpc>
                <a:spcPct val="120000"/>
              </a:lnSpc>
              <a:buFont typeface="Wingdings" pitchFamily="2" charset="2"/>
              <a:buChar char="Ø"/>
            </a:pPr>
            <a:r>
              <a:rPr kumimoji="1" lang="en-US" altLang="zh-CN" dirty="0">
                <a:latin typeface="Songti SC" panose="02010600040101010101" pitchFamily="2" charset="-122"/>
                <a:ea typeface="Songti SC" panose="02010600040101010101" pitchFamily="2" charset="-122"/>
              </a:rPr>
              <a:t>find a potentially undefined property that is passed for generating the compiled function. </a:t>
            </a:r>
          </a:p>
        </p:txBody>
      </p:sp>
      <p:sp>
        <p:nvSpPr>
          <p:cNvPr id="16" name="右箭头 15">
            <a:extLst>
              <a:ext uri="{FF2B5EF4-FFF2-40B4-BE49-F238E27FC236}">
                <a16:creationId xmlns:a16="http://schemas.microsoft.com/office/drawing/2014/main" id="{E5CA8B0F-A60B-924C-94D2-8992C7B82DF1}"/>
              </a:ext>
            </a:extLst>
          </p:cNvPr>
          <p:cNvSpPr/>
          <p:nvPr/>
        </p:nvSpPr>
        <p:spPr>
          <a:xfrm>
            <a:off x="278869" y="5123156"/>
            <a:ext cx="506298"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右箭头 17">
            <a:extLst>
              <a:ext uri="{FF2B5EF4-FFF2-40B4-BE49-F238E27FC236}">
                <a16:creationId xmlns:a16="http://schemas.microsoft.com/office/drawing/2014/main" id="{C22E9FAD-A2F9-D342-BA0F-C3A5942B1E32}"/>
              </a:ext>
            </a:extLst>
          </p:cNvPr>
          <p:cNvSpPr/>
          <p:nvPr/>
        </p:nvSpPr>
        <p:spPr>
          <a:xfrm>
            <a:off x="291061" y="3634605"/>
            <a:ext cx="481914"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右箭头 22">
            <a:extLst>
              <a:ext uri="{FF2B5EF4-FFF2-40B4-BE49-F238E27FC236}">
                <a16:creationId xmlns:a16="http://schemas.microsoft.com/office/drawing/2014/main" id="{33EDD59C-05D6-054D-91F1-16C1D35E8B60}"/>
              </a:ext>
            </a:extLst>
          </p:cNvPr>
          <p:cNvSpPr/>
          <p:nvPr/>
        </p:nvSpPr>
        <p:spPr>
          <a:xfrm>
            <a:off x="303253" y="2459099"/>
            <a:ext cx="481914"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 name="图片 9" descr="图形用户界面, 文本, 应用程序, 电子邮件&#10;&#10;描述已自动生成">
            <a:extLst>
              <a:ext uri="{FF2B5EF4-FFF2-40B4-BE49-F238E27FC236}">
                <a16:creationId xmlns:a16="http://schemas.microsoft.com/office/drawing/2014/main" id="{BD63E452-CF45-DA48-86B8-66055E8A7A83}"/>
              </a:ext>
            </a:extLst>
          </p:cNvPr>
          <p:cNvPicPr>
            <a:picLocks noChangeAspect="1"/>
          </p:cNvPicPr>
          <p:nvPr/>
        </p:nvPicPr>
        <p:blipFill rotWithShape="1">
          <a:blip r:embed="rId5"/>
          <a:srcRect r="17391"/>
          <a:stretch/>
        </p:blipFill>
        <p:spPr>
          <a:xfrm>
            <a:off x="6006633" y="1955389"/>
            <a:ext cx="5906498" cy="3765813"/>
          </a:xfrm>
          <a:prstGeom prst="rect">
            <a:avLst/>
          </a:prstGeom>
        </p:spPr>
      </p:pic>
      <p:sp>
        <p:nvSpPr>
          <p:cNvPr id="21" name="右箭头 20">
            <a:extLst>
              <a:ext uri="{FF2B5EF4-FFF2-40B4-BE49-F238E27FC236}">
                <a16:creationId xmlns:a16="http://schemas.microsoft.com/office/drawing/2014/main" id="{F00D9356-8518-7742-A5C0-5536D51F2DF8}"/>
              </a:ext>
            </a:extLst>
          </p:cNvPr>
          <p:cNvSpPr/>
          <p:nvPr/>
        </p:nvSpPr>
        <p:spPr>
          <a:xfrm>
            <a:off x="5902370" y="2750758"/>
            <a:ext cx="481914"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右箭头 23">
            <a:extLst>
              <a:ext uri="{FF2B5EF4-FFF2-40B4-BE49-F238E27FC236}">
                <a16:creationId xmlns:a16="http://schemas.microsoft.com/office/drawing/2014/main" id="{C6A73AB2-8FE1-A645-9983-9631F1FC21E1}"/>
              </a:ext>
            </a:extLst>
          </p:cNvPr>
          <p:cNvSpPr/>
          <p:nvPr/>
        </p:nvSpPr>
        <p:spPr>
          <a:xfrm>
            <a:off x="5902370" y="4090455"/>
            <a:ext cx="481914"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框架 1">
            <a:extLst>
              <a:ext uri="{FF2B5EF4-FFF2-40B4-BE49-F238E27FC236}">
                <a16:creationId xmlns:a16="http://schemas.microsoft.com/office/drawing/2014/main" id="{9C42E627-803A-1744-843D-E5B035F164F0}"/>
              </a:ext>
            </a:extLst>
          </p:cNvPr>
          <p:cNvSpPr/>
          <p:nvPr/>
        </p:nvSpPr>
        <p:spPr>
          <a:xfrm>
            <a:off x="7228618" y="3145750"/>
            <a:ext cx="1464278" cy="226202"/>
          </a:xfrm>
          <a:prstGeom prst="frame">
            <a:avLst>
              <a:gd name="adj1" fmla="val 77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5" name="框架 24">
            <a:extLst>
              <a:ext uri="{FF2B5EF4-FFF2-40B4-BE49-F238E27FC236}">
                <a16:creationId xmlns:a16="http://schemas.microsoft.com/office/drawing/2014/main" id="{F257AAC2-95AE-9149-A2D8-5AB5E0B6505D}"/>
              </a:ext>
            </a:extLst>
          </p:cNvPr>
          <p:cNvSpPr/>
          <p:nvPr/>
        </p:nvSpPr>
        <p:spPr>
          <a:xfrm>
            <a:off x="8880634" y="4304310"/>
            <a:ext cx="2555462" cy="250266"/>
          </a:xfrm>
          <a:prstGeom prst="frame">
            <a:avLst>
              <a:gd name="adj1" fmla="val 77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Tree>
    <p:extLst>
      <p:ext uri="{BB962C8B-B14F-4D97-AF65-F5344CB8AC3E}">
        <p14:creationId xmlns:p14="http://schemas.microsoft.com/office/powerpoint/2010/main" val="4080631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文本, 应用程序, 信件, 电子邮件&#10;&#10;描述已自动生成">
            <a:extLst>
              <a:ext uri="{FF2B5EF4-FFF2-40B4-BE49-F238E27FC236}">
                <a16:creationId xmlns:a16="http://schemas.microsoft.com/office/drawing/2014/main" id="{F165394A-278C-BF45-A27A-A41EB2DF9861}"/>
              </a:ext>
            </a:extLst>
          </p:cNvPr>
          <p:cNvPicPr>
            <a:picLocks noChangeAspect="1"/>
          </p:cNvPicPr>
          <p:nvPr/>
        </p:nvPicPr>
        <p:blipFill rotWithShape="1">
          <a:blip r:embed="rId3"/>
          <a:srcRect r="16639"/>
          <a:stretch/>
        </p:blipFill>
        <p:spPr>
          <a:xfrm>
            <a:off x="482110" y="1771693"/>
            <a:ext cx="5613890" cy="4178576"/>
          </a:xfrm>
          <a:prstGeom prst="rect">
            <a:avLst/>
          </a:prstGeom>
        </p:spPr>
      </p:pic>
      <p:grpSp>
        <p:nvGrpSpPr>
          <p:cNvPr id="8" name="组合 7">
            <a:extLst>
              <a:ext uri="{FF2B5EF4-FFF2-40B4-BE49-F238E27FC236}">
                <a16:creationId xmlns:a16="http://schemas.microsoft.com/office/drawing/2014/main" id="{09AD8800-4ABA-C041-9229-D4E466DA772B}"/>
              </a:ext>
            </a:extLst>
          </p:cNvPr>
          <p:cNvGrpSpPr/>
          <p:nvPr/>
        </p:nvGrpSpPr>
        <p:grpSpPr>
          <a:xfrm>
            <a:off x="0" y="-35419"/>
            <a:ext cx="12287246" cy="6892959"/>
            <a:chOff x="0" y="1"/>
            <a:chExt cx="12287246" cy="6892959"/>
          </a:xfrm>
        </p:grpSpPr>
        <p:grpSp>
          <p:nvGrpSpPr>
            <p:cNvPr id="6" name="组合 5">
              <a:extLst>
                <a:ext uri="{FF2B5EF4-FFF2-40B4-BE49-F238E27FC236}">
                  <a16:creationId xmlns:a16="http://schemas.microsoft.com/office/drawing/2014/main" id="{D21A7AFE-A58F-BC4A-9DBB-257D6294A8EB}"/>
                </a:ext>
              </a:extLst>
            </p:cNvPr>
            <p:cNvGrpSpPr/>
            <p:nvPr/>
          </p:nvGrpSpPr>
          <p:grpSpPr>
            <a:xfrm>
              <a:off x="0" y="1"/>
              <a:ext cx="12287246" cy="6892959"/>
              <a:chOff x="0" y="1"/>
              <a:chExt cx="12287246" cy="6892959"/>
            </a:xfrm>
          </p:grpSpPr>
          <p:grpSp>
            <p:nvGrpSpPr>
              <p:cNvPr id="17" name="组合 16">
                <a:extLst>
                  <a:ext uri="{FF2B5EF4-FFF2-40B4-BE49-F238E27FC236}">
                    <a16:creationId xmlns:a16="http://schemas.microsoft.com/office/drawing/2014/main" id="{17354660-C2AB-214A-930D-A64CD1F49580}"/>
                  </a:ext>
                </a:extLst>
              </p:cNvPr>
              <p:cNvGrpSpPr/>
              <p:nvPr/>
            </p:nvGrpSpPr>
            <p:grpSpPr>
              <a:xfrm>
                <a:off x="0" y="1"/>
                <a:ext cx="12287246" cy="6892959"/>
                <a:chOff x="-2" y="114405"/>
                <a:chExt cx="12287246" cy="6892959"/>
              </a:xfrm>
            </p:grpSpPr>
            <p:sp>
              <p:nvSpPr>
                <p:cNvPr id="19" name="矩形 18">
                  <a:extLst>
                    <a:ext uri="{FF2B5EF4-FFF2-40B4-BE49-F238E27FC236}">
                      <a16:creationId xmlns:a16="http://schemas.microsoft.com/office/drawing/2014/main" id="{C91C3AE9-CE59-E84C-8A84-B60A45CECC5E}"/>
                    </a:ext>
                  </a:extLst>
                </p:cNvPr>
                <p:cNvSpPr/>
                <p:nvPr/>
              </p:nvSpPr>
              <p:spPr>
                <a:xfrm>
                  <a:off x="3253" y="114405"/>
                  <a:ext cx="12188745" cy="597566"/>
                </a:xfrm>
                <a:prstGeom prst="rect">
                  <a:avLst/>
                </a:prstGeom>
                <a:solidFill>
                  <a:srgbClr val="0D479D"/>
                </a:solidFill>
                <a:ln>
                  <a:solidFill>
                    <a:srgbClr val="132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0" name="矩形 19">
                  <a:extLst>
                    <a:ext uri="{FF2B5EF4-FFF2-40B4-BE49-F238E27FC236}">
                      <a16:creationId xmlns:a16="http://schemas.microsoft.com/office/drawing/2014/main" id="{D3057790-B22F-1D42-9EDA-1EFC0D1F2C73}"/>
                    </a:ext>
                  </a:extLst>
                </p:cNvPr>
                <p:cNvSpPr/>
                <p:nvPr/>
              </p:nvSpPr>
              <p:spPr>
                <a:xfrm>
                  <a:off x="-2" y="6409798"/>
                  <a:ext cx="12192001" cy="597566"/>
                </a:xfrm>
                <a:prstGeom prst="rect">
                  <a:avLst/>
                </a:prstGeom>
                <a:solidFill>
                  <a:srgbClr val="0D47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 name="标题 1">
                  <a:extLst>
                    <a:ext uri="{FF2B5EF4-FFF2-40B4-BE49-F238E27FC236}">
                      <a16:creationId xmlns:a16="http://schemas.microsoft.com/office/drawing/2014/main" id="{29F086DD-6AEA-3A46-9A02-E18338BDCF54}"/>
                    </a:ext>
                  </a:extLst>
                </p:cNvPr>
                <p:cNvSpPr txBox="1">
                  <a:spLocks/>
                </p:cNvSpPr>
                <p:nvPr/>
              </p:nvSpPr>
              <p:spPr>
                <a:xfrm>
                  <a:off x="11525244" y="6400799"/>
                  <a:ext cx="762000" cy="415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zh-CN" altLang="en-US" sz="1400" b="1" dirty="0">
                    <a:solidFill>
                      <a:schemeClr val="bg2"/>
                    </a:solidFill>
                    <a:latin typeface="微软雅黑" panose="020B0503020204020204" pitchFamily="34" charset="-122"/>
                    <a:ea typeface="微软雅黑" panose="020B0503020204020204" pitchFamily="34" charset="-122"/>
                    <a:cs typeface="+mn-cs"/>
                  </a:endParaRPr>
                </a:p>
              </p:txBody>
            </p:sp>
          </p:grpSp>
          <p:sp>
            <p:nvSpPr>
              <p:cNvPr id="5" name="文本框 4">
                <a:extLst>
                  <a:ext uri="{FF2B5EF4-FFF2-40B4-BE49-F238E27FC236}">
                    <a16:creationId xmlns:a16="http://schemas.microsoft.com/office/drawing/2014/main" id="{F8D2C3CD-A92D-0C45-B323-4E84E82CE4B8}"/>
                  </a:ext>
                </a:extLst>
              </p:cNvPr>
              <p:cNvSpPr txBox="1"/>
              <p:nvPr/>
            </p:nvSpPr>
            <p:spPr>
              <a:xfrm>
                <a:off x="100012" y="67951"/>
                <a:ext cx="10018546" cy="830997"/>
              </a:xfrm>
              <a:prstGeom prst="rect">
                <a:avLst/>
              </a:prstGeom>
              <a:noFill/>
            </p:spPr>
            <p:txBody>
              <a:bodyPr wrap="square" rtlCol="0">
                <a:spAutoFit/>
              </a:bodyPr>
              <a:lstStyle/>
              <a:p>
                <a:r>
                  <a:rPr kumimoji="1" lang="en-US" altLang="zh-CN" sz="2400" dirty="0">
                    <a:solidFill>
                      <a:schemeClr val="bg1"/>
                    </a:solidFill>
                    <a:latin typeface="Baskerville" panose="02020502070401020303" pitchFamily="18" charset="0"/>
                    <a:ea typeface="Baskerville" panose="02020502070401020303" pitchFamily="18" charset="0"/>
                  </a:rPr>
                  <a:t>1 Introduction:</a:t>
                </a:r>
                <a:r>
                  <a:rPr kumimoji="1" lang="zh-CN" altLang="en-US" sz="2400" dirty="0">
                    <a:solidFill>
                      <a:schemeClr val="bg1"/>
                    </a:solidFill>
                    <a:latin typeface="Baskerville" panose="02020502070401020303" pitchFamily="18" charset="0"/>
                    <a:ea typeface="Baskerville" panose="02020502070401020303" pitchFamily="18" charset="0"/>
                  </a:rPr>
                  <a:t> </a:t>
                </a:r>
                <a:r>
                  <a:rPr kumimoji="1" lang="en-US" altLang="zh-CN" sz="2400" dirty="0">
                    <a:solidFill>
                      <a:schemeClr val="bg1"/>
                    </a:solidFill>
                    <a:latin typeface="Baskerville" panose="02020502070401020303" pitchFamily="18" charset="0"/>
                    <a:ea typeface="Baskerville" panose="02020502070401020303" pitchFamily="18" charset="0"/>
                  </a:rPr>
                  <a:t>Beyond Detection: From DOS to RCE</a:t>
                </a:r>
              </a:p>
              <a:p>
                <a:endParaRPr kumimoji="1" lang="zh-CN" altLang="en-US" sz="2400" dirty="0">
                  <a:solidFill>
                    <a:schemeClr val="bg1"/>
                  </a:solidFill>
                  <a:latin typeface="Baskerville" panose="02020502070401020303" pitchFamily="18" charset="0"/>
                </a:endParaRPr>
              </a:p>
            </p:txBody>
          </p:sp>
        </p:grpSp>
        <p:pic>
          <p:nvPicPr>
            <p:cNvPr id="12" name="图片 11" descr="文本&#10;&#10;描述已自动生成">
              <a:extLst>
                <a:ext uri="{FF2B5EF4-FFF2-40B4-BE49-F238E27FC236}">
                  <a16:creationId xmlns:a16="http://schemas.microsoft.com/office/drawing/2014/main" id="{C6129167-2100-634C-8C87-A66B455E429D}"/>
                </a:ext>
              </a:extLst>
            </p:cNvPr>
            <p:cNvPicPr>
              <a:picLocks noChangeAspect="1"/>
            </p:cNvPicPr>
            <p:nvPr/>
          </p:nvPicPr>
          <p:blipFill>
            <a:blip r:embed="rId4"/>
            <a:stretch>
              <a:fillRect/>
            </a:stretch>
          </p:blipFill>
          <p:spPr>
            <a:xfrm>
              <a:off x="9955409" y="6326200"/>
              <a:ext cx="2131311" cy="563727"/>
            </a:xfrm>
            <a:prstGeom prst="rect">
              <a:avLst/>
            </a:prstGeom>
          </p:spPr>
        </p:pic>
      </p:grpSp>
      <p:sp>
        <p:nvSpPr>
          <p:cNvPr id="23" name="右箭头 22">
            <a:extLst>
              <a:ext uri="{FF2B5EF4-FFF2-40B4-BE49-F238E27FC236}">
                <a16:creationId xmlns:a16="http://schemas.microsoft.com/office/drawing/2014/main" id="{33EDD59C-05D6-054D-91F1-16C1D35E8B60}"/>
              </a:ext>
            </a:extLst>
          </p:cNvPr>
          <p:cNvSpPr/>
          <p:nvPr/>
        </p:nvSpPr>
        <p:spPr>
          <a:xfrm>
            <a:off x="373523" y="2565714"/>
            <a:ext cx="481914"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 name="图片 9" descr="图形用户界面, 文本, 应用程序, 电子邮件&#10;&#10;描述已自动生成">
            <a:extLst>
              <a:ext uri="{FF2B5EF4-FFF2-40B4-BE49-F238E27FC236}">
                <a16:creationId xmlns:a16="http://schemas.microsoft.com/office/drawing/2014/main" id="{BD63E452-CF45-DA48-86B8-66055E8A7A83}"/>
              </a:ext>
            </a:extLst>
          </p:cNvPr>
          <p:cNvPicPr>
            <a:picLocks noChangeAspect="1"/>
          </p:cNvPicPr>
          <p:nvPr/>
        </p:nvPicPr>
        <p:blipFill rotWithShape="1">
          <a:blip r:embed="rId5"/>
          <a:srcRect r="17391"/>
          <a:stretch/>
        </p:blipFill>
        <p:spPr>
          <a:xfrm>
            <a:off x="6006633" y="1845323"/>
            <a:ext cx="5906498" cy="3765813"/>
          </a:xfrm>
          <a:prstGeom prst="rect">
            <a:avLst/>
          </a:prstGeom>
        </p:spPr>
      </p:pic>
      <p:sp>
        <p:nvSpPr>
          <p:cNvPr id="21" name="右箭头 20">
            <a:extLst>
              <a:ext uri="{FF2B5EF4-FFF2-40B4-BE49-F238E27FC236}">
                <a16:creationId xmlns:a16="http://schemas.microsoft.com/office/drawing/2014/main" id="{F00D9356-8518-7742-A5C0-5536D51F2DF8}"/>
              </a:ext>
            </a:extLst>
          </p:cNvPr>
          <p:cNvSpPr/>
          <p:nvPr/>
        </p:nvSpPr>
        <p:spPr>
          <a:xfrm>
            <a:off x="5902370" y="2640692"/>
            <a:ext cx="481914"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右箭头 23">
            <a:extLst>
              <a:ext uri="{FF2B5EF4-FFF2-40B4-BE49-F238E27FC236}">
                <a16:creationId xmlns:a16="http://schemas.microsoft.com/office/drawing/2014/main" id="{C6A73AB2-8FE1-A645-9983-9631F1FC21E1}"/>
              </a:ext>
            </a:extLst>
          </p:cNvPr>
          <p:cNvSpPr/>
          <p:nvPr/>
        </p:nvSpPr>
        <p:spPr>
          <a:xfrm>
            <a:off x="5902370" y="3980389"/>
            <a:ext cx="481914"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同心圆 17">
            <a:extLst>
              <a:ext uri="{FF2B5EF4-FFF2-40B4-BE49-F238E27FC236}">
                <a16:creationId xmlns:a16="http://schemas.microsoft.com/office/drawing/2014/main" id="{D78ABE2A-339B-0C4D-A188-96A55B129CAA}"/>
              </a:ext>
            </a:extLst>
          </p:cNvPr>
          <p:cNvSpPr/>
          <p:nvPr/>
        </p:nvSpPr>
        <p:spPr>
          <a:xfrm>
            <a:off x="7680822" y="2666224"/>
            <a:ext cx="1323743" cy="250266"/>
          </a:xfrm>
          <a:prstGeom prst="donut">
            <a:avLst>
              <a:gd name="adj" fmla="val 34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6" name="同心圆 25">
            <a:extLst>
              <a:ext uri="{FF2B5EF4-FFF2-40B4-BE49-F238E27FC236}">
                <a16:creationId xmlns:a16="http://schemas.microsoft.com/office/drawing/2014/main" id="{CF69464E-C438-EC41-BDD5-C29E9E6F901E}"/>
              </a:ext>
            </a:extLst>
          </p:cNvPr>
          <p:cNvSpPr/>
          <p:nvPr/>
        </p:nvSpPr>
        <p:spPr>
          <a:xfrm>
            <a:off x="9697321" y="4122670"/>
            <a:ext cx="1827925" cy="370608"/>
          </a:xfrm>
          <a:prstGeom prst="donut">
            <a:avLst>
              <a:gd name="adj" fmla="val 34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8" name="文本框 27">
            <a:extLst>
              <a:ext uri="{FF2B5EF4-FFF2-40B4-BE49-F238E27FC236}">
                <a16:creationId xmlns:a16="http://schemas.microsoft.com/office/drawing/2014/main" id="{FE59EBC9-932A-C04C-8412-8AD8BC4DB9B3}"/>
              </a:ext>
            </a:extLst>
          </p:cNvPr>
          <p:cNvSpPr txBox="1"/>
          <p:nvPr/>
        </p:nvSpPr>
        <p:spPr>
          <a:xfrm>
            <a:off x="189502" y="655452"/>
            <a:ext cx="11520388" cy="812530"/>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zh-CN" sz="2400" dirty="0">
                <a:latin typeface="Songti SC" panose="02010600040101010101" pitchFamily="2" charset="-122"/>
                <a:ea typeface="Songti SC" panose="02010600040101010101" pitchFamily="2" charset="-122"/>
              </a:rPr>
              <a:t>From Detection To AEG</a:t>
            </a:r>
          </a:p>
          <a:p>
            <a:pPr marL="742950" lvl="1" indent="-285750">
              <a:buFont typeface="Wingdings" pitchFamily="2" charset="2"/>
              <a:buChar char="Ø"/>
              <a:defRPr/>
            </a:pPr>
            <a:r>
              <a:rPr kumimoji="1" lang="en-US" altLang="zh-CN" dirty="0">
                <a:latin typeface="Songti SC" panose="02010600040101010101" pitchFamily="2" charset="-122"/>
                <a:ea typeface="Songti SC" panose="02010600040101010101" pitchFamily="2" charset="-122"/>
              </a:rPr>
              <a:t>The payload should be trailered to the given execution context.</a:t>
            </a:r>
            <a:endParaRPr kumimoji="1" lang="en" altLang="zh-CN" b="0" i="0" dirty="0">
              <a:solidFill>
                <a:srgbClr val="333333"/>
              </a:solidFill>
              <a:effectLst/>
              <a:latin typeface="Fira Sans" panose="020B0503050000020004" pitchFamily="34" charset="0"/>
            </a:endParaRPr>
          </a:p>
        </p:txBody>
      </p:sp>
    </p:spTree>
    <p:extLst>
      <p:ext uri="{BB962C8B-B14F-4D97-AF65-F5344CB8AC3E}">
        <p14:creationId xmlns:p14="http://schemas.microsoft.com/office/powerpoint/2010/main" val="143612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文本, 应用程序, 信件, 电子邮件&#10;&#10;描述已自动生成">
            <a:extLst>
              <a:ext uri="{FF2B5EF4-FFF2-40B4-BE49-F238E27FC236}">
                <a16:creationId xmlns:a16="http://schemas.microsoft.com/office/drawing/2014/main" id="{F165394A-278C-BF45-A27A-A41EB2DF9861}"/>
              </a:ext>
            </a:extLst>
          </p:cNvPr>
          <p:cNvPicPr>
            <a:picLocks noChangeAspect="1"/>
          </p:cNvPicPr>
          <p:nvPr/>
        </p:nvPicPr>
        <p:blipFill rotWithShape="1">
          <a:blip r:embed="rId3"/>
          <a:srcRect r="16639" b="59212"/>
          <a:stretch/>
        </p:blipFill>
        <p:spPr>
          <a:xfrm>
            <a:off x="189502" y="1492083"/>
            <a:ext cx="5613890" cy="1704378"/>
          </a:xfrm>
          <a:prstGeom prst="rect">
            <a:avLst/>
          </a:prstGeom>
        </p:spPr>
      </p:pic>
      <p:grpSp>
        <p:nvGrpSpPr>
          <p:cNvPr id="8" name="组合 7">
            <a:extLst>
              <a:ext uri="{FF2B5EF4-FFF2-40B4-BE49-F238E27FC236}">
                <a16:creationId xmlns:a16="http://schemas.microsoft.com/office/drawing/2014/main" id="{09AD8800-4ABA-C041-9229-D4E466DA772B}"/>
              </a:ext>
            </a:extLst>
          </p:cNvPr>
          <p:cNvGrpSpPr/>
          <p:nvPr/>
        </p:nvGrpSpPr>
        <p:grpSpPr>
          <a:xfrm>
            <a:off x="0" y="-35419"/>
            <a:ext cx="12287246" cy="6892959"/>
            <a:chOff x="0" y="1"/>
            <a:chExt cx="12287246" cy="6892959"/>
          </a:xfrm>
        </p:grpSpPr>
        <p:grpSp>
          <p:nvGrpSpPr>
            <p:cNvPr id="6" name="组合 5">
              <a:extLst>
                <a:ext uri="{FF2B5EF4-FFF2-40B4-BE49-F238E27FC236}">
                  <a16:creationId xmlns:a16="http://schemas.microsoft.com/office/drawing/2014/main" id="{D21A7AFE-A58F-BC4A-9DBB-257D6294A8EB}"/>
                </a:ext>
              </a:extLst>
            </p:cNvPr>
            <p:cNvGrpSpPr/>
            <p:nvPr/>
          </p:nvGrpSpPr>
          <p:grpSpPr>
            <a:xfrm>
              <a:off x="0" y="1"/>
              <a:ext cx="12287246" cy="6892959"/>
              <a:chOff x="0" y="1"/>
              <a:chExt cx="12287246" cy="6892959"/>
            </a:xfrm>
          </p:grpSpPr>
          <p:grpSp>
            <p:nvGrpSpPr>
              <p:cNvPr id="17" name="组合 16">
                <a:extLst>
                  <a:ext uri="{FF2B5EF4-FFF2-40B4-BE49-F238E27FC236}">
                    <a16:creationId xmlns:a16="http://schemas.microsoft.com/office/drawing/2014/main" id="{17354660-C2AB-214A-930D-A64CD1F49580}"/>
                  </a:ext>
                </a:extLst>
              </p:cNvPr>
              <p:cNvGrpSpPr/>
              <p:nvPr/>
            </p:nvGrpSpPr>
            <p:grpSpPr>
              <a:xfrm>
                <a:off x="0" y="1"/>
                <a:ext cx="12287246" cy="6892959"/>
                <a:chOff x="-2" y="114405"/>
                <a:chExt cx="12287246" cy="6892959"/>
              </a:xfrm>
            </p:grpSpPr>
            <p:sp>
              <p:nvSpPr>
                <p:cNvPr id="19" name="矩形 18">
                  <a:extLst>
                    <a:ext uri="{FF2B5EF4-FFF2-40B4-BE49-F238E27FC236}">
                      <a16:creationId xmlns:a16="http://schemas.microsoft.com/office/drawing/2014/main" id="{C91C3AE9-CE59-E84C-8A84-B60A45CECC5E}"/>
                    </a:ext>
                  </a:extLst>
                </p:cNvPr>
                <p:cNvSpPr/>
                <p:nvPr/>
              </p:nvSpPr>
              <p:spPr>
                <a:xfrm>
                  <a:off x="3253" y="114405"/>
                  <a:ext cx="12188745" cy="597566"/>
                </a:xfrm>
                <a:prstGeom prst="rect">
                  <a:avLst/>
                </a:prstGeom>
                <a:solidFill>
                  <a:srgbClr val="0D479D"/>
                </a:solidFill>
                <a:ln>
                  <a:solidFill>
                    <a:srgbClr val="132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0" name="矩形 19">
                  <a:extLst>
                    <a:ext uri="{FF2B5EF4-FFF2-40B4-BE49-F238E27FC236}">
                      <a16:creationId xmlns:a16="http://schemas.microsoft.com/office/drawing/2014/main" id="{D3057790-B22F-1D42-9EDA-1EFC0D1F2C73}"/>
                    </a:ext>
                  </a:extLst>
                </p:cNvPr>
                <p:cNvSpPr/>
                <p:nvPr/>
              </p:nvSpPr>
              <p:spPr>
                <a:xfrm>
                  <a:off x="-2" y="6409798"/>
                  <a:ext cx="12192001" cy="597566"/>
                </a:xfrm>
                <a:prstGeom prst="rect">
                  <a:avLst/>
                </a:prstGeom>
                <a:solidFill>
                  <a:srgbClr val="0D47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 name="标题 1">
                  <a:extLst>
                    <a:ext uri="{FF2B5EF4-FFF2-40B4-BE49-F238E27FC236}">
                      <a16:creationId xmlns:a16="http://schemas.microsoft.com/office/drawing/2014/main" id="{29F086DD-6AEA-3A46-9A02-E18338BDCF54}"/>
                    </a:ext>
                  </a:extLst>
                </p:cNvPr>
                <p:cNvSpPr txBox="1">
                  <a:spLocks/>
                </p:cNvSpPr>
                <p:nvPr/>
              </p:nvSpPr>
              <p:spPr>
                <a:xfrm>
                  <a:off x="11525244" y="6400799"/>
                  <a:ext cx="762000" cy="415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zh-CN" altLang="en-US" sz="1400" b="1" dirty="0">
                    <a:solidFill>
                      <a:schemeClr val="bg2"/>
                    </a:solidFill>
                    <a:latin typeface="微软雅黑" panose="020B0503020204020204" pitchFamily="34" charset="-122"/>
                    <a:ea typeface="微软雅黑" panose="020B0503020204020204" pitchFamily="34" charset="-122"/>
                    <a:cs typeface="+mn-cs"/>
                  </a:endParaRPr>
                </a:p>
              </p:txBody>
            </p:sp>
          </p:grpSp>
          <p:sp>
            <p:nvSpPr>
              <p:cNvPr id="5" name="文本框 4">
                <a:extLst>
                  <a:ext uri="{FF2B5EF4-FFF2-40B4-BE49-F238E27FC236}">
                    <a16:creationId xmlns:a16="http://schemas.microsoft.com/office/drawing/2014/main" id="{F8D2C3CD-A92D-0C45-B323-4E84E82CE4B8}"/>
                  </a:ext>
                </a:extLst>
              </p:cNvPr>
              <p:cNvSpPr txBox="1"/>
              <p:nvPr/>
            </p:nvSpPr>
            <p:spPr>
              <a:xfrm>
                <a:off x="100012" y="67951"/>
                <a:ext cx="10018546" cy="830997"/>
              </a:xfrm>
              <a:prstGeom prst="rect">
                <a:avLst/>
              </a:prstGeom>
              <a:noFill/>
            </p:spPr>
            <p:txBody>
              <a:bodyPr wrap="square" rtlCol="0">
                <a:spAutoFit/>
              </a:bodyPr>
              <a:lstStyle/>
              <a:p>
                <a:r>
                  <a:rPr kumimoji="1" lang="en-US" altLang="zh-CN" sz="2400" dirty="0">
                    <a:solidFill>
                      <a:schemeClr val="bg1"/>
                    </a:solidFill>
                    <a:latin typeface="Baskerville" panose="02020502070401020303" pitchFamily="18" charset="0"/>
                    <a:ea typeface="Baskerville" panose="02020502070401020303" pitchFamily="18" charset="0"/>
                  </a:rPr>
                  <a:t>1 Introduction:</a:t>
                </a:r>
                <a:r>
                  <a:rPr kumimoji="1" lang="zh-CN" altLang="en-US" sz="2400" dirty="0">
                    <a:solidFill>
                      <a:schemeClr val="bg1"/>
                    </a:solidFill>
                    <a:latin typeface="Baskerville" panose="02020502070401020303" pitchFamily="18" charset="0"/>
                    <a:ea typeface="Baskerville" panose="02020502070401020303" pitchFamily="18" charset="0"/>
                  </a:rPr>
                  <a:t> </a:t>
                </a:r>
                <a:r>
                  <a:rPr kumimoji="1" lang="en-US" altLang="zh-CN" sz="2400" dirty="0">
                    <a:solidFill>
                      <a:schemeClr val="bg1"/>
                    </a:solidFill>
                    <a:latin typeface="Baskerville" panose="02020502070401020303" pitchFamily="18" charset="0"/>
                    <a:ea typeface="Baskerville" panose="02020502070401020303" pitchFamily="18" charset="0"/>
                  </a:rPr>
                  <a:t>Beyond Detection: From DOS to RCE</a:t>
                </a:r>
              </a:p>
              <a:p>
                <a:endParaRPr kumimoji="1" lang="zh-CN" altLang="en-US" sz="2400" dirty="0">
                  <a:solidFill>
                    <a:schemeClr val="bg1"/>
                  </a:solidFill>
                  <a:latin typeface="Baskerville" panose="02020502070401020303" pitchFamily="18" charset="0"/>
                </a:endParaRPr>
              </a:p>
            </p:txBody>
          </p:sp>
        </p:grpSp>
        <p:pic>
          <p:nvPicPr>
            <p:cNvPr id="12" name="图片 11" descr="文本&#10;&#10;描述已自动生成">
              <a:extLst>
                <a:ext uri="{FF2B5EF4-FFF2-40B4-BE49-F238E27FC236}">
                  <a16:creationId xmlns:a16="http://schemas.microsoft.com/office/drawing/2014/main" id="{C6129167-2100-634C-8C87-A66B455E429D}"/>
                </a:ext>
              </a:extLst>
            </p:cNvPr>
            <p:cNvPicPr>
              <a:picLocks noChangeAspect="1"/>
            </p:cNvPicPr>
            <p:nvPr/>
          </p:nvPicPr>
          <p:blipFill>
            <a:blip r:embed="rId4"/>
            <a:stretch>
              <a:fillRect/>
            </a:stretch>
          </p:blipFill>
          <p:spPr>
            <a:xfrm>
              <a:off x="9955409" y="6326200"/>
              <a:ext cx="2131311" cy="563727"/>
            </a:xfrm>
            <a:prstGeom prst="rect">
              <a:avLst/>
            </a:prstGeom>
          </p:spPr>
        </p:pic>
      </p:grpSp>
      <p:sp>
        <p:nvSpPr>
          <p:cNvPr id="9" name="文本框 8">
            <a:extLst>
              <a:ext uri="{FF2B5EF4-FFF2-40B4-BE49-F238E27FC236}">
                <a16:creationId xmlns:a16="http://schemas.microsoft.com/office/drawing/2014/main" id="{DB8EDC51-1897-874C-B8BA-FB298E2898EC}"/>
              </a:ext>
            </a:extLst>
          </p:cNvPr>
          <p:cNvSpPr txBox="1"/>
          <p:nvPr/>
        </p:nvSpPr>
        <p:spPr>
          <a:xfrm>
            <a:off x="189502" y="868994"/>
            <a:ext cx="5906498" cy="514436"/>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zh-CN" sz="2400" dirty="0">
                <a:latin typeface="Songti SC" panose="02010600040101010101" pitchFamily="2" charset="-122"/>
                <a:ea typeface="Songti SC" panose="02010600040101010101" pitchFamily="2" charset="-122"/>
              </a:rPr>
              <a:t>From Detection To AEG </a:t>
            </a:r>
            <a:endParaRPr kumimoji="1" lang="en-US" altLang="zh-CN" sz="2000" dirty="0">
              <a:latin typeface="Songti SC" panose="02010600040101010101" pitchFamily="2" charset="-122"/>
              <a:ea typeface="Songti SC" panose="02010600040101010101" pitchFamily="2" charset="-122"/>
            </a:endParaRPr>
          </a:p>
        </p:txBody>
      </p:sp>
      <p:sp>
        <p:nvSpPr>
          <p:cNvPr id="23" name="右箭头 22">
            <a:extLst>
              <a:ext uri="{FF2B5EF4-FFF2-40B4-BE49-F238E27FC236}">
                <a16:creationId xmlns:a16="http://schemas.microsoft.com/office/drawing/2014/main" id="{33EDD59C-05D6-054D-91F1-16C1D35E8B60}"/>
              </a:ext>
            </a:extLst>
          </p:cNvPr>
          <p:cNvSpPr/>
          <p:nvPr/>
        </p:nvSpPr>
        <p:spPr>
          <a:xfrm>
            <a:off x="231801" y="2291796"/>
            <a:ext cx="481914"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 name="图片 9" descr="图形用户界面, 文本, 应用程序, 电子邮件&#10;&#10;描述已自动生成">
            <a:extLst>
              <a:ext uri="{FF2B5EF4-FFF2-40B4-BE49-F238E27FC236}">
                <a16:creationId xmlns:a16="http://schemas.microsoft.com/office/drawing/2014/main" id="{BD63E452-CF45-DA48-86B8-66055E8A7A83}"/>
              </a:ext>
            </a:extLst>
          </p:cNvPr>
          <p:cNvPicPr>
            <a:picLocks noChangeAspect="1"/>
          </p:cNvPicPr>
          <p:nvPr/>
        </p:nvPicPr>
        <p:blipFill rotWithShape="1">
          <a:blip r:embed="rId5"/>
          <a:srcRect r="19294"/>
          <a:stretch/>
        </p:blipFill>
        <p:spPr>
          <a:xfrm>
            <a:off x="6421528" y="1161152"/>
            <a:ext cx="5770472" cy="3765813"/>
          </a:xfrm>
          <a:prstGeom prst="rect">
            <a:avLst/>
          </a:prstGeom>
        </p:spPr>
      </p:pic>
      <p:sp>
        <p:nvSpPr>
          <p:cNvPr id="21" name="右箭头 20">
            <a:extLst>
              <a:ext uri="{FF2B5EF4-FFF2-40B4-BE49-F238E27FC236}">
                <a16:creationId xmlns:a16="http://schemas.microsoft.com/office/drawing/2014/main" id="{F00D9356-8518-7742-A5C0-5536D51F2DF8}"/>
              </a:ext>
            </a:extLst>
          </p:cNvPr>
          <p:cNvSpPr/>
          <p:nvPr/>
        </p:nvSpPr>
        <p:spPr>
          <a:xfrm>
            <a:off x="6263997" y="1967090"/>
            <a:ext cx="481914"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右箭头 23">
            <a:extLst>
              <a:ext uri="{FF2B5EF4-FFF2-40B4-BE49-F238E27FC236}">
                <a16:creationId xmlns:a16="http://schemas.microsoft.com/office/drawing/2014/main" id="{C6A73AB2-8FE1-A645-9983-9631F1FC21E1}"/>
              </a:ext>
            </a:extLst>
          </p:cNvPr>
          <p:cNvSpPr/>
          <p:nvPr/>
        </p:nvSpPr>
        <p:spPr>
          <a:xfrm>
            <a:off x="6293061" y="3476404"/>
            <a:ext cx="452850" cy="370608"/>
          </a:xfrm>
          <a:prstGeom prst="rightArrow">
            <a:avLst>
              <a:gd name="adj1" fmla="val 50000"/>
              <a:gd name="adj2" fmla="val 541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同心圆 2">
            <a:extLst>
              <a:ext uri="{FF2B5EF4-FFF2-40B4-BE49-F238E27FC236}">
                <a16:creationId xmlns:a16="http://schemas.microsoft.com/office/drawing/2014/main" id="{28DC5495-7117-CD40-89D4-0924D7BBEE48}"/>
              </a:ext>
            </a:extLst>
          </p:cNvPr>
          <p:cNvSpPr/>
          <p:nvPr/>
        </p:nvSpPr>
        <p:spPr>
          <a:xfrm>
            <a:off x="7954369" y="1967090"/>
            <a:ext cx="1865376" cy="259428"/>
          </a:xfrm>
          <a:prstGeom prst="donut">
            <a:avLst>
              <a:gd name="adj" fmla="val 34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pic>
        <p:nvPicPr>
          <p:cNvPr id="11" name="图片 10" descr="图形用户界面, 文本&#10;&#10;描述已自动生成">
            <a:extLst>
              <a:ext uri="{FF2B5EF4-FFF2-40B4-BE49-F238E27FC236}">
                <a16:creationId xmlns:a16="http://schemas.microsoft.com/office/drawing/2014/main" id="{FBC7C482-0E94-CB4C-9FE2-9D25CE718CB6}"/>
              </a:ext>
            </a:extLst>
          </p:cNvPr>
          <p:cNvPicPr>
            <a:picLocks noChangeAspect="1"/>
          </p:cNvPicPr>
          <p:nvPr/>
        </p:nvPicPr>
        <p:blipFill rotWithShape="1">
          <a:blip r:embed="rId6"/>
          <a:srcRect r="7359"/>
          <a:stretch/>
        </p:blipFill>
        <p:spPr>
          <a:xfrm>
            <a:off x="231801" y="3792405"/>
            <a:ext cx="6127123" cy="1346352"/>
          </a:xfrm>
          <a:prstGeom prst="rect">
            <a:avLst/>
          </a:prstGeom>
        </p:spPr>
      </p:pic>
      <p:sp>
        <p:nvSpPr>
          <p:cNvPr id="26" name="同心圆 25">
            <a:extLst>
              <a:ext uri="{FF2B5EF4-FFF2-40B4-BE49-F238E27FC236}">
                <a16:creationId xmlns:a16="http://schemas.microsoft.com/office/drawing/2014/main" id="{7C4F7431-F0FD-2945-A054-2F5B56933648}"/>
              </a:ext>
            </a:extLst>
          </p:cNvPr>
          <p:cNvSpPr/>
          <p:nvPr/>
        </p:nvSpPr>
        <p:spPr>
          <a:xfrm>
            <a:off x="9206226" y="3378270"/>
            <a:ext cx="2753973" cy="468742"/>
          </a:xfrm>
          <a:prstGeom prst="donut">
            <a:avLst>
              <a:gd name="adj" fmla="val 34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7" name="同心圆 26">
            <a:extLst>
              <a:ext uri="{FF2B5EF4-FFF2-40B4-BE49-F238E27FC236}">
                <a16:creationId xmlns:a16="http://schemas.microsoft.com/office/drawing/2014/main" id="{06B01746-A8E3-ED48-AB7E-C7C2D5265EA9}"/>
              </a:ext>
            </a:extLst>
          </p:cNvPr>
          <p:cNvSpPr/>
          <p:nvPr/>
        </p:nvSpPr>
        <p:spPr>
          <a:xfrm>
            <a:off x="4684753" y="4584210"/>
            <a:ext cx="311340" cy="288014"/>
          </a:xfrm>
          <a:prstGeom prst="donut">
            <a:avLst>
              <a:gd name="adj" fmla="val 34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8" name="同心圆 27">
            <a:extLst>
              <a:ext uri="{FF2B5EF4-FFF2-40B4-BE49-F238E27FC236}">
                <a16:creationId xmlns:a16="http://schemas.microsoft.com/office/drawing/2014/main" id="{429747F2-C1DB-1C4B-9698-2C4F68D7B0B5}"/>
              </a:ext>
            </a:extLst>
          </p:cNvPr>
          <p:cNvSpPr/>
          <p:nvPr/>
        </p:nvSpPr>
        <p:spPr>
          <a:xfrm>
            <a:off x="2121408" y="4440203"/>
            <a:ext cx="648337" cy="288014"/>
          </a:xfrm>
          <a:prstGeom prst="donut">
            <a:avLst>
              <a:gd name="adj" fmla="val 3426"/>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 name="文本框 1">
            <a:extLst>
              <a:ext uri="{FF2B5EF4-FFF2-40B4-BE49-F238E27FC236}">
                <a16:creationId xmlns:a16="http://schemas.microsoft.com/office/drawing/2014/main" id="{9960952E-696E-7C46-ABFB-D027CDC57E44}"/>
              </a:ext>
            </a:extLst>
          </p:cNvPr>
          <p:cNvSpPr txBox="1"/>
          <p:nvPr/>
        </p:nvSpPr>
        <p:spPr>
          <a:xfrm>
            <a:off x="231801" y="3440994"/>
            <a:ext cx="780288" cy="369332"/>
          </a:xfrm>
          <a:prstGeom prst="rect">
            <a:avLst/>
          </a:prstGeom>
          <a:noFill/>
        </p:spPr>
        <p:txBody>
          <a:bodyPr wrap="square" rtlCol="0">
            <a:spAutoFit/>
          </a:bodyPr>
          <a:lstStyle/>
          <a:p>
            <a:r>
              <a:rPr kumimoji="1" lang="en-US" altLang="zh-CN" i="1" dirty="0" err="1">
                <a:latin typeface="Times New Roman" panose="02020603050405020304" pitchFamily="18" charset="0"/>
                <a:cs typeface="Times New Roman" panose="02020603050405020304" pitchFamily="18" charset="0"/>
              </a:rPr>
              <a:t>exp.py</a:t>
            </a:r>
            <a:endParaRPr kumimoji="1" lang="zh-CN" alt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352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09AD8800-4ABA-C041-9229-D4E466DA772B}"/>
              </a:ext>
            </a:extLst>
          </p:cNvPr>
          <p:cNvGrpSpPr/>
          <p:nvPr/>
        </p:nvGrpSpPr>
        <p:grpSpPr>
          <a:xfrm>
            <a:off x="0" y="-35419"/>
            <a:ext cx="12287246" cy="6892959"/>
            <a:chOff x="0" y="1"/>
            <a:chExt cx="12287246" cy="6892959"/>
          </a:xfrm>
        </p:grpSpPr>
        <p:grpSp>
          <p:nvGrpSpPr>
            <p:cNvPr id="6" name="组合 5">
              <a:extLst>
                <a:ext uri="{FF2B5EF4-FFF2-40B4-BE49-F238E27FC236}">
                  <a16:creationId xmlns:a16="http://schemas.microsoft.com/office/drawing/2014/main" id="{D21A7AFE-A58F-BC4A-9DBB-257D6294A8EB}"/>
                </a:ext>
              </a:extLst>
            </p:cNvPr>
            <p:cNvGrpSpPr/>
            <p:nvPr/>
          </p:nvGrpSpPr>
          <p:grpSpPr>
            <a:xfrm>
              <a:off x="0" y="1"/>
              <a:ext cx="12287246" cy="6892959"/>
              <a:chOff x="0" y="1"/>
              <a:chExt cx="12287246" cy="6892959"/>
            </a:xfrm>
          </p:grpSpPr>
          <p:grpSp>
            <p:nvGrpSpPr>
              <p:cNvPr id="17" name="组合 16">
                <a:extLst>
                  <a:ext uri="{FF2B5EF4-FFF2-40B4-BE49-F238E27FC236}">
                    <a16:creationId xmlns:a16="http://schemas.microsoft.com/office/drawing/2014/main" id="{17354660-C2AB-214A-930D-A64CD1F49580}"/>
                  </a:ext>
                </a:extLst>
              </p:cNvPr>
              <p:cNvGrpSpPr/>
              <p:nvPr/>
            </p:nvGrpSpPr>
            <p:grpSpPr>
              <a:xfrm>
                <a:off x="0" y="1"/>
                <a:ext cx="12287246" cy="6892959"/>
                <a:chOff x="-2" y="114405"/>
                <a:chExt cx="12287246" cy="6892959"/>
              </a:xfrm>
            </p:grpSpPr>
            <p:sp>
              <p:nvSpPr>
                <p:cNvPr id="19" name="矩形 18">
                  <a:extLst>
                    <a:ext uri="{FF2B5EF4-FFF2-40B4-BE49-F238E27FC236}">
                      <a16:creationId xmlns:a16="http://schemas.microsoft.com/office/drawing/2014/main" id="{C91C3AE9-CE59-E84C-8A84-B60A45CECC5E}"/>
                    </a:ext>
                  </a:extLst>
                </p:cNvPr>
                <p:cNvSpPr/>
                <p:nvPr/>
              </p:nvSpPr>
              <p:spPr>
                <a:xfrm>
                  <a:off x="3253" y="114405"/>
                  <a:ext cx="12188745" cy="597566"/>
                </a:xfrm>
                <a:prstGeom prst="rect">
                  <a:avLst/>
                </a:prstGeom>
                <a:solidFill>
                  <a:srgbClr val="0D479D"/>
                </a:solidFill>
                <a:ln>
                  <a:solidFill>
                    <a:srgbClr val="132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0" name="矩形 19">
                  <a:extLst>
                    <a:ext uri="{FF2B5EF4-FFF2-40B4-BE49-F238E27FC236}">
                      <a16:creationId xmlns:a16="http://schemas.microsoft.com/office/drawing/2014/main" id="{D3057790-B22F-1D42-9EDA-1EFC0D1F2C73}"/>
                    </a:ext>
                  </a:extLst>
                </p:cNvPr>
                <p:cNvSpPr/>
                <p:nvPr/>
              </p:nvSpPr>
              <p:spPr>
                <a:xfrm>
                  <a:off x="-2" y="6409798"/>
                  <a:ext cx="12192001" cy="597566"/>
                </a:xfrm>
                <a:prstGeom prst="rect">
                  <a:avLst/>
                </a:prstGeom>
                <a:solidFill>
                  <a:srgbClr val="0D47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 name="标题 1">
                  <a:extLst>
                    <a:ext uri="{FF2B5EF4-FFF2-40B4-BE49-F238E27FC236}">
                      <a16:creationId xmlns:a16="http://schemas.microsoft.com/office/drawing/2014/main" id="{29F086DD-6AEA-3A46-9A02-E18338BDCF54}"/>
                    </a:ext>
                  </a:extLst>
                </p:cNvPr>
                <p:cNvSpPr txBox="1">
                  <a:spLocks/>
                </p:cNvSpPr>
                <p:nvPr/>
              </p:nvSpPr>
              <p:spPr>
                <a:xfrm>
                  <a:off x="11525244" y="6400799"/>
                  <a:ext cx="762000" cy="415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zh-CN" altLang="en-US" sz="1400" b="1" dirty="0">
                    <a:solidFill>
                      <a:schemeClr val="bg2"/>
                    </a:solidFill>
                    <a:latin typeface="微软雅黑" panose="020B0503020204020204" pitchFamily="34" charset="-122"/>
                    <a:ea typeface="微软雅黑" panose="020B0503020204020204" pitchFamily="34" charset="-122"/>
                    <a:cs typeface="+mn-cs"/>
                  </a:endParaRPr>
                </a:p>
              </p:txBody>
            </p:sp>
          </p:grpSp>
          <p:sp>
            <p:nvSpPr>
              <p:cNvPr id="5" name="文本框 4">
                <a:extLst>
                  <a:ext uri="{FF2B5EF4-FFF2-40B4-BE49-F238E27FC236}">
                    <a16:creationId xmlns:a16="http://schemas.microsoft.com/office/drawing/2014/main" id="{F8D2C3CD-A92D-0C45-B323-4E84E82CE4B8}"/>
                  </a:ext>
                </a:extLst>
              </p:cNvPr>
              <p:cNvSpPr txBox="1"/>
              <p:nvPr/>
            </p:nvSpPr>
            <p:spPr>
              <a:xfrm>
                <a:off x="100012" y="67951"/>
                <a:ext cx="10018546" cy="830997"/>
              </a:xfrm>
              <a:prstGeom prst="rect">
                <a:avLst/>
              </a:prstGeom>
              <a:noFill/>
            </p:spPr>
            <p:txBody>
              <a:bodyPr wrap="square" rtlCol="0">
                <a:spAutoFit/>
              </a:bodyPr>
              <a:lstStyle/>
              <a:p>
                <a:r>
                  <a:rPr kumimoji="1" lang="en-US" altLang="zh-CN" sz="2400" dirty="0">
                    <a:solidFill>
                      <a:schemeClr val="bg1"/>
                    </a:solidFill>
                    <a:latin typeface="Baskerville" panose="02020502070401020303" pitchFamily="18" charset="0"/>
                    <a:ea typeface="Baskerville" panose="02020502070401020303" pitchFamily="18" charset="0"/>
                  </a:rPr>
                  <a:t>1 Introduction:</a:t>
                </a:r>
                <a:r>
                  <a:rPr kumimoji="1" lang="zh-CN" altLang="en-US" sz="2400" dirty="0">
                    <a:solidFill>
                      <a:schemeClr val="bg1"/>
                    </a:solidFill>
                    <a:latin typeface="Baskerville" panose="02020502070401020303" pitchFamily="18" charset="0"/>
                    <a:ea typeface="Baskerville" panose="02020502070401020303" pitchFamily="18" charset="0"/>
                  </a:rPr>
                  <a:t> </a:t>
                </a:r>
                <a:r>
                  <a:rPr kumimoji="1" lang="en-US" altLang="zh-CN" sz="2400" dirty="0">
                    <a:solidFill>
                      <a:schemeClr val="bg1"/>
                    </a:solidFill>
                    <a:latin typeface="Baskerville" panose="02020502070401020303" pitchFamily="18" charset="0"/>
                    <a:ea typeface="Baskerville" panose="02020502070401020303" pitchFamily="18" charset="0"/>
                  </a:rPr>
                  <a:t>Objectives of PPAEG</a:t>
                </a:r>
              </a:p>
              <a:p>
                <a:endParaRPr kumimoji="1" lang="zh-CN" altLang="en-US" sz="2400" dirty="0">
                  <a:solidFill>
                    <a:schemeClr val="bg1"/>
                  </a:solidFill>
                  <a:latin typeface="Baskerville" panose="02020502070401020303" pitchFamily="18" charset="0"/>
                </a:endParaRPr>
              </a:p>
            </p:txBody>
          </p:sp>
        </p:grpSp>
        <p:pic>
          <p:nvPicPr>
            <p:cNvPr id="12" name="图片 11" descr="文本&#10;&#10;描述已自动生成">
              <a:extLst>
                <a:ext uri="{FF2B5EF4-FFF2-40B4-BE49-F238E27FC236}">
                  <a16:creationId xmlns:a16="http://schemas.microsoft.com/office/drawing/2014/main" id="{C6129167-2100-634C-8C87-A66B455E429D}"/>
                </a:ext>
              </a:extLst>
            </p:cNvPr>
            <p:cNvPicPr>
              <a:picLocks noChangeAspect="1"/>
            </p:cNvPicPr>
            <p:nvPr/>
          </p:nvPicPr>
          <p:blipFill>
            <a:blip r:embed="rId3"/>
            <a:stretch>
              <a:fillRect/>
            </a:stretch>
          </p:blipFill>
          <p:spPr>
            <a:xfrm>
              <a:off x="9955409" y="6326200"/>
              <a:ext cx="2131311" cy="563727"/>
            </a:xfrm>
            <a:prstGeom prst="rect">
              <a:avLst/>
            </a:prstGeom>
          </p:spPr>
        </p:pic>
      </p:grpSp>
      <p:sp>
        <p:nvSpPr>
          <p:cNvPr id="9" name="文本框 8">
            <a:extLst>
              <a:ext uri="{FF2B5EF4-FFF2-40B4-BE49-F238E27FC236}">
                <a16:creationId xmlns:a16="http://schemas.microsoft.com/office/drawing/2014/main" id="{DB8EDC51-1897-874C-B8BA-FB298E2898EC}"/>
              </a:ext>
            </a:extLst>
          </p:cNvPr>
          <p:cNvSpPr txBox="1"/>
          <p:nvPr/>
        </p:nvSpPr>
        <p:spPr>
          <a:xfrm>
            <a:off x="191197" y="746284"/>
            <a:ext cx="6406030" cy="4450001"/>
          </a:xfrm>
          <a:prstGeom prst="rect">
            <a:avLst/>
          </a:prstGeom>
          <a:noFill/>
        </p:spPr>
        <p:txBody>
          <a:bodyPr wrap="square" rtlCol="0">
            <a:spAutoFit/>
          </a:bodyPr>
          <a:lstStyle/>
          <a:p>
            <a:pPr>
              <a:lnSpc>
                <a:spcPct val="120000"/>
              </a:lnSpc>
              <a:spcBef>
                <a:spcPts val="600"/>
              </a:spcBef>
              <a:spcAft>
                <a:spcPts val="600"/>
              </a:spcAft>
            </a:pPr>
            <a:r>
              <a:rPr kumimoji="1" lang="en-US" altLang="zh-CN" sz="1600" dirty="0">
                <a:latin typeface="Songti SC" panose="02010600040101010101" pitchFamily="2" charset="-122"/>
                <a:ea typeface="Songti SC" panose="02010600040101010101" pitchFamily="2" charset="-122"/>
              </a:rPr>
              <a:t>With</a:t>
            </a:r>
            <a:r>
              <a:rPr kumimoji="1" lang="en-US" altLang="zh-CN" dirty="0">
                <a:latin typeface="Songti SC" panose="02010600040101010101" pitchFamily="2" charset="-122"/>
                <a:ea typeface="Songti SC" panose="02010600040101010101" pitchFamily="2" charset="-122"/>
              </a:rPr>
              <a:t> great ambition, we expect PPAEG would become end-to-end prototype pollution exploit generation tool.</a:t>
            </a:r>
          </a:p>
          <a:p>
            <a:pPr>
              <a:lnSpc>
                <a:spcPct val="120000"/>
              </a:lnSpc>
              <a:spcBef>
                <a:spcPts val="600"/>
              </a:spcBef>
              <a:spcAft>
                <a:spcPts val="600"/>
              </a:spcAft>
            </a:pPr>
            <a:r>
              <a:rPr kumimoji="1" lang="en-US" altLang="zh-CN" dirty="0">
                <a:latin typeface="Songti SC" panose="02010600040101010101" pitchFamily="2" charset="-122"/>
                <a:ea typeface="Songti SC" panose="02010600040101010101" pitchFamily="2" charset="-122"/>
              </a:rPr>
              <a:t>However, currently, we will build on the existing PP Detector and mainly focus on the vulnerability exploitation part:</a:t>
            </a:r>
          </a:p>
          <a:p>
            <a:pPr marL="800100" lvl="1" indent="-342900">
              <a:lnSpc>
                <a:spcPct val="120000"/>
              </a:lnSpc>
              <a:spcAft>
                <a:spcPts val="600"/>
              </a:spcAft>
              <a:buFont typeface="+mj-lt"/>
              <a:buAutoNum type="arabicPeriod"/>
            </a:pPr>
            <a:r>
              <a:rPr kumimoji="1" lang="en-US" altLang="zh-CN" dirty="0">
                <a:latin typeface="Songti SC" panose="02010600040101010101" pitchFamily="2" charset="-122"/>
                <a:ea typeface="Songti SC" panose="02010600040101010101" pitchFamily="2" charset="-122"/>
              </a:rPr>
              <a:t>identifying available </a:t>
            </a:r>
            <a:r>
              <a:rPr kumimoji="1" lang="en-US" altLang="zh-CN" i="1" dirty="0">
                <a:latin typeface="Songti SC" panose="02010600040101010101" pitchFamily="2" charset="-122"/>
                <a:ea typeface="Songti SC" panose="02010600040101010101" pitchFamily="2" charset="-122"/>
              </a:rPr>
              <a:t>gadgets</a:t>
            </a:r>
            <a:r>
              <a:rPr kumimoji="1" lang="en-US" altLang="zh-CN" dirty="0">
                <a:latin typeface="Songti SC" panose="02010600040101010101" pitchFamily="2" charset="-122"/>
                <a:ea typeface="Songti SC" panose="02010600040101010101" pitchFamily="2" charset="-122"/>
              </a:rPr>
              <a:t> from applications and their dependencies.</a:t>
            </a:r>
          </a:p>
          <a:p>
            <a:pPr marL="800100" lvl="1" indent="-342900">
              <a:lnSpc>
                <a:spcPct val="120000"/>
              </a:lnSpc>
              <a:spcAft>
                <a:spcPts val="600"/>
              </a:spcAft>
              <a:buFont typeface="+mj-lt"/>
              <a:buAutoNum type="arabicPeriod"/>
            </a:pPr>
            <a:r>
              <a:rPr kumimoji="1" lang="en-US" altLang="zh-CN" dirty="0">
                <a:latin typeface="Songti SC" panose="02010600040101010101" pitchFamily="2" charset="-122"/>
                <a:ea typeface="Songti SC" panose="02010600040101010101" pitchFamily="2" charset="-122"/>
              </a:rPr>
              <a:t>generating exploit objects that could successfully pollute the prototype and leverage the gadgets to get the attack vector executed. </a:t>
            </a:r>
          </a:p>
          <a:p>
            <a:pPr marL="800100" lvl="1" indent="-342900">
              <a:lnSpc>
                <a:spcPct val="120000"/>
              </a:lnSpc>
              <a:buFont typeface="+mj-lt"/>
              <a:buAutoNum type="arabicPeriod"/>
            </a:pPr>
            <a:endParaRPr kumimoji="1" lang="en-US" altLang="zh-CN" dirty="0">
              <a:latin typeface="Songti SC" panose="02010600040101010101" pitchFamily="2" charset="-122"/>
              <a:ea typeface="Songti SC" panose="02010600040101010101" pitchFamily="2" charset="-122"/>
            </a:endParaRPr>
          </a:p>
          <a:p>
            <a:pPr marL="800100" lvl="1" indent="-342900">
              <a:lnSpc>
                <a:spcPct val="120000"/>
              </a:lnSpc>
              <a:buFont typeface="+mj-lt"/>
              <a:buAutoNum type="arabicPeriod"/>
            </a:pPr>
            <a:endParaRPr kumimoji="1" lang="en-US" altLang="zh-CN" dirty="0">
              <a:latin typeface="Songti SC" panose="02010600040101010101" pitchFamily="2" charset="-122"/>
              <a:ea typeface="Songti SC" panose="02010600040101010101" pitchFamily="2" charset="-122"/>
            </a:endParaRPr>
          </a:p>
          <a:p>
            <a:pPr>
              <a:lnSpc>
                <a:spcPct val="120000"/>
              </a:lnSpc>
            </a:pPr>
            <a:endParaRPr kumimoji="1" lang="en-US" altLang="zh-CN" dirty="0">
              <a:latin typeface="Songti SC" panose="02010600040101010101" pitchFamily="2" charset="-122"/>
              <a:ea typeface="Songti SC" panose="02010600040101010101" pitchFamily="2" charset="-122"/>
            </a:endParaRPr>
          </a:p>
        </p:txBody>
      </p:sp>
      <p:pic>
        <p:nvPicPr>
          <p:cNvPr id="4" name="图片 3" descr="图示&#10;&#10;描述已自动生成">
            <a:extLst>
              <a:ext uri="{FF2B5EF4-FFF2-40B4-BE49-F238E27FC236}">
                <a16:creationId xmlns:a16="http://schemas.microsoft.com/office/drawing/2014/main" id="{9202B384-16C0-D94D-99CF-3F0565B28C57}"/>
              </a:ext>
            </a:extLst>
          </p:cNvPr>
          <p:cNvPicPr>
            <a:picLocks noChangeAspect="1"/>
          </p:cNvPicPr>
          <p:nvPr/>
        </p:nvPicPr>
        <p:blipFill>
          <a:blip r:embed="rId4"/>
          <a:stretch>
            <a:fillRect/>
          </a:stretch>
        </p:blipFill>
        <p:spPr>
          <a:xfrm>
            <a:off x="6705348" y="672237"/>
            <a:ext cx="5116232" cy="5176266"/>
          </a:xfrm>
          <a:prstGeom prst="rect">
            <a:avLst/>
          </a:prstGeom>
        </p:spPr>
      </p:pic>
    </p:spTree>
    <p:extLst>
      <p:ext uri="{BB962C8B-B14F-4D97-AF65-F5344CB8AC3E}">
        <p14:creationId xmlns:p14="http://schemas.microsoft.com/office/powerpoint/2010/main" val="344941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51313198-72F1-8A48-9F38-93BF625C8EFC}"/>
              </a:ext>
            </a:extLst>
          </p:cNvPr>
          <p:cNvGrpSpPr/>
          <p:nvPr/>
        </p:nvGrpSpPr>
        <p:grpSpPr>
          <a:xfrm>
            <a:off x="0" y="-35419"/>
            <a:ext cx="12287246" cy="6892959"/>
            <a:chOff x="0" y="1"/>
            <a:chExt cx="12287246" cy="6892959"/>
          </a:xfrm>
        </p:grpSpPr>
        <p:grpSp>
          <p:nvGrpSpPr>
            <p:cNvPr id="13" name="组合 12">
              <a:extLst>
                <a:ext uri="{FF2B5EF4-FFF2-40B4-BE49-F238E27FC236}">
                  <a16:creationId xmlns:a16="http://schemas.microsoft.com/office/drawing/2014/main" id="{0739F1EF-F81D-EA4C-AC16-B53D7D46CAA2}"/>
                </a:ext>
              </a:extLst>
            </p:cNvPr>
            <p:cNvGrpSpPr/>
            <p:nvPr/>
          </p:nvGrpSpPr>
          <p:grpSpPr>
            <a:xfrm>
              <a:off x="0" y="1"/>
              <a:ext cx="12287246" cy="6892959"/>
              <a:chOff x="0" y="1"/>
              <a:chExt cx="12287246" cy="6892959"/>
            </a:xfrm>
          </p:grpSpPr>
          <p:grpSp>
            <p:nvGrpSpPr>
              <p:cNvPr id="15" name="组合 14">
                <a:extLst>
                  <a:ext uri="{FF2B5EF4-FFF2-40B4-BE49-F238E27FC236}">
                    <a16:creationId xmlns:a16="http://schemas.microsoft.com/office/drawing/2014/main" id="{142B49E4-6530-D049-8FFA-BDD3726BAB86}"/>
                  </a:ext>
                </a:extLst>
              </p:cNvPr>
              <p:cNvGrpSpPr/>
              <p:nvPr/>
            </p:nvGrpSpPr>
            <p:grpSpPr>
              <a:xfrm>
                <a:off x="0" y="1"/>
                <a:ext cx="12287246" cy="6892959"/>
                <a:chOff x="-2" y="114405"/>
                <a:chExt cx="12287246" cy="6892959"/>
              </a:xfrm>
            </p:grpSpPr>
            <p:sp>
              <p:nvSpPr>
                <p:cNvPr id="17" name="矩形 16">
                  <a:extLst>
                    <a:ext uri="{FF2B5EF4-FFF2-40B4-BE49-F238E27FC236}">
                      <a16:creationId xmlns:a16="http://schemas.microsoft.com/office/drawing/2014/main" id="{DCA4FCBA-EC60-AF46-A707-F0F4CC35DDD3}"/>
                    </a:ext>
                  </a:extLst>
                </p:cNvPr>
                <p:cNvSpPr/>
                <p:nvPr/>
              </p:nvSpPr>
              <p:spPr>
                <a:xfrm>
                  <a:off x="3253" y="114405"/>
                  <a:ext cx="12188745" cy="597566"/>
                </a:xfrm>
                <a:prstGeom prst="rect">
                  <a:avLst/>
                </a:prstGeom>
                <a:solidFill>
                  <a:srgbClr val="0D479D"/>
                </a:solidFill>
                <a:ln>
                  <a:solidFill>
                    <a:srgbClr val="132E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矩形 17">
                  <a:extLst>
                    <a:ext uri="{FF2B5EF4-FFF2-40B4-BE49-F238E27FC236}">
                      <a16:creationId xmlns:a16="http://schemas.microsoft.com/office/drawing/2014/main" id="{D3CB6C0A-B4A9-AC41-9B1A-C219CD41AA9E}"/>
                    </a:ext>
                  </a:extLst>
                </p:cNvPr>
                <p:cNvSpPr/>
                <p:nvPr/>
              </p:nvSpPr>
              <p:spPr>
                <a:xfrm>
                  <a:off x="-2" y="6409798"/>
                  <a:ext cx="12192001" cy="597566"/>
                </a:xfrm>
                <a:prstGeom prst="rect">
                  <a:avLst/>
                </a:prstGeom>
                <a:solidFill>
                  <a:srgbClr val="0D479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9" name="标题 1">
                  <a:extLst>
                    <a:ext uri="{FF2B5EF4-FFF2-40B4-BE49-F238E27FC236}">
                      <a16:creationId xmlns:a16="http://schemas.microsoft.com/office/drawing/2014/main" id="{FED23AA7-220D-974E-8400-0ABB88FAB286}"/>
                    </a:ext>
                  </a:extLst>
                </p:cNvPr>
                <p:cNvSpPr txBox="1">
                  <a:spLocks/>
                </p:cNvSpPr>
                <p:nvPr/>
              </p:nvSpPr>
              <p:spPr>
                <a:xfrm>
                  <a:off x="11525244" y="6400799"/>
                  <a:ext cx="762000" cy="4159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endParaRPr lang="zh-CN" altLang="en-US" sz="1400" b="1" dirty="0">
                    <a:solidFill>
                      <a:schemeClr val="bg2"/>
                    </a:solidFill>
                    <a:latin typeface="微软雅黑" panose="020B0503020204020204" pitchFamily="34" charset="-122"/>
                    <a:ea typeface="微软雅黑" panose="020B0503020204020204" pitchFamily="34" charset="-122"/>
                    <a:cs typeface="+mn-cs"/>
                  </a:endParaRPr>
                </a:p>
              </p:txBody>
            </p:sp>
          </p:grpSp>
          <p:sp>
            <p:nvSpPr>
              <p:cNvPr id="16" name="文本框 15">
                <a:extLst>
                  <a:ext uri="{FF2B5EF4-FFF2-40B4-BE49-F238E27FC236}">
                    <a16:creationId xmlns:a16="http://schemas.microsoft.com/office/drawing/2014/main" id="{65514F48-8B19-F24B-AD77-D415E6DE17A3}"/>
                  </a:ext>
                </a:extLst>
              </p:cNvPr>
              <p:cNvSpPr txBox="1"/>
              <p:nvPr/>
            </p:nvSpPr>
            <p:spPr>
              <a:xfrm>
                <a:off x="100012" y="67951"/>
                <a:ext cx="10018546" cy="830997"/>
              </a:xfrm>
              <a:prstGeom prst="rect">
                <a:avLst/>
              </a:prstGeom>
              <a:noFill/>
            </p:spPr>
            <p:txBody>
              <a:bodyPr wrap="square" rtlCol="0">
                <a:spAutoFit/>
              </a:bodyPr>
              <a:lstStyle/>
              <a:p>
                <a:r>
                  <a:rPr kumimoji="1" lang="en-US" altLang="zh-CN" sz="2400" dirty="0">
                    <a:solidFill>
                      <a:schemeClr val="bg1"/>
                    </a:solidFill>
                    <a:latin typeface="Baskerville" panose="02020502070401020303" pitchFamily="18" charset="0"/>
                    <a:ea typeface="Baskerville" panose="02020502070401020303" pitchFamily="18" charset="0"/>
                  </a:rPr>
                  <a:t>2 Challenges</a:t>
                </a:r>
              </a:p>
              <a:p>
                <a:endParaRPr kumimoji="1" lang="zh-CN" altLang="en-US" sz="2400" dirty="0">
                  <a:solidFill>
                    <a:schemeClr val="bg1"/>
                  </a:solidFill>
                  <a:latin typeface="Baskerville" panose="02020502070401020303" pitchFamily="18" charset="0"/>
                </a:endParaRPr>
              </a:p>
            </p:txBody>
          </p:sp>
        </p:grpSp>
        <p:pic>
          <p:nvPicPr>
            <p:cNvPr id="14" name="图片 13" descr="文本&#10;&#10;描述已自动生成">
              <a:extLst>
                <a:ext uri="{FF2B5EF4-FFF2-40B4-BE49-F238E27FC236}">
                  <a16:creationId xmlns:a16="http://schemas.microsoft.com/office/drawing/2014/main" id="{C81383CD-4916-1A43-BF44-C352BFA8889B}"/>
                </a:ext>
              </a:extLst>
            </p:cNvPr>
            <p:cNvPicPr>
              <a:picLocks noChangeAspect="1"/>
            </p:cNvPicPr>
            <p:nvPr/>
          </p:nvPicPr>
          <p:blipFill>
            <a:blip r:embed="rId3"/>
            <a:stretch>
              <a:fillRect/>
            </a:stretch>
          </p:blipFill>
          <p:spPr>
            <a:xfrm>
              <a:off x="9955409" y="6326200"/>
              <a:ext cx="2131311" cy="563727"/>
            </a:xfrm>
            <a:prstGeom prst="rect">
              <a:avLst/>
            </a:prstGeom>
          </p:spPr>
        </p:pic>
      </p:grpSp>
      <p:sp>
        <p:nvSpPr>
          <p:cNvPr id="20" name="文本框 19">
            <a:extLst>
              <a:ext uri="{FF2B5EF4-FFF2-40B4-BE49-F238E27FC236}">
                <a16:creationId xmlns:a16="http://schemas.microsoft.com/office/drawing/2014/main" id="{6D9E7FCF-ABD4-184A-A19C-2E525886AB08}"/>
              </a:ext>
            </a:extLst>
          </p:cNvPr>
          <p:cNvSpPr txBox="1"/>
          <p:nvPr/>
        </p:nvSpPr>
        <p:spPr>
          <a:xfrm>
            <a:off x="682608" y="1445393"/>
            <a:ext cx="10842637" cy="1921423"/>
          </a:xfrm>
          <a:prstGeom prst="rect">
            <a:avLst/>
          </a:prstGeom>
          <a:noFill/>
        </p:spPr>
        <p:txBody>
          <a:bodyPr wrap="square" rtlCol="0">
            <a:spAutoFit/>
          </a:bodyPr>
          <a:lstStyle/>
          <a:p>
            <a:pPr marL="342900" indent="-342900">
              <a:lnSpc>
                <a:spcPct val="120000"/>
              </a:lnSpc>
              <a:buFont typeface="Wingdings" pitchFamily="2" charset="2"/>
              <a:buChar char="Ø"/>
            </a:pPr>
            <a:r>
              <a:rPr kumimoji="1" lang="en-US" altLang="zh-CN" sz="2000" dirty="0">
                <a:latin typeface="Songti SC" panose="02010600040101010101" pitchFamily="2" charset="-122"/>
                <a:ea typeface="Songti SC" panose="02010600040101010101" pitchFamily="2" charset="-122"/>
              </a:rPr>
              <a:t>(C1-1) How to find the undefined properties that cause lookups to the </a:t>
            </a:r>
            <a:r>
              <a:rPr kumimoji="1" lang="en-US" altLang="zh-CN" sz="2000" dirty="0" err="1">
                <a:latin typeface="Songti SC" panose="02010600040101010101" pitchFamily="2" charset="-122"/>
                <a:ea typeface="Songti SC" panose="02010600040101010101" pitchFamily="2" charset="-122"/>
              </a:rPr>
              <a:t>Object.prototype</a:t>
            </a:r>
            <a:r>
              <a:rPr kumimoji="1" lang="en-US" altLang="zh-CN" sz="2000" dirty="0">
                <a:latin typeface="Songti SC" panose="02010600040101010101" pitchFamily="2" charset="-122"/>
                <a:ea typeface="Songti SC" panose="02010600040101010101" pitchFamily="2" charset="-122"/>
              </a:rPr>
              <a:t> in runtime?</a:t>
            </a:r>
          </a:p>
          <a:p>
            <a:pPr marL="342900" indent="-342900">
              <a:lnSpc>
                <a:spcPct val="120000"/>
              </a:lnSpc>
              <a:buFont typeface="Wingdings" pitchFamily="2" charset="2"/>
              <a:buChar char="Ø"/>
            </a:pPr>
            <a:r>
              <a:rPr kumimoji="1" lang="en-US" altLang="zh-CN" sz="2000" dirty="0">
                <a:latin typeface="Songti SC" panose="02010600040101010101" pitchFamily="2" charset="-122"/>
                <a:ea typeface="Songti SC" panose="02010600040101010101" pitchFamily="2" charset="-122"/>
              </a:rPr>
              <a:t>(C1-2) It is difficult to identify and locate the execution contexts, especially those involved with template compilation and rendering.</a:t>
            </a:r>
          </a:p>
          <a:p>
            <a:pPr marL="342900" indent="-342900">
              <a:lnSpc>
                <a:spcPct val="120000"/>
              </a:lnSpc>
              <a:buFont typeface="Wingdings" pitchFamily="2" charset="2"/>
              <a:buChar char="Ø"/>
            </a:pPr>
            <a:r>
              <a:rPr kumimoji="1" lang="en-US" altLang="zh-CN" sz="2000" dirty="0">
                <a:latin typeface="Songti SC" panose="02010600040101010101" pitchFamily="2" charset="-122"/>
                <a:ea typeface="Songti SC" panose="02010600040101010101" pitchFamily="2" charset="-122"/>
              </a:rPr>
              <a:t>(C1-3) The data flow from undefined properties to the </a:t>
            </a:r>
            <a:r>
              <a:rPr kumimoji="1" lang="en-US" altLang="zh-CN" sz="2000" i="1" dirty="0">
                <a:latin typeface="Songti SC" panose="02010600040101010101" pitchFamily="2" charset="-122"/>
                <a:ea typeface="Songti SC" panose="02010600040101010101" pitchFamily="2" charset="-122"/>
              </a:rPr>
              <a:t>execution contexts </a:t>
            </a:r>
            <a:r>
              <a:rPr kumimoji="1" lang="en-US" altLang="zh-CN" sz="2000" dirty="0">
                <a:latin typeface="Songti SC" panose="02010600040101010101" pitchFamily="2" charset="-122"/>
                <a:ea typeface="Songti SC" panose="02010600040101010101" pitchFamily="2" charset="-122"/>
              </a:rPr>
              <a:t>should be modeled correctly, which helps with identifying available</a:t>
            </a:r>
            <a:r>
              <a:rPr kumimoji="1" lang="zh-CN" altLang="en-US" sz="2000" dirty="0">
                <a:latin typeface="Songti SC" panose="02010600040101010101" pitchFamily="2" charset="-122"/>
                <a:ea typeface="Songti SC" panose="02010600040101010101" pitchFamily="2" charset="-122"/>
              </a:rPr>
              <a:t> </a:t>
            </a:r>
            <a:r>
              <a:rPr kumimoji="1" lang="en-US" altLang="zh-CN" sz="2000" i="1" dirty="0">
                <a:latin typeface="Songti SC" panose="02010600040101010101" pitchFamily="2" charset="-122"/>
                <a:ea typeface="Songti SC" panose="02010600040101010101" pitchFamily="2" charset="-122"/>
              </a:rPr>
              <a:t>gadgets</a:t>
            </a:r>
            <a:r>
              <a:rPr kumimoji="1" lang="en-US" altLang="zh-CN" sz="2000" dirty="0">
                <a:latin typeface="Songti SC" panose="02010600040101010101" pitchFamily="2" charset="-122"/>
                <a:ea typeface="Songti SC" panose="02010600040101010101" pitchFamily="2" charset="-122"/>
              </a:rPr>
              <a:t>.</a:t>
            </a:r>
          </a:p>
        </p:txBody>
      </p:sp>
      <p:sp>
        <p:nvSpPr>
          <p:cNvPr id="21" name="文本框 20">
            <a:extLst>
              <a:ext uri="{FF2B5EF4-FFF2-40B4-BE49-F238E27FC236}">
                <a16:creationId xmlns:a16="http://schemas.microsoft.com/office/drawing/2014/main" id="{B87FB54C-CC61-7345-9140-BC260D46CAD4}"/>
              </a:ext>
            </a:extLst>
          </p:cNvPr>
          <p:cNvSpPr txBox="1"/>
          <p:nvPr/>
        </p:nvSpPr>
        <p:spPr>
          <a:xfrm>
            <a:off x="374837" y="921958"/>
            <a:ext cx="10313741" cy="514436"/>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zh-CN" sz="2400" dirty="0">
                <a:latin typeface="Songti SC" panose="02010600040101010101" pitchFamily="2" charset="-122"/>
                <a:ea typeface="Songti SC" panose="02010600040101010101" pitchFamily="2" charset="-122"/>
              </a:rPr>
              <a:t>Identifying </a:t>
            </a:r>
            <a:r>
              <a:rPr kumimoji="1" lang="en-US" altLang="zh-CN" sz="2400" i="1" dirty="0">
                <a:latin typeface="Songti SC" panose="02010600040101010101" pitchFamily="2" charset="-122"/>
                <a:ea typeface="Songti SC" panose="02010600040101010101" pitchFamily="2" charset="-122"/>
              </a:rPr>
              <a:t>Gadgets</a:t>
            </a:r>
          </a:p>
        </p:txBody>
      </p:sp>
      <p:sp>
        <p:nvSpPr>
          <p:cNvPr id="22" name="文本框 21">
            <a:extLst>
              <a:ext uri="{FF2B5EF4-FFF2-40B4-BE49-F238E27FC236}">
                <a16:creationId xmlns:a16="http://schemas.microsoft.com/office/drawing/2014/main" id="{240D4027-913C-F649-8CB8-E6C782FAF038}"/>
              </a:ext>
            </a:extLst>
          </p:cNvPr>
          <p:cNvSpPr txBox="1"/>
          <p:nvPr/>
        </p:nvSpPr>
        <p:spPr>
          <a:xfrm>
            <a:off x="682608" y="3833635"/>
            <a:ext cx="10975991" cy="1552092"/>
          </a:xfrm>
          <a:prstGeom prst="rect">
            <a:avLst/>
          </a:prstGeom>
          <a:noFill/>
        </p:spPr>
        <p:txBody>
          <a:bodyPr wrap="square" rtlCol="0">
            <a:spAutoFit/>
          </a:bodyPr>
          <a:lstStyle/>
          <a:p>
            <a:pPr marL="342900" indent="-342900">
              <a:lnSpc>
                <a:spcPct val="120000"/>
              </a:lnSpc>
              <a:buFont typeface="Wingdings" pitchFamily="2" charset="2"/>
              <a:buChar char="Ø"/>
            </a:pPr>
            <a:r>
              <a:rPr kumimoji="1" lang="en-US" altLang="zh-CN" sz="2000" dirty="0">
                <a:latin typeface="Songti SC" panose="02010600040101010101" pitchFamily="2" charset="-122"/>
                <a:ea typeface="Songti SC" panose="02010600040101010101" pitchFamily="2" charset="-122"/>
              </a:rPr>
              <a:t>(C2-1) Other than the target properties, properties that help </a:t>
            </a:r>
            <a:r>
              <a:rPr kumimoji="1" lang="en-US" altLang="zh-CN" sz="2000" b="1" dirty="0">
                <a:latin typeface="Songti SC" panose="02010600040101010101" pitchFamily="2" charset="-122"/>
                <a:ea typeface="Songti SC" panose="02010600040101010101" pitchFamily="2" charset="-122"/>
              </a:rPr>
              <a:t>1. the control flow reaching the execution contexts</a:t>
            </a:r>
            <a:r>
              <a:rPr kumimoji="1" lang="en-US" altLang="zh-CN" sz="2000" dirty="0">
                <a:latin typeface="Songti SC" panose="02010600040101010101" pitchFamily="2" charset="-122"/>
                <a:ea typeface="Songti SC" panose="02010600040101010101" pitchFamily="2" charset="-122"/>
              </a:rPr>
              <a:t> and 2. </a:t>
            </a:r>
            <a:r>
              <a:rPr kumimoji="1" lang="en-US" altLang="zh-CN" sz="2000" b="1" dirty="0">
                <a:latin typeface="Songti SC" panose="02010600040101010101" pitchFamily="2" charset="-122"/>
                <a:ea typeface="Songti SC" panose="02010600040101010101" pitchFamily="2" charset="-122"/>
              </a:rPr>
              <a:t>repairing the program after polluting the prototype</a:t>
            </a:r>
            <a:r>
              <a:rPr kumimoji="1" lang="en-US" altLang="zh-CN" sz="2000" dirty="0">
                <a:latin typeface="Songti SC" panose="02010600040101010101" pitchFamily="2" charset="-122"/>
                <a:ea typeface="Songti SC" panose="02010600040101010101" pitchFamily="2" charset="-122"/>
              </a:rPr>
              <a:t> should be added to the exploit object as well.</a:t>
            </a:r>
          </a:p>
          <a:p>
            <a:pPr marL="342900" indent="-342900">
              <a:lnSpc>
                <a:spcPct val="120000"/>
              </a:lnSpc>
              <a:buFont typeface="Wingdings" pitchFamily="2" charset="2"/>
              <a:buChar char="Ø"/>
            </a:pPr>
            <a:r>
              <a:rPr kumimoji="1" lang="en-US" altLang="zh-CN" sz="2000" dirty="0">
                <a:latin typeface="Songti SC" panose="02010600040101010101" pitchFamily="2" charset="-122"/>
                <a:ea typeface="Songti SC" panose="02010600040101010101" pitchFamily="2" charset="-122"/>
              </a:rPr>
              <a:t>(C2-2) Attack Payloads might need to be tailored to given execution contexts.</a:t>
            </a:r>
          </a:p>
        </p:txBody>
      </p:sp>
      <p:sp>
        <p:nvSpPr>
          <p:cNvPr id="23" name="文本框 22">
            <a:extLst>
              <a:ext uri="{FF2B5EF4-FFF2-40B4-BE49-F238E27FC236}">
                <a16:creationId xmlns:a16="http://schemas.microsoft.com/office/drawing/2014/main" id="{3ACDC2DF-2B7C-8F4F-BDE3-2C73C90FDB48}"/>
              </a:ext>
            </a:extLst>
          </p:cNvPr>
          <p:cNvSpPr txBox="1"/>
          <p:nvPr/>
        </p:nvSpPr>
        <p:spPr>
          <a:xfrm>
            <a:off x="374837" y="3336012"/>
            <a:ext cx="10313741" cy="514436"/>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zh-CN" sz="2400" dirty="0">
                <a:latin typeface="Songti SC" panose="02010600040101010101" pitchFamily="2" charset="-122"/>
                <a:ea typeface="Songti SC" panose="02010600040101010101" pitchFamily="2" charset="-122"/>
              </a:rPr>
              <a:t>Generating exploits</a:t>
            </a:r>
            <a:r>
              <a:rPr kumimoji="1" lang="zh-CN" altLang="en-US" sz="2400" dirty="0">
                <a:latin typeface="Songti SC" panose="02010600040101010101" pitchFamily="2" charset="-122"/>
                <a:ea typeface="Songti SC" panose="02010600040101010101" pitchFamily="2" charset="-122"/>
              </a:rPr>
              <a:t> </a:t>
            </a:r>
            <a:r>
              <a:rPr kumimoji="1" lang="en-US" altLang="zh-CN" sz="2400" dirty="0">
                <a:latin typeface="Songti SC" panose="02010600040101010101" pitchFamily="2" charset="-122"/>
                <a:ea typeface="Songti SC" panose="02010600040101010101" pitchFamily="2" charset="-122"/>
              </a:rPr>
              <a:t>(Fuzzing)</a:t>
            </a:r>
          </a:p>
        </p:txBody>
      </p:sp>
    </p:spTree>
    <p:extLst>
      <p:ext uri="{BB962C8B-B14F-4D97-AF65-F5344CB8AC3E}">
        <p14:creationId xmlns:p14="http://schemas.microsoft.com/office/powerpoint/2010/main" val="37307637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10634</TotalTime>
  <Words>1732</Words>
  <Application>Microsoft Macintosh PowerPoint</Application>
  <PresentationFormat>宽屏</PresentationFormat>
  <Paragraphs>161</Paragraphs>
  <Slides>16</Slides>
  <Notes>16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-apple-system</vt:lpstr>
      <vt:lpstr>等线</vt:lpstr>
      <vt:lpstr>等线 Light</vt:lpstr>
      <vt:lpstr>微软雅黑</vt:lpstr>
      <vt:lpstr>Songti SC</vt:lpstr>
      <vt:lpstr>Arial</vt:lpstr>
      <vt:lpstr>Baskerville</vt:lpstr>
      <vt:lpstr>Fira Sans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中期答辩</dc:title>
  <dc:creator>2294594286@qq.com</dc:creator>
  <cp:lastModifiedBy>2294594286@qq.com</cp:lastModifiedBy>
  <cp:revision>110</cp:revision>
  <dcterms:created xsi:type="dcterms:W3CDTF">2020-06-09T13:06:13Z</dcterms:created>
  <dcterms:modified xsi:type="dcterms:W3CDTF">2022-10-18T16:29:10Z</dcterms:modified>
</cp:coreProperties>
</file>