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441" r:id="rId3"/>
    <p:sldId id="443" r:id="rId4"/>
    <p:sldId id="445" r:id="rId5"/>
    <p:sldId id="394" r:id="rId6"/>
    <p:sldId id="446" r:id="rId7"/>
    <p:sldId id="447" r:id="rId8"/>
    <p:sldId id="435" r:id="rId9"/>
    <p:sldId id="436" r:id="rId10"/>
    <p:sldId id="365" r:id="rId11"/>
    <p:sldId id="437" r:id="rId12"/>
    <p:sldId id="448" r:id="rId13"/>
    <p:sldId id="438" r:id="rId14"/>
    <p:sldId id="449" r:id="rId15"/>
    <p:sldId id="450" r:id="rId16"/>
    <p:sldId id="439" r:id="rId17"/>
    <p:sldId id="440" r:id="rId18"/>
    <p:sldId id="442" r:id="rId19"/>
    <p:sldId id="31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6485314-78F5-4743-8649-6B30A4971042}">
          <p14:sldIdLst>
            <p14:sldId id="256"/>
          </p14:sldIdLst>
        </p14:section>
        <p14:section name="Intorduction" id="{7A63CCAA-BAE1-8546-A563-4B7DBA2ECC5B}">
          <p14:sldIdLst>
            <p14:sldId id="441"/>
            <p14:sldId id="443"/>
            <p14:sldId id="445"/>
            <p14:sldId id="394"/>
            <p14:sldId id="446"/>
            <p14:sldId id="447"/>
            <p14:sldId id="435"/>
          </p14:sldIdLst>
        </p14:section>
        <p14:section name="Related Work" id="{AD09FE16-CD67-D144-AD97-7013E1C2497C}">
          <p14:sldIdLst>
            <p14:sldId id="436"/>
          </p14:sldIdLst>
        </p14:section>
        <p14:section name="Methodology" id="{0C06D2B3-BE7C-7C4C-B2F9-34C7740B8918}">
          <p14:sldIdLst>
            <p14:sldId id="365"/>
            <p14:sldId id="437"/>
            <p14:sldId id="448"/>
            <p14:sldId id="438"/>
            <p14:sldId id="449"/>
            <p14:sldId id="450"/>
            <p14:sldId id="439"/>
          </p14:sldIdLst>
        </p14:section>
        <p14:section name="Experiments" id="{2A727856-2B39-5746-A175-B1BCB67C3ADB}">
          <p14:sldIdLst>
            <p14:sldId id="440"/>
          </p14:sldIdLst>
        </p14:section>
        <p14:section name="Future Works" id="{63EC51EC-A176-E742-852F-ADA8B5297B57}">
          <p14:sldIdLst>
            <p14:sldId id="442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D705"/>
    <a:srgbClr val="0D479D"/>
    <a:srgbClr val="132ED7"/>
    <a:srgbClr val="12122C"/>
    <a:srgbClr val="1333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56"/>
    <p:restoredTop sz="77935"/>
  </p:normalViewPr>
  <p:slideViewPr>
    <p:cSldViewPr snapToGrid="0" snapToObjects="1">
      <p:cViewPr varScale="1">
        <p:scale>
          <a:sx n="175" d="100"/>
          <a:sy n="175" d="100"/>
        </p:scale>
        <p:origin x="2808" y="176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D8109-0264-1C4F-A7F5-0A0BD11E88F1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ECAD0-2A46-1349-895D-1E674BCA3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717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 everyone, this is Zhengyu. We are also having </a:t>
            </a:r>
            <a:r>
              <a:rPr kumimoji="1" lang="en" altLang="zh-CN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Kecheng</a:t>
            </a:r>
            <a:r>
              <a:rPr kumimoji="1"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" altLang="zh-CN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Yiyang</a:t>
            </a:r>
            <a:r>
              <a:rPr kumimoji="1"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kumimoji="1" lang="en" altLang="zh-CN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Tianjian</a:t>
            </a:r>
            <a:r>
              <a:rPr kumimoji="1"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in our group.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Our project name is PPAEG,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Automatic Exploit Generation for Server-side</a:t>
            </a:r>
            <a:r>
              <a:rPr lang="zh-CN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Prototype Pollution Vulnerabilities</a:t>
            </a:r>
            <a:endParaRPr kumimoji="1" lang="en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kumimoji="1" lang="en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ECAD0-2A46-1349-895D-1E674BCA3CF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59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This is the prototype of our PPAEG.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简要地介绍</a:t>
                </a:r>
                <a:r>
                  <a:rPr kumimoji="1" lang="en-US" altLang="zh-CN" dirty="0"/>
                  <a:t>Coreference</a:t>
                </a:r>
                <a:r>
                  <a:rPr kumimoji="1" lang="zh-CN" altLang="en-US" dirty="0"/>
                  <a:t>的流程</a:t>
                </a: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共指消解中存在三个重要的基本概念：文本跨度是指文章中任意长度的单个或连续字符串；实体是指现实世界中客观存在的可以相互区分的事物或对象；表述则是指文本中出现的指代某实体的文本跨度</a:t>
                </a:r>
                <a:endParaRPr lang="zh-CN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dirty="0">
                    <a:latin typeface="Times New Roman" panose="02020603050405020304" pitchFamily="18" charset="0"/>
                    <a:ea typeface="Songti SC" panose="02010600040101010101" pitchFamily="2" charset="-122"/>
                    <a:cs typeface="Times New Roman" panose="02020603050405020304" pitchFamily="18" charset="0"/>
                  </a:rPr>
                  <a:t>对于长度为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sz="1200" dirty="0">
                    <a:latin typeface="Times New Roman" panose="02020603050405020304" pitchFamily="18" charset="0"/>
                    <a:ea typeface="Songti SC" panose="02010600040101010101" pitchFamily="2" charset="-122"/>
                    <a:cs typeface="Times New Roman" panose="02020603050405020304" pitchFamily="18" charset="0"/>
                  </a:rPr>
                  <a:t>的文档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𝐷</a:t>
                </a:r>
                <a:r>
                  <a:rPr lang="zh-CN" altLang="zh-CN" sz="1200" dirty="0">
                    <a:latin typeface="Times New Roman" panose="02020603050405020304" pitchFamily="18" charset="0"/>
                    <a:ea typeface="Songti SC" panose="02010600040101010101" pitchFamily="2" charset="-122"/>
                    <a:cs typeface="Times New Roman" panose="02020603050405020304" pitchFamily="18" charset="0"/>
                  </a:rPr>
                  <a:t>，对应着 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𝑁=𝑇</a:t>
                </a:r>
                <a:r>
                  <a:rPr lang="zh-CN" altLang="zh-CN" sz="1200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𝑇+1)\/2</a:t>
                </a:r>
                <a:r>
                  <a:rPr lang="zh-CN" altLang="zh-CN" sz="1200" dirty="0">
                    <a:latin typeface="Times New Roman" panose="02020603050405020304" pitchFamily="18" charset="0"/>
                    <a:ea typeface="Songti SC" panose="02010600040101010101" pitchFamily="2" charset="-122"/>
                    <a:cs typeface="Times New Roman" panose="02020603050405020304" pitchFamily="18" charset="0"/>
                  </a:rPr>
                  <a:t>个文本跨度。</a:t>
                </a:r>
                <a:endParaRPr lang="zh-CN" altLang="zh-CN" dirty="0"/>
              </a:p>
              <a:p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034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8657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0309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5497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219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6391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403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ECAD0-2A46-1349-895D-1E674BCA3CF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7455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ECAD0-2A46-1349-895D-1E674BCA3CF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4745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Thanks for your attention, that’s all.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ECAD0-2A46-1349-895D-1E674BCA3CF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7844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040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3801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2753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443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3735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6083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5040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ECAD0-2A46-1349-895D-1E674BCA3CF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180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963FF-3F40-5141-91E5-4CF8946C5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16A175-621E-044F-A153-422333C47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726F7-7461-5A41-BBA3-AA0911AC6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631E06-3445-E642-A336-8953E78B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5D74F-9528-DC41-8CF4-1DC18B39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EA5B97D-67FB-2546-8BC4-DB4BB8616A67}"/>
              </a:ext>
            </a:extLst>
          </p:cNvPr>
          <p:cNvGrpSpPr/>
          <p:nvPr userDrawn="1"/>
        </p:nvGrpSpPr>
        <p:grpSpPr>
          <a:xfrm>
            <a:off x="0" y="-7374"/>
            <a:ext cx="12192003" cy="6872748"/>
            <a:chOff x="0" y="-7374"/>
            <a:chExt cx="12192003" cy="6872748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367FF89-588F-F748-92EC-24B8F946E85A}"/>
                </a:ext>
              </a:extLst>
            </p:cNvPr>
            <p:cNvGrpSpPr/>
            <p:nvPr/>
          </p:nvGrpSpPr>
          <p:grpSpPr>
            <a:xfrm>
              <a:off x="0" y="-7374"/>
              <a:ext cx="12192003" cy="6872748"/>
              <a:chOff x="0" y="-14748"/>
              <a:chExt cx="12192003" cy="6872748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31DA6FA-FA0C-FA48-B7D9-DCD5EB36DFB9}"/>
                  </a:ext>
                </a:extLst>
              </p:cNvPr>
              <p:cNvSpPr/>
              <p:nvPr/>
            </p:nvSpPr>
            <p:spPr>
              <a:xfrm>
                <a:off x="0" y="-14748"/>
                <a:ext cx="12192003" cy="798025"/>
              </a:xfrm>
              <a:prstGeom prst="rect">
                <a:avLst/>
              </a:prstGeom>
              <a:solidFill>
                <a:srgbClr val="0D479D"/>
              </a:solidFill>
              <a:ln>
                <a:solidFill>
                  <a:srgbClr val="1212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A859B72-A792-A741-BA27-37C41CF58632}"/>
                  </a:ext>
                </a:extLst>
              </p:cNvPr>
              <p:cNvSpPr/>
              <p:nvPr/>
            </p:nvSpPr>
            <p:spPr>
              <a:xfrm>
                <a:off x="0" y="6215063"/>
                <a:ext cx="12192001" cy="642937"/>
              </a:xfrm>
              <a:prstGeom prst="rect">
                <a:avLst/>
              </a:prstGeom>
              <a:solidFill>
                <a:srgbClr val="0D479D"/>
              </a:solidFill>
              <a:ln>
                <a:solidFill>
                  <a:srgbClr val="1212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pic>
          <p:nvPicPr>
            <p:cNvPr id="17" name="图片 16" descr="文本&#10;&#10;描述已自动生成">
              <a:extLst>
                <a:ext uri="{FF2B5EF4-FFF2-40B4-BE49-F238E27FC236}">
                  <a16:creationId xmlns:a16="http://schemas.microsoft.com/office/drawing/2014/main" id="{456379E8-53E8-9A46-9E71-01038542C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74936" y="102400"/>
              <a:ext cx="2131311" cy="563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294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E78DB-5B70-C34C-90D1-13F9CBD4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102AA9-7F88-4E48-A237-E8C5471C7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B044DD-6CCC-B64C-835A-925F0AC7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10D5D-8A66-C748-97AD-8F9F7C76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41B09-0EAD-D348-9E9D-AF1598AC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639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500036-394F-C647-BF7B-2C523AE36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8D0ED8-84F0-564E-8E20-59E3CCE40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3C057-CBDF-1848-A172-5C1DE38B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D0353-C16B-D940-996B-E62FF140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ECE13-2FA9-CD49-B5C6-0ADFA186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446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D18AD-CF1B-F844-92AC-87DD61DE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783B7-DDE5-6C4A-B428-DB6C1CD0C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34233-B2CF-4841-9431-5D6921CA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9930E-ADB4-D949-848E-81D4F55E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31CEB-9EBD-E046-9C08-B08F4389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885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B7325-27B8-4D49-8F85-4C575C21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7BA6A8-F975-404A-9746-E9FEC1E5A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92B9F-1817-6544-948A-7296DD04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B25AC-3420-F44D-BCEB-AF372BDC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1D1AC-A0FB-7341-ADDB-3A48139A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98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F2214-1D35-6D4B-AC43-34789D46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24C26-905F-D641-BC0C-F7A4525CB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6EA059-68A4-0948-B933-D1A6DE938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EB15D2-31DB-F343-9751-4BAB740C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ABC0DE-E515-244C-AAD9-DFFA41D2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B71697-12E5-E74C-951B-16B040C5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717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5E5D1-05EB-8C47-8FAA-E71B72B22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4337F8-7E29-534F-87ED-F02474D85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83A16F-EFBD-864C-B688-B1B59FD03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964496-F901-8E45-848A-9DFBE3979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87462B-53EB-E340-9E4F-8AD1688DE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0C2A2E-8D02-D340-B999-2A9CA134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150410-55A1-084C-A8F3-53E7AF66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26165C-14EA-344C-8E8A-51A1823E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93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27A25-E552-F940-8E40-8F88131C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9D7C03-F20A-1247-BDF5-64BA35D6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4826FC-F449-7E4C-83B0-F31D7C17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0A83D9-2F00-4445-9254-72621249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47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669D83-A2F0-D543-B9EE-4BEE8D13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1A19B3-1D87-594E-A612-DA43F091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97D996-A799-F74A-BB44-5D9250E8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606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D0EAC-4D52-284A-84F1-321D41D9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F1E4C-828E-AB45-8995-374B8C08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6ABD8-BBE4-4A48-BA44-6C0DC0A75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6657A7-89E7-0146-8778-82172443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BDB7FD-1AD8-F341-92D5-A8E5EECA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CA41B2-B0BF-B143-8F0D-3FC50BEE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671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0CF30-4ED4-464D-B63E-59F00295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3AE98E-BD4C-174E-B557-75558FB4C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59F837-57FD-4A48-8602-A159839FD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1D5C08-9493-0941-A1FD-880D7C34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7386A0-A039-2941-B97A-F9358048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CA9ECF-EBEA-C14F-9F57-FF41E432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858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2E8F3B-68E5-2840-ADC1-B9166C42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8D399B-E414-1D4C-A726-5E67FDFF1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10291-0CAF-3948-91EB-71CEE0B38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7E4F8-49ED-BD43-AD1F-5AEAF043F82E}" type="datetimeFigureOut">
              <a:rPr kumimoji="1" lang="zh-CN" altLang="en-US" smtClean="0"/>
              <a:t>2022/12/4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9AF93-56E9-DF4B-AA1D-591F069D2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EB03E-ECDD-E64B-B199-74E300B4E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71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EB0700BD-89BE-D34D-88BE-2BDA2B610CDE}"/>
              </a:ext>
            </a:extLst>
          </p:cNvPr>
          <p:cNvSpPr txBox="1">
            <a:spLocks/>
          </p:cNvSpPr>
          <p:nvPr/>
        </p:nvSpPr>
        <p:spPr>
          <a:xfrm>
            <a:off x="11525247" y="6400800"/>
            <a:ext cx="762000" cy="415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zh-CN" altLang="en-US" sz="1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915285C-32ED-B94A-9FC3-610C0CA63D5D}"/>
              </a:ext>
            </a:extLst>
          </p:cNvPr>
          <p:cNvSpPr txBox="1"/>
          <p:nvPr/>
        </p:nvSpPr>
        <p:spPr>
          <a:xfrm>
            <a:off x="4374352" y="4880939"/>
            <a:ext cx="3443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6</a:t>
            </a:r>
            <a:r>
              <a:rPr kumimoji="1" lang="en-US" altLang="zh-CN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2022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E7DBB4E-79C1-9944-95C3-13A20F346F87}"/>
              </a:ext>
            </a:extLst>
          </p:cNvPr>
          <p:cNvGrpSpPr/>
          <p:nvPr/>
        </p:nvGrpSpPr>
        <p:grpSpPr>
          <a:xfrm>
            <a:off x="0" y="-7374"/>
            <a:ext cx="12192003" cy="6872748"/>
            <a:chOff x="0" y="-7374"/>
            <a:chExt cx="12192003" cy="687274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D54C3F5-46AB-C647-A545-26418AECE08B}"/>
                </a:ext>
              </a:extLst>
            </p:cNvPr>
            <p:cNvGrpSpPr/>
            <p:nvPr/>
          </p:nvGrpSpPr>
          <p:grpSpPr>
            <a:xfrm>
              <a:off x="0" y="-7374"/>
              <a:ext cx="12192003" cy="6872748"/>
              <a:chOff x="0" y="-14748"/>
              <a:chExt cx="12192003" cy="6872748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38079BD-F943-5542-ADF6-4864AF81A49A}"/>
                  </a:ext>
                </a:extLst>
              </p:cNvPr>
              <p:cNvSpPr/>
              <p:nvPr/>
            </p:nvSpPr>
            <p:spPr>
              <a:xfrm>
                <a:off x="0" y="-14748"/>
                <a:ext cx="12192003" cy="798025"/>
              </a:xfrm>
              <a:prstGeom prst="rect">
                <a:avLst/>
              </a:prstGeom>
              <a:solidFill>
                <a:srgbClr val="0D479D"/>
              </a:solidFill>
              <a:ln>
                <a:solidFill>
                  <a:srgbClr val="1212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B7DCFC8-8807-A544-9BDD-5520D963101E}"/>
                  </a:ext>
                </a:extLst>
              </p:cNvPr>
              <p:cNvSpPr/>
              <p:nvPr/>
            </p:nvSpPr>
            <p:spPr>
              <a:xfrm>
                <a:off x="0" y="6215063"/>
                <a:ext cx="12192001" cy="642937"/>
              </a:xfrm>
              <a:prstGeom prst="rect">
                <a:avLst/>
              </a:prstGeom>
              <a:solidFill>
                <a:srgbClr val="0D479D"/>
              </a:solidFill>
              <a:ln>
                <a:solidFill>
                  <a:srgbClr val="1212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pic>
          <p:nvPicPr>
            <p:cNvPr id="32" name="图片 31" descr="文本&#10;&#10;描述已自动生成">
              <a:extLst>
                <a:ext uri="{FF2B5EF4-FFF2-40B4-BE49-F238E27FC236}">
                  <a16:creationId xmlns:a16="http://schemas.microsoft.com/office/drawing/2014/main" id="{9D40A4D5-DEFB-CB49-9C0A-36C41B610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74936" y="102400"/>
              <a:ext cx="2131311" cy="563727"/>
            </a:xfrm>
            <a:prstGeom prst="rect">
              <a:avLst/>
            </a:prstGeom>
          </p:spPr>
        </p:pic>
      </p:grpSp>
      <p:sp>
        <p:nvSpPr>
          <p:cNvPr id="13" name="标题 1">
            <a:extLst>
              <a:ext uri="{FF2B5EF4-FFF2-40B4-BE49-F238E27FC236}">
                <a16:creationId xmlns:a16="http://schemas.microsoft.com/office/drawing/2014/main" id="{F25E6F85-2964-8C41-8EBA-7846B33CAC5A}"/>
              </a:ext>
            </a:extLst>
          </p:cNvPr>
          <p:cNvSpPr txBox="1">
            <a:spLocks/>
          </p:cNvSpPr>
          <p:nvPr/>
        </p:nvSpPr>
        <p:spPr>
          <a:xfrm>
            <a:off x="1118964" y="1952368"/>
            <a:ext cx="9954064" cy="8989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PPAEG: Automatic Exploit Generation for Server-side</a:t>
            </a: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Prototype Pollution Vulnerabilities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37F2BF-3C96-4643-9D7C-3DDF4CE2F335}"/>
              </a:ext>
            </a:extLst>
          </p:cNvPr>
          <p:cNvSpPr txBox="1"/>
          <p:nvPr/>
        </p:nvSpPr>
        <p:spPr>
          <a:xfrm>
            <a:off x="3293600" y="3306489"/>
            <a:ext cx="5604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Zhengyu Liu, </a:t>
            </a:r>
            <a:r>
              <a:rPr kumimoji="1" lang="en-US" altLang="zh-CN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Kecheng</a:t>
            </a:r>
            <a:r>
              <a:rPr kumimoji="1" lang="en-US" altLang="zh-CN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 An, </a:t>
            </a:r>
            <a:r>
              <a:rPr kumimoji="1" lang="en-US" altLang="zh-CN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Yiyang</a:t>
            </a:r>
            <a:r>
              <a:rPr kumimoji="1" lang="en-US" altLang="zh-CN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 Li, </a:t>
            </a:r>
            <a:r>
              <a:rPr kumimoji="1" lang="en-US" altLang="zh-CN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Tianjian</a:t>
            </a:r>
            <a:r>
              <a:rPr kumimoji="1" lang="en-US" altLang="zh-CN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 Li</a:t>
            </a:r>
            <a:endParaRPr kumimoji="1" lang="zh-CN" altLang="en-US" sz="20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pple Symbols" panose="02000000000000000000" pitchFamily="2" charset="-79"/>
              <a:cs typeface="Times New Roman" panose="02020603050405020304" pitchFamily="18" charset="0"/>
            </a:endParaRPr>
          </a:p>
        </p:txBody>
      </p:sp>
      <p:pic>
        <p:nvPicPr>
          <p:cNvPr id="21" name="图片 20" descr="文本&#10;&#10;描述已自动生成">
            <a:extLst>
              <a:ext uri="{FF2B5EF4-FFF2-40B4-BE49-F238E27FC236}">
                <a16:creationId xmlns:a16="http://schemas.microsoft.com/office/drawing/2014/main" id="{E0F47310-9BCC-1F40-B43F-20DCFF945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2" t="8032" r="7139" b="21265"/>
          <a:stretch/>
        </p:blipFill>
        <p:spPr>
          <a:xfrm>
            <a:off x="7718027" y="3951317"/>
            <a:ext cx="4345961" cy="130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6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0"/>
    </mc:Choice>
    <mc:Fallback xmlns="">
      <p:transition spd="slow" advTm="257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BE375A-2B8C-CF49-A3E7-89D7775ECDF2}"/>
              </a:ext>
            </a:extLst>
          </p:cNvPr>
          <p:cNvGrpSpPr/>
          <p:nvPr/>
        </p:nvGrpSpPr>
        <p:grpSpPr>
          <a:xfrm>
            <a:off x="0" y="-17480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F6B64B-22B7-9C4A-8108-C52A96510193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7FF828E-4F93-E643-A531-FB9FD063A8EC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3A75B3C-6757-4347-84B2-0BCAF0E09F3C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4D975CF-6DD0-8C4E-A156-0EC3ED2A3B00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标题 1">
                  <a:extLst>
                    <a:ext uri="{FF2B5EF4-FFF2-40B4-BE49-F238E27FC236}">
                      <a16:creationId xmlns:a16="http://schemas.microsoft.com/office/drawing/2014/main" id="{DFEA68CF-297B-7942-9054-FCBC6BC8DB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56464F-DBB0-454C-87D7-8722360DB030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3 Methodology: The Overview of PPAEG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8BB2EEB5-3171-A34F-AADB-60F9DF61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B1D1BC2D-4FF2-CB41-BC1D-F38642F87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843" y="1768563"/>
            <a:ext cx="93726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07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BE375A-2B8C-CF49-A3E7-89D7775ECDF2}"/>
              </a:ext>
            </a:extLst>
          </p:cNvPr>
          <p:cNvGrpSpPr/>
          <p:nvPr/>
        </p:nvGrpSpPr>
        <p:grpSpPr>
          <a:xfrm>
            <a:off x="0" y="-17480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F6B64B-22B7-9C4A-8108-C52A96510193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7FF828E-4F93-E643-A531-FB9FD063A8EC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3A75B3C-6757-4347-84B2-0BCAF0E09F3C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4D975CF-6DD0-8C4E-A156-0EC3ED2A3B00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标题 1">
                  <a:extLst>
                    <a:ext uri="{FF2B5EF4-FFF2-40B4-BE49-F238E27FC236}">
                      <a16:creationId xmlns:a16="http://schemas.microsoft.com/office/drawing/2014/main" id="{DFEA68CF-297B-7942-9054-FCBC6BC8DB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56464F-DBB0-454C-87D7-8722360DB030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3 Methodology: Undefined Property Identifier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8BB2EEB5-3171-A34F-AADB-60F9DF61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D62AD80-F92B-CF4C-A3F6-121DBE8294F8}"/>
              </a:ext>
            </a:extLst>
          </p:cNvPr>
          <p:cNvSpPr txBox="1"/>
          <p:nvPr/>
        </p:nvSpPr>
        <p:spPr>
          <a:xfrm>
            <a:off x="362480" y="794444"/>
            <a:ext cx="11162766" cy="5170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Objective: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Given the source code and application, identify the undefined properties in runtime.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Adopted Solution (Silent Spring): 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Parse the application’s source code and extract all directly accessed properties.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Set Handler in </a:t>
            </a:r>
            <a:r>
              <a:rPr kumimoji="1" lang="en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Object.prototype</a:t>
            </a: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to log all extracted properties lookup.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Run the application and check the log to find undefined properties. </a:t>
            </a:r>
          </a:p>
          <a:p>
            <a:pPr marL="342900" indent="-342900" fontAlgn="base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endParaRPr kumimoji="1" lang="en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indent="-285750" fontAlgn="base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n"/>
            </a:pPr>
            <a:r>
              <a:rPr kumimoji="1" lang="en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Known limitation: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Cannot find indirect property lookup</a:t>
            </a:r>
          </a:p>
          <a:p>
            <a:pPr marL="1257300" lvl="2" indent="-342900" fontAlgn="base">
              <a:lnSpc>
                <a:spcPct val="120000"/>
              </a:lnSpc>
              <a:spcBef>
                <a:spcPts val="300"/>
              </a:spcBef>
              <a:buFont typeface="Wingdings" pitchFamily="2" charset="2"/>
              <a:buChar char="n"/>
            </a:pPr>
            <a:r>
              <a:rPr kumimoji="1" lang="en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destructuring</a:t>
            </a: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object pattern</a:t>
            </a:r>
          </a:p>
          <a:p>
            <a:pPr marL="1257300" lvl="2" indent="-342900" fontAlgn="base">
              <a:lnSpc>
                <a:spcPct val="120000"/>
              </a:lnSpc>
              <a:spcBef>
                <a:spcPts val="300"/>
              </a:spcBef>
              <a:buFont typeface="Wingdings" pitchFamily="2" charset="2"/>
              <a:buChar char="n"/>
            </a:pPr>
            <a:r>
              <a:rPr kumimoji="1" lang="en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destructuring</a:t>
            </a: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array pattern</a:t>
            </a:r>
          </a:p>
          <a:p>
            <a:pPr marL="1257300" lvl="2" indent="-342900" fontAlgn="base">
              <a:lnSpc>
                <a:spcPct val="120000"/>
              </a:lnSpc>
              <a:spcBef>
                <a:spcPts val="300"/>
              </a:spcBef>
              <a:buFont typeface="Wingdings" pitchFamily="2" charset="2"/>
              <a:buChar char="n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element access in </a:t>
            </a:r>
            <a:r>
              <a:rPr kumimoji="1" lang="en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for..of</a:t>
            </a: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loop</a:t>
            </a:r>
          </a:p>
          <a:p>
            <a:pPr lvl="1" fontAlgn="base">
              <a:lnSpc>
                <a:spcPct val="120000"/>
              </a:lnSpc>
              <a:spcBef>
                <a:spcPts val="300"/>
              </a:spcBef>
            </a:pPr>
            <a:endParaRPr kumimoji="1" lang="en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EE0D25F6-6BAB-D446-A8E8-B6071A0FB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910" y="3506863"/>
            <a:ext cx="6330419" cy="229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13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BE375A-2B8C-CF49-A3E7-89D7775ECDF2}"/>
              </a:ext>
            </a:extLst>
          </p:cNvPr>
          <p:cNvGrpSpPr/>
          <p:nvPr/>
        </p:nvGrpSpPr>
        <p:grpSpPr>
          <a:xfrm>
            <a:off x="0" y="-17480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F6B64B-22B7-9C4A-8108-C52A96510193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7FF828E-4F93-E643-A531-FB9FD063A8EC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3A75B3C-6757-4347-84B2-0BCAF0E09F3C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4D975CF-6DD0-8C4E-A156-0EC3ED2A3B00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标题 1">
                  <a:extLst>
                    <a:ext uri="{FF2B5EF4-FFF2-40B4-BE49-F238E27FC236}">
                      <a16:creationId xmlns:a16="http://schemas.microsoft.com/office/drawing/2014/main" id="{DFEA68CF-297B-7942-9054-FCBC6BC8DB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56464F-DBB0-454C-87D7-8722360DB030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3 Methodology: Undefined Property Identifier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8BB2EEB5-3171-A34F-AADB-60F9DF61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D62AD80-F92B-CF4C-A3F6-121DBE8294F8}"/>
              </a:ext>
            </a:extLst>
          </p:cNvPr>
          <p:cNvSpPr txBox="1"/>
          <p:nvPr/>
        </p:nvSpPr>
        <p:spPr>
          <a:xfrm>
            <a:off x="362480" y="794444"/>
            <a:ext cx="11162766" cy="3686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Objective: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Given the source code and application, identify the undefined properties in runtime.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Alternative Solution: 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find the property lookup part in the </a:t>
            </a:r>
            <a:r>
              <a:rPr kumimoji="1" lang="en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nodejs</a:t>
            </a: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(v8)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add a few lines to print the lookup key if the result is </a:t>
            </a:r>
            <a:r>
              <a:rPr kumimoji="1" lang="en" altLang="zh-CN" i="1" dirty="0">
                <a:latin typeface="Songti SC" panose="02010600040101010101" pitchFamily="2" charset="-122"/>
                <a:ea typeface="Songti SC" panose="02010600040101010101" pitchFamily="2" charset="-122"/>
              </a:rPr>
              <a:t>undefined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re-compile the </a:t>
            </a:r>
            <a:r>
              <a:rPr kumimoji="1" lang="en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nodejs</a:t>
            </a:r>
            <a:endParaRPr kumimoji="1" lang="en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fontAlgn="base">
              <a:lnSpc>
                <a:spcPct val="120000"/>
              </a:lnSpc>
              <a:spcBef>
                <a:spcPts val="300"/>
              </a:spcBef>
            </a:pPr>
            <a:endParaRPr kumimoji="1" lang="en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indent="-285750" fontAlgn="base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n"/>
            </a:pPr>
            <a:r>
              <a:rPr kumimoji="1" lang="en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Known limitation:</a:t>
            </a:r>
          </a:p>
          <a:p>
            <a:pPr lvl="1" fontAlgn="base">
              <a:lnSpc>
                <a:spcPct val="120000"/>
              </a:lnSpc>
              <a:spcBef>
                <a:spcPts val="300"/>
              </a:spcBef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1. print so many non-source code related property keys </a:t>
            </a:r>
          </a:p>
        </p:txBody>
      </p:sp>
      <p:pic>
        <p:nvPicPr>
          <p:cNvPr id="3" name="图片 2" descr="图形用户界面, 文本&#10;&#10;描述已自动生成">
            <a:extLst>
              <a:ext uri="{FF2B5EF4-FFF2-40B4-BE49-F238E27FC236}">
                <a16:creationId xmlns:a16="http://schemas.microsoft.com/office/drawing/2014/main" id="{6916C9A9-EAB2-594F-81E0-E565D6672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106" y="4695517"/>
            <a:ext cx="7561788" cy="11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3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BE375A-2B8C-CF49-A3E7-89D7775ECDF2}"/>
              </a:ext>
            </a:extLst>
          </p:cNvPr>
          <p:cNvGrpSpPr/>
          <p:nvPr/>
        </p:nvGrpSpPr>
        <p:grpSpPr>
          <a:xfrm>
            <a:off x="0" y="-17480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F6B64B-22B7-9C4A-8108-C52A96510193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7FF828E-4F93-E643-A531-FB9FD063A8EC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3A75B3C-6757-4347-84B2-0BCAF0E09F3C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4D975CF-6DD0-8C4E-A156-0EC3ED2A3B00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标题 1">
                  <a:extLst>
                    <a:ext uri="{FF2B5EF4-FFF2-40B4-BE49-F238E27FC236}">
                      <a16:creationId xmlns:a16="http://schemas.microsoft.com/office/drawing/2014/main" id="{DFEA68CF-297B-7942-9054-FCBC6BC8DB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56464F-DBB0-454C-87D7-8722360DB030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3 Methodology: Pre-analysis for object generation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8BB2EEB5-3171-A34F-AADB-60F9DF61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D62AD80-F92B-CF4C-A3F6-121DBE8294F8}"/>
              </a:ext>
            </a:extLst>
          </p:cNvPr>
          <p:cNvSpPr txBox="1"/>
          <p:nvPr/>
        </p:nvSpPr>
        <p:spPr>
          <a:xfrm>
            <a:off x="362480" y="794444"/>
            <a:ext cx="11162766" cy="1202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Objective: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Generate property corpus to help 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fuzzer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generate reasonable objects (property structure)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Collect string corpus to help 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fuzzer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generate reasonable value</a:t>
            </a:r>
          </a:p>
        </p:txBody>
      </p:sp>
    </p:spTree>
    <p:extLst>
      <p:ext uri="{BB962C8B-B14F-4D97-AF65-F5344CB8AC3E}">
        <p14:creationId xmlns:p14="http://schemas.microsoft.com/office/powerpoint/2010/main" val="13433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BE375A-2B8C-CF49-A3E7-89D7775ECDF2}"/>
              </a:ext>
            </a:extLst>
          </p:cNvPr>
          <p:cNvGrpSpPr/>
          <p:nvPr/>
        </p:nvGrpSpPr>
        <p:grpSpPr>
          <a:xfrm>
            <a:off x="0" y="-17480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F6B64B-22B7-9C4A-8108-C52A96510193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7FF828E-4F93-E643-A531-FB9FD063A8EC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3A75B3C-6757-4347-84B2-0BCAF0E09F3C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4D975CF-6DD0-8C4E-A156-0EC3ED2A3B00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标题 1">
                  <a:extLst>
                    <a:ext uri="{FF2B5EF4-FFF2-40B4-BE49-F238E27FC236}">
                      <a16:creationId xmlns:a16="http://schemas.microsoft.com/office/drawing/2014/main" id="{DFEA68CF-297B-7942-9054-FCBC6BC8DB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56464F-DBB0-454C-87D7-8722360DB030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3 Methodology: Pre-analysis for object generation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8BB2EEB5-3171-A34F-AADB-60F9DF61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D62AD80-F92B-CF4C-A3F6-121DBE8294F8}"/>
              </a:ext>
            </a:extLst>
          </p:cNvPr>
          <p:cNvSpPr txBox="1"/>
          <p:nvPr/>
        </p:nvSpPr>
        <p:spPr>
          <a:xfrm>
            <a:off x="362479" y="794444"/>
            <a:ext cx="11350549" cy="384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To define a reasonable inject object: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The first-layer property should be an </a:t>
            </a:r>
            <a:r>
              <a:rPr kumimoji="1" lang="en-US" altLang="zh-CN" i="1" dirty="0">
                <a:latin typeface="Songti SC" panose="02010600040101010101" pitchFamily="2" charset="-122"/>
                <a:ea typeface="Songti SC" panose="02010600040101010101" pitchFamily="2" charset="-122"/>
              </a:rPr>
              <a:t>undefined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property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The nested property name should be a "real" property of its parent property.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Say there is `var a={b:{c:1}}; var c={d:2};`, if property `b` is an undefined property, our inject object should never be `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b.d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` since the injected property `d` would never be accessed in the runtime. 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This strong constraint will make our fuzz testing feasible in a limited amount of time.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Every object should contain a property (final payload landing) that has a dataflow to the sink.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The $value fields are in types of String,  Boolean, Number, Object, and flag(which can be identified in the return body)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0F75A73B-6758-F24A-B9EC-C6141B168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368" y="4423748"/>
            <a:ext cx="7233264" cy="163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14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BE375A-2B8C-CF49-A3E7-89D7775ECDF2}"/>
              </a:ext>
            </a:extLst>
          </p:cNvPr>
          <p:cNvGrpSpPr/>
          <p:nvPr/>
        </p:nvGrpSpPr>
        <p:grpSpPr>
          <a:xfrm>
            <a:off x="0" y="-17480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F6B64B-22B7-9C4A-8108-C52A96510193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7FF828E-4F93-E643-A531-FB9FD063A8EC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3A75B3C-6757-4347-84B2-0BCAF0E09F3C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4D975CF-6DD0-8C4E-A156-0EC3ED2A3B00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标题 1">
                  <a:extLst>
                    <a:ext uri="{FF2B5EF4-FFF2-40B4-BE49-F238E27FC236}">
                      <a16:creationId xmlns:a16="http://schemas.microsoft.com/office/drawing/2014/main" id="{DFEA68CF-297B-7942-9054-FCBC6BC8DB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56464F-DBB0-454C-87D7-8722360DB030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3 Methodology: Pre-analysis for object generation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8BB2EEB5-3171-A34F-AADB-60F9DF61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D62AD80-F92B-CF4C-A3F6-121DBE8294F8}"/>
              </a:ext>
            </a:extLst>
          </p:cNvPr>
          <p:cNvSpPr txBox="1"/>
          <p:nvPr/>
        </p:nvSpPr>
        <p:spPr>
          <a:xfrm>
            <a:off x="362479" y="794444"/>
            <a:ext cx="11350549" cy="5087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To define a reasonable inject object: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The first-layer property should be an </a:t>
            </a:r>
            <a:r>
              <a:rPr kumimoji="1" lang="en-US" altLang="zh-CN" i="1" dirty="0">
                <a:latin typeface="Songti SC" panose="02010600040101010101" pitchFamily="2" charset="-122"/>
                <a:ea typeface="Songti SC" panose="02010600040101010101" pitchFamily="2" charset="-122"/>
              </a:rPr>
              <a:t>undefined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property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undefined property found by Undefined Property Identifier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The nested property name should be a "real" property of its parent property.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Say there is `var a={b:{c:1}}; var c={d:2};`, if property `b` is an undefined property, our inject object should never be `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b.d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` since the injected property `d` would never be accessed in the runtime. 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This strong constraint will make our fuzz testing feasible in a limited amount of time.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could handle easy cases through global dataflow tracking script based on </a:t>
            </a:r>
            <a:r>
              <a:rPr kumimoji="1" lang="en-US" altLang="zh-CN" b="1" dirty="0" err="1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codeql</a:t>
            </a: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.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Every object should contain a property (final payload landing) that has a dataflow to the sink.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could handle most cases through taint tracking from property read to eval-like sink based on </a:t>
            </a:r>
            <a:r>
              <a:rPr kumimoji="1" lang="en-US" altLang="zh-CN" b="1" dirty="0" err="1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codeql</a:t>
            </a: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.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The $value fields are in types of String,  Boolean, Number, Object, and flag(which can be identified in the return body)</a:t>
            </a:r>
          </a:p>
        </p:txBody>
      </p:sp>
    </p:spTree>
    <p:extLst>
      <p:ext uri="{BB962C8B-B14F-4D97-AF65-F5344CB8AC3E}">
        <p14:creationId xmlns:p14="http://schemas.microsoft.com/office/powerpoint/2010/main" val="3378738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BE375A-2B8C-CF49-A3E7-89D7775ECDF2}"/>
              </a:ext>
            </a:extLst>
          </p:cNvPr>
          <p:cNvGrpSpPr/>
          <p:nvPr/>
        </p:nvGrpSpPr>
        <p:grpSpPr>
          <a:xfrm>
            <a:off x="0" y="-17480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F6B64B-22B7-9C4A-8108-C52A96510193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7FF828E-4F93-E643-A531-FB9FD063A8EC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3A75B3C-6757-4347-84B2-0BCAF0E09F3C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4D975CF-6DD0-8C4E-A156-0EC3ED2A3B00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标题 1">
                  <a:extLst>
                    <a:ext uri="{FF2B5EF4-FFF2-40B4-BE49-F238E27FC236}">
                      <a16:creationId xmlns:a16="http://schemas.microsoft.com/office/drawing/2014/main" id="{DFEA68CF-297B-7942-9054-FCBC6BC8DB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56464F-DBB0-454C-87D7-8722360DB030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3 Methodology: </a:t>
                </a:r>
                <a:r>
                  <a:rPr kumimoji="1" lang="en-US" altLang="zh-CN" sz="2400" dirty="0" err="1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Fuzzer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8BB2EEB5-3171-A34F-AADB-60F9DF61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D62AD80-F92B-CF4C-A3F6-121DBE8294F8}"/>
              </a:ext>
            </a:extLst>
          </p:cNvPr>
          <p:cNvSpPr txBox="1"/>
          <p:nvPr/>
        </p:nvSpPr>
        <p:spPr>
          <a:xfrm>
            <a:off x="294746" y="512135"/>
            <a:ext cx="11162766" cy="2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Objective: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Generate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injected objects based on the properties given by pre-analysis and monitor whether the payload can reach the return function body and results in malicious remote code execution. 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Solution: 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In the first stage, 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In the second stage, once the execution sink can be reached, the attack payloads will be tailored and delivered to the execution context until we monitor its execution or raise a time up.</a:t>
            </a:r>
          </a:p>
        </p:txBody>
      </p:sp>
    </p:spTree>
    <p:extLst>
      <p:ext uri="{BB962C8B-B14F-4D97-AF65-F5344CB8AC3E}">
        <p14:creationId xmlns:p14="http://schemas.microsoft.com/office/powerpoint/2010/main" val="3641339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51313198-72F1-8A48-9F38-93BF625C8EFC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739F1EF-F81D-EA4C-AC16-B53D7D46CAA2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142B49E4-6530-D049-8FFA-BDD3726BAB86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DCA4FCBA-EC60-AF46-A707-F0F4CC35DDD3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3CB6C0A-B4A9-AC41-9B1A-C219CD41AA9E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9" name="标题 1">
                  <a:extLst>
                    <a:ext uri="{FF2B5EF4-FFF2-40B4-BE49-F238E27FC236}">
                      <a16:creationId xmlns:a16="http://schemas.microsoft.com/office/drawing/2014/main" id="{FED23AA7-220D-974E-8400-0ABB88FAB28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5514F48-8B19-F24B-AD77-D415E6DE17A3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4 Results</a:t>
                </a:r>
              </a:p>
              <a:p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C81383CD-4916-1A43-BF44-C352BFA88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059EA2DA-29F8-D24F-8B6D-FD38BB828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220" y="863528"/>
            <a:ext cx="6281043" cy="506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8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51313198-72F1-8A48-9F38-93BF625C8EFC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739F1EF-F81D-EA4C-AC16-B53D7D46CAA2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142B49E4-6530-D049-8FFA-BDD3726BAB86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DCA4FCBA-EC60-AF46-A707-F0F4CC35DDD3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3CB6C0A-B4A9-AC41-9B1A-C219CD41AA9E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9" name="标题 1">
                  <a:extLst>
                    <a:ext uri="{FF2B5EF4-FFF2-40B4-BE49-F238E27FC236}">
                      <a16:creationId xmlns:a16="http://schemas.microsoft.com/office/drawing/2014/main" id="{FED23AA7-220D-974E-8400-0ABB88FAB28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5514F48-8B19-F24B-AD77-D415E6DE17A3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5 Future Work</a:t>
                </a:r>
              </a:p>
              <a:p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C81383CD-4916-1A43-BF44-C352BFA88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87FB54C-CC61-7345-9140-BC260D46CAD4}"/>
              </a:ext>
            </a:extLst>
          </p:cNvPr>
          <p:cNvSpPr txBox="1"/>
          <p:nvPr/>
        </p:nvSpPr>
        <p:spPr>
          <a:xfrm>
            <a:off x="374837" y="921958"/>
            <a:ext cx="10313741" cy="450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Fuzzing parts:</a:t>
            </a: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working on the task of generating “real” property of injected objects</a:t>
            </a: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making the fuzz testing algorithm to be adaptive by getting code coverage and error messages involved(could collect for now, but still to figure out how to make use of them).</a:t>
            </a:r>
          </a:p>
          <a:p>
            <a:pPr marL="285750" lvl="1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Experiment parts:</a:t>
            </a:r>
          </a:p>
          <a:p>
            <a:pPr marL="742950" lvl="2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finding unknown gadgets in other template render engines(20+ left)</a:t>
            </a:r>
          </a:p>
          <a:p>
            <a:pPr marL="742950" lvl="2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finding gadgets in other kinds of </a:t>
            </a:r>
            <a:r>
              <a:rPr kumimoji="1" lang="en-US" altLang="zh-CN" sz="24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npm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third party packages</a:t>
            </a: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Compared with Silent Spring’s </a:t>
            </a:r>
            <a:r>
              <a:rPr kumimoji="1" lang="en-US" altLang="zh-CN" sz="24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codeql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-based method, once they released their code.</a:t>
            </a:r>
            <a:endParaRPr kumimoji="1" lang="en-US" altLang="zh-CN" sz="2400" i="1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841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6D916-E213-584F-9D33-4D054EB5A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8765" y="2891356"/>
            <a:ext cx="7994469" cy="7980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 you for your attention!</a:t>
            </a:r>
            <a:endParaRPr lang="zh-CN" altLang="en-US" sz="4400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4878DC5-8CBA-5B45-BBBB-139B72421206}"/>
              </a:ext>
            </a:extLst>
          </p:cNvPr>
          <p:cNvSpPr txBox="1"/>
          <p:nvPr/>
        </p:nvSpPr>
        <p:spPr>
          <a:xfrm>
            <a:off x="201612" y="6244143"/>
            <a:ext cx="2305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Zhengyu Liu</a:t>
            </a:r>
            <a:endParaRPr kumimoji="1"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5BF7F3-3C92-9047-89C7-7ABEEA05C740}"/>
              </a:ext>
            </a:extLst>
          </p:cNvPr>
          <p:cNvSpPr txBox="1"/>
          <p:nvPr/>
        </p:nvSpPr>
        <p:spPr>
          <a:xfrm>
            <a:off x="7672388" y="6231743"/>
            <a:ext cx="4538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thisiszhengyu@gmail.com</a:t>
            </a:r>
            <a:endParaRPr kumimoji="1"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5AB902-C454-4C4F-9AF9-46E407E9A774}"/>
              </a:ext>
            </a:extLst>
          </p:cNvPr>
          <p:cNvGrpSpPr/>
          <p:nvPr/>
        </p:nvGrpSpPr>
        <p:grpSpPr>
          <a:xfrm>
            <a:off x="0" y="-17480"/>
            <a:ext cx="12287246" cy="6892959"/>
            <a:chOff x="0" y="1"/>
            <a:chExt cx="12287246" cy="689295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A440A17-0F5A-C640-ADCD-9D48FB74F041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-2" y="114405"/>
              <a:chExt cx="12287246" cy="6892959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E77DD2E-6297-3344-B4A6-D10E55B0CE22}"/>
                  </a:ext>
                </a:extLst>
              </p:cNvPr>
              <p:cNvSpPr/>
              <p:nvPr/>
            </p:nvSpPr>
            <p:spPr>
              <a:xfrm>
                <a:off x="3253" y="114405"/>
                <a:ext cx="12188745" cy="597566"/>
              </a:xfrm>
              <a:prstGeom prst="rect">
                <a:avLst/>
              </a:prstGeom>
              <a:solidFill>
                <a:srgbClr val="0D479D"/>
              </a:solidFill>
              <a:ln>
                <a:solidFill>
                  <a:srgbClr val="132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6CA4208-838E-D24F-9FC2-8785AD15CCF3}"/>
                  </a:ext>
                </a:extLst>
              </p:cNvPr>
              <p:cNvSpPr/>
              <p:nvPr/>
            </p:nvSpPr>
            <p:spPr>
              <a:xfrm>
                <a:off x="-2" y="6409798"/>
                <a:ext cx="12192001" cy="597566"/>
              </a:xfrm>
              <a:prstGeom prst="rect">
                <a:avLst/>
              </a:prstGeom>
              <a:solidFill>
                <a:srgbClr val="0D479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9" name="标题 1">
                <a:extLst>
                  <a:ext uri="{FF2B5EF4-FFF2-40B4-BE49-F238E27FC236}">
                    <a16:creationId xmlns:a16="http://schemas.microsoft.com/office/drawing/2014/main" id="{8D17FDD7-693C-3E40-B28E-020A729F5A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25244" y="6400799"/>
                <a:ext cx="762000" cy="4159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endParaRPr lang="zh-CN" altLang="en-US" sz="14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pic>
          <p:nvPicPr>
            <p:cNvPr id="15" name="图片 14" descr="文本&#10;&#10;描述已自动生成">
              <a:extLst>
                <a:ext uri="{FF2B5EF4-FFF2-40B4-BE49-F238E27FC236}">
                  <a16:creationId xmlns:a16="http://schemas.microsoft.com/office/drawing/2014/main" id="{9F6D687A-9051-D94E-BD26-48269317F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210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9AD8800-4ABA-C041-9229-D4E466DA772B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21A7AFE-A58F-BC4A-9DBB-257D6294A8EB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7354660-C2AB-214A-930D-A64CD1F49580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91C3AE9-CE59-E84C-8A84-B60A45CECC5E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3057790-B22F-1D42-9EDA-1EFC0D1F2C73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" name="标题 1">
                  <a:extLst>
                    <a:ext uri="{FF2B5EF4-FFF2-40B4-BE49-F238E27FC236}">
                      <a16:creationId xmlns:a16="http://schemas.microsoft.com/office/drawing/2014/main" id="{29F086DD-6AEA-3A46-9A02-E18338BDCF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2C3CD-A92D-0C45-B323-4E84E82CE4B8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1 Introduction: Motivating Example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2" name="图片 11" descr="文本&#10;&#10;描述已自动生成">
              <a:extLst>
                <a:ext uri="{FF2B5EF4-FFF2-40B4-BE49-F238E27FC236}">
                  <a16:creationId xmlns:a16="http://schemas.microsoft.com/office/drawing/2014/main" id="{C6129167-2100-634C-8C87-A66B455E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B8EDC51-1897-874C-B8BA-FB298E2898EC}"/>
              </a:ext>
            </a:extLst>
          </p:cNvPr>
          <p:cNvSpPr txBox="1"/>
          <p:nvPr/>
        </p:nvSpPr>
        <p:spPr>
          <a:xfrm>
            <a:off x="100012" y="630097"/>
            <a:ext cx="10018546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PP2RCE</a:t>
            </a:r>
            <a:r>
              <a:rPr kumimoji="1" lang="en-US" altLang="zh-CN" sz="2400" b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g</a:t>
            </a:r>
            <a:r>
              <a:rPr kumimoji="1" lang="en-US" altLang="zh-CN" sz="2400" b="0" i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adgets inside template render engine</a:t>
            </a:r>
          </a:p>
        </p:txBody>
      </p:sp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033D4FFA-67D8-9640-83CE-74C6D8C2C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678" y="1448783"/>
            <a:ext cx="7727950" cy="396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9AD8800-4ABA-C041-9229-D4E466DA772B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21A7AFE-A58F-BC4A-9DBB-257D6294A8EB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7354660-C2AB-214A-930D-A64CD1F49580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91C3AE9-CE59-E84C-8A84-B60A45CECC5E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3057790-B22F-1D42-9EDA-1EFC0D1F2C73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" name="标题 1">
                  <a:extLst>
                    <a:ext uri="{FF2B5EF4-FFF2-40B4-BE49-F238E27FC236}">
                      <a16:creationId xmlns:a16="http://schemas.microsoft.com/office/drawing/2014/main" id="{29F086DD-6AEA-3A46-9A02-E18338BDCF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2C3CD-A92D-0C45-B323-4E84E82CE4B8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1 Introduction: Motivating Example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2" name="图片 11" descr="文本&#10;&#10;描述已自动生成">
              <a:extLst>
                <a:ext uri="{FF2B5EF4-FFF2-40B4-BE49-F238E27FC236}">
                  <a16:creationId xmlns:a16="http://schemas.microsoft.com/office/drawing/2014/main" id="{C6129167-2100-634C-8C87-A66B455E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B8EDC51-1897-874C-B8BA-FB298E2898EC}"/>
              </a:ext>
            </a:extLst>
          </p:cNvPr>
          <p:cNvSpPr txBox="1"/>
          <p:nvPr/>
        </p:nvSpPr>
        <p:spPr>
          <a:xfrm>
            <a:off x="100012" y="630097"/>
            <a:ext cx="10018546" cy="118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PP2RCE</a:t>
            </a:r>
            <a:r>
              <a:rPr kumimoji="1" lang="en-US" altLang="zh-CN" sz="2400" b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g</a:t>
            </a:r>
            <a:r>
              <a:rPr kumimoji="1" lang="en-US" altLang="zh-CN" sz="2400" b="0" i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adgets inside template render engine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b="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Direct pollution gadgets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Chained pollution gadgets</a:t>
            </a:r>
          </a:p>
        </p:txBody>
      </p:sp>
      <p:pic>
        <p:nvPicPr>
          <p:cNvPr id="18" name="图片 17" descr="图示&#10;&#10;描述已自动生成">
            <a:extLst>
              <a:ext uri="{FF2B5EF4-FFF2-40B4-BE49-F238E27FC236}">
                <a16:creationId xmlns:a16="http://schemas.microsoft.com/office/drawing/2014/main" id="{F011129F-3A67-7647-A340-EF4E61A66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001" y="2045106"/>
            <a:ext cx="8819997" cy="369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4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9AD8800-4ABA-C041-9229-D4E466DA772B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21A7AFE-A58F-BC4A-9DBB-257D6294A8EB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7354660-C2AB-214A-930D-A64CD1F49580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91C3AE9-CE59-E84C-8A84-B60A45CECC5E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3057790-B22F-1D42-9EDA-1EFC0D1F2C73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" name="标题 1">
                  <a:extLst>
                    <a:ext uri="{FF2B5EF4-FFF2-40B4-BE49-F238E27FC236}">
                      <a16:creationId xmlns:a16="http://schemas.microsoft.com/office/drawing/2014/main" id="{29F086DD-6AEA-3A46-9A02-E18338BDCF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2C3CD-A92D-0C45-B323-4E84E82CE4B8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1 Introduction: Motivating Example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2" name="图片 11" descr="文本&#10;&#10;描述已自动生成">
              <a:extLst>
                <a:ext uri="{FF2B5EF4-FFF2-40B4-BE49-F238E27FC236}">
                  <a16:creationId xmlns:a16="http://schemas.microsoft.com/office/drawing/2014/main" id="{C6129167-2100-634C-8C87-A66B455E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B8EDC51-1897-874C-B8BA-FB298E2898EC}"/>
              </a:ext>
            </a:extLst>
          </p:cNvPr>
          <p:cNvSpPr txBox="1"/>
          <p:nvPr/>
        </p:nvSpPr>
        <p:spPr>
          <a:xfrm>
            <a:off x="100012" y="630097"/>
            <a:ext cx="10018546" cy="118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PP2RCE</a:t>
            </a:r>
            <a:r>
              <a:rPr kumimoji="1" lang="en-US" altLang="zh-CN" sz="2400" b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g</a:t>
            </a:r>
            <a:r>
              <a:rPr kumimoji="1" lang="en-US" altLang="zh-CN" sz="2400" b="0" i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adgets inside template render engine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Direct pollution gadgets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b="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Chained pollution gadgets</a:t>
            </a: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51B4E585-D258-EB47-84BA-3E204C089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456" y="2017456"/>
            <a:ext cx="8941088" cy="374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0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9AD8800-4ABA-C041-9229-D4E466DA772B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21A7AFE-A58F-BC4A-9DBB-257D6294A8EB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7354660-C2AB-214A-930D-A64CD1F49580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91C3AE9-CE59-E84C-8A84-B60A45CECC5E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3057790-B22F-1D42-9EDA-1EFC0D1F2C73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" name="标题 1">
                  <a:extLst>
                    <a:ext uri="{FF2B5EF4-FFF2-40B4-BE49-F238E27FC236}">
                      <a16:creationId xmlns:a16="http://schemas.microsoft.com/office/drawing/2014/main" id="{29F086DD-6AEA-3A46-9A02-E18338BDCF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2C3CD-A92D-0C45-B323-4E84E82CE4B8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1 Introduction: Motivating Example - Pug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2" name="图片 11" descr="文本&#10;&#10;描述已自动生成">
              <a:extLst>
                <a:ext uri="{FF2B5EF4-FFF2-40B4-BE49-F238E27FC236}">
                  <a16:creationId xmlns:a16="http://schemas.microsoft.com/office/drawing/2014/main" id="{C6129167-2100-634C-8C87-A66B455E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B8EDC51-1897-874C-B8BA-FB298E2898EC}"/>
              </a:ext>
            </a:extLst>
          </p:cNvPr>
          <p:cNvSpPr txBox="1"/>
          <p:nvPr/>
        </p:nvSpPr>
        <p:spPr>
          <a:xfrm>
            <a:off x="163060" y="748823"/>
            <a:ext cx="7050539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An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Example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of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PP2RCE Chained Gadgets in Pug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7CF0AF-C4F8-484C-9A12-7243EB8345CB}"/>
              </a:ext>
            </a:extLst>
          </p:cNvPr>
          <p:cNvSpPr txBox="1"/>
          <p:nvPr/>
        </p:nvSpPr>
        <p:spPr>
          <a:xfrm>
            <a:off x="972457" y="5635027"/>
            <a:ext cx="1357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AST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CE163E-3E48-414C-A0FB-9A97E553E030}"/>
              </a:ext>
            </a:extLst>
          </p:cNvPr>
          <p:cNvSpPr txBox="1"/>
          <p:nvPr/>
        </p:nvSpPr>
        <p:spPr>
          <a:xfrm>
            <a:off x="8723085" y="5527305"/>
            <a:ext cx="2131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 after walked</a:t>
            </a:r>
            <a:b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passed to compiler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 descr="图示, 文本&#10;&#10;描述已自动生成">
            <a:extLst>
              <a:ext uri="{FF2B5EF4-FFF2-40B4-BE49-F238E27FC236}">
                <a16:creationId xmlns:a16="http://schemas.microsoft.com/office/drawing/2014/main" id="{19959EF2-E0EA-8D4B-B395-CC6591BF1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13" y="1334875"/>
            <a:ext cx="10493829" cy="422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0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9AD8800-4ABA-C041-9229-D4E466DA772B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21A7AFE-A58F-BC4A-9DBB-257D6294A8EB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7354660-C2AB-214A-930D-A64CD1F49580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91C3AE9-CE59-E84C-8A84-B60A45CECC5E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3057790-B22F-1D42-9EDA-1EFC0D1F2C73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" name="标题 1">
                  <a:extLst>
                    <a:ext uri="{FF2B5EF4-FFF2-40B4-BE49-F238E27FC236}">
                      <a16:creationId xmlns:a16="http://schemas.microsoft.com/office/drawing/2014/main" id="{29F086DD-6AEA-3A46-9A02-E18338BDCF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2C3CD-A92D-0C45-B323-4E84E82CE4B8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1 Introduction: Motivating Example - Pug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2" name="图片 11" descr="文本&#10;&#10;描述已自动生成">
              <a:extLst>
                <a:ext uri="{FF2B5EF4-FFF2-40B4-BE49-F238E27FC236}">
                  <a16:creationId xmlns:a16="http://schemas.microsoft.com/office/drawing/2014/main" id="{C6129167-2100-634C-8C87-A66B455E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B8EDC51-1897-874C-B8BA-FB298E2898EC}"/>
              </a:ext>
            </a:extLst>
          </p:cNvPr>
          <p:cNvSpPr txBox="1"/>
          <p:nvPr/>
        </p:nvSpPr>
        <p:spPr>
          <a:xfrm>
            <a:off x="163060" y="748823"/>
            <a:ext cx="7050539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An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Example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of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PP2RCE Chained Gadgets in Pug</a:t>
            </a:r>
          </a:p>
        </p:txBody>
      </p:sp>
      <p:pic>
        <p:nvPicPr>
          <p:cNvPr id="3" name="图片 2" descr="图形用户界面, 应用程序, 网站&#10;&#10;描述已自动生成">
            <a:extLst>
              <a:ext uri="{FF2B5EF4-FFF2-40B4-BE49-F238E27FC236}">
                <a16:creationId xmlns:a16="http://schemas.microsoft.com/office/drawing/2014/main" id="{4B557F5B-6B79-124C-952C-0D1B98F9E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42" y="1263259"/>
            <a:ext cx="9399254" cy="482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60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9AD8800-4ABA-C041-9229-D4E466DA772B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21A7AFE-A58F-BC4A-9DBB-257D6294A8EB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7354660-C2AB-214A-930D-A64CD1F49580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91C3AE9-CE59-E84C-8A84-B60A45CECC5E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3057790-B22F-1D42-9EDA-1EFC0D1F2C73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" name="标题 1">
                  <a:extLst>
                    <a:ext uri="{FF2B5EF4-FFF2-40B4-BE49-F238E27FC236}">
                      <a16:creationId xmlns:a16="http://schemas.microsoft.com/office/drawing/2014/main" id="{29F086DD-6AEA-3A46-9A02-E18338BDCF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2C3CD-A92D-0C45-B323-4E84E82CE4B8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1 Introduction: Motivating Example - Pug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2" name="图片 11" descr="文本&#10;&#10;描述已自动生成">
              <a:extLst>
                <a:ext uri="{FF2B5EF4-FFF2-40B4-BE49-F238E27FC236}">
                  <a16:creationId xmlns:a16="http://schemas.microsoft.com/office/drawing/2014/main" id="{C6129167-2100-634C-8C87-A66B455E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B8EDC51-1897-874C-B8BA-FB298E2898EC}"/>
              </a:ext>
            </a:extLst>
          </p:cNvPr>
          <p:cNvSpPr txBox="1"/>
          <p:nvPr/>
        </p:nvSpPr>
        <p:spPr>
          <a:xfrm>
            <a:off x="163060" y="748823"/>
            <a:ext cx="7050539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An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Example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of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PP2RCE Chained Gadgets in Pug</a:t>
            </a:r>
          </a:p>
        </p:txBody>
      </p:sp>
      <p:pic>
        <p:nvPicPr>
          <p:cNvPr id="3" name="图片 2" descr="图形用户界面, 应用程序, 网站&#10;&#10;描述已自动生成">
            <a:extLst>
              <a:ext uri="{FF2B5EF4-FFF2-40B4-BE49-F238E27FC236}">
                <a16:creationId xmlns:a16="http://schemas.microsoft.com/office/drawing/2014/main" id="{4B557F5B-6B79-124C-952C-0D1B98F9E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42" y="1263259"/>
            <a:ext cx="9399254" cy="4826041"/>
          </a:xfrm>
          <a:prstGeom prst="rect">
            <a:avLst/>
          </a:prstGeom>
        </p:spPr>
      </p:pic>
      <p:pic>
        <p:nvPicPr>
          <p:cNvPr id="7" name="图片 6" descr="日程表&#10;&#10;描述已自动生成">
            <a:extLst>
              <a:ext uri="{FF2B5EF4-FFF2-40B4-BE49-F238E27FC236}">
                <a16:creationId xmlns:a16="http://schemas.microsoft.com/office/drawing/2014/main" id="{B151D763-EC3E-244B-8E3D-E33976D1D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2826" y="1006041"/>
            <a:ext cx="2445220" cy="35687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420ADD0-0528-AD47-9A23-061D817B4542}"/>
              </a:ext>
            </a:extLst>
          </p:cNvPr>
          <p:cNvSpPr txBox="1"/>
          <p:nvPr/>
        </p:nvSpPr>
        <p:spPr>
          <a:xfrm>
            <a:off x="9797143" y="4844217"/>
            <a:ext cx="2289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Object.prototype.block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type: “Text”, </a:t>
            </a:r>
          </a:p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line: “$</a:t>
            </a:r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reverseShell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1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9AD8800-4ABA-C041-9229-D4E466DA772B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21A7AFE-A58F-BC4A-9DBB-257D6294A8EB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7354660-C2AB-214A-930D-A64CD1F49580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91C3AE9-CE59-E84C-8A84-B60A45CECC5E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3057790-B22F-1D42-9EDA-1EFC0D1F2C73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" name="标题 1">
                  <a:extLst>
                    <a:ext uri="{FF2B5EF4-FFF2-40B4-BE49-F238E27FC236}">
                      <a16:creationId xmlns:a16="http://schemas.microsoft.com/office/drawing/2014/main" id="{29F086DD-6AEA-3A46-9A02-E18338BDCF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2C3CD-A92D-0C45-B323-4E84E82CE4B8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1 Introduction: Modeling of PP2RCE Gadgets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2" name="图片 11" descr="文本&#10;&#10;描述已自动生成">
              <a:extLst>
                <a:ext uri="{FF2B5EF4-FFF2-40B4-BE49-F238E27FC236}">
                  <a16:creationId xmlns:a16="http://schemas.microsoft.com/office/drawing/2014/main" id="{C6129167-2100-634C-8C87-A66B455E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8F6E72BB-0DAE-6F41-B69B-51481EAFC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62542"/>
            <a:ext cx="5912688" cy="41783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019E5EC-1F0D-E345-9FD5-1B250F88522B}"/>
              </a:ext>
            </a:extLst>
          </p:cNvPr>
          <p:cNvSpPr txBox="1"/>
          <p:nvPr/>
        </p:nvSpPr>
        <p:spPr>
          <a:xfrm>
            <a:off x="284842" y="878936"/>
            <a:ext cx="5092701" cy="177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Our Goal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building the exploit objects that could leverage the gadgets in the program and drive the payload to the execution context to get the attack vector executed.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696B6B-12BA-B64E-AE76-444F4778550E}"/>
              </a:ext>
            </a:extLst>
          </p:cNvPr>
          <p:cNvSpPr txBox="1"/>
          <p:nvPr/>
        </p:nvSpPr>
        <p:spPr>
          <a:xfrm>
            <a:off x="284841" y="2947222"/>
            <a:ext cx="5158016" cy="2744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Main Work</a:t>
            </a:r>
          </a:p>
          <a:p>
            <a:pPr lvl="1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find the undefined properties in the program</a:t>
            </a:r>
          </a:p>
          <a:p>
            <a:pPr lvl="1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find the potential landing gadgets</a:t>
            </a:r>
          </a:p>
          <a:p>
            <a:pPr lvl="1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find the dataflow from a payload landing to the execution sink</a:t>
            </a:r>
          </a:p>
          <a:p>
            <a:pPr lvl="1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add additional properties to patch the error &amp; manipulate the control flow.</a:t>
            </a:r>
          </a:p>
        </p:txBody>
      </p:sp>
    </p:spTree>
    <p:extLst>
      <p:ext uri="{BB962C8B-B14F-4D97-AF65-F5344CB8AC3E}">
        <p14:creationId xmlns:p14="http://schemas.microsoft.com/office/powerpoint/2010/main" val="344941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51313198-72F1-8A48-9F38-93BF625C8EFC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739F1EF-F81D-EA4C-AC16-B53D7D46CAA2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142B49E4-6530-D049-8FFA-BDD3726BAB86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DCA4FCBA-EC60-AF46-A707-F0F4CC35DDD3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3CB6C0A-B4A9-AC41-9B1A-C219CD41AA9E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9" name="标题 1">
                  <a:extLst>
                    <a:ext uri="{FF2B5EF4-FFF2-40B4-BE49-F238E27FC236}">
                      <a16:creationId xmlns:a16="http://schemas.microsoft.com/office/drawing/2014/main" id="{FED23AA7-220D-974E-8400-0ABB88FAB28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5514F48-8B19-F24B-AD77-D415E6DE17A3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2 Compared</a:t>
                </a:r>
                <a:r>
                  <a:rPr kumimoji="1" lang="zh-CN" altLang="en-US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to Related Work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C81383CD-4916-1A43-BF44-C352BFA88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D9E7FCF-ABD4-184A-A19C-2E525886AB08}"/>
              </a:ext>
            </a:extLst>
          </p:cNvPr>
          <p:cNvSpPr txBox="1"/>
          <p:nvPr/>
        </p:nvSpPr>
        <p:spPr>
          <a:xfrm>
            <a:off x="682608" y="1445393"/>
            <a:ext cx="10975991" cy="3702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Suffer from data-flow tracking loss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could handle direct landing (one-time landing) gadgets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especially information loss through (runtime-determined) function calls and external object properties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Prone to taint flooding, making it impossible to find the exact gadgets, resulting in high false positives and a heavy manual review workload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proved in paper that 3 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nodejs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api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&gt; 342 gadgets &gt; 11 TP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difficult to handle programs with recursive or loop calls (linear code execution is static analysis’s favorite)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Ignore the conditions for control flow execution, resulting in missing ancillary properties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In the case of 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hogan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, it will miss the property 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asString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.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In the case of pug, it will miss the property 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block.Type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='Text'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87FB54C-CC61-7345-9140-BC260D46CAD4}"/>
              </a:ext>
            </a:extLst>
          </p:cNvPr>
          <p:cNvSpPr txBox="1"/>
          <p:nvPr/>
        </p:nvSpPr>
        <p:spPr>
          <a:xfrm>
            <a:off x="374837" y="921958"/>
            <a:ext cx="10313741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Limitation of Silent Spring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40D4027-913C-F649-8CB8-E6C782FAF038}"/>
              </a:ext>
            </a:extLst>
          </p:cNvPr>
          <p:cNvSpPr txBox="1"/>
          <p:nvPr/>
        </p:nvSpPr>
        <p:spPr>
          <a:xfrm>
            <a:off x="608004" y="5385727"/>
            <a:ext cx="10975991" cy="74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asked for the gadgets finding query script, replied to disclose in Jan or Feb next year.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According to their statement, our own written 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codeql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query only finds the easiest gadgets.  </a:t>
            </a:r>
          </a:p>
        </p:txBody>
      </p:sp>
    </p:spTree>
    <p:extLst>
      <p:ext uri="{BB962C8B-B14F-4D97-AF65-F5344CB8AC3E}">
        <p14:creationId xmlns:p14="http://schemas.microsoft.com/office/powerpoint/2010/main" val="3730763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11351</TotalTime>
  <Words>1187</Words>
  <Application>Microsoft Macintosh PowerPoint</Application>
  <PresentationFormat>宽屏</PresentationFormat>
  <Paragraphs>135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等线 Light</vt:lpstr>
      <vt:lpstr>微软雅黑</vt:lpstr>
      <vt:lpstr>Songti SC</vt:lpstr>
      <vt:lpstr>Arial</vt:lpstr>
      <vt:lpstr>Baskerville</vt:lpstr>
      <vt:lpstr>Fira Sans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中期答辩</dc:title>
  <dc:creator>2294594286@qq.com</dc:creator>
  <cp:lastModifiedBy>2294594286@qq.com</cp:lastModifiedBy>
  <cp:revision>118</cp:revision>
  <dcterms:created xsi:type="dcterms:W3CDTF">2020-06-09T13:06:13Z</dcterms:created>
  <dcterms:modified xsi:type="dcterms:W3CDTF">2022-12-05T03:01:20Z</dcterms:modified>
</cp:coreProperties>
</file>