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451" r:id="rId3"/>
    <p:sldId id="441" r:id="rId4"/>
    <p:sldId id="443" r:id="rId5"/>
    <p:sldId id="445" r:id="rId6"/>
    <p:sldId id="394" r:id="rId7"/>
    <p:sldId id="446" r:id="rId8"/>
    <p:sldId id="447" r:id="rId9"/>
    <p:sldId id="435" r:id="rId10"/>
    <p:sldId id="436" r:id="rId11"/>
    <p:sldId id="452" r:id="rId12"/>
    <p:sldId id="365" r:id="rId13"/>
    <p:sldId id="437" r:id="rId14"/>
    <p:sldId id="448" r:id="rId15"/>
    <p:sldId id="438" r:id="rId16"/>
    <p:sldId id="449" r:id="rId17"/>
    <p:sldId id="450" r:id="rId18"/>
    <p:sldId id="439" r:id="rId19"/>
    <p:sldId id="440" r:id="rId20"/>
    <p:sldId id="442" r:id="rId21"/>
    <p:sldId id="314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46485314-78F5-4743-8649-6B30A4971042}">
          <p14:sldIdLst>
            <p14:sldId id="256"/>
          </p14:sldIdLst>
        </p14:section>
        <p14:section name="Intorduction" id="{7A63CCAA-BAE1-8546-A563-4B7DBA2ECC5B}">
          <p14:sldIdLst>
            <p14:sldId id="451"/>
            <p14:sldId id="441"/>
            <p14:sldId id="443"/>
            <p14:sldId id="445"/>
            <p14:sldId id="394"/>
            <p14:sldId id="446"/>
            <p14:sldId id="447"/>
            <p14:sldId id="435"/>
          </p14:sldIdLst>
        </p14:section>
        <p14:section name="Related Work" id="{AD09FE16-CD67-D144-AD97-7013E1C2497C}">
          <p14:sldIdLst>
            <p14:sldId id="436"/>
            <p14:sldId id="452"/>
          </p14:sldIdLst>
        </p14:section>
        <p14:section name="Methodology" id="{0C06D2B3-BE7C-7C4C-B2F9-34C7740B8918}">
          <p14:sldIdLst>
            <p14:sldId id="365"/>
            <p14:sldId id="437"/>
            <p14:sldId id="448"/>
            <p14:sldId id="438"/>
            <p14:sldId id="449"/>
            <p14:sldId id="450"/>
            <p14:sldId id="439"/>
          </p14:sldIdLst>
        </p14:section>
        <p14:section name="Experiments" id="{2A727856-2B39-5746-A175-B1BCB67C3ADB}">
          <p14:sldIdLst>
            <p14:sldId id="440"/>
          </p14:sldIdLst>
        </p14:section>
        <p14:section name="Future Works" id="{63EC51EC-A176-E742-852F-ADA8B5297B57}">
          <p14:sldIdLst>
            <p14:sldId id="442"/>
            <p14:sldId id="31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D705"/>
    <a:srgbClr val="0D479D"/>
    <a:srgbClr val="132ED7"/>
    <a:srgbClr val="12122C"/>
    <a:srgbClr val="1333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1815D47-CBC2-CE4F-BD68-AFD246162722}" v="4209" dt="2022-12-06T03:41:08.19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浅色样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15"/>
    <p:restoredTop sz="77989"/>
  </p:normalViewPr>
  <p:slideViewPr>
    <p:cSldViewPr snapToGrid="0" snapToObjects="1">
      <p:cViewPr varScale="1">
        <p:scale>
          <a:sx n="144" d="100"/>
          <a:sy n="144" d="100"/>
        </p:scale>
        <p:origin x="1416" y="200"/>
      </p:cViewPr>
      <p:guideLst/>
    </p:cSldViewPr>
  </p:slideViewPr>
  <p:notesTextViewPr>
    <p:cViewPr>
      <p:scale>
        <a:sx n="135" d="100"/>
        <a:sy n="135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FD8109-0264-1C4F-A7F5-0A0BD11E88F1}" type="datetimeFigureOut">
              <a:rPr kumimoji="1" lang="zh-CN" altLang="en-US" smtClean="0"/>
              <a:t>2022/12/11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9ECAD0-2A46-1349-895D-1E674BCA3CF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271709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en" altLang="zh-CN" sz="1200" b="1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Hi everyone, this is </a:t>
            </a:r>
            <a:r>
              <a:rPr kumimoji="1" lang="en-US" altLang="zh-CN" sz="1200" b="1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Kecheng</a:t>
            </a:r>
            <a:r>
              <a:rPr kumimoji="1" lang="en" altLang="zh-CN" sz="1200" b="1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 Our group members are </a:t>
            </a:r>
            <a:r>
              <a:rPr kumimoji="1" lang="en" altLang="zh-CN" sz="1200" b="1" dirty="0" err="1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Zhenyu</a:t>
            </a:r>
            <a:r>
              <a:rPr kumimoji="1" lang="en" altLang="zh-CN" sz="1200" b="1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kumimoji="1" lang="en" altLang="zh-CN" sz="1200" b="1" dirty="0" err="1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Yiyang</a:t>
            </a:r>
            <a:r>
              <a:rPr kumimoji="1" lang="en" altLang="zh-CN" sz="1200" b="1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and </a:t>
            </a:r>
            <a:r>
              <a:rPr kumimoji="1" lang="en" altLang="zh-CN" sz="1200" b="1" dirty="0" err="1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Tianjian</a:t>
            </a:r>
            <a:r>
              <a:rPr kumimoji="1" lang="en" altLang="zh-CN" sz="1200" b="1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en" altLang="zh-CN" sz="1200" b="1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Our project name is PPAEG, </a:t>
            </a:r>
            <a:r>
              <a:rPr lang="en" altLang="zh-CN" sz="1200" b="1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Automatic Exploit Generation for Server-side</a:t>
            </a:r>
            <a:r>
              <a:rPr lang="zh-CN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" altLang="zh-CN" sz="1200" b="1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Prototype Pollution Vulnerabilities</a:t>
            </a:r>
            <a:endParaRPr kumimoji="1" lang="en" altLang="zh-CN" sz="1200" b="1" dirty="0">
              <a:solidFill>
                <a:prstClr val="black">
                  <a:lumMod val="75000"/>
                  <a:lumOff val="25000"/>
                </a:prst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endParaRPr kumimoji="1" lang="en" altLang="zh-CN" sz="1200" b="1" dirty="0">
              <a:solidFill>
                <a:prstClr val="black">
                  <a:lumMod val="75000"/>
                  <a:lumOff val="25000"/>
                </a:prst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9ECAD0-2A46-1349-895D-1E674BCA3CFC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63597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The most relevant work is Silent Spring, which focuses on static analysis combined with manual checking to find gadgets. </a:t>
            </a:r>
          </a:p>
          <a:p>
            <a:r>
              <a:rPr kumimoji="1" lang="en-US" altLang="zh-CN" dirty="0"/>
              <a:t>Their approach has 3 limitations. 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1" lang="en-US" altLang="zh-CN" dirty="0"/>
              <a:t>It can handle simple direct landing gadgets. But struggled in complex cases. for example. In runtime determined function calls, data flow tracking may be disconnected. </a:t>
            </a:r>
          </a:p>
          <a:p>
            <a:pPr marL="228600" indent="-228600">
              <a:buAutoNum type="arabicPeriod"/>
            </a:pPr>
            <a:r>
              <a:rPr kumimoji="1" lang="en-US" altLang="zh-CN" dirty="0"/>
              <a:t>high false positive. Or Taint flooding we called it. In their paper, they experimented on 3 Nodejs API and find 342 potential gadgets. Only 11 of them are True Positive. manually finding useable one from these gadgets is a daunting if working on a complex application. </a:t>
            </a:r>
          </a:p>
          <a:p>
            <a:pPr marL="228600" indent="-228600">
              <a:buAutoNum type="arabicPeriod"/>
            </a:pPr>
            <a:r>
              <a:rPr kumimoji="1" lang="en-US" altLang="zh-CN" dirty="0"/>
              <a:t>Static analysis will not consider the actual control flow execution. We listed some example properties that they may miss here.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9ECAD0-2A46-1349-895D-1E674BCA3CFC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018070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kumimoji="1" lang="en-US" altLang="zh-CN" dirty="0"/>
          </a:p>
          <a:p>
            <a:r>
              <a:rPr kumimoji="1" lang="en-US" altLang="zh-CN" dirty="0"/>
              <a:t>they are using </a:t>
            </a:r>
            <a:r>
              <a:rPr kumimoji="1" lang="en-US" altLang="zh-CN" dirty="0" err="1"/>
              <a:t>CodeQL</a:t>
            </a:r>
            <a:r>
              <a:rPr kumimoji="1" lang="en-US" altLang="zh-CN" dirty="0"/>
              <a:t> by GitHub for static analysis.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We have asked the author and they say they will open source in Jan or Feb next year. So, we can have detailed comparison then by running their code. </a:t>
            </a:r>
          </a:p>
          <a:p>
            <a:r>
              <a:rPr kumimoji="1" lang="en-US" altLang="zh-CN" dirty="0"/>
              <a:t>Currently, we wrote our own </a:t>
            </a:r>
            <a:r>
              <a:rPr kumimoji="1" lang="en-US" altLang="zh-CN" dirty="0" err="1"/>
              <a:t>CodeQL</a:t>
            </a:r>
            <a:r>
              <a:rPr kumimoji="1" lang="en-US" altLang="zh-CN" dirty="0"/>
              <a:t> query based on the Silent Spring paper.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9ECAD0-2A46-1349-895D-1E674BCA3CFC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294135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kumimoji="1" lang="en-US" altLang="zh-CN" dirty="0"/>
                  <a:t>Here are our methodology: we want to combine dynamic analysis with static analysis. </a:t>
                </a:r>
              </a:p>
              <a:p>
                <a:r>
                  <a:rPr kumimoji="1" lang="en-US" altLang="zh-CN" dirty="0"/>
                  <a:t>It consists of 3 major steps: </a:t>
                </a:r>
              </a:p>
              <a:p>
                <a:r>
                  <a:rPr kumimoji="1" lang="en-US" altLang="zh-CN" dirty="0"/>
                  <a:t>Identify undefined property dynamically, </a:t>
                </a:r>
              </a:p>
              <a:p>
                <a:r>
                  <a:rPr kumimoji="1" lang="en-US" altLang="zh-CN" dirty="0"/>
                  <a:t>a static Pre-analyzer to propose candidate property for payload generation, </a:t>
                </a:r>
              </a:p>
              <a:p>
                <a:r>
                  <a:rPr kumimoji="1" lang="en-US" altLang="zh-CN" dirty="0"/>
                  <a:t>and a multi-stage fuzzing to generate payload. </a:t>
                </a:r>
              </a:p>
              <a:p>
                <a:endParaRPr kumimoji="1" lang="en-US" altLang="zh-CN" dirty="0"/>
              </a:p>
              <a:p>
                <a:r>
                  <a:rPr kumimoji="1" lang="en-US" altLang="zh-CN" dirty="0"/>
                  <a:t>I will introduce each steps in details: </a:t>
                </a:r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kumimoji="1" lang="zh-CN" altLang="en-US" dirty="0"/>
                  <a:t>简要地介绍</a:t>
                </a:r>
                <a:r>
                  <a:rPr kumimoji="1" lang="en-US" altLang="zh-CN" dirty="0"/>
                  <a:t>Coreference</a:t>
                </a:r>
                <a:r>
                  <a:rPr kumimoji="1" lang="zh-CN" altLang="en-US" dirty="0"/>
                  <a:t>的流程</a:t>
                </a:r>
                <a:endParaRPr kumimoji="1" lang="en-US" altLang="zh-CN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dirty="0"/>
                  <a:t>共指消解中存在三个重要的基本概念：文本跨度是指文章中任意长度的单个或连续字符串；实体是指现实世界中客观存在的可以相互区分的事物或对象；表述则是指文本中出现的指代某实体的文本跨度</a:t>
                </a:r>
                <a:endParaRPr lang="zh-CN" altLang="zh-CN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zh-CN" sz="1200" dirty="0">
                    <a:latin typeface="Times New Roman" panose="02020603050405020304" pitchFamily="18" charset="0"/>
                    <a:ea typeface="Songti SC" panose="02010600040101010101" pitchFamily="2" charset="-122"/>
                    <a:cs typeface="Times New Roman" panose="02020603050405020304" pitchFamily="18" charset="0"/>
                  </a:rPr>
                  <a:t>对于长度为</a:t>
                </a:r>
                <a:r>
                  <a:rPr lang="en-US" altLang="zh-CN" sz="1200" i="0">
                    <a:latin typeface="Cambria Math" panose="02040503050406030204" pitchFamily="18" charset="0"/>
                  </a:rPr>
                  <a:t>𝑇</a:t>
                </a:r>
                <a:r>
                  <a:rPr lang="zh-CN" altLang="zh-CN" sz="1200" dirty="0">
                    <a:latin typeface="Times New Roman" panose="02020603050405020304" pitchFamily="18" charset="0"/>
                    <a:ea typeface="Songti SC" panose="02010600040101010101" pitchFamily="2" charset="-122"/>
                    <a:cs typeface="Times New Roman" panose="02020603050405020304" pitchFamily="18" charset="0"/>
                  </a:rPr>
                  <a:t>的文档</a:t>
                </a:r>
                <a:r>
                  <a:rPr lang="en-US" altLang="zh-CN" sz="1200" i="0">
                    <a:latin typeface="Cambria Math" panose="02040503050406030204" pitchFamily="18" charset="0"/>
                  </a:rPr>
                  <a:t>𝐷</a:t>
                </a:r>
                <a:r>
                  <a:rPr lang="zh-CN" altLang="zh-CN" sz="1200" dirty="0">
                    <a:latin typeface="Times New Roman" panose="02020603050405020304" pitchFamily="18" charset="0"/>
                    <a:ea typeface="Songti SC" panose="02010600040101010101" pitchFamily="2" charset="-122"/>
                    <a:cs typeface="Times New Roman" panose="02020603050405020304" pitchFamily="18" charset="0"/>
                  </a:rPr>
                  <a:t>，对应着 </a:t>
                </a:r>
                <a:r>
                  <a:rPr lang="en-US" altLang="zh-CN" sz="1200" i="0">
                    <a:latin typeface="Cambria Math" panose="02040503050406030204" pitchFamily="18" charset="0"/>
                  </a:rPr>
                  <a:t>𝑁=𝑇</a:t>
                </a:r>
                <a:r>
                  <a:rPr lang="zh-CN" altLang="zh-CN" sz="1200" i="0">
                    <a:latin typeface="Cambria Math" panose="02040503050406030204" pitchFamily="18" charset="0"/>
                  </a:rPr>
                  <a:t>(</a:t>
                </a:r>
                <a:r>
                  <a:rPr lang="en-US" altLang="zh-CN" sz="1200" i="0">
                    <a:latin typeface="Cambria Math" panose="02040503050406030204" pitchFamily="18" charset="0"/>
                  </a:rPr>
                  <a:t>𝑇+1)\/2</a:t>
                </a:r>
                <a:r>
                  <a:rPr lang="zh-CN" altLang="zh-CN" sz="1200" dirty="0">
                    <a:latin typeface="Times New Roman" panose="02020603050405020304" pitchFamily="18" charset="0"/>
                    <a:ea typeface="Songti SC" panose="02010600040101010101" pitchFamily="2" charset="-122"/>
                    <a:cs typeface="Times New Roman" panose="02020603050405020304" pitchFamily="18" charset="0"/>
                  </a:rPr>
                  <a:t>个文本跨度。</a:t>
                </a:r>
                <a:endParaRPr lang="zh-CN" altLang="zh-CN" dirty="0"/>
              </a:p>
              <a:p>
                <a:endParaRPr kumimoji="1" lang="zh-CN" altLang="en-US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A9C1CC-89D0-5640-9343-FD2C58E5654D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40345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dirty="0">
                <a:latin typeface="Songti SC" panose="02010600040101010101" pitchFamily="2" charset="-122"/>
                <a:ea typeface="Songti SC" panose="02010600040101010101" pitchFamily="2" charset="-122"/>
              </a:rPr>
              <a:t>First, finding undefined property.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dirty="0">
                <a:latin typeface="Songti SC" panose="02010600040101010101" pitchFamily="2" charset="-122"/>
                <a:ea typeface="Songti SC" panose="02010600040101010101" pitchFamily="2" charset="-122"/>
              </a:rPr>
              <a:t>We first collect all directly accessed properties’ name.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dirty="0">
                <a:latin typeface="Songti SC" panose="02010600040101010101" pitchFamily="2" charset="-122"/>
                <a:ea typeface="Songti SC" panose="02010600040101010101" pitchFamily="2" charset="-122"/>
              </a:rPr>
              <a:t>Then, we set a handler in </a:t>
            </a:r>
            <a:r>
              <a:rPr kumimoji="1" lang="en-US" altLang="zh-CN" sz="1200" dirty="0" err="1">
                <a:latin typeface="Songti SC" panose="02010600040101010101" pitchFamily="2" charset="-122"/>
                <a:ea typeface="Songti SC" panose="02010600040101010101" pitchFamily="2" charset="-122"/>
              </a:rPr>
              <a:t>Object.prototype</a:t>
            </a:r>
            <a:r>
              <a:rPr kumimoji="1" lang="en-US" altLang="zh-CN" sz="1200" dirty="0">
                <a:latin typeface="Songti SC" panose="02010600040101010101" pitchFamily="2" charset="-122"/>
                <a:ea typeface="Songti SC" panose="02010600040101010101" pitchFamily="2" charset="-122"/>
              </a:rPr>
              <a:t> for each property and run the application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dirty="0">
                <a:latin typeface="Songti SC" panose="02010600040101010101" pitchFamily="2" charset="-122"/>
                <a:ea typeface="Songti SC" panose="02010600040101010101" pitchFamily="2" charset="-122"/>
              </a:rPr>
              <a:t>So every time a property look up get the the root prototype level, we will add this property name to our pool.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200" dirty="0">
              <a:latin typeface="Songti SC" panose="02010600040101010101" pitchFamily="2" charset="-122"/>
              <a:ea typeface="Songti SC" panose="02010600040101010101" pitchFamily="2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dirty="0">
                <a:latin typeface="Songti SC" panose="02010600040101010101" pitchFamily="2" charset="-122"/>
                <a:ea typeface="Songti SC" panose="02010600040101010101" pitchFamily="2" charset="-122"/>
              </a:rPr>
              <a:t>The limitation of this approach is that we cannot find indirectly property look up, such as elements in a while loop or array, object de-structuring.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A9C1CC-89D0-5640-9343-FD2C58E5654D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586570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dirty="0">
                <a:latin typeface="Songti SC" panose="02010600040101010101" pitchFamily="2" charset="-122"/>
                <a:ea typeface="Songti SC" panose="02010600040101010101" pitchFamily="2" charset="-122"/>
              </a:rPr>
              <a:t>(OMITTED)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dirty="0">
                <a:latin typeface="Songti SC" panose="02010600040101010101" pitchFamily="2" charset="-122"/>
                <a:ea typeface="Songti SC" panose="02010600040101010101" pitchFamily="2" charset="-122"/>
              </a:rPr>
              <a:t>Another approach we are pursuing</a:t>
            </a:r>
            <a:r>
              <a:rPr kumimoji="1" lang="zh-CN" altLang="en-US" sz="1200" dirty="0">
                <a:latin typeface="Songti SC" panose="02010600040101010101" pitchFamily="2" charset="-122"/>
                <a:ea typeface="Songti SC" panose="02010600040101010101" pitchFamily="2" charset="-122"/>
              </a:rPr>
              <a:t> </a:t>
            </a:r>
            <a:r>
              <a:rPr kumimoji="1" lang="en-US" altLang="zh-CN" sz="1200" dirty="0">
                <a:latin typeface="Songti SC" panose="02010600040101010101" pitchFamily="2" charset="-122"/>
                <a:ea typeface="Songti SC" panose="02010600040101010101" pitchFamily="2" charset="-122"/>
              </a:rPr>
              <a:t>is to modify the </a:t>
            </a:r>
            <a:r>
              <a:rPr kumimoji="1" lang="en-US" altLang="zh-CN" sz="1200" dirty="0" err="1">
                <a:latin typeface="Songti SC" panose="02010600040101010101" pitchFamily="2" charset="-122"/>
                <a:ea typeface="Songti SC" panose="02010600040101010101" pitchFamily="2" charset="-122"/>
              </a:rPr>
              <a:t>Javascript</a:t>
            </a:r>
            <a:r>
              <a:rPr kumimoji="1" lang="en-US" altLang="zh-CN" sz="1200" dirty="0">
                <a:latin typeface="Songti SC" panose="02010600040101010101" pitchFamily="2" charset="-122"/>
                <a:ea typeface="Songti SC" panose="02010600040101010101" pitchFamily="2" charset="-122"/>
              </a:rPr>
              <a:t> compiler V8 in Node.js.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dirty="0">
                <a:latin typeface="Songti SC" panose="02010600040101010101" pitchFamily="2" charset="-122"/>
                <a:ea typeface="Songti SC" panose="02010600040101010101" pitchFamily="2" charset="-122"/>
              </a:rPr>
              <a:t>But we still have an issue: the newly compiled V8 will print out keys unrelated to our target application.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A9C1CC-89D0-5640-9343-FD2C58E5654D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203096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dirty="0">
                <a:latin typeface="Songti SC" panose="02010600040101010101" pitchFamily="2" charset="-122"/>
                <a:ea typeface="Songti SC" panose="02010600040101010101" pitchFamily="2" charset="-122"/>
              </a:rPr>
              <a:t>The second part of the system is to generate property corpus.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dirty="0">
                <a:latin typeface="Songti SC" panose="02010600040101010101" pitchFamily="2" charset="-122"/>
                <a:ea typeface="Songti SC" panose="02010600040101010101" pitchFamily="2" charset="-122"/>
              </a:rPr>
              <a:t>With property corpus, our </a:t>
            </a:r>
            <a:r>
              <a:rPr kumimoji="1" lang="en-US" altLang="zh-CN" sz="1200" dirty="0" err="1">
                <a:latin typeface="Songti SC" panose="02010600040101010101" pitchFamily="2" charset="-122"/>
                <a:ea typeface="Songti SC" panose="02010600040101010101" pitchFamily="2" charset="-122"/>
              </a:rPr>
              <a:t>fuzzer</a:t>
            </a:r>
            <a:r>
              <a:rPr kumimoji="1" lang="en-US" altLang="zh-CN" sz="1200" dirty="0">
                <a:latin typeface="Songti SC" panose="02010600040101010101" pitchFamily="2" charset="-122"/>
                <a:ea typeface="Songti SC" panose="02010600040101010101" pitchFamily="2" charset="-122"/>
              </a:rPr>
              <a:t> will be able to generate more related payload. So, our fuzzing can complete in a limited timeframe.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A9C1CC-89D0-5640-9343-FD2C58E5654D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554973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dirty="0">
                <a:latin typeface="Songti SC" panose="02010600040101010101" pitchFamily="2" charset="-122"/>
                <a:ea typeface="Songti SC" panose="02010600040101010101" pitchFamily="2" charset="-122"/>
              </a:rPr>
              <a:t>So, what do we mean by </a:t>
            </a:r>
            <a:r>
              <a:rPr kumimoji="1" lang="en-US" altLang="zh-CN" sz="1200" b="1" dirty="0">
                <a:latin typeface="Songti SC" panose="02010600040101010101" pitchFamily="2" charset="-122"/>
                <a:ea typeface="Songti SC" panose="02010600040101010101" pitchFamily="2" charset="-122"/>
              </a:rPr>
              <a:t>reasonable</a:t>
            </a:r>
            <a:r>
              <a:rPr kumimoji="1" lang="en-US" altLang="zh-CN" sz="1200" dirty="0">
                <a:latin typeface="Songti SC" panose="02010600040101010101" pitchFamily="2" charset="-122"/>
                <a:ea typeface="Songti SC" panose="02010600040101010101" pitchFamily="2" charset="-122"/>
              </a:rPr>
              <a:t>? Here are 3 requirements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1" lang="en-US" altLang="zh-CN" sz="1200" dirty="0">
                <a:latin typeface="Songti SC" panose="02010600040101010101" pitchFamily="2" charset="-122"/>
                <a:ea typeface="Songti SC" panose="02010600040101010101" pitchFamily="2" charset="-122"/>
              </a:rPr>
              <a:t>The first layer OR outmost layer of the object should be an undefined property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1" lang="en-US" altLang="zh-CN" sz="1200" dirty="0">
                <a:latin typeface="Songti SC" panose="02010600040101010101" pitchFamily="2" charset="-122"/>
                <a:ea typeface="Songti SC" panose="02010600040101010101" pitchFamily="2" charset="-122"/>
              </a:rPr>
              <a:t>The nested property should be a real property, meaning our injection property structure should align with what is used in the application, so that the injected property will be potentially visited.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1" lang="en-US" altLang="zh-CN" dirty="0">
                <a:latin typeface="Songti SC" panose="02010600040101010101" pitchFamily="2" charset="-122"/>
                <a:ea typeface="Songti SC" panose="02010600040101010101" pitchFamily="2" charset="-122"/>
              </a:rPr>
              <a:t>Every object should contain a property that has a dataflow to the sink.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1" lang="en-US" altLang="zh-CN" sz="1200" dirty="0">
              <a:latin typeface="Songti SC" panose="02010600040101010101" pitchFamily="2" charset="-122"/>
              <a:ea typeface="Songti SC" panose="02010600040101010101" pitchFamily="2" charset="-122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1" lang="en-US" altLang="zh-CN" sz="1200" dirty="0">
              <a:latin typeface="Songti SC" panose="02010600040101010101" pitchFamily="2" charset="-122"/>
              <a:ea typeface="Songti SC" panose="02010600040101010101" pitchFamily="2" charset="-122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1" lang="en-US" altLang="zh-CN" sz="1200" dirty="0">
              <a:latin typeface="Songti SC" panose="02010600040101010101" pitchFamily="2" charset="-122"/>
              <a:ea typeface="Songti SC" panose="02010600040101010101" pitchFamily="2" charset="-122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1" lang="en-US" altLang="zh-CN" sz="1200" dirty="0">
              <a:latin typeface="Songti SC" panose="02010600040101010101" pitchFamily="2" charset="-122"/>
              <a:ea typeface="Songti SC" panose="02010600040101010101" pitchFamily="2" charset="-122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1" lang="en-US" altLang="zh-CN" sz="1200" dirty="0">
              <a:latin typeface="Songti SC" panose="02010600040101010101" pitchFamily="2" charset="-122"/>
              <a:ea typeface="Songti SC" panose="02010600040101010101" pitchFamily="2" charset="-122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1" lang="en-US" altLang="zh-CN" sz="1200" dirty="0">
              <a:latin typeface="Songti SC" panose="02010600040101010101" pitchFamily="2" charset="-122"/>
              <a:ea typeface="Songti SC" panose="02010600040101010101" pitchFamily="2" charset="-122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1" lang="en-US" altLang="zh-CN" sz="1200" dirty="0">
              <a:latin typeface="Songti SC" panose="02010600040101010101" pitchFamily="2" charset="-122"/>
              <a:ea typeface="Songti SC" panose="02010600040101010101" pitchFamily="2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200" dirty="0">
              <a:latin typeface="Songti SC" panose="02010600040101010101" pitchFamily="2" charset="-122"/>
              <a:ea typeface="Songti SC" panose="0201060004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A9C1CC-89D0-5640-9343-FD2C58E5654D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322197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dirty="0">
                <a:latin typeface="Songti SC" panose="02010600040101010101" pitchFamily="2" charset="-122"/>
                <a:ea typeface="Songti SC" panose="02010600040101010101" pitchFamily="2" charset="-122"/>
              </a:rPr>
              <a:t>Generating such reasonable inject object is difficult.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dirty="0">
                <a:latin typeface="Songti SC" panose="02010600040101010101" pitchFamily="2" charset="-122"/>
                <a:ea typeface="Songti SC" panose="02010600040101010101" pitchFamily="2" charset="-122"/>
              </a:rPr>
              <a:t>our current approach is to write </a:t>
            </a:r>
            <a:r>
              <a:rPr kumimoji="1" lang="en-US" altLang="zh-CN" sz="1200" dirty="0" err="1">
                <a:latin typeface="Songti SC" panose="02010600040101010101" pitchFamily="2" charset="-122"/>
                <a:ea typeface="Songti SC" panose="02010600040101010101" pitchFamily="2" charset="-122"/>
              </a:rPr>
              <a:t>CodeQL</a:t>
            </a:r>
            <a:r>
              <a:rPr kumimoji="1" lang="en-US" altLang="zh-CN" sz="1200" dirty="0">
                <a:latin typeface="Songti SC" panose="02010600040101010101" pitchFamily="2" charset="-122"/>
                <a:ea typeface="Songti SC" panose="02010600040101010101" pitchFamily="2" charset="-122"/>
              </a:rPr>
              <a:t> queries for the second and third requirements. For now, we can only handle simple cases.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A9C1CC-89D0-5640-9343-FD2C58E5654D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163915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dirty="0">
                <a:latin typeface="Songti SC" panose="02010600040101010101" pitchFamily="2" charset="-122"/>
                <a:ea typeface="Songti SC" panose="02010600040101010101" pitchFamily="2" charset="-122"/>
              </a:rPr>
              <a:t>The last step is Fuzzing, Our </a:t>
            </a:r>
            <a:r>
              <a:rPr kumimoji="1" lang="en-US" altLang="zh-CN" sz="1200" dirty="0" err="1">
                <a:latin typeface="Songti SC" panose="02010600040101010101" pitchFamily="2" charset="-122"/>
                <a:ea typeface="Songti SC" panose="02010600040101010101" pitchFamily="2" charset="-122"/>
              </a:rPr>
              <a:t>fuzzer</a:t>
            </a:r>
            <a:r>
              <a:rPr kumimoji="1" lang="en-US" altLang="zh-CN" sz="1200" dirty="0">
                <a:latin typeface="Songti SC" panose="02010600040101010101" pitchFamily="2" charset="-122"/>
                <a:ea typeface="Songti SC" panose="02010600040101010101" pitchFamily="2" charset="-122"/>
              </a:rPr>
              <a:t> is modified from </a:t>
            </a:r>
            <a:r>
              <a:rPr kumimoji="1" lang="en-US" altLang="zh-CN" sz="1200" dirty="0" err="1">
                <a:latin typeface="Songti SC" panose="02010600040101010101" pitchFamily="2" charset="-122"/>
                <a:ea typeface="Songti SC" panose="02010600040101010101" pitchFamily="2" charset="-122"/>
              </a:rPr>
              <a:t>JSFuzzer</a:t>
            </a:r>
            <a:r>
              <a:rPr kumimoji="1" lang="en-US" altLang="zh-CN" sz="1200" dirty="0">
                <a:latin typeface="Songti SC" panose="02010600040101010101" pitchFamily="2" charset="-122"/>
                <a:ea typeface="Songti SC" panose="02010600040101010101" pitchFamily="2" charset="-122"/>
              </a:rPr>
              <a:t>. Basically, is a trial-and-error process.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200" dirty="0">
              <a:latin typeface="Songti SC" panose="02010600040101010101" pitchFamily="2" charset="-122"/>
              <a:ea typeface="Songti SC" panose="02010600040101010101" pitchFamily="2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dirty="0">
                <a:latin typeface="Songti SC" panose="02010600040101010101" pitchFamily="2" charset="-122"/>
                <a:ea typeface="Songti SC" panose="02010600040101010101" pitchFamily="2" charset="-122"/>
              </a:rPr>
              <a:t>So payload are generated through combing different candidate property from step two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dirty="0">
                <a:latin typeface="Songti SC" panose="02010600040101010101" pitchFamily="2" charset="-122"/>
                <a:ea typeface="Songti SC" panose="02010600040101010101" pitchFamily="2" charset="-122"/>
              </a:rPr>
              <a:t>Then we will run the application to see if the execution sink is reached.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A9C1CC-89D0-5640-9343-FD2C58E5654D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984032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sz="1200" dirty="0">
                <a:latin typeface="Songti SC" panose="02010600040101010101" pitchFamily="2" charset="-122"/>
                <a:ea typeface="Songti SC" panose="02010600040101010101" pitchFamily="2" charset="-122"/>
              </a:rPr>
              <a:t>For the dataset, we have collected 10 template engine with known gadgets. </a:t>
            </a:r>
          </a:p>
          <a:p>
            <a:r>
              <a:rPr kumimoji="1" lang="en-US" altLang="zh-CN" sz="1200" dirty="0">
                <a:latin typeface="Songti SC" panose="02010600040101010101" pitchFamily="2" charset="-122"/>
                <a:ea typeface="Songti SC" panose="02010600040101010101" pitchFamily="2" charset="-122"/>
              </a:rPr>
              <a:t>We have experimented on the first 3, hogan, </a:t>
            </a:r>
            <a:r>
              <a:rPr kumimoji="1" lang="en-US" altLang="zh-CN" sz="1200" dirty="0" err="1">
                <a:latin typeface="Songti SC" panose="02010600040101010101" pitchFamily="2" charset="-122"/>
                <a:ea typeface="Songti SC" panose="02010600040101010101" pitchFamily="2" charset="-122"/>
              </a:rPr>
              <a:t>lodash</a:t>
            </a:r>
            <a:r>
              <a:rPr kumimoji="1" lang="en-US" altLang="zh-CN" sz="1200" dirty="0">
                <a:latin typeface="Songti SC" panose="02010600040101010101" pitchFamily="2" charset="-122"/>
                <a:ea typeface="Songti SC" panose="02010600040101010101" pitchFamily="2" charset="-122"/>
              </a:rPr>
              <a:t> and pug. </a:t>
            </a:r>
          </a:p>
          <a:p>
            <a:r>
              <a:rPr kumimoji="1" lang="en-US" altLang="zh-CN" sz="1200" dirty="0">
                <a:latin typeface="Songti SC" panose="02010600040101010101" pitchFamily="2" charset="-122"/>
                <a:ea typeface="Songti SC" panose="02010600040101010101" pitchFamily="2" charset="-122"/>
              </a:rPr>
              <a:t>However, when experimenting with these application we found, we found that we still need to optimize </a:t>
            </a:r>
            <a:r>
              <a:rPr kumimoji="1" lang="en-US" altLang="zh-CN" sz="1200" dirty="0" err="1">
                <a:latin typeface="Songti SC" panose="02010600040101010101" pitchFamily="2" charset="-122"/>
                <a:ea typeface="Songti SC" panose="02010600040101010101" pitchFamily="2" charset="-122"/>
              </a:rPr>
              <a:t>fuzzer</a:t>
            </a:r>
            <a:r>
              <a:rPr kumimoji="1" lang="en-US" altLang="zh-CN" sz="1200" dirty="0">
                <a:latin typeface="Songti SC" panose="02010600040101010101" pitchFamily="2" charset="-122"/>
                <a:ea typeface="Songti SC" panose="02010600040101010101" pitchFamily="2" charset="-122"/>
              </a:rPr>
              <a:t>. We expect to deliver the fuzzing result in our report.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9ECAD0-2A46-1349-895D-1E674BCA3CFC}" type="slidenum">
              <a:rPr kumimoji="1" lang="zh-CN" altLang="en-US" smtClean="0"/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647455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" altLang="zh-CN" b="0" i="0" dirty="0">
                <a:solidFill>
                  <a:srgbClr val="333333"/>
                </a:solidFill>
                <a:effectLst/>
                <a:latin typeface="Fira Sans" panose="020B0503050000020004" pitchFamily="34" charset="0"/>
              </a:rPr>
              <a:t>You may have used template in </a:t>
            </a:r>
            <a:r>
              <a:rPr kumimoji="1" lang="en" altLang="zh-CN" b="0" i="0" dirty="0" err="1">
                <a:solidFill>
                  <a:srgbClr val="333333"/>
                </a:solidFill>
                <a:effectLst/>
                <a:latin typeface="Fira Sans" panose="020B0503050000020004" pitchFamily="34" charset="0"/>
              </a:rPr>
              <a:t>Node.JS</a:t>
            </a:r>
            <a:r>
              <a:rPr kumimoji="1" lang="en" altLang="zh-CN" b="0" i="0" dirty="0">
                <a:solidFill>
                  <a:srgbClr val="333333"/>
                </a:solidFill>
                <a:effectLst/>
                <a:latin typeface="Fira Sans" panose="020B0503050000020004" pitchFamily="34" charset="0"/>
              </a:rPr>
              <a:t> backend development. </a:t>
            </a:r>
            <a:r>
              <a:rPr kumimoji="1" lang="en-US" altLang="zh-CN" b="0" i="0" dirty="0">
                <a:solidFill>
                  <a:srgbClr val="333333"/>
                </a:solidFill>
                <a:effectLst/>
                <a:latin typeface="Fira Sans" panose="020B0503050000020004" pitchFamily="34" charset="0"/>
              </a:rPr>
              <a:t>Template engine helps to create an HTML file with minimal code. Also, data can be injected into the HTML file conveniently.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b="0" i="0" dirty="0">
                <a:solidFill>
                  <a:srgbClr val="333333"/>
                </a:solidFill>
                <a:effectLst/>
                <a:latin typeface="Fira Sans" panose="020B0503050000020004" pitchFamily="34" charset="0"/>
              </a:rPr>
              <a:t>Here we use a template engine Pug has an example, when you code up `h1 = msg`, and the msg is bind with data “hello”, it will be rendered into HTML code at the server side. </a:t>
            </a:r>
            <a:endParaRPr kumimoji="1" lang="en" altLang="zh-CN" b="0" i="0" dirty="0">
              <a:solidFill>
                <a:srgbClr val="333333"/>
              </a:solidFill>
              <a:effectLst/>
              <a:latin typeface="Fira Sans" panose="020B05030500000200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A9C1CC-89D0-5640-9343-FD2C58E5654D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8387796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sz="1200" dirty="0">
                <a:latin typeface="Songti SC" panose="02010600040101010101" pitchFamily="2" charset="-122"/>
                <a:ea typeface="Songti SC" panose="02010600040101010101" pitchFamily="2" charset="-122"/>
              </a:rPr>
              <a:t>For future work, we believe it’s mainly on the fuzzing part. </a:t>
            </a:r>
          </a:p>
          <a:p>
            <a:r>
              <a:rPr kumimoji="1" lang="en-US" altLang="zh-CN" sz="1200" dirty="0">
                <a:latin typeface="Songti SC" panose="02010600040101010101" pitchFamily="2" charset="-122"/>
                <a:ea typeface="Songti SC" panose="02010600040101010101" pitchFamily="2" charset="-122"/>
              </a:rPr>
              <a:t>It’s still difficult to find the REAL property. We have not come up with a good solution yet</a:t>
            </a:r>
          </a:p>
          <a:p>
            <a:r>
              <a:rPr kumimoji="1" lang="en-US" altLang="zh-CN" sz="1200" dirty="0">
                <a:latin typeface="Songti SC" panose="02010600040101010101" pitchFamily="2" charset="-122"/>
                <a:ea typeface="Songti SC" panose="02010600040101010101" pitchFamily="2" charset="-122"/>
              </a:rPr>
              <a:t>A potential solution can be making the fuzzing algorithm adaptable leveraging the code coverage and error information. </a:t>
            </a:r>
          </a:p>
          <a:p>
            <a:endParaRPr kumimoji="1" lang="en-US" altLang="zh-CN" sz="1200" dirty="0">
              <a:latin typeface="Songti SC" panose="02010600040101010101" pitchFamily="2" charset="-122"/>
              <a:ea typeface="Songti SC" panose="02010600040101010101" pitchFamily="2" charset="-122"/>
            </a:endParaRPr>
          </a:p>
          <a:p>
            <a:r>
              <a:rPr kumimoji="1" lang="en-US" altLang="zh-CN" sz="1200" dirty="0">
                <a:latin typeface="Songti SC" panose="02010600040101010101" pitchFamily="2" charset="-122"/>
                <a:ea typeface="Songti SC" panose="02010600040101010101" pitchFamily="2" charset="-122"/>
              </a:rPr>
              <a:t>For the experiment section, there are 20+ template engines that we don’t know if any gadgets exist. </a:t>
            </a:r>
          </a:p>
          <a:p>
            <a:r>
              <a:rPr kumimoji="1" lang="en-US" altLang="zh-CN" sz="1200" dirty="0">
                <a:latin typeface="Songti SC" panose="02010600040101010101" pitchFamily="2" charset="-122"/>
                <a:ea typeface="Songti SC" panose="02010600040101010101" pitchFamily="2" charset="-122"/>
              </a:rPr>
              <a:t>Also, these gadgets can be outside of the template as well. It can be in other NPM third party packages. </a:t>
            </a:r>
          </a:p>
          <a:p>
            <a:endParaRPr kumimoji="1" lang="en-US" altLang="zh-CN" sz="1200" dirty="0">
              <a:latin typeface="Songti SC" panose="02010600040101010101" pitchFamily="2" charset="-122"/>
              <a:ea typeface="Songti SC" panose="02010600040101010101" pitchFamily="2" charset="-122"/>
            </a:endParaRPr>
          </a:p>
          <a:p>
            <a:r>
              <a:rPr kumimoji="1" lang="en-US" altLang="zh-CN" sz="1200" dirty="0">
                <a:latin typeface="Songti SC" panose="02010600040101010101" pitchFamily="2" charset="-122"/>
                <a:ea typeface="Songti SC" panose="02010600040101010101" pitchFamily="2" charset="-122"/>
              </a:rPr>
              <a:t>Last, we can compare against Silent Spring’s work once they publish their code early next year.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9ECAD0-2A46-1349-895D-1E674BCA3CFC}" type="slidenum">
              <a:rPr kumimoji="1" lang="zh-CN" altLang="en-US" smtClean="0"/>
              <a:t>20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9474514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Thanks for your attention, that’s all.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9ECAD0-2A46-1349-895D-1E674BCA3CFC}" type="slidenum">
              <a:rPr kumimoji="1" lang="zh-CN" altLang="en-US" smtClean="0"/>
              <a:t>21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878442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b="0" i="0" dirty="0">
                <a:solidFill>
                  <a:srgbClr val="333333"/>
                </a:solidFill>
                <a:effectLst/>
                <a:latin typeface="Fira Sans" panose="020B0503050000020004" pitchFamily="34" charset="0"/>
              </a:rPr>
              <a:t>What happened under the hook is four commons steps: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b="0" i="0" dirty="0">
                <a:solidFill>
                  <a:srgbClr val="333333"/>
                </a:solidFill>
                <a:effectLst/>
                <a:latin typeface="Fira Sans" panose="020B0503050000020004" pitchFamily="34" charset="0"/>
              </a:rPr>
              <a:t>the template code will be tokenized, </a:t>
            </a:r>
          </a:p>
          <a:p>
            <a:pPr algn="l"/>
            <a:r>
              <a:rPr kumimoji="1" lang="en-US" altLang="zh-CN" b="0" i="0" dirty="0">
                <a:solidFill>
                  <a:srgbClr val="333333"/>
                </a:solidFill>
                <a:effectLst/>
                <a:latin typeface="Fira Sans" panose="020B0503050000020004" pitchFamily="34" charset="0"/>
              </a:rPr>
              <a:t>Then an </a:t>
            </a:r>
            <a:r>
              <a:rPr lang="en-US" b="0" i="0" dirty="0">
                <a:solidFill>
                  <a:srgbClr val="000000"/>
                </a:solidFill>
                <a:effectLst/>
                <a:latin typeface="Linux Libertine"/>
              </a:rPr>
              <a:t>Abstract syntax tree or</a:t>
            </a:r>
            <a:r>
              <a:rPr kumimoji="1" lang="en-US" altLang="zh-CN" b="0" i="0" dirty="0">
                <a:solidFill>
                  <a:srgbClr val="333333"/>
                </a:solidFill>
                <a:effectLst/>
                <a:latin typeface="Fira Sans" panose="020B0503050000020004" pitchFamily="34" charset="0"/>
              </a:rPr>
              <a:t> AST is generated in a token Parser,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b="0" i="0" dirty="0">
                <a:solidFill>
                  <a:srgbClr val="333333"/>
                </a:solidFill>
                <a:effectLst/>
                <a:latin typeface="Fira Sans" panose="020B0503050000020004" pitchFamily="34" charset="0"/>
              </a:rPr>
              <a:t>Then the AST will be compiled into JS function.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b="0" i="0" dirty="0">
                <a:solidFill>
                  <a:srgbClr val="333333"/>
                </a:solidFill>
                <a:effectLst/>
                <a:latin typeface="Fira Sans" panose="020B0503050000020004" pitchFamily="34" charset="0"/>
              </a:rPr>
              <a:t>Once executed, the JS function will generate an HTML file. </a:t>
            </a:r>
            <a:endParaRPr kumimoji="1" lang="en" altLang="zh-CN" b="0" i="0" dirty="0">
              <a:solidFill>
                <a:srgbClr val="333333"/>
              </a:solidFill>
              <a:effectLst/>
              <a:latin typeface="Fira Sans" panose="020B05030500000200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A9C1CC-89D0-5640-9343-FD2C58E5654D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340405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" altLang="zh-CN" b="0" i="0" dirty="0">
                <a:solidFill>
                  <a:srgbClr val="333333"/>
                </a:solidFill>
                <a:effectLst/>
                <a:latin typeface="Fira Sans" panose="020B0503050000020004" pitchFamily="34" charset="0"/>
              </a:rPr>
              <a:t>During this process, there are two types of Prototype pollution gadgets.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" altLang="zh-CN" b="0" i="0" dirty="0">
                <a:solidFill>
                  <a:srgbClr val="333333"/>
                </a:solidFill>
                <a:effectLst/>
                <a:latin typeface="Fira Sans" panose="020B0503050000020004" pitchFamily="34" charset="0"/>
              </a:rPr>
              <a:t>First is Direct pollution gadgets: during the compiler step (3</a:t>
            </a:r>
            <a:r>
              <a:rPr kumimoji="1" lang="en" altLang="zh-CN" b="0" i="0" baseline="30000" dirty="0">
                <a:solidFill>
                  <a:srgbClr val="333333"/>
                </a:solidFill>
                <a:effectLst/>
                <a:latin typeface="Fira Sans" panose="020B0503050000020004" pitchFamily="34" charset="0"/>
              </a:rPr>
              <a:t>rd</a:t>
            </a:r>
            <a:r>
              <a:rPr kumimoji="1" lang="en" altLang="zh-CN" b="0" i="0" dirty="0">
                <a:solidFill>
                  <a:srgbClr val="333333"/>
                </a:solidFill>
                <a:effectLst/>
                <a:latin typeface="Fira Sans" panose="020B0503050000020004" pitchFamily="34" charset="0"/>
              </a:rPr>
              <a:t> step) if there is a prototype lookup, the polluted value will be loaded into JS function, and get executed in the forth step.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A9C1CC-89D0-5640-9343-FD2C58E5654D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538016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" altLang="zh-CN" b="0" i="0" dirty="0">
                <a:solidFill>
                  <a:srgbClr val="333333"/>
                </a:solidFill>
                <a:effectLst/>
                <a:latin typeface="Fira Sans" panose="020B0503050000020004" pitchFamily="34" charset="0"/>
              </a:rPr>
              <a:t>For the second type, Chained pollution gadgets, things can be a little complicated.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" altLang="zh-CN" b="0" i="0" dirty="0">
                <a:solidFill>
                  <a:srgbClr val="333333"/>
                </a:solidFill>
                <a:effectLst/>
                <a:latin typeface="Fira Sans" panose="020B0503050000020004" pitchFamily="34" charset="0"/>
              </a:rPr>
              <a:t>The root prototype lookup may occur earlier, at the Parser and AST generation stage, or the second step.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" altLang="zh-CN" b="0" i="0" dirty="0">
                <a:solidFill>
                  <a:srgbClr val="333333"/>
                </a:solidFill>
                <a:effectLst/>
                <a:latin typeface="Fira Sans" panose="020B0503050000020004" pitchFamily="34" charset="0"/>
              </a:rPr>
              <a:t>So if we inject some property in the prototype, it will be first loaded in the parser.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" altLang="zh-CN" b="0" i="0" dirty="0">
                <a:solidFill>
                  <a:srgbClr val="333333"/>
                </a:solidFill>
                <a:effectLst/>
                <a:latin typeface="Fira Sans" panose="020B0503050000020004" pitchFamily="34" charset="0"/>
              </a:rPr>
              <a:t>As an Object, its property could be loaded multiple times in the following code execution.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" altLang="zh-CN" b="0" i="0" dirty="0">
                <a:solidFill>
                  <a:srgbClr val="333333"/>
                </a:solidFill>
                <a:effectLst/>
                <a:latin typeface="Fira Sans" panose="020B0503050000020004" pitchFamily="34" charset="0"/>
              </a:rPr>
              <a:t>At the end, the final payload will reach the function constructor sink and get executed.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" altLang="zh-CN" b="0" i="0" dirty="0">
              <a:solidFill>
                <a:srgbClr val="333333"/>
              </a:solidFill>
              <a:effectLst/>
              <a:latin typeface="Fira Sans" panose="020B05030500000200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A9C1CC-89D0-5640-9343-FD2C58E5654D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127533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" altLang="zh-CN" b="0" i="0" dirty="0">
                <a:solidFill>
                  <a:srgbClr val="333333"/>
                </a:solidFill>
                <a:effectLst/>
                <a:latin typeface="Fira Sans" panose="020B0503050000020004" pitchFamily="34" charset="0"/>
              </a:rPr>
              <a:t>Here is an example for our 2</a:t>
            </a:r>
            <a:r>
              <a:rPr kumimoji="1" lang="en" altLang="zh-CN" b="0" i="0" baseline="30000" dirty="0">
                <a:solidFill>
                  <a:srgbClr val="333333"/>
                </a:solidFill>
                <a:effectLst/>
                <a:latin typeface="Fira Sans" panose="020B0503050000020004" pitchFamily="34" charset="0"/>
              </a:rPr>
              <a:t>nd</a:t>
            </a:r>
            <a:r>
              <a:rPr kumimoji="1" lang="en" altLang="zh-CN" b="0" i="0" dirty="0">
                <a:solidFill>
                  <a:srgbClr val="333333"/>
                </a:solidFill>
                <a:effectLst/>
                <a:latin typeface="Fira Sans" panose="020B0503050000020004" pitchFamily="34" charset="0"/>
              </a:rPr>
              <a:t> type: Chained Pollution Gadgets. This is an example from Pug Template Engine.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" altLang="zh-CN" b="0" i="0" dirty="0">
              <a:solidFill>
                <a:srgbClr val="333333"/>
              </a:solidFill>
              <a:effectLst/>
              <a:latin typeface="Fira Sans" panose="020B05030500000200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" altLang="zh-CN" b="0" i="0" dirty="0">
                <a:solidFill>
                  <a:srgbClr val="333333"/>
                </a:solidFill>
                <a:effectLst/>
                <a:latin typeface="Fira Sans" panose="020B0503050000020004" pitchFamily="34" charset="0"/>
              </a:rPr>
              <a:t>You see on the left, </a:t>
            </a:r>
            <a:r>
              <a:rPr kumimoji="1" lang="en" altLang="zh-CN" b="0" i="0" dirty="0" err="1">
                <a:solidFill>
                  <a:srgbClr val="333333"/>
                </a:solidFill>
                <a:effectLst/>
                <a:latin typeface="Fira Sans" panose="020B0503050000020004" pitchFamily="34" charset="0"/>
              </a:rPr>
              <a:t>Lexer</a:t>
            </a:r>
            <a:r>
              <a:rPr kumimoji="1" lang="en" altLang="zh-CN" b="0" i="0" dirty="0">
                <a:solidFill>
                  <a:srgbClr val="333333"/>
                </a:solidFill>
                <a:effectLst/>
                <a:latin typeface="Fira Sans" panose="020B0503050000020004" pitchFamily="34" charset="0"/>
              </a:rPr>
              <a:t> Parser in the template engine will turn statement `h1 equals to a msg` into an </a:t>
            </a:r>
            <a:r>
              <a:rPr lang="en-US" b="0" i="0" dirty="0">
                <a:solidFill>
                  <a:srgbClr val="000000"/>
                </a:solidFill>
                <a:effectLst/>
                <a:latin typeface="Linux Libertine"/>
              </a:rPr>
              <a:t>Abstract syntax tree.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" altLang="zh-CN" b="0" i="0" dirty="0">
                <a:solidFill>
                  <a:srgbClr val="333333"/>
                </a:solidFill>
                <a:effectLst/>
                <a:latin typeface="Fira Sans" panose="020B0503050000020004" pitchFamily="34" charset="0"/>
              </a:rPr>
              <a:t>However, you see the code in the middle, the AST will be walked.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" altLang="zh-CN" b="0" i="0" dirty="0">
                <a:solidFill>
                  <a:srgbClr val="333333"/>
                </a:solidFill>
                <a:effectLst/>
                <a:latin typeface="Fira Sans" panose="020B0503050000020004" pitchFamily="34" charset="0"/>
              </a:rPr>
              <a:t>when reaching the last node in the tree, it does not contain the block property. </a:t>
            </a:r>
            <a:r>
              <a:rPr kumimoji="1" lang="en-US" altLang="zh-CN" b="0" i="0" dirty="0">
                <a:solidFill>
                  <a:srgbClr val="333333"/>
                </a:solidFill>
                <a:effectLst/>
                <a:latin typeface="Fira Sans" panose="020B0503050000020004" pitchFamily="34" charset="0"/>
              </a:rPr>
              <a:t>S</a:t>
            </a:r>
            <a:r>
              <a:rPr kumimoji="1" lang="en" altLang="zh-CN" b="0" i="0" dirty="0">
                <a:solidFill>
                  <a:srgbClr val="333333"/>
                </a:solidFill>
                <a:effectLst/>
                <a:latin typeface="Fira Sans" panose="020B0503050000020004" pitchFamily="34" charset="0"/>
              </a:rPr>
              <a:t>o, the the block property in the root prototype will be looked up.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" altLang="zh-CN" b="0" i="0" dirty="0">
              <a:solidFill>
                <a:srgbClr val="333333"/>
              </a:solidFill>
              <a:effectLst/>
              <a:latin typeface="Fira Sans" panose="020B05030500000200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" altLang="zh-CN" b="0" i="0" dirty="0">
                <a:solidFill>
                  <a:srgbClr val="333333"/>
                </a:solidFill>
                <a:effectLst/>
                <a:latin typeface="Fira Sans" panose="020B0503050000020004" pitchFamily="34" charset="0"/>
              </a:rPr>
              <a:t>If the attacker inject a property called “block” into root prototype, after walking the AST, a new fake node will be added. This is payload first landing.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A9C1CC-89D0-5640-9343-FD2C58E5654D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684437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" altLang="zh-CN" b="0" i="0" dirty="0">
                <a:solidFill>
                  <a:srgbClr val="333333"/>
                </a:solidFill>
                <a:effectLst/>
                <a:latin typeface="Fira Sans" panose="020B0503050000020004" pitchFamily="34" charset="0"/>
              </a:rPr>
              <a:t>This is what happens next. At the compiler stage you see on the left, this polluted AST will be visited again to generate JS code.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" altLang="zh-CN" b="0" i="0" dirty="0">
                <a:solidFill>
                  <a:srgbClr val="333333"/>
                </a:solidFill>
                <a:effectLst/>
                <a:latin typeface="Fira Sans" panose="020B0503050000020004" pitchFamily="34" charset="0"/>
              </a:rPr>
              <a:t>We show the </a:t>
            </a:r>
            <a:r>
              <a:rPr kumimoji="1" lang="en" altLang="zh-CN" b="1" i="0" dirty="0">
                <a:solidFill>
                  <a:srgbClr val="333333"/>
                </a:solidFill>
                <a:effectLst/>
                <a:latin typeface="Fira Sans" panose="020B0503050000020004" pitchFamily="34" charset="0"/>
              </a:rPr>
              <a:t>Visit</a:t>
            </a:r>
            <a:r>
              <a:rPr kumimoji="1" lang="en" altLang="zh-CN" b="0" i="0" dirty="0">
                <a:solidFill>
                  <a:srgbClr val="333333"/>
                </a:solidFill>
                <a:effectLst/>
                <a:latin typeface="Fira Sans" panose="020B0503050000020004" pitchFamily="34" charset="0"/>
              </a:rPr>
              <a:t> function on the right.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" altLang="zh-CN" b="0" i="0" dirty="0">
              <a:solidFill>
                <a:srgbClr val="333333"/>
              </a:solidFill>
              <a:effectLst/>
              <a:latin typeface="Fira Sans" panose="020B05030500000200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" altLang="zh-CN" b="0" i="0" dirty="0">
                <a:solidFill>
                  <a:srgbClr val="333333"/>
                </a:solidFill>
                <a:effectLst/>
                <a:latin typeface="Fira Sans" panose="020B0503050000020004" pitchFamily="34" charset="0"/>
              </a:rPr>
              <a:t>Essentially, every node will be recursively visited. Within the </a:t>
            </a:r>
            <a:r>
              <a:rPr kumimoji="1" lang="en" altLang="zh-CN" b="1" i="0" dirty="0">
                <a:solidFill>
                  <a:srgbClr val="333333"/>
                </a:solidFill>
                <a:effectLst/>
                <a:latin typeface="Fira Sans" panose="020B0503050000020004" pitchFamily="34" charset="0"/>
              </a:rPr>
              <a:t>Visit</a:t>
            </a:r>
            <a:r>
              <a:rPr kumimoji="1" lang="en" altLang="zh-CN" b="0" i="0" dirty="0">
                <a:solidFill>
                  <a:srgbClr val="333333"/>
                </a:solidFill>
                <a:effectLst/>
                <a:latin typeface="Fira Sans" panose="020B0503050000020004" pitchFamily="34" charset="0"/>
              </a:rPr>
              <a:t> function, the debugging</a:t>
            </a:r>
            <a:r>
              <a:rPr kumimoji="1" lang="en-US" altLang="zh-CN" b="0" i="0" dirty="0">
                <a:solidFill>
                  <a:srgbClr val="333333"/>
                </a:solidFill>
                <a:effectLst/>
                <a:latin typeface="Fira Sans" panose="020B0503050000020004" pitchFamily="34" charset="0"/>
              </a:rPr>
              <a:t>g</a:t>
            </a:r>
            <a:r>
              <a:rPr kumimoji="1" lang="en" altLang="zh-CN" b="0" i="0" dirty="0">
                <a:solidFill>
                  <a:srgbClr val="333333"/>
                </a:solidFill>
                <a:effectLst/>
                <a:latin typeface="Fira Sans" panose="020B0503050000020004" pitchFamily="34" charset="0"/>
              </a:rPr>
              <a:t> information will be added to buffer first.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" altLang="zh-CN" b="0" i="0" dirty="0">
                <a:solidFill>
                  <a:srgbClr val="333333"/>
                </a:solidFill>
                <a:effectLst/>
                <a:latin typeface="Fira Sans" panose="020B0503050000020004" pitchFamily="34" charset="0"/>
              </a:rPr>
              <a:t>Then, the </a:t>
            </a:r>
            <a:r>
              <a:rPr kumimoji="1" lang="en" altLang="zh-CN" b="1" i="0" dirty="0" err="1">
                <a:solidFill>
                  <a:srgbClr val="333333"/>
                </a:solidFill>
                <a:effectLst/>
                <a:latin typeface="Fira Sans" panose="020B0503050000020004" pitchFamily="34" charset="0"/>
              </a:rPr>
              <a:t>VisitNode</a:t>
            </a:r>
            <a:r>
              <a:rPr kumimoji="1" lang="en" altLang="zh-CN" b="0" i="0" dirty="0">
                <a:solidFill>
                  <a:srgbClr val="333333"/>
                </a:solidFill>
                <a:effectLst/>
                <a:latin typeface="Fira Sans" panose="020B0503050000020004" pitchFamily="34" charset="0"/>
              </a:rPr>
              <a:t> function works like a switch statement. It will call different functions depends on the node type to generate corresponding JS code.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A9C1CC-89D0-5640-9343-FD2C58E5654D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737350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" altLang="zh-CN" b="0" i="0" dirty="0">
                <a:solidFill>
                  <a:srgbClr val="333333"/>
                </a:solidFill>
                <a:effectLst/>
                <a:latin typeface="Fira Sans" panose="020B0503050000020004" pitchFamily="34" charset="0"/>
              </a:rPr>
              <a:t>When the node we injected is visited, we would like its property be landed again.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" altLang="zh-CN" b="0" i="0" dirty="0">
              <a:solidFill>
                <a:srgbClr val="333333"/>
              </a:solidFill>
              <a:effectLst/>
              <a:latin typeface="Fira Sans" panose="020B05030500000200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" altLang="zh-CN" b="0" i="0" dirty="0">
                <a:solidFill>
                  <a:srgbClr val="333333"/>
                </a:solidFill>
                <a:effectLst/>
                <a:latin typeface="Fira Sans" panose="020B0503050000020004" pitchFamily="34" charset="0"/>
              </a:rPr>
              <a:t>In the VISIT function, properties like line and filename will be added into JS function.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" altLang="zh-CN" b="0" i="0" dirty="0">
                <a:solidFill>
                  <a:srgbClr val="333333"/>
                </a:solidFill>
                <a:effectLst/>
                <a:latin typeface="Fira Sans" panose="020B0503050000020004" pitchFamily="34" charset="0"/>
              </a:rPr>
              <a:t>So we can place our </a:t>
            </a:r>
            <a:r>
              <a:rPr kumimoji="1" lang="en" altLang="zh-CN" b="0" i="0" dirty="0" err="1">
                <a:solidFill>
                  <a:srgbClr val="333333"/>
                </a:solidFill>
                <a:effectLst/>
                <a:latin typeface="Fira Sans" panose="020B0503050000020004" pitchFamily="34" charset="0"/>
              </a:rPr>
              <a:t>ReverseShell</a:t>
            </a:r>
            <a:r>
              <a:rPr kumimoji="1" lang="en" altLang="zh-CN" b="0" i="0" dirty="0">
                <a:solidFill>
                  <a:srgbClr val="333333"/>
                </a:solidFill>
                <a:effectLst/>
                <a:latin typeface="Fira Sans" panose="020B0503050000020004" pitchFamily="34" charset="0"/>
              </a:rPr>
              <a:t> code in the “</a:t>
            </a:r>
            <a:r>
              <a:rPr kumimoji="1" lang="en" altLang="zh-CN" b="1" i="0" dirty="0">
                <a:solidFill>
                  <a:srgbClr val="333333"/>
                </a:solidFill>
                <a:effectLst/>
                <a:latin typeface="Fira Sans" panose="020B0503050000020004" pitchFamily="34" charset="0"/>
              </a:rPr>
              <a:t>line”</a:t>
            </a:r>
            <a:r>
              <a:rPr kumimoji="1" lang="en" altLang="zh-CN" b="0" i="0" dirty="0">
                <a:solidFill>
                  <a:srgbClr val="333333"/>
                </a:solidFill>
                <a:effectLst/>
                <a:latin typeface="Fira Sans" panose="020B0503050000020004" pitchFamily="34" charset="0"/>
              </a:rPr>
              <a:t> property like you see on the bottom right</a:t>
            </a:r>
            <a:r>
              <a:rPr kumimoji="1" lang="en" altLang="zh-CN" b="0" i="0">
                <a:solidFill>
                  <a:srgbClr val="333333"/>
                </a:solidFill>
                <a:effectLst/>
                <a:latin typeface="Fira Sans" panose="020B0503050000020004" pitchFamily="34" charset="0"/>
              </a:rPr>
              <a:t>. </a:t>
            </a:r>
            <a:endParaRPr kumimoji="1" lang="en" altLang="zh-CN" b="0" i="0" dirty="0">
              <a:solidFill>
                <a:srgbClr val="333333"/>
              </a:solidFill>
              <a:effectLst/>
              <a:latin typeface="Fira Sans" panose="020B05030500000200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A9C1CC-89D0-5640-9343-FD2C58E5654D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160835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" altLang="zh-CN" b="0" i="0" dirty="0">
                <a:solidFill>
                  <a:srgbClr val="333333"/>
                </a:solidFill>
                <a:effectLst/>
                <a:latin typeface="Fira Sans" panose="020B0503050000020004" pitchFamily="34" charset="0"/>
              </a:rPr>
              <a:t>Our goal is 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1" lang="en-US" altLang="zh-CN" b="0" i="0" dirty="0">
                <a:solidFill>
                  <a:srgbClr val="333333"/>
                </a:solidFill>
                <a:effectLst/>
                <a:latin typeface="Fira Sans" panose="020B0503050000020004" pitchFamily="34" charset="0"/>
              </a:rPr>
              <a:t>To build a payload that leverages the program gadgets and drive the execution context. </a:t>
            </a:r>
            <a:endParaRPr kumimoji="1" lang="en" altLang="zh-CN" b="1" i="0" dirty="0">
              <a:solidFill>
                <a:srgbClr val="333333"/>
              </a:solidFill>
              <a:effectLst/>
              <a:latin typeface="Fira Sans" panose="020B05030500000200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" altLang="zh-CN" b="0" i="0" dirty="0">
              <a:solidFill>
                <a:srgbClr val="333333"/>
              </a:solidFill>
              <a:effectLst/>
              <a:latin typeface="Fira Sans" panose="020B05030500000200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" altLang="zh-CN" b="0" i="0" dirty="0">
                <a:solidFill>
                  <a:srgbClr val="333333"/>
                </a:solidFill>
                <a:effectLst/>
                <a:latin typeface="Fira Sans" panose="020B0503050000020004" pitchFamily="34" charset="0"/>
              </a:rPr>
              <a:t>to summarize, there are 3 steps: 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1" lang="en-US" altLang="zh-CN" b="0" i="0" dirty="0">
                <a:solidFill>
                  <a:srgbClr val="333333"/>
                </a:solidFill>
                <a:effectLst/>
                <a:latin typeface="Fira Sans" panose="020B0503050000020004" pitchFamily="34" charset="0"/>
              </a:rPr>
              <a:t>W</a:t>
            </a:r>
            <a:r>
              <a:rPr kumimoji="1" lang="en" altLang="zh-CN" b="0" i="0" dirty="0">
                <a:solidFill>
                  <a:srgbClr val="333333"/>
                </a:solidFill>
                <a:effectLst/>
                <a:latin typeface="Fira Sans" panose="020B0503050000020004" pitchFamily="34" charset="0"/>
              </a:rPr>
              <a:t>e assume we can inject something to prototype by finding one undefined property. We call it the </a:t>
            </a:r>
            <a:r>
              <a:rPr kumimoji="1" lang="en" altLang="zh-CN" b="1" i="0" dirty="0">
                <a:solidFill>
                  <a:srgbClr val="333333"/>
                </a:solidFill>
                <a:effectLst/>
                <a:latin typeface="Fira Sans" panose="020B0503050000020004" pitchFamily="34" charset="0"/>
              </a:rPr>
              <a:t>First Payload Landing Point. </a:t>
            </a:r>
            <a:r>
              <a:rPr kumimoji="1" lang="en" altLang="zh-CN" b="0" i="0" dirty="0">
                <a:solidFill>
                  <a:srgbClr val="333333"/>
                </a:solidFill>
                <a:effectLst/>
                <a:latin typeface="Fira Sans" panose="020B0503050000020004" pitchFamily="34" charset="0"/>
              </a:rPr>
              <a:t>It </a:t>
            </a:r>
            <a:r>
              <a:rPr kumimoji="1" lang="en" altLang="zh-CN" b="0" i="0" dirty="0" err="1">
                <a:solidFill>
                  <a:srgbClr val="333333"/>
                </a:solidFill>
                <a:effectLst/>
                <a:latin typeface="Fira Sans" panose="020B0503050000020004" pitchFamily="34" charset="0"/>
              </a:rPr>
              <a:t>corr</a:t>
            </a:r>
            <a:r>
              <a:rPr kumimoji="1" lang="en-US" altLang="zh-CN" b="0" i="0" dirty="0">
                <a:solidFill>
                  <a:srgbClr val="333333"/>
                </a:solidFill>
                <a:effectLst/>
                <a:latin typeface="Fira Sans" panose="020B0503050000020004" pitchFamily="34" charset="0"/>
              </a:rPr>
              <a:t>e</a:t>
            </a:r>
            <a:r>
              <a:rPr kumimoji="1" lang="en" altLang="zh-CN" b="0" i="0" dirty="0" err="1">
                <a:solidFill>
                  <a:srgbClr val="333333"/>
                </a:solidFill>
                <a:effectLst/>
                <a:latin typeface="Fira Sans" panose="020B0503050000020004" pitchFamily="34" charset="0"/>
              </a:rPr>
              <a:t>sponds</a:t>
            </a:r>
            <a:r>
              <a:rPr kumimoji="1" lang="en" altLang="zh-CN" b="0" i="0" dirty="0">
                <a:solidFill>
                  <a:srgbClr val="333333"/>
                </a:solidFill>
                <a:effectLst/>
                <a:latin typeface="Fira Sans" panose="020B0503050000020004" pitchFamily="34" charset="0"/>
              </a:rPr>
              <a:t> to </a:t>
            </a:r>
            <a:r>
              <a:rPr kumimoji="1" lang="en" altLang="zh-CN" b="0" i="0" dirty="0" err="1">
                <a:solidFill>
                  <a:srgbClr val="333333"/>
                </a:solidFill>
                <a:effectLst/>
                <a:latin typeface="Fira Sans" panose="020B0503050000020004" pitchFamily="34" charset="0"/>
              </a:rPr>
              <a:t>ast.block</a:t>
            </a:r>
            <a:r>
              <a:rPr kumimoji="1" lang="en" altLang="zh-CN" b="0" i="0" dirty="0">
                <a:solidFill>
                  <a:srgbClr val="333333"/>
                </a:solidFill>
                <a:effectLst/>
                <a:latin typeface="Fira Sans" panose="020B0503050000020004" pitchFamily="34" charset="0"/>
              </a:rPr>
              <a:t> in our example. </a:t>
            </a:r>
            <a:endParaRPr kumimoji="1" lang="en" altLang="zh-CN" b="1" i="0" dirty="0">
              <a:solidFill>
                <a:srgbClr val="333333"/>
              </a:solidFill>
              <a:effectLst/>
              <a:latin typeface="Fira Sans" panose="020B0503050000020004" pitchFamily="34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1" lang="en" altLang="zh-CN" b="0" i="0" dirty="0">
                <a:solidFill>
                  <a:srgbClr val="333333"/>
                </a:solidFill>
                <a:effectLst/>
                <a:latin typeface="Fira Sans" panose="020B0503050000020004" pitchFamily="34" charset="0"/>
              </a:rPr>
              <a:t>We will need to adjust our payload so that different layers of payload is accessed. It’s the </a:t>
            </a:r>
            <a:r>
              <a:rPr kumimoji="1" lang="en" altLang="zh-CN" b="1" i="0" dirty="0">
                <a:solidFill>
                  <a:srgbClr val="333333"/>
                </a:solidFill>
                <a:effectLst/>
                <a:latin typeface="Fira Sans" panose="020B0503050000020004" pitchFamily="34" charset="0"/>
              </a:rPr>
              <a:t>second Payload Landing Point. </a:t>
            </a:r>
            <a:r>
              <a:rPr kumimoji="1" lang="en" altLang="zh-CN" b="0" i="0" dirty="0">
                <a:solidFill>
                  <a:srgbClr val="333333"/>
                </a:solidFill>
                <a:effectLst/>
                <a:latin typeface="Fira Sans" panose="020B0503050000020004" pitchFamily="34" charset="0"/>
              </a:rPr>
              <a:t> it’s </a:t>
            </a:r>
            <a:r>
              <a:rPr kumimoji="1" lang="en" altLang="zh-CN" b="0" i="0" dirty="0" err="1">
                <a:solidFill>
                  <a:srgbClr val="333333"/>
                </a:solidFill>
                <a:effectLst/>
                <a:latin typeface="Fira Sans" panose="020B0503050000020004" pitchFamily="34" charset="0"/>
              </a:rPr>
              <a:t>node.line</a:t>
            </a:r>
            <a:r>
              <a:rPr kumimoji="1" lang="en" altLang="zh-CN" b="0" i="0" dirty="0">
                <a:solidFill>
                  <a:srgbClr val="333333"/>
                </a:solidFill>
                <a:effectLst/>
                <a:latin typeface="Fira Sans" panose="020B0503050000020004" pitchFamily="34" charset="0"/>
              </a:rPr>
              <a:t> or </a:t>
            </a:r>
            <a:r>
              <a:rPr kumimoji="1" lang="en" altLang="zh-CN" b="0" i="0" dirty="0" err="1">
                <a:solidFill>
                  <a:srgbClr val="333333"/>
                </a:solidFill>
                <a:effectLst/>
                <a:latin typeface="Fira Sans" panose="020B0503050000020004" pitchFamily="34" charset="0"/>
              </a:rPr>
              <a:t>node.file</a:t>
            </a:r>
            <a:r>
              <a:rPr kumimoji="1" lang="en" altLang="zh-CN" b="0" i="0" dirty="0">
                <a:solidFill>
                  <a:srgbClr val="333333"/>
                </a:solidFill>
                <a:effectLst/>
                <a:latin typeface="Fira Sans" panose="020B0503050000020004" pitchFamily="34" charset="0"/>
              </a:rPr>
              <a:t> In our previous example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1" lang="en" altLang="zh-CN" b="0" i="0" dirty="0">
                <a:solidFill>
                  <a:srgbClr val="333333"/>
                </a:solidFill>
                <a:effectLst/>
                <a:latin typeface="Fira Sans" panose="020B0503050000020004" pitchFamily="34" charset="0"/>
              </a:rPr>
              <a:t>To achieve RCE</a:t>
            </a:r>
            <a:r>
              <a:rPr kumimoji="1" lang="en" altLang="zh-CN" b="1" i="0" dirty="0">
                <a:solidFill>
                  <a:srgbClr val="333333"/>
                </a:solidFill>
                <a:effectLst/>
                <a:latin typeface="Fira Sans" panose="020B0503050000020004" pitchFamily="34" charset="0"/>
              </a:rPr>
              <a:t>, </a:t>
            </a:r>
            <a:r>
              <a:rPr kumimoji="1" lang="en" altLang="zh-CN" b="0" i="0" dirty="0">
                <a:solidFill>
                  <a:srgbClr val="333333"/>
                </a:solidFill>
                <a:effectLst/>
                <a:latin typeface="Fira Sans" panose="020B0503050000020004" pitchFamily="34" charset="0"/>
              </a:rPr>
              <a:t>we need find a dataflow from our final loaded property to execution context. This context can be folk(), exec() etc.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A9C1CC-89D0-5640-9343-FD2C58E5654D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150401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8963FF-3F40-5141-91E5-4CF8946C5E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116A175-621E-044F-A153-422333C47C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6726F7-7461-5A41-BBA3-AA0911AC6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7E4F8-49ED-BD43-AD1F-5AEAF043F82E}" type="datetimeFigureOut">
              <a:rPr kumimoji="1" lang="zh-CN" altLang="en-US" smtClean="0"/>
              <a:t>2022/12/11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631E06-3445-E642-A336-8953E78B0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D5D74F-9528-DC41-8CF4-1DC18B39D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3FD5B-B8E1-FD46-A392-A64968B15D4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AEA5B97D-67FB-2546-8BC4-DB4BB8616A67}"/>
              </a:ext>
            </a:extLst>
          </p:cNvPr>
          <p:cNvGrpSpPr/>
          <p:nvPr userDrawn="1"/>
        </p:nvGrpSpPr>
        <p:grpSpPr>
          <a:xfrm>
            <a:off x="0" y="-7374"/>
            <a:ext cx="12192003" cy="6872748"/>
            <a:chOff x="0" y="-7374"/>
            <a:chExt cx="12192003" cy="6872748"/>
          </a:xfrm>
        </p:grpSpPr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2367FF89-588F-F748-92EC-24B8F946E85A}"/>
                </a:ext>
              </a:extLst>
            </p:cNvPr>
            <p:cNvGrpSpPr/>
            <p:nvPr/>
          </p:nvGrpSpPr>
          <p:grpSpPr>
            <a:xfrm>
              <a:off x="0" y="-7374"/>
              <a:ext cx="12192003" cy="6872748"/>
              <a:chOff x="0" y="-14748"/>
              <a:chExt cx="12192003" cy="6872748"/>
            </a:xfrm>
          </p:grpSpPr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831DA6FA-FA0C-FA48-B7D9-DCD5EB36DFB9}"/>
                  </a:ext>
                </a:extLst>
              </p:cNvPr>
              <p:cNvSpPr/>
              <p:nvPr/>
            </p:nvSpPr>
            <p:spPr>
              <a:xfrm>
                <a:off x="0" y="-14748"/>
                <a:ext cx="12192003" cy="798025"/>
              </a:xfrm>
              <a:prstGeom prst="rect">
                <a:avLst/>
              </a:prstGeom>
              <a:solidFill>
                <a:srgbClr val="0D479D"/>
              </a:solidFill>
              <a:ln>
                <a:solidFill>
                  <a:srgbClr val="12122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BA859B72-A792-A741-BA27-37C41CF58632}"/>
                  </a:ext>
                </a:extLst>
              </p:cNvPr>
              <p:cNvSpPr/>
              <p:nvPr/>
            </p:nvSpPr>
            <p:spPr>
              <a:xfrm>
                <a:off x="0" y="6215063"/>
                <a:ext cx="12192001" cy="642937"/>
              </a:xfrm>
              <a:prstGeom prst="rect">
                <a:avLst/>
              </a:prstGeom>
              <a:solidFill>
                <a:srgbClr val="0D479D"/>
              </a:solidFill>
              <a:ln>
                <a:solidFill>
                  <a:srgbClr val="12122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</p:grpSp>
        <p:pic>
          <p:nvPicPr>
            <p:cNvPr id="17" name="图片 16" descr="文本&#10;&#10;描述已自动生成">
              <a:extLst>
                <a:ext uri="{FF2B5EF4-FFF2-40B4-BE49-F238E27FC236}">
                  <a16:creationId xmlns:a16="http://schemas.microsoft.com/office/drawing/2014/main" id="{456379E8-53E8-9A46-9E71-01038542C3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774936" y="102400"/>
              <a:ext cx="2131311" cy="5637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92946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2E78DB-5B70-C34C-90D1-13F9CBD44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3102AA9-7F88-4E48-A237-E8C5471C79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B044DD-6CCC-B64C-835A-925F0AC7E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7E4F8-49ED-BD43-AD1F-5AEAF043F82E}" type="datetimeFigureOut">
              <a:rPr kumimoji="1" lang="zh-CN" altLang="en-US" smtClean="0"/>
              <a:t>2022/12/11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D10D5D-8A66-C748-97AD-8F9F7C769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D41B09-0EAD-D348-9E9D-AF1598AC1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3FD5B-B8E1-FD46-A392-A64968B15D4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56395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4500036-394F-C647-BF7B-2C523AE36B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08D0ED8-84F0-564E-8E20-59E3CCE401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A3C057-CBDF-1848-A172-5C1DE38B1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7E4F8-49ED-BD43-AD1F-5AEAF043F82E}" type="datetimeFigureOut">
              <a:rPr kumimoji="1" lang="zh-CN" altLang="en-US" smtClean="0"/>
              <a:t>2022/12/11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DD0353-C16B-D940-996B-E62FF140E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BECE13-2FA9-CD49-B5C6-0ADFA186A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3FD5B-B8E1-FD46-A392-A64968B15D4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84462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6D18AD-CF1B-F844-92AC-87DD61DE8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1783B7-DDE5-6C4A-B428-DB6C1CD0C8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534233-B2CF-4841-9431-5D6921CA9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7E4F8-49ED-BD43-AD1F-5AEAF043F82E}" type="datetimeFigureOut">
              <a:rPr kumimoji="1" lang="zh-CN" altLang="en-US" smtClean="0"/>
              <a:t>2022/12/11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29930E-ADB4-D949-848E-81D4F55E7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B31CEB-9EBD-E046-9C08-B08F43896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3FD5B-B8E1-FD46-A392-A64968B15D4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08850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8B7325-27B8-4D49-8F85-4C575C218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27BA6A8-F975-404A-9746-E9FEC1E5A0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892B9F-1817-6544-948A-7296DD044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7E4F8-49ED-BD43-AD1F-5AEAF043F82E}" type="datetimeFigureOut">
              <a:rPr kumimoji="1" lang="zh-CN" altLang="en-US" smtClean="0"/>
              <a:t>2022/12/11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3B25AC-3420-F44D-BCEB-AF372BDCC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A1D1AC-A0FB-7341-ADDB-3A48139AD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3FD5B-B8E1-FD46-A392-A64968B15D4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21987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CF2214-1D35-6D4B-AC43-34789D462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A24C26-905F-D641-BC0C-F7A4525CBB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36EA059-68A4-0948-B933-D1A6DE9386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8EB15D2-31DB-F343-9751-4BAB740C9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7E4F8-49ED-BD43-AD1F-5AEAF043F82E}" type="datetimeFigureOut">
              <a:rPr kumimoji="1" lang="zh-CN" altLang="en-US" smtClean="0"/>
              <a:t>2022/12/11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8ABC0DE-E515-244C-AAD9-DFFA41D29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8B71697-12E5-E74C-951B-16B040C5C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3FD5B-B8E1-FD46-A392-A64968B15D4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37170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E5E5D1-05EB-8C47-8FAA-E71B72B22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04337F8-7E29-534F-87ED-F02474D85E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F83A16F-EFBD-864C-B688-B1B59FD036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4964496-F901-8E45-848A-9DFBE39794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E87462B-53EB-E340-9E4F-8AD1688DE9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D0C2A2E-8D02-D340-B999-2A9CA1343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7E4F8-49ED-BD43-AD1F-5AEAF043F82E}" type="datetimeFigureOut">
              <a:rPr kumimoji="1" lang="zh-CN" altLang="en-US" smtClean="0"/>
              <a:t>2022/12/11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F150410-55A1-084C-A8F3-53E7AF666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F26165C-14EA-344C-8E8A-51A1823E1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3FD5B-B8E1-FD46-A392-A64968B15D4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2939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727A25-E552-F940-8E40-8F88131CB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59D7C03-F20A-1247-BDF5-64BA35D61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7E4F8-49ED-BD43-AD1F-5AEAF043F82E}" type="datetimeFigureOut">
              <a:rPr kumimoji="1" lang="zh-CN" altLang="en-US" smtClean="0"/>
              <a:t>2022/12/11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14826FC-F449-7E4C-83B0-F31D7C17C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40A83D9-2F00-4445-9254-726212495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3FD5B-B8E1-FD46-A392-A64968B15D4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17472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9669D83-A2F0-D543-B9EE-4BEE8D13F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7E4F8-49ED-BD43-AD1F-5AEAF043F82E}" type="datetimeFigureOut">
              <a:rPr kumimoji="1" lang="zh-CN" altLang="en-US" smtClean="0"/>
              <a:t>2022/12/11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91A19B3-1D87-594E-A612-DA43F0918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D97D996-A799-F74A-BB44-5D9250E8F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3FD5B-B8E1-FD46-A392-A64968B15D4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46066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AD0EAC-4D52-284A-84F1-321D41D98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AF1E4C-828E-AB45-8995-374B8C087E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086ABD8-BBE4-4A48-BA44-6C0DC0A75F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96657A7-89E7-0146-8778-821724431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7E4F8-49ED-BD43-AD1F-5AEAF043F82E}" type="datetimeFigureOut">
              <a:rPr kumimoji="1" lang="zh-CN" altLang="en-US" smtClean="0"/>
              <a:t>2022/12/11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BBDB7FD-1AD8-F341-92D5-A8E5EECAD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ACA41B2-B0BF-B143-8F0D-3FC50BEE9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3FD5B-B8E1-FD46-A392-A64968B15D4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56717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00CF30-4ED4-464D-B63E-59F00295F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13AE98E-BD4C-174E-B557-75558FB4C1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F59F837-57FD-4A48-8602-A159839FD7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41D5C08-9493-0941-A1FD-880D7C34B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7E4F8-49ED-BD43-AD1F-5AEAF043F82E}" type="datetimeFigureOut">
              <a:rPr kumimoji="1" lang="zh-CN" altLang="en-US" smtClean="0"/>
              <a:t>2022/12/11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B7386A0-A039-2941-B97A-F93580482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CCA9ECF-EBEA-C14F-9F57-FF41E432F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3FD5B-B8E1-FD46-A392-A64968B15D4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18589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72E8F3B-68E5-2840-ADC1-B9166C424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68D399B-E414-1D4C-A726-5E67FDFF19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410291-0CAF-3948-91EB-71CEE0B380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D7E4F8-49ED-BD43-AD1F-5AEAF043F82E}" type="datetimeFigureOut">
              <a:rPr kumimoji="1" lang="zh-CN" altLang="en-US" smtClean="0"/>
              <a:t>2022/12/11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49AF93-56E9-DF4B-AA1D-591F069D20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4EB03E-ECDD-E64B-B199-74E300B4E8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A3FD5B-B8E1-FD46-A392-A64968B15D4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40715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标题 1">
            <a:extLst>
              <a:ext uri="{FF2B5EF4-FFF2-40B4-BE49-F238E27FC236}">
                <a16:creationId xmlns:a16="http://schemas.microsoft.com/office/drawing/2014/main" id="{EB0700BD-89BE-D34D-88BE-2BDA2B610CDE}"/>
              </a:ext>
            </a:extLst>
          </p:cNvPr>
          <p:cNvSpPr txBox="1">
            <a:spLocks/>
          </p:cNvSpPr>
          <p:nvPr/>
        </p:nvSpPr>
        <p:spPr>
          <a:xfrm>
            <a:off x="11525247" y="6400800"/>
            <a:ext cx="762000" cy="4159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endParaRPr lang="zh-CN" altLang="en-US" sz="1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E915285C-32ED-B94A-9FC3-610C0CA63D5D}"/>
              </a:ext>
            </a:extLst>
          </p:cNvPr>
          <p:cNvSpPr txBox="1"/>
          <p:nvPr/>
        </p:nvSpPr>
        <p:spPr>
          <a:xfrm>
            <a:off x="4374352" y="4880939"/>
            <a:ext cx="3443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December 6</a:t>
            </a:r>
            <a:r>
              <a:rPr kumimoji="1" lang="en-US" altLang="zh-CN" sz="20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kumimoji="1"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2022</a:t>
            </a:r>
            <a:endParaRPr kumimoji="1"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8E7DBB4E-79C1-9944-95C3-13A20F346F87}"/>
              </a:ext>
            </a:extLst>
          </p:cNvPr>
          <p:cNvGrpSpPr/>
          <p:nvPr/>
        </p:nvGrpSpPr>
        <p:grpSpPr>
          <a:xfrm>
            <a:off x="0" y="-7374"/>
            <a:ext cx="12192003" cy="6872748"/>
            <a:chOff x="0" y="-7374"/>
            <a:chExt cx="12192003" cy="6872748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CD54C3F5-46AB-C647-A545-26418AECE08B}"/>
                </a:ext>
              </a:extLst>
            </p:cNvPr>
            <p:cNvGrpSpPr/>
            <p:nvPr/>
          </p:nvGrpSpPr>
          <p:grpSpPr>
            <a:xfrm>
              <a:off x="0" y="-7374"/>
              <a:ext cx="12192003" cy="6872748"/>
              <a:chOff x="0" y="-14748"/>
              <a:chExt cx="12192003" cy="6872748"/>
            </a:xfrm>
          </p:grpSpPr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338079BD-F943-5542-ADF6-4864AF81A49A}"/>
                  </a:ext>
                </a:extLst>
              </p:cNvPr>
              <p:cNvSpPr/>
              <p:nvPr/>
            </p:nvSpPr>
            <p:spPr>
              <a:xfrm>
                <a:off x="0" y="-14748"/>
                <a:ext cx="12192003" cy="798025"/>
              </a:xfrm>
              <a:prstGeom prst="rect">
                <a:avLst/>
              </a:prstGeom>
              <a:solidFill>
                <a:srgbClr val="0D479D"/>
              </a:solidFill>
              <a:ln>
                <a:solidFill>
                  <a:srgbClr val="12122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EB7DCFC8-8807-A544-9BDD-5520D963101E}"/>
                  </a:ext>
                </a:extLst>
              </p:cNvPr>
              <p:cNvSpPr/>
              <p:nvPr/>
            </p:nvSpPr>
            <p:spPr>
              <a:xfrm>
                <a:off x="0" y="6215063"/>
                <a:ext cx="12192001" cy="642937"/>
              </a:xfrm>
              <a:prstGeom prst="rect">
                <a:avLst/>
              </a:prstGeom>
              <a:solidFill>
                <a:srgbClr val="0D479D"/>
              </a:solidFill>
              <a:ln>
                <a:solidFill>
                  <a:srgbClr val="12122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</p:grpSp>
        <p:pic>
          <p:nvPicPr>
            <p:cNvPr id="32" name="图片 31" descr="文本&#10;&#10;描述已自动生成">
              <a:extLst>
                <a:ext uri="{FF2B5EF4-FFF2-40B4-BE49-F238E27FC236}">
                  <a16:creationId xmlns:a16="http://schemas.microsoft.com/office/drawing/2014/main" id="{9D40A4D5-DEFB-CB49-9C0A-36C41B6101C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774936" y="102400"/>
              <a:ext cx="2131311" cy="563727"/>
            </a:xfrm>
            <a:prstGeom prst="rect">
              <a:avLst/>
            </a:prstGeom>
          </p:spPr>
        </p:pic>
      </p:grpSp>
      <p:sp>
        <p:nvSpPr>
          <p:cNvPr id="13" name="标题 1">
            <a:extLst>
              <a:ext uri="{FF2B5EF4-FFF2-40B4-BE49-F238E27FC236}">
                <a16:creationId xmlns:a16="http://schemas.microsoft.com/office/drawing/2014/main" id="{F25E6F85-2964-8C41-8EBA-7846B33CAC5A}"/>
              </a:ext>
            </a:extLst>
          </p:cNvPr>
          <p:cNvSpPr txBox="1">
            <a:spLocks/>
          </p:cNvSpPr>
          <p:nvPr/>
        </p:nvSpPr>
        <p:spPr>
          <a:xfrm>
            <a:off x="1118964" y="1952368"/>
            <a:ext cx="9954064" cy="89896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" altLang="zh-CN" sz="2800" b="1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PPAEG: Automatic Exploit Generation for Server-side</a:t>
            </a:r>
            <a:r>
              <a:rPr lang="zh-CN" altLang="en-US" sz="2800" b="1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" altLang="zh-CN" sz="2800" b="1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Prototype Pollution Vulnerabilities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537F2BF-3C96-4643-9D7C-3DDF4CE2F335}"/>
              </a:ext>
            </a:extLst>
          </p:cNvPr>
          <p:cNvSpPr txBox="1"/>
          <p:nvPr/>
        </p:nvSpPr>
        <p:spPr>
          <a:xfrm>
            <a:off x="3293600" y="3306489"/>
            <a:ext cx="56047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0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Apple Symbols" panose="02000000000000000000" pitchFamily="2" charset="-79"/>
                <a:cs typeface="Times New Roman" panose="02020603050405020304" pitchFamily="18" charset="0"/>
              </a:rPr>
              <a:t>Zhengyu Liu, </a:t>
            </a:r>
            <a:r>
              <a:rPr kumimoji="1" lang="en-US" altLang="zh-CN" sz="2000" b="1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Apple Symbols" panose="02000000000000000000" pitchFamily="2" charset="-79"/>
                <a:cs typeface="Times New Roman" panose="02020603050405020304" pitchFamily="18" charset="0"/>
              </a:rPr>
              <a:t>Kecheng</a:t>
            </a:r>
            <a:r>
              <a:rPr kumimoji="1" lang="en-US" altLang="zh-CN" sz="20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Apple Symbols" panose="02000000000000000000" pitchFamily="2" charset="-79"/>
                <a:cs typeface="Times New Roman" panose="02020603050405020304" pitchFamily="18" charset="0"/>
              </a:rPr>
              <a:t> An, </a:t>
            </a:r>
            <a:r>
              <a:rPr kumimoji="1" lang="en-US" altLang="zh-CN" sz="2000" b="1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Apple Symbols" panose="02000000000000000000" pitchFamily="2" charset="-79"/>
                <a:cs typeface="Times New Roman" panose="02020603050405020304" pitchFamily="18" charset="0"/>
              </a:rPr>
              <a:t>Yiyang</a:t>
            </a:r>
            <a:r>
              <a:rPr kumimoji="1" lang="en-US" altLang="zh-CN" sz="20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Apple Symbols" panose="02000000000000000000" pitchFamily="2" charset="-79"/>
                <a:cs typeface="Times New Roman" panose="02020603050405020304" pitchFamily="18" charset="0"/>
              </a:rPr>
              <a:t> Li, </a:t>
            </a:r>
            <a:r>
              <a:rPr kumimoji="1" lang="en-US" altLang="zh-CN" sz="2000" b="1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Apple Symbols" panose="02000000000000000000" pitchFamily="2" charset="-79"/>
                <a:cs typeface="Times New Roman" panose="02020603050405020304" pitchFamily="18" charset="0"/>
              </a:rPr>
              <a:t>Tianjian</a:t>
            </a:r>
            <a:r>
              <a:rPr kumimoji="1" lang="en-US" altLang="zh-CN" sz="20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Apple Symbols" panose="02000000000000000000" pitchFamily="2" charset="-79"/>
                <a:cs typeface="Times New Roman" panose="02020603050405020304" pitchFamily="18" charset="0"/>
              </a:rPr>
              <a:t> Li</a:t>
            </a:r>
            <a:endParaRPr kumimoji="1" lang="zh-CN" altLang="en-US" sz="2000" b="1" i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Apple Symbols" panose="02000000000000000000" pitchFamily="2" charset="-79"/>
              <a:cs typeface="Times New Roman" panose="02020603050405020304" pitchFamily="18" charset="0"/>
            </a:endParaRPr>
          </a:p>
        </p:txBody>
      </p:sp>
      <p:pic>
        <p:nvPicPr>
          <p:cNvPr id="21" name="图片 20" descr="文本&#10;&#10;描述已自动生成">
            <a:extLst>
              <a:ext uri="{FF2B5EF4-FFF2-40B4-BE49-F238E27FC236}">
                <a16:creationId xmlns:a16="http://schemas.microsoft.com/office/drawing/2014/main" id="{E0F47310-9BCC-1F40-B43F-20DCFF9450A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792" t="8032" r="7139" b="21265"/>
          <a:stretch/>
        </p:blipFill>
        <p:spPr>
          <a:xfrm>
            <a:off x="7718027" y="3951317"/>
            <a:ext cx="4345961" cy="1302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661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70"/>
    </mc:Choice>
    <mc:Fallback xmlns="">
      <p:transition spd="slow" advTm="257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>
            <a:extLst>
              <a:ext uri="{FF2B5EF4-FFF2-40B4-BE49-F238E27FC236}">
                <a16:creationId xmlns:a16="http://schemas.microsoft.com/office/drawing/2014/main" id="{51313198-72F1-8A48-9F38-93BF625C8EFC}"/>
              </a:ext>
            </a:extLst>
          </p:cNvPr>
          <p:cNvGrpSpPr/>
          <p:nvPr/>
        </p:nvGrpSpPr>
        <p:grpSpPr>
          <a:xfrm>
            <a:off x="0" y="-35419"/>
            <a:ext cx="12287246" cy="6892959"/>
            <a:chOff x="0" y="1"/>
            <a:chExt cx="12287246" cy="6892959"/>
          </a:xfrm>
        </p:grpSpPr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0739F1EF-F81D-EA4C-AC16-B53D7D46CAA2}"/>
                </a:ext>
              </a:extLst>
            </p:cNvPr>
            <p:cNvGrpSpPr/>
            <p:nvPr/>
          </p:nvGrpSpPr>
          <p:grpSpPr>
            <a:xfrm>
              <a:off x="0" y="1"/>
              <a:ext cx="12287246" cy="6892959"/>
              <a:chOff x="0" y="1"/>
              <a:chExt cx="12287246" cy="6892959"/>
            </a:xfrm>
          </p:grpSpPr>
          <p:grpSp>
            <p:nvGrpSpPr>
              <p:cNvPr id="15" name="组合 14">
                <a:extLst>
                  <a:ext uri="{FF2B5EF4-FFF2-40B4-BE49-F238E27FC236}">
                    <a16:creationId xmlns:a16="http://schemas.microsoft.com/office/drawing/2014/main" id="{142B49E4-6530-D049-8FFA-BDD3726BAB86}"/>
                  </a:ext>
                </a:extLst>
              </p:cNvPr>
              <p:cNvGrpSpPr/>
              <p:nvPr/>
            </p:nvGrpSpPr>
            <p:grpSpPr>
              <a:xfrm>
                <a:off x="0" y="1"/>
                <a:ext cx="12287246" cy="6892959"/>
                <a:chOff x="-2" y="114405"/>
                <a:chExt cx="12287246" cy="6892959"/>
              </a:xfrm>
            </p:grpSpPr>
            <p:sp>
              <p:nvSpPr>
                <p:cNvPr id="17" name="矩形 16">
                  <a:extLst>
                    <a:ext uri="{FF2B5EF4-FFF2-40B4-BE49-F238E27FC236}">
                      <a16:creationId xmlns:a16="http://schemas.microsoft.com/office/drawing/2014/main" id="{DCA4FCBA-EC60-AF46-A707-F0F4CC35DDD3}"/>
                    </a:ext>
                  </a:extLst>
                </p:cNvPr>
                <p:cNvSpPr/>
                <p:nvPr/>
              </p:nvSpPr>
              <p:spPr>
                <a:xfrm>
                  <a:off x="3253" y="114405"/>
                  <a:ext cx="12188745" cy="597566"/>
                </a:xfrm>
                <a:prstGeom prst="rect">
                  <a:avLst/>
                </a:prstGeom>
                <a:solidFill>
                  <a:srgbClr val="0D479D"/>
                </a:solidFill>
                <a:ln>
                  <a:solidFill>
                    <a:srgbClr val="132ED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sp>
              <p:nvSpPr>
                <p:cNvPr id="18" name="矩形 17">
                  <a:extLst>
                    <a:ext uri="{FF2B5EF4-FFF2-40B4-BE49-F238E27FC236}">
                      <a16:creationId xmlns:a16="http://schemas.microsoft.com/office/drawing/2014/main" id="{D3CB6C0A-B4A9-AC41-9B1A-C219CD41AA9E}"/>
                    </a:ext>
                  </a:extLst>
                </p:cNvPr>
                <p:cNvSpPr/>
                <p:nvPr/>
              </p:nvSpPr>
              <p:spPr>
                <a:xfrm>
                  <a:off x="-2" y="6409798"/>
                  <a:ext cx="12192001" cy="597566"/>
                </a:xfrm>
                <a:prstGeom prst="rect">
                  <a:avLst/>
                </a:prstGeom>
                <a:solidFill>
                  <a:srgbClr val="0D479D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sp>
              <p:nvSpPr>
                <p:cNvPr id="19" name="标题 1">
                  <a:extLst>
                    <a:ext uri="{FF2B5EF4-FFF2-40B4-BE49-F238E27FC236}">
                      <a16:creationId xmlns:a16="http://schemas.microsoft.com/office/drawing/2014/main" id="{FED23AA7-220D-974E-8400-0ABB88FAB286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1525244" y="6400799"/>
                  <a:ext cx="762000" cy="415925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rmAutofit/>
                </a:bodyPr>
                <a:lstStyle>
                  <a:lvl1pPr algn="l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>
                    <a:lnSpc>
                      <a:spcPct val="150000"/>
                    </a:lnSpc>
                  </a:pPr>
                  <a:endParaRPr lang="zh-CN" altLang="en-US" sz="1400" b="1" dirty="0">
                    <a:solidFill>
                      <a:schemeClr val="bg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endParaRPr>
                </a:p>
              </p:txBody>
            </p:sp>
          </p:grpSp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65514F48-8B19-F24B-AD77-D415E6DE17A3}"/>
                  </a:ext>
                </a:extLst>
              </p:cNvPr>
              <p:cNvSpPr txBox="1"/>
              <p:nvPr/>
            </p:nvSpPr>
            <p:spPr>
              <a:xfrm>
                <a:off x="100012" y="67951"/>
                <a:ext cx="1001854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400" dirty="0">
                    <a:solidFill>
                      <a:schemeClr val="bg1"/>
                    </a:solidFill>
                    <a:latin typeface="Baskerville" panose="02020502070401020303" pitchFamily="18" charset="0"/>
                    <a:ea typeface="Baskerville" panose="02020502070401020303" pitchFamily="18" charset="0"/>
                  </a:rPr>
                  <a:t>2 Compared</a:t>
                </a:r>
                <a:r>
                  <a:rPr kumimoji="1" lang="zh-CN" altLang="en-US" sz="2400" dirty="0">
                    <a:solidFill>
                      <a:schemeClr val="bg1"/>
                    </a:solidFill>
                    <a:latin typeface="Baskerville" panose="02020502070401020303" pitchFamily="18" charset="0"/>
                    <a:ea typeface="Baskerville" panose="02020502070401020303" pitchFamily="18" charset="0"/>
                  </a:rPr>
                  <a:t> </a:t>
                </a:r>
                <a:r>
                  <a:rPr kumimoji="1" lang="en-US" altLang="zh-CN" sz="2400" dirty="0">
                    <a:solidFill>
                      <a:schemeClr val="bg1"/>
                    </a:solidFill>
                    <a:latin typeface="Baskerville" panose="02020502070401020303" pitchFamily="18" charset="0"/>
                    <a:ea typeface="Baskerville" panose="02020502070401020303" pitchFamily="18" charset="0"/>
                  </a:rPr>
                  <a:t>to Related Work</a:t>
                </a:r>
                <a:endParaRPr kumimoji="1" lang="zh-CN" altLang="en-US" sz="2400" dirty="0">
                  <a:solidFill>
                    <a:schemeClr val="bg1"/>
                  </a:solidFill>
                  <a:latin typeface="Baskerville" panose="02020502070401020303" pitchFamily="18" charset="0"/>
                </a:endParaRPr>
              </a:p>
            </p:txBody>
          </p:sp>
        </p:grpSp>
        <p:pic>
          <p:nvPicPr>
            <p:cNvPr id="14" name="图片 13" descr="文本&#10;&#10;描述已自动生成">
              <a:extLst>
                <a:ext uri="{FF2B5EF4-FFF2-40B4-BE49-F238E27FC236}">
                  <a16:creationId xmlns:a16="http://schemas.microsoft.com/office/drawing/2014/main" id="{C81383CD-4916-1A43-BF44-C352BFA8889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955409" y="6326200"/>
              <a:ext cx="2131311" cy="563727"/>
            </a:xfrm>
            <a:prstGeom prst="rect">
              <a:avLst/>
            </a:prstGeom>
          </p:spPr>
        </p:pic>
      </p:grpSp>
      <p:sp>
        <p:nvSpPr>
          <p:cNvPr id="20" name="文本框 19">
            <a:extLst>
              <a:ext uri="{FF2B5EF4-FFF2-40B4-BE49-F238E27FC236}">
                <a16:creationId xmlns:a16="http://schemas.microsoft.com/office/drawing/2014/main" id="{6D9E7FCF-ABD4-184A-A19C-2E525886AB08}"/>
              </a:ext>
            </a:extLst>
          </p:cNvPr>
          <p:cNvSpPr txBox="1"/>
          <p:nvPr/>
        </p:nvSpPr>
        <p:spPr>
          <a:xfrm>
            <a:off x="682608" y="1445393"/>
            <a:ext cx="10975991" cy="3702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0000"/>
              </a:lnSpc>
              <a:buFont typeface="Wingdings" pitchFamily="2" charset="2"/>
              <a:buChar char="Ø"/>
            </a:pPr>
            <a:r>
              <a:rPr kumimoji="1" lang="en-US" altLang="zh-CN" sz="2000" dirty="0">
                <a:latin typeface="Songti SC" panose="02010600040101010101" pitchFamily="2" charset="-122"/>
                <a:ea typeface="Songti SC" panose="02010600040101010101" pitchFamily="2" charset="-122"/>
              </a:rPr>
              <a:t>Suffer from data-flow tracking loss</a:t>
            </a:r>
          </a:p>
          <a:p>
            <a:pPr marL="800100" lvl="1" indent="-342900">
              <a:lnSpc>
                <a:spcPct val="120000"/>
              </a:lnSpc>
              <a:buFont typeface="Wingdings" pitchFamily="2" charset="2"/>
              <a:buChar char="Ø"/>
            </a:pPr>
            <a:r>
              <a:rPr kumimoji="1" lang="en-US" altLang="zh-CN" dirty="0">
                <a:latin typeface="Songti SC" panose="02010600040101010101" pitchFamily="2" charset="-122"/>
                <a:ea typeface="Songti SC" panose="02010600040101010101" pitchFamily="2" charset="-122"/>
              </a:rPr>
              <a:t>could handle direct landing (one-time landing) gadgets</a:t>
            </a:r>
          </a:p>
          <a:p>
            <a:pPr marL="800100" lvl="1" indent="-342900">
              <a:lnSpc>
                <a:spcPct val="120000"/>
              </a:lnSpc>
              <a:buFont typeface="Wingdings" pitchFamily="2" charset="2"/>
              <a:buChar char="Ø"/>
            </a:pPr>
            <a:r>
              <a:rPr kumimoji="1" lang="en-US" altLang="zh-CN" dirty="0">
                <a:latin typeface="Songti SC" panose="02010600040101010101" pitchFamily="2" charset="-122"/>
                <a:ea typeface="Songti SC" panose="02010600040101010101" pitchFamily="2" charset="-122"/>
              </a:rPr>
              <a:t>especially information loss through (runtime-determined) function calls and external object properties</a:t>
            </a:r>
          </a:p>
          <a:p>
            <a:pPr marL="342900" indent="-342900">
              <a:lnSpc>
                <a:spcPct val="120000"/>
              </a:lnSpc>
              <a:spcBef>
                <a:spcPts val="600"/>
              </a:spcBef>
              <a:buFont typeface="Wingdings" pitchFamily="2" charset="2"/>
              <a:buChar char="Ø"/>
            </a:pPr>
            <a:r>
              <a:rPr kumimoji="1" lang="en-US" altLang="zh-CN" sz="2000" dirty="0">
                <a:latin typeface="Songti SC" panose="02010600040101010101" pitchFamily="2" charset="-122"/>
                <a:ea typeface="Songti SC" panose="02010600040101010101" pitchFamily="2" charset="-122"/>
              </a:rPr>
              <a:t>Prone to taint flooding, making it impossible to find the exact gadgets, resulting in high false positives and a heavy manual review workload</a:t>
            </a:r>
          </a:p>
          <a:p>
            <a:pPr marL="800100" lvl="1" indent="-342900">
              <a:lnSpc>
                <a:spcPct val="120000"/>
              </a:lnSpc>
              <a:buFont typeface="Wingdings" pitchFamily="2" charset="2"/>
              <a:buChar char="Ø"/>
            </a:pPr>
            <a:r>
              <a:rPr kumimoji="1" lang="en-US" altLang="zh-CN" dirty="0">
                <a:latin typeface="Songti SC" panose="02010600040101010101" pitchFamily="2" charset="-122"/>
                <a:ea typeface="Songti SC" panose="02010600040101010101" pitchFamily="2" charset="-122"/>
              </a:rPr>
              <a:t>proved in paper that 3 </a:t>
            </a:r>
            <a:r>
              <a:rPr kumimoji="1" lang="en-US" altLang="zh-CN" dirty="0" err="1">
                <a:latin typeface="Songti SC" panose="02010600040101010101" pitchFamily="2" charset="-122"/>
                <a:ea typeface="Songti SC" panose="02010600040101010101" pitchFamily="2" charset="-122"/>
              </a:rPr>
              <a:t>Node.JS</a:t>
            </a:r>
            <a:r>
              <a:rPr kumimoji="1" lang="en-US" altLang="zh-CN" dirty="0">
                <a:latin typeface="Songti SC" panose="02010600040101010101" pitchFamily="2" charset="-122"/>
                <a:ea typeface="Songti SC" panose="02010600040101010101" pitchFamily="2" charset="-122"/>
              </a:rPr>
              <a:t> API &gt; 342 gadgets &gt; 11 TP</a:t>
            </a:r>
          </a:p>
          <a:p>
            <a:pPr marL="800100" lvl="1" indent="-342900">
              <a:lnSpc>
                <a:spcPct val="120000"/>
              </a:lnSpc>
              <a:buFont typeface="Wingdings" pitchFamily="2" charset="2"/>
              <a:buChar char="Ø"/>
            </a:pPr>
            <a:r>
              <a:rPr kumimoji="1" lang="en-US" altLang="zh-CN" dirty="0">
                <a:latin typeface="Songti SC" panose="02010600040101010101" pitchFamily="2" charset="-122"/>
                <a:ea typeface="Songti SC" panose="02010600040101010101" pitchFamily="2" charset="-122"/>
              </a:rPr>
              <a:t>difficult to handle programs with recursive or loop calls (linear code execution is static analysis’s favorite)</a:t>
            </a:r>
          </a:p>
          <a:p>
            <a:pPr marL="342900" indent="-342900">
              <a:lnSpc>
                <a:spcPct val="120000"/>
              </a:lnSpc>
              <a:spcBef>
                <a:spcPts val="600"/>
              </a:spcBef>
              <a:buFont typeface="Wingdings" pitchFamily="2" charset="2"/>
              <a:buChar char="Ø"/>
            </a:pPr>
            <a:r>
              <a:rPr kumimoji="1" lang="en-US" altLang="zh-CN" sz="2000" dirty="0">
                <a:latin typeface="Songti SC" panose="02010600040101010101" pitchFamily="2" charset="-122"/>
                <a:ea typeface="Songti SC" panose="02010600040101010101" pitchFamily="2" charset="-122"/>
              </a:rPr>
              <a:t>Ignore the conditions for control flow execution, resulting in missing ancillary properties</a:t>
            </a:r>
          </a:p>
          <a:p>
            <a:pPr marL="800100" lvl="1" indent="-342900">
              <a:lnSpc>
                <a:spcPct val="120000"/>
              </a:lnSpc>
              <a:buFont typeface="Wingdings" pitchFamily="2" charset="2"/>
              <a:buChar char="Ø"/>
            </a:pPr>
            <a:r>
              <a:rPr kumimoji="1" lang="en-US" altLang="zh-CN" dirty="0">
                <a:latin typeface="Songti SC" panose="02010600040101010101" pitchFamily="2" charset="-122"/>
                <a:ea typeface="Songti SC" panose="02010600040101010101" pitchFamily="2" charset="-122"/>
              </a:rPr>
              <a:t>In the case of </a:t>
            </a:r>
            <a:r>
              <a:rPr kumimoji="1" lang="en-US" altLang="zh-CN" dirty="0" err="1">
                <a:latin typeface="Songti SC" panose="02010600040101010101" pitchFamily="2" charset="-122"/>
                <a:ea typeface="Songti SC" panose="02010600040101010101" pitchFamily="2" charset="-122"/>
              </a:rPr>
              <a:t>hogan</a:t>
            </a:r>
            <a:r>
              <a:rPr kumimoji="1" lang="en-US" altLang="zh-CN" dirty="0">
                <a:latin typeface="Songti SC" panose="02010600040101010101" pitchFamily="2" charset="-122"/>
                <a:ea typeface="Songti SC" panose="02010600040101010101" pitchFamily="2" charset="-122"/>
              </a:rPr>
              <a:t>, it will miss the property </a:t>
            </a:r>
            <a:r>
              <a:rPr kumimoji="1" lang="en-US" altLang="zh-CN" dirty="0" err="1">
                <a:latin typeface="Songti SC" panose="02010600040101010101" pitchFamily="2" charset="-122"/>
                <a:ea typeface="Songti SC" panose="02010600040101010101" pitchFamily="2" charset="-122"/>
              </a:rPr>
              <a:t>asString</a:t>
            </a:r>
            <a:r>
              <a:rPr kumimoji="1" lang="en-US" altLang="zh-CN" dirty="0">
                <a:latin typeface="Songti SC" panose="02010600040101010101" pitchFamily="2" charset="-122"/>
                <a:ea typeface="Songti SC" panose="02010600040101010101" pitchFamily="2" charset="-122"/>
              </a:rPr>
              <a:t>.</a:t>
            </a:r>
          </a:p>
          <a:p>
            <a:pPr marL="800100" lvl="1" indent="-342900">
              <a:lnSpc>
                <a:spcPct val="120000"/>
              </a:lnSpc>
              <a:buFont typeface="Wingdings" pitchFamily="2" charset="2"/>
              <a:buChar char="Ø"/>
            </a:pPr>
            <a:r>
              <a:rPr kumimoji="1" lang="en-US" altLang="zh-CN" dirty="0">
                <a:latin typeface="Songti SC" panose="02010600040101010101" pitchFamily="2" charset="-122"/>
                <a:ea typeface="Songti SC" panose="02010600040101010101" pitchFamily="2" charset="-122"/>
              </a:rPr>
              <a:t>In the case of pug, it will miss the property </a:t>
            </a:r>
            <a:r>
              <a:rPr kumimoji="1" lang="en-US" altLang="zh-CN" dirty="0" err="1">
                <a:latin typeface="Songti SC" panose="02010600040101010101" pitchFamily="2" charset="-122"/>
                <a:ea typeface="Songti SC" panose="02010600040101010101" pitchFamily="2" charset="-122"/>
              </a:rPr>
              <a:t>block.Type</a:t>
            </a:r>
            <a:r>
              <a:rPr kumimoji="1" lang="en-US" altLang="zh-CN" dirty="0">
                <a:latin typeface="Songti SC" panose="02010600040101010101" pitchFamily="2" charset="-122"/>
                <a:ea typeface="Songti SC" panose="02010600040101010101" pitchFamily="2" charset="-122"/>
              </a:rPr>
              <a:t>='Text'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B87FB54C-CC61-7345-9140-BC260D46CAD4}"/>
              </a:ext>
            </a:extLst>
          </p:cNvPr>
          <p:cNvSpPr txBox="1"/>
          <p:nvPr/>
        </p:nvSpPr>
        <p:spPr>
          <a:xfrm>
            <a:off x="374837" y="921958"/>
            <a:ext cx="10313741" cy="51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Wingdings" pitchFamily="2" charset="2"/>
              <a:buChar char="n"/>
            </a:pPr>
            <a:r>
              <a:rPr kumimoji="1" lang="en-US" altLang="zh-CN" sz="2400" dirty="0">
                <a:latin typeface="Songti SC" panose="02010600040101010101" pitchFamily="2" charset="-122"/>
                <a:ea typeface="Songti SC" panose="02010600040101010101" pitchFamily="2" charset="-122"/>
              </a:rPr>
              <a:t> Limitation of Silent Spring (USENIX Security’23)</a:t>
            </a:r>
          </a:p>
        </p:txBody>
      </p:sp>
    </p:spTree>
    <p:extLst>
      <p:ext uri="{BB962C8B-B14F-4D97-AF65-F5344CB8AC3E}">
        <p14:creationId xmlns:p14="http://schemas.microsoft.com/office/powerpoint/2010/main" val="37307637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>
            <a:extLst>
              <a:ext uri="{FF2B5EF4-FFF2-40B4-BE49-F238E27FC236}">
                <a16:creationId xmlns:a16="http://schemas.microsoft.com/office/drawing/2014/main" id="{51313198-72F1-8A48-9F38-93BF625C8EFC}"/>
              </a:ext>
            </a:extLst>
          </p:cNvPr>
          <p:cNvGrpSpPr/>
          <p:nvPr/>
        </p:nvGrpSpPr>
        <p:grpSpPr>
          <a:xfrm>
            <a:off x="0" y="-35419"/>
            <a:ext cx="12287246" cy="6892959"/>
            <a:chOff x="0" y="1"/>
            <a:chExt cx="12287246" cy="6892959"/>
          </a:xfrm>
        </p:grpSpPr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0739F1EF-F81D-EA4C-AC16-B53D7D46CAA2}"/>
                </a:ext>
              </a:extLst>
            </p:cNvPr>
            <p:cNvGrpSpPr/>
            <p:nvPr/>
          </p:nvGrpSpPr>
          <p:grpSpPr>
            <a:xfrm>
              <a:off x="0" y="1"/>
              <a:ext cx="12287246" cy="6892959"/>
              <a:chOff x="0" y="1"/>
              <a:chExt cx="12287246" cy="6892959"/>
            </a:xfrm>
          </p:grpSpPr>
          <p:grpSp>
            <p:nvGrpSpPr>
              <p:cNvPr id="15" name="组合 14">
                <a:extLst>
                  <a:ext uri="{FF2B5EF4-FFF2-40B4-BE49-F238E27FC236}">
                    <a16:creationId xmlns:a16="http://schemas.microsoft.com/office/drawing/2014/main" id="{142B49E4-6530-D049-8FFA-BDD3726BAB86}"/>
                  </a:ext>
                </a:extLst>
              </p:cNvPr>
              <p:cNvGrpSpPr/>
              <p:nvPr/>
            </p:nvGrpSpPr>
            <p:grpSpPr>
              <a:xfrm>
                <a:off x="0" y="1"/>
                <a:ext cx="12287246" cy="6892959"/>
                <a:chOff x="-2" y="114405"/>
                <a:chExt cx="12287246" cy="6892959"/>
              </a:xfrm>
            </p:grpSpPr>
            <p:sp>
              <p:nvSpPr>
                <p:cNvPr id="17" name="矩形 16">
                  <a:extLst>
                    <a:ext uri="{FF2B5EF4-FFF2-40B4-BE49-F238E27FC236}">
                      <a16:creationId xmlns:a16="http://schemas.microsoft.com/office/drawing/2014/main" id="{DCA4FCBA-EC60-AF46-A707-F0F4CC35DDD3}"/>
                    </a:ext>
                  </a:extLst>
                </p:cNvPr>
                <p:cNvSpPr/>
                <p:nvPr/>
              </p:nvSpPr>
              <p:spPr>
                <a:xfrm>
                  <a:off x="3253" y="114405"/>
                  <a:ext cx="12188745" cy="597566"/>
                </a:xfrm>
                <a:prstGeom prst="rect">
                  <a:avLst/>
                </a:prstGeom>
                <a:solidFill>
                  <a:srgbClr val="0D479D"/>
                </a:solidFill>
                <a:ln>
                  <a:solidFill>
                    <a:srgbClr val="132ED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sp>
              <p:nvSpPr>
                <p:cNvPr id="18" name="矩形 17">
                  <a:extLst>
                    <a:ext uri="{FF2B5EF4-FFF2-40B4-BE49-F238E27FC236}">
                      <a16:creationId xmlns:a16="http://schemas.microsoft.com/office/drawing/2014/main" id="{D3CB6C0A-B4A9-AC41-9B1A-C219CD41AA9E}"/>
                    </a:ext>
                  </a:extLst>
                </p:cNvPr>
                <p:cNvSpPr/>
                <p:nvPr/>
              </p:nvSpPr>
              <p:spPr>
                <a:xfrm>
                  <a:off x="-2" y="6409798"/>
                  <a:ext cx="12192001" cy="597566"/>
                </a:xfrm>
                <a:prstGeom prst="rect">
                  <a:avLst/>
                </a:prstGeom>
                <a:solidFill>
                  <a:srgbClr val="0D479D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sp>
              <p:nvSpPr>
                <p:cNvPr id="19" name="标题 1">
                  <a:extLst>
                    <a:ext uri="{FF2B5EF4-FFF2-40B4-BE49-F238E27FC236}">
                      <a16:creationId xmlns:a16="http://schemas.microsoft.com/office/drawing/2014/main" id="{FED23AA7-220D-974E-8400-0ABB88FAB286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1525244" y="6400799"/>
                  <a:ext cx="762000" cy="415925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rmAutofit/>
                </a:bodyPr>
                <a:lstStyle>
                  <a:lvl1pPr algn="l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>
                    <a:lnSpc>
                      <a:spcPct val="150000"/>
                    </a:lnSpc>
                  </a:pPr>
                  <a:endParaRPr lang="zh-CN" altLang="en-US" sz="1400" b="1" dirty="0">
                    <a:solidFill>
                      <a:schemeClr val="bg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endParaRPr>
                </a:p>
              </p:txBody>
            </p:sp>
          </p:grpSp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65514F48-8B19-F24B-AD77-D415E6DE17A3}"/>
                  </a:ext>
                </a:extLst>
              </p:cNvPr>
              <p:cNvSpPr txBox="1"/>
              <p:nvPr/>
            </p:nvSpPr>
            <p:spPr>
              <a:xfrm>
                <a:off x="100012" y="67951"/>
                <a:ext cx="1001854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400" dirty="0">
                    <a:solidFill>
                      <a:schemeClr val="bg1"/>
                    </a:solidFill>
                    <a:latin typeface="Baskerville" panose="02020502070401020303" pitchFamily="18" charset="0"/>
                    <a:ea typeface="Baskerville" panose="02020502070401020303" pitchFamily="18" charset="0"/>
                  </a:rPr>
                  <a:t>2 Compared</a:t>
                </a:r>
                <a:r>
                  <a:rPr kumimoji="1" lang="zh-CN" altLang="en-US" sz="2400" dirty="0">
                    <a:solidFill>
                      <a:schemeClr val="bg1"/>
                    </a:solidFill>
                    <a:latin typeface="Baskerville" panose="02020502070401020303" pitchFamily="18" charset="0"/>
                    <a:ea typeface="Baskerville" panose="02020502070401020303" pitchFamily="18" charset="0"/>
                  </a:rPr>
                  <a:t> </a:t>
                </a:r>
                <a:r>
                  <a:rPr kumimoji="1" lang="en-US" altLang="zh-CN" sz="2400" dirty="0">
                    <a:solidFill>
                      <a:schemeClr val="bg1"/>
                    </a:solidFill>
                    <a:latin typeface="Baskerville" panose="02020502070401020303" pitchFamily="18" charset="0"/>
                    <a:ea typeface="Baskerville" panose="02020502070401020303" pitchFamily="18" charset="0"/>
                  </a:rPr>
                  <a:t>to Related Work</a:t>
                </a:r>
                <a:endParaRPr kumimoji="1" lang="zh-CN" altLang="en-US" sz="2400" dirty="0">
                  <a:solidFill>
                    <a:schemeClr val="bg1"/>
                  </a:solidFill>
                  <a:latin typeface="Baskerville" panose="02020502070401020303" pitchFamily="18" charset="0"/>
                </a:endParaRPr>
              </a:p>
            </p:txBody>
          </p:sp>
        </p:grpSp>
        <p:pic>
          <p:nvPicPr>
            <p:cNvPr id="14" name="图片 13" descr="文本&#10;&#10;描述已自动生成">
              <a:extLst>
                <a:ext uri="{FF2B5EF4-FFF2-40B4-BE49-F238E27FC236}">
                  <a16:creationId xmlns:a16="http://schemas.microsoft.com/office/drawing/2014/main" id="{C81383CD-4916-1A43-BF44-C352BFA8889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955409" y="6326200"/>
              <a:ext cx="2131311" cy="563727"/>
            </a:xfrm>
            <a:prstGeom prst="rect">
              <a:avLst/>
            </a:prstGeom>
          </p:spPr>
        </p:pic>
      </p:grpSp>
      <p:sp>
        <p:nvSpPr>
          <p:cNvPr id="21" name="文本框 20">
            <a:extLst>
              <a:ext uri="{FF2B5EF4-FFF2-40B4-BE49-F238E27FC236}">
                <a16:creationId xmlns:a16="http://schemas.microsoft.com/office/drawing/2014/main" id="{B87FB54C-CC61-7345-9140-BC260D46CAD4}"/>
              </a:ext>
            </a:extLst>
          </p:cNvPr>
          <p:cNvSpPr txBox="1"/>
          <p:nvPr/>
        </p:nvSpPr>
        <p:spPr>
          <a:xfrm>
            <a:off x="374837" y="921958"/>
            <a:ext cx="10313741" cy="51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Wingdings" pitchFamily="2" charset="2"/>
              <a:buChar char="n"/>
            </a:pPr>
            <a:r>
              <a:rPr kumimoji="1" lang="en-US" altLang="zh-CN" sz="2400" dirty="0">
                <a:latin typeface="Songti SC" panose="02010600040101010101" pitchFamily="2" charset="-122"/>
                <a:ea typeface="Songti SC" panose="02010600040101010101" pitchFamily="2" charset="-122"/>
              </a:rPr>
              <a:t> Limitation of Silent Spring (USENIX Security’23)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240D4027-913C-F649-8CB8-E6C782FAF038}"/>
              </a:ext>
            </a:extLst>
          </p:cNvPr>
          <p:cNvSpPr txBox="1"/>
          <p:nvPr/>
        </p:nvSpPr>
        <p:spPr>
          <a:xfrm>
            <a:off x="608004" y="5385727"/>
            <a:ext cx="10975991" cy="7412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0000"/>
              </a:lnSpc>
              <a:buFont typeface="Wingdings" pitchFamily="2" charset="2"/>
              <a:buChar char="Ø"/>
            </a:pPr>
            <a:r>
              <a:rPr kumimoji="1" lang="en-US" altLang="zh-CN" dirty="0">
                <a:latin typeface="Songti SC" panose="02010600040101010101" pitchFamily="2" charset="-122"/>
                <a:ea typeface="Songti SC" panose="02010600040101010101" pitchFamily="2" charset="-122"/>
              </a:rPr>
              <a:t>asked for the gadgets finding query script, replied to disclose in Jan or Feb next year.</a:t>
            </a:r>
          </a:p>
          <a:p>
            <a:pPr marL="342900" indent="-342900">
              <a:lnSpc>
                <a:spcPct val="120000"/>
              </a:lnSpc>
              <a:buFont typeface="Wingdings" pitchFamily="2" charset="2"/>
              <a:buChar char="Ø"/>
            </a:pPr>
            <a:r>
              <a:rPr kumimoji="1" lang="en-US" altLang="zh-CN" dirty="0">
                <a:latin typeface="Songti SC" panose="02010600040101010101" pitchFamily="2" charset="-122"/>
                <a:ea typeface="Songti SC" panose="02010600040101010101" pitchFamily="2" charset="-122"/>
              </a:rPr>
              <a:t>According to their statement, our own written </a:t>
            </a:r>
            <a:r>
              <a:rPr kumimoji="1" lang="en-US" altLang="zh-CN" dirty="0" err="1">
                <a:latin typeface="Songti SC" panose="02010600040101010101" pitchFamily="2" charset="-122"/>
                <a:ea typeface="Songti SC" panose="02010600040101010101" pitchFamily="2" charset="-122"/>
              </a:rPr>
              <a:t>CodeQL</a:t>
            </a:r>
            <a:r>
              <a:rPr kumimoji="1" lang="en-US" altLang="zh-CN" dirty="0">
                <a:latin typeface="Songti SC" panose="02010600040101010101" pitchFamily="2" charset="-122"/>
                <a:ea typeface="Songti SC" panose="02010600040101010101" pitchFamily="2" charset="-122"/>
              </a:rPr>
              <a:t> query only finds the easiest gadgets. 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9CAC334-F722-4875-EDB4-C07324E7A0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8429" y="1569348"/>
            <a:ext cx="4091363" cy="3364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5932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>
            <a:extLst>
              <a:ext uri="{FF2B5EF4-FFF2-40B4-BE49-F238E27FC236}">
                <a16:creationId xmlns:a16="http://schemas.microsoft.com/office/drawing/2014/main" id="{BABE375A-2B8C-CF49-A3E7-89D7775ECDF2}"/>
              </a:ext>
            </a:extLst>
          </p:cNvPr>
          <p:cNvGrpSpPr/>
          <p:nvPr/>
        </p:nvGrpSpPr>
        <p:grpSpPr>
          <a:xfrm>
            <a:off x="0" y="-17480"/>
            <a:ext cx="12287246" cy="6892959"/>
            <a:chOff x="0" y="1"/>
            <a:chExt cx="12287246" cy="6892959"/>
          </a:xfrm>
        </p:grpSpPr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A0F6B64B-22B7-9C4A-8108-C52A96510193}"/>
                </a:ext>
              </a:extLst>
            </p:cNvPr>
            <p:cNvGrpSpPr/>
            <p:nvPr/>
          </p:nvGrpSpPr>
          <p:grpSpPr>
            <a:xfrm>
              <a:off x="0" y="1"/>
              <a:ext cx="12287246" cy="6892959"/>
              <a:chOff x="0" y="1"/>
              <a:chExt cx="12287246" cy="6892959"/>
            </a:xfrm>
          </p:grpSpPr>
          <p:grpSp>
            <p:nvGrpSpPr>
              <p:cNvPr id="15" name="组合 14">
                <a:extLst>
                  <a:ext uri="{FF2B5EF4-FFF2-40B4-BE49-F238E27FC236}">
                    <a16:creationId xmlns:a16="http://schemas.microsoft.com/office/drawing/2014/main" id="{47FF828E-4F93-E643-A531-FB9FD063A8EC}"/>
                  </a:ext>
                </a:extLst>
              </p:cNvPr>
              <p:cNvGrpSpPr/>
              <p:nvPr/>
            </p:nvGrpSpPr>
            <p:grpSpPr>
              <a:xfrm>
                <a:off x="0" y="1"/>
                <a:ext cx="12287246" cy="6892959"/>
                <a:chOff x="-2" y="114405"/>
                <a:chExt cx="12287246" cy="6892959"/>
              </a:xfrm>
            </p:grpSpPr>
            <p:sp>
              <p:nvSpPr>
                <p:cNvPr id="24" name="矩形 23">
                  <a:extLst>
                    <a:ext uri="{FF2B5EF4-FFF2-40B4-BE49-F238E27FC236}">
                      <a16:creationId xmlns:a16="http://schemas.microsoft.com/office/drawing/2014/main" id="{93A75B3C-6757-4347-84B2-0BCAF0E09F3C}"/>
                    </a:ext>
                  </a:extLst>
                </p:cNvPr>
                <p:cNvSpPr/>
                <p:nvPr/>
              </p:nvSpPr>
              <p:spPr>
                <a:xfrm>
                  <a:off x="3253" y="114405"/>
                  <a:ext cx="12188745" cy="597566"/>
                </a:xfrm>
                <a:prstGeom prst="rect">
                  <a:avLst/>
                </a:prstGeom>
                <a:solidFill>
                  <a:srgbClr val="0D479D"/>
                </a:solidFill>
                <a:ln>
                  <a:solidFill>
                    <a:srgbClr val="132ED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sp>
              <p:nvSpPr>
                <p:cNvPr id="25" name="矩形 24">
                  <a:extLst>
                    <a:ext uri="{FF2B5EF4-FFF2-40B4-BE49-F238E27FC236}">
                      <a16:creationId xmlns:a16="http://schemas.microsoft.com/office/drawing/2014/main" id="{04D975CF-6DD0-8C4E-A156-0EC3ED2A3B00}"/>
                    </a:ext>
                  </a:extLst>
                </p:cNvPr>
                <p:cNvSpPr/>
                <p:nvPr/>
              </p:nvSpPr>
              <p:spPr>
                <a:xfrm>
                  <a:off x="-2" y="6409798"/>
                  <a:ext cx="12192001" cy="597566"/>
                </a:xfrm>
                <a:prstGeom prst="rect">
                  <a:avLst/>
                </a:prstGeom>
                <a:solidFill>
                  <a:srgbClr val="0D479D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sp>
              <p:nvSpPr>
                <p:cNvPr id="26" name="标题 1">
                  <a:extLst>
                    <a:ext uri="{FF2B5EF4-FFF2-40B4-BE49-F238E27FC236}">
                      <a16:creationId xmlns:a16="http://schemas.microsoft.com/office/drawing/2014/main" id="{DFEA68CF-297B-7942-9054-FCBC6BC8DBDD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1525244" y="6400799"/>
                  <a:ext cx="762000" cy="415925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rmAutofit/>
                </a:bodyPr>
                <a:lstStyle>
                  <a:lvl1pPr algn="l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>
                    <a:lnSpc>
                      <a:spcPct val="150000"/>
                    </a:lnSpc>
                  </a:pPr>
                  <a:endParaRPr lang="zh-CN" altLang="en-US" sz="1400" b="1" dirty="0">
                    <a:solidFill>
                      <a:schemeClr val="bg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endParaRPr>
                </a:p>
              </p:txBody>
            </p:sp>
          </p:grpSp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BF56464F-DBB0-454C-87D7-8722360DB030}"/>
                  </a:ext>
                </a:extLst>
              </p:cNvPr>
              <p:cNvSpPr txBox="1"/>
              <p:nvPr/>
            </p:nvSpPr>
            <p:spPr>
              <a:xfrm>
                <a:off x="100012" y="67951"/>
                <a:ext cx="1001854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400" dirty="0">
                    <a:solidFill>
                      <a:schemeClr val="bg1"/>
                    </a:solidFill>
                    <a:latin typeface="Baskerville" panose="02020502070401020303" pitchFamily="18" charset="0"/>
                    <a:ea typeface="Baskerville" panose="02020502070401020303" pitchFamily="18" charset="0"/>
                  </a:rPr>
                  <a:t>3 Methodology: The Overview of PPAEG</a:t>
                </a:r>
                <a:endParaRPr kumimoji="1" lang="zh-CN" altLang="en-US" sz="2400" dirty="0">
                  <a:solidFill>
                    <a:schemeClr val="bg1"/>
                  </a:solidFill>
                  <a:latin typeface="Baskerville" panose="02020502070401020303" pitchFamily="18" charset="0"/>
                </a:endParaRPr>
              </a:p>
            </p:txBody>
          </p:sp>
        </p:grpSp>
        <p:pic>
          <p:nvPicPr>
            <p:cNvPr id="14" name="图片 13" descr="文本&#10;&#10;描述已自动生成">
              <a:extLst>
                <a:ext uri="{FF2B5EF4-FFF2-40B4-BE49-F238E27FC236}">
                  <a16:creationId xmlns:a16="http://schemas.microsoft.com/office/drawing/2014/main" id="{8BB2EEB5-3171-A34F-AADB-60F9DF611D3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955409" y="6326200"/>
              <a:ext cx="2131311" cy="563727"/>
            </a:xfrm>
            <a:prstGeom prst="rect">
              <a:avLst/>
            </a:prstGeom>
          </p:spPr>
        </p:pic>
      </p:grpSp>
      <p:pic>
        <p:nvPicPr>
          <p:cNvPr id="3" name="图片 2" descr="图形用户界面, 应用程序&#10;&#10;描述已自动生成">
            <a:extLst>
              <a:ext uri="{FF2B5EF4-FFF2-40B4-BE49-F238E27FC236}">
                <a16:creationId xmlns:a16="http://schemas.microsoft.com/office/drawing/2014/main" id="{B1D1BC2D-4FF2-CB41-BC1D-F38642F87B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0843" y="1768563"/>
            <a:ext cx="9372600" cy="340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4075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>
            <a:extLst>
              <a:ext uri="{FF2B5EF4-FFF2-40B4-BE49-F238E27FC236}">
                <a16:creationId xmlns:a16="http://schemas.microsoft.com/office/drawing/2014/main" id="{BABE375A-2B8C-CF49-A3E7-89D7775ECDF2}"/>
              </a:ext>
            </a:extLst>
          </p:cNvPr>
          <p:cNvGrpSpPr/>
          <p:nvPr/>
        </p:nvGrpSpPr>
        <p:grpSpPr>
          <a:xfrm>
            <a:off x="0" y="-17480"/>
            <a:ext cx="12287246" cy="6892959"/>
            <a:chOff x="0" y="1"/>
            <a:chExt cx="12287246" cy="6892959"/>
          </a:xfrm>
        </p:grpSpPr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A0F6B64B-22B7-9C4A-8108-C52A96510193}"/>
                </a:ext>
              </a:extLst>
            </p:cNvPr>
            <p:cNvGrpSpPr/>
            <p:nvPr/>
          </p:nvGrpSpPr>
          <p:grpSpPr>
            <a:xfrm>
              <a:off x="0" y="1"/>
              <a:ext cx="12287246" cy="6892959"/>
              <a:chOff x="0" y="1"/>
              <a:chExt cx="12287246" cy="6892959"/>
            </a:xfrm>
          </p:grpSpPr>
          <p:grpSp>
            <p:nvGrpSpPr>
              <p:cNvPr id="15" name="组合 14">
                <a:extLst>
                  <a:ext uri="{FF2B5EF4-FFF2-40B4-BE49-F238E27FC236}">
                    <a16:creationId xmlns:a16="http://schemas.microsoft.com/office/drawing/2014/main" id="{47FF828E-4F93-E643-A531-FB9FD063A8EC}"/>
                  </a:ext>
                </a:extLst>
              </p:cNvPr>
              <p:cNvGrpSpPr/>
              <p:nvPr/>
            </p:nvGrpSpPr>
            <p:grpSpPr>
              <a:xfrm>
                <a:off x="0" y="1"/>
                <a:ext cx="12287246" cy="6892959"/>
                <a:chOff x="-2" y="114405"/>
                <a:chExt cx="12287246" cy="6892959"/>
              </a:xfrm>
            </p:grpSpPr>
            <p:sp>
              <p:nvSpPr>
                <p:cNvPr id="24" name="矩形 23">
                  <a:extLst>
                    <a:ext uri="{FF2B5EF4-FFF2-40B4-BE49-F238E27FC236}">
                      <a16:creationId xmlns:a16="http://schemas.microsoft.com/office/drawing/2014/main" id="{93A75B3C-6757-4347-84B2-0BCAF0E09F3C}"/>
                    </a:ext>
                  </a:extLst>
                </p:cNvPr>
                <p:cNvSpPr/>
                <p:nvPr/>
              </p:nvSpPr>
              <p:spPr>
                <a:xfrm>
                  <a:off x="3253" y="114405"/>
                  <a:ext cx="12188745" cy="597566"/>
                </a:xfrm>
                <a:prstGeom prst="rect">
                  <a:avLst/>
                </a:prstGeom>
                <a:solidFill>
                  <a:srgbClr val="0D479D"/>
                </a:solidFill>
                <a:ln>
                  <a:solidFill>
                    <a:srgbClr val="132ED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sp>
              <p:nvSpPr>
                <p:cNvPr id="25" name="矩形 24">
                  <a:extLst>
                    <a:ext uri="{FF2B5EF4-FFF2-40B4-BE49-F238E27FC236}">
                      <a16:creationId xmlns:a16="http://schemas.microsoft.com/office/drawing/2014/main" id="{04D975CF-6DD0-8C4E-A156-0EC3ED2A3B00}"/>
                    </a:ext>
                  </a:extLst>
                </p:cNvPr>
                <p:cNvSpPr/>
                <p:nvPr/>
              </p:nvSpPr>
              <p:spPr>
                <a:xfrm>
                  <a:off x="-2" y="6409798"/>
                  <a:ext cx="12192001" cy="597566"/>
                </a:xfrm>
                <a:prstGeom prst="rect">
                  <a:avLst/>
                </a:prstGeom>
                <a:solidFill>
                  <a:srgbClr val="0D479D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sp>
              <p:nvSpPr>
                <p:cNvPr id="26" name="标题 1">
                  <a:extLst>
                    <a:ext uri="{FF2B5EF4-FFF2-40B4-BE49-F238E27FC236}">
                      <a16:creationId xmlns:a16="http://schemas.microsoft.com/office/drawing/2014/main" id="{DFEA68CF-297B-7942-9054-FCBC6BC8DBDD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1525244" y="6400799"/>
                  <a:ext cx="762000" cy="415925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rmAutofit/>
                </a:bodyPr>
                <a:lstStyle>
                  <a:lvl1pPr algn="l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>
                    <a:lnSpc>
                      <a:spcPct val="150000"/>
                    </a:lnSpc>
                  </a:pPr>
                  <a:endParaRPr lang="zh-CN" altLang="en-US" sz="1400" b="1" dirty="0">
                    <a:solidFill>
                      <a:schemeClr val="bg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endParaRPr>
                </a:p>
              </p:txBody>
            </p:sp>
          </p:grpSp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BF56464F-DBB0-454C-87D7-8722360DB030}"/>
                  </a:ext>
                </a:extLst>
              </p:cNvPr>
              <p:cNvSpPr txBox="1"/>
              <p:nvPr/>
            </p:nvSpPr>
            <p:spPr>
              <a:xfrm>
                <a:off x="100012" y="67951"/>
                <a:ext cx="1001854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400" dirty="0">
                    <a:solidFill>
                      <a:schemeClr val="bg1"/>
                    </a:solidFill>
                    <a:latin typeface="Baskerville" panose="02020502070401020303" pitchFamily="18" charset="0"/>
                    <a:ea typeface="Baskerville" panose="02020502070401020303" pitchFamily="18" charset="0"/>
                  </a:rPr>
                  <a:t>3 Methodology: a. Undefined Property Identifier</a:t>
                </a:r>
                <a:endParaRPr kumimoji="1" lang="zh-CN" altLang="en-US" sz="2400" dirty="0">
                  <a:solidFill>
                    <a:schemeClr val="bg1"/>
                  </a:solidFill>
                  <a:latin typeface="Baskerville" panose="02020502070401020303" pitchFamily="18" charset="0"/>
                </a:endParaRPr>
              </a:p>
            </p:txBody>
          </p:sp>
        </p:grpSp>
        <p:pic>
          <p:nvPicPr>
            <p:cNvPr id="14" name="图片 13" descr="文本&#10;&#10;描述已自动生成">
              <a:extLst>
                <a:ext uri="{FF2B5EF4-FFF2-40B4-BE49-F238E27FC236}">
                  <a16:creationId xmlns:a16="http://schemas.microsoft.com/office/drawing/2014/main" id="{8BB2EEB5-3171-A34F-AADB-60F9DF611D3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955409" y="6326200"/>
              <a:ext cx="2131311" cy="563727"/>
            </a:xfrm>
            <a:prstGeom prst="rect">
              <a:avLst/>
            </a:prstGeom>
          </p:spPr>
        </p:pic>
      </p:grpSp>
      <p:sp>
        <p:nvSpPr>
          <p:cNvPr id="27" name="文本框 26">
            <a:extLst>
              <a:ext uri="{FF2B5EF4-FFF2-40B4-BE49-F238E27FC236}">
                <a16:creationId xmlns:a16="http://schemas.microsoft.com/office/drawing/2014/main" id="{DD62AD80-F92B-CF4C-A3F6-121DBE8294F8}"/>
              </a:ext>
            </a:extLst>
          </p:cNvPr>
          <p:cNvSpPr txBox="1"/>
          <p:nvPr/>
        </p:nvSpPr>
        <p:spPr>
          <a:xfrm>
            <a:off x="362481" y="794444"/>
            <a:ext cx="8263046" cy="55025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n"/>
            </a:pPr>
            <a:r>
              <a:rPr kumimoji="1" lang="en-US" altLang="zh-CN" sz="2000" dirty="0">
                <a:latin typeface="Songti SC" panose="02010600040101010101" pitchFamily="2" charset="-122"/>
                <a:ea typeface="Songti SC" panose="02010600040101010101" pitchFamily="2" charset="-122"/>
              </a:rPr>
              <a:t>Objective:</a:t>
            </a:r>
          </a:p>
          <a:p>
            <a:pPr marL="800100" lvl="1" indent="-342900">
              <a:lnSpc>
                <a:spcPct val="120000"/>
              </a:lnSpc>
              <a:buFont typeface="Wingdings" pitchFamily="2" charset="2"/>
              <a:buChar char="Ø"/>
            </a:pPr>
            <a:r>
              <a:rPr kumimoji="1" lang="en-US" altLang="zh-CN" dirty="0">
                <a:latin typeface="Songti SC" panose="02010600040101010101" pitchFamily="2" charset="-122"/>
                <a:ea typeface="Songti SC" panose="02010600040101010101" pitchFamily="2" charset="-122"/>
              </a:rPr>
              <a:t>Given the source code and application, identify the undefined properties in runtime.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n"/>
            </a:pPr>
            <a:r>
              <a:rPr kumimoji="1" lang="en-US" altLang="zh-CN" sz="2000" dirty="0">
                <a:latin typeface="Songti SC" panose="02010600040101010101" pitchFamily="2" charset="-122"/>
                <a:ea typeface="Songti SC" panose="02010600040101010101" pitchFamily="2" charset="-122"/>
              </a:rPr>
              <a:t>Adopted Solution (Silent Spring): </a:t>
            </a:r>
          </a:p>
          <a:p>
            <a:pPr marL="800100" lvl="1" indent="-342900" fontAlgn="base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Font typeface="+mj-lt"/>
              <a:buAutoNum type="arabicPeriod"/>
            </a:pPr>
            <a:r>
              <a:rPr kumimoji="1" lang="en" altLang="zh-CN" dirty="0">
                <a:latin typeface="Songti SC" panose="02010600040101010101" pitchFamily="2" charset="-122"/>
                <a:ea typeface="Songti SC" panose="02010600040101010101" pitchFamily="2" charset="-122"/>
              </a:rPr>
              <a:t>Parse the application’s source code and extract all directly accessed properties.</a:t>
            </a:r>
          </a:p>
          <a:p>
            <a:pPr marL="800100" lvl="1" indent="-342900" fontAlgn="base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Font typeface="+mj-lt"/>
              <a:buAutoNum type="arabicPeriod"/>
            </a:pPr>
            <a:r>
              <a:rPr kumimoji="1" lang="en" altLang="zh-CN" dirty="0">
                <a:latin typeface="Songti SC" panose="02010600040101010101" pitchFamily="2" charset="-122"/>
                <a:ea typeface="Songti SC" panose="02010600040101010101" pitchFamily="2" charset="-122"/>
              </a:rPr>
              <a:t>Set Handler in </a:t>
            </a:r>
            <a:r>
              <a:rPr kumimoji="1" lang="en" altLang="zh-CN" dirty="0" err="1">
                <a:latin typeface="Songti SC" panose="02010600040101010101" pitchFamily="2" charset="-122"/>
                <a:ea typeface="Songti SC" panose="02010600040101010101" pitchFamily="2" charset="-122"/>
              </a:rPr>
              <a:t>Object.prototype</a:t>
            </a:r>
            <a:r>
              <a:rPr kumimoji="1" lang="en" altLang="zh-CN" dirty="0">
                <a:latin typeface="Songti SC" panose="02010600040101010101" pitchFamily="2" charset="-122"/>
                <a:ea typeface="Songti SC" panose="02010600040101010101" pitchFamily="2" charset="-122"/>
              </a:rPr>
              <a:t> to log all extracted properties lookup.</a:t>
            </a:r>
          </a:p>
          <a:p>
            <a:pPr marL="800100" lvl="1" indent="-342900" fontAlgn="base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Font typeface="+mj-lt"/>
              <a:buAutoNum type="arabicPeriod"/>
            </a:pPr>
            <a:r>
              <a:rPr kumimoji="1" lang="en" altLang="zh-CN" dirty="0">
                <a:latin typeface="Songti SC" panose="02010600040101010101" pitchFamily="2" charset="-122"/>
                <a:ea typeface="Songti SC" panose="02010600040101010101" pitchFamily="2" charset="-122"/>
              </a:rPr>
              <a:t>Run the application and check the log to find undefined properties. </a:t>
            </a:r>
          </a:p>
          <a:p>
            <a:pPr marL="342900" indent="-342900" fontAlgn="base">
              <a:lnSpc>
                <a:spcPct val="120000"/>
              </a:lnSpc>
              <a:spcBef>
                <a:spcPts val="300"/>
              </a:spcBef>
              <a:buFont typeface="+mj-lt"/>
              <a:buAutoNum type="arabicPeriod"/>
            </a:pPr>
            <a:endParaRPr kumimoji="1" lang="en" altLang="zh-CN" dirty="0">
              <a:latin typeface="Songti SC" panose="02010600040101010101" pitchFamily="2" charset="-122"/>
              <a:ea typeface="Songti SC" panose="02010600040101010101" pitchFamily="2" charset="-122"/>
            </a:endParaRPr>
          </a:p>
          <a:p>
            <a:pPr marL="285750" indent="-285750" fontAlgn="base">
              <a:lnSpc>
                <a:spcPct val="150000"/>
              </a:lnSpc>
              <a:spcBef>
                <a:spcPts val="300"/>
              </a:spcBef>
              <a:buFont typeface="Wingdings" pitchFamily="2" charset="2"/>
              <a:buChar char="n"/>
            </a:pPr>
            <a:r>
              <a:rPr kumimoji="1" lang="en" altLang="zh-CN" sz="2000" dirty="0">
                <a:latin typeface="Songti SC" panose="02010600040101010101" pitchFamily="2" charset="-122"/>
                <a:ea typeface="Songti SC" panose="02010600040101010101" pitchFamily="2" charset="-122"/>
              </a:rPr>
              <a:t>Known limitation:</a:t>
            </a:r>
          </a:p>
          <a:p>
            <a:pPr marL="800100" lvl="1" indent="-342900" fontAlgn="base">
              <a:lnSpc>
                <a:spcPct val="120000"/>
              </a:lnSpc>
              <a:spcBef>
                <a:spcPts val="300"/>
              </a:spcBef>
              <a:buFont typeface="+mj-lt"/>
              <a:buAutoNum type="arabicPeriod"/>
            </a:pPr>
            <a:r>
              <a:rPr kumimoji="1" lang="en" altLang="zh-CN" dirty="0">
                <a:latin typeface="Songti SC" panose="02010600040101010101" pitchFamily="2" charset="-122"/>
                <a:ea typeface="Songti SC" panose="02010600040101010101" pitchFamily="2" charset="-122"/>
              </a:rPr>
              <a:t>Cannot find indirect property lookup</a:t>
            </a:r>
          </a:p>
          <a:p>
            <a:pPr marL="1257300" lvl="2" indent="-342900" fontAlgn="base">
              <a:lnSpc>
                <a:spcPct val="120000"/>
              </a:lnSpc>
              <a:spcBef>
                <a:spcPts val="300"/>
              </a:spcBef>
              <a:buFont typeface="Wingdings" pitchFamily="2" charset="2"/>
              <a:buChar char="n"/>
            </a:pPr>
            <a:r>
              <a:rPr kumimoji="1" lang="en" altLang="zh-CN" dirty="0" err="1">
                <a:latin typeface="Songti SC" panose="02010600040101010101" pitchFamily="2" charset="-122"/>
                <a:ea typeface="Songti SC" panose="02010600040101010101" pitchFamily="2" charset="-122"/>
              </a:rPr>
              <a:t>destructuring</a:t>
            </a:r>
            <a:r>
              <a:rPr kumimoji="1" lang="en" altLang="zh-CN" dirty="0">
                <a:latin typeface="Songti SC" panose="02010600040101010101" pitchFamily="2" charset="-122"/>
                <a:ea typeface="Songti SC" panose="02010600040101010101" pitchFamily="2" charset="-122"/>
              </a:rPr>
              <a:t> object pattern</a:t>
            </a:r>
          </a:p>
          <a:p>
            <a:pPr marL="1257300" lvl="2" indent="-342900" fontAlgn="base">
              <a:lnSpc>
                <a:spcPct val="120000"/>
              </a:lnSpc>
              <a:spcBef>
                <a:spcPts val="300"/>
              </a:spcBef>
              <a:buFont typeface="Wingdings" pitchFamily="2" charset="2"/>
              <a:buChar char="n"/>
            </a:pPr>
            <a:r>
              <a:rPr kumimoji="1" lang="en" altLang="zh-CN" dirty="0" err="1">
                <a:latin typeface="Songti SC" panose="02010600040101010101" pitchFamily="2" charset="-122"/>
                <a:ea typeface="Songti SC" panose="02010600040101010101" pitchFamily="2" charset="-122"/>
              </a:rPr>
              <a:t>destructuring</a:t>
            </a:r>
            <a:r>
              <a:rPr kumimoji="1" lang="en" altLang="zh-CN" dirty="0">
                <a:latin typeface="Songti SC" panose="02010600040101010101" pitchFamily="2" charset="-122"/>
                <a:ea typeface="Songti SC" panose="02010600040101010101" pitchFamily="2" charset="-122"/>
              </a:rPr>
              <a:t> array pattern</a:t>
            </a:r>
          </a:p>
          <a:p>
            <a:pPr marL="1257300" lvl="2" indent="-342900" fontAlgn="base">
              <a:lnSpc>
                <a:spcPct val="120000"/>
              </a:lnSpc>
              <a:spcBef>
                <a:spcPts val="300"/>
              </a:spcBef>
              <a:buFont typeface="Wingdings" pitchFamily="2" charset="2"/>
              <a:buChar char="n"/>
            </a:pPr>
            <a:r>
              <a:rPr kumimoji="1" lang="en" altLang="zh-CN" dirty="0">
                <a:latin typeface="Songti SC" panose="02010600040101010101" pitchFamily="2" charset="-122"/>
                <a:ea typeface="Songti SC" panose="02010600040101010101" pitchFamily="2" charset="-122"/>
              </a:rPr>
              <a:t>element access in </a:t>
            </a:r>
            <a:r>
              <a:rPr kumimoji="1" lang="en" altLang="zh-CN" dirty="0" err="1">
                <a:latin typeface="Songti SC" panose="02010600040101010101" pitchFamily="2" charset="-122"/>
                <a:ea typeface="Songti SC" panose="02010600040101010101" pitchFamily="2" charset="-122"/>
              </a:rPr>
              <a:t>for..of</a:t>
            </a:r>
            <a:r>
              <a:rPr kumimoji="1" lang="en" altLang="zh-CN" dirty="0">
                <a:latin typeface="Songti SC" panose="02010600040101010101" pitchFamily="2" charset="-122"/>
                <a:ea typeface="Songti SC" panose="02010600040101010101" pitchFamily="2" charset="-122"/>
              </a:rPr>
              <a:t> loop</a:t>
            </a:r>
          </a:p>
          <a:p>
            <a:pPr lvl="1" fontAlgn="base">
              <a:lnSpc>
                <a:spcPct val="120000"/>
              </a:lnSpc>
              <a:spcBef>
                <a:spcPts val="300"/>
              </a:spcBef>
            </a:pPr>
            <a:endParaRPr kumimoji="1" lang="en" altLang="zh-CN" dirty="0">
              <a:latin typeface="Songti SC" panose="02010600040101010101" pitchFamily="2" charset="-122"/>
              <a:ea typeface="Songti SC" panose="02010600040101010101" pitchFamily="2" charset="-122"/>
            </a:endParaRPr>
          </a:p>
        </p:txBody>
      </p:sp>
      <p:pic>
        <p:nvPicPr>
          <p:cNvPr id="4" name="图片 3" descr="图形用户界面, 文本, 应用程序&#10;&#10;描述已自动生成">
            <a:extLst>
              <a:ext uri="{FF2B5EF4-FFF2-40B4-BE49-F238E27FC236}">
                <a16:creationId xmlns:a16="http://schemas.microsoft.com/office/drawing/2014/main" id="{EE0D25F6-6BAB-D446-A8E8-B6071A0FB1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8910" y="3506863"/>
            <a:ext cx="6330419" cy="2291594"/>
          </a:xfrm>
          <a:prstGeom prst="rect">
            <a:avLst/>
          </a:prstGeom>
        </p:spPr>
      </p:pic>
      <p:pic>
        <p:nvPicPr>
          <p:cNvPr id="2" name="图片 2" descr="图形用户界面, 应用程序&#10;&#10;描述已自动生成">
            <a:extLst>
              <a:ext uri="{FF2B5EF4-FFF2-40B4-BE49-F238E27FC236}">
                <a16:creationId xmlns:a16="http://schemas.microsoft.com/office/drawing/2014/main" id="{1713DA78-638B-2DF8-32D9-E9BC3489719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49076" r="48839"/>
          <a:stretch/>
        </p:blipFill>
        <p:spPr>
          <a:xfrm>
            <a:off x="7906411" y="1618365"/>
            <a:ext cx="3923108" cy="1418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4139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>
            <a:extLst>
              <a:ext uri="{FF2B5EF4-FFF2-40B4-BE49-F238E27FC236}">
                <a16:creationId xmlns:a16="http://schemas.microsoft.com/office/drawing/2014/main" id="{BABE375A-2B8C-CF49-A3E7-89D7775ECDF2}"/>
              </a:ext>
            </a:extLst>
          </p:cNvPr>
          <p:cNvGrpSpPr/>
          <p:nvPr/>
        </p:nvGrpSpPr>
        <p:grpSpPr>
          <a:xfrm>
            <a:off x="0" y="-17480"/>
            <a:ext cx="12287246" cy="6892959"/>
            <a:chOff x="0" y="1"/>
            <a:chExt cx="12287246" cy="6892959"/>
          </a:xfrm>
        </p:grpSpPr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A0F6B64B-22B7-9C4A-8108-C52A96510193}"/>
                </a:ext>
              </a:extLst>
            </p:cNvPr>
            <p:cNvGrpSpPr/>
            <p:nvPr/>
          </p:nvGrpSpPr>
          <p:grpSpPr>
            <a:xfrm>
              <a:off x="0" y="1"/>
              <a:ext cx="12287246" cy="6892959"/>
              <a:chOff x="0" y="1"/>
              <a:chExt cx="12287246" cy="6892959"/>
            </a:xfrm>
          </p:grpSpPr>
          <p:grpSp>
            <p:nvGrpSpPr>
              <p:cNvPr id="15" name="组合 14">
                <a:extLst>
                  <a:ext uri="{FF2B5EF4-FFF2-40B4-BE49-F238E27FC236}">
                    <a16:creationId xmlns:a16="http://schemas.microsoft.com/office/drawing/2014/main" id="{47FF828E-4F93-E643-A531-FB9FD063A8EC}"/>
                  </a:ext>
                </a:extLst>
              </p:cNvPr>
              <p:cNvGrpSpPr/>
              <p:nvPr/>
            </p:nvGrpSpPr>
            <p:grpSpPr>
              <a:xfrm>
                <a:off x="0" y="1"/>
                <a:ext cx="12287246" cy="6892959"/>
                <a:chOff x="-2" y="114405"/>
                <a:chExt cx="12287246" cy="6892959"/>
              </a:xfrm>
            </p:grpSpPr>
            <p:sp>
              <p:nvSpPr>
                <p:cNvPr id="24" name="矩形 23">
                  <a:extLst>
                    <a:ext uri="{FF2B5EF4-FFF2-40B4-BE49-F238E27FC236}">
                      <a16:creationId xmlns:a16="http://schemas.microsoft.com/office/drawing/2014/main" id="{93A75B3C-6757-4347-84B2-0BCAF0E09F3C}"/>
                    </a:ext>
                  </a:extLst>
                </p:cNvPr>
                <p:cNvSpPr/>
                <p:nvPr/>
              </p:nvSpPr>
              <p:spPr>
                <a:xfrm>
                  <a:off x="3253" y="114405"/>
                  <a:ext cx="12188745" cy="597566"/>
                </a:xfrm>
                <a:prstGeom prst="rect">
                  <a:avLst/>
                </a:prstGeom>
                <a:solidFill>
                  <a:srgbClr val="0D479D"/>
                </a:solidFill>
                <a:ln>
                  <a:solidFill>
                    <a:srgbClr val="132ED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sp>
              <p:nvSpPr>
                <p:cNvPr id="25" name="矩形 24">
                  <a:extLst>
                    <a:ext uri="{FF2B5EF4-FFF2-40B4-BE49-F238E27FC236}">
                      <a16:creationId xmlns:a16="http://schemas.microsoft.com/office/drawing/2014/main" id="{04D975CF-6DD0-8C4E-A156-0EC3ED2A3B00}"/>
                    </a:ext>
                  </a:extLst>
                </p:cNvPr>
                <p:cNvSpPr/>
                <p:nvPr/>
              </p:nvSpPr>
              <p:spPr>
                <a:xfrm>
                  <a:off x="-2" y="6409798"/>
                  <a:ext cx="12192001" cy="597566"/>
                </a:xfrm>
                <a:prstGeom prst="rect">
                  <a:avLst/>
                </a:prstGeom>
                <a:solidFill>
                  <a:srgbClr val="0D479D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sp>
              <p:nvSpPr>
                <p:cNvPr id="26" name="标题 1">
                  <a:extLst>
                    <a:ext uri="{FF2B5EF4-FFF2-40B4-BE49-F238E27FC236}">
                      <a16:creationId xmlns:a16="http://schemas.microsoft.com/office/drawing/2014/main" id="{DFEA68CF-297B-7942-9054-FCBC6BC8DBDD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1525244" y="6400799"/>
                  <a:ext cx="762000" cy="415925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rmAutofit/>
                </a:bodyPr>
                <a:lstStyle>
                  <a:lvl1pPr algn="l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>
                    <a:lnSpc>
                      <a:spcPct val="150000"/>
                    </a:lnSpc>
                  </a:pPr>
                  <a:endParaRPr lang="zh-CN" altLang="en-US" sz="1400" b="1" dirty="0">
                    <a:solidFill>
                      <a:schemeClr val="bg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endParaRPr>
                </a:p>
              </p:txBody>
            </p:sp>
          </p:grpSp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BF56464F-DBB0-454C-87D7-8722360DB030}"/>
                  </a:ext>
                </a:extLst>
              </p:cNvPr>
              <p:cNvSpPr txBox="1"/>
              <p:nvPr/>
            </p:nvSpPr>
            <p:spPr>
              <a:xfrm>
                <a:off x="100012" y="67951"/>
                <a:ext cx="1001854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400" dirty="0">
                    <a:solidFill>
                      <a:schemeClr val="bg1"/>
                    </a:solidFill>
                    <a:latin typeface="Baskerville" panose="02020502070401020303" pitchFamily="18" charset="0"/>
                    <a:ea typeface="Baskerville" panose="02020502070401020303" pitchFamily="18" charset="0"/>
                  </a:rPr>
                  <a:t>3 Methodology: a. Undefined Property Identifier</a:t>
                </a:r>
                <a:endParaRPr kumimoji="1" lang="zh-CN" altLang="en-US" sz="2400" dirty="0">
                  <a:solidFill>
                    <a:schemeClr val="bg1"/>
                  </a:solidFill>
                  <a:latin typeface="Baskerville" panose="02020502070401020303" pitchFamily="18" charset="0"/>
                </a:endParaRPr>
              </a:p>
            </p:txBody>
          </p:sp>
        </p:grpSp>
        <p:pic>
          <p:nvPicPr>
            <p:cNvPr id="14" name="图片 13" descr="文本&#10;&#10;描述已自动生成">
              <a:extLst>
                <a:ext uri="{FF2B5EF4-FFF2-40B4-BE49-F238E27FC236}">
                  <a16:creationId xmlns:a16="http://schemas.microsoft.com/office/drawing/2014/main" id="{8BB2EEB5-3171-A34F-AADB-60F9DF611D3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955409" y="6326200"/>
              <a:ext cx="2131311" cy="563727"/>
            </a:xfrm>
            <a:prstGeom prst="rect">
              <a:avLst/>
            </a:prstGeom>
          </p:spPr>
        </p:pic>
      </p:grpSp>
      <p:sp>
        <p:nvSpPr>
          <p:cNvPr id="27" name="文本框 26">
            <a:extLst>
              <a:ext uri="{FF2B5EF4-FFF2-40B4-BE49-F238E27FC236}">
                <a16:creationId xmlns:a16="http://schemas.microsoft.com/office/drawing/2014/main" id="{DD62AD80-F92B-CF4C-A3F6-121DBE8294F8}"/>
              </a:ext>
            </a:extLst>
          </p:cNvPr>
          <p:cNvSpPr txBox="1"/>
          <p:nvPr/>
        </p:nvSpPr>
        <p:spPr>
          <a:xfrm>
            <a:off x="362480" y="794444"/>
            <a:ext cx="11162766" cy="3686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n"/>
            </a:pPr>
            <a:r>
              <a:rPr kumimoji="1" lang="en-US" altLang="zh-CN" sz="2000" dirty="0">
                <a:latin typeface="Songti SC" panose="02010600040101010101" pitchFamily="2" charset="-122"/>
                <a:ea typeface="Songti SC" panose="02010600040101010101" pitchFamily="2" charset="-122"/>
              </a:rPr>
              <a:t>Objective:</a:t>
            </a:r>
          </a:p>
          <a:p>
            <a:pPr marL="800100" lvl="1" indent="-342900">
              <a:lnSpc>
                <a:spcPct val="120000"/>
              </a:lnSpc>
              <a:buFont typeface="Wingdings" pitchFamily="2" charset="2"/>
              <a:buChar char="Ø"/>
            </a:pPr>
            <a:r>
              <a:rPr kumimoji="1" lang="en-US" altLang="zh-CN" dirty="0">
                <a:latin typeface="Songti SC" panose="02010600040101010101" pitchFamily="2" charset="-122"/>
                <a:ea typeface="Songti SC" panose="02010600040101010101" pitchFamily="2" charset="-122"/>
              </a:rPr>
              <a:t>Given the source code and application, identify the undefined properties in runtime.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n"/>
            </a:pPr>
            <a:r>
              <a:rPr kumimoji="1" lang="en-US" altLang="zh-CN" sz="2000" dirty="0">
                <a:latin typeface="Songti SC" panose="02010600040101010101" pitchFamily="2" charset="-122"/>
                <a:ea typeface="Songti SC" panose="02010600040101010101" pitchFamily="2" charset="-122"/>
              </a:rPr>
              <a:t>Alternative Solution: </a:t>
            </a:r>
          </a:p>
          <a:p>
            <a:pPr marL="800100" lvl="1" indent="-342900" fontAlgn="base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Font typeface="+mj-lt"/>
              <a:buAutoNum type="arabicPeriod"/>
            </a:pPr>
            <a:r>
              <a:rPr kumimoji="1" lang="en" altLang="zh-CN" dirty="0">
                <a:latin typeface="Songti SC" panose="02010600040101010101" pitchFamily="2" charset="-122"/>
                <a:ea typeface="Songti SC" panose="02010600040101010101" pitchFamily="2" charset="-122"/>
              </a:rPr>
              <a:t>find the property lookup part in the </a:t>
            </a:r>
            <a:r>
              <a:rPr kumimoji="1" lang="en" altLang="zh-CN" dirty="0" err="1">
                <a:latin typeface="Songti SC" panose="02010600040101010101" pitchFamily="2" charset="-122"/>
                <a:ea typeface="Songti SC" panose="02010600040101010101" pitchFamily="2" charset="-122"/>
              </a:rPr>
              <a:t>nodejs</a:t>
            </a:r>
            <a:r>
              <a:rPr kumimoji="1" lang="en" altLang="zh-CN" dirty="0">
                <a:latin typeface="Songti SC" panose="02010600040101010101" pitchFamily="2" charset="-122"/>
                <a:ea typeface="Songti SC" panose="02010600040101010101" pitchFamily="2" charset="-122"/>
              </a:rPr>
              <a:t>(v8)</a:t>
            </a:r>
          </a:p>
          <a:p>
            <a:pPr marL="800100" lvl="1" indent="-342900" fontAlgn="base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Font typeface="+mj-lt"/>
              <a:buAutoNum type="arabicPeriod"/>
            </a:pPr>
            <a:r>
              <a:rPr kumimoji="1" lang="en" altLang="zh-CN" dirty="0">
                <a:latin typeface="Songti SC" panose="02010600040101010101" pitchFamily="2" charset="-122"/>
                <a:ea typeface="Songti SC" panose="02010600040101010101" pitchFamily="2" charset="-122"/>
              </a:rPr>
              <a:t>add a few lines to print the lookup key if the result is </a:t>
            </a:r>
            <a:r>
              <a:rPr kumimoji="1" lang="en" altLang="zh-CN" i="1" dirty="0">
                <a:latin typeface="Songti SC" panose="02010600040101010101" pitchFamily="2" charset="-122"/>
                <a:ea typeface="Songti SC" panose="02010600040101010101" pitchFamily="2" charset="-122"/>
              </a:rPr>
              <a:t>undefined</a:t>
            </a:r>
          </a:p>
          <a:p>
            <a:pPr marL="800100" lvl="1" indent="-342900" fontAlgn="base">
              <a:lnSpc>
                <a:spcPct val="120000"/>
              </a:lnSpc>
              <a:spcBef>
                <a:spcPts val="300"/>
              </a:spcBef>
              <a:buFont typeface="+mj-lt"/>
              <a:buAutoNum type="arabicPeriod"/>
            </a:pPr>
            <a:r>
              <a:rPr kumimoji="1" lang="en" altLang="zh-CN" dirty="0">
                <a:latin typeface="Songti SC" panose="02010600040101010101" pitchFamily="2" charset="-122"/>
                <a:ea typeface="Songti SC" panose="02010600040101010101" pitchFamily="2" charset="-122"/>
              </a:rPr>
              <a:t>re-compile the </a:t>
            </a:r>
            <a:r>
              <a:rPr kumimoji="1" lang="en" altLang="zh-CN" dirty="0" err="1">
                <a:latin typeface="Songti SC" panose="02010600040101010101" pitchFamily="2" charset="-122"/>
                <a:ea typeface="Songti SC" panose="02010600040101010101" pitchFamily="2" charset="-122"/>
              </a:rPr>
              <a:t>nodejs</a:t>
            </a:r>
            <a:endParaRPr kumimoji="1" lang="en" altLang="zh-CN" dirty="0">
              <a:latin typeface="Songti SC" panose="02010600040101010101" pitchFamily="2" charset="-122"/>
              <a:ea typeface="Songti SC" panose="02010600040101010101" pitchFamily="2" charset="-122"/>
            </a:endParaRPr>
          </a:p>
          <a:p>
            <a:pPr fontAlgn="base">
              <a:lnSpc>
                <a:spcPct val="120000"/>
              </a:lnSpc>
              <a:spcBef>
                <a:spcPts val="300"/>
              </a:spcBef>
            </a:pPr>
            <a:endParaRPr kumimoji="1" lang="en" altLang="zh-CN" dirty="0">
              <a:latin typeface="Songti SC" panose="02010600040101010101" pitchFamily="2" charset="-122"/>
              <a:ea typeface="Songti SC" panose="02010600040101010101" pitchFamily="2" charset="-122"/>
            </a:endParaRPr>
          </a:p>
          <a:p>
            <a:pPr marL="285750" indent="-285750" fontAlgn="base">
              <a:lnSpc>
                <a:spcPct val="150000"/>
              </a:lnSpc>
              <a:spcBef>
                <a:spcPts val="300"/>
              </a:spcBef>
              <a:buFont typeface="Wingdings" pitchFamily="2" charset="2"/>
              <a:buChar char="n"/>
            </a:pPr>
            <a:r>
              <a:rPr kumimoji="1" lang="en" altLang="zh-CN" sz="2000" dirty="0">
                <a:latin typeface="Songti SC" panose="02010600040101010101" pitchFamily="2" charset="-122"/>
                <a:ea typeface="Songti SC" panose="02010600040101010101" pitchFamily="2" charset="-122"/>
              </a:rPr>
              <a:t>Known limitation:</a:t>
            </a:r>
          </a:p>
          <a:p>
            <a:pPr lvl="1" fontAlgn="base">
              <a:lnSpc>
                <a:spcPct val="120000"/>
              </a:lnSpc>
              <a:spcBef>
                <a:spcPts val="300"/>
              </a:spcBef>
            </a:pPr>
            <a:r>
              <a:rPr kumimoji="1" lang="en" altLang="zh-CN" dirty="0">
                <a:latin typeface="Songti SC" panose="02010600040101010101" pitchFamily="2" charset="-122"/>
                <a:ea typeface="Songti SC" panose="02010600040101010101" pitchFamily="2" charset="-122"/>
              </a:rPr>
              <a:t>1. print so many non-source code related property keys </a:t>
            </a:r>
          </a:p>
        </p:txBody>
      </p:sp>
      <p:pic>
        <p:nvPicPr>
          <p:cNvPr id="3" name="图片 2" descr="图形用户界面, 文本&#10;&#10;描述已自动生成">
            <a:extLst>
              <a:ext uri="{FF2B5EF4-FFF2-40B4-BE49-F238E27FC236}">
                <a16:creationId xmlns:a16="http://schemas.microsoft.com/office/drawing/2014/main" id="{6916C9A9-EAB2-594F-81E0-E565D66725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15106" y="4695517"/>
            <a:ext cx="7561788" cy="1197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938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>
            <a:extLst>
              <a:ext uri="{FF2B5EF4-FFF2-40B4-BE49-F238E27FC236}">
                <a16:creationId xmlns:a16="http://schemas.microsoft.com/office/drawing/2014/main" id="{BABE375A-2B8C-CF49-A3E7-89D7775ECDF2}"/>
              </a:ext>
            </a:extLst>
          </p:cNvPr>
          <p:cNvGrpSpPr/>
          <p:nvPr/>
        </p:nvGrpSpPr>
        <p:grpSpPr>
          <a:xfrm>
            <a:off x="0" y="-17480"/>
            <a:ext cx="12287246" cy="6892959"/>
            <a:chOff x="0" y="1"/>
            <a:chExt cx="12287246" cy="6892959"/>
          </a:xfrm>
        </p:grpSpPr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A0F6B64B-22B7-9C4A-8108-C52A96510193}"/>
                </a:ext>
              </a:extLst>
            </p:cNvPr>
            <p:cNvGrpSpPr/>
            <p:nvPr/>
          </p:nvGrpSpPr>
          <p:grpSpPr>
            <a:xfrm>
              <a:off x="0" y="1"/>
              <a:ext cx="12287246" cy="6892959"/>
              <a:chOff x="0" y="1"/>
              <a:chExt cx="12287246" cy="6892959"/>
            </a:xfrm>
          </p:grpSpPr>
          <p:grpSp>
            <p:nvGrpSpPr>
              <p:cNvPr id="15" name="组合 14">
                <a:extLst>
                  <a:ext uri="{FF2B5EF4-FFF2-40B4-BE49-F238E27FC236}">
                    <a16:creationId xmlns:a16="http://schemas.microsoft.com/office/drawing/2014/main" id="{47FF828E-4F93-E643-A531-FB9FD063A8EC}"/>
                  </a:ext>
                </a:extLst>
              </p:cNvPr>
              <p:cNvGrpSpPr/>
              <p:nvPr/>
            </p:nvGrpSpPr>
            <p:grpSpPr>
              <a:xfrm>
                <a:off x="0" y="1"/>
                <a:ext cx="12287246" cy="6892959"/>
                <a:chOff x="-2" y="114405"/>
                <a:chExt cx="12287246" cy="6892959"/>
              </a:xfrm>
            </p:grpSpPr>
            <p:sp>
              <p:nvSpPr>
                <p:cNvPr id="24" name="矩形 23">
                  <a:extLst>
                    <a:ext uri="{FF2B5EF4-FFF2-40B4-BE49-F238E27FC236}">
                      <a16:creationId xmlns:a16="http://schemas.microsoft.com/office/drawing/2014/main" id="{93A75B3C-6757-4347-84B2-0BCAF0E09F3C}"/>
                    </a:ext>
                  </a:extLst>
                </p:cNvPr>
                <p:cNvSpPr/>
                <p:nvPr/>
              </p:nvSpPr>
              <p:spPr>
                <a:xfrm>
                  <a:off x="3253" y="114405"/>
                  <a:ext cx="12188745" cy="597566"/>
                </a:xfrm>
                <a:prstGeom prst="rect">
                  <a:avLst/>
                </a:prstGeom>
                <a:solidFill>
                  <a:srgbClr val="0D479D"/>
                </a:solidFill>
                <a:ln>
                  <a:solidFill>
                    <a:srgbClr val="132ED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sp>
              <p:nvSpPr>
                <p:cNvPr id="25" name="矩形 24">
                  <a:extLst>
                    <a:ext uri="{FF2B5EF4-FFF2-40B4-BE49-F238E27FC236}">
                      <a16:creationId xmlns:a16="http://schemas.microsoft.com/office/drawing/2014/main" id="{04D975CF-6DD0-8C4E-A156-0EC3ED2A3B00}"/>
                    </a:ext>
                  </a:extLst>
                </p:cNvPr>
                <p:cNvSpPr/>
                <p:nvPr/>
              </p:nvSpPr>
              <p:spPr>
                <a:xfrm>
                  <a:off x="-2" y="6409798"/>
                  <a:ext cx="12192001" cy="597566"/>
                </a:xfrm>
                <a:prstGeom prst="rect">
                  <a:avLst/>
                </a:prstGeom>
                <a:solidFill>
                  <a:srgbClr val="0D479D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sp>
              <p:nvSpPr>
                <p:cNvPr id="26" name="标题 1">
                  <a:extLst>
                    <a:ext uri="{FF2B5EF4-FFF2-40B4-BE49-F238E27FC236}">
                      <a16:creationId xmlns:a16="http://schemas.microsoft.com/office/drawing/2014/main" id="{DFEA68CF-297B-7942-9054-FCBC6BC8DBDD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1525244" y="6400799"/>
                  <a:ext cx="762000" cy="415925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rmAutofit/>
                </a:bodyPr>
                <a:lstStyle>
                  <a:lvl1pPr algn="l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>
                    <a:lnSpc>
                      <a:spcPct val="150000"/>
                    </a:lnSpc>
                  </a:pPr>
                  <a:endParaRPr lang="zh-CN" altLang="en-US" sz="1400" b="1" dirty="0">
                    <a:solidFill>
                      <a:schemeClr val="bg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endParaRPr>
                </a:p>
              </p:txBody>
            </p:sp>
          </p:grpSp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BF56464F-DBB0-454C-87D7-8722360DB030}"/>
                  </a:ext>
                </a:extLst>
              </p:cNvPr>
              <p:cNvSpPr txBox="1"/>
              <p:nvPr/>
            </p:nvSpPr>
            <p:spPr>
              <a:xfrm>
                <a:off x="100012" y="67951"/>
                <a:ext cx="1001854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400" dirty="0">
                    <a:solidFill>
                      <a:schemeClr val="bg1"/>
                    </a:solidFill>
                    <a:latin typeface="Baskerville" panose="02020502070401020303" pitchFamily="18" charset="0"/>
                    <a:ea typeface="Baskerville" panose="02020502070401020303" pitchFamily="18" charset="0"/>
                  </a:rPr>
                  <a:t>3 Methodology: b. Pre-analysis for object generation</a:t>
                </a:r>
                <a:endParaRPr kumimoji="1" lang="zh-CN" altLang="en-US" sz="2400" dirty="0">
                  <a:solidFill>
                    <a:schemeClr val="bg1"/>
                  </a:solidFill>
                  <a:latin typeface="Baskerville" panose="02020502070401020303" pitchFamily="18" charset="0"/>
                </a:endParaRPr>
              </a:p>
            </p:txBody>
          </p:sp>
        </p:grpSp>
        <p:pic>
          <p:nvPicPr>
            <p:cNvPr id="14" name="图片 13" descr="文本&#10;&#10;描述已自动生成">
              <a:extLst>
                <a:ext uri="{FF2B5EF4-FFF2-40B4-BE49-F238E27FC236}">
                  <a16:creationId xmlns:a16="http://schemas.microsoft.com/office/drawing/2014/main" id="{8BB2EEB5-3171-A34F-AADB-60F9DF611D3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955409" y="6326200"/>
              <a:ext cx="2131311" cy="563727"/>
            </a:xfrm>
            <a:prstGeom prst="rect">
              <a:avLst/>
            </a:prstGeom>
          </p:spPr>
        </p:pic>
      </p:grpSp>
      <p:sp>
        <p:nvSpPr>
          <p:cNvPr id="27" name="文本框 26">
            <a:extLst>
              <a:ext uri="{FF2B5EF4-FFF2-40B4-BE49-F238E27FC236}">
                <a16:creationId xmlns:a16="http://schemas.microsoft.com/office/drawing/2014/main" id="{DD62AD80-F92B-CF4C-A3F6-121DBE8294F8}"/>
              </a:ext>
            </a:extLst>
          </p:cNvPr>
          <p:cNvSpPr txBox="1"/>
          <p:nvPr/>
        </p:nvSpPr>
        <p:spPr>
          <a:xfrm>
            <a:off x="362480" y="794444"/>
            <a:ext cx="11162766" cy="1202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n"/>
            </a:pPr>
            <a:r>
              <a:rPr kumimoji="1" lang="en-US" altLang="zh-CN" sz="2000" dirty="0">
                <a:latin typeface="Songti SC" panose="02010600040101010101" pitchFamily="2" charset="-122"/>
                <a:ea typeface="Songti SC" panose="02010600040101010101" pitchFamily="2" charset="-122"/>
              </a:rPr>
              <a:t>Objective:</a:t>
            </a:r>
          </a:p>
          <a:p>
            <a:pPr marL="800100" lvl="1" indent="-342900">
              <a:lnSpc>
                <a:spcPct val="120000"/>
              </a:lnSpc>
              <a:buFont typeface="Wingdings" pitchFamily="2" charset="2"/>
              <a:buChar char="Ø"/>
            </a:pPr>
            <a:r>
              <a:rPr kumimoji="1" lang="en-US" altLang="zh-CN" dirty="0">
                <a:latin typeface="Songti SC" panose="02010600040101010101" pitchFamily="2" charset="-122"/>
                <a:ea typeface="Songti SC" panose="02010600040101010101" pitchFamily="2" charset="-122"/>
              </a:rPr>
              <a:t>Generate property corpus to help </a:t>
            </a:r>
            <a:r>
              <a:rPr kumimoji="1" lang="en-US" altLang="zh-CN" dirty="0" err="1">
                <a:latin typeface="Songti SC" panose="02010600040101010101" pitchFamily="2" charset="-122"/>
                <a:ea typeface="Songti SC" panose="02010600040101010101" pitchFamily="2" charset="-122"/>
              </a:rPr>
              <a:t>fuzzer</a:t>
            </a:r>
            <a:r>
              <a:rPr kumimoji="1" lang="en-US" altLang="zh-CN" dirty="0">
                <a:latin typeface="Songti SC" panose="02010600040101010101" pitchFamily="2" charset="-122"/>
                <a:ea typeface="Songti SC" panose="02010600040101010101" pitchFamily="2" charset="-122"/>
              </a:rPr>
              <a:t> generate reasonable objects (property structure)</a:t>
            </a:r>
          </a:p>
          <a:p>
            <a:pPr marL="800100" lvl="1" indent="-342900">
              <a:lnSpc>
                <a:spcPct val="120000"/>
              </a:lnSpc>
              <a:buFont typeface="Wingdings" pitchFamily="2" charset="2"/>
              <a:buChar char="Ø"/>
            </a:pPr>
            <a:r>
              <a:rPr kumimoji="1" lang="en-US" altLang="zh-CN" dirty="0">
                <a:latin typeface="Songti SC" panose="02010600040101010101" pitchFamily="2" charset="-122"/>
                <a:ea typeface="Songti SC" panose="02010600040101010101" pitchFamily="2" charset="-122"/>
              </a:rPr>
              <a:t>Collect string corpus to help </a:t>
            </a:r>
            <a:r>
              <a:rPr kumimoji="1" lang="en-US" altLang="zh-CN" dirty="0" err="1">
                <a:latin typeface="Songti SC" panose="02010600040101010101" pitchFamily="2" charset="-122"/>
                <a:ea typeface="Songti SC" panose="02010600040101010101" pitchFamily="2" charset="-122"/>
              </a:rPr>
              <a:t>fuzzer</a:t>
            </a:r>
            <a:r>
              <a:rPr kumimoji="1" lang="en-US" altLang="zh-CN" dirty="0">
                <a:latin typeface="Songti SC" panose="02010600040101010101" pitchFamily="2" charset="-122"/>
                <a:ea typeface="Songti SC" panose="02010600040101010101" pitchFamily="2" charset="-122"/>
              </a:rPr>
              <a:t> generate reasonable value</a:t>
            </a:r>
          </a:p>
        </p:txBody>
      </p:sp>
    </p:spTree>
    <p:extLst>
      <p:ext uri="{BB962C8B-B14F-4D97-AF65-F5344CB8AC3E}">
        <p14:creationId xmlns:p14="http://schemas.microsoft.com/office/powerpoint/2010/main" val="1343317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>
            <a:extLst>
              <a:ext uri="{FF2B5EF4-FFF2-40B4-BE49-F238E27FC236}">
                <a16:creationId xmlns:a16="http://schemas.microsoft.com/office/drawing/2014/main" id="{BABE375A-2B8C-CF49-A3E7-89D7775ECDF2}"/>
              </a:ext>
            </a:extLst>
          </p:cNvPr>
          <p:cNvGrpSpPr/>
          <p:nvPr/>
        </p:nvGrpSpPr>
        <p:grpSpPr>
          <a:xfrm>
            <a:off x="0" y="-17480"/>
            <a:ext cx="12287246" cy="6892959"/>
            <a:chOff x="0" y="1"/>
            <a:chExt cx="12287246" cy="6892959"/>
          </a:xfrm>
        </p:grpSpPr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A0F6B64B-22B7-9C4A-8108-C52A96510193}"/>
                </a:ext>
              </a:extLst>
            </p:cNvPr>
            <p:cNvGrpSpPr/>
            <p:nvPr/>
          </p:nvGrpSpPr>
          <p:grpSpPr>
            <a:xfrm>
              <a:off x="0" y="1"/>
              <a:ext cx="12287246" cy="6892959"/>
              <a:chOff x="0" y="1"/>
              <a:chExt cx="12287246" cy="6892959"/>
            </a:xfrm>
          </p:grpSpPr>
          <p:grpSp>
            <p:nvGrpSpPr>
              <p:cNvPr id="15" name="组合 14">
                <a:extLst>
                  <a:ext uri="{FF2B5EF4-FFF2-40B4-BE49-F238E27FC236}">
                    <a16:creationId xmlns:a16="http://schemas.microsoft.com/office/drawing/2014/main" id="{47FF828E-4F93-E643-A531-FB9FD063A8EC}"/>
                  </a:ext>
                </a:extLst>
              </p:cNvPr>
              <p:cNvGrpSpPr/>
              <p:nvPr/>
            </p:nvGrpSpPr>
            <p:grpSpPr>
              <a:xfrm>
                <a:off x="0" y="1"/>
                <a:ext cx="12287246" cy="6892959"/>
                <a:chOff x="-2" y="114405"/>
                <a:chExt cx="12287246" cy="6892959"/>
              </a:xfrm>
            </p:grpSpPr>
            <p:sp>
              <p:nvSpPr>
                <p:cNvPr id="24" name="矩形 23">
                  <a:extLst>
                    <a:ext uri="{FF2B5EF4-FFF2-40B4-BE49-F238E27FC236}">
                      <a16:creationId xmlns:a16="http://schemas.microsoft.com/office/drawing/2014/main" id="{93A75B3C-6757-4347-84B2-0BCAF0E09F3C}"/>
                    </a:ext>
                  </a:extLst>
                </p:cNvPr>
                <p:cNvSpPr/>
                <p:nvPr/>
              </p:nvSpPr>
              <p:spPr>
                <a:xfrm>
                  <a:off x="3253" y="114405"/>
                  <a:ext cx="12188745" cy="597566"/>
                </a:xfrm>
                <a:prstGeom prst="rect">
                  <a:avLst/>
                </a:prstGeom>
                <a:solidFill>
                  <a:srgbClr val="0D479D"/>
                </a:solidFill>
                <a:ln>
                  <a:solidFill>
                    <a:srgbClr val="132ED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sp>
              <p:nvSpPr>
                <p:cNvPr id="25" name="矩形 24">
                  <a:extLst>
                    <a:ext uri="{FF2B5EF4-FFF2-40B4-BE49-F238E27FC236}">
                      <a16:creationId xmlns:a16="http://schemas.microsoft.com/office/drawing/2014/main" id="{04D975CF-6DD0-8C4E-A156-0EC3ED2A3B00}"/>
                    </a:ext>
                  </a:extLst>
                </p:cNvPr>
                <p:cNvSpPr/>
                <p:nvPr/>
              </p:nvSpPr>
              <p:spPr>
                <a:xfrm>
                  <a:off x="-2" y="6409798"/>
                  <a:ext cx="12192001" cy="597566"/>
                </a:xfrm>
                <a:prstGeom prst="rect">
                  <a:avLst/>
                </a:prstGeom>
                <a:solidFill>
                  <a:srgbClr val="0D479D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sp>
              <p:nvSpPr>
                <p:cNvPr id="26" name="标题 1">
                  <a:extLst>
                    <a:ext uri="{FF2B5EF4-FFF2-40B4-BE49-F238E27FC236}">
                      <a16:creationId xmlns:a16="http://schemas.microsoft.com/office/drawing/2014/main" id="{DFEA68CF-297B-7942-9054-FCBC6BC8DBDD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1525244" y="6400799"/>
                  <a:ext cx="762000" cy="415925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rmAutofit/>
                </a:bodyPr>
                <a:lstStyle>
                  <a:lvl1pPr algn="l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>
                    <a:lnSpc>
                      <a:spcPct val="150000"/>
                    </a:lnSpc>
                  </a:pPr>
                  <a:endParaRPr lang="zh-CN" altLang="en-US" sz="1400" b="1" dirty="0">
                    <a:solidFill>
                      <a:schemeClr val="bg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endParaRPr>
                </a:p>
              </p:txBody>
            </p:sp>
          </p:grpSp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BF56464F-DBB0-454C-87D7-8722360DB030}"/>
                  </a:ext>
                </a:extLst>
              </p:cNvPr>
              <p:cNvSpPr txBox="1"/>
              <p:nvPr/>
            </p:nvSpPr>
            <p:spPr>
              <a:xfrm>
                <a:off x="100012" y="67951"/>
                <a:ext cx="1001854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400" dirty="0">
                    <a:solidFill>
                      <a:schemeClr val="bg1"/>
                    </a:solidFill>
                    <a:latin typeface="Baskerville" panose="02020502070401020303" pitchFamily="18" charset="0"/>
                    <a:ea typeface="Baskerville" panose="02020502070401020303" pitchFamily="18" charset="0"/>
                  </a:rPr>
                  <a:t>3 Methodology: b. Pre-analysis for object generation</a:t>
                </a:r>
                <a:endParaRPr kumimoji="1" lang="zh-CN" altLang="en-US" sz="2400" dirty="0">
                  <a:solidFill>
                    <a:schemeClr val="bg1"/>
                  </a:solidFill>
                  <a:latin typeface="Baskerville" panose="02020502070401020303" pitchFamily="18" charset="0"/>
                </a:endParaRPr>
              </a:p>
            </p:txBody>
          </p:sp>
        </p:grpSp>
        <p:pic>
          <p:nvPicPr>
            <p:cNvPr id="14" name="图片 13" descr="文本&#10;&#10;描述已自动生成">
              <a:extLst>
                <a:ext uri="{FF2B5EF4-FFF2-40B4-BE49-F238E27FC236}">
                  <a16:creationId xmlns:a16="http://schemas.microsoft.com/office/drawing/2014/main" id="{8BB2EEB5-3171-A34F-AADB-60F9DF611D3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955409" y="6326200"/>
              <a:ext cx="2131311" cy="563727"/>
            </a:xfrm>
            <a:prstGeom prst="rect">
              <a:avLst/>
            </a:prstGeom>
          </p:spPr>
        </p:pic>
      </p:grpSp>
      <p:sp>
        <p:nvSpPr>
          <p:cNvPr id="27" name="文本框 26">
            <a:extLst>
              <a:ext uri="{FF2B5EF4-FFF2-40B4-BE49-F238E27FC236}">
                <a16:creationId xmlns:a16="http://schemas.microsoft.com/office/drawing/2014/main" id="{DD62AD80-F92B-CF4C-A3F6-121DBE8294F8}"/>
              </a:ext>
            </a:extLst>
          </p:cNvPr>
          <p:cNvSpPr txBox="1"/>
          <p:nvPr/>
        </p:nvSpPr>
        <p:spPr>
          <a:xfrm>
            <a:off x="362479" y="794444"/>
            <a:ext cx="11350549" cy="38413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en-US" altLang="zh-CN" sz="2000" dirty="0">
                <a:latin typeface="Songti SC" panose="02010600040101010101" pitchFamily="2" charset="-122"/>
                <a:ea typeface="Songti SC" panose="02010600040101010101" pitchFamily="2" charset="-122"/>
              </a:rPr>
              <a:t>To define a reasonable inject object:</a:t>
            </a: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en-US" altLang="zh-CN" dirty="0">
                <a:latin typeface="Songti SC" panose="02010600040101010101" pitchFamily="2" charset="-122"/>
                <a:ea typeface="Songti SC" panose="02010600040101010101" pitchFamily="2" charset="-122"/>
              </a:rPr>
              <a:t>The first-layer property should be an </a:t>
            </a:r>
            <a:r>
              <a:rPr kumimoji="1" lang="en-US" altLang="zh-CN" i="1" dirty="0">
                <a:latin typeface="Songti SC" panose="02010600040101010101" pitchFamily="2" charset="-122"/>
                <a:ea typeface="Songti SC" panose="02010600040101010101" pitchFamily="2" charset="-122"/>
              </a:rPr>
              <a:t>undefined</a:t>
            </a:r>
            <a:r>
              <a:rPr kumimoji="1" lang="en-US" altLang="zh-CN" dirty="0">
                <a:latin typeface="Songti SC" panose="02010600040101010101" pitchFamily="2" charset="-122"/>
                <a:ea typeface="Songti SC" panose="02010600040101010101" pitchFamily="2" charset="-122"/>
              </a:rPr>
              <a:t> property</a:t>
            </a: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en-US" altLang="zh-CN" dirty="0">
                <a:latin typeface="Songti SC" panose="02010600040101010101" pitchFamily="2" charset="-122"/>
                <a:ea typeface="Songti SC" panose="02010600040101010101" pitchFamily="2" charset="-122"/>
              </a:rPr>
              <a:t>The nested property name should be a "real" property of its parent property.</a:t>
            </a:r>
          </a:p>
          <a:p>
            <a:pPr marL="1257300" lvl="2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en-US" altLang="zh-CN" dirty="0">
                <a:latin typeface="Songti SC" panose="02010600040101010101" pitchFamily="2" charset="-122"/>
                <a:ea typeface="Songti SC" panose="02010600040101010101" pitchFamily="2" charset="-122"/>
              </a:rPr>
              <a:t>Say there is `var a={b:{c:1}}; var c={d:2};</a:t>
            </a:r>
            <a:r>
              <a:rPr kumimoji="1" lang="zh-CN" altLang="en-US" dirty="0">
                <a:latin typeface="Songti SC" panose="02010600040101010101" pitchFamily="2" charset="-122"/>
                <a:ea typeface="Songti SC" panose="02010600040101010101" pitchFamily="2" charset="-122"/>
              </a:rPr>
              <a:t> </a:t>
            </a:r>
            <a:r>
              <a:rPr kumimoji="1" lang="en-US" altLang="zh-CN" dirty="0">
                <a:latin typeface="Songti SC" panose="02010600040101010101" pitchFamily="2" charset="-122"/>
                <a:ea typeface="Songti SC" panose="02010600040101010101" pitchFamily="2" charset="-122"/>
              </a:rPr>
              <a:t>var e=</a:t>
            </a:r>
            <a:r>
              <a:rPr kumimoji="1" lang="en-US" altLang="zh-CN" dirty="0" err="1">
                <a:latin typeface="Songti SC" panose="02010600040101010101" pitchFamily="2" charset="-122"/>
                <a:ea typeface="Songti SC" panose="02010600040101010101" pitchFamily="2" charset="-122"/>
              </a:rPr>
              <a:t>a.b</a:t>
            </a:r>
            <a:r>
              <a:rPr kumimoji="1" lang="en-US" altLang="zh-CN" dirty="0">
                <a:latin typeface="Songti SC" panose="02010600040101010101" pitchFamily="2" charset="-122"/>
                <a:ea typeface="Songti SC" panose="02010600040101010101" pitchFamily="2" charset="-122"/>
              </a:rPr>
              <a:t>`, if property `b` is an undefined property, our inject object should never be `</a:t>
            </a:r>
            <a:r>
              <a:rPr kumimoji="1" lang="en-US" altLang="zh-CN" dirty="0" err="1">
                <a:latin typeface="Songti SC" panose="02010600040101010101" pitchFamily="2" charset="-122"/>
                <a:ea typeface="Songti SC" panose="02010600040101010101" pitchFamily="2" charset="-122"/>
              </a:rPr>
              <a:t>b.d</a:t>
            </a:r>
            <a:r>
              <a:rPr kumimoji="1" lang="en-US" altLang="zh-CN" dirty="0">
                <a:latin typeface="Songti SC" panose="02010600040101010101" pitchFamily="2" charset="-122"/>
                <a:ea typeface="Songti SC" panose="02010600040101010101" pitchFamily="2" charset="-122"/>
              </a:rPr>
              <a:t>` since the injected property `d` would never be accessed in the runtime. </a:t>
            </a:r>
          </a:p>
          <a:p>
            <a:pPr marL="1257300" lvl="2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en-US" altLang="zh-CN" dirty="0">
                <a:latin typeface="Songti SC" panose="02010600040101010101" pitchFamily="2" charset="-122"/>
                <a:ea typeface="Songti SC" panose="02010600040101010101" pitchFamily="2" charset="-122"/>
              </a:rPr>
              <a:t>This strong constraint will make our fuzz testing feasible in a limited amount of time.</a:t>
            </a: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en-US" altLang="zh-CN" dirty="0">
                <a:latin typeface="Songti SC" panose="02010600040101010101" pitchFamily="2" charset="-122"/>
                <a:ea typeface="Songti SC" panose="02010600040101010101" pitchFamily="2" charset="-122"/>
              </a:rPr>
              <a:t>Every object should contain a property (final payload landing) that has a dataflow to the sink.</a:t>
            </a: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en-US" altLang="zh-CN" dirty="0">
                <a:latin typeface="Songti SC" panose="02010600040101010101" pitchFamily="2" charset="-122"/>
                <a:ea typeface="Songti SC" panose="02010600040101010101" pitchFamily="2" charset="-122"/>
              </a:rPr>
              <a:t>The $value fields are in types of String,  Boolean, Number, Object, and flag(which can be identified in the return body)</a:t>
            </a:r>
          </a:p>
        </p:txBody>
      </p:sp>
      <p:pic>
        <p:nvPicPr>
          <p:cNvPr id="4" name="图片 3" descr="文本&#10;&#10;描述已自动生成">
            <a:extLst>
              <a:ext uri="{FF2B5EF4-FFF2-40B4-BE49-F238E27FC236}">
                <a16:creationId xmlns:a16="http://schemas.microsoft.com/office/drawing/2014/main" id="{0F75A73B-6758-F24A-B9EC-C6141B168D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9368" y="4423748"/>
            <a:ext cx="7233264" cy="1639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4148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>
            <a:extLst>
              <a:ext uri="{FF2B5EF4-FFF2-40B4-BE49-F238E27FC236}">
                <a16:creationId xmlns:a16="http://schemas.microsoft.com/office/drawing/2014/main" id="{BABE375A-2B8C-CF49-A3E7-89D7775ECDF2}"/>
              </a:ext>
            </a:extLst>
          </p:cNvPr>
          <p:cNvGrpSpPr/>
          <p:nvPr/>
        </p:nvGrpSpPr>
        <p:grpSpPr>
          <a:xfrm>
            <a:off x="0" y="-17480"/>
            <a:ext cx="12287246" cy="6892959"/>
            <a:chOff x="0" y="1"/>
            <a:chExt cx="12287246" cy="6892959"/>
          </a:xfrm>
        </p:grpSpPr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A0F6B64B-22B7-9C4A-8108-C52A96510193}"/>
                </a:ext>
              </a:extLst>
            </p:cNvPr>
            <p:cNvGrpSpPr/>
            <p:nvPr/>
          </p:nvGrpSpPr>
          <p:grpSpPr>
            <a:xfrm>
              <a:off x="0" y="1"/>
              <a:ext cx="12287246" cy="6892959"/>
              <a:chOff x="0" y="1"/>
              <a:chExt cx="12287246" cy="6892959"/>
            </a:xfrm>
          </p:grpSpPr>
          <p:grpSp>
            <p:nvGrpSpPr>
              <p:cNvPr id="15" name="组合 14">
                <a:extLst>
                  <a:ext uri="{FF2B5EF4-FFF2-40B4-BE49-F238E27FC236}">
                    <a16:creationId xmlns:a16="http://schemas.microsoft.com/office/drawing/2014/main" id="{47FF828E-4F93-E643-A531-FB9FD063A8EC}"/>
                  </a:ext>
                </a:extLst>
              </p:cNvPr>
              <p:cNvGrpSpPr/>
              <p:nvPr/>
            </p:nvGrpSpPr>
            <p:grpSpPr>
              <a:xfrm>
                <a:off x="0" y="1"/>
                <a:ext cx="12287246" cy="6892959"/>
                <a:chOff x="-2" y="114405"/>
                <a:chExt cx="12287246" cy="6892959"/>
              </a:xfrm>
            </p:grpSpPr>
            <p:sp>
              <p:nvSpPr>
                <p:cNvPr id="24" name="矩形 23">
                  <a:extLst>
                    <a:ext uri="{FF2B5EF4-FFF2-40B4-BE49-F238E27FC236}">
                      <a16:creationId xmlns:a16="http://schemas.microsoft.com/office/drawing/2014/main" id="{93A75B3C-6757-4347-84B2-0BCAF0E09F3C}"/>
                    </a:ext>
                  </a:extLst>
                </p:cNvPr>
                <p:cNvSpPr/>
                <p:nvPr/>
              </p:nvSpPr>
              <p:spPr>
                <a:xfrm>
                  <a:off x="3253" y="114405"/>
                  <a:ext cx="12188745" cy="597566"/>
                </a:xfrm>
                <a:prstGeom prst="rect">
                  <a:avLst/>
                </a:prstGeom>
                <a:solidFill>
                  <a:srgbClr val="0D479D"/>
                </a:solidFill>
                <a:ln>
                  <a:solidFill>
                    <a:srgbClr val="132ED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sp>
              <p:nvSpPr>
                <p:cNvPr id="25" name="矩形 24">
                  <a:extLst>
                    <a:ext uri="{FF2B5EF4-FFF2-40B4-BE49-F238E27FC236}">
                      <a16:creationId xmlns:a16="http://schemas.microsoft.com/office/drawing/2014/main" id="{04D975CF-6DD0-8C4E-A156-0EC3ED2A3B00}"/>
                    </a:ext>
                  </a:extLst>
                </p:cNvPr>
                <p:cNvSpPr/>
                <p:nvPr/>
              </p:nvSpPr>
              <p:spPr>
                <a:xfrm>
                  <a:off x="-2" y="6409798"/>
                  <a:ext cx="12192001" cy="597566"/>
                </a:xfrm>
                <a:prstGeom prst="rect">
                  <a:avLst/>
                </a:prstGeom>
                <a:solidFill>
                  <a:srgbClr val="0D479D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sp>
              <p:nvSpPr>
                <p:cNvPr id="26" name="标题 1">
                  <a:extLst>
                    <a:ext uri="{FF2B5EF4-FFF2-40B4-BE49-F238E27FC236}">
                      <a16:creationId xmlns:a16="http://schemas.microsoft.com/office/drawing/2014/main" id="{DFEA68CF-297B-7942-9054-FCBC6BC8DBDD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1525244" y="6400799"/>
                  <a:ext cx="762000" cy="415925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rmAutofit/>
                </a:bodyPr>
                <a:lstStyle>
                  <a:lvl1pPr algn="l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>
                    <a:lnSpc>
                      <a:spcPct val="150000"/>
                    </a:lnSpc>
                  </a:pPr>
                  <a:endParaRPr lang="zh-CN" altLang="en-US" sz="1400" b="1" dirty="0">
                    <a:solidFill>
                      <a:schemeClr val="bg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endParaRPr>
                </a:p>
              </p:txBody>
            </p:sp>
          </p:grpSp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BF56464F-DBB0-454C-87D7-8722360DB030}"/>
                  </a:ext>
                </a:extLst>
              </p:cNvPr>
              <p:cNvSpPr txBox="1"/>
              <p:nvPr/>
            </p:nvSpPr>
            <p:spPr>
              <a:xfrm>
                <a:off x="100012" y="67951"/>
                <a:ext cx="1001854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400" dirty="0">
                    <a:solidFill>
                      <a:schemeClr val="bg1"/>
                    </a:solidFill>
                    <a:latin typeface="Baskerville" panose="02020502070401020303" pitchFamily="18" charset="0"/>
                    <a:ea typeface="Baskerville" panose="02020502070401020303" pitchFamily="18" charset="0"/>
                  </a:rPr>
                  <a:t>3 Methodology: b. Pre-analysis for object generation</a:t>
                </a:r>
                <a:endParaRPr kumimoji="1" lang="zh-CN" altLang="en-US" sz="2400" dirty="0">
                  <a:solidFill>
                    <a:schemeClr val="bg1"/>
                  </a:solidFill>
                  <a:latin typeface="Baskerville" panose="02020502070401020303" pitchFamily="18" charset="0"/>
                </a:endParaRPr>
              </a:p>
            </p:txBody>
          </p:sp>
        </p:grpSp>
        <p:pic>
          <p:nvPicPr>
            <p:cNvPr id="14" name="图片 13" descr="文本&#10;&#10;描述已自动生成">
              <a:extLst>
                <a:ext uri="{FF2B5EF4-FFF2-40B4-BE49-F238E27FC236}">
                  <a16:creationId xmlns:a16="http://schemas.microsoft.com/office/drawing/2014/main" id="{8BB2EEB5-3171-A34F-AADB-60F9DF611D3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955409" y="6326200"/>
              <a:ext cx="2131311" cy="563727"/>
            </a:xfrm>
            <a:prstGeom prst="rect">
              <a:avLst/>
            </a:prstGeom>
          </p:spPr>
        </p:pic>
      </p:grpSp>
      <p:sp>
        <p:nvSpPr>
          <p:cNvPr id="27" name="文本框 26">
            <a:extLst>
              <a:ext uri="{FF2B5EF4-FFF2-40B4-BE49-F238E27FC236}">
                <a16:creationId xmlns:a16="http://schemas.microsoft.com/office/drawing/2014/main" id="{DD62AD80-F92B-CF4C-A3F6-121DBE8294F8}"/>
              </a:ext>
            </a:extLst>
          </p:cNvPr>
          <p:cNvSpPr txBox="1"/>
          <p:nvPr/>
        </p:nvSpPr>
        <p:spPr>
          <a:xfrm>
            <a:off x="362479" y="794444"/>
            <a:ext cx="11350549" cy="5087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en-US" altLang="zh-CN" sz="2000" dirty="0">
                <a:latin typeface="Songti SC" panose="02010600040101010101" pitchFamily="2" charset="-122"/>
                <a:ea typeface="Songti SC" panose="02010600040101010101" pitchFamily="2" charset="-122"/>
              </a:rPr>
              <a:t>To define a reasonable inject object:</a:t>
            </a: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en-US" altLang="zh-CN" dirty="0">
                <a:latin typeface="Songti SC" panose="02010600040101010101" pitchFamily="2" charset="-122"/>
                <a:ea typeface="Songti SC" panose="02010600040101010101" pitchFamily="2" charset="-122"/>
              </a:rPr>
              <a:t>The first-layer property should be an </a:t>
            </a:r>
            <a:r>
              <a:rPr kumimoji="1" lang="en-US" altLang="zh-CN" i="1" dirty="0">
                <a:latin typeface="Songti SC" panose="02010600040101010101" pitchFamily="2" charset="-122"/>
                <a:ea typeface="Songti SC" panose="02010600040101010101" pitchFamily="2" charset="-122"/>
              </a:rPr>
              <a:t>undefined</a:t>
            </a:r>
            <a:r>
              <a:rPr kumimoji="1" lang="en-US" altLang="zh-CN" dirty="0">
                <a:latin typeface="Songti SC" panose="02010600040101010101" pitchFamily="2" charset="-122"/>
                <a:ea typeface="Songti SC" panose="02010600040101010101" pitchFamily="2" charset="-122"/>
              </a:rPr>
              <a:t> property</a:t>
            </a:r>
          </a:p>
          <a:p>
            <a:pPr marL="1257300" lvl="2" indent="-342900">
              <a:lnSpc>
                <a:spcPct val="150000"/>
              </a:lnSpc>
              <a:buFont typeface="Wingdings" pitchFamily="2" charset="2"/>
              <a:buChar char="ü"/>
            </a:pPr>
            <a:r>
              <a:rPr kumimoji="1" lang="en-US" altLang="zh-CN" b="1" dirty="0">
                <a:solidFill>
                  <a:schemeClr val="accent6">
                    <a:lumMod val="75000"/>
                  </a:schemeClr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undefined property found by Undefined Property Identifier</a:t>
            </a: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en-US" altLang="zh-CN" dirty="0">
                <a:latin typeface="Songti SC" panose="02010600040101010101" pitchFamily="2" charset="-122"/>
                <a:ea typeface="Songti SC" panose="02010600040101010101" pitchFamily="2" charset="-122"/>
              </a:rPr>
              <a:t>The nested property name should be a "real" property of its parent property.</a:t>
            </a:r>
          </a:p>
          <a:p>
            <a:pPr marL="1257300" lvl="2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en-US" altLang="zh-CN" dirty="0">
                <a:latin typeface="Songti SC" panose="02010600040101010101" pitchFamily="2" charset="-122"/>
                <a:ea typeface="Songti SC" panose="02010600040101010101" pitchFamily="2" charset="-122"/>
              </a:rPr>
              <a:t>Say there is `var a={b:{c:1}}; var c={d:2};`, if property `b` is an undefined property, our inject object should never be `</a:t>
            </a:r>
            <a:r>
              <a:rPr kumimoji="1" lang="en-US" altLang="zh-CN" dirty="0" err="1">
                <a:latin typeface="Songti SC" panose="02010600040101010101" pitchFamily="2" charset="-122"/>
                <a:ea typeface="Songti SC" panose="02010600040101010101" pitchFamily="2" charset="-122"/>
              </a:rPr>
              <a:t>b.d</a:t>
            </a:r>
            <a:r>
              <a:rPr kumimoji="1" lang="en-US" altLang="zh-CN" dirty="0">
                <a:latin typeface="Songti SC" panose="02010600040101010101" pitchFamily="2" charset="-122"/>
                <a:ea typeface="Songti SC" panose="02010600040101010101" pitchFamily="2" charset="-122"/>
              </a:rPr>
              <a:t>` since the injected property `d` would never be accessed in the runtime. </a:t>
            </a:r>
          </a:p>
          <a:p>
            <a:pPr marL="1257300" lvl="2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en-US" altLang="zh-CN" dirty="0">
                <a:latin typeface="Songti SC" panose="02010600040101010101" pitchFamily="2" charset="-122"/>
                <a:ea typeface="Songti SC" panose="02010600040101010101" pitchFamily="2" charset="-122"/>
              </a:rPr>
              <a:t>This strong constraint will make our fuzz testing feasible in a limited amount of time.</a:t>
            </a:r>
          </a:p>
          <a:p>
            <a:pPr marL="1257300" lvl="2" indent="-342900">
              <a:lnSpc>
                <a:spcPct val="150000"/>
              </a:lnSpc>
              <a:buFont typeface="Wingdings" pitchFamily="2" charset="2"/>
              <a:buChar char="ü"/>
            </a:pPr>
            <a:r>
              <a:rPr kumimoji="1" lang="en-US" altLang="zh-CN" b="1" dirty="0">
                <a:solidFill>
                  <a:schemeClr val="accent6">
                    <a:lumMod val="75000"/>
                  </a:schemeClr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could handle easy cases through global dataflow tracking script based on </a:t>
            </a:r>
            <a:r>
              <a:rPr kumimoji="1" lang="en-US" altLang="zh-CN" b="1" dirty="0" err="1">
                <a:solidFill>
                  <a:schemeClr val="accent6">
                    <a:lumMod val="75000"/>
                  </a:schemeClr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CodeQL</a:t>
            </a:r>
            <a:r>
              <a:rPr kumimoji="1" lang="en-US" altLang="zh-CN" b="1" dirty="0">
                <a:solidFill>
                  <a:schemeClr val="accent6">
                    <a:lumMod val="75000"/>
                  </a:schemeClr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.</a:t>
            </a:r>
            <a:endParaRPr kumimoji="1" lang="en-US" altLang="zh-CN" dirty="0">
              <a:latin typeface="Songti SC" panose="02010600040101010101" pitchFamily="2" charset="-122"/>
              <a:ea typeface="Songti SC" panose="02010600040101010101" pitchFamily="2" charset="-122"/>
            </a:endParaRP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en-US" altLang="zh-CN" dirty="0">
                <a:latin typeface="Songti SC" panose="02010600040101010101" pitchFamily="2" charset="-122"/>
                <a:ea typeface="Songti SC" panose="02010600040101010101" pitchFamily="2" charset="-122"/>
              </a:rPr>
              <a:t>Every object should contain a property (final payload landing) that has a dataflow to the sink.</a:t>
            </a:r>
          </a:p>
          <a:p>
            <a:pPr marL="1257300" lvl="2" indent="-342900">
              <a:lnSpc>
                <a:spcPct val="150000"/>
              </a:lnSpc>
              <a:buFont typeface="Wingdings" pitchFamily="2" charset="2"/>
              <a:buChar char="ü"/>
            </a:pPr>
            <a:r>
              <a:rPr kumimoji="1" lang="en-US" altLang="zh-CN" b="1" dirty="0">
                <a:solidFill>
                  <a:schemeClr val="accent6">
                    <a:lumMod val="75000"/>
                  </a:schemeClr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could handle most cases through taint tracking from property read to eval-like sink based on </a:t>
            </a:r>
            <a:r>
              <a:rPr kumimoji="1" lang="en-US" altLang="zh-CN" b="1" dirty="0" err="1">
                <a:solidFill>
                  <a:schemeClr val="accent6">
                    <a:lumMod val="75000"/>
                  </a:schemeClr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CodeQL</a:t>
            </a:r>
            <a:r>
              <a:rPr kumimoji="1" lang="en-US" altLang="zh-CN" b="1" dirty="0">
                <a:solidFill>
                  <a:schemeClr val="accent6">
                    <a:lumMod val="75000"/>
                  </a:schemeClr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.</a:t>
            </a:r>
            <a:endParaRPr kumimoji="1" lang="en-US" altLang="zh-CN" dirty="0">
              <a:latin typeface="Songti SC" panose="02010600040101010101" pitchFamily="2" charset="-122"/>
              <a:ea typeface="Songti SC" panose="02010600040101010101" pitchFamily="2" charset="-122"/>
            </a:endParaRP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en-US" altLang="zh-CN" dirty="0">
                <a:latin typeface="Songti SC" panose="02010600040101010101" pitchFamily="2" charset="-122"/>
                <a:ea typeface="Songti SC" panose="02010600040101010101" pitchFamily="2" charset="-122"/>
              </a:rPr>
              <a:t>The $value fields are in types of String,  Boolean, Number, Object, and flag(which can be identified in the return body)</a:t>
            </a:r>
          </a:p>
        </p:txBody>
      </p:sp>
    </p:spTree>
    <p:extLst>
      <p:ext uri="{BB962C8B-B14F-4D97-AF65-F5344CB8AC3E}">
        <p14:creationId xmlns:p14="http://schemas.microsoft.com/office/powerpoint/2010/main" val="33787385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>
            <a:extLst>
              <a:ext uri="{FF2B5EF4-FFF2-40B4-BE49-F238E27FC236}">
                <a16:creationId xmlns:a16="http://schemas.microsoft.com/office/drawing/2014/main" id="{BABE375A-2B8C-CF49-A3E7-89D7775ECDF2}"/>
              </a:ext>
            </a:extLst>
          </p:cNvPr>
          <p:cNvGrpSpPr/>
          <p:nvPr/>
        </p:nvGrpSpPr>
        <p:grpSpPr>
          <a:xfrm>
            <a:off x="0" y="-17480"/>
            <a:ext cx="12287246" cy="6892959"/>
            <a:chOff x="0" y="1"/>
            <a:chExt cx="12287246" cy="6892959"/>
          </a:xfrm>
        </p:grpSpPr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A0F6B64B-22B7-9C4A-8108-C52A96510193}"/>
                </a:ext>
              </a:extLst>
            </p:cNvPr>
            <p:cNvGrpSpPr/>
            <p:nvPr/>
          </p:nvGrpSpPr>
          <p:grpSpPr>
            <a:xfrm>
              <a:off x="0" y="1"/>
              <a:ext cx="12287246" cy="6892959"/>
              <a:chOff x="0" y="1"/>
              <a:chExt cx="12287246" cy="6892959"/>
            </a:xfrm>
          </p:grpSpPr>
          <p:grpSp>
            <p:nvGrpSpPr>
              <p:cNvPr id="15" name="组合 14">
                <a:extLst>
                  <a:ext uri="{FF2B5EF4-FFF2-40B4-BE49-F238E27FC236}">
                    <a16:creationId xmlns:a16="http://schemas.microsoft.com/office/drawing/2014/main" id="{47FF828E-4F93-E643-A531-FB9FD063A8EC}"/>
                  </a:ext>
                </a:extLst>
              </p:cNvPr>
              <p:cNvGrpSpPr/>
              <p:nvPr/>
            </p:nvGrpSpPr>
            <p:grpSpPr>
              <a:xfrm>
                <a:off x="0" y="1"/>
                <a:ext cx="12287246" cy="6892959"/>
                <a:chOff x="-2" y="114405"/>
                <a:chExt cx="12287246" cy="6892959"/>
              </a:xfrm>
            </p:grpSpPr>
            <p:sp>
              <p:nvSpPr>
                <p:cNvPr id="24" name="矩形 23">
                  <a:extLst>
                    <a:ext uri="{FF2B5EF4-FFF2-40B4-BE49-F238E27FC236}">
                      <a16:creationId xmlns:a16="http://schemas.microsoft.com/office/drawing/2014/main" id="{93A75B3C-6757-4347-84B2-0BCAF0E09F3C}"/>
                    </a:ext>
                  </a:extLst>
                </p:cNvPr>
                <p:cNvSpPr/>
                <p:nvPr/>
              </p:nvSpPr>
              <p:spPr>
                <a:xfrm>
                  <a:off x="3253" y="114405"/>
                  <a:ext cx="12188745" cy="597566"/>
                </a:xfrm>
                <a:prstGeom prst="rect">
                  <a:avLst/>
                </a:prstGeom>
                <a:solidFill>
                  <a:srgbClr val="0D479D"/>
                </a:solidFill>
                <a:ln>
                  <a:solidFill>
                    <a:srgbClr val="132ED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sp>
              <p:nvSpPr>
                <p:cNvPr id="25" name="矩形 24">
                  <a:extLst>
                    <a:ext uri="{FF2B5EF4-FFF2-40B4-BE49-F238E27FC236}">
                      <a16:creationId xmlns:a16="http://schemas.microsoft.com/office/drawing/2014/main" id="{04D975CF-6DD0-8C4E-A156-0EC3ED2A3B00}"/>
                    </a:ext>
                  </a:extLst>
                </p:cNvPr>
                <p:cNvSpPr/>
                <p:nvPr/>
              </p:nvSpPr>
              <p:spPr>
                <a:xfrm>
                  <a:off x="-2" y="6409798"/>
                  <a:ext cx="12192001" cy="597566"/>
                </a:xfrm>
                <a:prstGeom prst="rect">
                  <a:avLst/>
                </a:prstGeom>
                <a:solidFill>
                  <a:srgbClr val="0D479D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sp>
              <p:nvSpPr>
                <p:cNvPr id="26" name="标题 1">
                  <a:extLst>
                    <a:ext uri="{FF2B5EF4-FFF2-40B4-BE49-F238E27FC236}">
                      <a16:creationId xmlns:a16="http://schemas.microsoft.com/office/drawing/2014/main" id="{DFEA68CF-297B-7942-9054-FCBC6BC8DBDD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1525244" y="6400799"/>
                  <a:ext cx="762000" cy="415925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rmAutofit/>
                </a:bodyPr>
                <a:lstStyle>
                  <a:lvl1pPr algn="l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>
                    <a:lnSpc>
                      <a:spcPct val="150000"/>
                    </a:lnSpc>
                  </a:pPr>
                  <a:endParaRPr lang="zh-CN" altLang="en-US" sz="1400" b="1" dirty="0">
                    <a:solidFill>
                      <a:schemeClr val="bg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endParaRPr>
                </a:p>
              </p:txBody>
            </p:sp>
          </p:grpSp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BF56464F-DBB0-454C-87D7-8722360DB030}"/>
                  </a:ext>
                </a:extLst>
              </p:cNvPr>
              <p:cNvSpPr txBox="1"/>
              <p:nvPr/>
            </p:nvSpPr>
            <p:spPr>
              <a:xfrm>
                <a:off x="100012" y="67951"/>
                <a:ext cx="1001854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400" dirty="0">
                    <a:solidFill>
                      <a:schemeClr val="bg1"/>
                    </a:solidFill>
                    <a:latin typeface="Baskerville" panose="02020502070401020303" pitchFamily="18" charset="0"/>
                    <a:ea typeface="Baskerville" panose="02020502070401020303" pitchFamily="18" charset="0"/>
                  </a:rPr>
                  <a:t>3 Methodology: c. </a:t>
                </a:r>
                <a:r>
                  <a:rPr kumimoji="1" lang="en-US" altLang="zh-CN" sz="2400" dirty="0" err="1">
                    <a:solidFill>
                      <a:schemeClr val="bg1"/>
                    </a:solidFill>
                    <a:latin typeface="Baskerville" panose="02020502070401020303" pitchFamily="18" charset="0"/>
                    <a:ea typeface="Baskerville" panose="02020502070401020303" pitchFamily="18" charset="0"/>
                  </a:rPr>
                  <a:t>Fuzzer</a:t>
                </a:r>
                <a:endParaRPr kumimoji="1" lang="zh-CN" altLang="en-US" sz="2400" dirty="0">
                  <a:solidFill>
                    <a:schemeClr val="bg1"/>
                  </a:solidFill>
                  <a:latin typeface="Baskerville" panose="02020502070401020303" pitchFamily="18" charset="0"/>
                </a:endParaRPr>
              </a:p>
            </p:txBody>
          </p:sp>
        </p:grpSp>
        <p:pic>
          <p:nvPicPr>
            <p:cNvPr id="14" name="图片 13" descr="文本&#10;&#10;描述已自动生成">
              <a:extLst>
                <a:ext uri="{FF2B5EF4-FFF2-40B4-BE49-F238E27FC236}">
                  <a16:creationId xmlns:a16="http://schemas.microsoft.com/office/drawing/2014/main" id="{8BB2EEB5-3171-A34F-AADB-60F9DF611D3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955409" y="6326200"/>
              <a:ext cx="2131311" cy="563727"/>
            </a:xfrm>
            <a:prstGeom prst="rect">
              <a:avLst/>
            </a:prstGeom>
          </p:spPr>
        </p:pic>
      </p:grpSp>
      <p:sp>
        <p:nvSpPr>
          <p:cNvPr id="27" name="文本框 26">
            <a:extLst>
              <a:ext uri="{FF2B5EF4-FFF2-40B4-BE49-F238E27FC236}">
                <a16:creationId xmlns:a16="http://schemas.microsoft.com/office/drawing/2014/main" id="{DD62AD80-F92B-CF4C-A3F6-121DBE8294F8}"/>
              </a:ext>
            </a:extLst>
          </p:cNvPr>
          <p:cNvSpPr txBox="1"/>
          <p:nvPr/>
        </p:nvSpPr>
        <p:spPr>
          <a:xfrm>
            <a:off x="294746" y="512135"/>
            <a:ext cx="11162766" cy="5998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n"/>
            </a:pPr>
            <a:r>
              <a:rPr kumimoji="1" lang="en-US" altLang="zh-CN" sz="2000" dirty="0">
                <a:latin typeface="Songti SC" panose="02010600040101010101" pitchFamily="2" charset="-122"/>
                <a:ea typeface="Songti SC" panose="02010600040101010101" pitchFamily="2" charset="-122"/>
              </a:rPr>
              <a:t>Objective:</a:t>
            </a:r>
          </a:p>
          <a:p>
            <a:pPr marL="800100" lvl="1" indent="-342900">
              <a:lnSpc>
                <a:spcPct val="120000"/>
              </a:lnSpc>
              <a:buFont typeface="Wingdings" pitchFamily="2" charset="2"/>
              <a:buChar char="Ø"/>
            </a:pPr>
            <a:r>
              <a:rPr kumimoji="1" lang="en-US" altLang="zh-CN" dirty="0">
                <a:latin typeface="Songti SC" panose="02010600040101010101" pitchFamily="2" charset="-122"/>
                <a:ea typeface="Songti SC" panose="02010600040101010101" pitchFamily="2" charset="-122"/>
              </a:rPr>
              <a:t>Generate</a:t>
            </a:r>
            <a:r>
              <a:rPr kumimoji="1" lang="zh-CN" altLang="en-US" dirty="0">
                <a:latin typeface="Songti SC" panose="02010600040101010101" pitchFamily="2" charset="-122"/>
                <a:ea typeface="Songti SC" panose="02010600040101010101" pitchFamily="2" charset="-122"/>
              </a:rPr>
              <a:t> </a:t>
            </a:r>
            <a:r>
              <a:rPr kumimoji="1" lang="en-US" altLang="zh-CN" dirty="0">
                <a:latin typeface="Songti SC" panose="02010600040101010101" pitchFamily="2" charset="-122"/>
                <a:ea typeface="Songti SC" panose="02010600040101010101" pitchFamily="2" charset="-122"/>
              </a:rPr>
              <a:t>injected objects based on the properties given by pre-analysis and monitor whether the payload can reach the return function body and results in malicious remote code execution. </a:t>
            </a:r>
          </a:p>
          <a:p>
            <a:pPr marL="342900" indent="-342900">
              <a:lnSpc>
                <a:spcPct val="120000"/>
              </a:lnSpc>
              <a:buFont typeface="Wingdings" pitchFamily="2" charset="2"/>
              <a:buChar char="Ø"/>
            </a:pPr>
            <a:r>
              <a:rPr kumimoji="1" lang="en-US" altLang="zh-CN" sz="2000" dirty="0">
                <a:latin typeface="Songti SC" panose="02010600040101010101" pitchFamily="2" charset="-122"/>
                <a:ea typeface="Songti SC" panose="02010600040101010101" pitchFamily="2" charset="-122"/>
              </a:rPr>
              <a:t>Solution: </a:t>
            </a:r>
          </a:p>
          <a:p>
            <a:pPr marL="800100" lvl="1" indent="-342900" fontAlgn="base">
              <a:lnSpc>
                <a:spcPct val="120000"/>
              </a:lnSpc>
              <a:spcBef>
                <a:spcPts val="300"/>
              </a:spcBef>
              <a:buFont typeface="+mj-lt"/>
              <a:buAutoNum type="arabicPeriod"/>
            </a:pPr>
            <a:r>
              <a:rPr kumimoji="1" lang="en" altLang="zh-CN" dirty="0">
                <a:latin typeface="Songti SC" panose="02010600040101010101" pitchFamily="2" charset="-122"/>
                <a:ea typeface="Songti SC" panose="02010600040101010101" pitchFamily="2" charset="-122"/>
              </a:rPr>
              <a:t>In the first stage, </a:t>
            </a:r>
            <a:r>
              <a:rPr kumimoji="1" lang="en-US" altLang="zh-CN" dirty="0">
                <a:latin typeface="Songti SC" panose="02010600040101010101" pitchFamily="2" charset="-122"/>
                <a:ea typeface="Songti SC" panose="02010600040101010101" pitchFamily="2" charset="-122"/>
              </a:rPr>
              <a:t>based on the pool of potential undefined properties from static analysis, attach payloads are generated iteratively through all possible combinations of these properties initialized with desired values.</a:t>
            </a:r>
            <a:r>
              <a:rPr kumimoji="1" lang="zh-CN" altLang="en-US" dirty="0">
                <a:latin typeface="Songti SC" panose="02010600040101010101" pitchFamily="2" charset="-122"/>
                <a:ea typeface="Songti SC" panose="02010600040101010101" pitchFamily="2" charset="-122"/>
              </a:rPr>
              <a:t> </a:t>
            </a:r>
            <a:endParaRPr kumimoji="1" lang="en" altLang="zh-CN" dirty="0">
              <a:latin typeface="Songti SC" panose="02010600040101010101" pitchFamily="2" charset="-122"/>
              <a:ea typeface="Songti SC" panose="02010600040101010101" pitchFamily="2" charset="-122"/>
            </a:endParaRPr>
          </a:p>
          <a:p>
            <a:pPr marL="800100" lvl="1" indent="-342900" fontAlgn="base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Font typeface="+mj-lt"/>
              <a:buAutoNum type="arabicPeriod"/>
            </a:pPr>
            <a:r>
              <a:rPr kumimoji="1" lang="en" altLang="zh-CN" dirty="0">
                <a:latin typeface="Songti SC" panose="02010600040101010101" pitchFamily="2" charset="-122"/>
                <a:ea typeface="Songti SC" panose="02010600040101010101" pitchFamily="2" charset="-122"/>
              </a:rPr>
              <a:t>In the second stage, once the execution sink can be reached, the attack payloads will be tailored and delivered to the execution context until we monitor its execution or raise a time up.</a:t>
            </a:r>
          </a:p>
          <a:p>
            <a:pPr marL="800100" lvl="1" indent="-342900" fontAlgn="base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Font typeface="+mj-lt"/>
              <a:buAutoNum type="arabicPeriod"/>
            </a:pPr>
            <a:endParaRPr kumimoji="1" lang="en" altLang="zh-CN" dirty="0">
              <a:latin typeface="Songti SC" panose="02010600040101010101" pitchFamily="2" charset="-122"/>
              <a:ea typeface="Songti SC" panose="02010600040101010101" pitchFamily="2" charset="-122"/>
            </a:endParaRPr>
          </a:p>
          <a:p>
            <a:pPr marL="800100" lvl="1" indent="-342900" fontAlgn="base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Font typeface="+mj-lt"/>
              <a:buAutoNum type="arabicPeriod"/>
            </a:pPr>
            <a:endParaRPr kumimoji="1" lang="en" altLang="zh-CN" dirty="0">
              <a:latin typeface="Songti SC" panose="02010600040101010101" pitchFamily="2" charset="-122"/>
              <a:ea typeface="Songti SC" panose="02010600040101010101" pitchFamily="2" charset="-122"/>
            </a:endParaRPr>
          </a:p>
          <a:p>
            <a:pPr marL="285750" indent="-285750" fontAlgn="base">
              <a:lnSpc>
                <a:spcPct val="150000"/>
              </a:lnSpc>
              <a:spcBef>
                <a:spcPts val="300"/>
              </a:spcBef>
              <a:buFont typeface="Wingdings" pitchFamily="2" charset="2"/>
              <a:buChar char="n"/>
            </a:pPr>
            <a:r>
              <a:rPr kumimoji="1" lang="en" altLang="zh-CN" sz="2000" dirty="0">
                <a:latin typeface="Songti SC" panose="02010600040101010101" pitchFamily="2" charset="-122"/>
                <a:ea typeface="Songti SC" panose="02010600040101010101" pitchFamily="2" charset="-122"/>
              </a:rPr>
              <a:t>Known limitation:</a:t>
            </a:r>
          </a:p>
          <a:p>
            <a:pPr lvl="1" fontAlgn="base">
              <a:lnSpc>
                <a:spcPct val="120000"/>
              </a:lnSpc>
              <a:spcBef>
                <a:spcPts val="300"/>
              </a:spcBef>
            </a:pPr>
            <a:r>
              <a:rPr kumimoji="1" lang="en-US" altLang="zh-CN" dirty="0">
                <a:latin typeface="Songti SC" panose="02010600040101010101" pitchFamily="2" charset="-122"/>
                <a:ea typeface="Songti SC" panose="02010600040101010101" pitchFamily="2" charset="-122"/>
              </a:rPr>
              <a:t>1.</a:t>
            </a:r>
            <a:r>
              <a:rPr kumimoji="1" lang="zh-CN" altLang="en-US" dirty="0">
                <a:latin typeface="Songti SC" panose="02010600040101010101" pitchFamily="2" charset="-122"/>
                <a:ea typeface="Songti SC" panose="02010600040101010101" pitchFamily="2" charset="-122"/>
              </a:rPr>
              <a:t> </a:t>
            </a:r>
            <a:r>
              <a:rPr kumimoji="1" lang="en-US" altLang="zh-CN" dirty="0">
                <a:latin typeface="Songti SC" panose="02010600040101010101" pitchFamily="2" charset="-122"/>
                <a:ea typeface="Songti SC" panose="02010600040101010101" pitchFamily="2" charset="-122"/>
              </a:rPr>
              <a:t>Computational power limits the ability to iteratively generate nested injected objects, as time complexity exponentially increases with each adding layer.</a:t>
            </a:r>
          </a:p>
          <a:p>
            <a:pPr lvl="1" fontAlgn="base">
              <a:lnSpc>
                <a:spcPct val="120000"/>
              </a:lnSpc>
              <a:spcBef>
                <a:spcPts val="300"/>
              </a:spcBef>
            </a:pPr>
            <a:r>
              <a:rPr kumimoji="1" lang="en-US" altLang="zh-CN" dirty="0">
                <a:latin typeface="Songti SC" panose="02010600040101010101" pitchFamily="2" charset="-122"/>
                <a:ea typeface="Songti SC" panose="02010600040101010101" pitchFamily="2" charset="-122"/>
              </a:rPr>
              <a:t>2.</a:t>
            </a:r>
            <a:r>
              <a:rPr kumimoji="1" lang="zh-CN" altLang="en-US" dirty="0">
                <a:latin typeface="Songti SC" panose="02010600040101010101" pitchFamily="2" charset="-122"/>
                <a:ea typeface="Songti SC" panose="02010600040101010101" pitchFamily="2" charset="-122"/>
              </a:rPr>
              <a:t> </a:t>
            </a:r>
            <a:r>
              <a:rPr kumimoji="1" lang="en-US" altLang="zh-CN" dirty="0">
                <a:latin typeface="Songti SC" panose="02010600040101010101" pitchFamily="2" charset="-122"/>
                <a:ea typeface="Songti SC" panose="02010600040101010101" pitchFamily="2" charset="-122"/>
              </a:rPr>
              <a:t>Further optimization of the code could be achieved through testing objects sequentially based on their coverage and other metrics.</a:t>
            </a:r>
          </a:p>
          <a:p>
            <a:pPr marL="800100" lvl="1" indent="-342900" fontAlgn="base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Font typeface="+mj-lt"/>
              <a:buAutoNum type="arabicPeriod"/>
            </a:pPr>
            <a:endParaRPr kumimoji="1" lang="en" altLang="zh-CN" dirty="0">
              <a:latin typeface="Songti SC" panose="02010600040101010101" pitchFamily="2" charset="-122"/>
              <a:ea typeface="Songti SC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413397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>
            <a:extLst>
              <a:ext uri="{FF2B5EF4-FFF2-40B4-BE49-F238E27FC236}">
                <a16:creationId xmlns:a16="http://schemas.microsoft.com/office/drawing/2014/main" id="{51313198-72F1-8A48-9F38-93BF625C8EFC}"/>
              </a:ext>
            </a:extLst>
          </p:cNvPr>
          <p:cNvGrpSpPr/>
          <p:nvPr/>
        </p:nvGrpSpPr>
        <p:grpSpPr>
          <a:xfrm>
            <a:off x="0" y="-35419"/>
            <a:ext cx="12287246" cy="6892959"/>
            <a:chOff x="0" y="1"/>
            <a:chExt cx="12287246" cy="6892959"/>
          </a:xfrm>
        </p:grpSpPr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0739F1EF-F81D-EA4C-AC16-B53D7D46CAA2}"/>
                </a:ext>
              </a:extLst>
            </p:cNvPr>
            <p:cNvGrpSpPr/>
            <p:nvPr/>
          </p:nvGrpSpPr>
          <p:grpSpPr>
            <a:xfrm>
              <a:off x="0" y="1"/>
              <a:ext cx="12287246" cy="6892959"/>
              <a:chOff x="0" y="1"/>
              <a:chExt cx="12287246" cy="6892959"/>
            </a:xfrm>
          </p:grpSpPr>
          <p:grpSp>
            <p:nvGrpSpPr>
              <p:cNvPr id="15" name="组合 14">
                <a:extLst>
                  <a:ext uri="{FF2B5EF4-FFF2-40B4-BE49-F238E27FC236}">
                    <a16:creationId xmlns:a16="http://schemas.microsoft.com/office/drawing/2014/main" id="{142B49E4-6530-D049-8FFA-BDD3726BAB86}"/>
                  </a:ext>
                </a:extLst>
              </p:cNvPr>
              <p:cNvGrpSpPr/>
              <p:nvPr/>
            </p:nvGrpSpPr>
            <p:grpSpPr>
              <a:xfrm>
                <a:off x="0" y="1"/>
                <a:ext cx="12287246" cy="6892959"/>
                <a:chOff x="-2" y="114405"/>
                <a:chExt cx="12287246" cy="6892959"/>
              </a:xfrm>
            </p:grpSpPr>
            <p:sp>
              <p:nvSpPr>
                <p:cNvPr id="17" name="矩形 16">
                  <a:extLst>
                    <a:ext uri="{FF2B5EF4-FFF2-40B4-BE49-F238E27FC236}">
                      <a16:creationId xmlns:a16="http://schemas.microsoft.com/office/drawing/2014/main" id="{DCA4FCBA-EC60-AF46-A707-F0F4CC35DDD3}"/>
                    </a:ext>
                  </a:extLst>
                </p:cNvPr>
                <p:cNvSpPr/>
                <p:nvPr/>
              </p:nvSpPr>
              <p:spPr>
                <a:xfrm>
                  <a:off x="3253" y="114405"/>
                  <a:ext cx="12188745" cy="597566"/>
                </a:xfrm>
                <a:prstGeom prst="rect">
                  <a:avLst/>
                </a:prstGeom>
                <a:solidFill>
                  <a:srgbClr val="0D479D"/>
                </a:solidFill>
                <a:ln>
                  <a:solidFill>
                    <a:srgbClr val="132ED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sp>
              <p:nvSpPr>
                <p:cNvPr id="18" name="矩形 17">
                  <a:extLst>
                    <a:ext uri="{FF2B5EF4-FFF2-40B4-BE49-F238E27FC236}">
                      <a16:creationId xmlns:a16="http://schemas.microsoft.com/office/drawing/2014/main" id="{D3CB6C0A-B4A9-AC41-9B1A-C219CD41AA9E}"/>
                    </a:ext>
                  </a:extLst>
                </p:cNvPr>
                <p:cNvSpPr/>
                <p:nvPr/>
              </p:nvSpPr>
              <p:spPr>
                <a:xfrm>
                  <a:off x="-2" y="6409798"/>
                  <a:ext cx="12192001" cy="597566"/>
                </a:xfrm>
                <a:prstGeom prst="rect">
                  <a:avLst/>
                </a:prstGeom>
                <a:solidFill>
                  <a:srgbClr val="0D479D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sp>
              <p:nvSpPr>
                <p:cNvPr id="19" name="标题 1">
                  <a:extLst>
                    <a:ext uri="{FF2B5EF4-FFF2-40B4-BE49-F238E27FC236}">
                      <a16:creationId xmlns:a16="http://schemas.microsoft.com/office/drawing/2014/main" id="{FED23AA7-220D-974E-8400-0ABB88FAB286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1525244" y="6400799"/>
                  <a:ext cx="762000" cy="415925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rmAutofit/>
                </a:bodyPr>
                <a:lstStyle>
                  <a:lvl1pPr algn="l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>
                    <a:lnSpc>
                      <a:spcPct val="150000"/>
                    </a:lnSpc>
                  </a:pPr>
                  <a:endParaRPr lang="zh-CN" altLang="en-US" sz="1400" b="1" dirty="0">
                    <a:solidFill>
                      <a:schemeClr val="bg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endParaRPr>
                </a:p>
              </p:txBody>
            </p:sp>
          </p:grpSp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65514F48-8B19-F24B-AD77-D415E6DE17A3}"/>
                  </a:ext>
                </a:extLst>
              </p:cNvPr>
              <p:cNvSpPr txBox="1"/>
              <p:nvPr/>
            </p:nvSpPr>
            <p:spPr>
              <a:xfrm>
                <a:off x="100012" y="67951"/>
                <a:ext cx="10018546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400" dirty="0">
                    <a:solidFill>
                      <a:schemeClr val="bg1"/>
                    </a:solidFill>
                    <a:latin typeface="Baskerville" panose="02020502070401020303" pitchFamily="18" charset="0"/>
                    <a:ea typeface="Baskerville" panose="02020502070401020303" pitchFamily="18" charset="0"/>
                  </a:rPr>
                  <a:t>4 Results</a:t>
                </a:r>
              </a:p>
              <a:p>
                <a:endParaRPr kumimoji="1" lang="zh-CN" altLang="en-US" sz="2400" dirty="0">
                  <a:solidFill>
                    <a:schemeClr val="bg1"/>
                  </a:solidFill>
                  <a:latin typeface="Baskerville" panose="02020502070401020303" pitchFamily="18" charset="0"/>
                </a:endParaRPr>
              </a:p>
            </p:txBody>
          </p:sp>
        </p:grpSp>
        <p:pic>
          <p:nvPicPr>
            <p:cNvPr id="14" name="图片 13" descr="文本&#10;&#10;描述已自动生成">
              <a:extLst>
                <a:ext uri="{FF2B5EF4-FFF2-40B4-BE49-F238E27FC236}">
                  <a16:creationId xmlns:a16="http://schemas.microsoft.com/office/drawing/2014/main" id="{C81383CD-4916-1A43-BF44-C352BFA8889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955409" y="6326200"/>
              <a:ext cx="2131311" cy="563727"/>
            </a:xfrm>
            <a:prstGeom prst="rect">
              <a:avLst/>
            </a:prstGeom>
          </p:spPr>
        </p:pic>
      </p:grpSp>
      <p:pic>
        <p:nvPicPr>
          <p:cNvPr id="5" name="图片 4" descr="表格&#10;&#10;描述已自动生成">
            <a:extLst>
              <a:ext uri="{FF2B5EF4-FFF2-40B4-BE49-F238E27FC236}">
                <a16:creationId xmlns:a16="http://schemas.microsoft.com/office/drawing/2014/main" id="{059EA2DA-29F8-D24F-8B6D-FD38BB8282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7220" y="863528"/>
            <a:ext cx="6281043" cy="5068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980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09AD8800-4ABA-C041-9229-D4E466DA772B}"/>
              </a:ext>
            </a:extLst>
          </p:cNvPr>
          <p:cNvGrpSpPr/>
          <p:nvPr/>
        </p:nvGrpSpPr>
        <p:grpSpPr>
          <a:xfrm>
            <a:off x="0" y="-35419"/>
            <a:ext cx="12287246" cy="6892959"/>
            <a:chOff x="0" y="1"/>
            <a:chExt cx="12287246" cy="6892959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D21A7AFE-A58F-BC4A-9DBB-257D6294A8EB}"/>
                </a:ext>
              </a:extLst>
            </p:cNvPr>
            <p:cNvGrpSpPr/>
            <p:nvPr/>
          </p:nvGrpSpPr>
          <p:grpSpPr>
            <a:xfrm>
              <a:off x="0" y="1"/>
              <a:ext cx="12287246" cy="6892959"/>
              <a:chOff x="0" y="1"/>
              <a:chExt cx="12287246" cy="6892959"/>
            </a:xfrm>
          </p:grpSpPr>
          <p:grpSp>
            <p:nvGrpSpPr>
              <p:cNvPr id="17" name="组合 16">
                <a:extLst>
                  <a:ext uri="{FF2B5EF4-FFF2-40B4-BE49-F238E27FC236}">
                    <a16:creationId xmlns:a16="http://schemas.microsoft.com/office/drawing/2014/main" id="{17354660-C2AB-214A-930D-A64CD1F49580}"/>
                  </a:ext>
                </a:extLst>
              </p:cNvPr>
              <p:cNvGrpSpPr/>
              <p:nvPr/>
            </p:nvGrpSpPr>
            <p:grpSpPr>
              <a:xfrm>
                <a:off x="0" y="1"/>
                <a:ext cx="12287246" cy="6892959"/>
                <a:chOff x="-2" y="114405"/>
                <a:chExt cx="12287246" cy="6892959"/>
              </a:xfrm>
            </p:grpSpPr>
            <p:sp>
              <p:nvSpPr>
                <p:cNvPr id="19" name="矩形 18">
                  <a:extLst>
                    <a:ext uri="{FF2B5EF4-FFF2-40B4-BE49-F238E27FC236}">
                      <a16:creationId xmlns:a16="http://schemas.microsoft.com/office/drawing/2014/main" id="{C91C3AE9-CE59-E84C-8A84-B60A45CECC5E}"/>
                    </a:ext>
                  </a:extLst>
                </p:cNvPr>
                <p:cNvSpPr/>
                <p:nvPr/>
              </p:nvSpPr>
              <p:spPr>
                <a:xfrm>
                  <a:off x="3253" y="114405"/>
                  <a:ext cx="12188745" cy="597566"/>
                </a:xfrm>
                <a:prstGeom prst="rect">
                  <a:avLst/>
                </a:prstGeom>
                <a:solidFill>
                  <a:srgbClr val="0D479D"/>
                </a:solidFill>
                <a:ln>
                  <a:solidFill>
                    <a:srgbClr val="132ED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sp>
              <p:nvSpPr>
                <p:cNvPr id="20" name="矩形 19">
                  <a:extLst>
                    <a:ext uri="{FF2B5EF4-FFF2-40B4-BE49-F238E27FC236}">
                      <a16:creationId xmlns:a16="http://schemas.microsoft.com/office/drawing/2014/main" id="{D3057790-B22F-1D42-9EDA-1EFC0D1F2C73}"/>
                    </a:ext>
                  </a:extLst>
                </p:cNvPr>
                <p:cNvSpPr/>
                <p:nvPr/>
              </p:nvSpPr>
              <p:spPr>
                <a:xfrm>
                  <a:off x="-2" y="6409798"/>
                  <a:ext cx="12192001" cy="597566"/>
                </a:xfrm>
                <a:prstGeom prst="rect">
                  <a:avLst/>
                </a:prstGeom>
                <a:solidFill>
                  <a:srgbClr val="0D479D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sp>
              <p:nvSpPr>
                <p:cNvPr id="22" name="标题 1">
                  <a:extLst>
                    <a:ext uri="{FF2B5EF4-FFF2-40B4-BE49-F238E27FC236}">
                      <a16:creationId xmlns:a16="http://schemas.microsoft.com/office/drawing/2014/main" id="{29F086DD-6AEA-3A46-9A02-E18338BDCF54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1525244" y="6400799"/>
                  <a:ext cx="762000" cy="415925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rmAutofit/>
                </a:bodyPr>
                <a:lstStyle>
                  <a:lvl1pPr algn="l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>
                    <a:lnSpc>
                      <a:spcPct val="150000"/>
                    </a:lnSpc>
                  </a:pPr>
                  <a:endParaRPr lang="zh-CN" altLang="en-US" sz="1400" b="1" dirty="0">
                    <a:solidFill>
                      <a:schemeClr val="bg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endParaRPr>
                </a:p>
              </p:txBody>
            </p:sp>
          </p:grpSp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F8D2C3CD-A92D-0C45-B323-4E84E82CE4B8}"/>
                  </a:ext>
                </a:extLst>
              </p:cNvPr>
              <p:cNvSpPr txBox="1"/>
              <p:nvPr/>
            </p:nvSpPr>
            <p:spPr>
              <a:xfrm>
                <a:off x="100012" y="67951"/>
                <a:ext cx="1001854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400" dirty="0">
                    <a:solidFill>
                      <a:schemeClr val="bg1"/>
                    </a:solidFill>
                    <a:latin typeface="Baskerville" panose="02020502070401020303" pitchFamily="18" charset="0"/>
                    <a:ea typeface="Baskerville" panose="02020502070401020303" pitchFamily="18" charset="0"/>
                  </a:rPr>
                  <a:t>1 Introduction: Motivating Example</a:t>
                </a:r>
                <a:endParaRPr kumimoji="1" lang="zh-CN" altLang="en-US" sz="2400" dirty="0">
                  <a:solidFill>
                    <a:schemeClr val="bg1"/>
                  </a:solidFill>
                  <a:latin typeface="Baskerville" panose="02020502070401020303" pitchFamily="18" charset="0"/>
                </a:endParaRPr>
              </a:p>
            </p:txBody>
          </p:sp>
        </p:grpSp>
        <p:pic>
          <p:nvPicPr>
            <p:cNvPr id="12" name="图片 11" descr="文本&#10;&#10;描述已自动生成">
              <a:extLst>
                <a:ext uri="{FF2B5EF4-FFF2-40B4-BE49-F238E27FC236}">
                  <a16:creationId xmlns:a16="http://schemas.microsoft.com/office/drawing/2014/main" id="{C6129167-2100-634C-8C87-A66B455E429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955409" y="6326200"/>
              <a:ext cx="2131311" cy="563727"/>
            </a:xfrm>
            <a:prstGeom prst="rect">
              <a:avLst/>
            </a:prstGeom>
          </p:spPr>
        </p:pic>
      </p:grpSp>
      <p:sp>
        <p:nvSpPr>
          <p:cNvPr id="9" name="文本框 8">
            <a:extLst>
              <a:ext uri="{FF2B5EF4-FFF2-40B4-BE49-F238E27FC236}">
                <a16:creationId xmlns:a16="http://schemas.microsoft.com/office/drawing/2014/main" id="{DB8EDC51-1897-874C-B8BA-FB298E2898EC}"/>
              </a:ext>
            </a:extLst>
          </p:cNvPr>
          <p:cNvSpPr txBox="1"/>
          <p:nvPr/>
        </p:nvSpPr>
        <p:spPr>
          <a:xfrm>
            <a:off x="100012" y="630097"/>
            <a:ext cx="10018546" cy="51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Wingdings" pitchFamily="2" charset="2"/>
              <a:buChar char="n"/>
            </a:pPr>
            <a:r>
              <a:rPr kumimoji="1" lang="en-US" altLang="zh-CN" sz="2400" b="0" i="0" dirty="0">
                <a:effectLst/>
                <a:latin typeface="Songti SC" panose="02010600040101010101" pitchFamily="2" charset="-122"/>
                <a:ea typeface="Songti SC" panose="02010600040101010101" pitchFamily="2" charset="-122"/>
              </a:rPr>
              <a:t>Template Engine</a:t>
            </a:r>
          </a:p>
        </p:txBody>
      </p:sp>
      <p:pic>
        <p:nvPicPr>
          <p:cNvPr id="10" name="图片 9" descr="图示&#10;&#10;描述已自动生成">
            <a:extLst>
              <a:ext uri="{FF2B5EF4-FFF2-40B4-BE49-F238E27FC236}">
                <a16:creationId xmlns:a16="http://schemas.microsoft.com/office/drawing/2014/main" id="{033D4FFA-67D8-9640-83CE-74C6D8C2CBF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81613" b="79117"/>
          <a:stretch/>
        </p:blipFill>
        <p:spPr>
          <a:xfrm>
            <a:off x="855798" y="2414820"/>
            <a:ext cx="3484878" cy="2028359"/>
          </a:xfrm>
          <a:prstGeom prst="rect">
            <a:avLst/>
          </a:prstGeom>
        </p:spPr>
      </p:pic>
      <p:pic>
        <p:nvPicPr>
          <p:cNvPr id="2" name="图片 9" descr="图示&#10;&#10;描述已自动生成">
            <a:extLst>
              <a:ext uri="{FF2B5EF4-FFF2-40B4-BE49-F238E27FC236}">
                <a16:creationId xmlns:a16="http://schemas.microsoft.com/office/drawing/2014/main" id="{4FD612EE-35C1-9B86-6309-E0E8BA75096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1613" b="79117"/>
          <a:stretch/>
        </p:blipFill>
        <p:spPr>
          <a:xfrm>
            <a:off x="8040367" y="2414820"/>
            <a:ext cx="3484879" cy="2028359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784C43D-A86F-D0B6-E7AC-1C97CE28E216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4340676" y="3429000"/>
            <a:ext cx="333012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FAEF2CE-BBCA-7632-B61E-78A99D4E82E1}"/>
              </a:ext>
            </a:extLst>
          </p:cNvPr>
          <p:cNvSpPr txBox="1"/>
          <p:nvPr/>
        </p:nvSpPr>
        <p:spPr>
          <a:xfrm>
            <a:off x="5099881" y="2720917"/>
            <a:ext cx="18117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800" b="1" i="0" dirty="0">
                <a:effectLst/>
                <a:latin typeface="Songti SC" panose="02010600040101010101" pitchFamily="2" charset="-122"/>
                <a:ea typeface="Songti SC" panose="02010600040101010101" pitchFamily="2" charset="-122"/>
              </a:rPr>
              <a:t>Pug</a:t>
            </a:r>
            <a:r>
              <a:rPr kumimoji="1" lang="en-US" altLang="zh-CN" sz="1800" b="0" i="0" dirty="0">
                <a:effectLst/>
                <a:latin typeface="Songti SC" panose="02010600040101010101" pitchFamily="2" charset="-122"/>
                <a:ea typeface="Songti SC" panose="02010600040101010101" pitchFamily="2" charset="-122"/>
              </a:rPr>
              <a:t> </a:t>
            </a:r>
          </a:p>
          <a:p>
            <a:pPr algn="ctr"/>
            <a:r>
              <a:rPr kumimoji="1" lang="en-US" dirty="0">
                <a:latin typeface="Songti SC" panose="02010600040101010101" pitchFamily="2" charset="-122"/>
                <a:ea typeface="Songti SC" panose="02010600040101010101" pitchFamily="2" charset="-122"/>
              </a:rPr>
              <a:t>Template Engine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1412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>
            <a:extLst>
              <a:ext uri="{FF2B5EF4-FFF2-40B4-BE49-F238E27FC236}">
                <a16:creationId xmlns:a16="http://schemas.microsoft.com/office/drawing/2014/main" id="{51313198-72F1-8A48-9F38-93BF625C8EFC}"/>
              </a:ext>
            </a:extLst>
          </p:cNvPr>
          <p:cNvGrpSpPr/>
          <p:nvPr/>
        </p:nvGrpSpPr>
        <p:grpSpPr>
          <a:xfrm>
            <a:off x="0" y="-35419"/>
            <a:ext cx="12287246" cy="6892959"/>
            <a:chOff x="0" y="1"/>
            <a:chExt cx="12287246" cy="6892959"/>
          </a:xfrm>
        </p:grpSpPr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0739F1EF-F81D-EA4C-AC16-B53D7D46CAA2}"/>
                </a:ext>
              </a:extLst>
            </p:cNvPr>
            <p:cNvGrpSpPr/>
            <p:nvPr/>
          </p:nvGrpSpPr>
          <p:grpSpPr>
            <a:xfrm>
              <a:off x="0" y="1"/>
              <a:ext cx="12287246" cy="6892959"/>
              <a:chOff x="0" y="1"/>
              <a:chExt cx="12287246" cy="6892959"/>
            </a:xfrm>
          </p:grpSpPr>
          <p:grpSp>
            <p:nvGrpSpPr>
              <p:cNvPr id="15" name="组合 14">
                <a:extLst>
                  <a:ext uri="{FF2B5EF4-FFF2-40B4-BE49-F238E27FC236}">
                    <a16:creationId xmlns:a16="http://schemas.microsoft.com/office/drawing/2014/main" id="{142B49E4-6530-D049-8FFA-BDD3726BAB86}"/>
                  </a:ext>
                </a:extLst>
              </p:cNvPr>
              <p:cNvGrpSpPr/>
              <p:nvPr/>
            </p:nvGrpSpPr>
            <p:grpSpPr>
              <a:xfrm>
                <a:off x="0" y="1"/>
                <a:ext cx="12287246" cy="6892959"/>
                <a:chOff x="-2" y="114405"/>
                <a:chExt cx="12287246" cy="6892959"/>
              </a:xfrm>
            </p:grpSpPr>
            <p:sp>
              <p:nvSpPr>
                <p:cNvPr id="17" name="矩形 16">
                  <a:extLst>
                    <a:ext uri="{FF2B5EF4-FFF2-40B4-BE49-F238E27FC236}">
                      <a16:creationId xmlns:a16="http://schemas.microsoft.com/office/drawing/2014/main" id="{DCA4FCBA-EC60-AF46-A707-F0F4CC35DDD3}"/>
                    </a:ext>
                  </a:extLst>
                </p:cNvPr>
                <p:cNvSpPr/>
                <p:nvPr/>
              </p:nvSpPr>
              <p:spPr>
                <a:xfrm>
                  <a:off x="3253" y="114405"/>
                  <a:ext cx="12188745" cy="597566"/>
                </a:xfrm>
                <a:prstGeom prst="rect">
                  <a:avLst/>
                </a:prstGeom>
                <a:solidFill>
                  <a:srgbClr val="0D479D"/>
                </a:solidFill>
                <a:ln>
                  <a:solidFill>
                    <a:srgbClr val="132ED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sp>
              <p:nvSpPr>
                <p:cNvPr id="18" name="矩形 17">
                  <a:extLst>
                    <a:ext uri="{FF2B5EF4-FFF2-40B4-BE49-F238E27FC236}">
                      <a16:creationId xmlns:a16="http://schemas.microsoft.com/office/drawing/2014/main" id="{D3CB6C0A-B4A9-AC41-9B1A-C219CD41AA9E}"/>
                    </a:ext>
                  </a:extLst>
                </p:cNvPr>
                <p:cNvSpPr/>
                <p:nvPr/>
              </p:nvSpPr>
              <p:spPr>
                <a:xfrm>
                  <a:off x="-2" y="6409798"/>
                  <a:ext cx="12192001" cy="597566"/>
                </a:xfrm>
                <a:prstGeom prst="rect">
                  <a:avLst/>
                </a:prstGeom>
                <a:solidFill>
                  <a:srgbClr val="0D479D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sp>
              <p:nvSpPr>
                <p:cNvPr id="19" name="标题 1">
                  <a:extLst>
                    <a:ext uri="{FF2B5EF4-FFF2-40B4-BE49-F238E27FC236}">
                      <a16:creationId xmlns:a16="http://schemas.microsoft.com/office/drawing/2014/main" id="{FED23AA7-220D-974E-8400-0ABB88FAB286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1525244" y="6400799"/>
                  <a:ext cx="762000" cy="415925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rmAutofit/>
                </a:bodyPr>
                <a:lstStyle>
                  <a:lvl1pPr algn="l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>
                    <a:lnSpc>
                      <a:spcPct val="150000"/>
                    </a:lnSpc>
                  </a:pPr>
                  <a:endParaRPr lang="zh-CN" altLang="en-US" sz="1400" b="1" dirty="0">
                    <a:solidFill>
                      <a:schemeClr val="bg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endParaRPr>
                </a:p>
              </p:txBody>
            </p:sp>
          </p:grpSp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65514F48-8B19-F24B-AD77-D415E6DE17A3}"/>
                  </a:ext>
                </a:extLst>
              </p:cNvPr>
              <p:cNvSpPr txBox="1"/>
              <p:nvPr/>
            </p:nvSpPr>
            <p:spPr>
              <a:xfrm>
                <a:off x="100012" y="67951"/>
                <a:ext cx="10018546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400" dirty="0">
                    <a:solidFill>
                      <a:schemeClr val="bg1"/>
                    </a:solidFill>
                    <a:latin typeface="Baskerville" panose="02020502070401020303" pitchFamily="18" charset="0"/>
                    <a:ea typeface="Baskerville" panose="02020502070401020303" pitchFamily="18" charset="0"/>
                  </a:rPr>
                  <a:t>5 Future Work</a:t>
                </a:r>
              </a:p>
              <a:p>
                <a:endParaRPr kumimoji="1" lang="zh-CN" altLang="en-US" sz="2400" dirty="0">
                  <a:solidFill>
                    <a:schemeClr val="bg1"/>
                  </a:solidFill>
                  <a:latin typeface="Baskerville" panose="02020502070401020303" pitchFamily="18" charset="0"/>
                </a:endParaRPr>
              </a:p>
            </p:txBody>
          </p:sp>
        </p:grpSp>
        <p:pic>
          <p:nvPicPr>
            <p:cNvPr id="14" name="图片 13" descr="文本&#10;&#10;描述已自动生成">
              <a:extLst>
                <a:ext uri="{FF2B5EF4-FFF2-40B4-BE49-F238E27FC236}">
                  <a16:creationId xmlns:a16="http://schemas.microsoft.com/office/drawing/2014/main" id="{C81383CD-4916-1A43-BF44-C352BFA8889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955409" y="6326200"/>
              <a:ext cx="2131311" cy="563727"/>
            </a:xfrm>
            <a:prstGeom prst="rect">
              <a:avLst/>
            </a:prstGeom>
          </p:spPr>
        </p:pic>
      </p:grpSp>
      <p:sp>
        <p:nvSpPr>
          <p:cNvPr id="21" name="文本框 20">
            <a:extLst>
              <a:ext uri="{FF2B5EF4-FFF2-40B4-BE49-F238E27FC236}">
                <a16:creationId xmlns:a16="http://schemas.microsoft.com/office/drawing/2014/main" id="{B87FB54C-CC61-7345-9140-BC260D46CAD4}"/>
              </a:ext>
            </a:extLst>
          </p:cNvPr>
          <p:cNvSpPr txBox="1"/>
          <p:nvPr/>
        </p:nvSpPr>
        <p:spPr>
          <a:xfrm>
            <a:off x="374837" y="921958"/>
            <a:ext cx="10313741" cy="450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Wingdings" pitchFamily="2" charset="2"/>
              <a:buChar char="n"/>
            </a:pPr>
            <a:r>
              <a:rPr kumimoji="1" lang="en-US" altLang="zh-CN" sz="2400" dirty="0">
                <a:latin typeface="Songti SC" panose="02010600040101010101" pitchFamily="2" charset="-122"/>
                <a:ea typeface="Songti SC" panose="02010600040101010101" pitchFamily="2" charset="-122"/>
              </a:rPr>
              <a:t>Fuzzing parts:</a:t>
            </a:r>
          </a:p>
          <a:p>
            <a:pPr marL="742950" lvl="1" indent="-285750">
              <a:lnSpc>
                <a:spcPct val="120000"/>
              </a:lnSpc>
              <a:buFont typeface="Wingdings" pitchFamily="2" charset="2"/>
              <a:buChar char="n"/>
            </a:pPr>
            <a:r>
              <a:rPr kumimoji="1" lang="en-US" altLang="zh-CN" sz="2400" dirty="0">
                <a:latin typeface="Songti SC" panose="02010600040101010101" pitchFamily="2" charset="-122"/>
                <a:ea typeface="Songti SC" panose="02010600040101010101" pitchFamily="2" charset="-122"/>
              </a:rPr>
              <a:t>working on the task of generating “real” property of injected objects</a:t>
            </a:r>
          </a:p>
          <a:p>
            <a:pPr marL="742950" lvl="1" indent="-285750">
              <a:lnSpc>
                <a:spcPct val="120000"/>
              </a:lnSpc>
              <a:buFont typeface="Wingdings" pitchFamily="2" charset="2"/>
              <a:buChar char="n"/>
            </a:pPr>
            <a:r>
              <a:rPr kumimoji="1" lang="en-US" altLang="zh-CN" sz="2400" dirty="0">
                <a:latin typeface="Songti SC" panose="02010600040101010101" pitchFamily="2" charset="-122"/>
                <a:ea typeface="Songti SC" panose="02010600040101010101" pitchFamily="2" charset="-122"/>
              </a:rPr>
              <a:t>making the fuzz testing algorithm to be adaptive by getting code coverage and error messages involved(could collect for now, but still to figure out how to make use of them).</a:t>
            </a:r>
          </a:p>
          <a:p>
            <a:pPr marL="285750" lvl="1" indent="-285750">
              <a:lnSpc>
                <a:spcPct val="120000"/>
              </a:lnSpc>
              <a:buFont typeface="Wingdings" pitchFamily="2" charset="2"/>
              <a:buChar char="n"/>
            </a:pPr>
            <a:r>
              <a:rPr kumimoji="1" lang="en-US" altLang="zh-CN" sz="2400" dirty="0">
                <a:latin typeface="Songti SC" panose="02010600040101010101" pitchFamily="2" charset="-122"/>
                <a:ea typeface="Songti SC" panose="02010600040101010101" pitchFamily="2" charset="-122"/>
              </a:rPr>
              <a:t>Experiment parts:</a:t>
            </a:r>
          </a:p>
          <a:p>
            <a:pPr marL="742950" lvl="2" indent="-285750">
              <a:lnSpc>
                <a:spcPct val="120000"/>
              </a:lnSpc>
              <a:buFont typeface="Wingdings" pitchFamily="2" charset="2"/>
              <a:buChar char="n"/>
            </a:pPr>
            <a:r>
              <a:rPr kumimoji="1" lang="en-US" altLang="zh-CN" sz="2400" dirty="0">
                <a:latin typeface="Songti SC" panose="02010600040101010101" pitchFamily="2" charset="-122"/>
                <a:ea typeface="Songti SC" panose="02010600040101010101" pitchFamily="2" charset="-122"/>
              </a:rPr>
              <a:t>finding unknown gadgets in other template render engines(20+ left)</a:t>
            </a:r>
          </a:p>
          <a:p>
            <a:pPr marL="742950" lvl="2" indent="-285750">
              <a:lnSpc>
                <a:spcPct val="120000"/>
              </a:lnSpc>
              <a:buFont typeface="Wingdings" pitchFamily="2" charset="2"/>
              <a:buChar char="n"/>
            </a:pPr>
            <a:r>
              <a:rPr kumimoji="1" lang="en-US" altLang="zh-CN" sz="2400" dirty="0">
                <a:latin typeface="Songti SC" panose="02010600040101010101" pitchFamily="2" charset="-122"/>
                <a:ea typeface="Songti SC" panose="02010600040101010101" pitchFamily="2" charset="-122"/>
              </a:rPr>
              <a:t>finding gadgets in other kinds of </a:t>
            </a:r>
            <a:r>
              <a:rPr kumimoji="1" lang="en-US" altLang="zh-CN" sz="2400" dirty="0" err="1">
                <a:latin typeface="Songti SC" panose="02010600040101010101" pitchFamily="2" charset="-122"/>
                <a:ea typeface="Songti SC" panose="02010600040101010101" pitchFamily="2" charset="-122"/>
              </a:rPr>
              <a:t>npm</a:t>
            </a:r>
            <a:r>
              <a:rPr kumimoji="1" lang="en-US" altLang="zh-CN" sz="2400" dirty="0">
                <a:latin typeface="Songti SC" panose="02010600040101010101" pitchFamily="2" charset="-122"/>
                <a:ea typeface="Songti SC" panose="02010600040101010101" pitchFamily="2" charset="-122"/>
              </a:rPr>
              <a:t> third party packages</a:t>
            </a:r>
          </a:p>
          <a:p>
            <a:pPr marL="742950" lvl="1" indent="-285750">
              <a:lnSpc>
                <a:spcPct val="120000"/>
              </a:lnSpc>
              <a:buFont typeface="Wingdings" pitchFamily="2" charset="2"/>
              <a:buChar char="n"/>
            </a:pPr>
            <a:r>
              <a:rPr kumimoji="1" lang="en-US" altLang="zh-CN" sz="2400" dirty="0">
                <a:latin typeface="Songti SC" panose="02010600040101010101" pitchFamily="2" charset="-122"/>
                <a:ea typeface="Songti SC" panose="02010600040101010101" pitchFamily="2" charset="-122"/>
              </a:rPr>
              <a:t>Compared with Silent Spring’s </a:t>
            </a:r>
            <a:r>
              <a:rPr kumimoji="1" lang="en-US" altLang="zh-CN" sz="2400" dirty="0" err="1">
                <a:latin typeface="Songti SC" panose="02010600040101010101" pitchFamily="2" charset="-122"/>
                <a:ea typeface="Songti SC" panose="02010600040101010101" pitchFamily="2" charset="-122"/>
              </a:rPr>
              <a:t>CodeQL</a:t>
            </a:r>
            <a:r>
              <a:rPr kumimoji="1" lang="en-US" altLang="zh-CN" sz="2400" dirty="0">
                <a:latin typeface="Songti SC" panose="02010600040101010101" pitchFamily="2" charset="-122"/>
                <a:ea typeface="Songti SC" panose="02010600040101010101" pitchFamily="2" charset="-122"/>
              </a:rPr>
              <a:t>-based method, once they released their code.</a:t>
            </a:r>
            <a:endParaRPr kumimoji="1" lang="en-US" altLang="zh-CN" sz="2400" i="1" dirty="0">
              <a:latin typeface="Songti SC" panose="02010600040101010101" pitchFamily="2" charset="-122"/>
              <a:ea typeface="Songti SC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548412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86D916-E213-584F-9D33-4D054EB5A0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98765" y="2538677"/>
            <a:ext cx="7994469" cy="1780646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sz="4400" b="1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Thank you for listening!</a:t>
            </a:r>
            <a:br>
              <a:rPr lang="en-US" altLang="zh-CN" sz="4400" b="1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</a:br>
            <a:r>
              <a:rPr lang="en-US" altLang="zh-CN" sz="4400" b="1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Q &amp; A</a:t>
            </a:r>
            <a:endParaRPr lang="zh-CN" altLang="en-US" sz="4400" b="1" dirty="0">
              <a:solidFill>
                <a:prstClr val="black">
                  <a:lumMod val="75000"/>
                  <a:lumOff val="25000"/>
                </a:prst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44878DC5-8CBA-5B45-BBBB-139B72421206}"/>
              </a:ext>
            </a:extLst>
          </p:cNvPr>
          <p:cNvSpPr txBox="1"/>
          <p:nvPr/>
        </p:nvSpPr>
        <p:spPr>
          <a:xfrm>
            <a:off x="201612" y="6244143"/>
            <a:ext cx="23058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Zhengyu Liu</a:t>
            </a:r>
            <a:endParaRPr kumimoji="1" lang="zh-CN" altLang="en-US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055BF7F3-3C92-9047-89C7-7ABEEA05C740}"/>
              </a:ext>
            </a:extLst>
          </p:cNvPr>
          <p:cNvSpPr txBox="1"/>
          <p:nvPr/>
        </p:nvSpPr>
        <p:spPr>
          <a:xfrm>
            <a:off x="7672388" y="6231743"/>
            <a:ext cx="45380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thisiszhengyu@gmail.com</a:t>
            </a:r>
            <a:endParaRPr kumimoji="1" lang="zh-CN" altLang="en-US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E05AB902-C454-4C4F-9AF9-46E407E9A774}"/>
              </a:ext>
            </a:extLst>
          </p:cNvPr>
          <p:cNvGrpSpPr/>
          <p:nvPr/>
        </p:nvGrpSpPr>
        <p:grpSpPr>
          <a:xfrm>
            <a:off x="0" y="0"/>
            <a:ext cx="12287246" cy="6875479"/>
            <a:chOff x="0" y="17481"/>
            <a:chExt cx="12287246" cy="6875479"/>
          </a:xfrm>
        </p:grpSpPr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4A440A17-0F5A-C640-ADCD-9D48FB74F041}"/>
                </a:ext>
              </a:extLst>
            </p:cNvPr>
            <p:cNvGrpSpPr/>
            <p:nvPr/>
          </p:nvGrpSpPr>
          <p:grpSpPr>
            <a:xfrm>
              <a:off x="0" y="17481"/>
              <a:ext cx="12287246" cy="6875479"/>
              <a:chOff x="-2" y="131885"/>
              <a:chExt cx="12287246" cy="6875479"/>
            </a:xfrm>
          </p:grpSpPr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7E77DD2E-6297-3344-B4A6-D10E55B0CE22}"/>
                  </a:ext>
                </a:extLst>
              </p:cNvPr>
              <p:cNvSpPr/>
              <p:nvPr/>
            </p:nvSpPr>
            <p:spPr>
              <a:xfrm>
                <a:off x="3253" y="131885"/>
                <a:ext cx="12188745" cy="770727"/>
              </a:xfrm>
              <a:prstGeom prst="rect">
                <a:avLst/>
              </a:prstGeom>
              <a:solidFill>
                <a:srgbClr val="0D479D"/>
              </a:solidFill>
              <a:ln>
                <a:solidFill>
                  <a:srgbClr val="132ED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D6CA4208-838E-D24F-9FC2-8785AD15CCF3}"/>
                  </a:ext>
                </a:extLst>
              </p:cNvPr>
              <p:cNvSpPr/>
              <p:nvPr/>
            </p:nvSpPr>
            <p:spPr>
              <a:xfrm>
                <a:off x="-2" y="6409798"/>
                <a:ext cx="12192001" cy="597566"/>
              </a:xfrm>
              <a:prstGeom prst="rect">
                <a:avLst/>
              </a:prstGeom>
              <a:solidFill>
                <a:srgbClr val="0D479D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sp>
            <p:nvSpPr>
              <p:cNvPr id="29" name="标题 1">
                <a:extLst>
                  <a:ext uri="{FF2B5EF4-FFF2-40B4-BE49-F238E27FC236}">
                    <a16:creationId xmlns:a16="http://schemas.microsoft.com/office/drawing/2014/main" id="{8D17FDD7-693C-3E40-B28E-020A729F5AE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525244" y="6400799"/>
                <a:ext cx="762000" cy="415925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>
                  <a:lnSpc>
                    <a:spcPct val="150000"/>
                  </a:lnSpc>
                </a:pPr>
                <a:endParaRPr lang="zh-CN" altLang="en-US" sz="1400" b="1" dirty="0">
                  <a:solidFill>
                    <a:schemeClr val="bg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  <p:pic>
          <p:nvPicPr>
            <p:cNvPr id="15" name="图片 14" descr="文本&#10;&#10;描述已自动生成">
              <a:extLst>
                <a:ext uri="{FF2B5EF4-FFF2-40B4-BE49-F238E27FC236}">
                  <a16:creationId xmlns:a16="http://schemas.microsoft.com/office/drawing/2014/main" id="{9F6D687A-9051-D94E-BD26-48269317F82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955409" y="6326200"/>
              <a:ext cx="2131311" cy="5637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72100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09AD8800-4ABA-C041-9229-D4E466DA772B}"/>
              </a:ext>
            </a:extLst>
          </p:cNvPr>
          <p:cNvGrpSpPr/>
          <p:nvPr/>
        </p:nvGrpSpPr>
        <p:grpSpPr>
          <a:xfrm>
            <a:off x="0" y="-35419"/>
            <a:ext cx="12287246" cy="6892959"/>
            <a:chOff x="0" y="1"/>
            <a:chExt cx="12287246" cy="6892959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D21A7AFE-A58F-BC4A-9DBB-257D6294A8EB}"/>
                </a:ext>
              </a:extLst>
            </p:cNvPr>
            <p:cNvGrpSpPr/>
            <p:nvPr/>
          </p:nvGrpSpPr>
          <p:grpSpPr>
            <a:xfrm>
              <a:off x="0" y="1"/>
              <a:ext cx="12287246" cy="6892959"/>
              <a:chOff x="0" y="1"/>
              <a:chExt cx="12287246" cy="6892959"/>
            </a:xfrm>
          </p:grpSpPr>
          <p:grpSp>
            <p:nvGrpSpPr>
              <p:cNvPr id="17" name="组合 16">
                <a:extLst>
                  <a:ext uri="{FF2B5EF4-FFF2-40B4-BE49-F238E27FC236}">
                    <a16:creationId xmlns:a16="http://schemas.microsoft.com/office/drawing/2014/main" id="{17354660-C2AB-214A-930D-A64CD1F49580}"/>
                  </a:ext>
                </a:extLst>
              </p:cNvPr>
              <p:cNvGrpSpPr/>
              <p:nvPr/>
            </p:nvGrpSpPr>
            <p:grpSpPr>
              <a:xfrm>
                <a:off x="0" y="1"/>
                <a:ext cx="12287246" cy="6892959"/>
                <a:chOff x="-2" y="114405"/>
                <a:chExt cx="12287246" cy="6892959"/>
              </a:xfrm>
            </p:grpSpPr>
            <p:sp>
              <p:nvSpPr>
                <p:cNvPr id="19" name="矩形 18">
                  <a:extLst>
                    <a:ext uri="{FF2B5EF4-FFF2-40B4-BE49-F238E27FC236}">
                      <a16:creationId xmlns:a16="http://schemas.microsoft.com/office/drawing/2014/main" id="{C91C3AE9-CE59-E84C-8A84-B60A45CECC5E}"/>
                    </a:ext>
                  </a:extLst>
                </p:cNvPr>
                <p:cNvSpPr/>
                <p:nvPr/>
              </p:nvSpPr>
              <p:spPr>
                <a:xfrm>
                  <a:off x="3253" y="114405"/>
                  <a:ext cx="12188745" cy="597566"/>
                </a:xfrm>
                <a:prstGeom prst="rect">
                  <a:avLst/>
                </a:prstGeom>
                <a:solidFill>
                  <a:srgbClr val="0D479D"/>
                </a:solidFill>
                <a:ln>
                  <a:solidFill>
                    <a:srgbClr val="132ED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sp>
              <p:nvSpPr>
                <p:cNvPr id="20" name="矩形 19">
                  <a:extLst>
                    <a:ext uri="{FF2B5EF4-FFF2-40B4-BE49-F238E27FC236}">
                      <a16:creationId xmlns:a16="http://schemas.microsoft.com/office/drawing/2014/main" id="{D3057790-B22F-1D42-9EDA-1EFC0D1F2C73}"/>
                    </a:ext>
                  </a:extLst>
                </p:cNvPr>
                <p:cNvSpPr/>
                <p:nvPr/>
              </p:nvSpPr>
              <p:spPr>
                <a:xfrm>
                  <a:off x="-2" y="6409798"/>
                  <a:ext cx="12192001" cy="597566"/>
                </a:xfrm>
                <a:prstGeom prst="rect">
                  <a:avLst/>
                </a:prstGeom>
                <a:solidFill>
                  <a:srgbClr val="0D479D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sp>
              <p:nvSpPr>
                <p:cNvPr id="22" name="标题 1">
                  <a:extLst>
                    <a:ext uri="{FF2B5EF4-FFF2-40B4-BE49-F238E27FC236}">
                      <a16:creationId xmlns:a16="http://schemas.microsoft.com/office/drawing/2014/main" id="{29F086DD-6AEA-3A46-9A02-E18338BDCF54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1525244" y="6400799"/>
                  <a:ext cx="762000" cy="415925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rmAutofit/>
                </a:bodyPr>
                <a:lstStyle>
                  <a:lvl1pPr algn="l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>
                    <a:lnSpc>
                      <a:spcPct val="150000"/>
                    </a:lnSpc>
                  </a:pPr>
                  <a:endParaRPr lang="zh-CN" altLang="en-US" sz="1400" b="1" dirty="0">
                    <a:solidFill>
                      <a:schemeClr val="bg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endParaRPr>
                </a:p>
              </p:txBody>
            </p:sp>
          </p:grpSp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F8D2C3CD-A92D-0C45-B323-4E84E82CE4B8}"/>
                  </a:ext>
                </a:extLst>
              </p:cNvPr>
              <p:cNvSpPr txBox="1"/>
              <p:nvPr/>
            </p:nvSpPr>
            <p:spPr>
              <a:xfrm>
                <a:off x="100012" y="67951"/>
                <a:ext cx="1001854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400" dirty="0">
                    <a:solidFill>
                      <a:schemeClr val="bg1"/>
                    </a:solidFill>
                    <a:latin typeface="Baskerville" panose="02020502070401020303" pitchFamily="18" charset="0"/>
                    <a:ea typeface="Baskerville" panose="02020502070401020303" pitchFamily="18" charset="0"/>
                  </a:rPr>
                  <a:t>1 Introduction: Motivating Example</a:t>
                </a:r>
                <a:endParaRPr kumimoji="1" lang="zh-CN" altLang="en-US" sz="2400" dirty="0">
                  <a:solidFill>
                    <a:schemeClr val="bg1"/>
                  </a:solidFill>
                  <a:latin typeface="Baskerville" panose="02020502070401020303" pitchFamily="18" charset="0"/>
                </a:endParaRPr>
              </a:p>
            </p:txBody>
          </p:sp>
        </p:grpSp>
        <p:pic>
          <p:nvPicPr>
            <p:cNvPr id="12" name="图片 11" descr="文本&#10;&#10;描述已自动生成">
              <a:extLst>
                <a:ext uri="{FF2B5EF4-FFF2-40B4-BE49-F238E27FC236}">
                  <a16:creationId xmlns:a16="http://schemas.microsoft.com/office/drawing/2014/main" id="{C6129167-2100-634C-8C87-A66B455E429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955409" y="6326200"/>
              <a:ext cx="2131311" cy="563727"/>
            </a:xfrm>
            <a:prstGeom prst="rect">
              <a:avLst/>
            </a:prstGeom>
          </p:spPr>
        </p:pic>
      </p:grpSp>
      <p:sp>
        <p:nvSpPr>
          <p:cNvPr id="9" name="文本框 8">
            <a:extLst>
              <a:ext uri="{FF2B5EF4-FFF2-40B4-BE49-F238E27FC236}">
                <a16:creationId xmlns:a16="http://schemas.microsoft.com/office/drawing/2014/main" id="{DB8EDC51-1897-874C-B8BA-FB298E2898EC}"/>
              </a:ext>
            </a:extLst>
          </p:cNvPr>
          <p:cNvSpPr txBox="1"/>
          <p:nvPr/>
        </p:nvSpPr>
        <p:spPr>
          <a:xfrm>
            <a:off x="100012" y="630097"/>
            <a:ext cx="10018546" cy="51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Wingdings" pitchFamily="2" charset="2"/>
              <a:buChar char="n"/>
            </a:pPr>
            <a:r>
              <a:rPr kumimoji="1" lang="en-US" altLang="zh-CN" sz="2400" dirty="0">
                <a:latin typeface="Songti SC" panose="02010600040101010101" pitchFamily="2" charset="-122"/>
                <a:ea typeface="Songti SC" panose="02010600040101010101" pitchFamily="2" charset="-122"/>
              </a:rPr>
              <a:t>PP2RCE</a:t>
            </a:r>
            <a:r>
              <a:rPr kumimoji="1" lang="en-US" altLang="zh-CN" sz="2400" b="0" dirty="0">
                <a:effectLst/>
                <a:latin typeface="Songti SC" panose="02010600040101010101" pitchFamily="2" charset="-122"/>
                <a:ea typeface="Songti SC" panose="02010600040101010101" pitchFamily="2" charset="-122"/>
              </a:rPr>
              <a:t> </a:t>
            </a:r>
            <a:r>
              <a:rPr kumimoji="1" lang="en-US" altLang="zh-CN" sz="2400" dirty="0">
                <a:latin typeface="Songti SC" panose="02010600040101010101" pitchFamily="2" charset="-122"/>
                <a:ea typeface="Songti SC" panose="02010600040101010101" pitchFamily="2" charset="-122"/>
              </a:rPr>
              <a:t>g</a:t>
            </a:r>
            <a:r>
              <a:rPr kumimoji="1" lang="en-US" altLang="zh-CN" sz="2400" b="0" i="0" dirty="0">
                <a:effectLst/>
                <a:latin typeface="Songti SC" panose="02010600040101010101" pitchFamily="2" charset="-122"/>
                <a:ea typeface="Songti SC" panose="02010600040101010101" pitchFamily="2" charset="-122"/>
              </a:rPr>
              <a:t>adgets inside template render engine</a:t>
            </a:r>
          </a:p>
        </p:txBody>
      </p:sp>
      <p:pic>
        <p:nvPicPr>
          <p:cNvPr id="10" name="图片 9" descr="图示&#10;&#10;描述已自动生成">
            <a:extLst>
              <a:ext uri="{FF2B5EF4-FFF2-40B4-BE49-F238E27FC236}">
                <a16:creationId xmlns:a16="http://schemas.microsoft.com/office/drawing/2014/main" id="{033D4FFA-67D8-9640-83CE-74C6D8C2CB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4678" y="1448783"/>
            <a:ext cx="7727950" cy="3960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886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09AD8800-4ABA-C041-9229-D4E466DA772B}"/>
              </a:ext>
            </a:extLst>
          </p:cNvPr>
          <p:cNvGrpSpPr/>
          <p:nvPr/>
        </p:nvGrpSpPr>
        <p:grpSpPr>
          <a:xfrm>
            <a:off x="0" y="-35419"/>
            <a:ext cx="12287246" cy="6892959"/>
            <a:chOff x="0" y="1"/>
            <a:chExt cx="12287246" cy="6892959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D21A7AFE-A58F-BC4A-9DBB-257D6294A8EB}"/>
                </a:ext>
              </a:extLst>
            </p:cNvPr>
            <p:cNvGrpSpPr/>
            <p:nvPr/>
          </p:nvGrpSpPr>
          <p:grpSpPr>
            <a:xfrm>
              <a:off x="0" y="1"/>
              <a:ext cx="12287246" cy="6892959"/>
              <a:chOff x="0" y="1"/>
              <a:chExt cx="12287246" cy="6892959"/>
            </a:xfrm>
          </p:grpSpPr>
          <p:grpSp>
            <p:nvGrpSpPr>
              <p:cNvPr id="17" name="组合 16">
                <a:extLst>
                  <a:ext uri="{FF2B5EF4-FFF2-40B4-BE49-F238E27FC236}">
                    <a16:creationId xmlns:a16="http://schemas.microsoft.com/office/drawing/2014/main" id="{17354660-C2AB-214A-930D-A64CD1F49580}"/>
                  </a:ext>
                </a:extLst>
              </p:cNvPr>
              <p:cNvGrpSpPr/>
              <p:nvPr/>
            </p:nvGrpSpPr>
            <p:grpSpPr>
              <a:xfrm>
                <a:off x="0" y="1"/>
                <a:ext cx="12287246" cy="6892959"/>
                <a:chOff x="-2" y="114405"/>
                <a:chExt cx="12287246" cy="6892959"/>
              </a:xfrm>
            </p:grpSpPr>
            <p:sp>
              <p:nvSpPr>
                <p:cNvPr id="19" name="矩形 18">
                  <a:extLst>
                    <a:ext uri="{FF2B5EF4-FFF2-40B4-BE49-F238E27FC236}">
                      <a16:creationId xmlns:a16="http://schemas.microsoft.com/office/drawing/2014/main" id="{C91C3AE9-CE59-E84C-8A84-B60A45CECC5E}"/>
                    </a:ext>
                  </a:extLst>
                </p:cNvPr>
                <p:cNvSpPr/>
                <p:nvPr/>
              </p:nvSpPr>
              <p:spPr>
                <a:xfrm>
                  <a:off x="3253" y="114405"/>
                  <a:ext cx="12188745" cy="597566"/>
                </a:xfrm>
                <a:prstGeom prst="rect">
                  <a:avLst/>
                </a:prstGeom>
                <a:solidFill>
                  <a:srgbClr val="0D479D"/>
                </a:solidFill>
                <a:ln>
                  <a:solidFill>
                    <a:srgbClr val="132ED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sp>
              <p:nvSpPr>
                <p:cNvPr id="20" name="矩形 19">
                  <a:extLst>
                    <a:ext uri="{FF2B5EF4-FFF2-40B4-BE49-F238E27FC236}">
                      <a16:creationId xmlns:a16="http://schemas.microsoft.com/office/drawing/2014/main" id="{D3057790-B22F-1D42-9EDA-1EFC0D1F2C73}"/>
                    </a:ext>
                  </a:extLst>
                </p:cNvPr>
                <p:cNvSpPr/>
                <p:nvPr/>
              </p:nvSpPr>
              <p:spPr>
                <a:xfrm>
                  <a:off x="-2" y="6409798"/>
                  <a:ext cx="12192001" cy="597566"/>
                </a:xfrm>
                <a:prstGeom prst="rect">
                  <a:avLst/>
                </a:prstGeom>
                <a:solidFill>
                  <a:srgbClr val="0D479D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sp>
              <p:nvSpPr>
                <p:cNvPr id="22" name="标题 1">
                  <a:extLst>
                    <a:ext uri="{FF2B5EF4-FFF2-40B4-BE49-F238E27FC236}">
                      <a16:creationId xmlns:a16="http://schemas.microsoft.com/office/drawing/2014/main" id="{29F086DD-6AEA-3A46-9A02-E18338BDCF54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1525244" y="6400799"/>
                  <a:ext cx="762000" cy="415925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rmAutofit/>
                </a:bodyPr>
                <a:lstStyle>
                  <a:lvl1pPr algn="l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>
                    <a:lnSpc>
                      <a:spcPct val="150000"/>
                    </a:lnSpc>
                  </a:pPr>
                  <a:endParaRPr lang="zh-CN" altLang="en-US" sz="1400" b="1" dirty="0">
                    <a:solidFill>
                      <a:schemeClr val="bg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endParaRPr>
                </a:p>
              </p:txBody>
            </p:sp>
          </p:grpSp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F8D2C3CD-A92D-0C45-B323-4E84E82CE4B8}"/>
                  </a:ext>
                </a:extLst>
              </p:cNvPr>
              <p:cNvSpPr txBox="1"/>
              <p:nvPr/>
            </p:nvSpPr>
            <p:spPr>
              <a:xfrm>
                <a:off x="100012" y="67951"/>
                <a:ext cx="1001854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400" dirty="0">
                    <a:solidFill>
                      <a:schemeClr val="bg1"/>
                    </a:solidFill>
                    <a:latin typeface="Baskerville" panose="02020502070401020303" pitchFamily="18" charset="0"/>
                    <a:ea typeface="Baskerville" panose="02020502070401020303" pitchFamily="18" charset="0"/>
                  </a:rPr>
                  <a:t>1 Introduction: Motivating Example</a:t>
                </a:r>
                <a:endParaRPr kumimoji="1" lang="zh-CN" altLang="en-US" sz="2400" dirty="0">
                  <a:solidFill>
                    <a:schemeClr val="bg1"/>
                  </a:solidFill>
                  <a:latin typeface="Baskerville" panose="02020502070401020303" pitchFamily="18" charset="0"/>
                </a:endParaRPr>
              </a:p>
            </p:txBody>
          </p:sp>
        </p:grpSp>
        <p:pic>
          <p:nvPicPr>
            <p:cNvPr id="12" name="图片 11" descr="文本&#10;&#10;描述已自动生成">
              <a:extLst>
                <a:ext uri="{FF2B5EF4-FFF2-40B4-BE49-F238E27FC236}">
                  <a16:creationId xmlns:a16="http://schemas.microsoft.com/office/drawing/2014/main" id="{C6129167-2100-634C-8C87-A66B455E429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955409" y="6326200"/>
              <a:ext cx="2131311" cy="563727"/>
            </a:xfrm>
            <a:prstGeom prst="rect">
              <a:avLst/>
            </a:prstGeom>
          </p:spPr>
        </p:pic>
      </p:grpSp>
      <p:sp>
        <p:nvSpPr>
          <p:cNvPr id="9" name="文本框 8">
            <a:extLst>
              <a:ext uri="{FF2B5EF4-FFF2-40B4-BE49-F238E27FC236}">
                <a16:creationId xmlns:a16="http://schemas.microsoft.com/office/drawing/2014/main" id="{DB8EDC51-1897-874C-B8BA-FB298E2898EC}"/>
              </a:ext>
            </a:extLst>
          </p:cNvPr>
          <p:cNvSpPr txBox="1"/>
          <p:nvPr/>
        </p:nvSpPr>
        <p:spPr>
          <a:xfrm>
            <a:off x="100012" y="630097"/>
            <a:ext cx="10018546" cy="1184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Wingdings" pitchFamily="2" charset="2"/>
              <a:buChar char="n"/>
            </a:pPr>
            <a:r>
              <a:rPr kumimoji="1" lang="en-US" altLang="zh-CN" sz="2400" dirty="0">
                <a:latin typeface="Songti SC" panose="02010600040101010101" pitchFamily="2" charset="-122"/>
                <a:ea typeface="Songti SC" panose="02010600040101010101" pitchFamily="2" charset="-122"/>
              </a:rPr>
              <a:t>PP2RCE</a:t>
            </a:r>
            <a:r>
              <a:rPr kumimoji="1" lang="en-US" altLang="zh-CN" sz="2400" b="0" dirty="0">
                <a:effectLst/>
                <a:latin typeface="Songti SC" panose="02010600040101010101" pitchFamily="2" charset="-122"/>
                <a:ea typeface="Songti SC" panose="02010600040101010101" pitchFamily="2" charset="-122"/>
              </a:rPr>
              <a:t> </a:t>
            </a:r>
            <a:r>
              <a:rPr kumimoji="1" lang="en-US" altLang="zh-CN" sz="2400" dirty="0">
                <a:latin typeface="Songti SC" panose="02010600040101010101" pitchFamily="2" charset="-122"/>
                <a:ea typeface="Songti SC" panose="02010600040101010101" pitchFamily="2" charset="-122"/>
              </a:rPr>
              <a:t>g</a:t>
            </a:r>
            <a:r>
              <a:rPr kumimoji="1" lang="en-US" altLang="zh-CN" sz="2400" b="0" i="0" dirty="0">
                <a:effectLst/>
                <a:latin typeface="Songti SC" panose="02010600040101010101" pitchFamily="2" charset="-122"/>
                <a:ea typeface="Songti SC" panose="02010600040101010101" pitchFamily="2" charset="-122"/>
              </a:rPr>
              <a:t>adgets inside template render engine</a:t>
            </a:r>
          </a:p>
          <a:p>
            <a:pPr marL="285750" indent="-285750">
              <a:lnSpc>
                <a:spcPct val="120000"/>
              </a:lnSpc>
              <a:buFont typeface="Wingdings" pitchFamily="2" charset="2"/>
              <a:buChar char="n"/>
            </a:pPr>
            <a:r>
              <a:rPr kumimoji="1" lang="en-US" altLang="zh-CN" b="1" dirty="0">
                <a:solidFill>
                  <a:srgbClr val="FF0000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Direct pollution gadgets</a:t>
            </a:r>
          </a:p>
          <a:p>
            <a:pPr marL="285750" indent="-285750">
              <a:lnSpc>
                <a:spcPct val="120000"/>
              </a:lnSpc>
              <a:buFont typeface="Wingdings" pitchFamily="2" charset="2"/>
              <a:buChar char="n"/>
            </a:pPr>
            <a:r>
              <a:rPr kumimoji="1" lang="en-US" altLang="zh-CN" dirty="0">
                <a:latin typeface="Songti SC" panose="02010600040101010101" pitchFamily="2" charset="-122"/>
                <a:ea typeface="Songti SC" panose="02010600040101010101" pitchFamily="2" charset="-122"/>
              </a:rPr>
              <a:t>Chained pollution gadgets</a:t>
            </a:r>
          </a:p>
        </p:txBody>
      </p:sp>
      <p:pic>
        <p:nvPicPr>
          <p:cNvPr id="18" name="图片 17" descr="图示&#10;&#10;描述已自动生成">
            <a:extLst>
              <a:ext uri="{FF2B5EF4-FFF2-40B4-BE49-F238E27FC236}">
                <a16:creationId xmlns:a16="http://schemas.microsoft.com/office/drawing/2014/main" id="{F011129F-3A67-7647-A340-EF4E61A667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6001" y="2045106"/>
            <a:ext cx="8819997" cy="3695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745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09AD8800-4ABA-C041-9229-D4E466DA772B}"/>
              </a:ext>
            </a:extLst>
          </p:cNvPr>
          <p:cNvGrpSpPr/>
          <p:nvPr/>
        </p:nvGrpSpPr>
        <p:grpSpPr>
          <a:xfrm>
            <a:off x="0" y="-35419"/>
            <a:ext cx="12287246" cy="6892959"/>
            <a:chOff x="0" y="1"/>
            <a:chExt cx="12287246" cy="6892959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D21A7AFE-A58F-BC4A-9DBB-257D6294A8EB}"/>
                </a:ext>
              </a:extLst>
            </p:cNvPr>
            <p:cNvGrpSpPr/>
            <p:nvPr/>
          </p:nvGrpSpPr>
          <p:grpSpPr>
            <a:xfrm>
              <a:off x="0" y="1"/>
              <a:ext cx="12287246" cy="6892959"/>
              <a:chOff x="0" y="1"/>
              <a:chExt cx="12287246" cy="6892959"/>
            </a:xfrm>
          </p:grpSpPr>
          <p:grpSp>
            <p:nvGrpSpPr>
              <p:cNvPr id="17" name="组合 16">
                <a:extLst>
                  <a:ext uri="{FF2B5EF4-FFF2-40B4-BE49-F238E27FC236}">
                    <a16:creationId xmlns:a16="http://schemas.microsoft.com/office/drawing/2014/main" id="{17354660-C2AB-214A-930D-A64CD1F49580}"/>
                  </a:ext>
                </a:extLst>
              </p:cNvPr>
              <p:cNvGrpSpPr/>
              <p:nvPr/>
            </p:nvGrpSpPr>
            <p:grpSpPr>
              <a:xfrm>
                <a:off x="0" y="1"/>
                <a:ext cx="12287246" cy="6892959"/>
                <a:chOff x="-2" y="114405"/>
                <a:chExt cx="12287246" cy="6892959"/>
              </a:xfrm>
            </p:grpSpPr>
            <p:sp>
              <p:nvSpPr>
                <p:cNvPr id="19" name="矩形 18">
                  <a:extLst>
                    <a:ext uri="{FF2B5EF4-FFF2-40B4-BE49-F238E27FC236}">
                      <a16:creationId xmlns:a16="http://schemas.microsoft.com/office/drawing/2014/main" id="{C91C3AE9-CE59-E84C-8A84-B60A45CECC5E}"/>
                    </a:ext>
                  </a:extLst>
                </p:cNvPr>
                <p:cNvSpPr/>
                <p:nvPr/>
              </p:nvSpPr>
              <p:spPr>
                <a:xfrm>
                  <a:off x="3253" y="114405"/>
                  <a:ext cx="12188745" cy="597566"/>
                </a:xfrm>
                <a:prstGeom prst="rect">
                  <a:avLst/>
                </a:prstGeom>
                <a:solidFill>
                  <a:srgbClr val="0D479D"/>
                </a:solidFill>
                <a:ln>
                  <a:solidFill>
                    <a:srgbClr val="132ED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sp>
              <p:nvSpPr>
                <p:cNvPr id="20" name="矩形 19">
                  <a:extLst>
                    <a:ext uri="{FF2B5EF4-FFF2-40B4-BE49-F238E27FC236}">
                      <a16:creationId xmlns:a16="http://schemas.microsoft.com/office/drawing/2014/main" id="{D3057790-B22F-1D42-9EDA-1EFC0D1F2C73}"/>
                    </a:ext>
                  </a:extLst>
                </p:cNvPr>
                <p:cNvSpPr/>
                <p:nvPr/>
              </p:nvSpPr>
              <p:spPr>
                <a:xfrm>
                  <a:off x="-2" y="6409798"/>
                  <a:ext cx="12192001" cy="597566"/>
                </a:xfrm>
                <a:prstGeom prst="rect">
                  <a:avLst/>
                </a:prstGeom>
                <a:solidFill>
                  <a:srgbClr val="0D479D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sp>
              <p:nvSpPr>
                <p:cNvPr id="22" name="标题 1">
                  <a:extLst>
                    <a:ext uri="{FF2B5EF4-FFF2-40B4-BE49-F238E27FC236}">
                      <a16:creationId xmlns:a16="http://schemas.microsoft.com/office/drawing/2014/main" id="{29F086DD-6AEA-3A46-9A02-E18338BDCF54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1525244" y="6400799"/>
                  <a:ext cx="762000" cy="415925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rmAutofit/>
                </a:bodyPr>
                <a:lstStyle>
                  <a:lvl1pPr algn="l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>
                    <a:lnSpc>
                      <a:spcPct val="150000"/>
                    </a:lnSpc>
                  </a:pPr>
                  <a:endParaRPr lang="zh-CN" altLang="en-US" sz="1400" b="1" dirty="0">
                    <a:solidFill>
                      <a:schemeClr val="bg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endParaRPr>
                </a:p>
              </p:txBody>
            </p:sp>
          </p:grpSp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F8D2C3CD-A92D-0C45-B323-4E84E82CE4B8}"/>
                  </a:ext>
                </a:extLst>
              </p:cNvPr>
              <p:cNvSpPr txBox="1"/>
              <p:nvPr/>
            </p:nvSpPr>
            <p:spPr>
              <a:xfrm>
                <a:off x="100012" y="67951"/>
                <a:ext cx="1001854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400" dirty="0">
                    <a:solidFill>
                      <a:schemeClr val="bg1"/>
                    </a:solidFill>
                    <a:latin typeface="Baskerville" panose="02020502070401020303" pitchFamily="18" charset="0"/>
                    <a:ea typeface="Baskerville" panose="02020502070401020303" pitchFamily="18" charset="0"/>
                  </a:rPr>
                  <a:t>1 Introduction: Motivating Example</a:t>
                </a:r>
                <a:endParaRPr kumimoji="1" lang="zh-CN" altLang="en-US" sz="2400" dirty="0">
                  <a:solidFill>
                    <a:schemeClr val="bg1"/>
                  </a:solidFill>
                  <a:latin typeface="Baskerville" panose="02020502070401020303" pitchFamily="18" charset="0"/>
                </a:endParaRPr>
              </a:p>
            </p:txBody>
          </p:sp>
        </p:grpSp>
        <p:pic>
          <p:nvPicPr>
            <p:cNvPr id="12" name="图片 11" descr="文本&#10;&#10;描述已自动生成">
              <a:extLst>
                <a:ext uri="{FF2B5EF4-FFF2-40B4-BE49-F238E27FC236}">
                  <a16:creationId xmlns:a16="http://schemas.microsoft.com/office/drawing/2014/main" id="{C6129167-2100-634C-8C87-A66B455E429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955409" y="6326200"/>
              <a:ext cx="2131311" cy="563727"/>
            </a:xfrm>
            <a:prstGeom prst="rect">
              <a:avLst/>
            </a:prstGeom>
          </p:spPr>
        </p:pic>
      </p:grpSp>
      <p:sp>
        <p:nvSpPr>
          <p:cNvPr id="9" name="文本框 8">
            <a:extLst>
              <a:ext uri="{FF2B5EF4-FFF2-40B4-BE49-F238E27FC236}">
                <a16:creationId xmlns:a16="http://schemas.microsoft.com/office/drawing/2014/main" id="{DB8EDC51-1897-874C-B8BA-FB298E2898EC}"/>
              </a:ext>
            </a:extLst>
          </p:cNvPr>
          <p:cNvSpPr txBox="1"/>
          <p:nvPr/>
        </p:nvSpPr>
        <p:spPr>
          <a:xfrm>
            <a:off x="100012" y="630097"/>
            <a:ext cx="10018546" cy="1184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Wingdings" pitchFamily="2" charset="2"/>
              <a:buChar char="n"/>
            </a:pPr>
            <a:r>
              <a:rPr kumimoji="1" lang="en-US" altLang="zh-CN" sz="2400" dirty="0">
                <a:latin typeface="Songti SC" panose="02010600040101010101" pitchFamily="2" charset="-122"/>
                <a:ea typeface="Songti SC" panose="02010600040101010101" pitchFamily="2" charset="-122"/>
              </a:rPr>
              <a:t>PP2RCE</a:t>
            </a:r>
            <a:r>
              <a:rPr kumimoji="1" lang="en-US" altLang="zh-CN" sz="2400" b="0" dirty="0">
                <a:effectLst/>
                <a:latin typeface="Songti SC" panose="02010600040101010101" pitchFamily="2" charset="-122"/>
                <a:ea typeface="Songti SC" panose="02010600040101010101" pitchFamily="2" charset="-122"/>
              </a:rPr>
              <a:t> </a:t>
            </a:r>
            <a:r>
              <a:rPr kumimoji="1" lang="en-US" altLang="zh-CN" sz="2400" dirty="0">
                <a:latin typeface="Songti SC" panose="02010600040101010101" pitchFamily="2" charset="-122"/>
                <a:ea typeface="Songti SC" panose="02010600040101010101" pitchFamily="2" charset="-122"/>
              </a:rPr>
              <a:t>g</a:t>
            </a:r>
            <a:r>
              <a:rPr kumimoji="1" lang="en-US" altLang="zh-CN" sz="2400" b="0" i="0" dirty="0">
                <a:effectLst/>
                <a:latin typeface="Songti SC" panose="02010600040101010101" pitchFamily="2" charset="-122"/>
                <a:ea typeface="Songti SC" panose="02010600040101010101" pitchFamily="2" charset="-122"/>
              </a:rPr>
              <a:t>adgets inside template render engine</a:t>
            </a:r>
          </a:p>
          <a:p>
            <a:pPr marL="285750" indent="-285750">
              <a:lnSpc>
                <a:spcPct val="120000"/>
              </a:lnSpc>
              <a:buFont typeface="Wingdings" pitchFamily="2" charset="2"/>
              <a:buChar char="n"/>
            </a:pPr>
            <a:r>
              <a:rPr kumimoji="1" lang="en-US" altLang="zh-CN" dirty="0">
                <a:latin typeface="Songti SC" panose="02010600040101010101" pitchFamily="2" charset="-122"/>
                <a:ea typeface="Songti SC" panose="02010600040101010101" pitchFamily="2" charset="-122"/>
              </a:rPr>
              <a:t>Direct pollution gadgets</a:t>
            </a:r>
          </a:p>
          <a:p>
            <a:pPr marL="285750" indent="-285750">
              <a:lnSpc>
                <a:spcPct val="120000"/>
              </a:lnSpc>
              <a:buFont typeface="Wingdings" pitchFamily="2" charset="2"/>
              <a:buChar char="n"/>
            </a:pPr>
            <a:r>
              <a:rPr kumimoji="1" lang="en-US" altLang="zh-CN" b="1" dirty="0">
                <a:solidFill>
                  <a:srgbClr val="FF0000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Chained pollution gadgets</a:t>
            </a:r>
          </a:p>
        </p:txBody>
      </p:sp>
      <p:pic>
        <p:nvPicPr>
          <p:cNvPr id="3" name="图片 2" descr="图示&#10;&#10;描述已自动生成">
            <a:extLst>
              <a:ext uri="{FF2B5EF4-FFF2-40B4-BE49-F238E27FC236}">
                <a16:creationId xmlns:a16="http://schemas.microsoft.com/office/drawing/2014/main" id="{51B4E585-D258-EB47-84BA-3E204C0892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5456" y="2017456"/>
            <a:ext cx="8941088" cy="3746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502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09AD8800-4ABA-C041-9229-D4E466DA772B}"/>
              </a:ext>
            </a:extLst>
          </p:cNvPr>
          <p:cNvGrpSpPr/>
          <p:nvPr/>
        </p:nvGrpSpPr>
        <p:grpSpPr>
          <a:xfrm>
            <a:off x="0" y="-35419"/>
            <a:ext cx="12287246" cy="6892959"/>
            <a:chOff x="0" y="1"/>
            <a:chExt cx="12287246" cy="6892959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D21A7AFE-A58F-BC4A-9DBB-257D6294A8EB}"/>
                </a:ext>
              </a:extLst>
            </p:cNvPr>
            <p:cNvGrpSpPr/>
            <p:nvPr/>
          </p:nvGrpSpPr>
          <p:grpSpPr>
            <a:xfrm>
              <a:off x="0" y="1"/>
              <a:ext cx="12287246" cy="6892959"/>
              <a:chOff x="0" y="1"/>
              <a:chExt cx="12287246" cy="6892959"/>
            </a:xfrm>
          </p:grpSpPr>
          <p:grpSp>
            <p:nvGrpSpPr>
              <p:cNvPr id="17" name="组合 16">
                <a:extLst>
                  <a:ext uri="{FF2B5EF4-FFF2-40B4-BE49-F238E27FC236}">
                    <a16:creationId xmlns:a16="http://schemas.microsoft.com/office/drawing/2014/main" id="{17354660-C2AB-214A-930D-A64CD1F49580}"/>
                  </a:ext>
                </a:extLst>
              </p:cNvPr>
              <p:cNvGrpSpPr/>
              <p:nvPr/>
            </p:nvGrpSpPr>
            <p:grpSpPr>
              <a:xfrm>
                <a:off x="0" y="1"/>
                <a:ext cx="12287246" cy="6892959"/>
                <a:chOff x="-2" y="114405"/>
                <a:chExt cx="12287246" cy="6892959"/>
              </a:xfrm>
            </p:grpSpPr>
            <p:sp>
              <p:nvSpPr>
                <p:cNvPr id="19" name="矩形 18">
                  <a:extLst>
                    <a:ext uri="{FF2B5EF4-FFF2-40B4-BE49-F238E27FC236}">
                      <a16:creationId xmlns:a16="http://schemas.microsoft.com/office/drawing/2014/main" id="{C91C3AE9-CE59-E84C-8A84-B60A45CECC5E}"/>
                    </a:ext>
                  </a:extLst>
                </p:cNvPr>
                <p:cNvSpPr/>
                <p:nvPr/>
              </p:nvSpPr>
              <p:spPr>
                <a:xfrm>
                  <a:off x="3253" y="114405"/>
                  <a:ext cx="12188745" cy="597566"/>
                </a:xfrm>
                <a:prstGeom prst="rect">
                  <a:avLst/>
                </a:prstGeom>
                <a:solidFill>
                  <a:srgbClr val="0D479D"/>
                </a:solidFill>
                <a:ln>
                  <a:solidFill>
                    <a:srgbClr val="132ED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sp>
              <p:nvSpPr>
                <p:cNvPr id="20" name="矩形 19">
                  <a:extLst>
                    <a:ext uri="{FF2B5EF4-FFF2-40B4-BE49-F238E27FC236}">
                      <a16:creationId xmlns:a16="http://schemas.microsoft.com/office/drawing/2014/main" id="{D3057790-B22F-1D42-9EDA-1EFC0D1F2C73}"/>
                    </a:ext>
                  </a:extLst>
                </p:cNvPr>
                <p:cNvSpPr/>
                <p:nvPr/>
              </p:nvSpPr>
              <p:spPr>
                <a:xfrm>
                  <a:off x="-2" y="6409798"/>
                  <a:ext cx="12192001" cy="597566"/>
                </a:xfrm>
                <a:prstGeom prst="rect">
                  <a:avLst/>
                </a:prstGeom>
                <a:solidFill>
                  <a:srgbClr val="0D479D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sp>
              <p:nvSpPr>
                <p:cNvPr id="22" name="标题 1">
                  <a:extLst>
                    <a:ext uri="{FF2B5EF4-FFF2-40B4-BE49-F238E27FC236}">
                      <a16:creationId xmlns:a16="http://schemas.microsoft.com/office/drawing/2014/main" id="{29F086DD-6AEA-3A46-9A02-E18338BDCF54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1525244" y="6400799"/>
                  <a:ext cx="762000" cy="415925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rmAutofit/>
                </a:bodyPr>
                <a:lstStyle>
                  <a:lvl1pPr algn="l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>
                    <a:lnSpc>
                      <a:spcPct val="150000"/>
                    </a:lnSpc>
                  </a:pPr>
                  <a:endParaRPr lang="zh-CN" altLang="en-US" sz="1400" b="1" dirty="0">
                    <a:solidFill>
                      <a:schemeClr val="bg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endParaRPr>
                </a:p>
              </p:txBody>
            </p:sp>
          </p:grpSp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F8D2C3CD-A92D-0C45-B323-4E84E82CE4B8}"/>
                  </a:ext>
                </a:extLst>
              </p:cNvPr>
              <p:cNvSpPr txBox="1"/>
              <p:nvPr/>
            </p:nvSpPr>
            <p:spPr>
              <a:xfrm>
                <a:off x="100012" y="67951"/>
                <a:ext cx="1001854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400" dirty="0">
                    <a:solidFill>
                      <a:schemeClr val="bg1"/>
                    </a:solidFill>
                    <a:latin typeface="Baskerville" panose="02020502070401020303" pitchFamily="18" charset="0"/>
                    <a:ea typeface="Baskerville" panose="02020502070401020303" pitchFamily="18" charset="0"/>
                  </a:rPr>
                  <a:t>1 Introduction: Motivating Example - Pug</a:t>
                </a:r>
                <a:endParaRPr kumimoji="1" lang="zh-CN" altLang="en-US" sz="2400" dirty="0">
                  <a:solidFill>
                    <a:schemeClr val="bg1"/>
                  </a:solidFill>
                  <a:latin typeface="Baskerville" panose="02020502070401020303" pitchFamily="18" charset="0"/>
                </a:endParaRPr>
              </a:p>
            </p:txBody>
          </p:sp>
        </p:grpSp>
        <p:pic>
          <p:nvPicPr>
            <p:cNvPr id="12" name="图片 11" descr="文本&#10;&#10;描述已自动生成">
              <a:extLst>
                <a:ext uri="{FF2B5EF4-FFF2-40B4-BE49-F238E27FC236}">
                  <a16:creationId xmlns:a16="http://schemas.microsoft.com/office/drawing/2014/main" id="{C6129167-2100-634C-8C87-A66B455E429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955409" y="6326200"/>
              <a:ext cx="2131311" cy="563727"/>
            </a:xfrm>
            <a:prstGeom prst="rect">
              <a:avLst/>
            </a:prstGeom>
          </p:spPr>
        </p:pic>
      </p:grpSp>
      <p:sp>
        <p:nvSpPr>
          <p:cNvPr id="9" name="文本框 8">
            <a:extLst>
              <a:ext uri="{FF2B5EF4-FFF2-40B4-BE49-F238E27FC236}">
                <a16:creationId xmlns:a16="http://schemas.microsoft.com/office/drawing/2014/main" id="{DB8EDC51-1897-874C-B8BA-FB298E2898EC}"/>
              </a:ext>
            </a:extLst>
          </p:cNvPr>
          <p:cNvSpPr txBox="1"/>
          <p:nvPr/>
        </p:nvSpPr>
        <p:spPr>
          <a:xfrm>
            <a:off x="163060" y="748823"/>
            <a:ext cx="7050539" cy="51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Wingdings" pitchFamily="2" charset="2"/>
              <a:buChar char="n"/>
            </a:pPr>
            <a:r>
              <a:rPr kumimoji="1" lang="en-US" altLang="zh-CN" sz="2400" dirty="0">
                <a:latin typeface="Songti SC" panose="02010600040101010101" pitchFamily="2" charset="-122"/>
                <a:ea typeface="Songti SC" panose="02010600040101010101" pitchFamily="2" charset="-122"/>
              </a:rPr>
              <a:t>An</a:t>
            </a:r>
            <a:r>
              <a:rPr kumimoji="1" lang="zh-CN" altLang="en-US" sz="2400" dirty="0">
                <a:latin typeface="Songti SC" panose="02010600040101010101" pitchFamily="2" charset="-122"/>
                <a:ea typeface="Songti SC" panose="02010600040101010101" pitchFamily="2" charset="-122"/>
              </a:rPr>
              <a:t> </a:t>
            </a:r>
            <a:r>
              <a:rPr kumimoji="1" lang="en-US" altLang="zh-CN" sz="2400" dirty="0">
                <a:latin typeface="Songti SC" panose="02010600040101010101" pitchFamily="2" charset="-122"/>
                <a:ea typeface="Songti SC" panose="02010600040101010101" pitchFamily="2" charset="-122"/>
              </a:rPr>
              <a:t>Example</a:t>
            </a:r>
            <a:r>
              <a:rPr kumimoji="1" lang="zh-CN" altLang="en-US" sz="2400" dirty="0">
                <a:latin typeface="Songti SC" panose="02010600040101010101" pitchFamily="2" charset="-122"/>
                <a:ea typeface="Songti SC" panose="02010600040101010101" pitchFamily="2" charset="-122"/>
              </a:rPr>
              <a:t> </a:t>
            </a:r>
            <a:r>
              <a:rPr kumimoji="1" lang="en-US" altLang="zh-CN" sz="2400" dirty="0">
                <a:latin typeface="Songti SC" panose="02010600040101010101" pitchFamily="2" charset="-122"/>
                <a:ea typeface="Songti SC" panose="02010600040101010101" pitchFamily="2" charset="-122"/>
              </a:rPr>
              <a:t>of</a:t>
            </a:r>
            <a:r>
              <a:rPr kumimoji="1" lang="zh-CN" altLang="en-US" sz="2400" dirty="0">
                <a:latin typeface="Songti SC" panose="02010600040101010101" pitchFamily="2" charset="-122"/>
                <a:ea typeface="Songti SC" panose="02010600040101010101" pitchFamily="2" charset="-122"/>
              </a:rPr>
              <a:t> </a:t>
            </a:r>
            <a:r>
              <a:rPr kumimoji="1" lang="en-US" altLang="zh-CN" sz="2400" dirty="0">
                <a:latin typeface="Songti SC" panose="02010600040101010101" pitchFamily="2" charset="-122"/>
                <a:ea typeface="Songti SC" panose="02010600040101010101" pitchFamily="2" charset="-122"/>
              </a:rPr>
              <a:t>PP2RCE Chained Gadgets in Pug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87CF0AF-C4F8-484C-9A12-7243EB8345CB}"/>
              </a:ext>
            </a:extLst>
          </p:cNvPr>
          <p:cNvSpPr txBox="1"/>
          <p:nvPr/>
        </p:nvSpPr>
        <p:spPr>
          <a:xfrm>
            <a:off x="972457" y="5635027"/>
            <a:ext cx="13570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previous AST</a:t>
            </a:r>
            <a:endParaRPr kumimoji="1"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50CE163E-3E48-414C-A0FB-9A97E553E030}"/>
              </a:ext>
            </a:extLst>
          </p:cNvPr>
          <p:cNvSpPr txBox="1"/>
          <p:nvPr/>
        </p:nvSpPr>
        <p:spPr>
          <a:xfrm>
            <a:off x="8723085" y="5527305"/>
            <a:ext cx="21313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AST after walked</a:t>
            </a:r>
            <a:br>
              <a:rPr kumimoji="1"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1"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 be passed to compiler</a:t>
            </a:r>
            <a:endParaRPr kumimoji="1"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5" name="图片 24" descr="图示, 文本&#10;&#10;描述已自动生成">
            <a:extLst>
              <a:ext uri="{FF2B5EF4-FFF2-40B4-BE49-F238E27FC236}">
                <a16:creationId xmlns:a16="http://schemas.microsoft.com/office/drawing/2014/main" id="{19959EF2-E0EA-8D4B-B395-CC6591BF14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6513" y="1334875"/>
            <a:ext cx="10493829" cy="4223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9045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09AD8800-4ABA-C041-9229-D4E466DA772B}"/>
              </a:ext>
            </a:extLst>
          </p:cNvPr>
          <p:cNvGrpSpPr/>
          <p:nvPr/>
        </p:nvGrpSpPr>
        <p:grpSpPr>
          <a:xfrm>
            <a:off x="0" y="-35419"/>
            <a:ext cx="12287246" cy="6892959"/>
            <a:chOff x="0" y="1"/>
            <a:chExt cx="12287246" cy="6892959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D21A7AFE-A58F-BC4A-9DBB-257D6294A8EB}"/>
                </a:ext>
              </a:extLst>
            </p:cNvPr>
            <p:cNvGrpSpPr/>
            <p:nvPr/>
          </p:nvGrpSpPr>
          <p:grpSpPr>
            <a:xfrm>
              <a:off x="0" y="1"/>
              <a:ext cx="12287246" cy="6892959"/>
              <a:chOff x="0" y="1"/>
              <a:chExt cx="12287246" cy="6892959"/>
            </a:xfrm>
          </p:grpSpPr>
          <p:grpSp>
            <p:nvGrpSpPr>
              <p:cNvPr id="17" name="组合 16">
                <a:extLst>
                  <a:ext uri="{FF2B5EF4-FFF2-40B4-BE49-F238E27FC236}">
                    <a16:creationId xmlns:a16="http://schemas.microsoft.com/office/drawing/2014/main" id="{17354660-C2AB-214A-930D-A64CD1F49580}"/>
                  </a:ext>
                </a:extLst>
              </p:cNvPr>
              <p:cNvGrpSpPr/>
              <p:nvPr/>
            </p:nvGrpSpPr>
            <p:grpSpPr>
              <a:xfrm>
                <a:off x="0" y="1"/>
                <a:ext cx="12287246" cy="6892959"/>
                <a:chOff x="-2" y="114405"/>
                <a:chExt cx="12287246" cy="6892959"/>
              </a:xfrm>
            </p:grpSpPr>
            <p:sp>
              <p:nvSpPr>
                <p:cNvPr id="19" name="矩形 18">
                  <a:extLst>
                    <a:ext uri="{FF2B5EF4-FFF2-40B4-BE49-F238E27FC236}">
                      <a16:creationId xmlns:a16="http://schemas.microsoft.com/office/drawing/2014/main" id="{C91C3AE9-CE59-E84C-8A84-B60A45CECC5E}"/>
                    </a:ext>
                  </a:extLst>
                </p:cNvPr>
                <p:cNvSpPr/>
                <p:nvPr/>
              </p:nvSpPr>
              <p:spPr>
                <a:xfrm>
                  <a:off x="3253" y="114405"/>
                  <a:ext cx="12188745" cy="597566"/>
                </a:xfrm>
                <a:prstGeom prst="rect">
                  <a:avLst/>
                </a:prstGeom>
                <a:solidFill>
                  <a:srgbClr val="0D479D"/>
                </a:solidFill>
                <a:ln>
                  <a:solidFill>
                    <a:srgbClr val="132ED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sp>
              <p:nvSpPr>
                <p:cNvPr id="20" name="矩形 19">
                  <a:extLst>
                    <a:ext uri="{FF2B5EF4-FFF2-40B4-BE49-F238E27FC236}">
                      <a16:creationId xmlns:a16="http://schemas.microsoft.com/office/drawing/2014/main" id="{D3057790-B22F-1D42-9EDA-1EFC0D1F2C73}"/>
                    </a:ext>
                  </a:extLst>
                </p:cNvPr>
                <p:cNvSpPr/>
                <p:nvPr/>
              </p:nvSpPr>
              <p:spPr>
                <a:xfrm>
                  <a:off x="-2" y="6409798"/>
                  <a:ext cx="12192001" cy="597566"/>
                </a:xfrm>
                <a:prstGeom prst="rect">
                  <a:avLst/>
                </a:prstGeom>
                <a:solidFill>
                  <a:srgbClr val="0D479D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sp>
              <p:nvSpPr>
                <p:cNvPr id="22" name="标题 1">
                  <a:extLst>
                    <a:ext uri="{FF2B5EF4-FFF2-40B4-BE49-F238E27FC236}">
                      <a16:creationId xmlns:a16="http://schemas.microsoft.com/office/drawing/2014/main" id="{29F086DD-6AEA-3A46-9A02-E18338BDCF54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1525244" y="6400799"/>
                  <a:ext cx="762000" cy="415925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rmAutofit/>
                </a:bodyPr>
                <a:lstStyle>
                  <a:lvl1pPr algn="l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>
                    <a:lnSpc>
                      <a:spcPct val="150000"/>
                    </a:lnSpc>
                  </a:pPr>
                  <a:endParaRPr lang="zh-CN" altLang="en-US" sz="1400" b="1" dirty="0">
                    <a:solidFill>
                      <a:schemeClr val="bg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endParaRPr>
                </a:p>
              </p:txBody>
            </p:sp>
          </p:grpSp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F8D2C3CD-A92D-0C45-B323-4E84E82CE4B8}"/>
                  </a:ext>
                </a:extLst>
              </p:cNvPr>
              <p:cNvSpPr txBox="1"/>
              <p:nvPr/>
            </p:nvSpPr>
            <p:spPr>
              <a:xfrm>
                <a:off x="100012" y="67951"/>
                <a:ext cx="1001854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400" dirty="0">
                    <a:solidFill>
                      <a:schemeClr val="bg1"/>
                    </a:solidFill>
                    <a:latin typeface="Baskerville" panose="02020502070401020303" pitchFamily="18" charset="0"/>
                    <a:ea typeface="Baskerville" panose="02020502070401020303" pitchFamily="18" charset="0"/>
                  </a:rPr>
                  <a:t>1 Introduction: Motivating Example - Pug</a:t>
                </a:r>
                <a:endParaRPr kumimoji="1" lang="zh-CN" altLang="en-US" sz="2400" dirty="0">
                  <a:solidFill>
                    <a:schemeClr val="bg1"/>
                  </a:solidFill>
                  <a:latin typeface="Baskerville" panose="02020502070401020303" pitchFamily="18" charset="0"/>
                </a:endParaRPr>
              </a:p>
            </p:txBody>
          </p:sp>
        </p:grpSp>
        <p:pic>
          <p:nvPicPr>
            <p:cNvPr id="12" name="图片 11" descr="文本&#10;&#10;描述已自动生成">
              <a:extLst>
                <a:ext uri="{FF2B5EF4-FFF2-40B4-BE49-F238E27FC236}">
                  <a16:creationId xmlns:a16="http://schemas.microsoft.com/office/drawing/2014/main" id="{C6129167-2100-634C-8C87-A66B455E429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955409" y="6326200"/>
              <a:ext cx="2131311" cy="563727"/>
            </a:xfrm>
            <a:prstGeom prst="rect">
              <a:avLst/>
            </a:prstGeom>
          </p:spPr>
        </p:pic>
      </p:grpSp>
      <p:sp>
        <p:nvSpPr>
          <p:cNvPr id="9" name="文本框 8">
            <a:extLst>
              <a:ext uri="{FF2B5EF4-FFF2-40B4-BE49-F238E27FC236}">
                <a16:creationId xmlns:a16="http://schemas.microsoft.com/office/drawing/2014/main" id="{DB8EDC51-1897-874C-B8BA-FB298E2898EC}"/>
              </a:ext>
            </a:extLst>
          </p:cNvPr>
          <p:cNvSpPr txBox="1"/>
          <p:nvPr/>
        </p:nvSpPr>
        <p:spPr>
          <a:xfrm>
            <a:off x="163060" y="748823"/>
            <a:ext cx="7050539" cy="51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Wingdings" pitchFamily="2" charset="2"/>
              <a:buChar char="n"/>
            </a:pPr>
            <a:r>
              <a:rPr kumimoji="1" lang="en-US" altLang="zh-CN" sz="2400" dirty="0">
                <a:latin typeface="Songti SC" panose="02010600040101010101" pitchFamily="2" charset="-122"/>
                <a:ea typeface="Songti SC" panose="02010600040101010101" pitchFamily="2" charset="-122"/>
              </a:rPr>
              <a:t>An</a:t>
            </a:r>
            <a:r>
              <a:rPr kumimoji="1" lang="zh-CN" altLang="en-US" sz="2400" dirty="0">
                <a:latin typeface="Songti SC" panose="02010600040101010101" pitchFamily="2" charset="-122"/>
                <a:ea typeface="Songti SC" panose="02010600040101010101" pitchFamily="2" charset="-122"/>
              </a:rPr>
              <a:t> </a:t>
            </a:r>
            <a:r>
              <a:rPr kumimoji="1" lang="en-US" altLang="zh-CN" sz="2400" dirty="0">
                <a:latin typeface="Songti SC" panose="02010600040101010101" pitchFamily="2" charset="-122"/>
                <a:ea typeface="Songti SC" panose="02010600040101010101" pitchFamily="2" charset="-122"/>
              </a:rPr>
              <a:t>Example</a:t>
            </a:r>
            <a:r>
              <a:rPr kumimoji="1" lang="zh-CN" altLang="en-US" sz="2400" dirty="0">
                <a:latin typeface="Songti SC" panose="02010600040101010101" pitchFamily="2" charset="-122"/>
                <a:ea typeface="Songti SC" panose="02010600040101010101" pitchFamily="2" charset="-122"/>
              </a:rPr>
              <a:t> </a:t>
            </a:r>
            <a:r>
              <a:rPr kumimoji="1" lang="en-US" altLang="zh-CN" sz="2400" dirty="0">
                <a:latin typeface="Songti SC" panose="02010600040101010101" pitchFamily="2" charset="-122"/>
                <a:ea typeface="Songti SC" panose="02010600040101010101" pitchFamily="2" charset="-122"/>
              </a:rPr>
              <a:t>of</a:t>
            </a:r>
            <a:r>
              <a:rPr kumimoji="1" lang="zh-CN" altLang="en-US" sz="2400" dirty="0">
                <a:latin typeface="Songti SC" panose="02010600040101010101" pitchFamily="2" charset="-122"/>
                <a:ea typeface="Songti SC" panose="02010600040101010101" pitchFamily="2" charset="-122"/>
              </a:rPr>
              <a:t> </a:t>
            </a:r>
            <a:r>
              <a:rPr kumimoji="1" lang="en-US" altLang="zh-CN" sz="2400" dirty="0">
                <a:latin typeface="Songti SC" panose="02010600040101010101" pitchFamily="2" charset="-122"/>
                <a:ea typeface="Songti SC" panose="02010600040101010101" pitchFamily="2" charset="-122"/>
              </a:rPr>
              <a:t>PP2RCE Chained Gadgets in Pug</a:t>
            </a:r>
          </a:p>
        </p:txBody>
      </p:sp>
      <p:pic>
        <p:nvPicPr>
          <p:cNvPr id="3" name="图片 2" descr="图形用户界面, 应用程序, 网站&#10;&#10;描述已自动生成">
            <a:extLst>
              <a:ext uri="{FF2B5EF4-FFF2-40B4-BE49-F238E27FC236}">
                <a16:creationId xmlns:a16="http://schemas.microsoft.com/office/drawing/2014/main" id="{4B557F5B-6B79-124C-952C-0D1B98F9E5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842" y="1263259"/>
            <a:ext cx="9399254" cy="4826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2602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09AD8800-4ABA-C041-9229-D4E466DA772B}"/>
              </a:ext>
            </a:extLst>
          </p:cNvPr>
          <p:cNvGrpSpPr/>
          <p:nvPr/>
        </p:nvGrpSpPr>
        <p:grpSpPr>
          <a:xfrm>
            <a:off x="0" y="-35419"/>
            <a:ext cx="12287246" cy="6892959"/>
            <a:chOff x="0" y="1"/>
            <a:chExt cx="12287246" cy="6892959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D21A7AFE-A58F-BC4A-9DBB-257D6294A8EB}"/>
                </a:ext>
              </a:extLst>
            </p:cNvPr>
            <p:cNvGrpSpPr/>
            <p:nvPr/>
          </p:nvGrpSpPr>
          <p:grpSpPr>
            <a:xfrm>
              <a:off x="0" y="1"/>
              <a:ext cx="12287246" cy="6892959"/>
              <a:chOff x="0" y="1"/>
              <a:chExt cx="12287246" cy="6892959"/>
            </a:xfrm>
          </p:grpSpPr>
          <p:grpSp>
            <p:nvGrpSpPr>
              <p:cNvPr id="17" name="组合 16">
                <a:extLst>
                  <a:ext uri="{FF2B5EF4-FFF2-40B4-BE49-F238E27FC236}">
                    <a16:creationId xmlns:a16="http://schemas.microsoft.com/office/drawing/2014/main" id="{17354660-C2AB-214A-930D-A64CD1F49580}"/>
                  </a:ext>
                </a:extLst>
              </p:cNvPr>
              <p:cNvGrpSpPr/>
              <p:nvPr/>
            </p:nvGrpSpPr>
            <p:grpSpPr>
              <a:xfrm>
                <a:off x="0" y="1"/>
                <a:ext cx="12287246" cy="6892959"/>
                <a:chOff x="-2" y="114405"/>
                <a:chExt cx="12287246" cy="6892959"/>
              </a:xfrm>
            </p:grpSpPr>
            <p:sp>
              <p:nvSpPr>
                <p:cNvPr id="19" name="矩形 18">
                  <a:extLst>
                    <a:ext uri="{FF2B5EF4-FFF2-40B4-BE49-F238E27FC236}">
                      <a16:creationId xmlns:a16="http://schemas.microsoft.com/office/drawing/2014/main" id="{C91C3AE9-CE59-E84C-8A84-B60A45CECC5E}"/>
                    </a:ext>
                  </a:extLst>
                </p:cNvPr>
                <p:cNvSpPr/>
                <p:nvPr/>
              </p:nvSpPr>
              <p:spPr>
                <a:xfrm>
                  <a:off x="3253" y="114405"/>
                  <a:ext cx="12188745" cy="597566"/>
                </a:xfrm>
                <a:prstGeom prst="rect">
                  <a:avLst/>
                </a:prstGeom>
                <a:solidFill>
                  <a:srgbClr val="0D479D"/>
                </a:solidFill>
                <a:ln>
                  <a:solidFill>
                    <a:srgbClr val="132ED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sp>
              <p:nvSpPr>
                <p:cNvPr id="20" name="矩形 19">
                  <a:extLst>
                    <a:ext uri="{FF2B5EF4-FFF2-40B4-BE49-F238E27FC236}">
                      <a16:creationId xmlns:a16="http://schemas.microsoft.com/office/drawing/2014/main" id="{D3057790-B22F-1D42-9EDA-1EFC0D1F2C73}"/>
                    </a:ext>
                  </a:extLst>
                </p:cNvPr>
                <p:cNvSpPr/>
                <p:nvPr/>
              </p:nvSpPr>
              <p:spPr>
                <a:xfrm>
                  <a:off x="-2" y="6409798"/>
                  <a:ext cx="12192001" cy="597566"/>
                </a:xfrm>
                <a:prstGeom prst="rect">
                  <a:avLst/>
                </a:prstGeom>
                <a:solidFill>
                  <a:srgbClr val="0D479D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sp>
              <p:nvSpPr>
                <p:cNvPr id="22" name="标题 1">
                  <a:extLst>
                    <a:ext uri="{FF2B5EF4-FFF2-40B4-BE49-F238E27FC236}">
                      <a16:creationId xmlns:a16="http://schemas.microsoft.com/office/drawing/2014/main" id="{29F086DD-6AEA-3A46-9A02-E18338BDCF54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1525244" y="6400799"/>
                  <a:ext cx="762000" cy="415925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rmAutofit/>
                </a:bodyPr>
                <a:lstStyle>
                  <a:lvl1pPr algn="l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>
                    <a:lnSpc>
                      <a:spcPct val="150000"/>
                    </a:lnSpc>
                  </a:pPr>
                  <a:endParaRPr lang="zh-CN" altLang="en-US" sz="1400" b="1" dirty="0">
                    <a:solidFill>
                      <a:schemeClr val="bg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endParaRPr>
                </a:p>
              </p:txBody>
            </p:sp>
          </p:grpSp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F8D2C3CD-A92D-0C45-B323-4E84E82CE4B8}"/>
                  </a:ext>
                </a:extLst>
              </p:cNvPr>
              <p:cNvSpPr txBox="1"/>
              <p:nvPr/>
            </p:nvSpPr>
            <p:spPr>
              <a:xfrm>
                <a:off x="100012" y="67951"/>
                <a:ext cx="1001854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400" dirty="0">
                    <a:solidFill>
                      <a:schemeClr val="bg1"/>
                    </a:solidFill>
                    <a:latin typeface="Baskerville" panose="02020502070401020303" pitchFamily="18" charset="0"/>
                    <a:ea typeface="Baskerville" panose="02020502070401020303" pitchFamily="18" charset="0"/>
                  </a:rPr>
                  <a:t>1 Introduction: Motivating Example - Pug</a:t>
                </a:r>
                <a:endParaRPr kumimoji="1" lang="zh-CN" altLang="en-US" sz="2400" dirty="0">
                  <a:solidFill>
                    <a:schemeClr val="bg1"/>
                  </a:solidFill>
                  <a:latin typeface="Baskerville" panose="02020502070401020303" pitchFamily="18" charset="0"/>
                </a:endParaRPr>
              </a:p>
            </p:txBody>
          </p:sp>
        </p:grpSp>
        <p:pic>
          <p:nvPicPr>
            <p:cNvPr id="12" name="图片 11" descr="文本&#10;&#10;描述已自动生成">
              <a:extLst>
                <a:ext uri="{FF2B5EF4-FFF2-40B4-BE49-F238E27FC236}">
                  <a16:creationId xmlns:a16="http://schemas.microsoft.com/office/drawing/2014/main" id="{C6129167-2100-634C-8C87-A66B455E429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955409" y="6326200"/>
              <a:ext cx="2131311" cy="563727"/>
            </a:xfrm>
            <a:prstGeom prst="rect">
              <a:avLst/>
            </a:prstGeom>
          </p:spPr>
        </p:pic>
      </p:grpSp>
      <p:sp>
        <p:nvSpPr>
          <p:cNvPr id="9" name="文本框 8">
            <a:extLst>
              <a:ext uri="{FF2B5EF4-FFF2-40B4-BE49-F238E27FC236}">
                <a16:creationId xmlns:a16="http://schemas.microsoft.com/office/drawing/2014/main" id="{DB8EDC51-1897-874C-B8BA-FB298E2898EC}"/>
              </a:ext>
            </a:extLst>
          </p:cNvPr>
          <p:cNvSpPr txBox="1"/>
          <p:nvPr/>
        </p:nvSpPr>
        <p:spPr>
          <a:xfrm>
            <a:off x="163060" y="748823"/>
            <a:ext cx="7050539" cy="51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Wingdings" pitchFamily="2" charset="2"/>
              <a:buChar char="n"/>
            </a:pPr>
            <a:r>
              <a:rPr kumimoji="1" lang="en-US" altLang="zh-CN" sz="2400" dirty="0">
                <a:latin typeface="Songti SC" panose="02010600040101010101" pitchFamily="2" charset="-122"/>
                <a:ea typeface="Songti SC" panose="02010600040101010101" pitchFamily="2" charset="-122"/>
              </a:rPr>
              <a:t>An</a:t>
            </a:r>
            <a:r>
              <a:rPr kumimoji="1" lang="zh-CN" altLang="en-US" sz="2400" dirty="0">
                <a:latin typeface="Songti SC" panose="02010600040101010101" pitchFamily="2" charset="-122"/>
                <a:ea typeface="Songti SC" panose="02010600040101010101" pitchFamily="2" charset="-122"/>
              </a:rPr>
              <a:t> </a:t>
            </a:r>
            <a:r>
              <a:rPr kumimoji="1" lang="en-US" altLang="zh-CN" sz="2400" dirty="0">
                <a:latin typeface="Songti SC" panose="02010600040101010101" pitchFamily="2" charset="-122"/>
                <a:ea typeface="Songti SC" panose="02010600040101010101" pitchFamily="2" charset="-122"/>
              </a:rPr>
              <a:t>Example</a:t>
            </a:r>
            <a:r>
              <a:rPr kumimoji="1" lang="zh-CN" altLang="en-US" sz="2400" dirty="0">
                <a:latin typeface="Songti SC" panose="02010600040101010101" pitchFamily="2" charset="-122"/>
                <a:ea typeface="Songti SC" panose="02010600040101010101" pitchFamily="2" charset="-122"/>
              </a:rPr>
              <a:t> </a:t>
            </a:r>
            <a:r>
              <a:rPr kumimoji="1" lang="en-US" altLang="zh-CN" sz="2400" dirty="0">
                <a:latin typeface="Songti SC" panose="02010600040101010101" pitchFamily="2" charset="-122"/>
                <a:ea typeface="Songti SC" panose="02010600040101010101" pitchFamily="2" charset="-122"/>
              </a:rPr>
              <a:t>of</a:t>
            </a:r>
            <a:r>
              <a:rPr kumimoji="1" lang="zh-CN" altLang="en-US" sz="2400" dirty="0">
                <a:latin typeface="Songti SC" panose="02010600040101010101" pitchFamily="2" charset="-122"/>
                <a:ea typeface="Songti SC" panose="02010600040101010101" pitchFamily="2" charset="-122"/>
              </a:rPr>
              <a:t> </a:t>
            </a:r>
            <a:r>
              <a:rPr kumimoji="1" lang="en-US" altLang="zh-CN" sz="2400" dirty="0">
                <a:latin typeface="Songti SC" panose="02010600040101010101" pitchFamily="2" charset="-122"/>
                <a:ea typeface="Songti SC" panose="02010600040101010101" pitchFamily="2" charset="-122"/>
              </a:rPr>
              <a:t>PP2RCE Chained Gadgets in Pug</a:t>
            </a:r>
          </a:p>
        </p:txBody>
      </p:sp>
      <p:pic>
        <p:nvPicPr>
          <p:cNvPr id="3" name="图片 2" descr="图形用户界面, 应用程序, 网站&#10;&#10;描述已自动生成">
            <a:extLst>
              <a:ext uri="{FF2B5EF4-FFF2-40B4-BE49-F238E27FC236}">
                <a16:creationId xmlns:a16="http://schemas.microsoft.com/office/drawing/2014/main" id="{4B557F5B-6B79-124C-952C-0D1B98F9E5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842" y="1263259"/>
            <a:ext cx="9399254" cy="4826041"/>
          </a:xfrm>
          <a:prstGeom prst="rect">
            <a:avLst/>
          </a:prstGeom>
        </p:spPr>
      </p:pic>
      <p:pic>
        <p:nvPicPr>
          <p:cNvPr id="7" name="图片 6" descr="日程表&#10;&#10;描述已自动生成">
            <a:extLst>
              <a:ext uri="{FF2B5EF4-FFF2-40B4-BE49-F238E27FC236}">
                <a16:creationId xmlns:a16="http://schemas.microsoft.com/office/drawing/2014/main" id="{B151D763-EC3E-244B-8E3D-E33976D1DE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92826" y="1006041"/>
            <a:ext cx="2445220" cy="356870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8420ADD0-0528-AD47-9A23-061D817B4542}"/>
              </a:ext>
            </a:extLst>
          </p:cNvPr>
          <p:cNvSpPr txBox="1"/>
          <p:nvPr/>
        </p:nvSpPr>
        <p:spPr>
          <a:xfrm>
            <a:off x="9797143" y="4844217"/>
            <a:ext cx="228957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Object.prototype.block</a:t>
            </a:r>
            <a:r>
              <a:rPr kumimoji="1"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{</a:t>
            </a:r>
          </a:p>
          <a:p>
            <a:r>
              <a:rPr kumimoji="1"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type: “Text”, </a:t>
            </a:r>
          </a:p>
          <a:p>
            <a:r>
              <a:rPr kumimoji="1"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line: “$</a:t>
            </a:r>
            <a:r>
              <a:rPr kumimoji="1"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reverseShell</a:t>
            </a:r>
            <a:r>
              <a:rPr kumimoji="1"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  <a:p>
            <a:r>
              <a:rPr kumimoji="1"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kumimoji="1"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19129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09AD8800-4ABA-C041-9229-D4E466DA772B}"/>
              </a:ext>
            </a:extLst>
          </p:cNvPr>
          <p:cNvGrpSpPr/>
          <p:nvPr/>
        </p:nvGrpSpPr>
        <p:grpSpPr>
          <a:xfrm>
            <a:off x="0" y="-35419"/>
            <a:ext cx="12287246" cy="6892959"/>
            <a:chOff x="0" y="1"/>
            <a:chExt cx="12287246" cy="6892959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D21A7AFE-A58F-BC4A-9DBB-257D6294A8EB}"/>
                </a:ext>
              </a:extLst>
            </p:cNvPr>
            <p:cNvGrpSpPr/>
            <p:nvPr/>
          </p:nvGrpSpPr>
          <p:grpSpPr>
            <a:xfrm>
              <a:off x="0" y="1"/>
              <a:ext cx="12287246" cy="6892959"/>
              <a:chOff x="0" y="1"/>
              <a:chExt cx="12287246" cy="6892959"/>
            </a:xfrm>
          </p:grpSpPr>
          <p:grpSp>
            <p:nvGrpSpPr>
              <p:cNvPr id="17" name="组合 16">
                <a:extLst>
                  <a:ext uri="{FF2B5EF4-FFF2-40B4-BE49-F238E27FC236}">
                    <a16:creationId xmlns:a16="http://schemas.microsoft.com/office/drawing/2014/main" id="{17354660-C2AB-214A-930D-A64CD1F49580}"/>
                  </a:ext>
                </a:extLst>
              </p:cNvPr>
              <p:cNvGrpSpPr/>
              <p:nvPr/>
            </p:nvGrpSpPr>
            <p:grpSpPr>
              <a:xfrm>
                <a:off x="0" y="1"/>
                <a:ext cx="12287246" cy="6892959"/>
                <a:chOff x="-2" y="114405"/>
                <a:chExt cx="12287246" cy="6892959"/>
              </a:xfrm>
            </p:grpSpPr>
            <p:sp>
              <p:nvSpPr>
                <p:cNvPr id="19" name="矩形 18">
                  <a:extLst>
                    <a:ext uri="{FF2B5EF4-FFF2-40B4-BE49-F238E27FC236}">
                      <a16:creationId xmlns:a16="http://schemas.microsoft.com/office/drawing/2014/main" id="{C91C3AE9-CE59-E84C-8A84-B60A45CECC5E}"/>
                    </a:ext>
                  </a:extLst>
                </p:cNvPr>
                <p:cNvSpPr/>
                <p:nvPr/>
              </p:nvSpPr>
              <p:spPr>
                <a:xfrm>
                  <a:off x="3253" y="114405"/>
                  <a:ext cx="12188745" cy="597566"/>
                </a:xfrm>
                <a:prstGeom prst="rect">
                  <a:avLst/>
                </a:prstGeom>
                <a:solidFill>
                  <a:srgbClr val="0D479D"/>
                </a:solidFill>
                <a:ln>
                  <a:solidFill>
                    <a:srgbClr val="132ED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sp>
              <p:nvSpPr>
                <p:cNvPr id="20" name="矩形 19">
                  <a:extLst>
                    <a:ext uri="{FF2B5EF4-FFF2-40B4-BE49-F238E27FC236}">
                      <a16:creationId xmlns:a16="http://schemas.microsoft.com/office/drawing/2014/main" id="{D3057790-B22F-1D42-9EDA-1EFC0D1F2C73}"/>
                    </a:ext>
                  </a:extLst>
                </p:cNvPr>
                <p:cNvSpPr/>
                <p:nvPr/>
              </p:nvSpPr>
              <p:spPr>
                <a:xfrm>
                  <a:off x="-2" y="6409798"/>
                  <a:ext cx="12192001" cy="597566"/>
                </a:xfrm>
                <a:prstGeom prst="rect">
                  <a:avLst/>
                </a:prstGeom>
                <a:solidFill>
                  <a:srgbClr val="0D479D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sp>
              <p:nvSpPr>
                <p:cNvPr id="22" name="标题 1">
                  <a:extLst>
                    <a:ext uri="{FF2B5EF4-FFF2-40B4-BE49-F238E27FC236}">
                      <a16:creationId xmlns:a16="http://schemas.microsoft.com/office/drawing/2014/main" id="{29F086DD-6AEA-3A46-9A02-E18338BDCF54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1525244" y="6400799"/>
                  <a:ext cx="762000" cy="415925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rmAutofit/>
                </a:bodyPr>
                <a:lstStyle>
                  <a:lvl1pPr algn="l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>
                    <a:lnSpc>
                      <a:spcPct val="150000"/>
                    </a:lnSpc>
                  </a:pPr>
                  <a:endParaRPr lang="zh-CN" altLang="en-US" sz="1400" b="1" dirty="0">
                    <a:solidFill>
                      <a:schemeClr val="bg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endParaRPr>
                </a:p>
              </p:txBody>
            </p:sp>
          </p:grpSp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F8D2C3CD-A92D-0C45-B323-4E84E82CE4B8}"/>
                  </a:ext>
                </a:extLst>
              </p:cNvPr>
              <p:cNvSpPr txBox="1"/>
              <p:nvPr/>
            </p:nvSpPr>
            <p:spPr>
              <a:xfrm>
                <a:off x="100012" y="67951"/>
                <a:ext cx="1001854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400" dirty="0">
                    <a:solidFill>
                      <a:schemeClr val="bg1"/>
                    </a:solidFill>
                    <a:latin typeface="Baskerville" panose="02020502070401020303" pitchFamily="18" charset="0"/>
                    <a:ea typeface="Baskerville" panose="02020502070401020303" pitchFamily="18" charset="0"/>
                  </a:rPr>
                  <a:t>1 Introduction: Modeling of PP2RCE Gadgets</a:t>
                </a:r>
                <a:endParaRPr kumimoji="1" lang="zh-CN" altLang="en-US" sz="2400" dirty="0">
                  <a:solidFill>
                    <a:schemeClr val="bg1"/>
                  </a:solidFill>
                  <a:latin typeface="Baskerville" panose="02020502070401020303" pitchFamily="18" charset="0"/>
                </a:endParaRPr>
              </a:p>
            </p:txBody>
          </p:sp>
        </p:grpSp>
        <p:pic>
          <p:nvPicPr>
            <p:cNvPr id="12" name="图片 11" descr="文本&#10;&#10;描述已自动生成">
              <a:extLst>
                <a:ext uri="{FF2B5EF4-FFF2-40B4-BE49-F238E27FC236}">
                  <a16:creationId xmlns:a16="http://schemas.microsoft.com/office/drawing/2014/main" id="{C6129167-2100-634C-8C87-A66B455E429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955409" y="6326200"/>
              <a:ext cx="2131311" cy="563727"/>
            </a:xfrm>
            <a:prstGeom prst="rect">
              <a:avLst/>
            </a:prstGeom>
          </p:spPr>
        </p:pic>
      </p:grpSp>
      <p:pic>
        <p:nvPicPr>
          <p:cNvPr id="3" name="图片 2" descr="图示&#10;&#10;描述已自动生成">
            <a:extLst>
              <a:ext uri="{FF2B5EF4-FFF2-40B4-BE49-F238E27FC236}">
                <a16:creationId xmlns:a16="http://schemas.microsoft.com/office/drawing/2014/main" id="{8F6E72BB-0DAE-6F41-B69B-51481EAFC9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162542"/>
            <a:ext cx="5912688" cy="4178300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9019E5EC-1F0D-E345-9FD5-1B250F88522B}"/>
              </a:ext>
            </a:extLst>
          </p:cNvPr>
          <p:cNvSpPr txBox="1"/>
          <p:nvPr/>
        </p:nvSpPr>
        <p:spPr>
          <a:xfrm>
            <a:off x="284842" y="878936"/>
            <a:ext cx="5092701" cy="177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Wingdings" pitchFamily="2" charset="2"/>
              <a:buChar char="n"/>
            </a:pPr>
            <a:r>
              <a:rPr kumimoji="1" lang="en-US" altLang="zh-CN" sz="2000" dirty="0">
                <a:latin typeface="Songti SC" panose="02010600040101010101" pitchFamily="2" charset="-122"/>
                <a:ea typeface="Songti SC" panose="02010600040101010101" pitchFamily="2" charset="-122"/>
              </a:rPr>
              <a:t>Our Goal</a:t>
            </a:r>
          </a:p>
          <a:p>
            <a:pPr lvl="1">
              <a:lnSpc>
                <a:spcPct val="120000"/>
              </a:lnSpc>
              <a:spcAft>
                <a:spcPts val="600"/>
              </a:spcAft>
            </a:pPr>
            <a:r>
              <a:rPr kumimoji="1" lang="en-US" altLang="zh-CN" dirty="0">
                <a:latin typeface="Songti SC" panose="02010600040101010101" pitchFamily="2" charset="-122"/>
                <a:ea typeface="Songti SC" panose="02010600040101010101" pitchFamily="2" charset="-122"/>
              </a:rPr>
              <a:t>building the exploit objects that could leverage the gadgets in the program and drive the payload to the execution context to get the attack vector executed. 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C2696B6B-12BA-B64E-AE76-444F4778550E}"/>
              </a:ext>
            </a:extLst>
          </p:cNvPr>
          <p:cNvSpPr txBox="1"/>
          <p:nvPr/>
        </p:nvSpPr>
        <p:spPr>
          <a:xfrm>
            <a:off x="284841" y="2947222"/>
            <a:ext cx="5158016" cy="2744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Wingdings" pitchFamily="2" charset="2"/>
              <a:buChar char="n"/>
            </a:pPr>
            <a:r>
              <a:rPr kumimoji="1" lang="en-US" altLang="zh-CN" sz="2000" dirty="0">
                <a:latin typeface="Songti SC" panose="02010600040101010101" pitchFamily="2" charset="-122"/>
                <a:ea typeface="Songti SC" panose="02010600040101010101" pitchFamily="2" charset="-122"/>
              </a:rPr>
              <a:t>Main Work</a:t>
            </a:r>
          </a:p>
          <a:p>
            <a:pPr lvl="1" indent="-457200">
              <a:lnSpc>
                <a:spcPct val="120000"/>
              </a:lnSpc>
              <a:spcAft>
                <a:spcPts val="600"/>
              </a:spcAft>
              <a:buAutoNum type="arabicPeriod"/>
            </a:pPr>
            <a:r>
              <a:rPr kumimoji="1" lang="en-US" altLang="zh-CN" dirty="0">
                <a:latin typeface="Songti SC" panose="02010600040101010101" pitchFamily="2" charset="-122"/>
                <a:ea typeface="Songti SC" panose="02010600040101010101" pitchFamily="2" charset="-122"/>
              </a:rPr>
              <a:t>find the undefined properties in the program</a:t>
            </a:r>
          </a:p>
          <a:p>
            <a:pPr lvl="1" indent="-457200">
              <a:lnSpc>
                <a:spcPct val="120000"/>
              </a:lnSpc>
              <a:spcAft>
                <a:spcPts val="600"/>
              </a:spcAft>
              <a:buAutoNum type="arabicPeriod"/>
            </a:pPr>
            <a:r>
              <a:rPr kumimoji="1" lang="en-US" altLang="zh-CN" dirty="0">
                <a:latin typeface="Songti SC" panose="02010600040101010101" pitchFamily="2" charset="-122"/>
                <a:ea typeface="Songti SC" panose="02010600040101010101" pitchFamily="2" charset="-122"/>
              </a:rPr>
              <a:t>find the potential landing gadgets</a:t>
            </a:r>
          </a:p>
          <a:p>
            <a:pPr lvl="1" indent="-457200">
              <a:lnSpc>
                <a:spcPct val="120000"/>
              </a:lnSpc>
              <a:spcAft>
                <a:spcPts val="600"/>
              </a:spcAft>
              <a:buAutoNum type="arabicPeriod"/>
            </a:pPr>
            <a:r>
              <a:rPr kumimoji="1" lang="en-US" altLang="zh-CN" dirty="0">
                <a:latin typeface="Songti SC" panose="02010600040101010101" pitchFamily="2" charset="-122"/>
                <a:ea typeface="Songti SC" panose="02010600040101010101" pitchFamily="2" charset="-122"/>
              </a:rPr>
              <a:t>find the dataflow from a payload landing to the execution sink</a:t>
            </a:r>
          </a:p>
          <a:p>
            <a:pPr lvl="1" indent="-457200">
              <a:lnSpc>
                <a:spcPct val="120000"/>
              </a:lnSpc>
              <a:spcAft>
                <a:spcPts val="600"/>
              </a:spcAft>
              <a:buAutoNum type="arabicPeriod"/>
            </a:pPr>
            <a:r>
              <a:rPr kumimoji="1" lang="en-US" altLang="zh-CN" dirty="0">
                <a:latin typeface="Songti SC" panose="02010600040101010101" pitchFamily="2" charset="-122"/>
                <a:ea typeface="Songti SC" panose="02010600040101010101" pitchFamily="2" charset="-122"/>
              </a:rPr>
              <a:t>add additional properties to patch the error &amp; manipulate the control flow.</a:t>
            </a:r>
          </a:p>
        </p:txBody>
      </p:sp>
    </p:spTree>
    <p:extLst>
      <p:ext uri="{BB962C8B-B14F-4D97-AF65-F5344CB8AC3E}">
        <p14:creationId xmlns:p14="http://schemas.microsoft.com/office/powerpoint/2010/main" val="34494126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11982</TotalTime>
  <Words>2711</Words>
  <Application>Microsoft Macintosh PowerPoint</Application>
  <PresentationFormat>宽屏</PresentationFormat>
  <Paragraphs>237</Paragraphs>
  <Slides>21</Slides>
  <Notes>21</Notes>
  <HiddenSlides>1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2" baseType="lpstr">
      <vt:lpstr>等线</vt:lpstr>
      <vt:lpstr>等线 Light</vt:lpstr>
      <vt:lpstr>微软雅黑</vt:lpstr>
      <vt:lpstr>Linux Libertine</vt:lpstr>
      <vt:lpstr>Songti SC</vt:lpstr>
      <vt:lpstr>Arial</vt:lpstr>
      <vt:lpstr>Baskerville</vt:lpstr>
      <vt:lpstr>Fira Sans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 for listening! Q &amp; 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中期答辩</dc:title>
  <dc:creator>2294594286@qq.com</dc:creator>
  <cp:lastModifiedBy>2294594286@qq.com</cp:lastModifiedBy>
  <cp:revision>251</cp:revision>
  <dcterms:created xsi:type="dcterms:W3CDTF">2020-06-09T13:06:13Z</dcterms:created>
  <dcterms:modified xsi:type="dcterms:W3CDTF">2022-12-12T03:04:53Z</dcterms:modified>
</cp:coreProperties>
</file>