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3" r:id="rId5"/>
    <p:sldId id="264" r:id="rId6"/>
    <p:sldId id="258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0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6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8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0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3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7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10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3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68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7FE7-73D4-4A79-BE72-7B8F7C737B37}" type="datetimeFigureOut">
              <a:rPr lang="en-US" smtClean="0"/>
              <a:t>4/3/2017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F705F-EC60-4319-923E-92AD9A3F8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6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Caching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Patterson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68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640"/>
          </a:xfrm>
        </p:spPr>
        <p:txBody>
          <a:bodyPr>
            <a:normAutofit/>
          </a:bodyPr>
          <a:lstStyle/>
          <a:p>
            <a:r>
              <a:rPr lang="en-US" sz="2800" dirty="0"/>
              <a:t>Reducing Miss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7. Compiler Optimization</a:t>
            </a:r>
          </a:p>
          <a:p>
            <a:pPr lvl="1"/>
            <a:r>
              <a:rPr lang="en-US" dirty="0" smtClean="0"/>
              <a:t>Rearrange  code lines without affecting correctness but reducing miss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 smtClean="0"/>
              <a:t>Reducing Miss Penalty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(Accessing memory in less number of clocks ticks)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</a:t>
            </a:r>
            <a:r>
              <a:rPr lang="en-US" b="1" dirty="0" smtClean="0"/>
              <a:t> Give priority to read misses over writes</a:t>
            </a:r>
          </a:p>
          <a:p>
            <a:pPr lvl="1"/>
            <a:r>
              <a:rPr lang="en-US" dirty="0" smtClean="0"/>
              <a:t>Store writes in </a:t>
            </a:r>
            <a:r>
              <a:rPr lang="en-US" dirty="0"/>
              <a:t>Write </a:t>
            </a:r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After younger loads(reads) memory written back from buffers.(Extra hardware required)</a:t>
            </a:r>
          </a:p>
          <a:p>
            <a:r>
              <a:rPr lang="en-US" dirty="0" smtClean="0"/>
              <a:t>2.</a:t>
            </a:r>
            <a:r>
              <a:rPr lang="en-US" b="1" dirty="0" smtClean="0"/>
              <a:t>Sub-block replacement</a:t>
            </a:r>
            <a:endParaRPr lang="en-US" dirty="0" smtClean="0"/>
          </a:p>
          <a:p>
            <a:pPr lvl="1"/>
            <a:r>
              <a:rPr lang="en-US" dirty="0" smtClean="0"/>
              <a:t>If large blocks are used in cache ,miss penalty increases(time to transfer block from memory).</a:t>
            </a:r>
          </a:p>
          <a:p>
            <a:pPr lvl="1"/>
            <a:r>
              <a:rPr lang="en-US" dirty="0" smtClean="0"/>
              <a:t>By adding a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valid bit to units smaller than the block</a:t>
            </a: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called sub-block</a:t>
            </a:r>
            <a:r>
              <a:rPr lang="en-US" dirty="0" smtClean="0"/>
              <a:t>- only a sub-block need to be </a:t>
            </a:r>
            <a:r>
              <a:rPr lang="en-US" i="1" dirty="0" smtClean="0">
                <a:solidFill>
                  <a:schemeClr val="accent2">
                    <a:lumMod val="75000"/>
                  </a:schemeClr>
                </a:solidFill>
              </a:rPr>
              <a:t>transferred on a miss</a:t>
            </a:r>
            <a:r>
              <a:rPr lang="en-US" dirty="0" smtClean="0"/>
              <a:t>.(Extra hardware needed)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3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u="sng" dirty="0" smtClean="0"/>
              <a:t>Reducing Miss Penalty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(Accessing memory in less number of clocks ticks)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</a:t>
            </a:r>
            <a:r>
              <a:rPr lang="en-US" dirty="0" smtClean="0"/>
              <a:t>.</a:t>
            </a:r>
            <a:r>
              <a:rPr lang="en-US" b="1" dirty="0" smtClean="0"/>
              <a:t> Early start and critical word first</a:t>
            </a:r>
          </a:p>
          <a:p>
            <a:pPr lvl="1"/>
            <a:r>
              <a:rPr lang="en-US" dirty="0" smtClean="0"/>
              <a:t>CPU needs one </a:t>
            </a:r>
            <a:r>
              <a:rPr lang="en-US" dirty="0" smtClean="0"/>
              <a:t>word </a:t>
            </a:r>
            <a:r>
              <a:rPr lang="en-US" dirty="0" smtClean="0"/>
              <a:t>at a time, first </a:t>
            </a:r>
            <a:r>
              <a:rPr lang="en-US" dirty="0" smtClean="0"/>
              <a:t>word is </a:t>
            </a:r>
            <a:r>
              <a:rPr lang="en-US" dirty="0" smtClean="0"/>
              <a:t>sent to CPU starting it, then the rest of the block is loaded to </a:t>
            </a:r>
            <a:r>
              <a:rPr lang="en-US" dirty="0" smtClean="0"/>
              <a:t>cache</a:t>
            </a:r>
            <a:endParaRPr lang="en-US" dirty="0" smtClean="0"/>
          </a:p>
          <a:p>
            <a:pPr lvl="1"/>
            <a:r>
              <a:rPr lang="en-US" dirty="0" smtClean="0"/>
              <a:t>Two strategies:-</a:t>
            </a:r>
          </a:p>
          <a:p>
            <a:pPr lvl="2"/>
            <a:r>
              <a:rPr lang="en-US" dirty="0" smtClean="0"/>
              <a:t>1) </a:t>
            </a:r>
            <a:r>
              <a:rPr lang="en-US" b="1" i="1" dirty="0" smtClean="0"/>
              <a:t>Early start</a:t>
            </a:r>
            <a:r>
              <a:rPr lang="en-US" dirty="0" smtClean="0"/>
              <a:t> – as soon a </a:t>
            </a:r>
            <a:r>
              <a:rPr lang="en-US" b="1" i="1" dirty="0" smtClean="0"/>
              <a:t>requested word </a:t>
            </a:r>
            <a:r>
              <a:rPr lang="en-US" dirty="0" smtClean="0"/>
              <a:t>of block arrives, </a:t>
            </a:r>
            <a:r>
              <a:rPr lang="en-US" b="1" i="1" dirty="0" smtClean="0"/>
              <a:t>send it to CPU and let CPU continue execution</a:t>
            </a:r>
          </a:p>
          <a:p>
            <a:pPr lvl="2"/>
            <a:r>
              <a:rPr lang="en-US" dirty="0" smtClean="0"/>
              <a:t>2) </a:t>
            </a:r>
            <a:r>
              <a:rPr lang="en-US" i="1" dirty="0" smtClean="0"/>
              <a:t>Critical Word First</a:t>
            </a:r>
            <a:r>
              <a:rPr lang="en-US" dirty="0" smtClean="0"/>
              <a:t> (also called wrapped fetch or requested word first)- </a:t>
            </a:r>
            <a:r>
              <a:rPr lang="en-US" i="1" dirty="0" smtClean="0"/>
              <a:t>request the missed word first</a:t>
            </a:r>
            <a:r>
              <a:rPr lang="en-US" dirty="0" smtClean="0"/>
              <a:t> from memory and </a:t>
            </a:r>
            <a:r>
              <a:rPr lang="en-US" i="1" dirty="0" smtClean="0"/>
              <a:t>send it to CPU</a:t>
            </a:r>
            <a:r>
              <a:rPr lang="en-US" dirty="0" smtClean="0"/>
              <a:t> and CPU continue execution while filling up the rest of the words of the block.(useful when block-size is very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99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Reducing Miss Penalty</a:t>
            </a:r>
            <a:br>
              <a:rPr lang="en-US" sz="3200" dirty="0" smtClean="0"/>
            </a:br>
            <a:r>
              <a:rPr lang="en-US" sz="3200" dirty="0" smtClean="0"/>
              <a:t>(Accessing memory in less number of clocks ticks)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</a:t>
            </a:r>
            <a:r>
              <a:rPr lang="en-US" b="1" dirty="0" smtClean="0"/>
              <a:t> Non Blocking Caches:-</a:t>
            </a:r>
          </a:p>
          <a:p>
            <a:pPr lvl="1"/>
            <a:r>
              <a:rPr lang="en-US" dirty="0" smtClean="0"/>
              <a:t>In pipelined machines CPU continues to fetch instructions from instruction cache while waiting for data cache to return the missing data or </a:t>
            </a:r>
            <a:r>
              <a:rPr lang="en-US" i="1" dirty="0" smtClean="0"/>
              <a:t>allowing to access next data</a:t>
            </a:r>
            <a:r>
              <a:rPr lang="en-US" dirty="0" smtClean="0"/>
              <a:t> which is a hit </a:t>
            </a:r>
            <a:r>
              <a:rPr lang="en-US" i="1" dirty="0" smtClean="0"/>
              <a:t>after </a:t>
            </a:r>
            <a:r>
              <a:rPr lang="en-US" i="1" u="sng" dirty="0" smtClean="0"/>
              <a:t>one miss</a:t>
            </a:r>
            <a:r>
              <a:rPr lang="en-US" dirty="0" smtClean="0"/>
              <a:t>( hit under one miss)</a:t>
            </a:r>
          </a:p>
          <a:p>
            <a:pPr marL="457200" lvl="1" indent="0">
              <a:buNone/>
            </a:pPr>
            <a:r>
              <a:rPr lang="en-US" dirty="0" smtClean="0"/>
              <a:t>(very complex cache circuit)</a:t>
            </a:r>
            <a:endParaRPr lang="en-US" u="sng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0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Reducing Miss Penalty</a:t>
            </a:r>
            <a:br>
              <a:rPr lang="en-US" sz="3200" dirty="0" smtClean="0"/>
            </a:br>
            <a:r>
              <a:rPr lang="en-US" sz="3200" dirty="0" smtClean="0"/>
              <a:t>(Accessing memory in less number of clocks ticks)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5.</a:t>
            </a:r>
            <a:r>
              <a:rPr lang="en-US" b="1" dirty="0" smtClean="0"/>
              <a:t> Second Level Caches:-</a:t>
            </a:r>
          </a:p>
          <a:p>
            <a:pPr lvl="1"/>
            <a:r>
              <a:rPr lang="en-US" dirty="0" err="1" smtClean="0"/>
              <a:t>AverageMemory</a:t>
            </a:r>
            <a:r>
              <a:rPr lang="en-US" dirty="0" smtClean="0"/>
              <a:t> access time =Hit timeL1+Miss rate L1 x Miss </a:t>
            </a:r>
            <a:r>
              <a:rPr lang="en-US" dirty="0" err="1" smtClean="0"/>
              <a:t>Panalty</a:t>
            </a:r>
            <a:r>
              <a:rPr lang="en-US" dirty="0" smtClean="0"/>
              <a:t> L1</a:t>
            </a:r>
          </a:p>
          <a:p>
            <a:pPr lvl="1"/>
            <a:r>
              <a:rPr lang="en-US" dirty="0" smtClean="0"/>
              <a:t>Miss </a:t>
            </a:r>
            <a:r>
              <a:rPr lang="en-US" dirty="0" err="1"/>
              <a:t>Panalty</a:t>
            </a:r>
            <a:r>
              <a:rPr lang="en-US" dirty="0"/>
              <a:t> </a:t>
            </a:r>
            <a:r>
              <a:rPr lang="en-US" dirty="0" smtClean="0"/>
              <a:t>L1 =Hit time L2 + Miss rate L2 x Miss penalty L2</a:t>
            </a:r>
          </a:p>
          <a:p>
            <a:pPr lvl="1"/>
            <a:r>
              <a:rPr lang="en-US" dirty="0" err="1"/>
              <a:t>AverageMemory</a:t>
            </a:r>
            <a:r>
              <a:rPr lang="en-US" dirty="0"/>
              <a:t> access time =Hit timeL1+Miss rate L1 x </a:t>
            </a:r>
            <a:r>
              <a:rPr lang="en-US" dirty="0" smtClean="0"/>
              <a:t>(</a:t>
            </a:r>
            <a:r>
              <a:rPr lang="en-US" dirty="0"/>
              <a:t>Hit time L2 + Miss rate L2 x Miss penalty </a:t>
            </a:r>
            <a:r>
              <a:rPr lang="en-US" dirty="0" smtClean="0"/>
              <a:t>L2)</a:t>
            </a:r>
          </a:p>
          <a:p>
            <a:r>
              <a:rPr lang="en-US" b="1" dirty="0" smtClean="0"/>
              <a:t>Note that only a fraction of memory access that leave CPU go all the way to memory</a:t>
            </a:r>
          </a:p>
          <a:p>
            <a:pPr marL="0" indent="0">
              <a:buNone/>
            </a:pPr>
            <a:r>
              <a:rPr lang="en-US" sz="3000" dirty="0"/>
              <a:t>Definitions:</a:t>
            </a:r>
          </a:p>
          <a:p>
            <a:pPr marL="0" indent="0">
              <a:buNone/>
            </a:pPr>
            <a:r>
              <a:rPr lang="en-US" sz="3000" dirty="0"/>
              <a:t>– </a:t>
            </a:r>
            <a:r>
              <a:rPr lang="en-US" sz="3000" i="1" dirty="0"/>
              <a:t>Local miss rate</a:t>
            </a:r>
            <a:r>
              <a:rPr lang="en-US" sz="3000" dirty="0"/>
              <a:t>— misses in this cache divided by the </a:t>
            </a:r>
            <a:r>
              <a:rPr lang="en-US" sz="3000" dirty="0" smtClean="0"/>
              <a:t>total number </a:t>
            </a:r>
            <a:r>
              <a:rPr lang="en-US" sz="3000" dirty="0"/>
              <a:t>of memory accesses </a:t>
            </a:r>
            <a:r>
              <a:rPr lang="en-US" sz="3000" i="1" dirty="0"/>
              <a:t>to this cache </a:t>
            </a:r>
            <a:r>
              <a:rPr lang="en-US" sz="3000" dirty="0"/>
              <a:t>(Miss rateL2)</a:t>
            </a:r>
          </a:p>
          <a:p>
            <a:pPr marL="0" indent="0">
              <a:buNone/>
            </a:pPr>
            <a:r>
              <a:rPr lang="en-US" sz="3000" dirty="0"/>
              <a:t>– </a:t>
            </a:r>
            <a:r>
              <a:rPr lang="en-US" sz="3000" i="1" dirty="0"/>
              <a:t>Global miss rate</a:t>
            </a:r>
            <a:r>
              <a:rPr lang="en-US" sz="3000" dirty="0"/>
              <a:t>—misses in this cache divided by the </a:t>
            </a:r>
            <a:r>
              <a:rPr lang="en-US" sz="3000" dirty="0" smtClean="0"/>
              <a:t>total number </a:t>
            </a:r>
            <a:r>
              <a:rPr lang="en-US" sz="3000" dirty="0"/>
              <a:t>of memory accesses </a:t>
            </a:r>
            <a:r>
              <a:rPr lang="en-US" sz="3000" i="1" dirty="0"/>
              <a:t>generated by the </a:t>
            </a:r>
            <a:r>
              <a:rPr lang="en-US" sz="3000" i="1" dirty="0" smtClean="0"/>
              <a:t>CPU </a:t>
            </a:r>
            <a:r>
              <a:rPr lang="en-US" sz="3000" dirty="0" smtClean="0"/>
              <a:t>(</a:t>
            </a:r>
            <a:r>
              <a:rPr lang="en-US" sz="3000" dirty="0"/>
              <a:t>Miss RateL1 x Miss RateL2)</a:t>
            </a:r>
          </a:p>
        </p:txBody>
      </p:sp>
    </p:spTree>
    <p:extLst>
      <p:ext uri="{BB962C8B-B14F-4D97-AF65-F5344CB8AC3E}">
        <p14:creationId xmlns:p14="http://schemas.microsoft.com/office/powerpoint/2010/main" val="2463704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Cache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Assummed</a:t>
            </a:r>
            <a:r>
              <a:rPr lang="en-US" dirty="0" smtClean="0"/>
              <a:t> you already know answers to the following:-</a:t>
            </a:r>
          </a:p>
          <a:p>
            <a:r>
              <a:rPr lang="en-US" dirty="0" smtClean="0"/>
              <a:t>Why </a:t>
            </a:r>
            <a:r>
              <a:rPr lang="en-US" dirty="0"/>
              <a:t>do we need caches and what’s their goal?</a:t>
            </a:r>
          </a:p>
          <a:p>
            <a:pPr marL="0" indent="0">
              <a:buNone/>
            </a:pPr>
            <a:r>
              <a:rPr lang="en-US" dirty="0" smtClean="0"/>
              <a:t>•What’s </a:t>
            </a:r>
            <a:r>
              <a:rPr lang="en-US" dirty="0"/>
              <a:t>the basic idea of a cache and why does it work?</a:t>
            </a:r>
          </a:p>
          <a:p>
            <a:pPr marL="0" indent="0">
              <a:buNone/>
            </a:pPr>
            <a:r>
              <a:rPr lang="en-US" dirty="0" smtClean="0"/>
              <a:t>•How </a:t>
            </a:r>
            <a:r>
              <a:rPr lang="en-US" dirty="0"/>
              <a:t>do we find something in a cache?</a:t>
            </a:r>
          </a:p>
          <a:p>
            <a:pPr marL="0" indent="0">
              <a:buNone/>
            </a:pPr>
            <a:r>
              <a:rPr lang="en-US" dirty="0" smtClean="0"/>
              <a:t>•What </a:t>
            </a:r>
            <a:r>
              <a:rPr lang="en-US" dirty="0"/>
              <a:t>happens on a cache miss?</a:t>
            </a:r>
          </a:p>
          <a:p>
            <a:pPr marL="0" indent="0">
              <a:buNone/>
            </a:pPr>
            <a:r>
              <a:rPr lang="en-US" dirty="0" smtClean="0"/>
              <a:t>•What </a:t>
            </a:r>
            <a:r>
              <a:rPr lang="en-US" dirty="0"/>
              <a:t>happens on a cache write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r>
              <a:rPr lang="en-US" dirty="0" smtClean="0"/>
              <a:t>(Revise from your Digital Electronics and Computer Organization Course material of last semester)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Review </a:t>
            </a:r>
            <a:r>
              <a:rPr lang="en-US" sz="2800" dirty="0" err="1" smtClean="0"/>
              <a:t>contd</a:t>
            </a:r>
            <a:r>
              <a:rPr lang="en-US" sz="2800" dirty="0" smtClean="0"/>
              <a:t>……Tuning </a:t>
            </a:r>
            <a:r>
              <a:rPr lang="en-US" sz="2800" dirty="0"/>
              <a:t>Basic Cache Parameters:</a:t>
            </a:r>
            <a:br>
              <a:rPr lang="en-US" sz="2800" dirty="0"/>
            </a:br>
            <a:r>
              <a:rPr lang="en-US" sz="2800" b="1" dirty="0"/>
              <a:t>S</a:t>
            </a:r>
            <a:r>
              <a:rPr lang="en-US" sz="2800" dirty="0"/>
              <a:t>ize, </a:t>
            </a:r>
            <a:r>
              <a:rPr lang="en-US" sz="2800" b="1" dirty="0"/>
              <a:t>A</a:t>
            </a:r>
            <a:r>
              <a:rPr lang="en-US" sz="2800" dirty="0"/>
              <a:t>ssociativity, </a:t>
            </a:r>
            <a:r>
              <a:rPr lang="en-US" sz="2800" b="1" dirty="0"/>
              <a:t>B</a:t>
            </a:r>
            <a:r>
              <a:rPr lang="en-US" sz="2800" dirty="0"/>
              <a:t>lock width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Size:</a:t>
            </a:r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Must be large enough to fit working set (temporal locality)</a:t>
            </a:r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If too big, then hit time degrades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Associativity</a:t>
            </a:r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Need large to avoid conflicts, but 4-8 way is as good as FA</a:t>
            </a:r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If too big, then hit time degrades</a:t>
            </a:r>
          </a:p>
          <a:p>
            <a:pPr marL="0" indent="0">
              <a:buNone/>
            </a:pPr>
            <a:r>
              <a:rPr lang="en-US" sz="2400" dirty="0" smtClean="0"/>
              <a:t>• </a:t>
            </a:r>
            <a:r>
              <a:rPr lang="en-US" sz="2400" dirty="0"/>
              <a:t>Block</a:t>
            </a:r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Need large to exploit spatial locality &amp; reduce tag overhead</a:t>
            </a:r>
          </a:p>
          <a:p>
            <a:pPr marL="0" indent="0">
              <a:buNone/>
            </a:pPr>
            <a:r>
              <a:rPr lang="en-US" sz="2400" dirty="0" smtClean="0"/>
              <a:t>– </a:t>
            </a:r>
            <a:r>
              <a:rPr lang="en-US" sz="2400" dirty="0"/>
              <a:t>If too large, few blocks </a:t>
            </a:r>
            <a:r>
              <a:rPr lang="en-US" sz="2400" dirty="0" smtClean="0"/>
              <a:t>higher </a:t>
            </a:r>
            <a:r>
              <a:rPr lang="en-US" sz="2400" dirty="0"/>
              <a:t>misses &amp; miss penalty</a:t>
            </a:r>
          </a:p>
        </p:txBody>
      </p:sp>
    </p:spTree>
    <p:extLst>
      <p:ext uri="{BB962C8B-B14F-4D97-AF65-F5344CB8AC3E}">
        <p14:creationId xmlns:p14="http://schemas.microsoft.com/office/powerpoint/2010/main" val="73597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Misses (the 3 Cs)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Compulsory or cold misses</a:t>
            </a:r>
          </a:p>
          <a:p>
            <a:pPr marL="0" indent="0">
              <a:buNone/>
            </a:pPr>
            <a:r>
              <a:rPr lang="en-US" dirty="0" smtClean="0"/>
              <a:t>–First </a:t>
            </a:r>
            <a:r>
              <a:rPr lang="en-US" dirty="0"/>
              <a:t>access to an address within a program</a:t>
            </a:r>
          </a:p>
          <a:p>
            <a:pPr marL="0" indent="0">
              <a:buNone/>
            </a:pPr>
            <a:r>
              <a:rPr lang="en-US" dirty="0" smtClean="0"/>
              <a:t>	(Misses </a:t>
            </a:r>
            <a:r>
              <a:rPr lang="en-US" dirty="0"/>
              <a:t>even with an infinite sized </a:t>
            </a:r>
            <a:r>
              <a:rPr lang="en-US" dirty="0" smtClean="0"/>
              <a:t>cache)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sz="3600" dirty="0"/>
              <a:t>Capacity misses</a:t>
            </a:r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Misses because cache not large enough to fit working set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( </a:t>
            </a:r>
            <a:r>
              <a:rPr lang="en-US" dirty="0"/>
              <a:t>Block replaced from cache and later accessed </a:t>
            </a:r>
            <a:r>
              <a:rPr lang="en-US" dirty="0" smtClean="0"/>
              <a:t>again)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sz="3600" dirty="0" smtClean="0"/>
              <a:t> </a:t>
            </a:r>
            <a:r>
              <a:rPr lang="en-US" sz="3600" dirty="0"/>
              <a:t>Conflict </a:t>
            </a:r>
            <a:r>
              <a:rPr lang="en-US" sz="3600" dirty="0" smtClean="0"/>
              <a:t>misses</a:t>
            </a:r>
            <a:endParaRPr lang="en-US" sz="3600" dirty="0"/>
          </a:p>
          <a:p>
            <a:pPr marL="0" indent="0">
              <a:buNone/>
            </a:pPr>
            <a:r>
              <a:rPr lang="en-US" dirty="0" smtClean="0"/>
              <a:t>– </a:t>
            </a:r>
            <a:r>
              <a:rPr lang="en-US" dirty="0"/>
              <a:t>Misses due to </a:t>
            </a:r>
            <a:r>
              <a:rPr lang="en-US" dirty="0" smtClean="0"/>
              <a:t>associativity(in set-associative or direct E.g</a:t>
            </a:r>
            <a:r>
              <a:rPr lang="en-US" dirty="0"/>
              <a:t>. two addresses map to same block in direct mapped </a:t>
            </a:r>
            <a:r>
              <a:rPr lang="en-US" dirty="0" smtClean="0"/>
              <a:t>cache)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Improving Cache </a:t>
            </a:r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•Goal</a:t>
            </a:r>
            <a:r>
              <a:rPr lang="en-US" dirty="0"/>
              <a:t>: reduce the Average Memory Access Time </a:t>
            </a:r>
          </a:p>
          <a:p>
            <a:pPr marL="0" indent="0">
              <a:buNone/>
            </a:pPr>
            <a:r>
              <a:rPr lang="en-US" dirty="0" smtClean="0"/>
              <a:t>–</a:t>
            </a:r>
            <a:r>
              <a:rPr lang="en-US" sz="2400" dirty="0" err="1" smtClean="0"/>
              <a:t>AvMemAccessTime</a:t>
            </a:r>
            <a:r>
              <a:rPr lang="en-US" sz="2400" dirty="0" smtClean="0"/>
              <a:t> </a:t>
            </a:r>
            <a:r>
              <a:rPr lang="en-US" sz="2400" dirty="0"/>
              <a:t>= Hit Time + Miss Rate * Miss Penalty</a:t>
            </a:r>
          </a:p>
          <a:p>
            <a:pPr marL="0" indent="0">
              <a:buNone/>
            </a:pPr>
            <a:r>
              <a:rPr lang="en-US" dirty="0" smtClean="0"/>
              <a:t>•Approaches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–</a:t>
            </a:r>
            <a:r>
              <a:rPr lang="en-US" sz="2800" dirty="0" smtClean="0"/>
              <a:t>Reduce </a:t>
            </a:r>
            <a:r>
              <a:rPr lang="en-US" sz="2800" dirty="0"/>
              <a:t>Hit Time</a:t>
            </a:r>
          </a:p>
          <a:p>
            <a:pPr marL="0" indent="0">
              <a:buNone/>
            </a:pPr>
            <a:r>
              <a:rPr lang="en-US" sz="2800" dirty="0" smtClean="0"/>
              <a:t>–Reduce  </a:t>
            </a:r>
            <a:r>
              <a:rPr lang="en-US" sz="2800" dirty="0"/>
              <a:t>Miss Penalty</a:t>
            </a:r>
          </a:p>
          <a:p>
            <a:pPr marL="0" indent="0">
              <a:buNone/>
            </a:pPr>
            <a:r>
              <a:rPr lang="en-US" sz="2800" dirty="0" smtClean="0"/>
              <a:t>–Reduce </a:t>
            </a:r>
            <a:r>
              <a:rPr lang="en-US" sz="2800" dirty="0"/>
              <a:t>Miss Rate</a:t>
            </a:r>
          </a:p>
        </p:txBody>
      </p:sp>
    </p:spTree>
    <p:extLst>
      <p:ext uri="{BB962C8B-B14F-4D97-AF65-F5344CB8AC3E}">
        <p14:creationId xmlns:p14="http://schemas.microsoft.com/office/powerpoint/2010/main" val="247354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Understanding Cache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–Average </a:t>
            </a:r>
            <a:r>
              <a:rPr lang="en-US" dirty="0"/>
              <a:t>memory access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err="1" smtClean="0"/>
              <a:t>AvMemAccessTime</a:t>
            </a:r>
            <a:r>
              <a:rPr lang="en-US" sz="2400" dirty="0" smtClean="0"/>
              <a:t> = Hit Time + Miss Rate * Miss Penalty</a:t>
            </a:r>
            <a:endParaRPr lang="en-US" sz="2400" dirty="0"/>
          </a:p>
          <a:p>
            <a:r>
              <a:rPr lang="en-US" dirty="0" smtClean="0"/>
              <a:t>What is </a:t>
            </a:r>
            <a:r>
              <a:rPr lang="en-US" dirty="0" err="1" smtClean="0"/>
              <a:t>MissRate</a:t>
            </a:r>
            <a:r>
              <a:rPr lang="en-US" dirty="0" smtClean="0"/>
              <a:t>?</a:t>
            </a:r>
          </a:p>
          <a:p>
            <a:pPr lvl="1"/>
            <a:r>
              <a:rPr lang="en-US" sz="2400" dirty="0" smtClean="0"/>
              <a:t>Number of cache miss/Total number of memory reference</a:t>
            </a:r>
          </a:p>
          <a:p>
            <a:r>
              <a:rPr lang="en-US" dirty="0" smtClean="0"/>
              <a:t>What is Miss Penalty?</a:t>
            </a:r>
          </a:p>
          <a:p>
            <a:pPr lvl="1"/>
            <a:r>
              <a:rPr lang="en-US" dirty="0" smtClean="0"/>
              <a:t>Memory access time /seconds per </a:t>
            </a:r>
            <a:r>
              <a:rPr lang="en-US" smtClean="0"/>
              <a:t>clock tick</a:t>
            </a:r>
          </a:p>
          <a:p>
            <a:pPr marL="457200" lvl="1" indent="0">
              <a:buNone/>
            </a:pPr>
            <a:r>
              <a:rPr lang="en-US" smtClean="0"/>
              <a:t>=</a:t>
            </a:r>
            <a:r>
              <a:rPr lang="en-US" dirty="0" smtClean="0"/>
              <a:t>memory access time given in number </a:t>
            </a:r>
            <a:r>
              <a:rPr lang="en-US" smtClean="0"/>
              <a:t>of clocks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33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640"/>
          </a:xfrm>
        </p:spPr>
        <p:txBody>
          <a:bodyPr>
            <a:normAutofit/>
          </a:bodyPr>
          <a:lstStyle/>
          <a:p>
            <a:r>
              <a:rPr lang="en-US" sz="2800" dirty="0"/>
              <a:t>Reducing Miss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4846320"/>
          </a:xfrm>
        </p:spPr>
        <p:txBody>
          <a:bodyPr>
            <a:normAutofit/>
          </a:bodyPr>
          <a:lstStyle/>
          <a:p>
            <a:r>
              <a:rPr lang="en-US" sz="2800" dirty="0"/>
              <a:t>Techniques we have seen so far</a:t>
            </a:r>
          </a:p>
          <a:p>
            <a:pPr marL="0" indent="0">
              <a:buNone/>
            </a:pPr>
            <a:r>
              <a:rPr lang="en-US" sz="2800" dirty="0" smtClean="0"/>
              <a:t>–</a:t>
            </a:r>
            <a:r>
              <a:rPr lang="en-US" sz="2800" b="1" dirty="0" smtClean="0"/>
              <a:t>1. </a:t>
            </a:r>
            <a:r>
              <a:rPr lang="en-US" sz="2800" b="1" dirty="0"/>
              <a:t>Larger caches</a:t>
            </a:r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Reduces capacity misses</a:t>
            </a:r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b="1" dirty="0" smtClean="0"/>
              <a:t>2.Higher </a:t>
            </a:r>
            <a:r>
              <a:rPr lang="en-US" sz="2800" b="1" dirty="0"/>
              <a:t>associativity</a:t>
            </a:r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Reduces conflict misses</a:t>
            </a:r>
          </a:p>
          <a:p>
            <a:pPr marL="0" indent="0">
              <a:buNone/>
            </a:pPr>
            <a:r>
              <a:rPr lang="en-US" sz="2800" dirty="0" smtClean="0"/>
              <a:t>– </a:t>
            </a:r>
            <a:r>
              <a:rPr lang="en-US" sz="2800" b="1" dirty="0" smtClean="0"/>
              <a:t>3. Larger </a:t>
            </a:r>
            <a:r>
              <a:rPr lang="en-US" sz="2800" b="1" dirty="0"/>
              <a:t>block sizes</a:t>
            </a:r>
          </a:p>
          <a:p>
            <a:pPr marL="0" indent="0">
              <a:buNone/>
            </a:pPr>
            <a:r>
              <a:rPr lang="en-US" sz="2800" dirty="0" smtClean="0"/>
              <a:t>• </a:t>
            </a:r>
            <a:r>
              <a:rPr lang="en-US" sz="2800" dirty="0"/>
              <a:t>Reduces cold misses</a:t>
            </a:r>
          </a:p>
        </p:txBody>
      </p:sp>
    </p:spTree>
    <p:extLst>
      <p:ext uri="{BB962C8B-B14F-4D97-AF65-F5344CB8AC3E}">
        <p14:creationId xmlns:p14="http://schemas.microsoft.com/office/powerpoint/2010/main" val="421060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640"/>
          </a:xfrm>
        </p:spPr>
        <p:txBody>
          <a:bodyPr>
            <a:normAutofit/>
          </a:bodyPr>
          <a:lstStyle/>
          <a:p>
            <a:r>
              <a:rPr lang="en-US" sz="2800" dirty="0"/>
              <a:t>Reducing Miss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484632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4.</a:t>
            </a:r>
            <a:r>
              <a:rPr lang="en-US" sz="2800" b="1" dirty="0" smtClean="0"/>
              <a:t>Using Victim Cache</a:t>
            </a:r>
          </a:p>
          <a:p>
            <a:pPr lvl="1"/>
            <a:r>
              <a:rPr lang="en-US" sz="2400" dirty="0" smtClean="0"/>
              <a:t>A small fully associative cache added between cache and its refill path. This victim cache contains only recent discarded  lines from cache because of </a:t>
            </a:r>
            <a:r>
              <a:rPr lang="en-US" sz="2400" dirty="0" err="1" smtClean="0"/>
              <a:t>miss.This</a:t>
            </a:r>
            <a:r>
              <a:rPr lang="en-US" sz="2400" dirty="0" smtClean="0"/>
              <a:t> reduces conflict misses</a:t>
            </a:r>
          </a:p>
          <a:p>
            <a:r>
              <a:rPr lang="en-US" sz="2800" b="1" dirty="0" smtClean="0"/>
              <a:t>5.Hardware Prefetching</a:t>
            </a:r>
          </a:p>
          <a:p>
            <a:pPr lvl="1"/>
            <a:r>
              <a:rPr lang="en-US" sz="2400" dirty="0" smtClean="0"/>
              <a:t>of next instruction along with the required instruction and keeping it in a buffer. </a:t>
            </a:r>
            <a:r>
              <a:rPr lang="en-US" sz="2400" b="1" dirty="0" smtClean="0"/>
              <a:t>Overlaps execution and prefetching </a:t>
            </a:r>
            <a:r>
              <a:rPr lang="en-US" sz="2400" dirty="0" smtClean="0"/>
              <a:t>of data as well.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640"/>
          </a:xfrm>
        </p:spPr>
        <p:txBody>
          <a:bodyPr>
            <a:normAutofit/>
          </a:bodyPr>
          <a:lstStyle/>
          <a:p>
            <a:r>
              <a:rPr lang="en-US" sz="2800" dirty="0"/>
              <a:t>Reducing Miss </a:t>
            </a:r>
            <a:r>
              <a:rPr lang="en-US" sz="2800" dirty="0" smtClean="0"/>
              <a:t>Rate contd..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5840"/>
            <a:ext cx="8229600" cy="4846320"/>
          </a:xfrm>
        </p:spPr>
        <p:txBody>
          <a:bodyPr>
            <a:normAutofit/>
          </a:bodyPr>
          <a:lstStyle/>
          <a:p>
            <a:r>
              <a:rPr lang="en-US" sz="3000" dirty="0" smtClean="0"/>
              <a:t>6. </a:t>
            </a:r>
            <a:r>
              <a:rPr lang="en-US" sz="3000" b="1" dirty="0" smtClean="0"/>
              <a:t>Compiler controlled </a:t>
            </a:r>
            <a:r>
              <a:rPr lang="en-US" sz="3000" b="1" dirty="0" err="1" smtClean="0"/>
              <a:t>Prefetch</a:t>
            </a:r>
            <a:endParaRPr lang="en-US" sz="3000" b="1" dirty="0" smtClean="0"/>
          </a:p>
          <a:p>
            <a:pPr lvl="1"/>
            <a:r>
              <a:rPr lang="en-US" u="sng" dirty="0" smtClean="0"/>
              <a:t>Compiler inserts </a:t>
            </a:r>
            <a:r>
              <a:rPr lang="en-US" u="sng" dirty="0" err="1" smtClean="0"/>
              <a:t>prefetch</a:t>
            </a:r>
            <a:r>
              <a:rPr lang="en-US" u="sng" dirty="0" smtClean="0"/>
              <a:t> instructions to request data before they are needed </a:t>
            </a:r>
          </a:p>
          <a:p>
            <a:pPr lvl="2"/>
            <a:r>
              <a:rPr lang="en-US" sz="2800" b="1" dirty="0" smtClean="0"/>
              <a:t>Register</a:t>
            </a:r>
            <a:r>
              <a:rPr lang="en-US" sz="2800" dirty="0" smtClean="0"/>
              <a:t>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loads value into register</a:t>
            </a:r>
          </a:p>
          <a:p>
            <a:pPr lvl="2"/>
            <a:r>
              <a:rPr lang="en-US" sz="2800" b="1" dirty="0" smtClean="0"/>
              <a:t>Cache</a:t>
            </a:r>
            <a:r>
              <a:rPr lang="en-US" sz="2800" dirty="0" smtClean="0"/>
              <a:t> </a:t>
            </a:r>
            <a:r>
              <a:rPr lang="en-US" sz="2800" dirty="0" err="1" smtClean="0"/>
              <a:t>prefetch</a:t>
            </a:r>
            <a:r>
              <a:rPr lang="en-US" sz="2800" dirty="0" smtClean="0"/>
              <a:t> loads data into cache</a:t>
            </a:r>
          </a:p>
          <a:p>
            <a:pPr lvl="3"/>
            <a:r>
              <a:rPr lang="en-US" sz="2800" dirty="0" smtClean="0"/>
              <a:t>Cache </a:t>
            </a:r>
            <a:r>
              <a:rPr lang="en-US" sz="2800" i="1" dirty="0" smtClean="0"/>
              <a:t>continues to supply instruction and data to processor while waiting for </a:t>
            </a:r>
            <a:r>
              <a:rPr lang="en-US" sz="2800" i="1" dirty="0" err="1" smtClean="0"/>
              <a:t>prefetched</a:t>
            </a:r>
            <a:r>
              <a:rPr lang="en-US" sz="2800" i="1" dirty="0" smtClean="0"/>
              <a:t> data to come- called Non-blocking cache or lockup-free cache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8113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817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Advanced Caching Techniques</vt:lpstr>
      <vt:lpstr>Review of Cache Basics</vt:lpstr>
      <vt:lpstr>Review contd……Tuning Basic Cache Parameters: Size, Associativity, Block width</vt:lpstr>
      <vt:lpstr>Types of Misses (the 3 Cs)</vt:lpstr>
      <vt:lpstr>Improving Cache Performance</vt:lpstr>
      <vt:lpstr>Understanding Cache Performance</vt:lpstr>
      <vt:lpstr>Reducing Miss Rate</vt:lpstr>
      <vt:lpstr>Reducing Miss Rate</vt:lpstr>
      <vt:lpstr>Reducing Miss Rate contd..</vt:lpstr>
      <vt:lpstr>Reducing Miss Rate</vt:lpstr>
      <vt:lpstr>Reducing Miss Penalty (Accessing memory in less number of clocks ticks)</vt:lpstr>
      <vt:lpstr>Reducing Miss Penalty (Accessing memory in less number of clocks ticks)</vt:lpstr>
      <vt:lpstr>Reducing Miss Penalty (Accessing memory in less number of clocks ticks)</vt:lpstr>
      <vt:lpstr>Reducing Miss Penalty (Accessing memory in less number of clocks ticks)</vt:lpstr>
    </vt:vector>
  </TitlesOfParts>
  <Company>Your Company Name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Caching Techniques</dc:title>
  <dc:creator>Your User Name</dc:creator>
  <cp:lastModifiedBy>Your User Name</cp:lastModifiedBy>
  <cp:revision>32</cp:revision>
  <dcterms:created xsi:type="dcterms:W3CDTF">2017-04-02T13:53:25Z</dcterms:created>
  <dcterms:modified xsi:type="dcterms:W3CDTF">2017-04-03T05:14:09Z</dcterms:modified>
</cp:coreProperties>
</file>