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733" r:id="rId2"/>
    <p:sldId id="700" r:id="rId3"/>
    <p:sldId id="701" r:id="rId4"/>
    <p:sldId id="702" r:id="rId5"/>
    <p:sldId id="703" r:id="rId6"/>
    <p:sldId id="704" r:id="rId7"/>
    <p:sldId id="707" r:id="rId8"/>
    <p:sldId id="708" r:id="rId9"/>
    <p:sldId id="709" r:id="rId10"/>
    <p:sldId id="710" r:id="rId11"/>
    <p:sldId id="711" r:id="rId12"/>
    <p:sldId id="730" r:id="rId13"/>
    <p:sldId id="731" r:id="rId14"/>
    <p:sldId id="73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227" autoAdjust="0"/>
    <p:restoredTop sz="86352" autoAdjust="0"/>
  </p:normalViewPr>
  <p:slideViewPr>
    <p:cSldViewPr>
      <p:cViewPr varScale="1">
        <p:scale>
          <a:sx n="63" d="100"/>
          <a:sy n="63" d="100"/>
        </p:scale>
        <p:origin x="-189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25EB1F-E66E-344C-A92F-FAECDC3BE0DD}" type="datetimeFigureOut">
              <a:rPr lang="en-US" smtClean="0"/>
              <a:pPr/>
              <a:t>12/7/2018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12C26-F6DD-E44A-B20B-E60D6350068A}" type="slidenum">
              <a:rPr lang="en-US" smtClean="0"/>
              <a:pPr/>
              <a:t>‹#›</a:t>
            </a:fld>
            <a:endParaRPr lang="en-US"/>
          </a:p>
        </p:txBody>
      </p:sp>
    </p:spTree>
    <p:extLst>
      <p:ext uri="{BB962C8B-B14F-4D97-AF65-F5344CB8AC3E}">
        <p14:creationId xmlns:p14="http://schemas.microsoft.com/office/powerpoint/2010/main" xmlns="" val="456984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5BBAD-AC9E-4373-BDA8-E45C7F810276}" type="datetimeFigureOut">
              <a:rPr lang="en-US" smtClean="0"/>
              <a:pPr/>
              <a:t>12/7/2018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08E96D-A22E-4B78-9677-0BA9D58325A3}" type="slidenum">
              <a:rPr lang="en-US" smtClean="0"/>
              <a:pPr/>
              <a:t>‹#›</a:t>
            </a:fld>
            <a:endParaRPr lang="en-US"/>
          </a:p>
        </p:txBody>
      </p:sp>
    </p:spTree>
    <p:extLst>
      <p:ext uri="{BB962C8B-B14F-4D97-AF65-F5344CB8AC3E}">
        <p14:creationId xmlns:p14="http://schemas.microsoft.com/office/powerpoint/2010/main" xmlns="" val="428968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xmlns="" val="2889489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xmlns="" val="1717318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xmlns="" val="1787737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360A1-A004-417D-800D-3007636FDA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360A1-A004-417D-800D-3007636FDA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360A1-A004-417D-800D-3007636FDA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06450" y="123349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9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304800" y="1447800"/>
            <a:ext cx="8534400" cy="7620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3521371" y="6400800"/>
            <a:ext cx="2727029"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CSE 30341 – Operating System Principles</a:t>
            </a:r>
          </a:p>
        </p:txBody>
      </p:sp>
      <p:sp>
        <p:nvSpPr>
          <p:cNvPr id="11" name="TextBox 10"/>
          <p:cNvSpPr txBox="1"/>
          <p:nvPr userDrawn="1"/>
        </p:nvSpPr>
        <p:spPr>
          <a:xfrm>
            <a:off x="8017171" y="6400800"/>
            <a:ext cx="669629"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7385A385-5268-4914-9ED0-113A1B5AC630}" type="slidenum">
              <a:rPr lang="en-US" sz="1200" smtClean="0"/>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200"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360A1-A004-417D-800D-3007636FDA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360A1-A004-417D-800D-3007636FDA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0360A1-A004-417D-800D-3007636FDA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0360A1-A004-417D-800D-3007636FDA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0360A1-A004-417D-800D-3007636FDA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360A1-A004-417D-800D-3007636FDA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360A1-A004-417D-800D-3007636FDA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89CABF69-8473-48A4-B6C5-96C57C15D2FF}" type="datetimeFigureOut">
              <a:rPr lang="en-US" smtClean="0"/>
              <a:pPr/>
              <a:t>12/7/2018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F40360A1-A004-417D-800D-3007636FDA6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Autofit/>
          </a:bodyPr>
          <a:lstStyle/>
          <a:p>
            <a:r>
              <a:rPr lang="en-US" sz="2400" b="1" dirty="0" smtClean="0">
                <a:solidFill>
                  <a:schemeClr val="accent4">
                    <a:lumMod val="50000"/>
                  </a:schemeClr>
                </a:solidFill>
              </a:rPr>
              <a:t>Guideline for Protection module: To know Access matrix you have to get an idea of principles of protection, domain </a:t>
            </a:r>
            <a:r>
              <a:rPr lang="en-US" sz="2400" b="1" dirty="0" smtClean="0">
                <a:solidFill>
                  <a:schemeClr val="accent4">
                    <a:lumMod val="50000"/>
                  </a:schemeClr>
                </a:solidFill>
              </a:rPr>
              <a:t>o</a:t>
            </a:r>
            <a:r>
              <a:rPr lang="en-US" sz="2400" b="1" dirty="0" smtClean="0">
                <a:solidFill>
                  <a:schemeClr val="accent4">
                    <a:lumMod val="50000"/>
                  </a:schemeClr>
                </a:solidFill>
              </a:rPr>
              <a:t>f protection, access matrix with object and domains etc.</a:t>
            </a:r>
            <a:endParaRPr lang="en-US" sz="2400" b="1" dirty="0">
              <a:solidFill>
                <a:schemeClr val="accent4">
                  <a:lumMod val="50000"/>
                </a:schemeClr>
              </a:solidFill>
            </a:endParaRPr>
          </a:p>
        </p:txBody>
      </p:sp>
      <p:sp>
        <p:nvSpPr>
          <p:cNvPr id="3" name="Content Placeholder 2"/>
          <p:cNvSpPr>
            <a:spLocks noGrp="1"/>
          </p:cNvSpPr>
          <p:nvPr>
            <p:ph idx="1"/>
          </p:nvPr>
        </p:nvSpPr>
        <p:spPr/>
        <p:txBody>
          <a:bodyPr>
            <a:normAutofit lnSpcReduction="10000"/>
          </a:bodyPr>
          <a:lstStyle/>
          <a:p>
            <a:pPr algn="just"/>
            <a:r>
              <a:rPr lang="en-IN" sz="2400" b="1" dirty="0" smtClean="0"/>
              <a:t>What are the </a:t>
            </a:r>
            <a:r>
              <a:rPr lang="en-IN" sz="2400" b="1" dirty="0" smtClean="0"/>
              <a:t>strengths and weaknesses of implementing an access matrix using access lists that are associated with </a:t>
            </a:r>
            <a:r>
              <a:rPr lang="en-IN" sz="2400" b="1" dirty="0" smtClean="0"/>
              <a:t>objects?</a:t>
            </a:r>
          </a:p>
          <a:p>
            <a:pPr algn="just"/>
            <a:r>
              <a:rPr lang="en-IN" sz="2400" b="1" dirty="0" err="1" smtClean="0"/>
              <a:t>Ans</a:t>
            </a:r>
            <a:r>
              <a:rPr lang="en-IN" sz="2400" b="1" dirty="0" smtClean="0"/>
              <a:t>: </a:t>
            </a:r>
            <a:r>
              <a:rPr lang="en-US" sz="2400" dirty="0" smtClean="0"/>
              <a:t>The strength of storing an access list with each object is the control that comes from storing the access privileges along with each object, thereby allowing the object to revoke or expand the access privileges in a localized manner. The weakness with associating access lists is the overhead of checking whether the requesting domain appears on the access list. This check would be expensive and needs to be performed every time the object is accessed</a:t>
            </a:r>
            <a:r>
              <a:rPr lang="en-US" sz="2400" dirty="0" smtClean="0"/>
              <a:t>.</a:t>
            </a:r>
            <a:r>
              <a:rPr lang="en-US" sz="2400" dirty="0" smtClean="0"/>
              <a:t/>
            </a:r>
            <a:br>
              <a:rPr lang="en-US" sz="2400" dirty="0" smtClean="0"/>
            </a:br>
            <a:endParaRPr lang="en-US" sz="2400" dirty="0" smtClean="0"/>
          </a:p>
          <a:p>
            <a:pPr algn="just">
              <a:buNone/>
            </a:pP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Use of Access Matrix (Cont.)</a:t>
            </a:r>
          </a:p>
        </p:txBody>
      </p:sp>
      <p:sp>
        <p:nvSpPr>
          <p:cNvPr id="15363" name="Rectangle 3"/>
          <p:cNvSpPr>
            <a:spLocks noGrp="1" noChangeArrowheads="1"/>
          </p:cNvSpPr>
          <p:nvPr>
            <p:ph idx="1"/>
          </p:nvPr>
        </p:nvSpPr>
        <p:spPr/>
        <p:txBody>
          <a:bodyPr>
            <a:normAutofit lnSpcReduction="10000"/>
          </a:bodyPr>
          <a:lstStyle/>
          <a:p>
            <a:r>
              <a:rPr lang="en-US" b="1" dirty="0" smtClean="0"/>
              <a:t>Access matrix</a:t>
            </a:r>
            <a:r>
              <a:rPr lang="en-US" dirty="0" smtClean="0"/>
              <a:t> design separates mechanism from policy</a:t>
            </a:r>
          </a:p>
          <a:p>
            <a:pPr lvl="1"/>
            <a:r>
              <a:rPr lang="en-US" dirty="0" smtClean="0"/>
              <a:t>Mechanism </a:t>
            </a:r>
          </a:p>
          <a:p>
            <a:pPr lvl="2"/>
            <a:r>
              <a:rPr lang="en-US" dirty="0" smtClean="0"/>
              <a:t>Operating system provides access-matrix + rules</a:t>
            </a:r>
          </a:p>
          <a:p>
            <a:pPr lvl="2"/>
            <a:r>
              <a:rPr lang="en-US" dirty="0" smtClean="0"/>
              <a:t>It ensures that the matrix is only manipulated by authorized agents and that rules are strictly enforced</a:t>
            </a:r>
          </a:p>
          <a:p>
            <a:pPr lvl="1"/>
            <a:r>
              <a:rPr lang="en-US" dirty="0" smtClean="0"/>
              <a:t>Policy</a:t>
            </a:r>
          </a:p>
          <a:p>
            <a:pPr lvl="2"/>
            <a:r>
              <a:rPr lang="en-US" dirty="0" smtClean="0"/>
              <a:t>User dictates policy</a:t>
            </a:r>
          </a:p>
          <a:p>
            <a:pPr lvl="2"/>
            <a:r>
              <a:rPr lang="en-US" dirty="0" smtClean="0"/>
              <a:t>Who can access what object and in what mode</a:t>
            </a:r>
          </a:p>
          <a:p>
            <a:pPr lvl="2"/>
            <a:r>
              <a:rPr lang="en-US" dirty="0" smtClean="0"/>
              <a:t>Good policy supported by good </a:t>
            </a:r>
            <a:r>
              <a:rPr lang="en-US" b="1" dirty="0" smtClean="0"/>
              <a:t>default values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sz="4000" dirty="0" smtClean="0"/>
              <a:t>Access Matrix Example</a:t>
            </a:r>
          </a:p>
        </p:txBody>
      </p:sp>
      <p:pic>
        <p:nvPicPr>
          <p:cNvPr id="16387" name="Picture 6" descr="14"/>
          <p:cNvPicPr>
            <a:picLocks noChangeAspect="1" noChangeArrowheads="1"/>
          </p:cNvPicPr>
          <p:nvPr/>
        </p:nvPicPr>
        <p:blipFill>
          <a:blip r:embed="rId3" cstate="print"/>
          <a:srcRect/>
          <a:stretch>
            <a:fillRect/>
          </a:stretch>
        </p:blipFill>
        <p:spPr bwMode="auto">
          <a:xfrm>
            <a:off x="457200" y="2057400"/>
            <a:ext cx="8096250" cy="33682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Matrix Example</a:t>
            </a: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90800" y="1828800"/>
            <a:ext cx="4256088" cy="448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91930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Matrix Example</a:t>
            </a:r>
          </a:p>
        </p:txBody>
      </p:sp>
      <p:pic>
        <p:nvPicPr>
          <p:cNvPr id="4" name="Picture 5" descr="1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95600" y="1752600"/>
            <a:ext cx="3565525" cy="4619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97342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Matrix Example</a:t>
            </a: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43000" y="2362200"/>
            <a:ext cx="6953250" cy="2957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08170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Objectives</a:t>
            </a:r>
          </a:p>
        </p:txBody>
      </p:sp>
      <p:sp>
        <p:nvSpPr>
          <p:cNvPr id="5123" name="Rectangle 3"/>
          <p:cNvSpPr>
            <a:spLocks noGrp="1" noChangeArrowheads="1"/>
          </p:cNvSpPr>
          <p:nvPr>
            <p:ph idx="1"/>
          </p:nvPr>
        </p:nvSpPr>
        <p:spPr/>
        <p:txBody>
          <a:bodyPr>
            <a:normAutofit/>
          </a:bodyPr>
          <a:lstStyle/>
          <a:p>
            <a:r>
              <a:rPr lang="en-US" dirty="0" smtClean="0"/>
              <a:t>Discuss the </a:t>
            </a:r>
            <a:r>
              <a:rPr lang="en-US" b="1" dirty="0" smtClean="0"/>
              <a:t>goals and principles </a:t>
            </a:r>
            <a:r>
              <a:rPr lang="en-US" dirty="0" smtClean="0"/>
              <a:t>of </a:t>
            </a:r>
            <a:r>
              <a:rPr lang="en-US" b="1" dirty="0" smtClean="0"/>
              <a:t>protection</a:t>
            </a:r>
            <a:r>
              <a:rPr lang="en-US" dirty="0" smtClean="0"/>
              <a:t> in a modern computer system</a:t>
            </a:r>
          </a:p>
          <a:p>
            <a:endParaRPr lang="en-US" dirty="0" smtClean="0"/>
          </a:p>
          <a:p>
            <a:r>
              <a:rPr lang="en-US" dirty="0" smtClean="0"/>
              <a:t>Explain how protection domains combined with an </a:t>
            </a:r>
            <a:r>
              <a:rPr lang="en-US" b="1" dirty="0" smtClean="0"/>
              <a:t>access matrix </a:t>
            </a:r>
            <a:r>
              <a:rPr lang="en-US" dirty="0" smtClean="0"/>
              <a:t>are used to specify the resources a process may access</a:t>
            </a:r>
          </a:p>
          <a:p>
            <a:endParaRPr lang="en-US" dirty="0" smtClean="0"/>
          </a:p>
          <a:p>
            <a:r>
              <a:rPr lang="en-US" dirty="0" smtClean="0"/>
              <a:t>Examine </a:t>
            </a:r>
            <a:r>
              <a:rPr lang="en-US" b="1" dirty="0" smtClean="0"/>
              <a:t>capability-based</a:t>
            </a:r>
            <a:r>
              <a:rPr lang="en-US" dirty="0" smtClean="0"/>
              <a:t> protection systems</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normAutofit/>
          </a:bodyPr>
          <a:lstStyle/>
          <a:p>
            <a:pPr eaLnBrk="1" hangingPunct="1"/>
            <a:r>
              <a:rPr lang="en-US" smtClean="0"/>
              <a:t>Goals of Protection</a:t>
            </a:r>
          </a:p>
        </p:txBody>
      </p:sp>
      <p:sp>
        <p:nvSpPr>
          <p:cNvPr id="6147" name="Rectangle 1027"/>
          <p:cNvSpPr>
            <a:spLocks noGrp="1" noChangeArrowheads="1"/>
          </p:cNvSpPr>
          <p:nvPr>
            <p:ph idx="1"/>
          </p:nvPr>
        </p:nvSpPr>
        <p:spPr/>
        <p:txBody>
          <a:bodyPr>
            <a:normAutofit fontScale="92500" lnSpcReduction="20000"/>
          </a:bodyPr>
          <a:lstStyle/>
          <a:p>
            <a:r>
              <a:rPr lang="en-US" dirty="0" smtClean="0"/>
              <a:t>In one common protection model,  a computer consists of a </a:t>
            </a:r>
            <a:r>
              <a:rPr lang="en-US" b="1" dirty="0" smtClean="0"/>
              <a:t>collection</a:t>
            </a:r>
            <a:r>
              <a:rPr lang="en-US" dirty="0" smtClean="0"/>
              <a:t> of objects, hardware or software</a:t>
            </a:r>
            <a:br>
              <a:rPr lang="en-US" dirty="0" smtClean="0"/>
            </a:br>
            <a:endParaRPr lang="en-US" dirty="0" smtClean="0"/>
          </a:p>
          <a:p>
            <a:r>
              <a:rPr lang="en-US" dirty="0" smtClean="0"/>
              <a:t>Each object has a </a:t>
            </a:r>
            <a:r>
              <a:rPr lang="en-US" b="1" dirty="0" smtClean="0"/>
              <a:t>unique name </a:t>
            </a:r>
            <a:r>
              <a:rPr lang="en-US" dirty="0" smtClean="0"/>
              <a:t>and can be accessed through a </a:t>
            </a:r>
            <a:r>
              <a:rPr lang="en-US" b="1" dirty="0" smtClean="0"/>
              <a:t>well-defined</a:t>
            </a:r>
            <a:r>
              <a:rPr lang="en-US" dirty="0" smtClean="0"/>
              <a:t> </a:t>
            </a:r>
            <a:r>
              <a:rPr lang="en-US" b="1" dirty="0" smtClean="0"/>
              <a:t>set of operations</a:t>
            </a:r>
            <a:r>
              <a:rPr lang="en-US" dirty="0" smtClean="0"/>
              <a:t/>
            </a:r>
            <a:br>
              <a:rPr lang="en-US" dirty="0" smtClean="0"/>
            </a:br>
            <a:endParaRPr lang="en-US" dirty="0" smtClean="0"/>
          </a:p>
          <a:p>
            <a:r>
              <a:rPr lang="en-US" b="1" dirty="0" smtClean="0"/>
              <a:t>Protection problem </a:t>
            </a:r>
            <a:r>
              <a:rPr lang="en-US" dirty="0" smtClean="0"/>
              <a:t>- ensure that each object is accessed </a:t>
            </a:r>
            <a:r>
              <a:rPr lang="en-US" b="1" dirty="0" smtClean="0"/>
              <a:t>correctly</a:t>
            </a:r>
            <a:r>
              <a:rPr lang="en-US" dirty="0" smtClean="0"/>
              <a:t> and only by those processes that are </a:t>
            </a:r>
            <a:r>
              <a:rPr lang="en-US" b="1" dirty="0" smtClean="0"/>
              <a:t>allowed</a:t>
            </a:r>
            <a:r>
              <a:rPr lang="en-US" dirty="0" smtClean="0"/>
              <a:t> to do so</a:t>
            </a:r>
            <a:endParaRPr lang="en-US" dirty="0" smtClean="0">
              <a:latin typeface="Courier New" charset="0"/>
            </a:endParaRP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mtClean="0"/>
              <a:t>Principles of Protection</a:t>
            </a:r>
          </a:p>
        </p:txBody>
      </p:sp>
      <p:sp>
        <p:nvSpPr>
          <p:cNvPr id="7171" name="Rectangle 3"/>
          <p:cNvSpPr>
            <a:spLocks noGrp="1" noChangeArrowheads="1"/>
          </p:cNvSpPr>
          <p:nvPr>
            <p:ph idx="1"/>
          </p:nvPr>
        </p:nvSpPr>
        <p:spPr/>
        <p:txBody>
          <a:bodyPr>
            <a:normAutofit fontScale="85000" lnSpcReduction="10000"/>
          </a:bodyPr>
          <a:lstStyle/>
          <a:p>
            <a:r>
              <a:rPr lang="en-US" dirty="0" smtClean="0"/>
              <a:t>Guiding principle – </a:t>
            </a:r>
            <a:r>
              <a:rPr lang="en-US" b="1" dirty="0" smtClean="0"/>
              <a:t>principle of least privilege</a:t>
            </a:r>
          </a:p>
          <a:p>
            <a:pPr lvl="1"/>
            <a:r>
              <a:rPr lang="en-US" dirty="0" smtClean="0"/>
              <a:t>Static</a:t>
            </a:r>
          </a:p>
          <a:p>
            <a:pPr lvl="1"/>
            <a:r>
              <a:rPr lang="en-US" dirty="0" smtClean="0"/>
              <a:t>Dynamic - </a:t>
            </a:r>
            <a:r>
              <a:rPr lang="en-US" b="1" dirty="0" smtClean="0"/>
              <a:t>domain switching</a:t>
            </a:r>
            <a:r>
              <a:rPr lang="en-US" dirty="0" smtClean="0"/>
              <a:t>, </a:t>
            </a:r>
            <a:r>
              <a:rPr lang="en-US" b="1" dirty="0" smtClean="0"/>
              <a:t>privilege escalation</a:t>
            </a:r>
          </a:p>
          <a:p>
            <a:pPr lvl="1"/>
            <a:r>
              <a:rPr lang="en-US" dirty="0" smtClean="0"/>
              <a:t>“Need to know” a similar concept regarding access to data</a:t>
            </a:r>
          </a:p>
          <a:p>
            <a:pPr lvl="1"/>
            <a:r>
              <a:rPr lang="en-US" dirty="0" smtClean="0"/>
              <a:t>“Containment of failure”</a:t>
            </a:r>
          </a:p>
          <a:p>
            <a:pPr lvl="1"/>
            <a:endParaRPr lang="en-US" dirty="0" smtClean="0"/>
          </a:p>
          <a:p>
            <a:r>
              <a:rPr lang="en-US" dirty="0" smtClean="0"/>
              <a:t>Must consider “grain” aspect</a:t>
            </a:r>
          </a:p>
          <a:p>
            <a:pPr lvl="1"/>
            <a:r>
              <a:rPr lang="en-US" dirty="0" smtClean="0"/>
              <a:t>Rough-grained</a:t>
            </a:r>
          </a:p>
          <a:p>
            <a:pPr lvl="1"/>
            <a:r>
              <a:rPr lang="en-US" dirty="0" smtClean="0"/>
              <a:t>Fine-grained</a:t>
            </a:r>
            <a:br>
              <a:rPr lang="en-US" dirty="0" smtClean="0"/>
            </a:br>
            <a:endParaRPr lang="en-US" dirty="0" smtClean="0"/>
          </a:p>
          <a:p>
            <a:r>
              <a:rPr lang="en-US" dirty="0" smtClean="0"/>
              <a:t>Domain can be user, process, procedure</a:t>
            </a:r>
          </a:p>
          <a:p>
            <a:pPr lvl="2"/>
            <a:endParaRPr lang="en-US" dirty="0" smtClean="0"/>
          </a:p>
          <a:p>
            <a:pPr lvl="2"/>
            <a:endParaRPr lang="en-US" dirty="0" smtClean="0"/>
          </a:p>
          <a:p>
            <a:pPr lvl="1">
              <a:buFont typeface="Monotype Sorts" charset="2"/>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Domain Structure</a:t>
            </a:r>
          </a:p>
        </p:txBody>
      </p:sp>
      <p:sp>
        <p:nvSpPr>
          <p:cNvPr id="8195" name="Rectangle 3"/>
          <p:cNvSpPr>
            <a:spLocks noGrp="1" noChangeArrowheads="1"/>
          </p:cNvSpPr>
          <p:nvPr>
            <p:ph idx="1"/>
          </p:nvPr>
        </p:nvSpPr>
        <p:spPr/>
        <p:txBody>
          <a:bodyPr/>
          <a:lstStyle/>
          <a:p>
            <a:r>
              <a:rPr lang="en-US" smtClean="0"/>
              <a:t>Access-right = &lt;</a:t>
            </a:r>
            <a:r>
              <a:rPr lang="en-US" i="1" smtClean="0"/>
              <a:t>object-name</a:t>
            </a:r>
            <a:r>
              <a:rPr lang="en-US" smtClean="0"/>
              <a:t>, </a:t>
            </a:r>
            <a:r>
              <a:rPr lang="en-US" i="1" smtClean="0"/>
              <a:t>rights-set</a:t>
            </a:r>
            <a:r>
              <a:rPr lang="en-US" smtClean="0"/>
              <a:t>&gt;</a:t>
            </a:r>
            <a:br>
              <a:rPr lang="en-US" smtClean="0"/>
            </a:br>
            <a:r>
              <a:rPr lang="en-US" smtClean="0"/>
              <a:t>where </a:t>
            </a:r>
            <a:r>
              <a:rPr lang="en-US" i="1" smtClean="0"/>
              <a:t>rights-set</a:t>
            </a:r>
            <a:r>
              <a:rPr lang="en-US" smtClean="0"/>
              <a:t> is a subset of all valid operations that can be performed on the object </a:t>
            </a:r>
            <a:br>
              <a:rPr lang="en-US" smtClean="0"/>
            </a:br>
            <a:endParaRPr lang="en-US" smtClean="0"/>
          </a:p>
          <a:p>
            <a:r>
              <a:rPr lang="en-US" smtClean="0"/>
              <a:t>Domain = set of access-rights </a:t>
            </a:r>
            <a:br>
              <a:rPr lang="en-US" smtClean="0"/>
            </a:br>
            <a:endParaRPr lang="en-US" smtClean="0"/>
          </a:p>
        </p:txBody>
      </p:sp>
      <p:pic>
        <p:nvPicPr>
          <p:cNvPr id="8196" name="Picture 6"/>
          <p:cNvPicPr>
            <a:picLocks noChangeAspect="1" noChangeArrowheads="1"/>
          </p:cNvPicPr>
          <p:nvPr/>
        </p:nvPicPr>
        <p:blipFill>
          <a:blip r:embed="rId3" cstate="print"/>
          <a:srcRect/>
          <a:stretch>
            <a:fillRect/>
          </a:stretch>
        </p:blipFill>
        <p:spPr bwMode="auto">
          <a:xfrm>
            <a:off x="1066800" y="4724400"/>
            <a:ext cx="7078133" cy="1558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smtClean="0"/>
              <a:t>Domain Implementation (UNIX)</a:t>
            </a:r>
          </a:p>
        </p:txBody>
      </p:sp>
      <p:sp>
        <p:nvSpPr>
          <p:cNvPr id="9219" name="Rectangle 3"/>
          <p:cNvSpPr>
            <a:spLocks noGrp="1" noChangeArrowheads="1"/>
          </p:cNvSpPr>
          <p:nvPr>
            <p:ph idx="1"/>
          </p:nvPr>
        </p:nvSpPr>
        <p:spPr/>
        <p:txBody>
          <a:bodyPr>
            <a:normAutofit fontScale="70000" lnSpcReduction="20000"/>
          </a:bodyPr>
          <a:lstStyle/>
          <a:p>
            <a:r>
              <a:rPr lang="en-US" dirty="0" smtClean="0"/>
              <a:t>Domain = user-id</a:t>
            </a:r>
          </a:p>
          <a:p>
            <a:endParaRPr lang="en-US" dirty="0" smtClean="0"/>
          </a:p>
          <a:p>
            <a:r>
              <a:rPr lang="en-US" dirty="0" smtClean="0"/>
              <a:t>Domain switch accomplished via file system</a:t>
            </a:r>
          </a:p>
          <a:p>
            <a:pPr lvl="2"/>
            <a:r>
              <a:rPr lang="en-US" dirty="0" smtClean="0"/>
              <a:t>Each file has associated with it a domain bit (</a:t>
            </a:r>
            <a:r>
              <a:rPr lang="en-US" dirty="0" err="1" smtClean="0"/>
              <a:t>setuid</a:t>
            </a:r>
            <a:r>
              <a:rPr lang="en-US" dirty="0" smtClean="0"/>
              <a:t> bit)</a:t>
            </a:r>
          </a:p>
          <a:p>
            <a:pPr lvl="2"/>
            <a:r>
              <a:rPr lang="en-US" dirty="0" smtClean="0"/>
              <a:t>When file is executed and </a:t>
            </a:r>
            <a:r>
              <a:rPr lang="en-US" dirty="0" err="1" smtClean="0"/>
              <a:t>setuid</a:t>
            </a:r>
            <a:r>
              <a:rPr lang="en-US" dirty="0" smtClean="0"/>
              <a:t> = on, then user-id is set to owner of the file being executed (</a:t>
            </a:r>
            <a:r>
              <a:rPr lang="en-US" dirty="0" err="1" smtClean="0"/>
              <a:t>similary</a:t>
            </a:r>
            <a:r>
              <a:rPr lang="en-US" dirty="0" smtClean="0"/>
              <a:t> “</a:t>
            </a:r>
            <a:r>
              <a:rPr lang="en-US" dirty="0" err="1" smtClean="0"/>
              <a:t>setgid</a:t>
            </a:r>
            <a:r>
              <a:rPr lang="en-US" dirty="0" smtClean="0"/>
              <a:t>”)</a:t>
            </a:r>
          </a:p>
          <a:p>
            <a:pPr lvl="2"/>
            <a:r>
              <a:rPr lang="en-US" dirty="0" smtClean="0"/>
              <a:t>When execution completes user-id is reset </a:t>
            </a:r>
          </a:p>
          <a:p>
            <a:pPr lvl="2"/>
            <a:endParaRPr lang="en-US" dirty="0" smtClean="0"/>
          </a:p>
          <a:p>
            <a:r>
              <a:rPr lang="en-US" dirty="0" smtClean="0"/>
              <a:t>Domain switch accomplished via passwords</a:t>
            </a:r>
          </a:p>
          <a:p>
            <a:pPr lvl="1"/>
            <a:r>
              <a:rPr lang="en-US" dirty="0" err="1" smtClean="0">
                <a:latin typeface="Courier New" charset="0"/>
                <a:cs typeface="Courier New" charset="0"/>
              </a:rPr>
              <a:t>su</a:t>
            </a:r>
            <a:r>
              <a:rPr lang="en-US" dirty="0" smtClean="0"/>
              <a:t> command temporarily switches to another user’s domain when other domain’s password provided</a:t>
            </a:r>
          </a:p>
          <a:p>
            <a:pPr lvl="1"/>
            <a:endParaRPr lang="en-US" dirty="0" smtClean="0"/>
          </a:p>
          <a:p>
            <a:r>
              <a:rPr lang="en-US" dirty="0" smtClean="0"/>
              <a:t>Domain switching via commands</a:t>
            </a:r>
          </a:p>
          <a:p>
            <a:pPr lvl="1"/>
            <a:r>
              <a:rPr lang="en-US" dirty="0" err="1" smtClean="0">
                <a:latin typeface="Courier New" charset="0"/>
                <a:cs typeface="Courier New" charset="0"/>
              </a:rPr>
              <a:t>sudo</a:t>
            </a:r>
            <a:r>
              <a:rPr lang="en-US" dirty="0" smtClean="0"/>
              <a:t> command prefix executes specified command in another domain (if original domain has privilege or password given)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Access Matrix</a:t>
            </a:r>
          </a:p>
        </p:txBody>
      </p:sp>
      <p:sp>
        <p:nvSpPr>
          <p:cNvPr id="12291" name="Rectangle 3"/>
          <p:cNvSpPr>
            <a:spLocks noGrp="1" noChangeArrowheads="1"/>
          </p:cNvSpPr>
          <p:nvPr>
            <p:ph idx="1"/>
          </p:nvPr>
        </p:nvSpPr>
        <p:spPr/>
        <p:txBody>
          <a:bodyPr>
            <a:normAutofit fontScale="92500"/>
          </a:bodyPr>
          <a:lstStyle/>
          <a:p>
            <a:r>
              <a:rPr lang="en-US" dirty="0" smtClean="0"/>
              <a:t>View protection as a matrix (</a:t>
            </a:r>
            <a:r>
              <a:rPr lang="en-US" i="1" dirty="0" smtClean="0"/>
              <a:t>access matrix</a:t>
            </a:r>
            <a:r>
              <a:rPr lang="en-US" dirty="0" smtClean="0"/>
              <a:t>)</a:t>
            </a:r>
          </a:p>
          <a:p>
            <a:endParaRPr lang="en-US" dirty="0" smtClean="0"/>
          </a:p>
          <a:p>
            <a:r>
              <a:rPr lang="en-US" dirty="0" smtClean="0"/>
              <a:t>Rows represent domains</a:t>
            </a:r>
          </a:p>
          <a:p>
            <a:endParaRPr lang="en-US" dirty="0" smtClean="0"/>
          </a:p>
          <a:p>
            <a:r>
              <a:rPr lang="en-US" dirty="0" smtClean="0"/>
              <a:t>Columns represent objects</a:t>
            </a:r>
          </a:p>
          <a:p>
            <a:endParaRPr lang="en-US" dirty="0" smtClean="0"/>
          </a:p>
          <a:p>
            <a:r>
              <a:rPr lang="en-US" i="1" dirty="0" smtClean="0"/>
              <a:t>Access(</a:t>
            </a:r>
            <a:r>
              <a:rPr lang="en-US" i="1" dirty="0" err="1" smtClean="0"/>
              <a:t>i</a:t>
            </a:r>
            <a:r>
              <a:rPr lang="en-US" i="1" dirty="0" smtClean="0"/>
              <a:t>, j)</a:t>
            </a:r>
            <a:r>
              <a:rPr lang="en-US" dirty="0" smtClean="0"/>
              <a:t> is the set of operations that a process executing in </a:t>
            </a:r>
            <a:r>
              <a:rPr lang="en-US" dirty="0" err="1" smtClean="0"/>
              <a:t>Domain</a:t>
            </a:r>
            <a:r>
              <a:rPr lang="en-US" baseline="-25000" dirty="0" err="1" smtClean="0"/>
              <a:t>i</a:t>
            </a:r>
            <a:r>
              <a:rPr lang="en-US" dirty="0" smtClean="0"/>
              <a:t> can invoke on </a:t>
            </a:r>
            <a:r>
              <a:rPr lang="en-US" dirty="0" err="1" smtClean="0"/>
              <a:t>Object</a:t>
            </a:r>
            <a:r>
              <a:rPr lang="en-US" baseline="-25000" dirty="0" err="1" smtClean="0"/>
              <a:t>j</a:t>
            </a:r>
            <a:endParaRPr lang="en-US" baseline="-25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Access Matrix</a:t>
            </a:r>
          </a:p>
        </p:txBody>
      </p:sp>
      <p:pic>
        <p:nvPicPr>
          <p:cNvPr id="13315" name="Picture 12"/>
          <p:cNvPicPr>
            <a:picLocks noChangeAspect="1" noChangeArrowheads="1"/>
          </p:cNvPicPr>
          <p:nvPr/>
        </p:nvPicPr>
        <p:blipFill>
          <a:blip r:embed="rId3" cstate="print"/>
          <a:srcRect/>
          <a:stretch>
            <a:fillRect/>
          </a:stretch>
        </p:blipFill>
        <p:spPr bwMode="auto">
          <a:xfrm>
            <a:off x="990600" y="2133600"/>
            <a:ext cx="6904567" cy="4014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Use of Access Matrix</a:t>
            </a:r>
          </a:p>
        </p:txBody>
      </p:sp>
      <p:sp>
        <p:nvSpPr>
          <p:cNvPr id="14339" name="Rectangle 3"/>
          <p:cNvSpPr>
            <a:spLocks noGrp="1" noChangeArrowheads="1"/>
          </p:cNvSpPr>
          <p:nvPr>
            <p:ph idx="1"/>
          </p:nvPr>
        </p:nvSpPr>
        <p:spPr/>
        <p:txBody>
          <a:bodyPr>
            <a:normAutofit fontScale="70000" lnSpcReduction="20000"/>
          </a:bodyPr>
          <a:lstStyle/>
          <a:p>
            <a:r>
              <a:rPr lang="en-US" dirty="0" smtClean="0"/>
              <a:t>If a process in Domain </a:t>
            </a:r>
            <a:r>
              <a:rPr lang="en-US" i="1" dirty="0" smtClean="0"/>
              <a:t>D</a:t>
            </a:r>
            <a:r>
              <a:rPr lang="en-US" i="1" baseline="-25000" dirty="0" smtClean="0"/>
              <a:t>i</a:t>
            </a:r>
            <a:r>
              <a:rPr lang="en-US" i="1" dirty="0" smtClean="0"/>
              <a:t> </a:t>
            </a:r>
            <a:r>
              <a:rPr lang="en-US" dirty="0" smtClean="0"/>
              <a:t>tries to do “op” on object</a:t>
            </a:r>
            <a:r>
              <a:rPr lang="en-US" i="1" dirty="0" smtClean="0"/>
              <a:t> </a:t>
            </a:r>
            <a:r>
              <a:rPr lang="en-US" i="1" dirty="0" err="1" smtClean="0"/>
              <a:t>O</a:t>
            </a:r>
            <a:r>
              <a:rPr lang="en-US" i="1" baseline="-25000" dirty="0" err="1" smtClean="0"/>
              <a:t>j</a:t>
            </a:r>
            <a:r>
              <a:rPr lang="en-US" dirty="0" smtClean="0"/>
              <a:t>, then “op” must be in the access matrix</a:t>
            </a:r>
          </a:p>
          <a:p>
            <a:endParaRPr lang="en-US" dirty="0" smtClean="0"/>
          </a:p>
          <a:p>
            <a:r>
              <a:rPr lang="en-US" dirty="0" smtClean="0"/>
              <a:t>User who creates object can define access column for that object</a:t>
            </a:r>
            <a:br>
              <a:rPr lang="en-US" dirty="0" smtClean="0"/>
            </a:br>
            <a:endParaRPr lang="en-US" dirty="0" smtClean="0"/>
          </a:p>
          <a:p>
            <a:r>
              <a:rPr lang="en-US" dirty="0" smtClean="0"/>
              <a:t>Can be expanded to dynamic protection</a:t>
            </a:r>
          </a:p>
          <a:p>
            <a:pPr lvl="1"/>
            <a:r>
              <a:rPr lang="en-US" dirty="0" smtClean="0"/>
              <a:t>Operations to add, delete access rights</a:t>
            </a:r>
          </a:p>
          <a:p>
            <a:pPr lvl="1"/>
            <a:r>
              <a:rPr lang="en-US" dirty="0" smtClean="0"/>
              <a:t>Special access rights:</a:t>
            </a:r>
          </a:p>
          <a:p>
            <a:pPr lvl="2"/>
            <a:r>
              <a:rPr lang="en-US" i="1" dirty="0" smtClean="0"/>
              <a:t>owner of </a:t>
            </a:r>
            <a:r>
              <a:rPr lang="en-US" i="1" dirty="0" err="1" smtClean="0"/>
              <a:t>O</a:t>
            </a:r>
            <a:r>
              <a:rPr lang="en-US" i="1" baseline="-25000" dirty="0" err="1" smtClean="0"/>
              <a:t>i</a:t>
            </a:r>
            <a:endParaRPr lang="en-US" i="1" dirty="0" smtClean="0"/>
          </a:p>
          <a:p>
            <a:pPr lvl="2"/>
            <a:r>
              <a:rPr lang="en-US" i="1" dirty="0" smtClean="0"/>
              <a:t>copy op from </a:t>
            </a:r>
            <a:r>
              <a:rPr lang="en-US" i="1" dirty="0"/>
              <a:t>D</a:t>
            </a:r>
            <a:r>
              <a:rPr lang="en-US" i="1" baseline="-25000" dirty="0" smtClean="0"/>
              <a:t>i</a:t>
            </a:r>
            <a:r>
              <a:rPr lang="en-US" i="1" dirty="0" smtClean="0"/>
              <a:t> to </a:t>
            </a:r>
            <a:r>
              <a:rPr lang="en-US" i="1" dirty="0" err="1"/>
              <a:t>D</a:t>
            </a:r>
            <a:r>
              <a:rPr lang="en-US" i="1" baseline="-25000" dirty="0" err="1" smtClean="0"/>
              <a:t>j</a:t>
            </a:r>
            <a:r>
              <a:rPr lang="en-US" i="1" baseline="-25000" dirty="0" smtClean="0"/>
              <a:t> </a:t>
            </a:r>
            <a:r>
              <a:rPr lang="en-US" i="1" dirty="0" smtClean="0"/>
              <a:t>(denoted by “*”)</a:t>
            </a:r>
          </a:p>
          <a:p>
            <a:pPr lvl="2"/>
            <a:r>
              <a:rPr lang="en-US" i="1" dirty="0" smtClean="0"/>
              <a:t>control – D</a:t>
            </a:r>
            <a:r>
              <a:rPr lang="en-US" i="1" baseline="-25000" dirty="0" smtClean="0"/>
              <a:t>i</a:t>
            </a:r>
            <a:r>
              <a:rPr lang="en-US" i="1" dirty="0" smtClean="0"/>
              <a:t> can modify </a:t>
            </a:r>
            <a:r>
              <a:rPr lang="en-US" i="1" dirty="0" err="1" smtClean="0"/>
              <a:t>D</a:t>
            </a:r>
            <a:r>
              <a:rPr lang="en-US" i="1" baseline="-25000" dirty="0" err="1" smtClean="0"/>
              <a:t>j</a:t>
            </a:r>
            <a:r>
              <a:rPr lang="en-US" i="1" dirty="0" smtClean="0"/>
              <a:t> access rights</a:t>
            </a:r>
          </a:p>
          <a:p>
            <a:pPr lvl="2"/>
            <a:r>
              <a:rPr lang="en-US" i="1" dirty="0"/>
              <a:t>t</a:t>
            </a:r>
            <a:r>
              <a:rPr lang="en-US" i="1" dirty="0" smtClean="0"/>
              <a:t>ransfer (switch) – switch from domain D</a:t>
            </a:r>
            <a:r>
              <a:rPr lang="en-US" i="1" baseline="-25000" dirty="0" smtClean="0"/>
              <a:t>i</a:t>
            </a:r>
            <a:r>
              <a:rPr lang="en-US" i="1" dirty="0" smtClean="0"/>
              <a:t> to </a:t>
            </a:r>
            <a:r>
              <a:rPr lang="en-US" i="1" dirty="0" err="1" smtClean="0"/>
              <a:t>D</a:t>
            </a:r>
            <a:r>
              <a:rPr lang="en-US" i="1" baseline="-25000" dirty="0" err="1" smtClean="0"/>
              <a:t>j</a:t>
            </a:r>
            <a:endParaRPr lang="en-US" i="1" baseline="-25000" dirty="0" smtClean="0"/>
          </a:p>
          <a:p>
            <a:pPr lvl="2"/>
            <a:endParaRPr lang="en-US" i="1" baseline="-25000" dirty="0" smtClean="0"/>
          </a:p>
          <a:p>
            <a:pPr lvl="2"/>
            <a:endParaRPr lang="en-US" i="1" baseline="-25000" dirty="0" smtClean="0"/>
          </a:p>
          <a:p>
            <a:pPr lvl="1"/>
            <a:r>
              <a:rPr lang="en-US" i="1" dirty="0" smtClean="0"/>
              <a:t>Copy </a:t>
            </a:r>
            <a:r>
              <a:rPr lang="en-US" dirty="0" smtClean="0"/>
              <a:t>and </a:t>
            </a:r>
            <a:r>
              <a:rPr lang="en-US" i="1" dirty="0" smtClean="0"/>
              <a:t>Owner </a:t>
            </a:r>
            <a:r>
              <a:rPr lang="en-US" dirty="0" smtClean="0"/>
              <a:t>applicable to an object</a:t>
            </a:r>
          </a:p>
          <a:p>
            <a:pPr lvl="1"/>
            <a:r>
              <a:rPr lang="en-US" i="1" dirty="0" smtClean="0"/>
              <a:t>Control </a:t>
            </a:r>
            <a:r>
              <a:rPr lang="en-US" dirty="0" smtClean="0"/>
              <a:t>applicable to domain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1606</TotalTime>
  <Words>490</Words>
  <Application>Microsoft Macintosh PowerPoint</Application>
  <PresentationFormat>On-screen Show (4:3)</PresentationFormat>
  <Paragraphs>78</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Guideline for Protection module: To know Access matrix you have to get an idea of principles of protection, domain of protection, access matrix with object and domains etc.</vt:lpstr>
      <vt:lpstr>Objectives</vt:lpstr>
      <vt:lpstr>Goals of Protection</vt:lpstr>
      <vt:lpstr>Principles of Protection</vt:lpstr>
      <vt:lpstr>Domain Structure</vt:lpstr>
      <vt:lpstr>Domain Implementation (UNIX)</vt:lpstr>
      <vt:lpstr>Access Matrix</vt:lpstr>
      <vt:lpstr>Access Matrix</vt:lpstr>
      <vt:lpstr>Use of Access Matrix</vt:lpstr>
      <vt:lpstr>Use of Access Matrix (Cont.)</vt:lpstr>
      <vt:lpstr>Access Matrix Example</vt:lpstr>
      <vt:lpstr>Access Matrix Example</vt:lpstr>
      <vt:lpstr>Access Matrix Example</vt:lpstr>
      <vt:lpstr>Access Matrix Example</vt:lpstr>
    </vt:vector>
  </TitlesOfParts>
  <Company>University of Notre Dame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Aaron</dc:creator>
  <cp:lastModifiedBy>ict-202</cp:lastModifiedBy>
  <cp:revision>2011</cp:revision>
  <cp:lastPrinted>2015-04-20T15:26:01Z</cp:lastPrinted>
  <dcterms:created xsi:type="dcterms:W3CDTF">2013-01-14T04:00:56Z</dcterms:created>
  <dcterms:modified xsi:type="dcterms:W3CDTF">2018-12-07T09:37:54Z</dcterms:modified>
</cp:coreProperties>
</file>