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0" r:id="rId1"/>
  </p:sldMasterIdLst>
  <p:notesMasterIdLst>
    <p:notesMasterId r:id="rId64"/>
  </p:notesMasterIdLst>
  <p:handoutMasterIdLst>
    <p:handoutMasterId r:id="rId65"/>
  </p:handoutMasterIdLst>
  <p:sldIdLst>
    <p:sldId id="256" r:id="rId2"/>
    <p:sldId id="257" r:id="rId3"/>
    <p:sldId id="261" r:id="rId4"/>
    <p:sldId id="260" r:id="rId5"/>
    <p:sldId id="259" r:id="rId6"/>
    <p:sldId id="258"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301" r:id="rId23"/>
    <p:sldId id="277" r:id="rId24"/>
    <p:sldId id="279" r:id="rId25"/>
    <p:sldId id="280" r:id="rId26"/>
    <p:sldId id="281" r:id="rId27"/>
    <p:sldId id="282" r:id="rId28"/>
    <p:sldId id="278" r:id="rId29"/>
    <p:sldId id="283" r:id="rId30"/>
    <p:sldId id="284" r:id="rId31"/>
    <p:sldId id="285" r:id="rId32"/>
    <p:sldId id="286" r:id="rId33"/>
    <p:sldId id="287" r:id="rId34"/>
    <p:sldId id="288" r:id="rId35"/>
    <p:sldId id="322" r:id="rId36"/>
    <p:sldId id="290" r:id="rId37"/>
    <p:sldId id="289" r:id="rId38"/>
    <p:sldId id="302" r:id="rId39"/>
    <p:sldId id="303" r:id="rId40"/>
    <p:sldId id="304" r:id="rId41"/>
    <p:sldId id="305" r:id="rId42"/>
    <p:sldId id="306" r:id="rId43"/>
    <p:sldId id="291" r:id="rId44"/>
    <p:sldId id="293" r:id="rId45"/>
    <p:sldId id="295" r:id="rId46"/>
    <p:sldId id="294" r:id="rId47"/>
    <p:sldId id="296" r:id="rId48"/>
    <p:sldId id="297" r:id="rId49"/>
    <p:sldId id="298" r:id="rId50"/>
    <p:sldId id="299" r:id="rId51"/>
    <p:sldId id="325" r:id="rId52"/>
    <p:sldId id="300" r:id="rId53"/>
    <p:sldId id="309" r:id="rId54"/>
    <p:sldId id="310" r:id="rId55"/>
    <p:sldId id="311" r:id="rId56"/>
    <p:sldId id="312" r:id="rId57"/>
    <p:sldId id="313" r:id="rId58"/>
    <p:sldId id="320" r:id="rId59"/>
    <p:sldId id="316" r:id="rId60"/>
    <p:sldId id="317" r:id="rId61"/>
    <p:sldId id="318" r:id="rId62"/>
    <p:sldId id="315" r:id="rId63"/>
  </p:sldIdLst>
  <p:sldSz cx="9144000" cy="6858000" type="screen4x3"/>
  <p:notesSz cx="6858000" cy="9144000"/>
  <p:defaultTextStyle>
    <a:defPPr>
      <a:defRPr lang="en-US"/>
    </a:defPPr>
    <a:lvl1pPr algn="l" rtl="0" fontAlgn="base">
      <a:spcBef>
        <a:spcPct val="0"/>
      </a:spcBef>
      <a:spcAft>
        <a:spcPct val="0"/>
      </a:spcAft>
      <a:defRPr sz="2000" kern="1200">
        <a:solidFill>
          <a:srgbClr val="FFFFFF"/>
        </a:solidFill>
        <a:latin typeface="Times New Roman" pitchFamily="18" charset="0"/>
        <a:ea typeface="+mn-ea"/>
        <a:cs typeface="+mn-cs"/>
      </a:defRPr>
    </a:lvl1pPr>
    <a:lvl2pPr marL="457200" algn="l" rtl="0" fontAlgn="base">
      <a:spcBef>
        <a:spcPct val="0"/>
      </a:spcBef>
      <a:spcAft>
        <a:spcPct val="0"/>
      </a:spcAft>
      <a:defRPr sz="2000" kern="1200">
        <a:solidFill>
          <a:srgbClr val="FFFFFF"/>
        </a:solidFill>
        <a:latin typeface="Times New Roman" pitchFamily="18" charset="0"/>
        <a:ea typeface="+mn-ea"/>
        <a:cs typeface="+mn-cs"/>
      </a:defRPr>
    </a:lvl2pPr>
    <a:lvl3pPr marL="914400" algn="l" rtl="0" fontAlgn="base">
      <a:spcBef>
        <a:spcPct val="0"/>
      </a:spcBef>
      <a:spcAft>
        <a:spcPct val="0"/>
      </a:spcAft>
      <a:defRPr sz="2000" kern="1200">
        <a:solidFill>
          <a:srgbClr val="FFFFFF"/>
        </a:solidFill>
        <a:latin typeface="Times New Roman" pitchFamily="18" charset="0"/>
        <a:ea typeface="+mn-ea"/>
        <a:cs typeface="+mn-cs"/>
      </a:defRPr>
    </a:lvl3pPr>
    <a:lvl4pPr marL="1371600" algn="l" rtl="0" fontAlgn="base">
      <a:spcBef>
        <a:spcPct val="0"/>
      </a:spcBef>
      <a:spcAft>
        <a:spcPct val="0"/>
      </a:spcAft>
      <a:defRPr sz="2000" kern="1200">
        <a:solidFill>
          <a:srgbClr val="FFFFFF"/>
        </a:solidFill>
        <a:latin typeface="Times New Roman" pitchFamily="18" charset="0"/>
        <a:ea typeface="+mn-ea"/>
        <a:cs typeface="+mn-cs"/>
      </a:defRPr>
    </a:lvl4pPr>
    <a:lvl5pPr marL="1828800" algn="l" rtl="0" fontAlgn="base">
      <a:spcBef>
        <a:spcPct val="0"/>
      </a:spcBef>
      <a:spcAft>
        <a:spcPct val="0"/>
      </a:spcAft>
      <a:defRPr sz="2000" kern="1200">
        <a:solidFill>
          <a:srgbClr val="FFFFFF"/>
        </a:solidFill>
        <a:latin typeface="Times New Roman" pitchFamily="18" charset="0"/>
        <a:ea typeface="+mn-ea"/>
        <a:cs typeface="+mn-cs"/>
      </a:defRPr>
    </a:lvl5pPr>
    <a:lvl6pPr marL="2286000" algn="l" defTabSz="914400" rtl="0" eaLnBrk="1" latinLnBrk="0" hangingPunct="1">
      <a:defRPr sz="2000" kern="1200">
        <a:solidFill>
          <a:srgbClr val="FFFFFF"/>
        </a:solidFill>
        <a:latin typeface="Times New Roman" pitchFamily="18" charset="0"/>
        <a:ea typeface="+mn-ea"/>
        <a:cs typeface="+mn-cs"/>
      </a:defRPr>
    </a:lvl6pPr>
    <a:lvl7pPr marL="2743200" algn="l" defTabSz="914400" rtl="0" eaLnBrk="1" latinLnBrk="0" hangingPunct="1">
      <a:defRPr sz="2000" kern="1200">
        <a:solidFill>
          <a:srgbClr val="FFFFFF"/>
        </a:solidFill>
        <a:latin typeface="Times New Roman" pitchFamily="18" charset="0"/>
        <a:ea typeface="+mn-ea"/>
        <a:cs typeface="+mn-cs"/>
      </a:defRPr>
    </a:lvl7pPr>
    <a:lvl8pPr marL="3200400" algn="l" defTabSz="914400" rtl="0" eaLnBrk="1" latinLnBrk="0" hangingPunct="1">
      <a:defRPr sz="2000" kern="1200">
        <a:solidFill>
          <a:srgbClr val="FFFFFF"/>
        </a:solidFill>
        <a:latin typeface="Times New Roman" pitchFamily="18" charset="0"/>
        <a:ea typeface="+mn-ea"/>
        <a:cs typeface="+mn-cs"/>
      </a:defRPr>
    </a:lvl8pPr>
    <a:lvl9pPr marL="3657600" algn="l" defTabSz="914400" rtl="0" eaLnBrk="1" latinLnBrk="0" hangingPunct="1">
      <a:defRPr sz="2000" kern="1200">
        <a:solidFill>
          <a:srgbClr val="FFFFFF"/>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1F67"/>
    <a:srgbClr val="FFFF99"/>
    <a:srgbClr val="552579"/>
    <a:srgbClr val="920000"/>
    <a:srgbClr val="FFFFCC"/>
    <a:srgbClr val="FF0000"/>
    <a:srgbClr val="D00000"/>
    <a:srgbClr val="222222"/>
    <a:srgbClr val="34164A"/>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982" autoAdjust="0"/>
    <p:restoredTop sz="94531" autoAdjust="0"/>
  </p:normalViewPr>
  <p:slideViewPr>
    <p:cSldViewPr>
      <p:cViewPr varScale="1">
        <p:scale>
          <a:sx n="73" d="100"/>
          <a:sy n="73" d="100"/>
        </p:scale>
        <p:origin x="-139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1422"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smtClean="0">
                <a:solidFill>
                  <a:schemeClr val="tx1"/>
                </a:solidFill>
              </a:defRPr>
            </a:lvl1pPr>
          </a:lstStyle>
          <a:p>
            <a:pPr>
              <a:defRPr/>
            </a:pPr>
            <a:endParaRPr lang="en-US" dirty="0"/>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smtClean="0">
                <a:solidFill>
                  <a:schemeClr val="tx1"/>
                </a:solidFill>
              </a:defRPr>
            </a:lvl1pPr>
          </a:lstStyle>
          <a:p>
            <a:pPr>
              <a:defRPr/>
            </a:pPr>
            <a:endParaRPr lang="en-US" dirty="0"/>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smtClean="0">
                <a:solidFill>
                  <a:schemeClr val="tx1"/>
                </a:solidFill>
              </a:defRPr>
            </a:lvl1pPr>
          </a:lstStyle>
          <a:p>
            <a:pPr>
              <a:defRPr/>
            </a:pPr>
            <a:endParaRPr lang="en-US" dirty="0"/>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solidFill>
                  <a:schemeClr val="tx1"/>
                </a:solidFill>
              </a:defRPr>
            </a:lvl1pPr>
          </a:lstStyle>
          <a:p>
            <a:pPr>
              <a:defRPr/>
            </a:pPr>
            <a:fld id="{1BDAF7DA-B3B7-4A45-A8C3-EB507D436014}"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smtClean="0">
                <a:solidFill>
                  <a:schemeClr val="tx1"/>
                </a:solidFill>
              </a:defRPr>
            </a:lvl1pPr>
          </a:lstStyle>
          <a:p>
            <a:pPr>
              <a:defRPr/>
            </a:pPr>
            <a:endParaRPr lang="en-US" dirty="0"/>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smtClean="0">
                <a:solidFill>
                  <a:schemeClr val="tx1"/>
                </a:solidFill>
              </a:defRPr>
            </a:lvl1pPr>
          </a:lstStyle>
          <a:p>
            <a:pPr>
              <a:defRPr/>
            </a:pPr>
            <a:endParaRPr lang="en-US" dirty="0"/>
          </a:p>
        </p:txBody>
      </p:sp>
      <p:sp>
        <p:nvSpPr>
          <p:cNvPr id="675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smtClean="0">
                <a:solidFill>
                  <a:schemeClr val="tx1"/>
                </a:solidFill>
              </a:defRPr>
            </a:lvl1pPr>
          </a:lstStyle>
          <a:p>
            <a:pPr>
              <a:defRPr/>
            </a:pPr>
            <a:endParaRPr lang="en-US" dirty="0"/>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solidFill>
                  <a:schemeClr val="tx1"/>
                </a:solidFill>
              </a:defRPr>
            </a:lvl1pPr>
          </a:lstStyle>
          <a:p>
            <a:pPr>
              <a:defRPr/>
            </a:pPr>
            <a:fld id="{55984F08-5B7C-4147-9137-168A460BFFB7}"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AB5315-712A-4C1B-A299-87FA5D1379F2}"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6" name="Slide Number Placeholder 5"/>
          <p:cNvSpPr>
            <a:spLocks noGrp="1"/>
          </p:cNvSpPr>
          <p:nvPr>
            <p:ph type="sldNum"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CD3F10-7507-4934-B41B-0862AF49FF8D}"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6" name="Slide Number Placeholder 5"/>
          <p:cNvSpPr>
            <a:spLocks noGrp="1"/>
          </p:cNvSpPr>
          <p:nvPr>
            <p:ph type="sldNum" sz="quarter" idx="12"/>
          </p:nvPr>
        </p:nvSpPr>
        <p:spPr/>
        <p:txBody>
          <a:bodyPr/>
          <a:lstStyle/>
          <a:p>
            <a:r>
              <a:rPr lang="en-US" dirty="0" smtClean="0"/>
              <a:t>6.</a:t>
            </a:r>
            <a:fld id="{2E3EB08D-00DE-4858-8333-69AA3970471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D7121A-56A8-4EB4-A81D-CB93C6B9654A}"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6" name="Slide Number Placeholder 5"/>
          <p:cNvSpPr>
            <a:spLocks noGrp="1"/>
          </p:cNvSpPr>
          <p:nvPr>
            <p:ph type="sldNum" sz="quarter" idx="12"/>
          </p:nvPr>
        </p:nvSpPr>
        <p:spPr/>
        <p:txBody>
          <a:bodyPr/>
          <a:lstStyle/>
          <a:p>
            <a:r>
              <a:rPr lang="en-US" dirty="0" smtClean="0"/>
              <a:t>6.</a:t>
            </a:r>
            <a:fld id="{D5CDC235-3CE9-4ED4-8858-3DC8BB5BF54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ECE48D-842B-4494-B71D-B0E95B41B248}"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6" name="Slide Number Placeholder 5"/>
          <p:cNvSpPr>
            <a:spLocks noGrp="1"/>
          </p:cNvSpPr>
          <p:nvPr>
            <p:ph type="sldNum" sz="quarter" idx="12"/>
          </p:nvPr>
        </p:nvSpPr>
        <p:spPr/>
        <p:txBody>
          <a:bodyPr/>
          <a:lstStyle/>
          <a:p>
            <a:r>
              <a:rPr lang="en-US" dirty="0" smtClean="0"/>
              <a:t>6.</a:t>
            </a:r>
            <a:fld id="{34C1657C-10C8-4277-B654-647B1C413D0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7568C1-3083-42EC-B5E0-1BBC4A2AE0D2}"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6" name="Slide Number Placeholder 5"/>
          <p:cNvSpPr>
            <a:spLocks noGrp="1"/>
          </p:cNvSpPr>
          <p:nvPr>
            <p:ph type="sldNum" sz="quarter" idx="12"/>
          </p:nvPr>
        </p:nvSpPr>
        <p:spPr/>
        <p:txBody>
          <a:bodyPr/>
          <a:lstStyle/>
          <a:p>
            <a:r>
              <a:rPr lang="en-US" dirty="0" smtClean="0"/>
              <a:t>6.</a:t>
            </a:r>
            <a:fld id="{6963D9C0-63D2-4A88-A669-12C07C1433E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7824E8-DBBC-41DF-BD0D-8F3F8E48978C}" type="datetime1">
              <a:rPr lang="en-US" smtClean="0"/>
              <a:pPr/>
              <a:t>8/16/2018</a:t>
            </a:fld>
            <a:endParaRPr lang="en-US" dirty="0"/>
          </a:p>
        </p:txBody>
      </p:sp>
      <p:sp>
        <p:nvSpPr>
          <p:cNvPr id="6" name="Footer Placeholder 5"/>
          <p:cNvSpPr>
            <a:spLocks noGrp="1"/>
          </p:cNvSpPr>
          <p:nvPr>
            <p:ph type="ftr" sz="quarter" idx="11"/>
          </p:nvPr>
        </p:nvSpPr>
        <p:spPr/>
        <p:txBody>
          <a:bodyPr/>
          <a:lstStyle/>
          <a:p>
            <a:r>
              <a:rPr lang="en-US" smtClean="0"/>
              <a:t>CSEN3103/ Sec-A/NB</a:t>
            </a:r>
            <a:endParaRPr lang="en-US" dirty="0"/>
          </a:p>
        </p:txBody>
      </p:sp>
      <p:sp>
        <p:nvSpPr>
          <p:cNvPr id="7" name="Slide Number Placeholder 6"/>
          <p:cNvSpPr>
            <a:spLocks noGrp="1"/>
          </p:cNvSpPr>
          <p:nvPr>
            <p:ph type="sldNum" sz="quarter" idx="12"/>
          </p:nvPr>
        </p:nvSpPr>
        <p:spPr/>
        <p:txBody>
          <a:bodyPr/>
          <a:lstStyle/>
          <a:p>
            <a:r>
              <a:rPr lang="en-US" dirty="0" smtClean="0"/>
              <a:t>6.</a:t>
            </a:r>
            <a:fld id="{058DB4AF-DE50-45F9-B24D-44EE99AE25D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715D3C-99EA-43B0-BB41-121336FCE77E}" type="datetime1">
              <a:rPr lang="en-US" smtClean="0"/>
              <a:pPr/>
              <a:t>8/16/2018</a:t>
            </a:fld>
            <a:endParaRPr lang="en-US" dirty="0"/>
          </a:p>
        </p:txBody>
      </p:sp>
      <p:sp>
        <p:nvSpPr>
          <p:cNvPr id="8" name="Footer Placeholder 7"/>
          <p:cNvSpPr>
            <a:spLocks noGrp="1"/>
          </p:cNvSpPr>
          <p:nvPr>
            <p:ph type="ftr" sz="quarter" idx="11"/>
          </p:nvPr>
        </p:nvSpPr>
        <p:spPr/>
        <p:txBody>
          <a:bodyPr/>
          <a:lstStyle/>
          <a:p>
            <a:r>
              <a:rPr lang="en-US" smtClean="0"/>
              <a:t>CSEN3103/ Sec-A/NB</a:t>
            </a:r>
            <a:endParaRPr lang="en-US" dirty="0"/>
          </a:p>
        </p:txBody>
      </p:sp>
      <p:sp>
        <p:nvSpPr>
          <p:cNvPr id="9" name="Slide Number Placeholder 8"/>
          <p:cNvSpPr>
            <a:spLocks noGrp="1"/>
          </p:cNvSpPr>
          <p:nvPr>
            <p:ph type="sldNum" sz="quarter" idx="12"/>
          </p:nvPr>
        </p:nvSpPr>
        <p:spPr/>
        <p:txBody>
          <a:bodyPr/>
          <a:lstStyle/>
          <a:p>
            <a:r>
              <a:rPr lang="en-US" dirty="0" smtClean="0"/>
              <a:t>6.</a:t>
            </a:r>
            <a:fld id="{A3284B60-085A-4262-B732-AD92AE618E5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53045-8B30-498E-BAA6-D1149E3E130E}" type="datetime1">
              <a:rPr lang="en-US" smtClean="0"/>
              <a:pPr/>
              <a:t>8/16/2018</a:t>
            </a:fld>
            <a:endParaRPr lang="en-US" dirty="0"/>
          </a:p>
        </p:txBody>
      </p:sp>
      <p:sp>
        <p:nvSpPr>
          <p:cNvPr id="4" name="Footer Placeholder 3"/>
          <p:cNvSpPr>
            <a:spLocks noGrp="1"/>
          </p:cNvSpPr>
          <p:nvPr>
            <p:ph type="ftr" sz="quarter" idx="11"/>
          </p:nvPr>
        </p:nvSpPr>
        <p:spPr/>
        <p:txBody>
          <a:bodyPr/>
          <a:lstStyle/>
          <a:p>
            <a:r>
              <a:rPr lang="en-US" smtClean="0"/>
              <a:t>CSEN3103/ Sec-A/NB</a:t>
            </a:r>
            <a:endParaRPr lang="en-US" dirty="0"/>
          </a:p>
        </p:txBody>
      </p:sp>
      <p:sp>
        <p:nvSpPr>
          <p:cNvPr id="5" name="Slide Number Placeholder 4"/>
          <p:cNvSpPr>
            <a:spLocks noGrp="1"/>
          </p:cNvSpPr>
          <p:nvPr>
            <p:ph type="sldNum" sz="quarter" idx="12"/>
          </p:nvPr>
        </p:nvSpPr>
        <p:spPr/>
        <p:txBody>
          <a:bodyPr/>
          <a:lstStyle/>
          <a:p>
            <a:r>
              <a:rPr lang="en-US" dirty="0" smtClean="0"/>
              <a:t>6.</a:t>
            </a:r>
            <a:fld id="{D9E2B51F-8D78-4B4C-8A18-2EECEF59068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BB2E26-37EA-4619-B5AD-44B024821F19}" type="datetime1">
              <a:rPr lang="en-US" smtClean="0"/>
              <a:pPr/>
              <a:t>8/16/2018</a:t>
            </a:fld>
            <a:endParaRPr lang="en-US" dirty="0"/>
          </a:p>
        </p:txBody>
      </p:sp>
      <p:sp>
        <p:nvSpPr>
          <p:cNvPr id="3" name="Footer Placeholder 2"/>
          <p:cNvSpPr>
            <a:spLocks noGrp="1"/>
          </p:cNvSpPr>
          <p:nvPr>
            <p:ph type="ftr" sz="quarter" idx="11"/>
          </p:nvPr>
        </p:nvSpPr>
        <p:spPr/>
        <p:txBody>
          <a:bodyPr/>
          <a:lstStyle/>
          <a:p>
            <a:r>
              <a:rPr lang="en-US" smtClean="0"/>
              <a:t>CSEN3103/ Sec-A/NB</a:t>
            </a:r>
            <a:endParaRPr lang="en-US" dirty="0"/>
          </a:p>
        </p:txBody>
      </p:sp>
      <p:sp>
        <p:nvSpPr>
          <p:cNvPr id="4" name="Slide Number Placeholder 3"/>
          <p:cNvSpPr>
            <a:spLocks noGrp="1"/>
          </p:cNvSpPr>
          <p:nvPr>
            <p:ph type="sldNum" sz="quarter" idx="12"/>
          </p:nvPr>
        </p:nvSpPr>
        <p:spPr/>
        <p:txBody>
          <a:bodyPr/>
          <a:lstStyle/>
          <a:p>
            <a:r>
              <a:rPr lang="en-US" dirty="0" smtClean="0"/>
              <a:t>6.</a:t>
            </a:r>
            <a:fld id="{2E685EB1-96FA-4F83-A912-0886C175A00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66BAD0-7705-4399-9180-9FFA7AF8E40E}" type="datetime1">
              <a:rPr lang="en-US" smtClean="0"/>
              <a:pPr/>
              <a:t>8/16/2018</a:t>
            </a:fld>
            <a:endParaRPr lang="en-US" dirty="0"/>
          </a:p>
        </p:txBody>
      </p:sp>
      <p:sp>
        <p:nvSpPr>
          <p:cNvPr id="6" name="Footer Placeholder 5"/>
          <p:cNvSpPr>
            <a:spLocks noGrp="1"/>
          </p:cNvSpPr>
          <p:nvPr>
            <p:ph type="ftr" sz="quarter" idx="11"/>
          </p:nvPr>
        </p:nvSpPr>
        <p:spPr/>
        <p:txBody>
          <a:bodyPr/>
          <a:lstStyle/>
          <a:p>
            <a:r>
              <a:rPr lang="en-US" smtClean="0"/>
              <a:t>CSEN3103/ Sec-A/NB</a:t>
            </a:r>
            <a:endParaRPr lang="en-US" dirty="0"/>
          </a:p>
        </p:txBody>
      </p:sp>
      <p:sp>
        <p:nvSpPr>
          <p:cNvPr id="7" name="Slide Number Placeholder 6"/>
          <p:cNvSpPr>
            <a:spLocks noGrp="1"/>
          </p:cNvSpPr>
          <p:nvPr>
            <p:ph type="sldNum" sz="quarter" idx="12"/>
          </p:nvPr>
        </p:nvSpPr>
        <p:spPr/>
        <p:txBody>
          <a:bodyPr/>
          <a:lstStyle/>
          <a:p>
            <a:r>
              <a:rPr lang="en-US" dirty="0" smtClean="0"/>
              <a:t>6.</a:t>
            </a:r>
            <a:fld id="{7EFFD7D9-F487-459B-A1C4-7F41E57B714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6E83F7-7D39-4FFA-9D29-2E08CD567332}" type="datetime1">
              <a:rPr lang="en-US" smtClean="0"/>
              <a:pPr/>
              <a:t>8/16/2018</a:t>
            </a:fld>
            <a:endParaRPr lang="en-US" dirty="0"/>
          </a:p>
        </p:txBody>
      </p:sp>
      <p:sp>
        <p:nvSpPr>
          <p:cNvPr id="6" name="Footer Placeholder 5"/>
          <p:cNvSpPr>
            <a:spLocks noGrp="1"/>
          </p:cNvSpPr>
          <p:nvPr>
            <p:ph type="ftr" sz="quarter" idx="11"/>
          </p:nvPr>
        </p:nvSpPr>
        <p:spPr/>
        <p:txBody>
          <a:bodyPr/>
          <a:lstStyle/>
          <a:p>
            <a:r>
              <a:rPr lang="en-US" smtClean="0"/>
              <a:t>CSEN3103/ Sec-A/NB</a:t>
            </a:r>
            <a:endParaRPr lang="en-US" dirty="0"/>
          </a:p>
        </p:txBody>
      </p:sp>
      <p:sp>
        <p:nvSpPr>
          <p:cNvPr id="7" name="Slide Number Placeholder 6"/>
          <p:cNvSpPr>
            <a:spLocks noGrp="1"/>
          </p:cNvSpPr>
          <p:nvPr>
            <p:ph type="sldNum" sz="quarter" idx="12"/>
          </p:nvPr>
        </p:nvSpPr>
        <p:spPr/>
        <p:txBody>
          <a:bodyPr/>
          <a:lstStyle/>
          <a:p>
            <a:r>
              <a:rPr lang="en-US" dirty="0" smtClean="0"/>
              <a:t>6.</a:t>
            </a:r>
            <a:fld id="{8A4DCFDD-C79B-470F-A71B-C108EE36E13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FB764-1895-4491-8920-9F51242D42CF}" type="datetime1">
              <a:rPr lang="en-US" smtClean="0"/>
              <a:pPr/>
              <a:t>8/16/2018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CSEN3103/ Sec-A/NB</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6.</a:t>
            </a:r>
            <a:fld id="{AEA418E7-7912-47B9-9C7F-00FD569CC8A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C9D1EBF-0D6B-4FFC-925F-B7EE7BB91462}" type="datetime1">
              <a:rPr lang="en-US" smtClean="0"/>
              <a:pPr/>
              <a:t>8/16/2018</a:t>
            </a:fld>
            <a:endParaRPr lang="en-US" dirty="0"/>
          </a:p>
        </p:txBody>
      </p:sp>
      <p:pic>
        <p:nvPicPr>
          <p:cNvPr id="7" name="Picture 6" descr="Image result for images of operating systems"/>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8" name="Title 1"/>
          <p:cNvSpPr txBox="1">
            <a:spLocks/>
          </p:cNvSpPr>
          <p:nvPr/>
        </p:nvSpPr>
        <p:spPr>
          <a:xfrm>
            <a:off x="0" y="0"/>
            <a:ext cx="9144000" cy="1139825"/>
          </a:xfrm>
          <a:prstGeom prst="rect">
            <a:avLst/>
          </a:prstGeom>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3200" b="1" i="0" u="none" strike="noStrike" kern="1200" cap="none" spc="0" normalizeH="0" baseline="0" noProof="0" dirty="0" smtClean="0">
                <a:ln>
                  <a:noFill/>
                </a:ln>
                <a:solidFill>
                  <a:schemeClr val="tx1"/>
                </a:solidFill>
                <a:effectLst/>
                <a:uLnTx/>
                <a:uFillTx/>
                <a:latin typeface="+mj-lt"/>
                <a:ea typeface="+mj-ea"/>
                <a:cs typeface="+mj-cs"/>
              </a:rPr>
              <a:t>CS-3103 : Operating Systems : Sec-A (NB) :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4400" b="1" i="0" u="none" strike="noStrike" kern="1200" cap="none" spc="0" normalizeH="0" baseline="0" noProof="0" dirty="0" smtClean="0">
                <a:ln>
                  <a:noFill/>
                </a:ln>
                <a:solidFill>
                  <a:schemeClr val="tx1"/>
                </a:solidFill>
                <a:effectLst/>
                <a:uLnTx/>
                <a:uFillTx/>
                <a:latin typeface="+mj-lt"/>
                <a:ea typeface="+mj-ea"/>
                <a:cs typeface="+mj-cs"/>
              </a:rPr>
              <a:t>Process Synchronization</a:t>
            </a:r>
          </a:p>
        </p:txBody>
      </p:sp>
      <p:sp>
        <p:nvSpPr>
          <p:cNvPr id="10" name="Footer Placeholder 9"/>
          <p:cNvSpPr>
            <a:spLocks noGrp="1"/>
          </p:cNvSpPr>
          <p:nvPr>
            <p:ph type="ftr" sz="quarter" idx="11"/>
          </p:nvPr>
        </p:nvSpPr>
        <p:spPr/>
        <p:txBody>
          <a:bodyPr/>
          <a:lstStyle/>
          <a:p>
            <a:r>
              <a:rPr lang="en-US" smtClean="0"/>
              <a:t>CSEN3103/ Sec-A/NB</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911269-55BC-4543-AEB7-4F67B15FC086}" type="datetime1">
              <a:rPr lang="en-US" smtClean="0"/>
              <a:pPr/>
              <a:t>8/16/2018</a:t>
            </a:fld>
            <a:endParaRPr lang="en-US"/>
          </a:p>
        </p:txBody>
      </p:sp>
      <p:sp>
        <p:nvSpPr>
          <p:cNvPr id="5" name="Footer Placeholder 4"/>
          <p:cNvSpPr>
            <a:spLocks noGrp="1"/>
          </p:cNvSpPr>
          <p:nvPr>
            <p:ph type="ftr" sz="quarter" idx="11"/>
          </p:nvPr>
        </p:nvSpPr>
        <p:spPr/>
        <p:txBody>
          <a:bodyPr/>
          <a:lstStyle/>
          <a:p>
            <a:r>
              <a:rPr lang="en-US" smtClean="0"/>
              <a:t>CSEN3103/ Sec-A/NB</a:t>
            </a:r>
            <a:endParaRPr lang="en-US"/>
          </a:p>
        </p:txBody>
      </p:sp>
      <p:sp>
        <p:nvSpPr>
          <p:cNvPr id="7" name="Rectangle 6"/>
          <p:cNvSpPr/>
          <p:nvPr/>
        </p:nvSpPr>
        <p:spPr>
          <a:xfrm>
            <a:off x="0" y="0"/>
            <a:ext cx="9144000" cy="830997"/>
          </a:xfrm>
          <a:prstGeom prst="rect">
            <a:avLst/>
          </a:prstGeom>
          <a:solidFill>
            <a:schemeClr val="bg1">
              <a:lumMod val="85000"/>
            </a:schemeClr>
          </a:solidFill>
        </p:spPr>
        <p:txBody>
          <a:bodyPr wrap="square">
            <a:spAutoFit/>
          </a:bodyPr>
          <a:lstStyle/>
          <a:p>
            <a:pPr algn="ctr"/>
            <a:r>
              <a:rPr lang="en-US" sz="2400" b="1" dirty="0" smtClean="0">
                <a:solidFill>
                  <a:schemeClr val="tx1"/>
                </a:solidFill>
              </a:rPr>
              <a:t>Programming Language Constructs for Concurrency - </a:t>
            </a:r>
            <a:r>
              <a:rPr lang="en-US" sz="2400" b="1" i="1" dirty="0" err="1" smtClean="0">
                <a:solidFill>
                  <a:srgbClr val="C00000"/>
                </a:solidFill>
              </a:rPr>
              <a:t>Parbegin–Parend</a:t>
            </a:r>
            <a:r>
              <a:rPr lang="en-US" sz="2400" b="1" i="1" dirty="0" smtClean="0">
                <a:solidFill>
                  <a:srgbClr val="C00000"/>
                </a:solidFill>
              </a:rPr>
              <a:t> Construct</a:t>
            </a:r>
            <a:endParaRPr lang="en-US" sz="2400" b="1" i="1" dirty="0">
              <a:solidFill>
                <a:srgbClr val="C00000"/>
              </a:solidFill>
            </a:endParaRPr>
          </a:p>
        </p:txBody>
      </p:sp>
      <p:sp>
        <p:nvSpPr>
          <p:cNvPr id="8" name="Content Placeholder 2"/>
          <p:cNvSpPr>
            <a:spLocks noGrp="1"/>
          </p:cNvSpPr>
          <p:nvPr>
            <p:ph idx="1"/>
          </p:nvPr>
        </p:nvSpPr>
        <p:spPr>
          <a:xfrm>
            <a:off x="0" y="838200"/>
            <a:ext cx="8229600" cy="4389437"/>
          </a:xfrm>
        </p:spPr>
        <p:txBody>
          <a:bodyPr>
            <a:normAutofit fontScale="92500" lnSpcReduction="10000"/>
          </a:bodyPr>
          <a:lstStyle/>
          <a:p>
            <a:pPr eaLnBrk="1" hangingPunct="1"/>
            <a:r>
              <a:rPr lang="en-US" sz="2400" dirty="0" smtClean="0"/>
              <a:t>This is a structured construct that specifies concurrency in a given program.</a:t>
            </a:r>
          </a:p>
          <a:p>
            <a:pPr eaLnBrk="1" hangingPunct="1"/>
            <a:r>
              <a:rPr lang="en-US" sz="2400" dirty="0" smtClean="0"/>
              <a:t>The general format of this construct is given below:</a:t>
            </a:r>
          </a:p>
          <a:p>
            <a:pPr eaLnBrk="1" hangingPunct="1">
              <a:buFont typeface="Wingdings 2" pitchFamily="18" charset="2"/>
              <a:buNone/>
            </a:pPr>
            <a:r>
              <a:rPr lang="en-US" sz="2400" dirty="0" smtClean="0"/>
              <a:t>	</a:t>
            </a:r>
            <a:r>
              <a:rPr lang="en-US" sz="3000" b="1" dirty="0" err="1" smtClean="0"/>
              <a:t>parbegin</a:t>
            </a:r>
            <a:endParaRPr lang="en-US" sz="3000" b="1" dirty="0" smtClean="0"/>
          </a:p>
          <a:p>
            <a:pPr eaLnBrk="1" hangingPunct="1">
              <a:buFont typeface="Wingdings 2" pitchFamily="18" charset="2"/>
              <a:buNone/>
            </a:pPr>
            <a:r>
              <a:rPr lang="en-US" sz="3000" b="1" dirty="0" smtClean="0"/>
              <a:t>	       S1</a:t>
            </a:r>
          </a:p>
          <a:p>
            <a:pPr eaLnBrk="1" hangingPunct="1">
              <a:buFont typeface="Wingdings 2" pitchFamily="18" charset="2"/>
              <a:buNone/>
            </a:pPr>
            <a:r>
              <a:rPr lang="en-US" sz="3000" b="1" dirty="0" smtClean="0"/>
              <a:t>	       S2</a:t>
            </a:r>
          </a:p>
          <a:p>
            <a:pPr eaLnBrk="1" hangingPunct="1">
              <a:buFont typeface="Wingdings 2" pitchFamily="18" charset="2"/>
              <a:buNone/>
            </a:pPr>
            <a:r>
              <a:rPr lang="en-US" sz="3000" b="1" dirty="0" smtClean="0"/>
              <a:t>	        -</a:t>
            </a:r>
          </a:p>
          <a:p>
            <a:pPr eaLnBrk="1" hangingPunct="1">
              <a:buFont typeface="Wingdings 2" pitchFamily="18" charset="2"/>
              <a:buNone/>
            </a:pPr>
            <a:r>
              <a:rPr lang="en-US" sz="3000" b="1" dirty="0" smtClean="0"/>
              <a:t>	        -</a:t>
            </a:r>
          </a:p>
          <a:p>
            <a:pPr eaLnBrk="1" hangingPunct="1">
              <a:buFont typeface="Wingdings 2" pitchFamily="18" charset="2"/>
              <a:buNone/>
            </a:pPr>
            <a:r>
              <a:rPr lang="en-US" sz="3000" b="1" dirty="0" smtClean="0"/>
              <a:t>	       </a:t>
            </a:r>
            <a:r>
              <a:rPr lang="en-US" sz="3000" b="1" dirty="0" err="1" smtClean="0"/>
              <a:t>Sn</a:t>
            </a:r>
            <a:endParaRPr lang="en-US" sz="3000" b="1" dirty="0" smtClean="0"/>
          </a:p>
          <a:p>
            <a:pPr eaLnBrk="1" hangingPunct="1">
              <a:buFont typeface="Wingdings 2" pitchFamily="18" charset="2"/>
              <a:buNone/>
            </a:pPr>
            <a:r>
              <a:rPr lang="en-US" sz="3000" b="1" dirty="0" smtClean="0"/>
              <a:t>	</a:t>
            </a:r>
            <a:r>
              <a:rPr lang="en-US" sz="3000" b="1" dirty="0" err="1" smtClean="0"/>
              <a:t>parend</a:t>
            </a:r>
            <a:endParaRPr lang="en-US" sz="3000" b="1" dirty="0" smtClean="0"/>
          </a:p>
          <a:p>
            <a:pPr eaLnBrk="1" hangingPunct="1"/>
            <a:endParaRPr lang="en-US" dirty="0" smtClean="0"/>
          </a:p>
        </p:txBody>
      </p:sp>
      <p:sp>
        <p:nvSpPr>
          <p:cNvPr id="9" name="TextBox 8"/>
          <p:cNvSpPr txBox="1"/>
          <p:nvPr/>
        </p:nvSpPr>
        <p:spPr>
          <a:xfrm>
            <a:off x="1905000" y="2209800"/>
            <a:ext cx="7010400" cy="1569660"/>
          </a:xfrm>
          <a:prstGeom prst="rect">
            <a:avLst/>
          </a:prstGeom>
          <a:noFill/>
        </p:spPr>
        <p:txBody>
          <a:bodyPr wrap="square" rtlCol="0">
            <a:spAutoFit/>
          </a:bodyPr>
          <a:lstStyle/>
          <a:p>
            <a:pPr algn="just"/>
            <a:r>
              <a:rPr lang="en-US" sz="2400" b="1" dirty="0" smtClean="0">
                <a:solidFill>
                  <a:srgbClr val="C00000"/>
                </a:solidFill>
              </a:rPr>
              <a:t>Here, </a:t>
            </a:r>
            <a:r>
              <a:rPr lang="en-US" sz="2400" b="1" dirty="0" err="1" smtClean="0">
                <a:solidFill>
                  <a:srgbClr val="C00000"/>
                </a:solidFill>
              </a:rPr>
              <a:t>parbegin</a:t>
            </a:r>
            <a:r>
              <a:rPr lang="en-US" sz="2400" b="1" dirty="0" smtClean="0">
                <a:solidFill>
                  <a:srgbClr val="C00000"/>
                </a:solidFill>
              </a:rPr>
              <a:t> and </a:t>
            </a:r>
            <a:r>
              <a:rPr lang="en-US" sz="2400" b="1" dirty="0" err="1" smtClean="0">
                <a:solidFill>
                  <a:srgbClr val="C00000"/>
                </a:solidFill>
              </a:rPr>
              <a:t>parend</a:t>
            </a:r>
            <a:r>
              <a:rPr lang="en-US" sz="2400" b="1" dirty="0" smtClean="0">
                <a:solidFill>
                  <a:srgbClr val="C00000"/>
                </a:solidFill>
              </a:rPr>
              <a:t> are keywords, and the statements S1, S2, …..</a:t>
            </a:r>
            <a:r>
              <a:rPr lang="en-US" sz="2400" b="1" dirty="0" err="1" smtClean="0">
                <a:solidFill>
                  <a:srgbClr val="C00000"/>
                </a:solidFill>
              </a:rPr>
              <a:t>Sn</a:t>
            </a:r>
            <a:r>
              <a:rPr lang="en-US" sz="2400" b="1" dirty="0" smtClean="0">
                <a:solidFill>
                  <a:srgbClr val="C00000"/>
                </a:solidFill>
              </a:rPr>
              <a:t> are concurrent statements. Statements enclosed within the normal begin-end pair are considered sequential statements.</a:t>
            </a:r>
            <a:endParaRPr lang="en-US" sz="2400" b="1" dirty="0">
              <a:solidFill>
                <a:srgbClr val="C00000"/>
              </a:solidFill>
            </a:endParaRPr>
          </a:p>
        </p:txBody>
      </p:sp>
      <p:sp>
        <p:nvSpPr>
          <p:cNvPr id="10" name="Slide Number Placeholder 9"/>
          <p:cNvSpPr>
            <a:spLocks noGrp="1"/>
          </p:cNvSpPr>
          <p:nvPr>
            <p:ph type="sldNum" sz="quarter" idx="12"/>
          </p:nvPr>
        </p:nvSpPr>
        <p:spPr/>
        <p:txBody>
          <a:bodyPr/>
          <a:lstStyle/>
          <a:p>
            <a:r>
              <a:rPr lang="en-US" smtClean="0"/>
              <a:t>6.</a:t>
            </a:r>
            <a:fld id="{34C1657C-10C8-4277-B654-647B1C413D01}"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9B12B5-4F65-4C15-B5BC-5FCE8D73ECB9}" type="datetime1">
              <a:rPr lang="en-US" smtClean="0"/>
              <a:pPr/>
              <a:t>8/16/2018</a:t>
            </a:fld>
            <a:endParaRPr lang="en-US"/>
          </a:p>
        </p:txBody>
      </p:sp>
      <p:sp>
        <p:nvSpPr>
          <p:cNvPr id="5" name="Footer Placeholder 4"/>
          <p:cNvSpPr>
            <a:spLocks noGrp="1"/>
          </p:cNvSpPr>
          <p:nvPr>
            <p:ph type="ftr" sz="quarter" idx="11"/>
          </p:nvPr>
        </p:nvSpPr>
        <p:spPr/>
        <p:txBody>
          <a:bodyPr/>
          <a:lstStyle/>
          <a:p>
            <a:r>
              <a:rPr lang="en-US" smtClean="0"/>
              <a:t>CSEN3103/ Sec-A/NB</a:t>
            </a:r>
            <a:endParaRPr lang="en-US"/>
          </a:p>
        </p:txBody>
      </p:sp>
      <p:sp>
        <p:nvSpPr>
          <p:cNvPr id="7" name="Rectangle 6"/>
          <p:cNvSpPr/>
          <p:nvPr/>
        </p:nvSpPr>
        <p:spPr>
          <a:xfrm>
            <a:off x="0" y="0"/>
            <a:ext cx="9144000" cy="461665"/>
          </a:xfrm>
          <a:prstGeom prst="rect">
            <a:avLst/>
          </a:prstGeom>
          <a:solidFill>
            <a:schemeClr val="bg1">
              <a:lumMod val="85000"/>
            </a:schemeClr>
          </a:solidFill>
        </p:spPr>
        <p:txBody>
          <a:bodyPr wrap="square">
            <a:spAutoFit/>
          </a:bodyPr>
          <a:lstStyle/>
          <a:p>
            <a:pPr algn="ctr"/>
            <a:r>
              <a:rPr lang="en-US" sz="2400" b="1" dirty="0" smtClean="0">
                <a:solidFill>
                  <a:schemeClr val="tx1"/>
                </a:solidFill>
              </a:rPr>
              <a:t>Example of </a:t>
            </a:r>
            <a:r>
              <a:rPr lang="en-US" sz="2400" b="1" dirty="0" err="1" smtClean="0">
                <a:solidFill>
                  <a:schemeClr val="tx1"/>
                </a:solidFill>
              </a:rPr>
              <a:t>parbegin</a:t>
            </a:r>
            <a:r>
              <a:rPr lang="en-US" sz="2400" b="1" dirty="0" smtClean="0">
                <a:solidFill>
                  <a:schemeClr val="tx1"/>
                </a:solidFill>
              </a:rPr>
              <a:t> and </a:t>
            </a:r>
            <a:r>
              <a:rPr lang="en-US" sz="2400" b="1" dirty="0" err="1" smtClean="0">
                <a:solidFill>
                  <a:schemeClr val="tx1"/>
                </a:solidFill>
              </a:rPr>
              <a:t>parend</a:t>
            </a:r>
            <a:r>
              <a:rPr lang="en-US" sz="2400" b="1" dirty="0" smtClean="0">
                <a:solidFill>
                  <a:schemeClr val="tx1"/>
                </a:solidFill>
              </a:rPr>
              <a:t> construct and precedence graph</a:t>
            </a:r>
            <a:endParaRPr lang="en-US" sz="2400" b="1" dirty="0">
              <a:solidFill>
                <a:schemeClr val="tx1"/>
              </a:solidFill>
            </a:endParaRPr>
          </a:p>
        </p:txBody>
      </p:sp>
      <p:sp>
        <p:nvSpPr>
          <p:cNvPr id="8" name="Content Placeholder 4"/>
          <p:cNvSpPr>
            <a:spLocks noGrp="1"/>
          </p:cNvSpPr>
          <p:nvPr>
            <p:ph idx="1"/>
          </p:nvPr>
        </p:nvSpPr>
        <p:spPr>
          <a:xfrm>
            <a:off x="0" y="457200"/>
            <a:ext cx="9144000" cy="6400799"/>
          </a:xfrm>
          <a:blipFill>
            <a:blip r:embed="rId2" cstate="print"/>
            <a:tile tx="0" ty="0" sx="100000" sy="100000" flip="none" algn="tl"/>
          </a:blipFill>
        </p:spPr>
        <p:txBody>
          <a:bodyPr>
            <a:normAutofit fontScale="85000" lnSpcReduction="20000"/>
          </a:bodyPr>
          <a:lstStyle/>
          <a:p>
            <a:pPr marL="274320" indent="-274320" eaLnBrk="1" fontAlgn="auto" hangingPunct="1">
              <a:spcAft>
                <a:spcPts val="0"/>
              </a:spcAft>
              <a:buClr>
                <a:schemeClr val="accent3"/>
              </a:buClr>
              <a:buFont typeface="Wingdings 2"/>
              <a:buNone/>
              <a:defRPr/>
            </a:pPr>
            <a:r>
              <a:rPr lang="en-US" b="1" dirty="0" smtClean="0"/>
              <a:t>begin</a:t>
            </a:r>
            <a:endParaRPr lang="en-US" b="1" dirty="0"/>
          </a:p>
          <a:p>
            <a:pPr marL="274320" indent="-274320" eaLnBrk="1" fontAlgn="auto" hangingPunct="1">
              <a:spcAft>
                <a:spcPts val="0"/>
              </a:spcAft>
              <a:buClr>
                <a:schemeClr val="accent3"/>
              </a:buClr>
              <a:buFont typeface="Wingdings 2"/>
              <a:buNone/>
              <a:defRPr/>
            </a:pPr>
            <a:r>
              <a:rPr lang="en-US" b="1" dirty="0"/>
              <a:t>	S1</a:t>
            </a:r>
          </a:p>
          <a:p>
            <a:pPr marL="274320" indent="-274320" eaLnBrk="1" fontAlgn="auto" hangingPunct="1">
              <a:spcAft>
                <a:spcPts val="0"/>
              </a:spcAft>
              <a:buClr>
                <a:schemeClr val="accent3"/>
              </a:buClr>
              <a:buFont typeface="Wingdings 2"/>
              <a:buNone/>
              <a:defRPr/>
            </a:pPr>
            <a:r>
              <a:rPr lang="en-US" b="1" dirty="0"/>
              <a:t>	</a:t>
            </a:r>
            <a:r>
              <a:rPr lang="en-US" b="1" dirty="0" err="1"/>
              <a:t>parbegin</a:t>
            </a:r>
            <a:endParaRPr lang="en-US" b="1" dirty="0"/>
          </a:p>
          <a:p>
            <a:pPr marL="274320" indent="-274320" eaLnBrk="1" fontAlgn="auto" hangingPunct="1">
              <a:spcAft>
                <a:spcPts val="0"/>
              </a:spcAft>
              <a:buClr>
                <a:schemeClr val="accent3"/>
              </a:buClr>
              <a:buFont typeface="Wingdings 2"/>
              <a:buNone/>
              <a:defRPr/>
            </a:pPr>
            <a:r>
              <a:rPr lang="en-US" b="1" dirty="0"/>
              <a:t>		begin</a:t>
            </a:r>
          </a:p>
          <a:p>
            <a:pPr marL="274320" indent="-274320" eaLnBrk="1" fontAlgn="auto" hangingPunct="1">
              <a:spcAft>
                <a:spcPts val="0"/>
              </a:spcAft>
              <a:buClr>
                <a:schemeClr val="accent3"/>
              </a:buClr>
              <a:buFont typeface="Wingdings 2"/>
              <a:buNone/>
              <a:defRPr/>
            </a:pPr>
            <a:r>
              <a:rPr lang="en-US" b="1" dirty="0"/>
              <a:t>			S2;</a:t>
            </a:r>
          </a:p>
          <a:p>
            <a:pPr marL="274320" indent="-274320" eaLnBrk="1" fontAlgn="auto" hangingPunct="1">
              <a:spcAft>
                <a:spcPts val="0"/>
              </a:spcAft>
              <a:buClr>
                <a:schemeClr val="accent3"/>
              </a:buClr>
              <a:buFont typeface="Wingdings 2"/>
              <a:buNone/>
              <a:defRPr/>
            </a:pPr>
            <a:r>
              <a:rPr lang="en-US" b="1" dirty="0"/>
              <a:t>			S4;</a:t>
            </a:r>
          </a:p>
          <a:p>
            <a:pPr marL="274320" indent="-274320" eaLnBrk="1" fontAlgn="auto" hangingPunct="1">
              <a:spcAft>
                <a:spcPts val="0"/>
              </a:spcAft>
              <a:buClr>
                <a:schemeClr val="accent3"/>
              </a:buClr>
              <a:buFont typeface="Wingdings 2"/>
              <a:buNone/>
              <a:defRPr/>
            </a:pPr>
            <a:r>
              <a:rPr lang="en-US" b="1" dirty="0"/>
              <a:t>		end</a:t>
            </a:r>
          </a:p>
          <a:p>
            <a:pPr marL="274320" indent="-274320" eaLnBrk="1" fontAlgn="auto" hangingPunct="1">
              <a:spcAft>
                <a:spcPts val="0"/>
              </a:spcAft>
              <a:buClr>
                <a:schemeClr val="accent3"/>
              </a:buClr>
              <a:buFont typeface="Wingdings 2"/>
              <a:buNone/>
              <a:defRPr/>
            </a:pPr>
            <a:r>
              <a:rPr lang="en-US" b="1" dirty="0" smtClean="0"/>
              <a:t>            begin</a:t>
            </a:r>
            <a:endParaRPr lang="en-US" b="1" dirty="0"/>
          </a:p>
          <a:p>
            <a:pPr marL="274320" indent="-274320" eaLnBrk="1" fontAlgn="auto" hangingPunct="1">
              <a:spcAft>
                <a:spcPts val="0"/>
              </a:spcAft>
              <a:buClr>
                <a:schemeClr val="accent3"/>
              </a:buClr>
              <a:buFont typeface="Wingdings 2"/>
              <a:buNone/>
              <a:defRPr/>
            </a:pPr>
            <a:r>
              <a:rPr lang="en-US" b="1" dirty="0"/>
              <a:t>			S3;</a:t>
            </a:r>
          </a:p>
          <a:p>
            <a:pPr marL="274320" indent="-274320" eaLnBrk="1" fontAlgn="auto" hangingPunct="1">
              <a:spcAft>
                <a:spcPts val="0"/>
              </a:spcAft>
              <a:buClr>
                <a:schemeClr val="accent3"/>
              </a:buClr>
              <a:buFont typeface="Wingdings 2"/>
              <a:buNone/>
              <a:defRPr/>
            </a:pPr>
            <a:r>
              <a:rPr lang="en-US" b="1" dirty="0"/>
              <a:t>			S5</a:t>
            </a:r>
            <a:r>
              <a:rPr lang="en-US" b="1" dirty="0" smtClean="0"/>
              <a:t>;		</a:t>
            </a:r>
            <a:endParaRPr lang="en-US" b="1" dirty="0"/>
          </a:p>
          <a:p>
            <a:pPr marL="274320" indent="-274320" eaLnBrk="1" fontAlgn="auto" hangingPunct="1">
              <a:spcAft>
                <a:spcPts val="0"/>
              </a:spcAft>
              <a:buClr>
                <a:schemeClr val="accent3"/>
              </a:buClr>
              <a:buFont typeface="Wingdings 2"/>
              <a:buNone/>
              <a:defRPr/>
            </a:pPr>
            <a:r>
              <a:rPr lang="en-US" b="1" dirty="0"/>
              <a:t>		end</a:t>
            </a:r>
          </a:p>
          <a:p>
            <a:pPr marL="274320" indent="-274320" eaLnBrk="1" fontAlgn="auto" hangingPunct="1">
              <a:spcAft>
                <a:spcPts val="0"/>
              </a:spcAft>
              <a:buClr>
                <a:schemeClr val="accent3"/>
              </a:buClr>
              <a:buFont typeface="Wingdings 2"/>
              <a:buNone/>
              <a:defRPr/>
            </a:pPr>
            <a:r>
              <a:rPr lang="en-US" b="1" dirty="0"/>
              <a:t>	</a:t>
            </a:r>
            <a:r>
              <a:rPr lang="en-US" b="1" dirty="0" err="1"/>
              <a:t>parend</a:t>
            </a:r>
            <a:endParaRPr lang="en-US" b="1" dirty="0"/>
          </a:p>
          <a:p>
            <a:pPr marL="274320" indent="-274320" eaLnBrk="1" fontAlgn="auto" hangingPunct="1">
              <a:spcAft>
                <a:spcPts val="0"/>
              </a:spcAft>
              <a:buClr>
                <a:schemeClr val="accent3"/>
              </a:buClr>
              <a:buFont typeface="Wingdings 2"/>
              <a:buNone/>
              <a:defRPr/>
            </a:pPr>
            <a:r>
              <a:rPr lang="en-US" b="1" dirty="0"/>
              <a:t> </a:t>
            </a:r>
          </a:p>
          <a:p>
            <a:pPr marL="274320" indent="-274320" eaLnBrk="1" fontAlgn="auto" hangingPunct="1">
              <a:spcAft>
                <a:spcPts val="0"/>
              </a:spcAft>
              <a:buClr>
                <a:schemeClr val="accent3"/>
              </a:buClr>
              <a:buFont typeface="Wingdings 2"/>
              <a:buNone/>
              <a:defRPr/>
            </a:pPr>
            <a:r>
              <a:rPr lang="en-US" b="1" dirty="0"/>
              <a:t>	S6</a:t>
            </a:r>
          </a:p>
          <a:p>
            <a:pPr marL="274320" indent="-274320" eaLnBrk="1" fontAlgn="auto" hangingPunct="1">
              <a:spcAft>
                <a:spcPts val="0"/>
              </a:spcAft>
              <a:buClr>
                <a:schemeClr val="accent3"/>
              </a:buClr>
              <a:buFont typeface="Wingdings 2"/>
              <a:buNone/>
              <a:defRPr/>
            </a:pPr>
            <a:r>
              <a:rPr lang="en-US" b="1" dirty="0"/>
              <a:t>end</a:t>
            </a:r>
          </a:p>
        </p:txBody>
      </p:sp>
      <p:pic>
        <p:nvPicPr>
          <p:cNvPr id="9" name="Picture 5"/>
          <p:cNvPicPr>
            <a:picLocks noChangeAspect="1" noChangeArrowheads="1"/>
          </p:cNvPicPr>
          <p:nvPr/>
        </p:nvPicPr>
        <p:blipFill>
          <a:blip r:embed="rId3" cstate="print"/>
          <a:srcRect/>
          <a:stretch>
            <a:fillRect/>
          </a:stretch>
        </p:blipFill>
        <p:spPr bwMode="auto">
          <a:xfrm>
            <a:off x="2819400" y="2136853"/>
            <a:ext cx="5943600" cy="4721147"/>
          </a:xfrm>
          <a:prstGeom prst="rect">
            <a:avLst/>
          </a:prstGeom>
          <a:noFill/>
          <a:ln w="9525">
            <a:noFill/>
            <a:miter lim="800000"/>
            <a:headEnd/>
            <a:tailEnd/>
          </a:ln>
        </p:spPr>
      </p:pic>
      <p:sp>
        <p:nvSpPr>
          <p:cNvPr id="10" name="TextBox 9"/>
          <p:cNvSpPr txBox="1"/>
          <p:nvPr/>
        </p:nvSpPr>
        <p:spPr>
          <a:xfrm>
            <a:off x="2895600" y="762000"/>
            <a:ext cx="6019800" cy="1015663"/>
          </a:xfrm>
          <a:prstGeom prst="rect">
            <a:avLst/>
          </a:prstGeom>
          <a:noFill/>
          <a:ln>
            <a:solidFill>
              <a:schemeClr val="accent5">
                <a:lumMod val="50000"/>
              </a:schemeClr>
            </a:solidFill>
          </a:ln>
        </p:spPr>
        <p:txBody>
          <a:bodyPr wrap="square" rtlCol="0">
            <a:spAutoFit/>
          </a:bodyPr>
          <a:lstStyle/>
          <a:p>
            <a:pPr algn="just"/>
            <a:r>
              <a:rPr lang="en-US" dirty="0" smtClean="0">
                <a:solidFill>
                  <a:schemeClr val="tx1"/>
                </a:solidFill>
              </a:rPr>
              <a:t>Within the ‘</a:t>
            </a:r>
            <a:r>
              <a:rPr lang="en-US" dirty="0" err="1" smtClean="0">
                <a:solidFill>
                  <a:schemeClr val="tx1"/>
                </a:solidFill>
              </a:rPr>
              <a:t>parbegin-parend</a:t>
            </a:r>
            <a:r>
              <a:rPr lang="en-US" dirty="0" smtClean="0">
                <a:solidFill>
                  <a:schemeClr val="tx1"/>
                </a:solidFill>
              </a:rPr>
              <a:t>’ pair, there are two sequential instruction streams, S2-S4 and S3-S5, that execute concurrently.</a:t>
            </a:r>
            <a:endParaRPr lang="en-US" dirty="0">
              <a:solidFill>
                <a:schemeClr val="tx1"/>
              </a:solidFill>
            </a:endParaRPr>
          </a:p>
        </p:txBody>
      </p:sp>
      <p:sp>
        <p:nvSpPr>
          <p:cNvPr id="11" name="Slide Number Placeholder 10"/>
          <p:cNvSpPr>
            <a:spLocks noGrp="1"/>
          </p:cNvSpPr>
          <p:nvPr>
            <p:ph type="sldNum" sz="quarter" idx="12"/>
          </p:nvPr>
        </p:nvSpPr>
        <p:spPr/>
        <p:txBody>
          <a:bodyPr/>
          <a:lstStyle/>
          <a:p>
            <a:r>
              <a:rPr lang="en-US" smtClean="0"/>
              <a:t>6.</a:t>
            </a:r>
            <a:fld id="{34C1657C-10C8-4277-B654-647B1C413D01}"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8F3406-61AE-4D4F-8795-CD8C4E62857D}" type="datetime1">
              <a:rPr lang="en-US" smtClean="0"/>
              <a:pPr/>
              <a:t>8/16/2018</a:t>
            </a:fld>
            <a:endParaRPr lang="en-US"/>
          </a:p>
        </p:txBody>
      </p:sp>
      <p:sp>
        <p:nvSpPr>
          <p:cNvPr id="5" name="Footer Placeholder 4"/>
          <p:cNvSpPr>
            <a:spLocks noGrp="1"/>
          </p:cNvSpPr>
          <p:nvPr>
            <p:ph type="ftr" sz="quarter" idx="11"/>
          </p:nvPr>
        </p:nvSpPr>
        <p:spPr/>
        <p:txBody>
          <a:bodyPr/>
          <a:lstStyle/>
          <a:p>
            <a:r>
              <a:rPr lang="en-US" smtClean="0"/>
              <a:t>CSEN3103/ Sec-A/NB</a:t>
            </a:r>
            <a:endParaRPr lang="en-US"/>
          </a:p>
        </p:txBody>
      </p:sp>
      <p:sp>
        <p:nvSpPr>
          <p:cNvPr id="8" name="TextBox 7"/>
          <p:cNvSpPr txBox="1"/>
          <p:nvPr/>
        </p:nvSpPr>
        <p:spPr>
          <a:xfrm>
            <a:off x="0" y="0"/>
            <a:ext cx="9144000" cy="1446550"/>
          </a:xfrm>
          <a:prstGeom prst="rect">
            <a:avLst/>
          </a:prstGeom>
          <a:solidFill>
            <a:schemeClr val="bg1">
              <a:lumMod val="85000"/>
            </a:schemeClr>
          </a:solidFill>
        </p:spPr>
        <p:txBody>
          <a:bodyPr wrap="square" rtlCol="0">
            <a:spAutoFit/>
          </a:bodyPr>
          <a:lstStyle/>
          <a:p>
            <a:r>
              <a:rPr lang="en-US" sz="2200" i="1" dirty="0" smtClean="0">
                <a:solidFill>
                  <a:schemeClr val="tx1"/>
                </a:solidFill>
              </a:rPr>
              <a:t>Before we turn to communication between processes, mutual exclusion, critical section (critical region) </a:t>
            </a:r>
            <a:r>
              <a:rPr lang="en-US" sz="2200" i="1" dirty="0" smtClean="0">
                <a:solidFill>
                  <a:schemeClr val="tx1"/>
                </a:solidFill>
                <a:sym typeface="Wingdings" pitchFamily="2" charset="2"/>
              </a:rPr>
              <a:t> learn how to synchronize a set of cooperating and/or competing processes, let’s check </a:t>
            </a:r>
            <a:r>
              <a:rPr lang="en-US" sz="2200" b="1" i="1" dirty="0" smtClean="0">
                <a:solidFill>
                  <a:schemeClr val="tx1"/>
                </a:solidFill>
              </a:rPr>
              <a:t>Data Access &amp;</a:t>
            </a:r>
            <a:r>
              <a:rPr lang="en-US" sz="2200" i="1" dirty="0" smtClean="0">
                <a:solidFill>
                  <a:schemeClr val="tx1"/>
                </a:solidFill>
              </a:rPr>
              <a:t> </a:t>
            </a:r>
            <a:r>
              <a:rPr lang="en-US" sz="2200" b="1" i="1" dirty="0" smtClean="0">
                <a:solidFill>
                  <a:schemeClr val="tx1"/>
                </a:solidFill>
              </a:rPr>
              <a:t>Control Synchronization &amp; Race condition</a:t>
            </a:r>
            <a:endParaRPr lang="en-US" sz="2200" i="1" dirty="0">
              <a:solidFill>
                <a:schemeClr val="tx1"/>
              </a:solidFill>
            </a:endParaRPr>
          </a:p>
        </p:txBody>
      </p:sp>
      <p:sp>
        <p:nvSpPr>
          <p:cNvPr id="9" name="Rectangle 3"/>
          <p:cNvSpPr>
            <a:spLocks noGrp="1" noChangeArrowheads="1"/>
          </p:cNvSpPr>
          <p:nvPr>
            <p:ph idx="1"/>
          </p:nvPr>
        </p:nvSpPr>
        <p:spPr>
          <a:xfrm>
            <a:off x="0" y="1447800"/>
            <a:ext cx="9144000" cy="5410200"/>
          </a:xfrm>
        </p:spPr>
        <p:txBody>
          <a:bodyPr>
            <a:normAutofit/>
          </a:bodyPr>
          <a:lstStyle/>
          <a:p>
            <a:pPr eaLnBrk="1" hangingPunct="1"/>
            <a:r>
              <a:rPr lang="en-US" sz="2800" dirty="0" smtClean="0"/>
              <a:t>The term </a:t>
            </a:r>
            <a:r>
              <a:rPr lang="en-US" sz="2800" b="1" i="1" dirty="0" smtClean="0">
                <a:solidFill>
                  <a:srgbClr val="C00000"/>
                </a:solidFill>
              </a:rPr>
              <a:t>process</a:t>
            </a:r>
            <a:r>
              <a:rPr lang="en-US" sz="2800" i="1" dirty="0" smtClean="0"/>
              <a:t> </a:t>
            </a:r>
            <a:r>
              <a:rPr lang="en-US" sz="2800" dirty="0" smtClean="0"/>
              <a:t>is a generic term for both a process and a thread.</a:t>
            </a:r>
          </a:p>
          <a:p>
            <a:pPr eaLnBrk="1" hangingPunct="1"/>
            <a:r>
              <a:rPr lang="en-US" sz="2800" dirty="0" smtClean="0"/>
              <a:t>What are Interacting processes? Processes Pi and </a:t>
            </a:r>
            <a:r>
              <a:rPr lang="en-US" sz="2800" dirty="0" err="1" smtClean="0"/>
              <a:t>Pj</a:t>
            </a:r>
            <a:r>
              <a:rPr lang="en-US" sz="2800" dirty="0" smtClean="0"/>
              <a:t> are interacting if the </a:t>
            </a:r>
            <a:r>
              <a:rPr lang="en-US" sz="2800" dirty="0" err="1" smtClean="0"/>
              <a:t>write_set</a:t>
            </a:r>
            <a:r>
              <a:rPr lang="en-US" sz="2800" dirty="0" smtClean="0"/>
              <a:t> of one of the processes overlaps the </a:t>
            </a:r>
            <a:r>
              <a:rPr lang="en-US" sz="2800" dirty="0" err="1" smtClean="0"/>
              <a:t>write_set</a:t>
            </a:r>
            <a:r>
              <a:rPr lang="en-US" sz="2800" dirty="0" smtClean="0"/>
              <a:t> or </a:t>
            </a:r>
            <a:r>
              <a:rPr lang="en-US" sz="2800" dirty="0" err="1" smtClean="0"/>
              <a:t>read_set</a:t>
            </a:r>
            <a:r>
              <a:rPr lang="en-US" sz="2800" dirty="0" smtClean="0"/>
              <a:t> of the other. </a:t>
            </a:r>
          </a:p>
          <a:p>
            <a:pPr eaLnBrk="1" hangingPunct="1"/>
            <a:r>
              <a:rPr lang="en-US" sz="2800" i="1" dirty="0" smtClean="0"/>
              <a:t>Process synchronization </a:t>
            </a:r>
            <a:r>
              <a:rPr lang="en-US" sz="2800" dirty="0" smtClean="0"/>
              <a:t>includes </a:t>
            </a:r>
            <a:r>
              <a:rPr lang="en-US" sz="2800" b="1" dirty="0" smtClean="0">
                <a:solidFill>
                  <a:srgbClr val="C00000"/>
                </a:solidFill>
              </a:rPr>
              <a:t>Data Access Synchronization</a:t>
            </a:r>
            <a:r>
              <a:rPr lang="en-US" sz="2800" dirty="0" smtClean="0"/>
              <a:t> and </a:t>
            </a:r>
            <a:r>
              <a:rPr lang="en-US" sz="2800" b="1" dirty="0" smtClean="0">
                <a:solidFill>
                  <a:srgbClr val="C00000"/>
                </a:solidFill>
              </a:rPr>
              <a:t>Control Synchronization</a:t>
            </a:r>
            <a:r>
              <a:rPr lang="en-US" dirty="0" smtClean="0"/>
              <a:t>. </a:t>
            </a:r>
          </a:p>
        </p:txBody>
      </p:sp>
      <p:sp>
        <p:nvSpPr>
          <p:cNvPr id="7" name="Slide Number Placeholder 6"/>
          <p:cNvSpPr>
            <a:spLocks noGrp="1"/>
          </p:cNvSpPr>
          <p:nvPr>
            <p:ph type="sldNum" sz="quarter" idx="12"/>
          </p:nvPr>
        </p:nvSpPr>
        <p:spPr/>
        <p:txBody>
          <a:bodyPr/>
          <a:lstStyle/>
          <a:p>
            <a:r>
              <a:rPr lang="en-US" smtClean="0"/>
              <a:t>6.</a:t>
            </a:r>
            <a:fld id="{34C1657C-10C8-4277-B654-647B1C413D01}"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D1ECBF-5B85-400F-86F2-53AB7CB8B79E}" type="datetime1">
              <a:rPr lang="en-US" smtClean="0"/>
              <a:pPr/>
              <a:t>8/16/2018</a:t>
            </a:fld>
            <a:endParaRPr lang="en-US"/>
          </a:p>
        </p:txBody>
      </p:sp>
      <p:sp>
        <p:nvSpPr>
          <p:cNvPr id="5" name="Footer Placeholder 4"/>
          <p:cNvSpPr>
            <a:spLocks noGrp="1"/>
          </p:cNvSpPr>
          <p:nvPr>
            <p:ph type="ftr" sz="quarter" idx="11"/>
          </p:nvPr>
        </p:nvSpPr>
        <p:spPr/>
        <p:txBody>
          <a:bodyPr/>
          <a:lstStyle/>
          <a:p>
            <a:r>
              <a:rPr lang="en-US" smtClean="0"/>
              <a:t>CSEN3103/ Sec-A/NB</a:t>
            </a:r>
            <a:endParaRPr lang="en-US"/>
          </a:p>
        </p:txBody>
      </p:sp>
      <p:sp>
        <p:nvSpPr>
          <p:cNvPr id="7" name="Content Placeholder 2"/>
          <p:cNvSpPr>
            <a:spLocks noGrp="1"/>
          </p:cNvSpPr>
          <p:nvPr>
            <p:ph idx="1"/>
          </p:nvPr>
        </p:nvSpPr>
        <p:spPr>
          <a:xfrm>
            <a:off x="0" y="0"/>
            <a:ext cx="9144000" cy="6858000"/>
          </a:xfrm>
          <a:blipFill>
            <a:blip r:embed="rId2" cstate="print"/>
            <a:tile tx="0" ty="0" sx="100000" sy="100000" flip="none" algn="tl"/>
          </a:blipFill>
        </p:spPr>
        <p:txBody>
          <a:bodyPr>
            <a:normAutofit/>
          </a:bodyPr>
          <a:lstStyle/>
          <a:p>
            <a:pPr algn="just"/>
            <a:r>
              <a:rPr lang="en-US" sz="2400" b="1" dirty="0" smtClean="0">
                <a:solidFill>
                  <a:schemeClr val="tx1">
                    <a:lumMod val="95000"/>
                    <a:lumOff val="5000"/>
                  </a:schemeClr>
                </a:solidFill>
                <a:latin typeface="Century Schoolbook" pitchFamily="18" charset="0"/>
              </a:rPr>
              <a:t>Data Access Synchronization</a:t>
            </a:r>
            <a:r>
              <a:rPr lang="en-US" sz="2400" b="1" dirty="0" smtClean="0">
                <a:solidFill>
                  <a:srgbClr val="C00000"/>
                </a:solidFill>
                <a:latin typeface="Century Schoolbook" pitchFamily="18" charset="0"/>
              </a:rPr>
              <a:t>:  Let </a:t>
            </a:r>
            <a:r>
              <a:rPr lang="en-US" sz="2400" b="1" dirty="0" smtClean="0">
                <a:solidFill>
                  <a:schemeClr val="tx1">
                    <a:lumMod val="95000"/>
                    <a:lumOff val="5000"/>
                  </a:schemeClr>
                </a:solidFill>
                <a:latin typeface="Century Schoolbook" pitchFamily="18" charset="0"/>
              </a:rPr>
              <a:t>a</a:t>
            </a:r>
            <a:r>
              <a:rPr lang="en-US" sz="2400" b="1" baseline="-25000" dirty="0" smtClean="0">
                <a:solidFill>
                  <a:schemeClr val="tx1">
                    <a:lumMod val="95000"/>
                    <a:lumOff val="5000"/>
                  </a:schemeClr>
                </a:solidFill>
                <a:latin typeface="Century Schoolbook" pitchFamily="18" charset="0"/>
              </a:rPr>
              <a:t>i</a:t>
            </a:r>
            <a:r>
              <a:rPr lang="en-US" sz="2400" b="1" dirty="0" smtClean="0">
                <a:solidFill>
                  <a:srgbClr val="C00000"/>
                </a:solidFill>
                <a:latin typeface="Century Schoolbook" pitchFamily="18" charset="0"/>
              </a:rPr>
              <a:t> and </a:t>
            </a:r>
            <a:r>
              <a:rPr lang="en-US" sz="2400" b="1" dirty="0" err="1" smtClean="0">
                <a:solidFill>
                  <a:schemeClr val="tx1">
                    <a:lumMod val="95000"/>
                    <a:lumOff val="5000"/>
                  </a:schemeClr>
                </a:solidFill>
                <a:latin typeface="Century Schoolbook" pitchFamily="18" charset="0"/>
              </a:rPr>
              <a:t>a</a:t>
            </a:r>
            <a:r>
              <a:rPr lang="en-US" sz="2400" b="1" baseline="-25000" dirty="0" err="1" smtClean="0">
                <a:solidFill>
                  <a:schemeClr val="tx1">
                    <a:lumMod val="95000"/>
                    <a:lumOff val="5000"/>
                  </a:schemeClr>
                </a:solidFill>
                <a:latin typeface="Century Schoolbook" pitchFamily="18" charset="0"/>
              </a:rPr>
              <a:t>j</a:t>
            </a:r>
            <a:r>
              <a:rPr lang="en-US" sz="2400" b="1" dirty="0" smtClean="0">
                <a:solidFill>
                  <a:srgbClr val="C00000"/>
                </a:solidFill>
                <a:latin typeface="Century Schoolbook" pitchFamily="18" charset="0"/>
              </a:rPr>
              <a:t> be operations on </a:t>
            </a:r>
            <a:r>
              <a:rPr lang="en-US" sz="2400" b="1" i="1" u="sng" dirty="0" smtClean="0">
                <a:solidFill>
                  <a:srgbClr val="C00000"/>
                </a:solidFill>
                <a:latin typeface="Century Schoolbook" pitchFamily="18" charset="0"/>
              </a:rPr>
              <a:t>shared data </a:t>
            </a:r>
            <a:r>
              <a:rPr lang="en-US" sz="2400" b="1" dirty="0" err="1" smtClean="0">
                <a:solidFill>
                  <a:schemeClr val="tx1">
                    <a:lumMod val="95000"/>
                    <a:lumOff val="5000"/>
                  </a:schemeClr>
                </a:solidFill>
                <a:latin typeface="Century Schoolbook" pitchFamily="18" charset="0"/>
              </a:rPr>
              <a:t>d</a:t>
            </a:r>
            <a:r>
              <a:rPr lang="en-US" sz="2400" b="1" baseline="-25000" dirty="0" err="1" smtClean="0">
                <a:solidFill>
                  <a:schemeClr val="tx1">
                    <a:lumMod val="95000"/>
                    <a:lumOff val="5000"/>
                  </a:schemeClr>
                </a:solidFill>
                <a:latin typeface="Century Schoolbook" pitchFamily="18" charset="0"/>
              </a:rPr>
              <a:t>s</a:t>
            </a:r>
            <a:r>
              <a:rPr lang="en-US" sz="2400" b="1" dirty="0" smtClean="0">
                <a:solidFill>
                  <a:srgbClr val="C00000"/>
                </a:solidFill>
                <a:latin typeface="Century Schoolbook" pitchFamily="18" charset="0"/>
              </a:rPr>
              <a:t> performed by two processes </a:t>
            </a:r>
            <a:r>
              <a:rPr lang="en-US" sz="2400" b="1" dirty="0" smtClean="0">
                <a:solidFill>
                  <a:schemeClr val="tx1">
                    <a:lumMod val="95000"/>
                    <a:lumOff val="5000"/>
                  </a:schemeClr>
                </a:solidFill>
                <a:latin typeface="Century Schoolbook" pitchFamily="18" charset="0"/>
              </a:rPr>
              <a:t>P</a:t>
            </a:r>
            <a:r>
              <a:rPr lang="en-US" sz="2400" b="1" baseline="-25000" dirty="0" smtClean="0">
                <a:solidFill>
                  <a:schemeClr val="tx1">
                    <a:lumMod val="95000"/>
                    <a:lumOff val="5000"/>
                  </a:schemeClr>
                </a:solidFill>
                <a:latin typeface="Century Schoolbook" pitchFamily="18" charset="0"/>
              </a:rPr>
              <a:t>i</a:t>
            </a:r>
            <a:r>
              <a:rPr lang="en-US" sz="2400" b="1" dirty="0" smtClean="0">
                <a:solidFill>
                  <a:srgbClr val="C00000"/>
                </a:solidFill>
                <a:latin typeface="Century Schoolbook" pitchFamily="18" charset="0"/>
              </a:rPr>
              <a:t> and </a:t>
            </a:r>
            <a:r>
              <a:rPr lang="en-US" sz="2400" b="1" dirty="0" err="1" smtClean="0">
                <a:solidFill>
                  <a:schemeClr val="tx1">
                    <a:lumMod val="95000"/>
                    <a:lumOff val="5000"/>
                  </a:schemeClr>
                </a:solidFill>
                <a:latin typeface="Century Schoolbook" pitchFamily="18" charset="0"/>
              </a:rPr>
              <a:t>P</a:t>
            </a:r>
            <a:r>
              <a:rPr lang="en-US" sz="2400" b="1" baseline="-25000" dirty="0" err="1" smtClean="0">
                <a:solidFill>
                  <a:schemeClr val="tx1">
                    <a:lumMod val="95000"/>
                    <a:lumOff val="5000"/>
                  </a:schemeClr>
                </a:solidFill>
                <a:latin typeface="Century Schoolbook" pitchFamily="18" charset="0"/>
              </a:rPr>
              <a:t>j</a:t>
            </a:r>
            <a:r>
              <a:rPr lang="en-US" sz="2400" b="1" dirty="0" smtClean="0">
                <a:solidFill>
                  <a:srgbClr val="C00000"/>
                </a:solidFill>
                <a:latin typeface="Century Schoolbook" pitchFamily="18" charset="0"/>
              </a:rPr>
              <a:t>.</a:t>
            </a:r>
          </a:p>
          <a:p>
            <a:pPr algn="just"/>
            <a:r>
              <a:rPr lang="en-US" sz="2400" b="1" dirty="0" smtClean="0">
                <a:solidFill>
                  <a:srgbClr val="C00000"/>
                </a:solidFill>
                <a:latin typeface="Century Schoolbook" pitchFamily="18" charset="0"/>
              </a:rPr>
              <a:t> </a:t>
            </a:r>
            <a:r>
              <a:rPr lang="en-US" sz="2800" b="1" dirty="0" err="1">
                <a:solidFill>
                  <a:schemeClr val="tx1">
                    <a:lumMod val="95000"/>
                    <a:lumOff val="5000"/>
                  </a:schemeClr>
                </a:solidFill>
                <a:latin typeface="Century Schoolbook" pitchFamily="18" charset="0"/>
              </a:rPr>
              <a:t>f</a:t>
            </a:r>
            <a:r>
              <a:rPr lang="en-US" sz="2800" b="1" baseline="-25000" dirty="0" err="1" smtClean="0">
                <a:solidFill>
                  <a:schemeClr val="tx1">
                    <a:lumMod val="95000"/>
                    <a:lumOff val="5000"/>
                  </a:schemeClr>
                </a:solidFill>
                <a:latin typeface="Century Schoolbook" pitchFamily="18" charset="0"/>
              </a:rPr>
              <a:t>i</a:t>
            </a:r>
            <a:r>
              <a:rPr lang="en-US" sz="2800" b="1" dirty="0" smtClean="0">
                <a:solidFill>
                  <a:schemeClr val="tx1">
                    <a:lumMod val="95000"/>
                    <a:lumOff val="5000"/>
                  </a:schemeClr>
                </a:solidFill>
                <a:latin typeface="Century Schoolbook" pitchFamily="18" charset="0"/>
              </a:rPr>
              <a:t>(</a:t>
            </a:r>
            <a:r>
              <a:rPr lang="en-US" sz="2800" b="1" dirty="0" err="1" smtClean="0">
                <a:solidFill>
                  <a:schemeClr val="tx1">
                    <a:lumMod val="95000"/>
                    <a:lumOff val="5000"/>
                  </a:schemeClr>
                </a:solidFill>
                <a:latin typeface="Century Schoolbook" pitchFamily="18" charset="0"/>
              </a:rPr>
              <a:t>d</a:t>
            </a:r>
            <a:r>
              <a:rPr lang="en-US" sz="2800" b="1" baseline="-25000" dirty="0" err="1" smtClean="0">
                <a:solidFill>
                  <a:schemeClr val="tx1">
                    <a:lumMod val="95000"/>
                    <a:lumOff val="5000"/>
                  </a:schemeClr>
                </a:solidFill>
                <a:latin typeface="Century Schoolbook" pitchFamily="18" charset="0"/>
              </a:rPr>
              <a:t>s</a:t>
            </a:r>
            <a:r>
              <a:rPr lang="en-US" sz="2800" b="1" dirty="0" smtClean="0">
                <a:solidFill>
                  <a:schemeClr val="tx1">
                    <a:lumMod val="95000"/>
                    <a:lumOff val="5000"/>
                  </a:schemeClr>
                </a:solidFill>
                <a:latin typeface="Century Schoolbook" pitchFamily="18" charset="0"/>
              </a:rPr>
              <a:t>)</a:t>
            </a:r>
            <a:r>
              <a:rPr lang="en-US" sz="2400" b="1" dirty="0" smtClean="0">
                <a:solidFill>
                  <a:srgbClr val="C00000"/>
                </a:solidFill>
                <a:latin typeface="Century Schoolbook" pitchFamily="18" charset="0"/>
              </a:rPr>
              <a:t> represents the value of </a:t>
            </a:r>
            <a:r>
              <a:rPr lang="en-US" sz="2400" b="1" dirty="0" err="1" smtClean="0">
                <a:solidFill>
                  <a:schemeClr val="tx1">
                    <a:lumMod val="95000"/>
                    <a:lumOff val="5000"/>
                  </a:schemeClr>
                </a:solidFill>
                <a:latin typeface="Century Schoolbook" pitchFamily="18" charset="0"/>
              </a:rPr>
              <a:t>d</a:t>
            </a:r>
            <a:r>
              <a:rPr lang="en-US" sz="2400" b="1" baseline="-25000" dirty="0" err="1" smtClean="0">
                <a:solidFill>
                  <a:schemeClr val="tx1">
                    <a:lumMod val="95000"/>
                    <a:lumOff val="5000"/>
                  </a:schemeClr>
                </a:solidFill>
                <a:latin typeface="Century Schoolbook" pitchFamily="18" charset="0"/>
              </a:rPr>
              <a:t>s</a:t>
            </a:r>
            <a:r>
              <a:rPr lang="en-US" sz="2400" b="1" dirty="0" smtClean="0">
                <a:solidFill>
                  <a:srgbClr val="C00000"/>
                </a:solidFill>
                <a:latin typeface="Century Schoolbook" pitchFamily="18" charset="0"/>
              </a:rPr>
              <a:t> resulting from changes, if any, caused by operation </a:t>
            </a:r>
            <a:r>
              <a:rPr lang="en-US" sz="2400" b="1" dirty="0" smtClean="0">
                <a:solidFill>
                  <a:schemeClr val="tx1">
                    <a:lumMod val="95000"/>
                    <a:lumOff val="5000"/>
                  </a:schemeClr>
                </a:solidFill>
                <a:latin typeface="Century Schoolbook" pitchFamily="18" charset="0"/>
              </a:rPr>
              <a:t>a</a:t>
            </a:r>
            <a:r>
              <a:rPr lang="en-US" sz="2400" b="1" baseline="-25000" dirty="0" smtClean="0">
                <a:solidFill>
                  <a:schemeClr val="tx1">
                    <a:lumMod val="95000"/>
                    <a:lumOff val="5000"/>
                  </a:schemeClr>
                </a:solidFill>
                <a:latin typeface="Century Schoolbook" pitchFamily="18" charset="0"/>
              </a:rPr>
              <a:t>i</a:t>
            </a:r>
            <a:r>
              <a:rPr lang="en-US" sz="2400" b="1" dirty="0" smtClean="0">
                <a:solidFill>
                  <a:srgbClr val="C00000"/>
                </a:solidFill>
                <a:latin typeface="Century Schoolbook" pitchFamily="18" charset="0"/>
              </a:rPr>
              <a:t>. </a:t>
            </a:r>
          </a:p>
          <a:p>
            <a:pPr algn="just">
              <a:buNone/>
            </a:pPr>
            <a:endParaRPr lang="en-US" sz="1000" b="1" dirty="0" smtClean="0">
              <a:solidFill>
                <a:srgbClr val="C00000"/>
              </a:solidFill>
              <a:latin typeface="Century Schoolbook" pitchFamily="18" charset="0"/>
            </a:endParaRPr>
          </a:p>
          <a:p>
            <a:pPr algn="just"/>
            <a:r>
              <a:rPr lang="en-US" sz="2400" b="1" dirty="0" smtClean="0">
                <a:solidFill>
                  <a:schemeClr val="tx1">
                    <a:lumMod val="85000"/>
                    <a:lumOff val="15000"/>
                  </a:schemeClr>
                </a:solidFill>
                <a:latin typeface="Century Schoolbook" pitchFamily="18" charset="0"/>
              </a:rPr>
              <a:t>Race conditions </a:t>
            </a:r>
            <a:r>
              <a:rPr lang="en-US" sz="2400" b="1" dirty="0" smtClean="0">
                <a:solidFill>
                  <a:srgbClr val="C00000"/>
                </a:solidFill>
                <a:latin typeface="Century Schoolbook" pitchFamily="18" charset="0"/>
              </a:rPr>
              <a:t>arise if processes access shared data in an uncoordinated manner, i.e., if the result of execution of </a:t>
            </a:r>
            <a:r>
              <a:rPr lang="en-US" sz="2400" b="1" dirty="0" smtClean="0">
                <a:solidFill>
                  <a:schemeClr val="tx1">
                    <a:lumMod val="95000"/>
                    <a:lumOff val="5000"/>
                  </a:schemeClr>
                </a:solidFill>
                <a:latin typeface="Century Schoolbook" pitchFamily="18" charset="0"/>
              </a:rPr>
              <a:t>a</a:t>
            </a:r>
            <a:r>
              <a:rPr lang="en-US" sz="2400" b="1" baseline="-25000" dirty="0" smtClean="0">
                <a:solidFill>
                  <a:schemeClr val="tx1">
                    <a:lumMod val="95000"/>
                    <a:lumOff val="5000"/>
                  </a:schemeClr>
                </a:solidFill>
                <a:latin typeface="Century Schoolbook" pitchFamily="18" charset="0"/>
              </a:rPr>
              <a:t>i</a:t>
            </a:r>
            <a:r>
              <a:rPr lang="en-US" sz="2400" b="1" dirty="0" smtClean="0">
                <a:solidFill>
                  <a:srgbClr val="C00000"/>
                </a:solidFill>
                <a:latin typeface="Century Schoolbook" pitchFamily="18" charset="0"/>
              </a:rPr>
              <a:t> and </a:t>
            </a:r>
            <a:r>
              <a:rPr lang="en-US" sz="2400" b="1" dirty="0" err="1" smtClean="0">
                <a:solidFill>
                  <a:schemeClr val="tx1">
                    <a:lumMod val="95000"/>
                    <a:lumOff val="5000"/>
                  </a:schemeClr>
                </a:solidFill>
                <a:latin typeface="Century Schoolbook" pitchFamily="18" charset="0"/>
              </a:rPr>
              <a:t>a</a:t>
            </a:r>
            <a:r>
              <a:rPr lang="en-US" sz="2400" b="1" baseline="-25000" dirty="0" err="1" smtClean="0">
                <a:solidFill>
                  <a:schemeClr val="tx1">
                    <a:lumMod val="95000"/>
                    <a:lumOff val="5000"/>
                  </a:schemeClr>
                </a:solidFill>
                <a:latin typeface="Century Schoolbook" pitchFamily="18" charset="0"/>
              </a:rPr>
              <a:t>j</a:t>
            </a:r>
            <a:r>
              <a:rPr lang="en-US" sz="2400" b="1" dirty="0" smtClean="0">
                <a:solidFill>
                  <a:srgbClr val="C00000"/>
                </a:solidFill>
                <a:latin typeface="Century Schoolbook" pitchFamily="18" charset="0"/>
              </a:rPr>
              <a:t> in processes </a:t>
            </a:r>
            <a:r>
              <a:rPr lang="en-US" sz="2400" b="1" dirty="0" smtClean="0">
                <a:solidFill>
                  <a:schemeClr val="tx1">
                    <a:lumMod val="95000"/>
                    <a:lumOff val="5000"/>
                  </a:schemeClr>
                </a:solidFill>
                <a:latin typeface="Century Schoolbook" pitchFamily="18" charset="0"/>
              </a:rPr>
              <a:t>P</a:t>
            </a:r>
            <a:r>
              <a:rPr lang="en-US" sz="2400" b="1" baseline="-25000" dirty="0" smtClean="0">
                <a:solidFill>
                  <a:schemeClr val="tx1">
                    <a:lumMod val="95000"/>
                    <a:lumOff val="5000"/>
                  </a:schemeClr>
                </a:solidFill>
                <a:latin typeface="Century Schoolbook" pitchFamily="18" charset="0"/>
              </a:rPr>
              <a:t>i</a:t>
            </a:r>
            <a:r>
              <a:rPr lang="en-US" sz="2400" b="1" dirty="0" smtClean="0">
                <a:solidFill>
                  <a:schemeClr val="tx1">
                    <a:lumMod val="95000"/>
                    <a:lumOff val="5000"/>
                  </a:schemeClr>
                </a:solidFill>
                <a:latin typeface="Century Schoolbook" pitchFamily="18" charset="0"/>
              </a:rPr>
              <a:t> </a:t>
            </a:r>
            <a:r>
              <a:rPr lang="en-US" sz="2400" b="1" dirty="0" smtClean="0">
                <a:solidFill>
                  <a:srgbClr val="C00000"/>
                </a:solidFill>
                <a:latin typeface="Century Schoolbook" pitchFamily="18" charset="0"/>
              </a:rPr>
              <a:t>and </a:t>
            </a:r>
            <a:r>
              <a:rPr lang="en-US" sz="2400" b="1" dirty="0" err="1" smtClean="0">
                <a:solidFill>
                  <a:schemeClr val="tx1">
                    <a:lumMod val="95000"/>
                    <a:lumOff val="5000"/>
                  </a:schemeClr>
                </a:solidFill>
                <a:latin typeface="Century Schoolbook" pitchFamily="18" charset="0"/>
              </a:rPr>
              <a:t>P</a:t>
            </a:r>
            <a:r>
              <a:rPr lang="en-US" sz="2400" b="1" baseline="-25000" dirty="0" err="1" smtClean="0">
                <a:solidFill>
                  <a:schemeClr val="tx1">
                    <a:lumMod val="95000"/>
                    <a:lumOff val="5000"/>
                  </a:schemeClr>
                </a:solidFill>
                <a:latin typeface="Century Schoolbook" pitchFamily="18" charset="0"/>
              </a:rPr>
              <a:t>j</a:t>
            </a:r>
            <a:r>
              <a:rPr lang="en-US" sz="2400" b="1" dirty="0" smtClean="0">
                <a:solidFill>
                  <a:srgbClr val="C00000"/>
                </a:solidFill>
                <a:latin typeface="Century Schoolbook" pitchFamily="18" charset="0"/>
              </a:rPr>
              <a:t> is other than </a:t>
            </a:r>
            <a:r>
              <a:rPr lang="en-US" sz="2800" b="1" dirty="0" err="1" smtClean="0">
                <a:solidFill>
                  <a:schemeClr val="tx1">
                    <a:lumMod val="95000"/>
                    <a:lumOff val="5000"/>
                  </a:schemeClr>
                </a:solidFill>
                <a:latin typeface="Century Schoolbook" pitchFamily="18" charset="0"/>
              </a:rPr>
              <a:t>f</a:t>
            </a:r>
            <a:r>
              <a:rPr lang="en-US" sz="2800" b="1" baseline="-25000" dirty="0" err="1" smtClean="0">
                <a:solidFill>
                  <a:schemeClr val="tx1">
                    <a:lumMod val="95000"/>
                    <a:lumOff val="5000"/>
                  </a:schemeClr>
                </a:solidFill>
                <a:latin typeface="Century Schoolbook" pitchFamily="18" charset="0"/>
              </a:rPr>
              <a:t>i</a:t>
            </a:r>
            <a:r>
              <a:rPr lang="en-US" sz="2800" b="1" dirty="0" smtClean="0">
                <a:solidFill>
                  <a:schemeClr val="tx1">
                    <a:lumMod val="95000"/>
                    <a:lumOff val="5000"/>
                  </a:schemeClr>
                </a:solidFill>
                <a:latin typeface="Century Schoolbook" pitchFamily="18" charset="0"/>
              </a:rPr>
              <a:t>(</a:t>
            </a:r>
            <a:r>
              <a:rPr lang="en-US" sz="2800" b="1" dirty="0" err="1" smtClean="0">
                <a:solidFill>
                  <a:schemeClr val="tx1">
                    <a:lumMod val="95000"/>
                    <a:lumOff val="5000"/>
                  </a:schemeClr>
                </a:solidFill>
                <a:latin typeface="Century Schoolbook" pitchFamily="18" charset="0"/>
              </a:rPr>
              <a:t>f</a:t>
            </a:r>
            <a:r>
              <a:rPr lang="en-US" sz="2800" b="1" baseline="-25000" dirty="0" err="1" smtClean="0">
                <a:solidFill>
                  <a:schemeClr val="tx1">
                    <a:lumMod val="95000"/>
                    <a:lumOff val="5000"/>
                  </a:schemeClr>
                </a:solidFill>
                <a:latin typeface="Century Schoolbook" pitchFamily="18" charset="0"/>
              </a:rPr>
              <a:t>j</a:t>
            </a:r>
            <a:r>
              <a:rPr lang="en-US" sz="2800" b="1" dirty="0" smtClean="0">
                <a:solidFill>
                  <a:schemeClr val="tx1">
                    <a:lumMod val="95000"/>
                    <a:lumOff val="5000"/>
                  </a:schemeClr>
                </a:solidFill>
                <a:latin typeface="Century Schoolbook" pitchFamily="18" charset="0"/>
              </a:rPr>
              <a:t>(</a:t>
            </a:r>
            <a:r>
              <a:rPr lang="en-US" sz="2800" b="1" dirty="0" err="1" smtClean="0">
                <a:solidFill>
                  <a:schemeClr val="tx1">
                    <a:lumMod val="95000"/>
                    <a:lumOff val="5000"/>
                  </a:schemeClr>
                </a:solidFill>
                <a:latin typeface="Century Schoolbook" pitchFamily="18" charset="0"/>
              </a:rPr>
              <a:t>d</a:t>
            </a:r>
            <a:r>
              <a:rPr lang="en-US" sz="2800" b="1" baseline="-25000" dirty="0" err="1" smtClean="0">
                <a:solidFill>
                  <a:schemeClr val="tx1">
                    <a:lumMod val="95000"/>
                    <a:lumOff val="5000"/>
                  </a:schemeClr>
                </a:solidFill>
                <a:latin typeface="Century Schoolbook" pitchFamily="18" charset="0"/>
              </a:rPr>
              <a:t>s</a:t>
            </a:r>
            <a:r>
              <a:rPr lang="en-US" sz="2800" b="1" dirty="0" smtClean="0">
                <a:solidFill>
                  <a:schemeClr val="tx1">
                    <a:lumMod val="95000"/>
                    <a:lumOff val="5000"/>
                  </a:schemeClr>
                </a:solidFill>
                <a:latin typeface="Century Schoolbook" pitchFamily="18" charset="0"/>
              </a:rPr>
              <a:t>))</a:t>
            </a:r>
            <a:r>
              <a:rPr lang="en-US" sz="2400" b="1" dirty="0" smtClean="0">
                <a:solidFill>
                  <a:schemeClr val="tx1">
                    <a:lumMod val="95000"/>
                    <a:lumOff val="5000"/>
                  </a:schemeClr>
                </a:solidFill>
                <a:latin typeface="Century Schoolbook" pitchFamily="18" charset="0"/>
              </a:rPr>
              <a:t> </a:t>
            </a:r>
            <a:r>
              <a:rPr lang="en-US" sz="2400" b="1" dirty="0" smtClean="0">
                <a:solidFill>
                  <a:srgbClr val="C00000"/>
                </a:solidFill>
                <a:latin typeface="Century Schoolbook" pitchFamily="18" charset="0"/>
              </a:rPr>
              <a:t>or </a:t>
            </a:r>
            <a:r>
              <a:rPr lang="en-US" sz="2800" b="1" dirty="0" err="1" smtClean="0">
                <a:solidFill>
                  <a:schemeClr val="tx1">
                    <a:lumMod val="95000"/>
                    <a:lumOff val="5000"/>
                  </a:schemeClr>
                </a:solidFill>
                <a:latin typeface="Century Schoolbook" pitchFamily="18" charset="0"/>
              </a:rPr>
              <a:t>f</a:t>
            </a:r>
            <a:r>
              <a:rPr lang="en-US" sz="2800" b="1" baseline="-25000" dirty="0" err="1" smtClean="0">
                <a:solidFill>
                  <a:schemeClr val="tx1">
                    <a:lumMod val="95000"/>
                    <a:lumOff val="5000"/>
                  </a:schemeClr>
                </a:solidFill>
                <a:latin typeface="Century Schoolbook" pitchFamily="18" charset="0"/>
              </a:rPr>
              <a:t>j</a:t>
            </a:r>
            <a:r>
              <a:rPr lang="en-US" sz="2800" b="1" dirty="0" smtClean="0">
                <a:solidFill>
                  <a:schemeClr val="tx1">
                    <a:lumMod val="95000"/>
                    <a:lumOff val="5000"/>
                  </a:schemeClr>
                </a:solidFill>
                <a:latin typeface="Century Schoolbook" pitchFamily="18" charset="0"/>
              </a:rPr>
              <a:t>(</a:t>
            </a:r>
            <a:r>
              <a:rPr lang="en-US" sz="2800" b="1" dirty="0" err="1" smtClean="0">
                <a:solidFill>
                  <a:schemeClr val="tx1">
                    <a:lumMod val="95000"/>
                    <a:lumOff val="5000"/>
                  </a:schemeClr>
                </a:solidFill>
                <a:latin typeface="Century Schoolbook" pitchFamily="18" charset="0"/>
              </a:rPr>
              <a:t>f</a:t>
            </a:r>
            <a:r>
              <a:rPr lang="en-US" sz="2800" b="1" baseline="-25000" dirty="0" err="1" smtClean="0">
                <a:solidFill>
                  <a:schemeClr val="tx1">
                    <a:lumMod val="95000"/>
                    <a:lumOff val="5000"/>
                  </a:schemeClr>
                </a:solidFill>
                <a:latin typeface="Century Schoolbook" pitchFamily="18" charset="0"/>
              </a:rPr>
              <a:t>i</a:t>
            </a:r>
            <a:r>
              <a:rPr lang="en-US" sz="2800" b="1" dirty="0" smtClean="0">
                <a:solidFill>
                  <a:schemeClr val="tx1">
                    <a:lumMod val="95000"/>
                    <a:lumOff val="5000"/>
                  </a:schemeClr>
                </a:solidFill>
                <a:latin typeface="Century Schoolbook" pitchFamily="18" charset="0"/>
              </a:rPr>
              <a:t>(</a:t>
            </a:r>
            <a:r>
              <a:rPr lang="en-US" sz="2800" b="1" dirty="0" err="1" smtClean="0">
                <a:solidFill>
                  <a:schemeClr val="tx1">
                    <a:lumMod val="95000"/>
                    <a:lumOff val="5000"/>
                  </a:schemeClr>
                </a:solidFill>
                <a:latin typeface="Century Schoolbook" pitchFamily="18" charset="0"/>
              </a:rPr>
              <a:t>d</a:t>
            </a:r>
            <a:r>
              <a:rPr lang="en-US" sz="2800" b="1" baseline="-25000" dirty="0" err="1" smtClean="0">
                <a:solidFill>
                  <a:schemeClr val="tx1">
                    <a:lumMod val="95000"/>
                    <a:lumOff val="5000"/>
                  </a:schemeClr>
                </a:solidFill>
                <a:latin typeface="Century Schoolbook" pitchFamily="18" charset="0"/>
              </a:rPr>
              <a:t>s</a:t>
            </a:r>
            <a:r>
              <a:rPr lang="en-US" sz="2800" b="1" dirty="0" smtClean="0">
                <a:solidFill>
                  <a:schemeClr val="tx1">
                    <a:lumMod val="95000"/>
                    <a:lumOff val="5000"/>
                  </a:schemeClr>
                </a:solidFill>
                <a:latin typeface="Century Schoolbook" pitchFamily="18" charset="0"/>
              </a:rPr>
              <a:t>))</a:t>
            </a:r>
            <a:r>
              <a:rPr lang="en-US" sz="2400" b="1" dirty="0" smtClean="0">
                <a:solidFill>
                  <a:srgbClr val="C00000"/>
                </a:solidFill>
                <a:latin typeface="Century Schoolbook" pitchFamily="18" charset="0"/>
              </a:rPr>
              <a:t>.</a:t>
            </a:r>
          </a:p>
          <a:p>
            <a:pPr algn="just">
              <a:buNone/>
            </a:pPr>
            <a:endParaRPr lang="en-US" sz="1000" b="1" dirty="0" smtClean="0">
              <a:solidFill>
                <a:srgbClr val="C00000"/>
              </a:solidFill>
              <a:latin typeface="Century Schoolbook" pitchFamily="18" charset="0"/>
            </a:endParaRPr>
          </a:p>
          <a:p>
            <a:pPr algn="just"/>
            <a:r>
              <a:rPr lang="en-US" sz="2400" b="1" dirty="0" smtClean="0">
                <a:solidFill>
                  <a:schemeClr val="tx1">
                    <a:lumMod val="85000"/>
                    <a:lumOff val="15000"/>
                  </a:schemeClr>
                </a:solidFill>
                <a:latin typeface="Century Schoolbook" pitchFamily="18" charset="0"/>
              </a:rPr>
              <a:t>Data access synchronization is used to access shared data in mutually exclusive manner. </a:t>
            </a:r>
          </a:p>
          <a:p>
            <a:pPr algn="just">
              <a:buNone/>
            </a:pPr>
            <a:endParaRPr lang="en-US" sz="1000" b="1" dirty="0" smtClean="0">
              <a:solidFill>
                <a:schemeClr val="tx1">
                  <a:lumMod val="95000"/>
                  <a:lumOff val="5000"/>
                </a:schemeClr>
              </a:solidFill>
              <a:latin typeface="Century Schoolbook" pitchFamily="18" charset="0"/>
            </a:endParaRPr>
          </a:p>
          <a:p>
            <a:pPr algn="just"/>
            <a:r>
              <a:rPr lang="en-US" sz="2400" b="1" dirty="0" smtClean="0">
                <a:solidFill>
                  <a:schemeClr val="tx1">
                    <a:lumMod val="95000"/>
                    <a:lumOff val="5000"/>
                  </a:schemeClr>
                </a:solidFill>
                <a:latin typeface="Century Schoolbook" pitchFamily="18" charset="0"/>
              </a:rPr>
              <a:t>Control Synchronization</a:t>
            </a:r>
            <a:r>
              <a:rPr lang="en-US" sz="2400" b="1" dirty="0" smtClean="0">
                <a:solidFill>
                  <a:srgbClr val="C00000"/>
                </a:solidFill>
                <a:latin typeface="Century Schoolbook" pitchFamily="18" charset="0"/>
              </a:rPr>
              <a:t>: This is needed if a process performs action </a:t>
            </a:r>
            <a:r>
              <a:rPr lang="en-US" sz="2400" b="1" dirty="0" smtClean="0">
                <a:solidFill>
                  <a:srgbClr val="222222"/>
                </a:solidFill>
                <a:latin typeface="Century Schoolbook" pitchFamily="18" charset="0"/>
              </a:rPr>
              <a:t>a</a:t>
            </a:r>
            <a:r>
              <a:rPr lang="en-US" sz="2400" b="1" baseline="-25000" dirty="0" smtClean="0">
                <a:solidFill>
                  <a:srgbClr val="222222"/>
                </a:solidFill>
                <a:latin typeface="Century Schoolbook" pitchFamily="18" charset="0"/>
              </a:rPr>
              <a:t>i</a:t>
            </a:r>
            <a:r>
              <a:rPr lang="en-US" sz="2400" b="1" dirty="0" smtClean="0">
                <a:solidFill>
                  <a:srgbClr val="C00000"/>
                </a:solidFill>
                <a:latin typeface="Century Schoolbook" pitchFamily="18" charset="0"/>
              </a:rPr>
              <a:t> only after some other processes have executed a set of actions {</a:t>
            </a:r>
            <a:r>
              <a:rPr lang="en-US" sz="2400" b="1" dirty="0" err="1" smtClean="0">
                <a:solidFill>
                  <a:srgbClr val="222222"/>
                </a:solidFill>
                <a:latin typeface="Century Schoolbook" pitchFamily="18" charset="0"/>
              </a:rPr>
              <a:t>a</a:t>
            </a:r>
            <a:r>
              <a:rPr lang="en-US" sz="2400" b="1" baseline="-25000" dirty="0" err="1" smtClean="0">
                <a:solidFill>
                  <a:srgbClr val="222222"/>
                </a:solidFill>
                <a:latin typeface="Century Schoolbook" pitchFamily="18" charset="0"/>
              </a:rPr>
              <a:t>j</a:t>
            </a:r>
            <a:r>
              <a:rPr lang="en-US" sz="2400" b="1" dirty="0" smtClean="0">
                <a:solidFill>
                  <a:srgbClr val="C00000"/>
                </a:solidFill>
                <a:latin typeface="Century Schoolbook" pitchFamily="18" charset="0"/>
              </a:rPr>
              <a:t>}. </a:t>
            </a:r>
            <a:endParaRPr lang="en-US" sz="2400" dirty="0">
              <a:latin typeface="Century Schoolbook" pitchFamily="18" charset="0"/>
            </a:endParaRPr>
          </a:p>
        </p:txBody>
      </p:sp>
      <p:sp>
        <p:nvSpPr>
          <p:cNvPr id="8" name="Slide Number Placeholder 7"/>
          <p:cNvSpPr>
            <a:spLocks noGrp="1"/>
          </p:cNvSpPr>
          <p:nvPr>
            <p:ph type="sldNum" sz="quarter" idx="12"/>
          </p:nvPr>
        </p:nvSpPr>
        <p:spPr/>
        <p:txBody>
          <a:bodyPr/>
          <a:lstStyle/>
          <a:p>
            <a:r>
              <a:rPr lang="en-US" smtClean="0"/>
              <a:t>6.</a:t>
            </a:r>
            <a:fld id="{34C1657C-10C8-4277-B654-647B1C413D01}"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19ED85-025C-4126-BAF6-4CB22A56F01B}" type="datetime1">
              <a:rPr lang="en-US" smtClean="0"/>
              <a:pPr/>
              <a:t>8/16/2018</a:t>
            </a:fld>
            <a:endParaRPr lang="en-US"/>
          </a:p>
        </p:txBody>
      </p:sp>
      <p:sp>
        <p:nvSpPr>
          <p:cNvPr id="5" name="Footer Placeholder 4"/>
          <p:cNvSpPr>
            <a:spLocks noGrp="1"/>
          </p:cNvSpPr>
          <p:nvPr>
            <p:ph type="ftr" sz="quarter" idx="11"/>
          </p:nvPr>
        </p:nvSpPr>
        <p:spPr/>
        <p:txBody>
          <a:bodyPr/>
          <a:lstStyle/>
          <a:p>
            <a:r>
              <a:rPr lang="en-US" smtClean="0"/>
              <a:t>CSEN3103/ Sec-A/NB</a:t>
            </a:r>
            <a:endParaRPr lang="en-US"/>
          </a:p>
        </p:txBody>
      </p:sp>
      <p:sp>
        <p:nvSpPr>
          <p:cNvPr id="7" name="Rectangle 2"/>
          <p:cNvSpPr>
            <a:spLocks noGrp="1" noChangeArrowheads="1"/>
          </p:cNvSpPr>
          <p:nvPr>
            <p:ph type="title"/>
          </p:nvPr>
        </p:nvSpPr>
        <p:spPr>
          <a:xfrm>
            <a:off x="0" y="0"/>
            <a:ext cx="9144000" cy="381000"/>
          </a:xfrm>
          <a:solidFill>
            <a:schemeClr val="bg1">
              <a:lumMod val="85000"/>
            </a:schemeClr>
          </a:solidFill>
        </p:spPr>
        <p:txBody>
          <a:bodyPr>
            <a:normAutofit fontScale="90000"/>
          </a:bodyPr>
          <a:lstStyle/>
          <a:p>
            <a:pPr eaLnBrk="1" hangingPunct="1"/>
            <a:r>
              <a:rPr lang="en-US" sz="3200" b="1" dirty="0" smtClean="0"/>
              <a:t>Race Conditions</a:t>
            </a:r>
          </a:p>
        </p:txBody>
      </p:sp>
      <p:sp>
        <p:nvSpPr>
          <p:cNvPr id="8" name="Rectangle 3"/>
          <p:cNvSpPr>
            <a:spLocks noGrp="1" noChangeArrowheads="1"/>
          </p:cNvSpPr>
          <p:nvPr>
            <p:ph idx="1"/>
          </p:nvPr>
        </p:nvSpPr>
        <p:spPr>
          <a:xfrm>
            <a:off x="0" y="609600"/>
            <a:ext cx="9144000" cy="4525963"/>
          </a:xfrm>
        </p:spPr>
        <p:txBody>
          <a:bodyPr>
            <a:normAutofit fontScale="92500" lnSpcReduction="20000"/>
          </a:bodyPr>
          <a:lstStyle/>
          <a:p>
            <a:pPr eaLnBrk="1" hangingPunct="1"/>
            <a:r>
              <a:rPr lang="en-US" dirty="0" smtClean="0"/>
              <a:t>Uncoordinated accesses to shared data may affect consistency of data</a:t>
            </a:r>
          </a:p>
          <a:p>
            <a:pPr eaLnBrk="1" hangingPunct="1"/>
            <a:r>
              <a:rPr lang="en-US" dirty="0" smtClean="0"/>
              <a:t>Consider processes </a:t>
            </a:r>
            <a:r>
              <a:rPr lang="en-US" i="1" dirty="0" smtClean="0"/>
              <a:t>P</a:t>
            </a:r>
            <a:r>
              <a:rPr lang="en-US" i="1" baseline="-25000" dirty="0" smtClean="0"/>
              <a:t>i</a:t>
            </a:r>
            <a:r>
              <a:rPr lang="en-US" i="1" dirty="0" smtClean="0"/>
              <a:t> </a:t>
            </a:r>
            <a:r>
              <a:rPr lang="en-US" dirty="0" smtClean="0"/>
              <a:t>and </a:t>
            </a:r>
            <a:r>
              <a:rPr lang="en-US" i="1" dirty="0" err="1" smtClean="0"/>
              <a:t>P</a:t>
            </a:r>
            <a:r>
              <a:rPr lang="en-US" i="1" baseline="-25000" dirty="0" err="1" smtClean="0"/>
              <a:t>j</a:t>
            </a:r>
            <a:r>
              <a:rPr lang="en-US" i="1" dirty="0" smtClean="0"/>
              <a:t> </a:t>
            </a:r>
            <a:r>
              <a:rPr lang="en-US" dirty="0" smtClean="0"/>
              <a:t>that update the value of </a:t>
            </a:r>
            <a:r>
              <a:rPr lang="en-US" i="1" dirty="0" err="1" smtClean="0"/>
              <a:t>d</a:t>
            </a:r>
            <a:r>
              <a:rPr lang="en-US" i="1" baseline="-25000" dirty="0" err="1" smtClean="0"/>
              <a:t>s</a:t>
            </a:r>
            <a:r>
              <a:rPr lang="en-US" i="1" dirty="0" smtClean="0"/>
              <a:t> </a:t>
            </a:r>
            <a:r>
              <a:rPr lang="en-US" dirty="0" smtClean="0"/>
              <a:t>through operations </a:t>
            </a:r>
            <a:r>
              <a:rPr lang="en-US" i="1" dirty="0" smtClean="0"/>
              <a:t>a</a:t>
            </a:r>
            <a:r>
              <a:rPr lang="en-US" i="1" baseline="-25000" dirty="0" smtClean="0"/>
              <a:t>i</a:t>
            </a:r>
            <a:r>
              <a:rPr lang="en-US" i="1" dirty="0" smtClean="0"/>
              <a:t> </a:t>
            </a:r>
            <a:r>
              <a:rPr lang="en-US" dirty="0" smtClean="0"/>
              <a:t>and </a:t>
            </a:r>
            <a:r>
              <a:rPr lang="en-US" i="1" dirty="0" err="1" smtClean="0"/>
              <a:t>a</a:t>
            </a:r>
            <a:r>
              <a:rPr lang="en-US" i="1" baseline="-25000" dirty="0" err="1" smtClean="0"/>
              <a:t>j</a:t>
            </a:r>
            <a:r>
              <a:rPr lang="en-US" i="1" dirty="0" smtClean="0"/>
              <a:t> </a:t>
            </a:r>
            <a:r>
              <a:rPr lang="en-US" dirty="0" smtClean="0"/>
              <a:t>, respectively:</a:t>
            </a:r>
          </a:p>
          <a:p>
            <a:pPr lvl="2" eaLnBrk="1" hangingPunct="1">
              <a:lnSpc>
                <a:spcPct val="110000"/>
              </a:lnSpc>
              <a:buFontTx/>
              <a:buNone/>
            </a:pPr>
            <a:r>
              <a:rPr lang="en-US" sz="2800" b="1" dirty="0" smtClean="0">
                <a:solidFill>
                  <a:srgbClr val="C00000"/>
                </a:solidFill>
              </a:rPr>
              <a:t>Operation </a:t>
            </a:r>
            <a:r>
              <a:rPr lang="en-US" sz="2800" b="1" i="1" dirty="0" smtClean="0">
                <a:solidFill>
                  <a:srgbClr val="C00000"/>
                </a:solidFill>
              </a:rPr>
              <a:t>a</a:t>
            </a:r>
            <a:r>
              <a:rPr lang="en-US" sz="2800" b="1" i="1" baseline="-25000" dirty="0" smtClean="0">
                <a:solidFill>
                  <a:srgbClr val="C00000"/>
                </a:solidFill>
              </a:rPr>
              <a:t>i</a:t>
            </a:r>
            <a:r>
              <a:rPr lang="en-US" sz="2800" b="1" i="1" dirty="0" smtClean="0">
                <a:solidFill>
                  <a:srgbClr val="C00000"/>
                </a:solidFill>
              </a:rPr>
              <a:t> </a:t>
            </a:r>
            <a:r>
              <a:rPr lang="en-US" sz="2800" b="1" dirty="0" smtClean="0">
                <a:solidFill>
                  <a:srgbClr val="C00000"/>
                </a:solidFill>
              </a:rPr>
              <a:t>: </a:t>
            </a:r>
            <a:r>
              <a:rPr lang="en-US" sz="2800" b="1" i="1" dirty="0" err="1" smtClean="0">
                <a:solidFill>
                  <a:srgbClr val="C00000"/>
                </a:solidFill>
              </a:rPr>
              <a:t>d</a:t>
            </a:r>
            <a:r>
              <a:rPr lang="en-US" sz="2800" b="1" i="1" baseline="-25000" dirty="0" err="1" smtClean="0">
                <a:solidFill>
                  <a:srgbClr val="C00000"/>
                </a:solidFill>
              </a:rPr>
              <a:t>s</a:t>
            </a:r>
            <a:r>
              <a:rPr lang="en-US" sz="2800" b="1" i="1" dirty="0" smtClean="0">
                <a:solidFill>
                  <a:srgbClr val="C00000"/>
                </a:solidFill>
              </a:rPr>
              <a:t> </a:t>
            </a:r>
            <a:r>
              <a:rPr lang="en-US" sz="2800" b="1" dirty="0" smtClean="0">
                <a:solidFill>
                  <a:srgbClr val="C00000"/>
                </a:solidFill>
              </a:rPr>
              <a:t>:= </a:t>
            </a:r>
            <a:r>
              <a:rPr lang="en-US" sz="2800" b="1" i="1" dirty="0" err="1" smtClean="0">
                <a:solidFill>
                  <a:srgbClr val="C00000"/>
                </a:solidFill>
              </a:rPr>
              <a:t>d</a:t>
            </a:r>
            <a:r>
              <a:rPr lang="en-US" sz="2800" b="1" i="1" baseline="-25000" dirty="0" err="1" smtClean="0">
                <a:solidFill>
                  <a:srgbClr val="C00000"/>
                </a:solidFill>
              </a:rPr>
              <a:t>s</a:t>
            </a:r>
            <a:r>
              <a:rPr lang="en-US" sz="2800" b="1" i="1" dirty="0" smtClean="0">
                <a:solidFill>
                  <a:srgbClr val="C00000"/>
                </a:solidFill>
              </a:rPr>
              <a:t> </a:t>
            </a:r>
            <a:r>
              <a:rPr lang="en-US" sz="2800" b="1" dirty="0" smtClean="0">
                <a:solidFill>
                  <a:srgbClr val="C00000"/>
                </a:solidFill>
              </a:rPr>
              <a:t>+ 10; </a:t>
            </a:r>
            <a:r>
              <a:rPr lang="en-US" sz="2800" b="1" dirty="0" smtClean="0">
                <a:solidFill>
                  <a:srgbClr val="C00000"/>
                </a:solidFill>
                <a:cs typeface="Arial" charset="0"/>
              </a:rPr>
              <a:t>Let </a:t>
            </a:r>
            <a:r>
              <a:rPr lang="en-US" sz="2800" b="1" i="1" dirty="0" err="1" smtClean="0">
                <a:solidFill>
                  <a:srgbClr val="C00000"/>
                </a:solidFill>
              </a:rPr>
              <a:t>f</a:t>
            </a:r>
            <a:r>
              <a:rPr lang="en-US" sz="2800" b="1" i="1" baseline="-25000" dirty="0" err="1" smtClean="0">
                <a:solidFill>
                  <a:srgbClr val="C00000"/>
                </a:solidFill>
              </a:rPr>
              <a:t>i</a:t>
            </a:r>
            <a:r>
              <a:rPr lang="en-US" sz="2800" b="1" dirty="0" smtClean="0">
                <a:solidFill>
                  <a:srgbClr val="C00000"/>
                </a:solidFill>
              </a:rPr>
              <a:t>(</a:t>
            </a:r>
            <a:r>
              <a:rPr lang="en-US" sz="2800" b="1" i="1" dirty="0" err="1" smtClean="0">
                <a:solidFill>
                  <a:srgbClr val="C00000"/>
                </a:solidFill>
              </a:rPr>
              <a:t>d</a:t>
            </a:r>
            <a:r>
              <a:rPr lang="en-US" sz="2800" b="1" i="1" baseline="-25000" dirty="0" err="1" smtClean="0">
                <a:solidFill>
                  <a:srgbClr val="C00000"/>
                </a:solidFill>
              </a:rPr>
              <a:t>s</a:t>
            </a:r>
            <a:r>
              <a:rPr lang="en-US" sz="2800" b="1" dirty="0" smtClean="0">
                <a:solidFill>
                  <a:srgbClr val="C00000"/>
                </a:solidFill>
              </a:rPr>
              <a:t>) represent its result</a:t>
            </a:r>
          </a:p>
          <a:p>
            <a:pPr lvl="2" eaLnBrk="1" hangingPunct="1">
              <a:lnSpc>
                <a:spcPct val="110000"/>
              </a:lnSpc>
              <a:buFontTx/>
              <a:buNone/>
            </a:pPr>
            <a:r>
              <a:rPr lang="en-US" sz="2800" b="1" dirty="0" smtClean="0">
                <a:solidFill>
                  <a:srgbClr val="C00000"/>
                </a:solidFill>
              </a:rPr>
              <a:t>Operation </a:t>
            </a:r>
            <a:r>
              <a:rPr lang="en-US" sz="2800" b="1" i="1" dirty="0" err="1" smtClean="0">
                <a:solidFill>
                  <a:srgbClr val="C00000"/>
                </a:solidFill>
              </a:rPr>
              <a:t>a</a:t>
            </a:r>
            <a:r>
              <a:rPr lang="en-US" sz="2800" b="1" i="1" baseline="-25000" dirty="0" err="1" smtClean="0">
                <a:solidFill>
                  <a:srgbClr val="C00000"/>
                </a:solidFill>
              </a:rPr>
              <a:t>j</a:t>
            </a:r>
            <a:r>
              <a:rPr lang="en-US" sz="2800" b="1" i="1" dirty="0" smtClean="0">
                <a:solidFill>
                  <a:srgbClr val="C00000"/>
                </a:solidFill>
              </a:rPr>
              <a:t> </a:t>
            </a:r>
            <a:r>
              <a:rPr lang="en-US" sz="2800" b="1" dirty="0" smtClean="0">
                <a:solidFill>
                  <a:srgbClr val="C00000"/>
                </a:solidFill>
              </a:rPr>
              <a:t>: </a:t>
            </a:r>
            <a:r>
              <a:rPr lang="en-US" sz="2800" b="1" i="1" dirty="0" err="1" smtClean="0">
                <a:solidFill>
                  <a:srgbClr val="C00000"/>
                </a:solidFill>
              </a:rPr>
              <a:t>d</a:t>
            </a:r>
            <a:r>
              <a:rPr lang="en-US" sz="2800" b="1" i="1" baseline="-25000" dirty="0" err="1" smtClean="0">
                <a:solidFill>
                  <a:srgbClr val="C00000"/>
                </a:solidFill>
              </a:rPr>
              <a:t>s</a:t>
            </a:r>
            <a:r>
              <a:rPr lang="en-US" sz="2800" b="1" i="1" dirty="0" smtClean="0">
                <a:solidFill>
                  <a:srgbClr val="C00000"/>
                </a:solidFill>
              </a:rPr>
              <a:t> </a:t>
            </a:r>
            <a:r>
              <a:rPr lang="en-US" sz="2800" b="1" dirty="0" smtClean="0">
                <a:solidFill>
                  <a:srgbClr val="C00000"/>
                </a:solidFill>
              </a:rPr>
              <a:t>:= </a:t>
            </a:r>
            <a:r>
              <a:rPr lang="en-US" sz="2800" b="1" i="1" dirty="0" err="1" smtClean="0">
                <a:solidFill>
                  <a:srgbClr val="C00000"/>
                </a:solidFill>
              </a:rPr>
              <a:t>d</a:t>
            </a:r>
            <a:r>
              <a:rPr lang="en-US" sz="2800" b="1" i="1" baseline="-25000" dirty="0" err="1" smtClean="0">
                <a:solidFill>
                  <a:srgbClr val="C00000"/>
                </a:solidFill>
              </a:rPr>
              <a:t>s</a:t>
            </a:r>
            <a:r>
              <a:rPr lang="en-US" sz="2800" b="1" i="1" dirty="0" smtClean="0">
                <a:solidFill>
                  <a:srgbClr val="C00000"/>
                </a:solidFill>
              </a:rPr>
              <a:t> </a:t>
            </a:r>
            <a:r>
              <a:rPr lang="en-US" sz="2800" b="1" dirty="0" smtClean="0">
                <a:solidFill>
                  <a:srgbClr val="C00000"/>
                </a:solidFill>
              </a:rPr>
              <a:t>+ 5; </a:t>
            </a:r>
            <a:r>
              <a:rPr lang="en-US" sz="2800" b="1" dirty="0" smtClean="0">
                <a:solidFill>
                  <a:srgbClr val="C00000"/>
                </a:solidFill>
                <a:cs typeface="Arial" charset="0"/>
              </a:rPr>
              <a:t>Let </a:t>
            </a:r>
            <a:r>
              <a:rPr lang="en-US" sz="2800" b="1" i="1" dirty="0" err="1" smtClean="0">
                <a:solidFill>
                  <a:srgbClr val="C00000"/>
                </a:solidFill>
              </a:rPr>
              <a:t>f</a:t>
            </a:r>
            <a:r>
              <a:rPr lang="en-US" sz="2800" b="1" i="1" baseline="-25000" dirty="0" err="1" smtClean="0">
                <a:solidFill>
                  <a:srgbClr val="C00000"/>
                </a:solidFill>
              </a:rPr>
              <a:t>j</a:t>
            </a:r>
            <a:r>
              <a:rPr lang="en-US" sz="2800" b="1" dirty="0" smtClean="0">
                <a:solidFill>
                  <a:srgbClr val="C00000"/>
                </a:solidFill>
              </a:rPr>
              <a:t>(</a:t>
            </a:r>
            <a:r>
              <a:rPr lang="en-US" sz="2800" b="1" i="1" dirty="0" err="1" smtClean="0">
                <a:solidFill>
                  <a:srgbClr val="C00000"/>
                </a:solidFill>
              </a:rPr>
              <a:t>d</a:t>
            </a:r>
            <a:r>
              <a:rPr lang="en-US" sz="2800" b="1" i="1" baseline="-25000" dirty="0" err="1" smtClean="0">
                <a:solidFill>
                  <a:srgbClr val="C00000"/>
                </a:solidFill>
              </a:rPr>
              <a:t>s</a:t>
            </a:r>
            <a:r>
              <a:rPr lang="en-US" sz="2800" b="1" dirty="0" smtClean="0">
                <a:solidFill>
                  <a:srgbClr val="C00000"/>
                </a:solidFill>
              </a:rPr>
              <a:t>) represent its result</a:t>
            </a:r>
          </a:p>
          <a:p>
            <a:pPr lvl="1" eaLnBrk="1" hangingPunct="1"/>
            <a:r>
              <a:rPr lang="en-US" dirty="0" smtClean="0"/>
              <a:t>What situation could arise if they execute concurrently?</a:t>
            </a:r>
          </a:p>
          <a:p>
            <a:pPr lvl="1"/>
            <a:r>
              <a:rPr lang="en-US" dirty="0" smtClean="0"/>
              <a:t>Say, </a:t>
            </a:r>
            <a:r>
              <a:rPr lang="en-US" b="1" i="1" dirty="0" err="1" smtClean="0">
                <a:solidFill>
                  <a:srgbClr val="C00000"/>
                </a:solidFill>
              </a:rPr>
              <a:t>d</a:t>
            </a:r>
            <a:r>
              <a:rPr lang="en-US" b="1" i="1" baseline="-25000" dirty="0" err="1" smtClean="0">
                <a:solidFill>
                  <a:srgbClr val="C00000"/>
                </a:solidFill>
              </a:rPr>
              <a:t>s</a:t>
            </a:r>
            <a:r>
              <a:rPr lang="en-US" b="1" i="1" baseline="-25000" dirty="0" smtClean="0">
                <a:solidFill>
                  <a:srgbClr val="C00000"/>
                </a:solidFill>
              </a:rPr>
              <a:t> </a:t>
            </a:r>
            <a:r>
              <a:rPr lang="en-US" b="1" i="1" dirty="0" smtClean="0">
                <a:solidFill>
                  <a:srgbClr val="C00000"/>
                </a:solidFill>
              </a:rPr>
              <a:t> </a:t>
            </a:r>
            <a:r>
              <a:rPr lang="en-US" dirty="0" smtClean="0">
                <a:solidFill>
                  <a:schemeClr val="tx1">
                    <a:lumMod val="85000"/>
                    <a:lumOff val="15000"/>
                  </a:schemeClr>
                </a:solidFill>
              </a:rPr>
              <a:t>has initial value 5. Then, </a:t>
            </a:r>
            <a:r>
              <a:rPr lang="en-US" b="1" i="1" dirty="0" err="1" smtClean="0">
                <a:solidFill>
                  <a:srgbClr val="C00000"/>
                </a:solidFill>
              </a:rPr>
              <a:t>f</a:t>
            </a:r>
            <a:r>
              <a:rPr lang="en-US" b="1" i="1" baseline="-25000" dirty="0" err="1" smtClean="0">
                <a:solidFill>
                  <a:srgbClr val="C00000"/>
                </a:solidFill>
              </a:rPr>
              <a:t>i</a:t>
            </a:r>
            <a:r>
              <a:rPr lang="en-US" b="1" dirty="0" smtClean="0">
                <a:solidFill>
                  <a:srgbClr val="C00000"/>
                </a:solidFill>
              </a:rPr>
              <a:t>(</a:t>
            </a:r>
            <a:r>
              <a:rPr lang="en-US" b="1" i="1" dirty="0" err="1" smtClean="0">
                <a:solidFill>
                  <a:srgbClr val="C00000"/>
                </a:solidFill>
              </a:rPr>
              <a:t>d</a:t>
            </a:r>
            <a:r>
              <a:rPr lang="en-US" b="1" i="1" baseline="-25000" dirty="0" err="1" smtClean="0">
                <a:solidFill>
                  <a:srgbClr val="C00000"/>
                </a:solidFill>
              </a:rPr>
              <a:t>s</a:t>
            </a:r>
            <a:r>
              <a:rPr lang="en-US" b="1" dirty="0" smtClean="0">
                <a:solidFill>
                  <a:srgbClr val="C00000"/>
                </a:solidFill>
              </a:rPr>
              <a:t>) </a:t>
            </a:r>
            <a:r>
              <a:rPr lang="en-US" dirty="0" smtClean="0">
                <a:solidFill>
                  <a:schemeClr val="tx1">
                    <a:lumMod val="85000"/>
                    <a:lumOff val="15000"/>
                  </a:schemeClr>
                </a:solidFill>
              </a:rPr>
              <a:t>is giving 15,and the concurrent operation, </a:t>
            </a:r>
            <a:r>
              <a:rPr lang="en-US" b="1" i="1" dirty="0" err="1" smtClean="0">
                <a:solidFill>
                  <a:srgbClr val="C00000"/>
                </a:solidFill>
              </a:rPr>
              <a:t>f</a:t>
            </a:r>
            <a:r>
              <a:rPr lang="en-US" b="1" i="1" baseline="-25000" dirty="0" err="1" smtClean="0">
                <a:solidFill>
                  <a:srgbClr val="C00000"/>
                </a:solidFill>
              </a:rPr>
              <a:t>j</a:t>
            </a:r>
            <a:r>
              <a:rPr lang="en-US" b="1" dirty="0" smtClean="0">
                <a:solidFill>
                  <a:srgbClr val="C00000"/>
                </a:solidFill>
              </a:rPr>
              <a:t>(</a:t>
            </a:r>
            <a:r>
              <a:rPr lang="en-US" b="1" i="1" dirty="0" err="1" smtClean="0">
                <a:solidFill>
                  <a:srgbClr val="C00000"/>
                </a:solidFill>
              </a:rPr>
              <a:t>d</a:t>
            </a:r>
            <a:r>
              <a:rPr lang="en-US" b="1" i="1" baseline="-25000" dirty="0" err="1" smtClean="0">
                <a:solidFill>
                  <a:srgbClr val="C00000"/>
                </a:solidFill>
              </a:rPr>
              <a:t>s</a:t>
            </a:r>
            <a:r>
              <a:rPr lang="en-US" b="1" dirty="0" smtClean="0">
                <a:solidFill>
                  <a:srgbClr val="C00000"/>
                </a:solidFill>
              </a:rPr>
              <a:t>) </a:t>
            </a:r>
            <a:r>
              <a:rPr lang="en-US" dirty="0" smtClean="0">
                <a:solidFill>
                  <a:schemeClr val="tx1">
                    <a:lumMod val="85000"/>
                    <a:lumOff val="15000"/>
                  </a:schemeClr>
                </a:solidFill>
              </a:rPr>
              <a:t>generates output 10!!! </a:t>
            </a:r>
            <a:r>
              <a:rPr lang="en-US" b="1" i="1" dirty="0" err="1" smtClean="0">
                <a:solidFill>
                  <a:srgbClr val="C00000"/>
                </a:solidFill>
              </a:rPr>
              <a:t>d</a:t>
            </a:r>
            <a:r>
              <a:rPr lang="en-US" b="1" i="1" baseline="-25000" dirty="0" err="1" smtClean="0">
                <a:solidFill>
                  <a:srgbClr val="C00000"/>
                </a:solidFill>
              </a:rPr>
              <a:t>s</a:t>
            </a:r>
            <a:r>
              <a:rPr lang="en-US" b="1" i="1" baseline="-25000" dirty="0" smtClean="0">
                <a:solidFill>
                  <a:srgbClr val="C00000"/>
                </a:solidFill>
              </a:rPr>
              <a:t> </a:t>
            </a:r>
            <a:r>
              <a:rPr lang="en-US" dirty="0" smtClean="0">
                <a:solidFill>
                  <a:schemeClr val="tx1">
                    <a:lumMod val="85000"/>
                    <a:lumOff val="15000"/>
                  </a:schemeClr>
                </a:solidFill>
              </a:rPr>
              <a:t>cannot have two different values for the same data item….. We have to synchronize the operation of </a:t>
            </a:r>
            <a:r>
              <a:rPr lang="en-US" b="1" i="1" dirty="0" err="1" smtClean="0">
                <a:solidFill>
                  <a:srgbClr val="C00000"/>
                </a:solidFill>
              </a:rPr>
              <a:t>a</a:t>
            </a:r>
            <a:r>
              <a:rPr lang="en-US" b="1" i="1" baseline="-25000" dirty="0" err="1" smtClean="0">
                <a:solidFill>
                  <a:srgbClr val="C00000"/>
                </a:solidFill>
              </a:rPr>
              <a:t>i</a:t>
            </a:r>
            <a:r>
              <a:rPr lang="en-US" b="1" i="1" baseline="-25000" dirty="0" smtClean="0">
                <a:solidFill>
                  <a:srgbClr val="C00000"/>
                </a:solidFill>
              </a:rPr>
              <a:t> </a:t>
            </a:r>
            <a:r>
              <a:rPr lang="en-US" b="1" i="1" dirty="0" smtClean="0">
                <a:solidFill>
                  <a:srgbClr val="C00000"/>
                </a:solidFill>
              </a:rPr>
              <a:t> </a:t>
            </a:r>
            <a:r>
              <a:rPr lang="en-US" dirty="0" smtClean="0">
                <a:solidFill>
                  <a:schemeClr val="tx1">
                    <a:lumMod val="85000"/>
                    <a:lumOff val="15000"/>
                  </a:schemeClr>
                </a:solidFill>
              </a:rPr>
              <a:t>and</a:t>
            </a:r>
            <a:r>
              <a:rPr lang="en-US" b="1" i="1" dirty="0" smtClean="0">
                <a:solidFill>
                  <a:srgbClr val="C00000"/>
                </a:solidFill>
              </a:rPr>
              <a:t> </a:t>
            </a:r>
            <a:r>
              <a:rPr lang="en-US" b="1" i="1" dirty="0" err="1" smtClean="0">
                <a:solidFill>
                  <a:srgbClr val="C00000"/>
                </a:solidFill>
              </a:rPr>
              <a:t>a</a:t>
            </a:r>
            <a:r>
              <a:rPr lang="en-US" b="1" i="1" baseline="-25000" dirty="0" err="1" smtClean="0">
                <a:solidFill>
                  <a:srgbClr val="C00000"/>
                </a:solidFill>
              </a:rPr>
              <a:t>j</a:t>
            </a:r>
            <a:r>
              <a:rPr lang="en-US" b="1" i="1" baseline="-25000" dirty="0" smtClean="0">
                <a:solidFill>
                  <a:srgbClr val="C00000"/>
                </a:solidFill>
              </a:rPr>
              <a:t>…..</a:t>
            </a:r>
            <a:endParaRPr lang="en-US" dirty="0" smtClean="0">
              <a:solidFill>
                <a:schemeClr val="tx1">
                  <a:lumMod val="85000"/>
                  <a:lumOff val="15000"/>
                </a:schemeClr>
              </a:solidFill>
            </a:endParaRPr>
          </a:p>
        </p:txBody>
      </p:sp>
      <p:sp>
        <p:nvSpPr>
          <p:cNvPr id="9" name="Slide Number Placeholder 8"/>
          <p:cNvSpPr>
            <a:spLocks noGrp="1"/>
          </p:cNvSpPr>
          <p:nvPr>
            <p:ph type="sldNum" sz="quarter" idx="12"/>
          </p:nvPr>
        </p:nvSpPr>
        <p:spPr/>
        <p:txBody>
          <a:bodyPr/>
          <a:lstStyle/>
          <a:p>
            <a:r>
              <a:rPr lang="en-US" smtClean="0"/>
              <a:t>6.</a:t>
            </a:r>
            <a:fld id="{34C1657C-10C8-4277-B654-647B1C413D01}"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77221A-8FE7-49E1-B9FB-B12E1A69156B}" type="datetime1">
              <a:rPr lang="en-US" smtClean="0"/>
              <a:pPr/>
              <a:t>8/16/2018</a:t>
            </a:fld>
            <a:endParaRPr lang="en-US"/>
          </a:p>
        </p:txBody>
      </p:sp>
      <p:sp>
        <p:nvSpPr>
          <p:cNvPr id="5" name="Footer Placeholder 4"/>
          <p:cNvSpPr>
            <a:spLocks noGrp="1"/>
          </p:cNvSpPr>
          <p:nvPr>
            <p:ph type="ftr" sz="quarter" idx="11"/>
          </p:nvPr>
        </p:nvSpPr>
        <p:spPr/>
        <p:txBody>
          <a:bodyPr/>
          <a:lstStyle/>
          <a:p>
            <a:r>
              <a:rPr lang="en-US" smtClean="0"/>
              <a:t>CSEN3103/ Sec-A/NB</a:t>
            </a:r>
            <a:endParaRPr lang="en-US"/>
          </a:p>
        </p:txBody>
      </p:sp>
      <p:sp>
        <p:nvSpPr>
          <p:cNvPr id="7" name="Rectangle 6"/>
          <p:cNvSpPr/>
          <p:nvPr/>
        </p:nvSpPr>
        <p:spPr>
          <a:xfrm>
            <a:off x="0" y="0"/>
            <a:ext cx="9144000" cy="461665"/>
          </a:xfrm>
          <a:prstGeom prst="rect">
            <a:avLst/>
          </a:prstGeom>
          <a:solidFill>
            <a:schemeClr val="bg1">
              <a:lumMod val="85000"/>
            </a:schemeClr>
          </a:solidFill>
        </p:spPr>
        <p:txBody>
          <a:bodyPr wrap="square">
            <a:spAutoFit/>
          </a:bodyPr>
          <a:lstStyle/>
          <a:p>
            <a:pPr algn="ctr"/>
            <a:r>
              <a:rPr lang="en-US" sz="2400" b="1" dirty="0" smtClean="0">
                <a:solidFill>
                  <a:schemeClr val="tx1"/>
                </a:solidFill>
              </a:rPr>
              <a:t>Communication Between Processes</a:t>
            </a:r>
            <a:endParaRPr lang="en-US" sz="2400" b="1" dirty="0">
              <a:solidFill>
                <a:schemeClr val="tx1"/>
              </a:solidFill>
            </a:endParaRPr>
          </a:p>
        </p:txBody>
      </p:sp>
      <p:pic>
        <p:nvPicPr>
          <p:cNvPr id="8" name="Picture 3"/>
          <p:cNvPicPr>
            <a:picLocks noChangeAspect="1" noChangeArrowheads="1"/>
          </p:cNvPicPr>
          <p:nvPr/>
        </p:nvPicPr>
        <p:blipFill>
          <a:blip r:embed="rId2" cstate="print"/>
          <a:srcRect/>
          <a:stretch>
            <a:fillRect/>
          </a:stretch>
        </p:blipFill>
        <p:spPr bwMode="auto">
          <a:xfrm>
            <a:off x="0" y="2133599"/>
            <a:ext cx="9144000" cy="4724401"/>
          </a:xfrm>
          <a:prstGeom prst="rect">
            <a:avLst/>
          </a:prstGeom>
          <a:blipFill>
            <a:blip r:embed="rId3" cstate="print"/>
            <a:tile tx="0" ty="0" sx="100000" sy="100000" flip="none" algn="tl"/>
          </a:blipFill>
          <a:ln w="38100">
            <a:solidFill>
              <a:srgbClr val="002060"/>
            </a:solidFill>
            <a:prstDash val="sysDot"/>
            <a:miter lim="800000"/>
            <a:headEnd/>
            <a:tailEnd/>
          </a:ln>
        </p:spPr>
      </p:pic>
      <p:sp>
        <p:nvSpPr>
          <p:cNvPr id="9" name="TextBox 4"/>
          <p:cNvSpPr txBox="1">
            <a:spLocks noChangeArrowheads="1"/>
          </p:cNvSpPr>
          <p:nvPr/>
        </p:nvSpPr>
        <p:spPr bwMode="auto">
          <a:xfrm>
            <a:off x="4876800" y="6457890"/>
            <a:ext cx="3429000" cy="400110"/>
          </a:xfrm>
          <a:prstGeom prst="rect">
            <a:avLst/>
          </a:prstGeom>
          <a:blipFill>
            <a:blip r:embed="rId3" cstate="print"/>
            <a:tile tx="0" ty="0" sx="100000" sy="100000" flip="none" algn="tl"/>
          </a:blipFill>
          <a:ln w="9525">
            <a:noFill/>
            <a:miter lim="800000"/>
            <a:headEnd/>
            <a:tailEnd/>
          </a:ln>
        </p:spPr>
        <p:txBody>
          <a:bodyPr wrap="square">
            <a:spAutoFit/>
          </a:bodyPr>
          <a:lstStyle/>
          <a:p>
            <a:pPr algn="ctr"/>
            <a:r>
              <a:rPr lang="en-US" b="1" dirty="0">
                <a:solidFill>
                  <a:schemeClr val="tx1"/>
                </a:solidFill>
                <a:latin typeface="Constantia" pitchFamily="18" charset="0"/>
              </a:rPr>
              <a:t>Communicating processes</a:t>
            </a:r>
          </a:p>
        </p:txBody>
      </p:sp>
      <p:sp>
        <p:nvSpPr>
          <p:cNvPr id="10" name="TextBox 9"/>
          <p:cNvSpPr txBox="1"/>
          <p:nvPr/>
        </p:nvSpPr>
        <p:spPr>
          <a:xfrm>
            <a:off x="0" y="457200"/>
            <a:ext cx="9144000" cy="1754326"/>
          </a:xfrm>
          <a:prstGeom prst="rect">
            <a:avLst/>
          </a:prstGeom>
          <a:noFill/>
        </p:spPr>
        <p:txBody>
          <a:bodyPr wrap="square" rtlCol="0">
            <a:spAutoFit/>
          </a:bodyPr>
          <a:lstStyle/>
          <a:p>
            <a:pPr algn="just"/>
            <a:r>
              <a:rPr lang="en-US" sz="1800" dirty="0" smtClean="0">
                <a:solidFill>
                  <a:schemeClr val="tx1"/>
                </a:solidFill>
                <a:cs typeface="Times New Roman" pitchFamily="18" charset="0"/>
              </a:rPr>
              <a:t>In the case of cooperating processes, inter-process communication becomes a necessity. For instance, consider a situation where the printing jobs in an operating system are handled by a ‘spooler’ process. Now, as soon as a user process (say, </a:t>
            </a:r>
            <a:r>
              <a:rPr lang="en-US" sz="1800" dirty="0" err="1" smtClean="0">
                <a:solidFill>
                  <a:schemeClr val="tx1"/>
                </a:solidFill>
                <a:cs typeface="Times New Roman" pitchFamily="18" charset="0"/>
              </a:rPr>
              <a:t>userProc</a:t>
            </a:r>
            <a:r>
              <a:rPr lang="en-US" sz="1800" dirty="0" smtClean="0">
                <a:solidFill>
                  <a:schemeClr val="tx1"/>
                </a:solidFill>
                <a:cs typeface="Times New Roman" pitchFamily="18" charset="0"/>
              </a:rPr>
              <a:t>) is ready to print a file on a printer, it must store the file as a common storage area from where the spooler can also load the file. Thereafter, the ‘</a:t>
            </a:r>
            <a:r>
              <a:rPr lang="en-US" sz="1800" dirty="0" err="1" smtClean="0">
                <a:solidFill>
                  <a:schemeClr val="tx1"/>
                </a:solidFill>
                <a:cs typeface="Times New Roman" pitchFamily="18" charset="0"/>
              </a:rPr>
              <a:t>userProc</a:t>
            </a:r>
            <a:r>
              <a:rPr lang="en-US" sz="1800" dirty="0" smtClean="0">
                <a:solidFill>
                  <a:schemeClr val="tx1"/>
                </a:solidFill>
                <a:cs typeface="Times New Roman" pitchFamily="18" charset="0"/>
              </a:rPr>
              <a:t>’ must communicate to the ‘spooler’ process that there is a file that needs its attention….</a:t>
            </a:r>
            <a:endParaRPr lang="en-US" sz="1800" dirty="0">
              <a:solidFill>
                <a:schemeClr val="tx1"/>
              </a:solidFill>
            </a:endParaRPr>
          </a:p>
        </p:txBody>
      </p:sp>
      <p:sp>
        <p:nvSpPr>
          <p:cNvPr id="11" name="Slide Number Placeholder 10"/>
          <p:cNvSpPr>
            <a:spLocks noGrp="1"/>
          </p:cNvSpPr>
          <p:nvPr>
            <p:ph type="sldNum" sz="quarter" idx="12"/>
          </p:nvPr>
        </p:nvSpPr>
        <p:spPr/>
        <p:txBody>
          <a:bodyPr/>
          <a:lstStyle/>
          <a:p>
            <a:r>
              <a:rPr lang="en-US" smtClean="0"/>
              <a:t>6.</a:t>
            </a:r>
            <a:fld id="{34C1657C-10C8-4277-B654-647B1C413D01}"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3B41A9-A3D8-4332-98A6-6EB52E8AE466}" type="datetime1">
              <a:rPr lang="en-US" smtClean="0"/>
              <a:pPr/>
              <a:t>8/16/2018</a:t>
            </a:fld>
            <a:endParaRPr lang="en-US"/>
          </a:p>
        </p:txBody>
      </p:sp>
      <p:sp>
        <p:nvSpPr>
          <p:cNvPr id="5" name="Footer Placeholder 4"/>
          <p:cNvSpPr>
            <a:spLocks noGrp="1"/>
          </p:cNvSpPr>
          <p:nvPr>
            <p:ph type="ftr" sz="quarter" idx="11"/>
          </p:nvPr>
        </p:nvSpPr>
        <p:spPr/>
        <p:txBody>
          <a:bodyPr/>
          <a:lstStyle/>
          <a:p>
            <a:r>
              <a:rPr lang="en-US" smtClean="0"/>
              <a:t>CSEN3103/ Sec-A/NB</a:t>
            </a:r>
            <a:endParaRPr lang="en-US"/>
          </a:p>
        </p:txBody>
      </p:sp>
      <p:sp>
        <p:nvSpPr>
          <p:cNvPr id="7" name="Rectangle 6"/>
          <p:cNvSpPr/>
          <p:nvPr/>
        </p:nvSpPr>
        <p:spPr>
          <a:xfrm>
            <a:off x="0" y="0"/>
            <a:ext cx="9144000" cy="461665"/>
          </a:xfrm>
          <a:prstGeom prst="rect">
            <a:avLst/>
          </a:prstGeom>
          <a:solidFill>
            <a:schemeClr val="bg1">
              <a:lumMod val="85000"/>
            </a:schemeClr>
          </a:solidFill>
        </p:spPr>
        <p:txBody>
          <a:bodyPr wrap="square">
            <a:spAutoFit/>
          </a:bodyPr>
          <a:lstStyle/>
          <a:p>
            <a:pPr algn="ctr"/>
            <a:r>
              <a:rPr lang="en-US" sz="2400" b="1" dirty="0" smtClean="0">
                <a:solidFill>
                  <a:schemeClr val="tx1"/>
                </a:solidFill>
              </a:rPr>
              <a:t>Communication Between Processes</a:t>
            </a:r>
            <a:endParaRPr lang="en-US" sz="2400" b="1" dirty="0">
              <a:solidFill>
                <a:schemeClr val="tx1"/>
              </a:solidFill>
            </a:endParaRPr>
          </a:p>
        </p:txBody>
      </p:sp>
      <p:sp>
        <p:nvSpPr>
          <p:cNvPr id="8" name="TextBox 7"/>
          <p:cNvSpPr txBox="1"/>
          <p:nvPr/>
        </p:nvSpPr>
        <p:spPr>
          <a:xfrm>
            <a:off x="0" y="609600"/>
            <a:ext cx="9144000" cy="3200876"/>
          </a:xfrm>
          <a:prstGeom prst="rect">
            <a:avLst/>
          </a:prstGeom>
          <a:noFill/>
        </p:spPr>
        <p:txBody>
          <a:bodyPr wrap="square" rtlCol="0">
            <a:spAutoFit/>
          </a:bodyPr>
          <a:lstStyle/>
          <a:p>
            <a:pPr algn="just"/>
            <a:r>
              <a:rPr lang="en-US" sz="2400" dirty="0" smtClean="0">
                <a:solidFill>
                  <a:schemeClr val="tx1"/>
                </a:solidFill>
              </a:rPr>
              <a:t>It may be noted that the concurrent processes communicate with each other through </a:t>
            </a:r>
            <a:r>
              <a:rPr lang="en-US" sz="2400" i="1" dirty="0" smtClean="0">
                <a:solidFill>
                  <a:schemeClr val="tx1"/>
                </a:solidFill>
              </a:rPr>
              <a:t>shared variables </a:t>
            </a:r>
            <a:r>
              <a:rPr lang="en-US" sz="2400" dirty="0" smtClean="0">
                <a:solidFill>
                  <a:schemeClr val="tx1"/>
                </a:solidFill>
              </a:rPr>
              <a:t>and </a:t>
            </a:r>
            <a:r>
              <a:rPr lang="en-US" sz="2400" i="1" dirty="0" smtClean="0">
                <a:solidFill>
                  <a:schemeClr val="tx1"/>
                </a:solidFill>
              </a:rPr>
              <a:t>messages</a:t>
            </a:r>
            <a:r>
              <a:rPr lang="en-US" sz="2400" dirty="0" smtClean="0">
                <a:solidFill>
                  <a:schemeClr val="tx1"/>
                </a:solidFill>
              </a:rPr>
              <a:t>. </a:t>
            </a:r>
            <a:r>
              <a:rPr lang="en-US" sz="2400" b="1" i="1" dirty="0" smtClean="0">
                <a:solidFill>
                  <a:schemeClr val="tx1"/>
                </a:solidFill>
              </a:rPr>
              <a:t>Shared variables</a:t>
            </a:r>
            <a:r>
              <a:rPr lang="en-US" sz="2400" i="1" dirty="0" smtClean="0">
                <a:solidFill>
                  <a:schemeClr val="tx1"/>
                </a:solidFill>
              </a:rPr>
              <a:t> </a:t>
            </a:r>
            <a:r>
              <a:rPr lang="en-US" sz="2400" dirty="0" smtClean="0">
                <a:solidFill>
                  <a:schemeClr val="tx1"/>
                </a:solidFill>
              </a:rPr>
              <a:t>are common variables or data items which are accessible to communicating processes. </a:t>
            </a:r>
            <a:r>
              <a:rPr lang="en-US" sz="2400" b="1" i="1" dirty="0" smtClean="0">
                <a:solidFill>
                  <a:schemeClr val="tx1"/>
                </a:solidFill>
              </a:rPr>
              <a:t>Messages</a:t>
            </a:r>
            <a:r>
              <a:rPr lang="en-US" sz="2400" dirty="0" smtClean="0">
                <a:solidFill>
                  <a:schemeClr val="tx1"/>
                </a:solidFill>
              </a:rPr>
              <a:t> are information or signals which are exchanged by communicating processes. </a:t>
            </a:r>
          </a:p>
          <a:p>
            <a:pPr algn="just"/>
            <a:endParaRPr lang="en-US" sz="1000" dirty="0" smtClean="0">
              <a:solidFill>
                <a:schemeClr val="tx1"/>
              </a:solidFill>
            </a:endParaRPr>
          </a:p>
          <a:p>
            <a:pPr algn="just"/>
            <a:r>
              <a:rPr lang="en-US" sz="2400" dirty="0" smtClean="0">
                <a:solidFill>
                  <a:schemeClr val="tx1"/>
                </a:solidFill>
              </a:rPr>
              <a:t>In fact, the communication between concurrent processes becomes necessary in two situations, 1) Mutual Exclusion, 2) Synchronization.</a:t>
            </a:r>
          </a:p>
          <a:p>
            <a:pPr algn="just"/>
            <a:endParaRPr lang="en-US" sz="2400" dirty="0">
              <a:solidFill>
                <a:schemeClr val="tx1"/>
              </a:solidFill>
            </a:endParaRPr>
          </a:p>
        </p:txBody>
      </p:sp>
      <p:sp>
        <p:nvSpPr>
          <p:cNvPr id="9" name="Slide Number Placeholder 8"/>
          <p:cNvSpPr>
            <a:spLocks noGrp="1"/>
          </p:cNvSpPr>
          <p:nvPr>
            <p:ph type="sldNum" sz="quarter" idx="12"/>
          </p:nvPr>
        </p:nvSpPr>
        <p:spPr/>
        <p:txBody>
          <a:bodyPr/>
          <a:lstStyle/>
          <a:p>
            <a:r>
              <a:rPr lang="en-US" smtClean="0"/>
              <a:t>6.</a:t>
            </a:r>
            <a:fld id="{34C1657C-10C8-4277-B654-647B1C413D01}"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645940-3312-41A0-B415-75D37805FDB8}" type="datetime1">
              <a:rPr lang="en-US" smtClean="0"/>
              <a:pPr/>
              <a:t>8/16/2018</a:t>
            </a:fld>
            <a:endParaRPr lang="en-US"/>
          </a:p>
        </p:txBody>
      </p:sp>
      <p:sp>
        <p:nvSpPr>
          <p:cNvPr id="5" name="Footer Placeholder 4"/>
          <p:cNvSpPr>
            <a:spLocks noGrp="1"/>
          </p:cNvSpPr>
          <p:nvPr>
            <p:ph type="ftr" sz="quarter" idx="11"/>
          </p:nvPr>
        </p:nvSpPr>
        <p:spPr/>
        <p:txBody>
          <a:bodyPr/>
          <a:lstStyle/>
          <a:p>
            <a:r>
              <a:rPr lang="en-US" smtClean="0"/>
              <a:t>CSEN3103/ Sec-A/NB</a:t>
            </a:r>
            <a:endParaRPr lang="en-US"/>
          </a:p>
        </p:txBody>
      </p:sp>
      <p:sp>
        <p:nvSpPr>
          <p:cNvPr id="7" name="Rectangle 6"/>
          <p:cNvSpPr/>
          <p:nvPr/>
        </p:nvSpPr>
        <p:spPr>
          <a:xfrm>
            <a:off x="0" y="0"/>
            <a:ext cx="9144000" cy="461665"/>
          </a:xfrm>
          <a:prstGeom prst="rect">
            <a:avLst/>
          </a:prstGeom>
          <a:solidFill>
            <a:schemeClr val="bg1">
              <a:lumMod val="85000"/>
            </a:schemeClr>
          </a:solidFill>
          <a:ln w="12700">
            <a:solidFill>
              <a:srgbClr val="002060"/>
            </a:solidFill>
          </a:ln>
        </p:spPr>
        <p:txBody>
          <a:bodyPr wrap="square">
            <a:spAutoFit/>
          </a:bodyPr>
          <a:lstStyle/>
          <a:p>
            <a:pPr algn="ctr"/>
            <a:r>
              <a:rPr lang="en-US" sz="2400" b="1" dirty="0" smtClean="0">
                <a:solidFill>
                  <a:schemeClr val="tx1"/>
                </a:solidFill>
              </a:rPr>
              <a:t>Mutual Exclusion and Synchronization</a:t>
            </a:r>
            <a:endParaRPr lang="en-US" sz="2400" b="1" dirty="0">
              <a:solidFill>
                <a:schemeClr val="tx1"/>
              </a:solidFill>
            </a:endParaRPr>
          </a:p>
        </p:txBody>
      </p:sp>
      <p:sp>
        <p:nvSpPr>
          <p:cNvPr id="8" name="Content Placeholder 2"/>
          <p:cNvSpPr>
            <a:spLocks noGrp="1"/>
          </p:cNvSpPr>
          <p:nvPr>
            <p:ph idx="1"/>
          </p:nvPr>
        </p:nvSpPr>
        <p:spPr>
          <a:xfrm>
            <a:off x="0" y="457200"/>
            <a:ext cx="9144000" cy="4389437"/>
          </a:xfrm>
        </p:spPr>
        <p:txBody>
          <a:bodyPr>
            <a:normAutofit/>
          </a:bodyPr>
          <a:lstStyle/>
          <a:p>
            <a:pPr algn="just" eaLnBrk="1" hangingPunct="1"/>
            <a:r>
              <a:rPr lang="en-US" sz="2400" dirty="0" smtClean="0">
                <a:latin typeface="Times New Roman" pitchFamily="18" charset="0"/>
                <a:cs typeface="Times New Roman" pitchFamily="18" charset="0"/>
              </a:rPr>
              <a:t>In a computer system, the resources can also be divided into shareable and non-shareable resources.</a:t>
            </a:r>
          </a:p>
          <a:p>
            <a:pPr algn="just" eaLnBrk="1" hangingPunct="1"/>
            <a:r>
              <a:rPr lang="en-US" sz="2400" b="1" dirty="0" smtClean="0">
                <a:solidFill>
                  <a:srgbClr val="481F67"/>
                </a:solidFill>
                <a:latin typeface="Times New Roman" pitchFamily="18" charset="0"/>
                <a:cs typeface="Times New Roman" pitchFamily="18" charset="0"/>
              </a:rPr>
              <a:t>Shareable resources</a:t>
            </a:r>
            <a:r>
              <a:rPr lang="en-US" sz="2400" dirty="0" smtClean="0">
                <a:latin typeface="Times New Roman" pitchFamily="18" charset="0"/>
                <a:cs typeface="Times New Roman" pitchFamily="18" charset="0"/>
              </a:rPr>
              <a:t>: The resource that can be used by multiple processes concurrently. </a:t>
            </a:r>
            <a:r>
              <a:rPr lang="en-US" sz="2400" dirty="0" smtClean="0">
                <a:solidFill>
                  <a:srgbClr val="481F67"/>
                </a:solidFill>
                <a:latin typeface="Times New Roman" pitchFamily="18" charset="0"/>
                <a:cs typeface="Times New Roman" pitchFamily="18" charset="0"/>
              </a:rPr>
              <a:t>For example</a:t>
            </a:r>
            <a:r>
              <a:rPr lang="en-US" sz="2400" dirty="0" smtClean="0">
                <a:latin typeface="Times New Roman" pitchFamily="18" charset="0"/>
                <a:cs typeface="Times New Roman" pitchFamily="18" charset="0"/>
              </a:rPr>
              <a:t>, CPU, read-only files, library files. A file in read mode can be concurrently read by many readers. The CPU can be time shared by the processes (RR-scheduling).</a:t>
            </a:r>
          </a:p>
          <a:p>
            <a:pPr algn="just"/>
            <a:r>
              <a:rPr lang="en-US" sz="2400" dirty="0" smtClean="0">
                <a:latin typeface="Times New Roman" pitchFamily="18" charset="0"/>
                <a:cs typeface="Times New Roman" pitchFamily="18" charset="0"/>
              </a:rPr>
              <a:t> </a:t>
            </a:r>
            <a:r>
              <a:rPr lang="en-US" sz="2400" b="1" dirty="0" smtClean="0">
                <a:solidFill>
                  <a:srgbClr val="481F67"/>
                </a:solidFill>
                <a:latin typeface="Times New Roman" pitchFamily="18" charset="0"/>
                <a:cs typeface="Times New Roman" pitchFamily="18" charset="0"/>
              </a:rPr>
              <a:t>Non-shareable resources</a:t>
            </a:r>
            <a:r>
              <a:rPr lang="en-US" sz="2400" dirty="0" smtClean="0">
                <a:latin typeface="Times New Roman" pitchFamily="18" charset="0"/>
                <a:cs typeface="Times New Roman" pitchFamily="18" charset="0"/>
              </a:rPr>
              <a:t>: Peripheral devices such as printer, plotter and writable files. </a:t>
            </a:r>
            <a:r>
              <a:rPr lang="en-US" sz="2400" dirty="0" smtClean="0">
                <a:solidFill>
                  <a:srgbClr val="481F67"/>
                </a:solidFill>
                <a:latin typeface="Times New Roman" pitchFamily="18" charset="0"/>
                <a:cs typeface="Times New Roman" pitchFamily="18" charset="0"/>
              </a:rPr>
              <a:t>Example</a:t>
            </a:r>
            <a:r>
              <a:rPr lang="en-US" sz="2400" dirty="0" smtClean="0">
                <a:latin typeface="Times New Roman" pitchFamily="18" charset="0"/>
                <a:cs typeface="Times New Roman" pitchFamily="18" charset="0"/>
              </a:rPr>
              <a:t>: A plotter cannot be shared among processes. Unless the job of one process is completed, the job of another process cannot be taken by the plotter. Similarly, two users cannot be allowed to write on the same file at the same time.	</a:t>
            </a:r>
          </a:p>
          <a:p>
            <a:pPr algn="just" eaLnBrk="1" hangingPunct="1">
              <a:buNone/>
            </a:pPr>
            <a:endParaRPr lang="en-US" sz="2400" dirty="0" smtClean="0">
              <a:latin typeface="Times New Roman" pitchFamily="18" charset="0"/>
              <a:cs typeface="Times New Roman" pitchFamily="18" charset="0"/>
            </a:endParaRPr>
          </a:p>
          <a:p>
            <a:pPr algn="just" eaLnBrk="1" hangingPunct="1">
              <a:buNone/>
            </a:pPr>
            <a:endParaRPr lang="en-US" sz="2400" dirty="0" smtClean="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r>
              <a:rPr lang="en-US" smtClean="0"/>
              <a:t>6.</a:t>
            </a:r>
            <a:fld id="{34C1657C-10C8-4277-B654-647B1C413D01}"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335054-2146-4021-8F6B-CC21E347CD20}" type="datetime1">
              <a:rPr lang="en-US" smtClean="0"/>
              <a:pPr/>
              <a:t>8/16/2018</a:t>
            </a:fld>
            <a:endParaRPr lang="en-US"/>
          </a:p>
        </p:txBody>
      </p:sp>
      <p:sp>
        <p:nvSpPr>
          <p:cNvPr id="5" name="Footer Placeholder 4"/>
          <p:cNvSpPr>
            <a:spLocks noGrp="1"/>
          </p:cNvSpPr>
          <p:nvPr>
            <p:ph type="ftr" sz="quarter" idx="11"/>
          </p:nvPr>
        </p:nvSpPr>
        <p:spPr/>
        <p:txBody>
          <a:bodyPr/>
          <a:lstStyle/>
          <a:p>
            <a:r>
              <a:rPr lang="en-US" smtClean="0"/>
              <a:t>CSEN3103/ Sec-A/NB</a:t>
            </a:r>
            <a:endParaRPr lang="en-US"/>
          </a:p>
        </p:txBody>
      </p:sp>
      <p:sp>
        <p:nvSpPr>
          <p:cNvPr id="7" name="Rectangle 6"/>
          <p:cNvSpPr/>
          <p:nvPr/>
        </p:nvSpPr>
        <p:spPr>
          <a:xfrm>
            <a:off x="0" y="457200"/>
            <a:ext cx="9144000" cy="2492990"/>
          </a:xfrm>
          <a:prstGeom prst="rect">
            <a:avLst/>
          </a:prstGeom>
        </p:spPr>
        <p:txBody>
          <a:bodyPr wrap="square">
            <a:spAutoFit/>
          </a:bodyPr>
          <a:lstStyle/>
          <a:p>
            <a:pPr algn="just" eaLnBrk="1" hangingPunct="1">
              <a:buFont typeface="Wingdings" pitchFamily="2" charset="2"/>
              <a:buChar char="q"/>
            </a:pPr>
            <a:r>
              <a:rPr lang="en-US" sz="2200" dirty="0" smtClean="0">
                <a:solidFill>
                  <a:srgbClr val="481F67"/>
                </a:solidFill>
                <a:cs typeface="Times New Roman" pitchFamily="18" charset="0"/>
              </a:rPr>
              <a:t> A sharable (</a:t>
            </a:r>
            <a:r>
              <a:rPr lang="en-US" sz="2400" b="1" dirty="0" err="1" smtClean="0">
                <a:solidFill>
                  <a:srgbClr val="C00000"/>
                </a:solidFill>
                <a:cs typeface="Times New Roman" pitchFamily="18" charset="0"/>
              </a:rPr>
              <a:t>d</a:t>
            </a:r>
            <a:r>
              <a:rPr lang="en-US" sz="2400" b="1" baseline="-25000" dirty="0" err="1" smtClean="0">
                <a:solidFill>
                  <a:srgbClr val="C00000"/>
                </a:solidFill>
                <a:cs typeface="Times New Roman" pitchFamily="18" charset="0"/>
              </a:rPr>
              <a:t>s</a:t>
            </a:r>
            <a:r>
              <a:rPr lang="en-US" sz="2200" dirty="0" smtClean="0">
                <a:solidFill>
                  <a:srgbClr val="481F67"/>
                </a:solidFill>
                <a:cs typeface="Times New Roman" pitchFamily="18" charset="0"/>
              </a:rPr>
              <a:t>) or non-sharable resource should be protected so that only one process is able to access it at a time, and other processes must wait for their turn to use the resource.</a:t>
            </a:r>
          </a:p>
          <a:p>
            <a:pPr algn="just" eaLnBrk="1" hangingPunct="1">
              <a:buFont typeface="Wingdings" pitchFamily="2" charset="2"/>
              <a:buChar char="q"/>
            </a:pPr>
            <a:r>
              <a:rPr lang="en-US" sz="2200" dirty="0" smtClean="0">
                <a:solidFill>
                  <a:srgbClr val="481F67"/>
                </a:solidFill>
                <a:cs typeface="Times New Roman" pitchFamily="18" charset="0"/>
              </a:rPr>
              <a:t> The operating system guards access to shareable and non-shareable resources using a piece of code called </a:t>
            </a:r>
            <a:r>
              <a:rPr lang="en-US" sz="2200" b="1" dirty="0" smtClean="0">
                <a:solidFill>
                  <a:srgbClr val="481F67"/>
                </a:solidFill>
                <a:cs typeface="Times New Roman" pitchFamily="18" charset="0"/>
              </a:rPr>
              <a:t>critical section (CS)</a:t>
            </a:r>
            <a:r>
              <a:rPr lang="en-US" sz="2200" dirty="0" smtClean="0">
                <a:solidFill>
                  <a:srgbClr val="481F67"/>
                </a:solidFill>
                <a:cs typeface="Times New Roman" pitchFamily="18" charset="0"/>
              </a:rPr>
              <a:t>. This means that when a process desires to access a resource, it must execute the code written within the CS that guards the resource as shown in Fig. AA.</a:t>
            </a:r>
          </a:p>
        </p:txBody>
      </p:sp>
      <p:sp>
        <p:nvSpPr>
          <p:cNvPr id="8" name="Rectangle 7"/>
          <p:cNvSpPr/>
          <p:nvPr/>
        </p:nvSpPr>
        <p:spPr>
          <a:xfrm>
            <a:off x="0" y="0"/>
            <a:ext cx="9144000" cy="461665"/>
          </a:xfrm>
          <a:prstGeom prst="rect">
            <a:avLst/>
          </a:prstGeom>
          <a:solidFill>
            <a:schemeClr val="bg1">
              <a:lumMod val="85000"/>
            </a:schemeClr>
          </a:solidFill>
          <a:ln w="12700">
            <a:solidFill>
              <a:srgbClr val="002060"/>
            </a:solidFill>
          </a:ln>
        </p:spPr>
        <p:txBody>
          <a:bodyPr wrap="square">
            <a:spAutoFit/>
          </a:bodyPr>
          <a:lstStyle/>
          <a:p>
            <a:pPr algn="ctr"/>
            <a:r>
              <a:rPr lang="en-US" sz="2400" b="1" dirty="0" smtClean="0">
                <a:solidFill>
                  <a:schemeClr val="tx1"/>
                </a:solidFill>
              </a:rPr>
              <a:t>Key points regarding </a:t>
            </a:r>
            <a:r>
              <a:rPr lang="en-US" sz="2400" b="1" dirty="0" smtClean="0">
                <a:solidFill>
                  <a:schemeClr val="tx1"/>
                </a:solidFill>
                <a:sym typeface="Wingdings" pitchFamily="2" charset="2"/>
              </a:rPr>
              <a:t> </a:t>
            </a:r>
            <a:r>
              <a:rPr lang="en-US" sz="2400" b="1" dirty="0" smtClean="0">
                <a:solidFill>
                  <a:schemeClr val="tx1"/>
                </a:solidFill>
              </a:rPr>
              <a:t>Mutual Exclusion and Synchronization</a:t>
            </a:r>
            <a:endParaRPr lang="en-US" sz="2400" b="1" dirty="0">
              <a:solidFill>
                <a:schemeClr val="tx1"/>
              </a:solidFill>
            </a:endParaRPr>
          </a:p>
        </p:txBody>
      </p:sp>
      <p:pic>
        <p:nvPicPr>
          <p:cNvPr id="9" name="Picture 5"/>
          <p:cNvPicPr>
            <a:picLocks noChangeAspect="1" noChangeArrowheads="1"/>
          </p:cNvPicPr>
          <p:nvPr/>
        </p:nvPicPr>
        <p:blipFill>
          <a:blip r:embed="rId2" cstate="print"/>
          <a:srcRect/>
          <a:stretch>
            <a:fillRect/>
          </a:stretch>
        </p:blipFill>
        <p:spPr bwMode="auto">
          <a:xfrm>
            <a:off x="0" y="2895600"/>
            <a:ext cx="9144000" cy="3962400"/>
          </a:xfrm>
          <a:prstGeom prst="rect">
            <a:avLst/>
          </a:prstGeom>
          <a:blipFill>
            <a:blip r:embed="rId3" cstate="print"/>
            <a:tile tx="0" ty="0" sx="100000" sy="100000" flip="none" algn="tl"/>
          </a:blipFill>
          <a:ln w="25400">
            <a:solidFill>
              <a:srgbClr val="481F67"/>
            </a:solidFill>
            <a:prstDash val="sysDot"/>
            <a:miter lim="800000"/>
            <a:headEnd/>
            <a:tailEnd/>
          </a:ln>
        </p:spPr>
      </p:pic>
      <p:sp>
        <p:nvSpPr>
          <p:cNvPr id="10" name="Rectangle 9"/>
          <p:cNvSpPr/>
          <p:nvPr/>
        </p:nvSpPr>
        <p:spPr>
          <a:xfrm>
            <a:off x="7162800" y="6172200"/>
            <a:ext cx="1026499" cy="400110"/>
          </a:xfrm>
          <a:prstGeom prst="rect">
            <a:avLst/>
          </a:prstGeom>
        </p:spPr>
        <p:txBody>
          <a:bodyPr wrap="none">
            <a:spAutoFit/>
          </a:bodyPr>
          <a:lstStyle/>
          <a:p>
            <a:r>
              <a:rPr lang="en-US" b="1" dirty="0" smtClean="0">
                <a:solidFill>
                  <a:srgbClr val="481F67"/>
                </a:solidFill>
                <a:cs typeface="Times New Roman" pitchFamily="18" charset="0"/>
              </a:rPr>
              <a:t>Fig. AA</a:t>
            </a:r>
            <a:endParaRPr lang="en-US" b="1" dirty="0"/>
          </a:p>
        </p:txBody>
      </p:sp>
      <p:sp>
        <p:nvSpPr>
          <p:cNvPr id="11" name="Slide Number Placeholder 10"/>
          <p:cNvSpPr>
            <a:spLocks noGrp="1"/>
          </p:cNvSpPr>
          <p:nvPr>
            <p:ph type="sldNum" sz="quarter" idx="12"/>
          </p:nvPr>
        </p:nvSpPr>
        <p:spPr/>
        <p:txBody>
          <a:bodyPr/>
          <a:lstStyle/>
          <a:p>
            <a:r>
              <a:rPr lang="en-US" smtClean="0"/>
              <a:t>6.</a:t>
            </a:r>
            <a:fld id="{34C1657C-10C8-4277-B654-647B1C413D01}"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E67B0-9A14-457D-A35B-F8EBFFAAFAFE}" type="datetime1">
              <a:rPr lang="en-US" smtClean="0"/>
              <a:pPr/>
              <a:t>8/16/2018</a:t>
            </a:fld>
            <a:endParaRPr lang="en-US"/>
          </a:p>
        </p:txBody>
      </p:sp>
      <p:sp>
        <p:nvSpPr>
          <p:cNvPr id="5" name="Footer Placeholder 4"/>
          <p:cNvSpPr>
            <a:spLocks noGrp="1"/>
          </p:cNvSpPr>
          <p:nvPr>
            <p:ph type="ftr" sz="quarter" idx="11"/>
          </p:nvPr>
        </p:nvSpPr>
        <p:spPr/>
        <p:txBody>
          <a:bodyPr/>
          <a:lstStyle/>
          <a:p>
            <a:r>
              <a:rPr lang="en-US" smtClean="0"/>
              <a:t>CSEN3103/ Sec-A/NB</a:t>
            </a:r>
            <a:endParaRPr lang="en-US"/>
          </a:p>
        </p:txBody>
      </p:sp>
      <p:sp>
        <p:nvSpPr>
          <p:cNvPr id="7" name="Rectangle 6"/>
          <p:cNvSpPr/>
          <p:nvPr/>
        </p:nvSpPr>
        <p:spPr>
          <a:xfrm>
            <a:off x="0" y="0"/>
            <a:ext cx="9144000" cy="461665"/>
          </a:xfrm>
          <a:prstGeom prst="rect">
            <a:avLst/>
          </a:prstGeom>
          <a:solidFill>
            <a:schemeClr val="bg1">
              <a:lumMod val="75000"/>
            </a:schemeClr>
          </a:solidFill>
        </p:spPr>
        <p:txBody>
          <a:bodyPr wrap="square">
            <a:spAutoFit/>
          </a:bodyPr>
          <a:lstStyle/>
          <a:p>
            <a:pPr algn="ctr"/>
            <a:r>
              <a:rPr lang="en-US" sz="2400" b="1" dirty="0" smtClean="0">
                <a:solidFill>
                  <a:srgbClr val="34164A"/>
                </a:solidFill>
              </a:rPr>
              <a:t>Management of Critical Sections (CS)</a:t>
            </a:r>
            <a:endParaRPr lang="en-US" sz="2400" b="1" dirty="0">
              <a:solidFill>
                <a:srgbClr val="34164A"/>
              </a:solidFill>
            </a:endParaRPr>
          </a:p>
        </p:txBody>
      </p:sp>
      <p:sp>
        <p:nvSpPr>
          <p:cNvPr id="8" name="Content Placeholder 2"/>
          <p:cNvSpPr>
            <a:spLocks noGrp="1"/>
          </p:cNvSpPr>
          <p:nvPr>
            <p:ph idx="1"/>
          </p:nvPr>
        </p:nvSpPr>
        <p:spPr>
          <a:xfrm>
            <a:off x="0" y="457200"/>
            <a:ext cx="9144000" cy="6400800"/>
          </a:xfrm>
          <a:blipFill>
            <a:blip r:embed="rId2" cstate="print"/>
            <a:tile tx="0" ty="0" sx="100000" sy="100000" flip="none" algn="tl"/>
          </a:blipFill>
        </p:spPr>
        <p:txBody>
          <a:bodyPr>
            <a:normAutofit/>
          </a:bodyPr>
          <a:lstStyle/>
          <a:p>
            <a:pPr marL="274320" indent="-274320" eaLnBrk="1" fontAlgn="auto" hangingPunct="1">
              <a:spcAft>
                <a:spcPts val="0"/>
              </a:spcAft>
              <a:buClr>
                <a:schemeClr val="accent3"/>
              </a:buClr>
              <a:buFont typeface="Wingdings 2"/>
              <a:buChar char=""/>
              <a:defRPr/>
            </a:pPr>
            <a:r>
              <a:rPr lang="en-US" sz="2400" dirty="0" smtClean="0">
                <a:solidFill>
                  <a:srgbClr val="7030A0"/>
                </a:solidFill>
              </a:rPr>
              <a:t>A </a:t>
            </a:r>
            <a:r>
              <a:rPr lang="en-US" sz="2400" b="1" i="1" dirty="0" smtClean="0">
                <a:solidFill>
                  <a:srgbClr val="552579"/>
                </a:solidFill>
              </a:rPr>
              <a:t>critical section</a:t>
            </a:r>
            <a:r>
              <a:rPr lang="en-US" sz="2400" dirty="0" smtClean="0">
                <a:solidFill>
                  <a:srgbClr val="7030A0"/>
                </a:solidFill>
              </a:rPr>
              <a:t> is a piece of code that accesses shared resources. The resources can be variables, data structures, and devices. The CS is executed as an atomic action, i.e., if two processes P1 and P2 both want t execute the CS, then only one is allowed to execute it, and the other is made to wait.</a:t>
            </a:r>
          </a:p>
          <a:p>
            <a:pPr marL="274320" indent="-274320" eaLnBrk="1" fontAlgn="auto" hangingPunct="1">
              <a:spcAft>
                <a:spcPts val="0"/>
              </a:spcAft>
              <a:buClr>
                <a:schemeClr val="accent3"/>
              </a:buClr>
              <a:buFont typeface="Wingdings 2"/>
              <a:buChar char=""/>
              <a:defRPr/>
            </a:pPr>
            <a:r>
              <a:rPr lang="en-US" sz="2400" u="sng" dirty="0" smtClean="0"/>
              <a:t>The general format is given below</a:t>
            </a:r>
          </a:p>
          <a:p>
            <a:pPr marL="274320" indent="-274320" eaLnBrk="1" fontAlgn="auto" hangingPunct="1">
              <a:spcAft>
                <a:spcPts val="0"/>
              </a:spcAft>
              <a:buClr>
                <a:schemeClr val="accent3"/>
              </a:buClr>
              <a:buFont typeface="Wingdings 2"/>
              <a:buNone/>
              <a:defRPr/>
            </a:pPr>
            <a:r>
              <a:rPr lang="en-US" sz="2400" dirty="0" smtClean="0"/>
              <a:t>{</a:t>
            </a:r>
          </a:p>
          <a:p>
            <a:pPr marL="274320" indent="-274320" eaLnBrk="1" fontAlgn="auto" hangingPunct="1">
              <a:spcAft>
                <a:spcPts val="0"/>
              </a:spcAft>
              <a:buClr>
                <a:schemeClr val="accent3"/>
              </a:buClr>
              <a:buFont typeface="Wingdings 2"/>
              <a:buNone/>
              <a:defRPr/>
            </a:pPr>
            <a:r>
              <a:rPr lang="en-US" sz="2400" dirty="0" smtClean="0"/>
              <a:t>Non-critical section</a:t>
            </a:r>
          </a:p>
          <a:p>
            <a:pPr marL="274320" indent="-274320" eaLnBrk="1" fontAlgn="auto" hangingPunct="1">
              <a:spcAft>
                <a:spcPts val="0"/>
              </a:spcAft>
              <a:buClr>
                <a:schemeClr val="accent3"/>
              </a:buClr>
              <a:buFont typeface="Wingdings 2"/>
              <a:buNone/>
              <a:defRPr/>
            </a:pPr>
            <a:r>
              <a:rPr lang="en-US" sz="2400" dirty="0" smtClean="0"/>
              <a:t>    &lt;entry section&gt;</a:t>
            </a:r>
          </a:p>
          <a:p>
            <a:pPr marL="274320" indent="-274320" eaLnBrk="1" fontAlgn="auto" hangingPunct="1">
              <a:spcAft>
                <a:spcPts val="0"/>
              </a:spcAft>
              <a:buClr>
                <a:schemeClr val="accent3"/>
              </a:buClr>
              <a:buFont typeface="Wingdings 2"/>
              <a:buNone/>
              <a:defRPr/>
            </a:pPr>
            <a:r>
              <a:rPr lang="en-US" sz="2400" b="1" dirty="0" smtClean="0">
                <a:solidFill>
                  <a:srgbClr val="C00000"/>
                </a:solidFill>
              </a:rPr>
              <a:t>        Critical Section</a:t>
            </a:r>
            <a:endParaRPr lang="en-US" sz="2400" dirty="0" smtClean="0">
              <a:solidFill>
                <a:srgbClr val="C00000"/>
              </a:solidFill>
            </a:endParaRPr>
          </a:p>
          <a:p>
            <a:pPr marL="274320" indent="-274320" eaLnBrk="1" fontAlgn="auto" hangingPunct="1">
              <a:spcAft>
                <a:spcPts val="0"/>
              </a:spcAft>
              <a:buClr>
                <a:schemeClr val="accent3"/>
              </a:buClr>
              <a:buFont typeface="Wingdings 2"/>
              <a:buNone/>
              <a:defRPr/>
            </a:pPr>
            <a:r>
              <a:rPr lang="en-US" sz="2400" dirty="0" smtClean="0"/>
              <a:t>   &lt;exit section&gt; </a:t>
            </a:r>
          </a:p>
          <a:p>
            <a:pPr marL="274320" indent="-274320" eaLnBrk="1" fontAlgn="auto" hangingPunct="1">
              <a:spcAft>
                <a:spcPts val="0"/>
              </a:spcAft>
              <a:buClr>
                <a:schemeClr val="accent3"/>
              </a:buClr>
              <a:buFont typeface="Wingdings 2"/>
              <a:buNone/>
              <a:defRPr/>
            </a:pPr>
            <a:r>
              <a:rPr lang="en-US" sz="2400" dirty="0" smtClean="0"/>
              <a:t>Non-critical section</a:t>
            </a:r>
          </a:p>
          <a:p>
            <a:pPr marL="274320" indent="-274320" eaLnBrk="1" fontAlgn="auto" hangingPunct="1">
              <a:spcAft>
                <a:spcPts val="0"/>
              </a:spcAft>
              <a:buClr>
                <a:schemeClr val="accent3"/>
              </a:buClr>
              <a:buFont typeface="Wingdings 2"/>
              <a:buNone/>
              <a:defRPr/>
            </a:pPr>
            <a:r>
              <a:rPr lang="en-US" sz="2400" dirty="0" smtClean="0"/>
              <a:t>}</a:t>
            </a:r>
          </a:p>
          <a:p>
            <a:pPr marL="274320" indent="-274320" eaLnBrk="1" fontAlgn="auto" hangingPunct="1">
              <a:spcAft>
                <a:spcPts val="0"/>
              </a:spcAft>
              <a:buClr>
                <a:schemeClr val="accent3"/>
              </a:buClr>
              <a:buFont typeface="Wingdings 2"/>
              <a:buNone/>
              <a:defRPr/>
            </a:pPr>
            <a:r>
              <a:rPr lang="en-US" sz="2400" b="1" dirty="0" smtClean="0"/>
              <a:t> </a:t>
            </a:r>
            <a:endParaRPr lang="en-US" sz="2400" dirty="0" smtClean="0"/>
          </a:p>
          <a:p>
            <a:pPr marL="274320" indent="-274320" eaLnBrk="1" fontAlgn="auto" hangingPunct="1">
              <a:spcAft>
                <a:spcPts val="0"/>
              </a:spcAft>
              <a:buClr>
                <a:schemeClr val="accent3"/>
              </a:buClr>
              <a:buFont typeface="Wingdings 2"/>
              <a:buChar char=""/>
              <a:defRPr/>
            </a:pPr>
            <a:endParaRPr lang="en-US" dirty="0"/>
          </a:p>
        </p:txBody>
      </p:sp>
      <p:pic>
        <p:nvPicPr>
          <p:cNvPr id="9" name="Picture 3"/>
          <p:cNvPicPr>
            <a:picLocks noChangeAspect="1" noChangeArrowheads="1"/>
          </p:cNvPicPr>
          <p:nvPr/>
        </p:nvPicPr>
        <p:blipFill>
          <a:blip r:embed="rId3" cstate="print"/>
          <a:srcRect/>
          <a:stretch>
            <a:fillRect/>
          </a:stretch>
        </p:blipFill>
        <p:spPr bwMode="auto">
          <a:xfrm>
            <a:off x="4495800" y="2362200"/>
            <a:ext cx="4648200" cy="4495800"/>
          </a:xfrm>
          <a:prstGeom prst="rect">
            <a:avLst/>
          </a:prstGeom>
          <a:blipFill>
            <a:blip r:embed="rId2" cstate="print"/>
            <a:tile tx="0" ty="0" sx="100000" sy="100000" flip="none" algn="tl"/>
          </a:blipFill>
          <a:ln w="9525">
            <a:noFill/>
            <a:miter lim="800000"/>
            <a:headEnd/>
            <a:tailEnd/>
          </a:ln>
        </p:spPr>
      </p:pic>
      <p:sp>
        <p:nvSpPr>
          <p:cNvPr id="10" name="TextBox 6"/>
          <p:cNvSpPr txBox="1">
            <a:spLocks noChangeArrowheads="1"/>
          </p:cNvSpPr>
          <p:nvPr/>
        </p:nvSpPr>
        <p:spPr bwMode="auto">
          <a:xfrm>
            <a:off x="4876800" y="5715000"/>
            <a:ext cx="3327400" cy="369888"/>
          </a:xfrm>
          <a:prstGeom prst="rect">
            <a:avLst/>
          </a:prstGeom>
          <a:noFill/>
          <a:ln w="9525">
            <a:noFill/>
            <a:miter lim="800000"/>
            <a:headEnd/>
            <a:tailEnd/>
          </a:ln>
        </p:spPr>
        <p:txBody>
          <a:bodyPr wrap="none">
            <a:spAutoFit/>
          </a:bodyPr>
          <a:lstStyle/>
          <a:p>
            <a:r>
              <a:rPr lang="en-US">
                <a:latin typeface="Constantia" pitchFamily="18" charset="0"/>
              </a:rPr>
              <a:t>Interleaved execution of resource</a:t>
            </a:r>
          </a:p>
        </p:txBody>
      </p:sp>
      <p:sp>
        <p:nvSpPr>
          <p:cNvPr id="11" name="TextBox 6"/>
          <p:cNvSpPr txBox="1">
            <a:spLocks noChangeArrowheads="1"/>
          </p:cNvSpPr>
          <p:nvPr/>
        </p:nvSpPr>
        <p:spPr bwMode="auto">
          <a:xfrm>
            <a:off x="5105400" y="2590800"/>
            <a:ext cx="3834448" cy="400110"/>
          </a:xfrm>
          <a:prstGeom prst="rect">
            <a:avLst/>
          </a:prstGeom>
          <a:noFill/>
          <a:ln w="9525">
            <a:noFill/>
            <a:miter lim="800000"/>
            <a:headEnd/>
            <a:tailEnd/>
          </a:ln>
        </p:spPr>
        <p:txBody>
          <a:bodyPr wrap="none">
            <a:spAutoFit/>
          </a:bodyPr>
          <a:lstStyle/>
          <a:p>
            <a:r>
              <a:rPr lang="en-US" dirty="0">
                <a:solidFill>
                  <a:schemeClr val="tx1"/>
                </a:solidFill>
                <a:latin typeface="Constantia" pitchFamily="18" charset="0"/>
              </a:rPr>
              <a:t>Interleaved execution of resource</a:t>
            </a:r>
          </a:p>
        </p:txBody>
      </p:sp>
      <p:sp>
        <p:nvSpPr>
          <p:cNvPr id="12" name="TextBox 11"/>
          <p:cNvSpPr txBox="1"/>
          <p:nvPr/>
        </p:nvSpPr>
        <p:spPr>
          <a:xfrm>
            <a:off x="0" y="6019800"/>
            <a:ext cx="4343400" cy="646331"/>
          </a:xfrm>
          <a:prstGeom prst="rect">
            <a:avLst/>
          </a:prstGeom>
          <a:noFill/>
        </p:spPr>
        <p:txBody>
          <a:bodyPr wrap="square" rtlCol="0">
            <a:spAutoFit/>
          </a:bodyPr>
          <a:lstStyle/>
          <a:p>
            <a:r>
              <a:rPr lang="en-US" sz="1800" b="1" dirty="0" smtClean="0">
                <a:solidFill>
                  <a:schemeClr val="tx1"/>
                </a:solidFill>
              </a:rPr>
              <a:t>The CS is guarded between two sections, the &lt;entry&gt;  and &lt;exit&gt; sections. </a:t>
            </a:r>
            <a:endParaRPr lang="en-US" sz="1800" b="1" dirty="0">
              <a:solidFill>
                <a:schemeClr val="tx1"/>
              </a:solidFill>
            </a:endParaRPr>
          </a:p>
        </p:txBody>
      </p:sp>
      <p:sp>
        <p:nvSpPr>
          <p:cNvPr id="13" name="Slide Number Placeholder 12"/>
          <p:cNvSpPr>
            <a:spLocks noGrp="1"/>
          </p:cNvSpPr>
          <p:nvPr>
            <p:ph type="sldNum" sz="quarter" idx="12"/>
          </p:nvPr>
        </p:nvSpPr>
        <p:spPr/>
        <p:txBody>
          <a:bodyPr/>
          <a:lstStyle/>
          <a:p>
            <a:r>
              <a:rPr lang="en-US" smtClean="0"/>
              <a:t>6.</a:t>
            </a:r>
            <a:fld id="{34C1657C-10C8-4277-B654-647B1C413D01}"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457200" y="0"/>
            <a:ext cx="8077200" cy="685800"/>
          </a:xfrm>
        </p:spPr>
        <p:txBody>
          <a:bodyPr>
            <a:normAutofit fontScale="90000"/>
          </a:bodyPr>
          <a:lstStyle/>
          <a:p>
            <a:pPr eaLnBrk="1" hangingPunct="1"/>
            <a:r>
              <a:rPr lang="en-US" sz="4000" b="1" dirty="0" smtClean="0"/>
              <a:t>Introduction</a:t>
            </a:r>
          </a:p>
        </p:txBody>
      </p:sp>
      <p:sp>
        <p:nvSpPr>
          <p:cNvPr id="4101" name="Rectangle 3"/>
          <p:cNvSpPr>
            <a:spLocks noGrp="1" noChangeArrowheads="1"/>
          </p:cNvSpPr>
          <p:nvPr>
            <p:ph idx="1"/>
          </p:nvPr>
        </p:nvSpPr>
        <p:spPr>
          <a:xfrm>
            <a:off x="0" y="609600"/>
            <a:ext cx="9144000" cy="6019800"/>
          </a:xfrm>
          <a:blipFill>
            <a:blip r:embed="rId2" cstate="print"/>
            <a:tile tx="0" ty="0" sx="100000" sy="100000" flip="none" algn="tl"/>
          </a:blipFill>
          <a:ln w="38100">
            <a:solidFill>
              <a:srgbClr val="7030A0"/>
            </a:solidFill>
            <a:prstDash val="sysDash"/>
          </a:ln>
        </p:spPr>
        <p:txBody>
          <a:bodyPr>
            <a:noAutofit/>
          </a:bodyPr>
          <a:lstStyle/>
          <a:p>
            <a:pPr eaLnBrk="1" hangingPunct="1"/>
            <a:r>
              <a:rPr lang="en-US" sz="2800" b="1" dirty="0" smtClean="0"/>
              <a:t>What is Process Synchronization?</a:t>
            </a:r>
          </a:p>
          <a:p>
            <a:pPr eaLnBrk="1" hangingPunct="1"/>
            <a:r>
              <a:rPr lang="en-US" sz="2800" b="1" dirty="0" smtClean="0"/>
              <a:t>Race Conditions</a:t>
            </a:r>
          </a:p>
          <a:p>
            <a:pPr eaLnBrk="1" hangingPunct="1"/>
            <a:r>
              <a:rPr lang="en-US" sz="2800" b="1" dirty="0" smtClean="0"/>
              <a:t>Critical Sections</a:t>
            </a:r>
          </a:p>
          <a:p>
            <a:pPr eaLnBrk="1" hangingPunct="1"/>
            <a:r>
              <a:rPr lang="en-US" sz="2800" b="1" dirty="0" smtClean="0"/>
              <a:t>Control Synchronization and Indivisible Operations</a:t>
            </a:r>
          </a:p>
          <a:p>
            <a:pPr eaLnBrk="1" hangingPunct="1"/>
            <a:r>
              <a:rPr lang="en-US" sz="2800" b="1" dirty="0" smtClean="0"/>
              <a:t>Synchronization Approaches</a:t>
            </a:r>
          </a:p>
          <a:p>
            <a:pPr eaLnBrk="1" hangingPunct="1"/>
            <a:r>
              <a:rPr lang="en-US" sz="2800" b="1" dirty="0" smtClean="0"/>
              <a:t>Structure of Concurrent Systems</a:t>
            </a:r>
          </a:p>
          <a:p>
            <a:pPr eaLnBrk="1" hangingPunct="1"/>
            <a:r>
              <a:rPr lang="en-US" sz="2800" b="1" dirty="0" smtClean="0"/>
              <a:t>Classic Process Synchronization Problems</a:t>
            </a:r>
          </a:p>
          <a:p>
            <a:pPr eaLnBrk="1" hangingPunct="1"/>
            <a:r>
              <a:rPr lang="en-US" sz="2800" b="1" dirty="0" smtClean="0"/>
              <a:t>Algorithmic Approach to Implementing Critical Sections</a:t>
            </a:r>
          </a:p>
          <a:p>
            <a:pPr eaLnBrk="1" hangingPunct="1"/>
            <a:r>
              <a:rPr lang="en-US" sz="2800" b="1" dirty="0" smtClean="0"/>
              <a:t>Semaphores</a:t>
            </a:r>
          </a:p>
          <a:p>
            <a:pPr eaLnBrk="1" hangingPunct="1"/>
            <a:r>
              <a:rPr lang="en-US" sz="2800" b="1" dirty="0" smtClean="0"/>
              <a:t>Monitors</a:t>
            </a:r>
          </a:p>
          <a:p>
            <a:pPr eaLnBrk="1" hangingPunct="1"/>
            <a:r>
              <a:rPr lang="en-US" sz="2800" b="1" dirty="0" smtClean="0"/>
              <a:t>Case Studies of Process Synchronization</a:t>
            </a:r>
          </a:p>
          <a:p>
            <a:pPr eaLnBrk="1" hangingPunct="1"/>
            <a:endParaRPr lang="en-US" sz="2800" b="1" dirty="0" smtClean="0"/>
          </a:p>
          <a:p>
            <a:pPr eaLnBrk="1" hangingPunct="1"/>
            <a:endParaRPr lang="en-US" sz="2800" b="1" dirty="0" smtClean="0"/>
          </a:p>
        </p:txBody>
      </p:sp>
      <p:sp>
        <p:nvSpPr>
          <p:cNvPr id="9" name="Date Placeholder 8"/>
          <p:cNvSpPr>
            <a:spLocks noGrp="1"/>
          </p:cNvSpPr>
          <p:nvPr>
            <p:ph type="dt" sz="half" idx="10"/>
          </p:nvPr>
        </p:nvSpPr>
        <p:spPr/>
        <p:txBody>
          <a:bodyPr/>
          <a:lstStyle/>
          <a:p>
            <a:fld id="{AF4F2E43-C000-4F0F-85F5-8E74CF882141}" type="datetime1">
              <a:rPr lang="en-US" smtClean="0"/>
              <a:pPr/>
              <a:t>8/16/2018</a:t>
            </a:fld>
            <a:endParaRPr lang="en-US" dirty="0"/>
          </a:p>
        </p:txBody>
      </p:sp>
      <p:sp>
        <p:nvSpPr>
          <p:cNvPr id="11" name="Footer Placeholder 10"/>
          <p:cNvSpPr>
            <a:spLocks noGrp="1"/>
          </p:cNvSpPr>
          <p:nvPr>
            <p:ph type="ftr" sz="quarter" idx="11"/>
          </p:nvPr>
        </p:nvSpPr>
        <p:spPr>
          <a:xfrm>
            <a:off x="2819400" y="6492875"/>
            <a:ext cx="2895600" cy="365125"/>
          </a:xfrm>
        </p:spPr>
        <p:txBody>
          <a:bodyPr/>
          <a:lstStyle/>
          <a:p>
            <a:r>
              <a:rPr lang="en-US" smtClean="0"/>
              <a:t>CSEN3103/ Sec-A/NB</a:t>
            </a:r>
            <a:endParaRPr lang="en-US" dirty="0"/>
          </a:p>
        </p:txBody>
      </p:sp>
      <p:sp>
        <p:nvSpPr>
          <p:cNvPr id="7" name="Slide Number Placeholder 6"/>
          <p:cNvSpPr>
            <a:spLocks noGrp="1"/>
          </p:cNvSpPr>
          <p:nvPr>
            <p:ph type="sldNum" sz="quarter" idx="12"/>
          </p:nvPr>
        </p:nvSpPr>
        <p:spPr/>
        <p:txBody>
          <a:bodyPr/>
          <a:lstStyle/>
          <a:p>
            <a:r>
              <a:rPr lang="en-US" smtClean="0"/>
              <a:t>6.</a:t>
            </a:r>
            <a:fld id="{34C1657C-10C8-4277-B654-647B1C413D01}" type="slidenum">
              <a:rPr lang="en-US" smtClean="0"/>
              <a:pPr/>
              <a:t>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1">
                                            <p:bg/>
                                          </p:spTgt>
                                        </p:tgtEl>
                                        <p:attrNameLst>
                                          <p:attrName>style.visibility</p:attrName>
                                        </p:attrNameLst>
                                      </p:cBhvr>
                                      <p:to>
                                        <p:strVal val="visible"/>
                                      </p:to>
                                    </p:set>
                                    <p:anim calcmode="lin" valueType="num">
                                      <p:cBhvr additive="base">
                                        <p:cTn id="7" dur="500" fill="hold"/>
                                        <p:tgtEl>
                                          <p:spTgt spid="4101">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101">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01">
                                            <p:txEl>
                                              <p:pRg st="0" end="0"/>
                                            </p:txEl>
                                          </p:spTgt>
                                        </p:tgtEl>
                                        <p:attrNameLst>
                                          <p:attrName>style.visibility</p:attrName>
                                        </p:attrNameLst>
                                      </p:cBhvr>
                                      <p:to>
                                        <p:strVal val="visible"/>
                                      </p:to>
                                    </p:set>
                                    <p:anim calcmode="lin" valueType="num">
                                      <p:cBhvr additive="base">
                                        <p:cTn id="13" dur="500" fill="hold"/>
                                        <p:tgtEl>
                                          <p:spTgt spid="410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01">
                                            <p:txEl>
                                              <p:pRg st="1" end="1"/>
                                            </p:txEl>
                                          </p:spTgt>
                                        </p:tgtEl>
                                        <p:attrNameLst>
                                          <p:attrName>style.visibility</p:attrName>
                                        </p:attrNameLst>
                                      </p:cBhvr>
                                      <p:to>
                                        <p:strVal val="visible"/>
                                      </p:to>
                                    </p:set>
                                    <p:anim calcmode="lin" valueType="num">
                                      <p:cBhvr additive="base">
                                        <p:cTn id="19" dur="500" fill="hold"/>
                                        <p:tgtEl>
                                          <p:spTgt spid="410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0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01">
                                            <p:txEl>
                                              <p:pRg st="2" end="2"/>
                                            </p:txEl>
                                          </p:spTgt>
                                        </p:tgtEl>
                                        <p:attrNameLst>
                                          <p:attrName>style.visibility</p:attrName>
                                        </p:attrNameLst>
                                      </p:cBhvr>
                                      <p:to>
                                        <p:strVal val="visible"/>
                                      </p:to>
                                    </p:set>
                                    <p:anim calcmode="lin" valueType="num">
                                      <p:cBhvr additive="base">
                                        <p:cTn id="25" dur="500" fill="hold"/>
                                        <p:tgtEl>
                                          <p:spTgt spid="410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01">
                                            <p:txEl>
                                              <p:pRg st="3" end="3"/>
                                            </p:txEl>
                                          </p:spTgt>
                                        </p:tgtEl>
                                        <p:attrNameLst>
                                          <p:attrName>style.visibility</p:attrName>
                                        </p:attrNameLst>
                                      </p:cBhvr>
                                      <p:to>
                                        <p:strVal val="visible"/>
                                      </p:to>
                                    </p:set>
                                    <p:anim calcmode="lin" valueType="num">
                                      <p:cBhvr additive="base">
                                        <p:cTn id="31" dur="500" fill="hold"/>
                                        <p:tgtEl>
                                          <p:spTgt spid="4101">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0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01">
                                            <p:txEl>
                                              <p:pRg st="4" end="4"/>
                                            </p:txEl>
                                          </p:spTgt>
                                        </p:tgtEl>
                                        <p:attrNameLst>
                                          <p:attrName>style.visibility</p:attrName>
                                        </p:attrNameLst>
                                      </p:cBhvr>
                                      <p:to>
                                        <p:strVal val="visible"/>
                                      </p:to>
                                    </p:set>
                                    <p:anim calcmode="lin" valueType="num">
                                      <p:cBhvr additive="base">
                                        <p:cTn id="37" dur="500" fill="hold"/>
                                        <p:tgtEl>
                                          <p:spTgt spid="4101">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0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101">
                                            <p:txEl>
                                              <p:pRg st="5" end="5"/>
                                            </p:txEl>
                                          </p:spTgt>
                                        </p:tgtEl>
                                        <p:attrNameLst>
                                          <p:attrName>style.visibility</p:attrName>
                                        </p:attrNameLst>
                                      </p:cBhvr>
                                      <p:to>
                                        <p:strVal val="visible"/>
                                      </p:to>
                                    </p:set>
                                    <p:anim calcmode="lin" valueType="num">
                                      <p:cBhvr additive="base">
                                        <p:cTn id="43" dur="500" fill="hold"/>
                                        <p:tgtEl>
                                          <p:spTgt spid="4101">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10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101">
                                            <p:txEl>
                                              <p:pRg st="6" end="6"/>
                                            </p:txEl>
                                          </p:spTgt>
                                        </p:tgtEl>
                                        <p:attrNameLst>
                                          <p:attrName>style.visibility</p:attrName>
                                        </p:attrNameLst>
                                      </p:cBhvr>
                                      <p:to>
                                        <p:strVal val="visible"/>
                                      </p:to>
                                    </p:set>
                                    <p:anim calcmode="lin" valueType="num">
                                      <p:cBhvr additive="base">
                                        <p:cTn id="49" dur="500" fill="hold"/>
                                        <p:tgtEl>
                                          <p:spTgt spid="4101">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10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101">
                                            <p:txEl>
                                              <p:pRg st="7" end="7"/>
                                            </p:txEl>
                                          </p:spTgt>
                                        </p:tgtEl>
                                        <p:attrNameLst>
                                          <p:attrName>style.visibility</p:attrName>
                                        </p:attrNameLst>
                                      </p:cBhvr>
                                      <p:to>
                                        <p:strVal val="visible"/>
                                      </p:to>
                                    </p:set>
                                    <p:anim calcmode="lin" valueType="num">
                                      <p:cBhvr additive="base">
                                        <p:cTn id="55" dur="500" fill="hold"/>
                                        <p:tgtEl>
                                          <p:spTgt spid="4101">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10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101">
                                            <p:txEl>
                                              <p:pRg st="8" end="8"/>
                                            </p:txEl>
                                          </p:spTgt>
                                        </p:tgtEl>
                                        <p:attrNameLst>
                                          <p:attrName>style.visibility</p:attrName>
                                        </p:attrNameLst>
                                      </p:cBhvr>
                                      <p:to>
                                        <p:strVal val="visible"/>
                                      </p:to>
                                    </p:set>
                                    <p:anim calcmode="lin" valueType="num">
                                      <p:cBhvr additive="base">
                                        <p:cTn id="61" dur="500" fill="hold"/>
                                        <p:tgtEl>
                                          <p:spTgt spid="4101">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10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101">
                                            <p:txEl>
                                              <p:pRg st="9" end="9"/>
                                            </p:txEl>
                                          </p:spTgt>
                                        </p:tgtEl>
                                        <p:attrNameLst>
                                          <p:attrName>style.visibility</p:attrName>
                                        </p:attrNameLst>
                                      </p:cBhvr>
                                      <p:to>
                                        <p:strVal val="visible"/>
                                      </p:to>
                                    </p:set>
                                    <p:anim calcmode="lin" valueType="num">
                                      <p:cBhvr additive="base">
                                        <p:cTn id="67" dur="500" fill="hold"/>
                                        <p:tgtEl>
                                          <p:spTgt spid="4101">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10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101">
                                            <p:txEl>
                                              <p:pRg st="10" end="10"/>
                                            </p:txEl>
                                          </p:spTgt>
                                        </p:tgtEl>
                                        <p:attrNameLst>
                                          <p:attrName>style.visibility</p:attrName>
                                        </p:attrNameLst>
                                      </p:cBhvr>
                                      <p:to>
                                        <p:strVal val="visible"/>
                                      </p:to>
                                    </p:set>
                                    <p:anim calcmode="lin" valueType="num">
                                      <p:cBhvr additive="base">
                                        <p:cTn id="73" dur="500" fill="hold"/>
                                        <p:tgtEl>
                                          <p:spTgt spid="4101">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10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E8F117-5956-4387-9CC6-0FDFED6550AB}"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pic>
        <p:nvPicPr>
          <p:cNvPr id="7" name="Picture 6"/>
          <p:cNvPicPr/>
          <p:nvPr/>
        </p:nvPicPr>
        <p:blipFill>
          <a:blip r:embed="rId2" cstate="print"/>
          <a:srcRect/>
          <a:stretch>
            <a:fillRect/>
          </a:stretch>
        </p:blipFill>
        <p:spPr bwMode="auto">
          <a:xfrm>
            <a:off x="0" y="0"/>
            <a:ext cx="9144000" cy="6400800"/>
          </a:xfrm>
          <a:prstGeom prst="rect">
            <a:avLst/>
          </a:prstGeom>
          <a:noFill/>
          <a:ln w="9525">
            <a:noFill/>
            <a:miter lim="800000"/>
            <a:headEnd/>
            <a:tailEnd/>
          </a:ln>
        </p:spPr>
      </p:pic>
      <p:pic>
        <p:nvPicPr>
          <p:cNvPr id="8" name="Picture 7"/>
          <p:cNvPicPr/>
          <p:nvPr/>
        </p:nvPicPr>
        <p:blipFill>
          <a:blip r:embed="rId3" cstate="print"/>
          <a:srcRect/>
          <a:stretch>
            <a:fillRect/>
          </a:stretch>
        </p:blipFill>
        <p:spPr bwMode="auto">
          <a:xfrm>
            <a:off x="4495800" y="3505200"/>
            <a:ext cx="2438400" cy="2438400"/>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r>
              <a:rPr lang="en-US" smtClean="0"/>
              <a:t>6.</a:t>
            </a:r>
            <a:fld id="{34C1657C-10C8-4277-B654-647B1C413D01}"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806D7C-8059-4055-910E-F7F2C9286FEE}"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7" name="Rectangle 6"/>
          <p:cNvSpPr/>
          <p:nvPr/>
        </p:nvSpPr>
        <p:spPr>
          <a:xfrm>
            <a:off x="0" y="1"/>
            <a:ext cx="9144000" cy="523220"/>
          </a:xfrm>
          <a:prstGeom prst="rect">
            <a:avLst/>
          </a:prstGeom>
          <a:solidFill>
            <a:schemeClr val="bg1">
              <a:lumMod val="75000"/>
            </a:schemeClr>
          </a:solidFill>
        </p:spPr>
        <p:txBody>
          <a:bodyPr wrap="square">
            <a:spAutoFit/>
          </a:bodyPr>
          <a:lstStyle/>
          <a:p>
            <a:pPr algn="ctr"/>
            <a:r>
              <a:rPr lang="en-US" sz="2400" b="1" dirty="0" smtClean="0">
                <a:solidFill>
                  <a:srgbClr val="34164A"/>
                </a:solidFill>
              </a:rPr>
              <a:t>CS must satisfy the following </a:t>
            </a:r>
            <a:r>
              <a:rPr lang="en-US" sz="2800" b="1" i="1" u="sng" dirty="0" smtClean="0">
                <a:solidFill>
                  <a:srgbClr val="C00000"/>
                </a:solidFill>
              </a:rPr>
              <a:t>correctness conditions</a:t>
            </a:r>
            <a:r>
              <a:rPr lang="en-US" sz="2400" b="1" dirty="0" smtClean="0">
                <a:solidFill>
                  <a:srgbClr val="34164A"/>
                </a:solidFill>
              </a:rPr>
              <a:t>:</a:t>
            </a:r>
            <a:endParaRPr lang="en-US" sz="2400" b="1" dirty="0">
              <a:solidFill>
                <a:srgbClr val="34164A"/>
              </a:solidFill>
            </a:endParaRPr>
          </a:p>
        </p:txBody>
      </p:sp>
      <p:sp>
        <p:nvSpPr>
          <p:cNvPr id="8" name="Content Placeholder 2"/>
          <p:cNvSpPr>
            <a:spLocks noGrp="1"/>
          </p:cNvSpPr>
          <p:nvPr>
            <p:ph idx="1"/>
          </p:nvPr>
        </p:nvSpPr>
        <p:spPr>
          <a:xfrm>
            <a:off x="0" y="457200"/>
            <a:ext cx="9144000" cy="4724399"/>
          </a:xfrm>
        </p:spPr>
        <p:txBody>
          <a:bodyPr>
            <a:noAutofit/>
          </a:bodyPr>
          <a:lstStyle/>
          <a:p>
            <a:pPr algn="just" eaLnBrk="1" hangingPunct="1"/>
            <a:r>
              <a:rPr lang="en-US" sz="2400" b="1" dirty="0" smtClean="0"/>
              <a:t>Mutual exclusion</a:t>
            </a:r>
            <a:r>
              <a:rPr lang="en-US" sz="2400" dirty="0" smtClean="0"/>
              <a:t>: Only one process is allowed to enter into the critical section that guards a shared resource. At any moment, at MOST one process may execute a CS for a data item </a:t>
            </a:r>
            <a:r>
              <a:rPr lang="en-US" sz="2400" b="1" i="1" dirty="0" err="1" smtClean="0">
                <a:solidFill>
                  <a:srgbClr val="481F67"/>
                </a:solidFill>
              </a:rPr>
              <a:t>d</a:t>
            </a:r>
            <a:r>
              <a:rPr lang="en-US" sz="2400" b="1" i="1" baseline="-25000" dirty="0" err="1" smtClean="0">
                <a:solidFill>
                  <a:srgbClr val="481F67"/>
                </a:solidFill>
              </a:rPr>
              <a:t>s</a:t>
            </a:r>
            <a:r>
              <a:rPr lang="en-US" sz="2400" dirty="0" smtClean="0"/>
              <a:t>.</a:t>
            </a:r>
          </a:p>
          <a:p>
            <a:pPr algn="just"/>
            <a:r>
              <a:rPr lang="en-US" sz="2400" b="1" dirty="0" smtClean="0"/>
              <a:t>Progress: </a:t>
            </a:r>
            <a:r>
              <a:rPr lang="en-US" sz="2400" dirty="0" smtClean="0"/>
              <a:t>If critical section is available for execution then only the processes can participate in the decision as to which process will enter into the critical section next. When no process is executing a CS for a data item </a:t>
            </a:r>
            <a:r>
              <a:rPr lang="en-US" sz="2400" b="1" i="1" dirty="0" err="1" smtClean="0">
                <a:solidFill>
                  <a:srgbClr val="481F67"/>
                </a:solidFill>
              </a:rPr>
              <a:t>d</a:t>
            </a:r>
            <a:r>
              <a:rPr lang="en-US" sz="2400" b="1" i="1" baseline="-25000" dirty="0" err="1" smtClean="0">
                <a:solidFill>
                  <a:srgbClr val="481F67"/>
                </a:solidFill>
              </a:rPr>
              <a:t>s</a:t>
            </a:r>
            <a:r>
              <a:rPr lang="en-US" sz="2400" dirty="0" smtClean="0"/>
              <a:t>, one of the processes wishing to enter a CS for </a:t>
            </a:r>
            <a:r>
              <a:rPr lang="en-US" sz="2400" b="1" i="1" dirty="0" err="1" smtClean="0">
                <a:solidFill>
                  <a:srgbClr val="481F67"/>
                </a:solidFill>
              </a:rPr>
              <a:t>d</a:t>
            </a:r>
            <a:r>
              <a:rPr lang="en-US" sz="2400" b="1" i="1" baseline="-25000" dirty="0" err="1" smtClean="0">
                <a:solidFill>
                  <a:srgbClr val="481F67"/>
                </a:solidFill>
              </a:rPr>
              <a:t>s</a:t>
            </a:r>
            <a:r>
              <a:rPr lang="en-US" sz="2400" dirty="0" smtClean="0"/>
              <a:t> will be granted entry.</a:t>
            </a:r>
          </a:p>
          <a:p>
            <a:pPr algn="just"/>
            <a:r>
              <a:rPr lang="en-US" sz="2400" b="1" dirty="0" smtClean="0"/>
              <a:t>Bounded wait: </a:t>
            </a:r>
            <a:r>
              <a:rPr lang="en-US" sz="2400" dirty="0" smtClean="0"/>
              <a:t> The policy has to be fair in the sense that no process should wait forever. After a process </a:t>
            </a:r>
            <a:r>
              <a:rPr lang="en-US" sz="2800" b="1" i="1" dirty="0" smtClean="0">
                <a:solidFill>
                  <a:srgbClr val="481F67"/>
                </a:solidFill>
              </a:rPr>
              <a:t>P</a:t>
            </a:r>
            <a:r>
              <a:rPr lang="en-US" sz="2800" b="1" i="1" baseline="-25000" dirty="0" smtClean="0">
                <a:solidFill>
                  <a:srgbClr val="481F67"/>
                </a:solidFill>
              </a:rPr>
              <a:t>i</a:t>
            </a:r>
            <a:r>
              <a:rPr lang="en-US" sz="2400" dirty="0" smtClean="0"/>
              <a:t> has indicated its desire to enter a CS for </a:t>
            </a:r>
            <a:r>
              <a:rPr lang="en-US" sz="2400" b="1" i="1" dirty="0" err="1" smtClean="0">
                <a:solidFill>
                  <a:srgbClr val="481F67"/>
                </a:solidFill>
              </a:rPr>
              <a:t>d</a:t>
            </a:r>
            <a:r>
              <a:rPr lang="en-US" sz="2400" b="1" i="1" baseline="-25000" dirty="0" err="1" smtClean="0">
                <a:solidFill>
                  <a:srgbClr val="481F67"/>
                </a:solidFill>
              </a:rPr>
              <a:t>s</a:t>
            </a:r>
            <a:r>
              <a:rPr lang="en-US" sz="2400" dirty="0" smtClean="0"/>
              <a:t>, the number of times other processes can gain entry to a CS for </a:t>
            </a:r>
            <a:r>
              <a:rPr lang="en-US" sz="2400" b="1" i="1" dirty="0" err="1" smtClean="0">
                <a:solidFill>
                  <a:srgbClr val="481F67"/>
                </a:solidFill>
              </a:rPr>
              <a:t>d</a:t>
            </a:r>
            <a:r>
              <a:rPr lang="en-US" sz="2400" b="1" i="1" baseline="-25000" dirty="0" err="1" smtClean="0">
                <a:solidFill>
                  <a:srgbClr val="481F67"/>
                </a:solidFill>
              </a:rPr>
              <a:t>s</a:t>
            </a:r>
            <a:r>
              <a:rPr lang="en-US" sz="2400" dirty="0" smtClean="0"/>
              <a:t> ahead of </a:t>
            </a:r>
            <a:r>
              <a:rPr lang="en-US" sz="2800" b="1" i="1" dirty="0" smtClean="0">
                <a:solidFill>
                  <a:srgbClr val="481F67"/>
                </a:solidFill>
              </a:rPr>
              <a:t>P</a:t>
            </a:r>
            <a:r>
              <a:rPr lang="en-US" sz="2800" b="1" i="1" baseline="-25000" dirty="0" smtClean="0">
                <a:solidFill>
                  <a:srgbClr val="481F67"/>
                </a:solidFill>
              </a:rPr>
              <a:t>i</a:t>
            </a:r>
            <a:r>
              <a:rPr lang="en-US" sz="2400" b="1" i="1" dirty="0" smtClean="0"/>
              <a:t> </a:t>
            </a:r>
            <a:r>
              <a:rPr lang="en-US" sz="2400" dirty="0" smtClean="0"/>
              <a:t>is bounded by a finite integer.</a:t>
            </a:r>
          </a:p>
        </p:txBody>
      </p:sp>
      <p:sp>
        <p:nvSpPr>
          <p:cNvPr id="10" name="Text Box 7"/>
          <p:cNvSpPr txBox="1">
            <a:spLocks noChangeArrowheads="1"/>
          </p:cNvSpPr>
          <p:nvPr/>
        </p:nvSpPr>
        <p:spPr bwMode="auto">
          <a:xfrm>
            <a:off x="0" y="5411450"/>
            <a:ext cx="9144000" cy="14465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sz="2200" dirty="0" smtClean="0">
                <a:solidFill>
                  <a:schemeClr val="tx1"/>
                </a:solidFill>
                <a:latin typeface="Arial" charset="0"/>
              </a:rPr>
              <a:t>The </a:t>
            </a:r>
            <a:r>
              <a:rPr lang="en-US" sz="2200" dirty="0">
                <a:solidFill>
                  <a:schemeClr val="tx1"/>
                </a:solidFill>
                <a:latin typeface="Arial" charset="0"/>
              </a:rPr>
              <a:t>progress and bounded wait properties </a:t>
            </a:r>
            <a:r>
              <a:rPr lang="en-US" sz="2200" dirty="0" smtClean="0">
                <a:solidFill>
                  <a:schemeClr val="tx1"/>
                </a:solidFill>
                <a:latin typeface="Arial" charset="0"/>
              </a:rPr>
              <a:t>together prevent starvation. Apart from correctness, a CS implementation should also guarantee that </a:t>
            </a:r>
            <a:r>
              <a:rPr lang="en-US" sz="2200" i="1" dirty="0" smtClean="0">
                <a:solidFill>
                  <a:srgbClr val="481F67"/>
                </a:solidFill>
                <a:latin typeface="Arial" charset="0"/>
              </a:rPr>
              <a:t>any process wishing to enter a CS would not be delayed indefinitely, i.e., starvation would not occur</a:t>
            </a:r>
            <a:r>
              <a:rPr lang="en-US" sz="2200" dirty="0" smtClean="0">
                <a:solidFill>
                  <a:schemeClr val="tx1"/>
                </a:solidFill>
                <a:latin typeface="Arial" charset="0"/>
              </a:rPr>
              <a:t>.</a:t>
            </a:r>
            <a:endParaRPr lang="en-US" sz="2200" dirty="0">
              <a:solidFill>
                <a:schemeClr val="tx1"/>
              </a:solidFill>
              <a:latin typeface="Arial" charset="0"/>
            </a:endParaRPr>
          </a:p>
        </p:txBody>
      </p:sp>
      <p:sp>
        <p:nvSpPr>
          <p:cNvPr id="9" name="Slide Number Placeholder 8"/>
          <p:cNvSpPr>
            <a:spLocks noGrp="1"/>
          </p:cNvSpPr>
          <p:nvPr>
            <p:ph type="sldNum" sz="quarter" idx="12"/>
          </p:nvPr>
        </p:nvSpPr>
        <p:spPr/>
        <p:txBody>
          <a:bodyPr/>
          <a:lstStyle/>
          <a:p>
            <a:r>
              <a:rPr lang="en-US" smtClean="0"/>
              <a:t>6.</a:t>
            </a:r>
            <a:fld id="{34C1657C-10C8-4277-B654-647B1C413D01}"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34962"/>
          </a:xfrm>
          <a:solidFill>
            <a:schemeClr val="bg1">
              <a:lumMod val="85000"/>
            </a:schemeClr>
          </a:solidFill>
        </p:spPr>
        <p:txBody>
          <a:bodyPr>
            <a:noAutofit/>
          </a:bodyPr>
          <a:lstStyle/>
          <a:p>
            <a:r>
              <a:rPr lang="en-US" sz="2400" b="1" dirty="0" smtClean="0"/>
              <a:t>Properties of a Critical Section Implementation</a:t>
            </a:r>
            <a:endParaRPr lang="en-US" sz="2400" b="1" dirty="0"/>
          </a:p>
        </p:txBody>
      </p:sp>
      <p:sp>
        <p:nvSpPr>
          <p:cNvPr id="4" name="Date Placeholder 3"/>
          <p:cNvSpPr>
            <a:spLocks noGrp="1"/>
          </p:cNvSpPr>
          <p:nvPr>
            <p:ph type="dt" sz="half" idx="10"/>
          </p:nvPr>
        </p:nvSpPr>
        <p:spPr/>
        <p:txBody>
          <a:bodyPr/>
          <a:lstStyle/>
          <a:p>
            <a:fld id="{040824D2-A641-488A-B612-202735F869E8}"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7" name="Rectangle 6"/>
          <p:cNvSpPr/>
          <p:nvPr/>
        </p:nvSpPr>
        <p:spPr>
          <a:xfrm>
            <a:off x="0" y="334625"/>
            <a:ext cx="9144000" cy="6370975"/>
          </a:xfrm>
          <a:prstGeom prst="rect">
            <a:avLst/>
          </a:prstGeom>
          <a:blipFill>
            <a:blip r:embed="rId2" cstate="print"/>
            <a:tile tx="0" ty="0" sx="100000" sy="100000" flip="none" algn="tl"/>
          </a:blipFill>
        </p:spPr>
        <p:txBody>
          <a:bodyPr wrap="square">
            <a:spAutoFit/>
          </a:bodyPr>
          <a:lstStyle/>
          <a:p>
            <a:pPr algn="just">
              <a:buFont typeface="Wingdings" pitchFamily="2" charset="2"/>
              <a:buChar char="q"/>
            </a:pPr>
            <a:r>
              <a:rPr lang="en-GB" sz="1800" dirty="0" smtClean="0">
                <a:solidFill>
                  <a:schemeClr val="tx1"/>
                </a:solidFill>
              </a:rPr>
              <a:t> When several processes wish to use critical sections for a data item </a:t>
            </a:r>
            <a:r>
              <a:rPr lang="en-GB" sz="1800" i="1" dirty="0" err="1" smtClean="0">
                <a:solidFill>
                  <a:schemeClr val="tx1"/>
                </a:solidFill>
              </a:rPr>
              <a:t>ds</a:t>
            </a:r>
            <a:r>
              <a:rPr lang="en-GB" sz="1800" i="1" dirty="0" smtClean="0">
                <a:solidFill>
                  <a:schemeClr val="tx1"/>
                </a:solidFill>
              </a:rPr>
              <a:t>, a critical </a:t>
            </a:r>
            <a:r>
              <a:rPr lang="en-GB" sz="1800" dirty="0" smtClean="0">
                <a:solidFill>
                  <a:schemeClr val="tx1"/>
                </a:solidFill>
              </a:rPr>
              <a:t>section implementation must ensure that it grants entry into a critical section in accordance with the notions of correctness and fairness to all processes. </a:t>
            </a:r>
          </a:p>
          <a:p>
            <a:pPr algn="just">
              <a:buFont typeface="Wingdings" pitchFamily="2" charset="2"/>
              <a:buChar char="q"/>
            </a:pPr>
            <a:r>
              <a:rPr lang="en-GB" sz="1800" dirty="0" smtClean="0">
                <a:solidFill>
                  <a:schemeClr val="tx1"/>
                </a:solidFill>
              </a:rPr>
              <a:t> We know (last slide) three essential properties a critical section implementation to satisfy these requirements. </a:t>
            </a:r>
          </a:p>
          <a:p>
            <a:pPr algn="just">
              <a:buFont typeface="Wingdings" pitchFamily="2" charset="2"/>
              <a:buChar char="q"/>
            </a:pPr>
            <a:r>
              <a:rPr lang="en-GB" sz="1800" dirty="0" smtClean="0">
                <a:solidFill>
                  <a:schemeClr val="tx1"/>
                </a:solidFill>
              </a:rPr>
              <a:t> The </a:t>
            </a:r>
            <a:r>
              <a:rPr lang="en-GB" sz="1800" i="1" dirty="0" smtClean="0">
                <a:solidFill>
                  <a:schemeClr val="tx1"/>
                </a:solidFill>
              </a:rPr>
              <a:t>mutual exclusion property guarantees that </a:t>
            </a:r>
            <a:r>
              <a:rPr lang="en-GB" sz="1800" dirty="0" smtClean="0">
                <a:solidFill>
                  <a:schemeClr val="tx1"/>
                </a:solidFill>
              </a:rPr>
              <a:t>two or more processes will not be in critical sections for </a:t>
            </a:r>
            <a:r>
              <a:rPr lang="en-GB" sz="2400" b="1" i="1" dirty="0" err="1" smtClean="0">
                <a:solidFill>
                  <a:srgbClr val="C00000"/>
                </a:solidFill>
              </a:rPr>
              <a:t>d</a:t>
            </a:r>
            <a:r>
              <a:rPr lang="en-GB" sz="2400" b="1" i="1" baseline="-25000" dirty="0" err="1" smtClean="0">
                <a:solidFill>
                  <a:srgbClr val="C00000"/>
                </a:solidFill>
              </a:rPr>
              <a:t>s</a:t>
            </a:r>
            <a:r>
              <a:rPr lang="en-GB" sz="1800" i="1" dirty="0" smtClean="0">
                <a:solidFill>
                  <a:schemeClr val="tx1"/>
                </a:solidFill>
              </a:rPr>
              <a:t> simultaneously. </a:t>
            </a:r>
            <a:r>
              <a:rPr lang="en-GB" sz="1800" b="1" i="1" u="sng" dirty="0" smtClean="0">
                <a:solidFill>
                  <a:srgbClr val="C00000"/>
                </a:solidFill>
              </a:rPr>
              <a:t>Mutual exclusion </a:t>
            </a:r>
            <a:r>
              <a:rPr lang="en-GB" sz="1800" b="1" u="sng" dirty="0" smtClean="0">
                <a:solidFill>
                  <a:srgbClr val="C00000"/>
                </a:solidFill>
              </a:rPr>
              <a:t>ensures correctness of the implementation. </a:t>
            </a:r>
          </a:p>
          <a:p>
            <a:pPr algn="just">
              <a:buFont typeface="Wingdings" pitchFamily="2" charset="2"/>
              <a:buChar char="q"/>
            </a:pPr>
            <a:r>
              <a:rPr lang="en-GB" sz="1800" dirty="0" smtClean="0">
                <a:solidFill>
                  <a:schemeClr val="tx1"/>
                </a:solidFill>
              </a:rPr>
              <a:t> The second and third property (</a:t>
            </a:r>
            <a:r>
              <a:rPr lang="en-GB" sz="1800" i="1" dirty="0" smtClean="0">
                <a:solidFill>
                  <a:schemeClr val="tx1"/>
                </a:solidFill>
              </a:rPr>
              <a:t>Progress</a:t>
            </a:r>
            <a:r>
              <a:rPr lang="en-GB" sz="1800" dirty="0" smtClean="0">
                <a:solidFill>
                  <a:schemeClr val="tx1"/>
                </a:solidFill>
              </a:rPr>
              <a:t> and </a:t>
            </a:r>
            <a:r>
              <a:rPr lang="en-GB" sz="1800" i="1" dirty="0" smtClean="0">
                <a:solidFill>
                  <a:schemeClr val="tx1"/>
                </a:solidFill>
              </a:rPr>
              <a:t>Bounded Wait</a:t>
            </a:r>
            <a:r>
              <a:rPr lang="en-GB" sz="1800" dirty="0" smtClean="0">
                <a:solidFill>
                  <a:schemeClr val="tx1"/>
                </a:solidFill>
              </a:rPr>
              <a:t>)  together guarantee that </a:t>
            </a:r>
            <a:r>
              <a:rPr lang="en-GB" sz="2400" b="1" dirty="0" smtClean="0">
                <a:solidFill>
                  <a:srgbClr val="C00000"/>
                </a:solidFill>
              </a:rPr>
              <a:t>no</a:t>
            </a:r>
            <a:r>
              <a:rPr lang="en-GB" sz="1800" dirty="0" smtClean="0">
                <a:solidFill>
                  <a:schemeClr val="tx1"/>
                </a:solidFill>
              </a:rPr>
              <a:t> process wishing to enter a critical section will be delayed indefinitely; i.e., </a:t>
            </a:r>
            <a:r>
              <a:rPr lang="en-GB" sz="1800" dirty="0" smtClean="0">
                <a:solidFill>
                  <a:srgbClr val="C00000"/>
                </a:solidFill>
              </a:rPr>
              <a:t>starvation will not</a:t>
            </a:r>
          </a:p>
          <a:p>
            <a:pPr algn="just"/>
            <a:r>
              <a:rPr lang="en-GB" sz="1800" dirty="0" smtClean="0">
                <a:solidFill>
                  <a:srgbClr val="C00000"/>
                </a:solidFill>
              </a:rPr>
              <a:t>occur</a:t>
            </a:r>
            <a:r>
              <a:rPr lang="en-GB" sz="1800" dirty="0" smtClean="0">
                <a:solidFill>
                  <a:schemeClr val="tx1"/>
                </a:solidFill>
              </a:rPr>
              <a:t>. </a:t>
            </a:r>
          </a:p>
          <a:p>
            <a:pPr algn="just">
              <a:buFont typeface="Wingdings" pitchFamily="2" charset="2"/>
              <a:buChar char="q"/>
            </a:pPr>
            <a:r>
              <a:rPr lang="en-GB" sz="1800" dirty="0" smtClean="0">
                <a:solidFill>
                  <a:schemeClr val="tx1"/>
                </a:solidFill>
              </a:rPr>
              <a:t> The </a:t>
            </a:r>
            <a:r>
              <a:rPr lang="en-GB" sz="1800" b="1" i="1" dirty="0" smtClean="0">
                <a:solidFill>
                  <a:srgbClr val="C00000"/>
                </a:solidFill>
              </a:rPr>
              <a:t>progress property </a:t>
            </a:r>
            <a:r>
              <a:rPr lang="en-GB" sz="1800" i="1" dirty="0" smtClean="0">
                <a:solidFill>
                  <a:schemeClr val="tx1"/>
                </a:solidFill>
              </a:rPr>
              <a:t>ensures that if some processes are interested in entering </a:t>
            </a:r>
            <a:r>
              <a:rPr lang="en-GB" sz="1800" dirty="0" smtClean="0">
                <a:solidFill>
                  <a:schemeClr val="tx1"/>
                </a:solidFill>
              </a:rPr>
              <a:t>critical sections for a data item </a:t>
            </a:r>
            <a:r>
              <a:rPr lang="en-GB" sz="1800" i="1" dirty="0" err="1" smtClean="0">
                <a:solidFill>
                  <a:schemeClr val="tx1"/>
                </a:solidFill>
              </a:rPr>
              <a:t>ds</a:t>
            </a:r>
            <a:r>
              <a:rPr lang="en-GB" sz="1800" i="1" dirty="0" smtClean="0">
                <a:solidFill>
                  <a:schemeClr val="tx1"/>
                </a:solidFill>
              </a:rPr>
              <a:t>, one of them will be granted entry if no process </a:t>
            </a:r>
            <a:r>
              <a:rPr lang="en-GB" sz="1800" dirty="0" smtClean="0">
                <a:solidFill>
                  <a:schemeClr val="tx1"/>
                </a:solidFill>
              </a:rPr>
              <a:t>is currently inside any critical section for </a:t>
            </a:r>
            <a:r>
              <a:rPr lang="en-GB" sz="1800" i="1" dirty="0" err="1" smtClean="0">
                <a:solidFill>
                  <a:schemeClr val="tx1"/>
                </a:solidFill>
              </a:rPr>
              <a:t>ds</a:t>
            </a:r>
            <a:r>
              <a:rPr lang="en-GB" sz="1800" i="1" dirty="0" smtClean="0">
                <a:solidFill>
                  <a:schemeClr val="tx1"/>
                </a:solidFill>
              </a:rPr>
              <a:t>—that is, use of a CS cannot be </a:t>
            </a:r>
            <a:r>
              <a:rPr lang="en-GB" sz="1800" dirty="0" smtClean="0">
                <a:solidFill>
                  <a:schemeClr val="tx1"/>
                </a:solidFill>
              </a:rPr>
              <a:t>“reserved” for a process that is not interested in entering a critical section at present. However, this property alone cannot prevent starvation because a process might never gain entry to a CS if the critical section implementation always favours other processes for entry to the CS. </a:t>
            </a:r>
          </a:p>
          <a:p>
            <a:pPr algn="just">
              <a:buFont typeface="Wingdings" pitchFamily="2" charset="2"/>
              <a:buChar char="q"/>
            </a:pPr>
            <a:r>
              <a:rPr lang="en-GB" sz="1800" dirty="0" smtClean="0">
                <a:solidFill>
                  <a:schemeClr val="tx1"/>
                </a:solidFill>
              </a:rPr>
              <a:t> The </a:t>
            </a:r>
            <a:r>
              <a:rPr lang="en-GB" sz="1800" b="1" i="1" dirty="0" smtClean="0">
                <a:solidFill>
                  <a:srgbClr val="C00000"/>
                </a:solidFill>
              </a:rPr>
              <a:t>bounded wait property</a:t>
            </a:r>
            <a:r>
              <a:rPr lang="en-GB" sz="1800" i="1" dirty="0" smtClean="0">
                <a:solidFill>
                  <a:schemeClr val="tx1"/>
                </a:solidFill>
              </a:rPr>
              <a:t> ensures that this </a:t>
            </a:r>
            <a:r>
              <a:rPr lang="en-GB" sz="1800" dirty="0" smtClean="0">
                <a:solidFill>
                  <a:schemeClr val="tx1"/>
                </a:solidFill>
              </a:rPr>
              <a:t>does not happen by limiting the number of times other processes can gain entry to a critical section ahead of a requesting process </a:t>
            </a:r>
            <a:r>
              <a:rPr lang="en-GB" sz="1800" i="1" dirty="0" smtClean="0">
                <a:solidFill>
                  <a:schemeClr val="tx1"/>
                </a:solidFill>
              </a:rPr>
              <a:t>Pi . </a:t>
            </a:r>
          </a:p>
          <a:p>
            <a:pPr algn="just">
              <a:buFont typeface="Wingdings" pitchFamily="2" charset="2"/>
              <a:buChar char="q"/>
            </a:pPr>
            <a:r>
              <a:rPr lang="en-GB" sz="1800" i="1" dirty="0" smtClean="0">
                <a:solidFill>
                  <a:schemeClr val="tx1"/>
                </a:solidFill>
              </a:rPr>
              <a:t> Thus the </a:t>
            </a:r>
            <a:r>
              <a:rPr lang="en-GB" sz="1800" b="1" i="1" dirty="0" smtClean="0">
                <a:solidFill>
                  <a:srgbClr val="C00000"/>
                </a:solidFill>
              </a:rPr>
              <a:t>progress </a:t>
            </a:r>
            <a:r>
              <a:rPr lang="en-GB" sz="1800" dirty="0" smtClean="0">
                <a:solidFill>
                  <a:schemeClr val="tx1"/>
                </a:solidFill>
              </a:rPr>
              <a:t>and</a:t>
            </a:r>
            <a:r>
              <a:rPr lang="en-GB" sz="1800" b="1" i="1" dirty="0" smtClean="0">
                <a:solidFill>
                  <a:srgbClr val="C00000"/>
                </a:solidFill>
              </a:rPr>
              <a:t> bounded wait </a:t>
            </a:r>
            <a:r>
              <a:rPr lang="en-GB" sz="1800" dirty="0" smtClean="0">
                <a:solidFill>
                  <a:schemeClr val="tx1"/>
                </a:solidFill>
              </a:rPr>
              <a:t>properties ensure that every requesting process will gain entry to a critical section in finite time; however, these properties do not guarantee a specific limit to the delay in gaining entry to a CS.</a:t>
            </a:r>
          </a:p>
          <a:p>
            <a:pPr algn="just"/>
            <a:endParaRPr lang="en-US" sz="1800" dirty="0">
              <a:solidFill>
                <a:schemeClr val="tx1"/>
              </a:solidFill>
            </a:endParaRPr>
          </a:p>
        </p:txBody>
      </p:sp>
      <p:sp>
        <p:nvSpPr>
          <p:cNvPr id="8" name="Slide Number Placeholder 7"/>
          <p:cNvSpPr>
            <a:spLocks noGrp="1"/>
          </p:cNvSpPr>
          <p:nvPr>
            <p:ph type="sldNum" sz="quarter" idx="12"/>
          </p:nvPr>
        </p:nvSpPr>
        <p:spPr/>
        <p:txBody>
          <a:bodyPr/>
          <a:lstStyle/>
          <a:p>
            <a:r>
              <a:rPr lang="en-US" smtClean="0"/>
              <a:t>6.</a:t>
            </a:r>
            <a:fld id="{34C1657C-10C8-4277-B654-647B1C413D01}"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E937BA-0130-4CAF-AA13-66F4EDD04C1C}"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0" y="0"/>
            <a:ext cx="9143999" cy="63246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r>
              <a:rPr lang="en-US" smtClean="0"/>
              <a:t>6.</a:t>
            </a:r>
            <a:fld id="{34C1657C-10C8-4277-B654-647B1C413D01}"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412A454-2679-4FCA-BDE6-9D0D226076E3}"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7" name="Rectangle 2"/>
          <p:cNvSpPr>
            <a:spLocks noGrp="1" noChangeArrowheads="1"/>
          </p:cNvSpPr>
          <p:nvPr>
            <p:ph type="title"/>
          </p:nvPr>
        </p:nvSpPr>
        <p:spPr>
          <a:xfrm>
            <a:off x="0" y="0"/>
            <a:ext cx="9144000" cy="381000"/>
          </a:xfrm>
          <a:solidFill>
            <a:schemeClr val="bg1">
              <a:lumMod val="75000"/>
            </a:schemeClr>
          </a:solidFill>
        </p:spPr>
        <p:txBody>
          <a:bodyPr>
            <a:noAutofit/>
          </a:bodyPr>
          <a:lstStyle/>
          <a:p>
            <a:pPr eaLnBrk="1" hangingPunct="1"/>
            <a:r>
              <a:rPr lang="en-US" sz="2400" b="1" dirty="0" smtClean="0"/>
              <a:t>Control Synchronization and Indivisible Operations</a:t>
            </a:r>
          </a:p>
        </p:txBody>
      </p:sp>
      <p:sp>
        <p:nvSpPr>
          <p:cNvPr id="8" name="Rectangle 3"/>
          <p:cNvSpPr>
            <a:spLocks noGrp="1" noChangeArrowheads="1"/>
          </p:cNvSpPr>
          <p:nvPr>
            <p:ph idx="1"/>
          </p:nvPr>
        </p:nvSpPr>
        <p:spPr>
          <a:xfrm>
            <a:off x="0" y="381000"/>
            <a:ext cx="9144000" cy="3276600"/>
          </a:xfrm>
        </p:spPr>
        <p:txBody>
          <a:bodyPr>
            <a:noAutofit/>
          </a:bodyPr>
          <a:lstStyle/>
          <a:p>
            <a:pPr eaLnBrk="1" hangingPunct="1"/>
            <a:r>
              <a:rPr lang="en-US" sz="2800" dirty="0" smtClean="0"/>
              <a:t>Interacting processes need to coordinate their execution with respect to one another, to perform their actions in a desired order</a:t>
            </a:r>
          </a:p>
          <a:p>
            <a:pPr lvl="1" eaLnBrk="1" hangingPunct="1"/>
            <a:r>
              <a:rPr lang="en-US" dirty="0" smtClean="0"/>
              <a:t>A frequent requirement in process synchronization is that a process </a:t>
            </a:r>
            <a:r>
              <a:rPr lang="en-US" b="1" dirty="0" smtClean="0">
                <a:solidFill>
                  <a:srgbClr val="C00000"/>
                </a:solidFill>
              </a:rPr>
              <a:t>P</a:t>
            </a:r>
            <a:r>
              <a:rPr lang="en-US" b="1" baseline="-25000" dirty="0" smtClean="0">
                <a:solidFill>
                  <a:srgbClr val="C00000"/>
                </a:solidFill>
              </a:rPr>
              <a:t>i</a:t>
            </a:r>
            <a:r>
              <a:rPr lang="en-US" dirty="0" smtClean="0"/>
              <a:t> should perform an action </a:t>
            </a:r>
            <a:r>
              <a:rPr lang="en-US" b="1" dirty="0" err="1" smtClean="0">
                <a:solidFill>
                  <a:srgbClr val="C00000"/>
                </a:solidFill>
              </a:rPr>
              <a:t>a</a:t>
            </a:r>
            <a:r>
              <a:rPr lang="en-US" b="1" baseline="-25000" dirty="0" err="1" smtClean="0">
                <a:solidFill>
                  <a:srgbClr val="C00000"/>
                </a:solidFill>
              </a:rPr>
              <a:t>i</a:t>
            </a:r>
            <a:r>
              <a:rPr lang="en-US" dirty="0" smtClean="0"/>
              <a:t> only after process </a:t>
            </a:r>
            <a:r>
              <a:rPr lang="en-US" b="1" dirty="0" err="1" smtClean="0">
                <a:solidFill>
                  <a:srgbClr val="C00000"/>
                </a:solidFill>
              </a:rPr>
              <a:t>P</a:t>
            </a:r>
            <a:r>
              <a:rPr lang="en-US" b="1" baseline="-25000" dirty="0" err="1" smtClean="0">
                <a:solidFill>
                  <a:srgbClr val="C00000"/>
                </a:solidFill>
              </a:rPr>
              <a:t>j</a:t>
            </a:r>
            <a:r>
              <a:rPr lang="en-US" dirty="0" smtClean="0"/>
              <a:t> has performed some action </a:t>
            </a:r>
            <a:r>
              <a:rPr lang="en-US" b="1" dirty="0" err="1" smtClean="0">
                <a:solidFill>
                  <a:srgbClr val="C00000"/>
                </a:solidFill>
              </a:rPr>
              <a:t>a</a:t>
            </a:r>
            <a:r>
              <a:rPr lang="en-US" b="1" baseline="-25000" dirty="0" err="1" smtClean="0">
                <a:solidFill>
                  <a:srgbClr val="C00000"/>
                </a:solidFill>
              </a:rPr>
              <a:t>j</a:t>
            </a:r>
            <a:r>
              <a:rPr lang="en-US" dirty="0" smtClean="0"/>
              <a:t>. </a:t>
            </a:r>
            <a:endParaRPr lang="en-US" i="1" dirty="0" smtClean="0"/>
          </a:p>
          <a:p>
            <a:pPr lvl="1" eaLnBrk="1" hangingPunct="1"/>
            <a:r>
              <a:rPr lang="en-US" b="1" i="1" dirty="0" smtClean="0">
                <a:solidFill>
                  <a:srgbClr val="481F67"/>
                </a:solidFill>
              </a:rPr>
              <a:t>This synchronization requirement is met using the technique of Signaling.</a:t>
            </a:r>
            <a:endParaRPr lang="en-US" b="1" dirty="0" smtClean="0">
              <a:solidFill>
                <a:srgbClr val="481F67"/>
              </a:solidFill>
            </a:endParaRPr>
          </a:p>
        </p:txBody>
      </p:sp>
      <p:sp>
        <p:nvSpPr>
          <p:cNvPr id="9" name="Slide Number Placeholder 8"/>
          <p:cNvSpPr>
            <a:spLocks noGrp="1"/>
          </p:cNvSpPr>
          <p:nvPr>
            <p:ph type="sldNum" sz="quarter" idx="12"/>
          </p:nvPr>
        </p:nvSpPr>
        <p:spPr/>
        <p:txBody>
          <a:bodyPr/>
          <a:lstStyle/>
          <a:p>
            <a:r>
              <a:rPr lang="en-US" smtClean="0"/>
              <a:t>6.</a:t>
            </a:r>
            <a:fld id="{34C1657C-10C8-4277-B654-647B1C413D01}"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838595-549C-4B7D-844E-F60B56393973}"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7" name="Rectangle 2"/>
          <p:cNvSpPr>
            <a:spLocks noGrp="1" noChangeArrowheads="1"/>
          </p:cNvSpPr>
          <p:nvPr>
            <p:ph type="title"/>
          </p:nvPr>
        </p:nvSpPr>
        <p:spPr>
          <a:xfrm>
            <a:off x="0" y="0"/>
            <a:ext cx="9144000" cy="381000"/>
          </a:xfrm>
          <a:solidFill>
            <a:schemeClr val="bg1">
              <a:lumMod val="75000"/>
            </a:schemeClr>
          </a:solidFill>
        </p:spPr>
        <p:txBody>
          <a:bodyPr>
            <a:noAutofit/>
          </a:bodyPr>
          <a:lstStyle/>
          <a:p>
            <a:pPr eaLnBrk="1" hangingPunct="1"/>
            <a:r>
              <a:rPr lang="en-US" sz="2400" b="1" dirty="0" smtClean="0"/>
              <a:t>Control Synchronization and Indivisible Operations….</a:t>
            </a:r>
          </a:p>
        </p:txBody>
      </p:sp>
      <p:pic>
        <p:nvPicPr>
          <p:cNvPr id="2051" name="Picture 3"/>
          <p:cNvPicPr>
            <a:picLocks noChangeAspect="1" noChangeArrowheads="1"/>
          </p:cNvPicPr>
          <p:nvPr/>
        </p:nvPicPr>
        <p:blipFill>
          <a:blip r:embed="rId2" cstate="print"/>
          <a:srcRect/>
          <a:stretch>
            <a:fillRect/>
          </a:stretch>
        </p:blipFill>
        <p:spPr bwMode="auto">
          <a:xfrm>
            <a:off x="0" y="762000"/>
            <a:ext cx="9144000" cy="6096000"/>
          </a:xfrm>
          <a:prstGeom prst="rect">
            <a:avLst/>
          </a:prstGeom>
          <a:noFill/>
          <a:ln w="25400">
            <a:solidFill>
              <a:srgbClr val="C00000"/>
            </a:solidFill>
            <a:prstDash val="sysDash"/>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152400" y="381000"/>
            <a:ext cx="7734300" cy="304800"/>
          </a:xfrm>
          <a:prstGeom prst="rect">
            <a:avLst/>
          </a:prstGeom>
          <a:noFill/>
          <a:ln w="25400">
            <a:solidFill>
              <a:srgbClr val="481F67"/>
            </a:solidFill>
            <a:prstDash val="sysDot"/>
            <a:miter lim="800000"/>
            <a:headEnd/>
            <a:tailEnd/>
          </a:ln>
        </p:spPr>
      </p:pic>
      <p:sp>
        <p:nvSpPr>
          <p:cNvPr id="8" name="Slide Number Placeholder 7"/>
          <p:cNvSpPr>
            <a:spLocks noGrp="1"/>
          </p:cNvSpPr>
          <p:nvPr>
            <p:ph type="sldNum" sz="quarter" idx="12"/>
          </p:nvPr>
        </p:nvSpPr>
        <p:spPr/>
        <p:txBody>
          <a:bodyPr/>
          <a:lstStyle/>
          <a:p>
            <a:r>
              <a:rPr lang="en-US" smtClean="0"/>
              <a:t>6.</a:t>
            </a:r>
            <a:fld id="{34C1657C-10C8-4277-B654-647B1C413D01}"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91FAC3-5001-4428-AC21-575AA5D0492C}"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7" name="Rectangle 5"/>
          <p:cNvSpPr>
            <a:spLocks noGrp="1" noChangeArrowheads="1"/>
          </p:cNvSpPr>
          <p:nvPr>
            <p:ph type="title"/>
          </p:nvPr>
        </p:nvSpPr>
        <p:spPr>
          <a:xfrm>
            <a:off x="0" y="0"/>
            <a:ext cx="9144000" cy="381000"/>
          </a:xfrm>
          <a:solidFill>
            <a:schemeClr val="bg1">
              <a:lumMod val="75000"/>
            </a:schemeClr>
          </a:solidFill>
        </p:spPr>
        <p:txBody>
          <a:bodyPr>
            <a:noAutofit/>
          </a:bodyPr>
          <a:lstStyle/>
          <a:p>
            <a:pPr eaLnBrk="1" hangingPunct="1"/>
            <a:r>
              <a:rPr lang="en-US" sz="2400" b="1" dirty="0" smtClean="0"/>
              <a:t>Control Synchronization and Indivisible Operations…</a:t>
            </a:r>
          </a:p>
        </p:txBody>
      </p:sp>
      <p:sp>
        <p:nvSpPr>
          <p:cNvPr id="10" name="TextBox 9"/>
          <p:cNvSpPr txBox="1"/>
          <p:nvPr/>
        </p:nvSpPr>
        <p:spPr>
          <a:xfrm>
            <a:off x="0" y="381000"/>
            <a:ext cx="9144000" cy="1107996"/>
          </a:xfrm>
          <a:prstGeom prst="rect">
            <a:avLst/>
          </a:prstGeom>
          <a:noFill/>
          <a:ln w="25400">
            <a:solidFill>
              <a:srgbClr val="481F67"/>
            </a:solidFill>
            <a:prstDash val="sysDot"/>
          </a:ln>
        </p:spPr>
        <p:txBody>
          <a:bodyPr wrap="square" rtlCol="0">
            <a:spAutoFit/>
          </a:bodyPr>
          <a:lstStyle/>
          <a:p>
            <a:r>
              <a:rPr lang="en-US" sz="2200" b="1" dirty="0" smtClean="0">
                <a:solidFill>
                  <a:schemeClr val="tx1"/>
                </a:solidFill>
              </a:rPr>
              <a:t>Indivisible Operation: </a:t>
            </a:r>
            <a:r>
              <a:rPr lang="en-US" sz="2200" dirty="0" smtClean="0">
                <a:solidFill>
                  <a:schemeClr val="tx1"/>
                </a:solidFill>
              </a:rPr>
              <a:t>An operation on a set of data items that cannot be executed concurrently either with itself or with any other operation on a data item included in the set</a:t>
            </a:r>
            <a:r>
              <a:rPr lang="en-US" sz="2200" b="1" dirty="0" smtClean="0">
                <a:solidFill>
                  <a:schemeClr val="tx1"/>
                </a:solidFill>
              </a:rPr>
              <a:t>.</a:t>
            </a:r>
            <a:endParaRPr lang="en-US" sz="2200" b="1" dirty="0">
              <a:solidFill>
                <a:schemeClr val="tx1"/>
              </a:solidFill>
            </a:endParaRPr>
          </a:p>
        </p:txBody>
      </p:sp>
      <p:pic>
        <p:nvPicPr>
          <p:cNvPr id="2050" name="Picture 2"/>
          <p:cNvPicPr>
            <a:picLocks noChangeAspect="1" noChangeArrowheads="1"/>
          </p:cNvPicPr>
          <p:nvPr/>
        </p:nvPicPr>
        <p:blipFill>
          <a:blip r:embed="rId2" cstate="print"/>
          <a:srcRect/>
          <a:stretch>
            <a:fillRect/>
          </a:stretch>
        </p:blipFill>
        <p:spPr bwMode="auto">
          <a:xfrm>
            <a:off x="0" y="1514475"/>
            <a:ext cx="9144000" cy="5343525"/>
          </a:xfrm>
          <a:prstGeom prst="rect">
            <a:avLst/>
          </a:prstGeom>
          <a:noFill/>
          <a:ln w="25400">
            <a:solidFill>
              <a:srgbClr val="481F67"/>
            </a:solidFill>
            <a:prstDash val="sysDash"/>
            <a:miter lim="800000"/>
            <a:headEnd/>
            <a:tailEnd/>
          </a:ln>
        </p:spPr>
      </p:pic>
      <p:sp>
        <p:nvSpPr>
          <p:cNvPr id="8" name="Slide Number Placeholder 7"/>
          <p:cNvSpPr>
            <a:spLocks noGrp="1"/>
          </p:cNvSpPr>
          <p:nvPr>
            <p:ph type="sldNum" sz="quarter" idx="12"/>
          </p:nvPr>
        </p:nvSpPr>
        <p:spPr/>
        <p:txBody>
          <a:bodyPr/>
          <a:lstStyle/>
          <a:p>
            <a:r>
              <a:rPr lang="en-US" smtClean="0"/>
              <a:t>6.</a:t>
            </a:r>
            <a:fld id="{34C1657C-10C8-4277-B654-647B1C413D01}"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2A0B7B-4DB9-4D5C-A979-E57BECA13AF0}"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7" name="Rectangle 6"/>
          <p:cNvSpPr/>
          <p:nvPr/>
        </p:nvSpPr>
        <p:spPr>
          <a:xfrm>
            <a:off x="0" y="0"/>
            <a:ext cx="9144000" cy="523220"/>
          </a:xfrm>
          <a:prstGeom prst="rect">
            <a:avLst/>
          </a:prstGeom>
          <a:solidFill>
            <a:schemeClr val="bg1">
              <a:lumMod val="75000"/>
            </a:schemeClr>
          </a:solidFill>
        </p:spPr>
        <p:txBody>
          <a:bodyPr wrap="square">
            <a:spAutoFit/>
          </a:bodyPr>
          <a:lstStyle/>
          <a:p>
            <a:pPr algn="ctr"/>
            <a:r>
              <a:rPr lang="en-US" sz="2800" b="1" dirty="0" smtClean="0">
                <a:solidFill>
                  <a:schemeClr val="tx1"/>
                </a:solidFill>
              </a:rPr>
              <a:t>Synchronization Approaches</a:t>
            </a:r>
            <a:endParaRPr lang="en-US" sz="2800" b="1" dirty="0">
              <a:solidFill>
                <a:schemeClr val="tx1"/>
              </a:solidFill>
            </a:endParaRPr>
          </a:p>
        </p:txBody>
      </p:sp>
      <p:sp>
        <p:nvSpPr>
          <p:cNvPr id="8" name="Rectangle 3"/>
          <p:cNvSpPr>
            <a:spLocks noGrp="1" noChangeArrowheads="1"/>
          </p:cNvSpPr>
          <p:nvPr>
            <p:ph idx="1"/>
          </p:nvPr>
        </p:nvSpPr>
        <p:spPr>
          <a:xfrm>
            <a:off x="381000" y="685800"/>
            <a:ext cx="8229600" cy="4525963"/>
          </a:xfrm>
        </p:spPr>
        <p:txBody>
          <a:bodyPr/>
          <a:lstStyle/>
          <a:p>
            <a:pPr eaLnBrk="1" hangingPunct="1"/>
            <a:r>
              <a:rPr lang="en-US" b="1" i="1" dirty="0" smtClean="0">
                <a:solidFill>
                  <a:srgbClr val="C00000"/>
                </a:solidFill>
              </a:rPr>
              <a:t>Looping versus Blocking</a:t>
            </a:r>
          </a:p>
          <a:p>
            <a:pPr eaLnBrk="1" hangingPunct="1"/>
            <a:r>
              <a:rPr lang="en-US" dirty="0" smtClean="0"/>
              <a:t>Hardware Support for Process Synchronization</a:t>
            </a:r>
          </a:p>
          <a:p>
            <a:pPr eaLnBrk="1" hangingPunct="1"/>
            <a:r>
              <a:rPr lang="en-US" dirty="0" smtClean="0"/>
              <a:t>Algorithmic Approaches, Synchronization Primitives, and Concurrent Programming Constructs</a:t>
            </a:r>
          </a:p>
          <a:p>
            <a:pPr eaLnBrk="1" hangingPunct="1"/>
            <a:endParaRPr lang="en-US" dirty="0" smtClean="0"/>
          </a:p>
          <a:p>
            <a:pPr eaLnBrk="1" hangingPunct="1"/>
            <a:endParaRPr lang="en-US" dirty="0" smtClean="0"/>
          </a:p>
        </p:txBody>
      </p:sp>
      <p:sp>
        <p:nvSpPr>
          <p:cNvPr id="9" name="Slide Number Placeholder 8"/>
          <p:cNvSpPr>
            <a:spLocks noGrp="1"/>
          </p:cNvSpPr>
          <p:nvPr>
            <p:ph type="sldNum" sz="quarter" idx="12"/>
          </p:nvPr>
        </p:nvSpPr>
        <p:spPr/>
        <p:txBody>
          <a:bodyPr/>
          <a:lstStyle/>
          <a:p>
            <a:r>
              <a:rPr lang="en-US" smtClean="0"/>
              <a:t>6.</a:t>
            </a:r>
            <a:fld id="{34C1657C-10C8-4277-B654-647B1C413D01}"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381000"/>
            <a:ext cx="2133600" cy="16764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381000"/>
            <a:ext cx="2057400" cy="1524000"/>
          </a:xfrm>
          <a:prstGeom prst="rect">
            <a:avLst/>
          </a:prstGeom>
          <a:solidFill>
            <a:srgbClr val="FFFF99"/>
          </a:solidFill>
          <a:ln>
            <a:solidFill>
              <a:srgbClr val="22222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D22BD61-4ED1-4D77-B504-B4A835DF2F6D}"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7" name="Title 1"/>
          <p:cNvSpPr>
            <a:spLocks noGrp="1"/>
          </p:cNvSpPr>
          <p:nvPr>
            <p:ph type="title"/>
          </p:nvPr>
        </p:nvSpPr>
        <p:spPr>
          <a:xfrm>
            <a:off x="0" y="0"/>
            <a:ext cx="9144000" cy="381000"/>
          </a:xfrm>
          <a:solidFill>
            <a:schemeClr val="bg1">
              <a:lumMod val="75000"/>
            </a:schemeClr>
          </a:solidFill>
        </p:spPr>
        <p:txBody>
          <a:bodyPr>
            <a:normAutofit fontScale="90000"/>
          </a:bodyPr>
          <a:lstStyle/>
          <a:p>
            <a:r>
              <a:rPr lang="en-US" sz="2400" b="1" dirty="0" smtClean="0"/>
              <a:t>Looping versus Blocking</a:t>
            </a:r>
          </a:p>
        </p:txBody>
      </p:sp>
      <p:sp>
        <p:nvSpPr>
          <p:cNvPr id="8" name="Rectangle 3"/>
          <p:cNvSpPr>
            <a:spLocks noGrp="1" noChangeArrowheads="1"/>
          </p:cNvSpPr>
          <p:nvPr>
            <p:ph idx="1"/>
          </p:nvPr>
        </p:nvSpPr>
        <p:spPr>
          <a:xfrm>
            <a:off x="0" y="381000"/>
            <a:ext cx="9144000" cy="6476999"/>
          </a:xfrm>
          <a:blipFill>
            <a:blip r:embed="rId2" cstate="print"/>
            <a:tile tx="0" ty="0" sx="100000" sy="100000" flip="none" algn="tl"/>
          </a:blipFill>
        </p:spPr>
        <p:txBody>
          <a:bodyPr>
            <a:normAutofit/>
          </a:bodyPr>
          <a:lstStyle/>
          <a:p>
            <a:pPr eaLnBrk="1" hangingPunct="1">
              <a:lnSpc>
                <a:spcPct val="90000"/>
              </a:lnSpc>
              <a:buFont typeface="Wingdings" pitchFamily="2" charset="2"/>
              <a:buChar char="q"/>
            </a:pPr>
            <a:r>
              <a:rPr lang="en-US" b="1" i="1" dirty="0" smtClean="0">
                <a:solidFill>
                  <a:srgbClr val="C00000"/>
                </a:solidFill>
              </a:rPr>
              <a:t>Busy wait</a:t>
            </a:r>
          </a:p>
          <a:p>
            <a:pPr eaLnBrk="1" hangingPunct="1">
              <a:lnSpc>
                <a:spcPct val="90000"/>
              </a:lnSpc>
              <a:buNone/>
            </a:pPr>
            <a:r>
              <a:rPr lang="en-US" dirty="0" smtClean="0"/>
              <a:t>is </a:t>
            </a:r>
            <a:r>
              <a:rPr lang="en-US" i="1" dirty="0" smtClean="0"/>
              <a:t>Not </a:t>
            </a:r>
          </a:p>
          <a:p>
            <a:pPr eaLnBrk="1" hangingPunct="1">
              <a:lnSpc>
                <a:spcPct val="90000"/>
              </a:lnSpc>
              <a:buNone/>
            </a:pPr>
            <a:r>
              <a:rPr lang="en-US" i="1" dirty="0" smtClean="0"/>
              <a:t>desired</a:t>
            </a:r>
            <a:r>
              <a:rPr lang="en-US" dirty="0" smtClean="0"/>
              <a:t>…</a:t>
            </a:r>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sz="2400" dirty="0" smtClean="0"/>
          </a:p>
          <a:p>
            <a:pPr eaLnBrk="1" hangingPunct="1">
              <a:lnSpc>
                <a:spcPct val="90000"/>
              </a:lnSpc>
            </a:pPr>
            <a:r>
              <a:rPr lang="en-US" sz="2400" dirty="0" smtClean="0"/>
              <a:t>In the </a:t>
            </a:r>
            <a:r>
              <a:rPr lang="en-US" sz="2400" b="1" i="1" dirty="0" smtClean="0">
                <a:solidFill>
                  <a:srgbClr val="C00000"/>
                </a:solidFill>
              </a:rPr>
              <a:t>while</a:t>
            </a:r>
            <a:r>
              <a:rPr lang="en-US" sz="2400" dirty="0" smtClean="0"/>
              <a:t> loop, the process checks if some other process is in a CS for the same data item. If so, it keeps looping until the other process exits its CS. </a:t>
            </a:r>
          </a:p>
          <a:p>
            <a:pPr eaLnBrk="1" hangingPunct="1">
              <a:lnSpc>
                <a:spcPct val="90000"/>
              </a:lnSpc>
            </a:pPr>
            <a:r>
              <a:rPr lang="en-US" sz="2400" dirty="0" smtClean="0"/>
              <a:t>A </a:t>
            </a:r>
            <a:r>
              <a:rPr lang="en-US" sz="2400" b="1" i="1" dirty="0" smtClean="0">
                <a:solidFill>
                  <a:srgbClr val="C00000"/>
                </a:solidFill>
              </a:rPr>
              <a:t>busy wait </a:t>
            </a:r>
            <a:r>
              <a:rPr lang="en-US" sz="2400" dirty="0" smtClean="0"/>
              <a:t>is a </a:t>
            </a:r>
            <a:r>
              <a:rPr lang="en-US" sz="2400" u="sng" dirty="0" smtClean="0"/>
              <a:t>situation in which a process repeatedly checks if a condition that would enable it to get past a synchronization point is satisfied</a:t>
            </a:r>
            <a:r>
              <a:rPr lang="en-US" sz="2400" dirty="0" smtClean="0"/>
              <a:t>. It ends only when the condition is satisfied. Thus</a:t>
            </a:r>
            <a:r>
              <a:rPr lang="en-US" sz="2400" u="sng" dirty="0" smtClean="0"/>
              <a:t>, a busy wait keeps the CPU busy in executing a process even as the process does nothing</a:t>
            </a:r>
            <a:r>
              <a:rPr lang="en-US" sz="2400" dirty="0" smtClean="0"/>
              <a:t>! Lower priority processes are denied use of the CPU, so their response times suffer. System performance also suffers.</a:t>
            </a:r>
          </a:p>
        </p:txBody>
      </p:sp>
      <p:pic>
        <p:nvPicPr>
          <p:cNvPr id="9" name="Picture 8"/>
          <p:cNvPicPr>
            <a:picLocks noChangeAspect="1" noChangeArrowheads="1"/>
          </p:cNvPicPr>
          <p:nvPr/>
        </p:nvPicPr>
        <p:blipFill>
          <a:blip r:embed="rId3" cstate="print"/>
          <a:srcRect/>
          <a:stretch>
            <a:fillRect/>
          </a:stretch>
        </p:blipFill>
        <p:spPr bwMode="auto">
          <a:xfrm>
            <a:off x="2140086" y="381000"/>
            <a:ext cx="7003914" cy="2920824"/>
          </a:xfrm>
          <a:prstGeom prst="rect">
            <a:avLst/>
          </a:prstGeom>
          <a:ln w="25400" cap="sq">
            <a:solidFill>
              <a:srgbClr val="C00000"/>
            </a:solidFill>
            <a:prstDash val="solid"/>
            <a:miter lim="800000"/>
          </a:ln>
          <a:effectLst>
            <a:outerShdw blurRad="50800" dist="38100" dir="2700000" algn="tl" rotWithShape="0">
              <a:srgbClr val="000000">
                <a:alpha val="43000"/>
              </a:srgbClr>
            </a:outerShdw>
          </a:effectLst>
        </p:spPr>
      </p:pic>
      <p:sp>
        <p:nvSpPr>
          <p:cNvPr id="12" name="Slide Number Placeholder 11"/>
          <p:cNvSpPr>
            <a:spLocks noGrp="1"/>
          </p:cNvSpPr>
          <p:nvPr>
            <p:ph type="sldNum" sz="quarter" idx="12"/>
          </p:nvPr>
        </p:nvSpPr>
        <p:spPr/>
        <p:txBody>
          <a:bodyPr/>
          <a:lstStyle/>
          <a:p>
            <a:r>
              <a:rPr lang="en-US" smtClean="0"/>
              <a:t>6.</a:t>
            </a:r>
            <a:fld id="{34C1657C-10C8-4277-B654-647B1C413D01}"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55680F-BDE2-4082-941C-8C1153188F71}"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7" name="Rectangle 6"/>
          <p:cNvSpPr/>
          <p:nvPr/>
        </p:nvSpPr>
        <p:spPr>
          <a:xfrm>
            <a:off x="0" y="0"/>
            <a:ext cx="9144000" cy="461665"/>
          </a:xfrm>
          <a:prstGeom prst="rect">
            <a:avLst/>
          </a:prstGeom>
          <a:solidFill>
            <a:schemeClr val="bg1">
              <a:lumMod val="75000"/>
            </a:schemeClr>
          </a:solidFill>
        </p:spPr>
        <p:txBody>
          <a:bodyPr wrap="square">
            <a:spAutoFit/>
          </a:bodyPr>
          <a:lstStyle/>
          <a:p>
            <a:pPr algn="ctr"/>
            <a:r>
              <a:rPr lang="en-US" sz="2400" b="1" dirty="0" smtClean="0">
                <a:solidFill>
                  <a:schemeClr val="tx1"/>
                </a:solidFill>
              </a:rPr>
              <a:t>Looping versus Blocking (continued)</a:t>
            </a:r>
            <a:endParaRPr lang="en-US" sz="2400" b="1" dirty="0">
              <a:solidFill>
                <a:schemeClr val="tx1"/>
              </a:solidFill>
            </a:endParaRPr>
          </a:p>
        </p:txBody>
      </p:sp>
      <p:sp>
        <p:nvSpPr>
          <p:cNvPr id="8" name="Rectangle 3"/>
          <p:cNvSpPr>
            <a:spLocks noGrp="1" noChangeArrowheads="1"/>
          </p:cNvSpPr>
          <p:nvPr>
            <p:ph idx="1"/>
          </p:nvPr>
        </p:nvSpPr>
        <p:spPr>
          <a:xfrm>
            <a:off x="0" y="457200"/>
            <a:ext cx="9144000" cy="6400800"/>
          </a:xfrm>
          <a:blipFill>
            <a:blip r:embed="rId2" cstate="print"/>
            <a:tile tx="0" ty="0" sx="100000" sy="100000" flip="none" algn="tl"/>
          </a:blipFill>
        </p:spPr>
        <p:txBody>
          <a:bodyPr>
            <a:normAutofit/>
          </a:bodyPr>
          <a:lstStyle/>
          <a:p>
            <a:pPr eaLnBrk="1" hangingPunct="1">
              <a:lnSpc>
                <a:spcPct val="90000"/>
              </a:lnSpc>
            </a:pPr>
            <a:r>
              <a:rPr lang="en-US" dirty="0" smtClean="0">
                <a:solidFill>
                  <a:srgbClr val="C00000"/>
                </a:solidFill>
              </a:rPr>
              <a:t>To avoid busy waits, a process waiting for entry to a CS is put in </a:t>
            </a:r>
            <a:r>
              <a:rPr lang="en-US" b="1" i="1" dirty="0" smtClean="0">
                <a:solidFill>
                  <a:srgbClr val="C00000"/>
                </a:solidFill>
              </a:rPr>
              <a:t>blocked </a:t>
            </a:r>
            <a:r>
              <a:rPr lang="en-US" b="1" dirty="0" smtClean="0">
                <a:solidFill>
                  <a:srgbClr val="C00000"/>
                </a:solidFill>
              </a:rPr>
              <a:t>state</a:t>
            </a:r>
          </a:p>
          <a:p>
            <a:pPr lvl="1" eaLnBrk="1" hangingPunct="1">
              <a:lnSpc>
                <a:spcPct val="90000"/>
              </a:lnSpc>
            </a:pPr>
            <a:r>
              <a:rPr lang="en-US" dirty="0" smtClean="0">
                <a:solidFill>
                  <a:srgbClr val="C00000"/>
                </a:solidFill>
              </a:rPr>
              <a:t>Changed to </a:t>
            </a:r>
            <a:r>
              <a:rPr lang="en-US" b="1" i="1" dirty="0" smtClean="0">
                <a:solidFill>
                  <a:srgbClr val="C00000"/>
                </a:solidFill>
              </a:rPr>
              <a:t>ready state </a:t>
            </a:r>
            <a:r>
              <a:rPr lang="en-US" dirty="0" smtClean="0">
                <a:solidFill>
                  <a:srgbClr val="C00000"/>
                </a:solidFill>
              </a:rPr>
              <a:t>only when it can enter the CS</a:t>
            </a:r>
          </a:p>
          <a:p>
            <a:pPr lvl="1" eaLnBrk="1" hangingPunct="1">
              <a:lnSpc>
                <a:spcPct val="190000"/>
              </a:lnSpc>
            </a:pPr>
            <a:endParaRPr lang="en-US" dirty="0" smtClean="0"/>
          </a:p>
          <a:p>
            <a:pPr lvl="1" eaLnBrk="1" hangingPunct="1">
              <a:lnSpc>
                <a:spcPct val="50000"/>
              </a:lnSpc>
            </a:pPr>
            <a:endParaRPr lang="en-US" dirty="0" smtClean="0"/>
          </a:p>
          <a:p>
            <a:pPr lvl="1" eaLnBrk="1" hangingPunct="1">
              <a:lnSpc>
                <a:spcPct val="210000"/>
              </a:lnSpc>
            </a:pPr>
            <a:endParaRPr lang="en-US" dirty="0" smtClean="0"/>
          </a:p>
          <a:p>
            <a:pPr eaLnBrk="1" hangingPunct="1">
              <a:lnSpc>
                <a:spcPct val="90000"/>
              </a:lnSpc>
            </a:pPr>
            <a:endParaRPr lang="en-US" dirty="0" smtClean="0"/>
          </a:p>
          <a:p>
            <a:pPr eaLnBrk="1" hangingPunct="1">
              <a:lnSpc>
                <a:spcPct val="90000"/>
              </a:lnSpc>
            </a:pPr>
            <a:r>
              <a:rPr lang="en-US" dirty="0" smtClean="0"/>
              <a:t>Process decides to loop or block</a:t>
            </a:r>
          </a:p>
          <a:p>
            <a:pPr lvl="1" eaLnBrk="1" hangingPunct="1">
              <a:lnSpc>
                <a:spcPct val="90000"/>
              </a:lnSpc>
            </a:pPr>
            <a:r>
              <a:rPr lang="en-US" dirty="0" smtClean="0"/>
              <a:t>The above decision is subject to race conditions. Avoided through 1) </a:t>
            </a:r>
            <a:r>
              <a:rPr lang="en-US" sz="2400" i="1" dirty="0" smtClean="0">
                <a:solidFill>
                  <a:srgbClr val="C00000"/>
                </a:solidFill>
              </a:rPr>
              <a:t>Algorithmic approach, 2) </a:t>
            </a:r>
            <a:r>
              <a:rPr lang="en-US" sz="2400" dirty="0" smtClean="0">
                <a:solidFill>
                  <a:srgbClr val="C00000"/>
                </a:solidFill>
              </a:rPr>
              <a:t>Use of computer hardware features</a:t>
            </a:r>
          </a:p>
        </p:txBody>
      </p:sp>
      <p:pic>
        <p:nvPicPr>
          <p:cNvPr id="9" name="Picture 8"/>
          <p:cNvPicPr>
            <a:picLocks noChangeAspect="1" noChangeArrowheads="1"/>
          </p:cNvPicPr>
          <p:nvPr/>
        </p:nvPicPr>
        <p:blipFill>
          <a:blip r:embed="rId3" cstate="print"/>
          <a:srcRect/>
          <a:stretch>
            <a:fillRect/>
          </a:stretch>
        </p:blipFill>
        <p:spPr bwMode="auto">
          <a:xfrm>
            <a:off x="0" y="2064712"/>
            <a:ext cx="9144000" cy="2431088"/>
          </a:xfrm>
          <a:prstGeom prst="rect">
            <a:avLst/>
          </a:prstGeom>
          <a:noFill/>
          <a:ln w="25400">
            <a:solidFill>
              <a:srgbClr val="222222"/>
            </a:solidFill>
            <a:prstDash val="sysDot"/>
            <a:miter lim="800000"/>
            <a:headEnd/>
            <a:tailEnd/>
          </a:ln>
          <a:effectLst/>
        </p:spPr>
      </p:pic>
      <p:sp>
        <p:nvSpPr>
          <p:cNvPr id="10" name="Slide Number Placeholder 9"/>
          <p:cNvSpPr>
            <a:spLocks noGrp="1"/>
          </p:cNvSpPr>
          <p:nvPr>
            <p:ph type="sldNum" sz="quarter" idx="12"/>
          </p:nvPr>
        </p:nvSpPr>
        <p:spPr/>
        <p:txBody>
          <a:bodyPr/>
          <a:lstStyle/>
          <a:p>
            <a:r>
              <a:rPr lang="en-US" smtClean="0"/>
              <a:t>6.</a:t>
            </a:r>
            <a:fld id="{34C1657C-10C8-4277-B654-647B1C413D01}"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6A18241-2FCE-4645-AAEC-BB28A74E7D2A}"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pic>
        <p:nvPicPr>
          <p:cNvPr id="2050" name="Picture 2" descr="Image result for what is process synchronization"/>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38100">
            <a:solidFill>
              <a:srgbClr val="7030A0"/>
            </a:solidFill>
            <a:prstDash val="sysDash"/>
          </a:ln>
        </p:spPr>
      </p:pic>
      <p:sp>
        <p:nvSpPr>
          <p:cNvPr id="7" name="TextBox 6"/>
          <p:cNvSpPr txBox="1"/>
          <p:nvPr/>
        </p:nvSpPr>
        <p:spPr>
          <a:xfrm>
            <a:off x="76200" y="4734342"/>
            <a:ext cx="2590800" cy="2123658"/>
          </a:xfrm>
          <a:prstGeom prst="rect">
            <a:avLst/>
          </a:prstGeom>
          <a:noFill/>
          <a:ln w="25400">
            <a:solidFill>
              <a:srgbClr val="7030A0"/>
            </a:solidFill>
            <a:prstDash val="sysDot"/>
          </a:ln>
        </p:spPr>
        <p:txBody>
          <a:bodyPr wrap="square" rtlCol="0">
            <a:spAutoFit/>
          </a:bodyPr>
          <a:lstStyle/>
          <a:p>
            <a:r>
              <a:rPr lang="en-US" sz="2200" b="1" u="sng" dirty="0" smtClean="0">
                <a:solidFill>
                  <a:srgbClr val="C00000"/>
                </a:solidFill>
              </a:rPr>
              <a:t>State-I: P</a:t>
            </a:r>
            <a:r>
              <a:rPr lang="en-US" sz="2200" b="1" u="sng" baseline="-25000" dirty="0" smtClean="0">
                <a:solidFill>
                  <a:srgbClr val="C00000"/>
                </a:solidFill>
              </a:rPr>
              <a:t>A</a:t>
            </a:r>
            <a:r>
              <a:rPr lang="en-US" sz="2200" b="1" dirty="0" smtClean="0">
                <a:solidFill>
                  <a:srgbClr val="C00000"/>
                </a:solidFill>
              </a:rPr>
              <a:t>: </a:t>
            </a:r>
          </a:p>
          <a:p>
            <a:r>
              <a:rPr lang="en-US" sz="2200" b="1" dirty="0" smtClean="0">
                <a:solidFill>
                  <a:schemeClr val="tx1"/>
                </a:solidFill>
              </a:rPr>
              <a:t>a = a + 5 (in the process of being written in the memory location at time instance t1</a:t>
            </a:r>
            <a:endParaRPr lang="en-US" sz="2200" b="1" dirty="0">
              <a:solidFill>
                <a:schemeClr val="tx1"/>
              </a:solidFill>
            </a:endParaRPr>
          </a:p>
        </p:txBody>
      </p:sp>
      <p:sp>
        <p:nvSpPr>
          <p:cNvPr id="8" name="Rectangle 7"/>
          <p:cNvSpPr/>
          <p:nvPr/>
        </p:nvSpPr>
        <p:spPr>
          <a:xfrm>
            <a:off x="3124200" y="5543490"/>
            <a:ext cx="496867" cy="461665"/>
          </a:xfrm>
          <a:prstGeom prst="rect">
            <a:avLst/>
          </a:prstGeom>
        </p:spPr>
        <p:txBody>
          <a:bodyPr wrap="none">
            <a:spAutoFit/>
          </a:bodyPr>
          <a:lstStyle/>
          <a:p>
            <a:r>
              <a:rPr lang="en-US" sz="2400" b="1" dirty="0" smtClean="0">
                <a:solidFill>
                  <a:schemeClr val="tx1"/>
                </a:solidFill>
              </a:rPr>
              <a:t>P</a:t>
            </a:r>
            <a:r>
              <a:rPr lang="en-US" sz="2400" b="1" baseline="-25000" dirty="0" smtClean="0">
                <a:solidFill>
                  <a:schemeClr val="tx1"/>
                </a:solidFill>
              </a:rPr>
              <a:t>A</a:t>
            </a:r>
            <a:endParaRPr lang="en-US" sz="2400" b="1" dirty="0"/>
          </a:p>
        </p:txBody>
      </p:sp>
      <p:sp>
        <p:nvSpPr>
          <p:cNvPr id="9" name="Rectangle 8"/>
          <p:cNvSpPr/>
          <p:nvPr/>
        </p:nvSpPr>
        <p:spPr>
          <a:xfrm>
            <a:off x="6513533" y="5481935"/>
            <a:ext cx="508473" cy="461665"/>
          </a:xfrm>
          <a:prstGeom prst="rect">
            <a:avLst/>
          </a:prstGeom>
        </p:spPr>
        <p:txBody>
          <a:bodyPr wrap="none">
            <a:spAutoFit/>
          </a:bodyPr>
          <a:lstStyle/>
          <a:p>
            <a:r>
              <a:rPr lang="en-US" sz="2400" b="1" dirty="0" smtClean="0">
                <a:solidFill>
                  <a:schemeClr val="tx1"/>
                </a:solidFill>
              </a:rPr>
              <a:t>P</a:t>
            </a:r>
            <a:r>
              <a:rPr lang="en-US" sz="2400" b="1" baseline="-25000" dirty="0" smtClean="0">
                <a:solidFill>
                  <a:schemeClr val="tx1"/>
                </a:solidFill>
              </a:rPr>
              <a:t>B</a:t>
            </a:r>
            <a:endParaRPr lang="en-US" sz="2400" b="1" dirty="0"/>
          </a:p>
        </p:txBody>
      </p:sp>
      <p:sp>
        <p:nvSpPr>
          <p:cNvPr id="10" name="TextBox 9"/>
          <p:cNvSpPr txBox="1"/>
          <p:nvPr/>
        </p:nvSpPr>
        <p:spPr>
          <a:xfrm>
            <a:off x="7239000" y="4395787"/>
            <a:ext cx="1905000" cy="2462213"/>
          </a:xfrm>
          <a:prstGeom prst="rect">
            <a:avLst/>
          </a:prstGeom>
          <a:noFill/>
          <a:ln w="25400">
            <a:solidFill>
              <a:srgbClr val="7030A0"/>
            </a:solidFill>
            <a:prstDash val="sysDot"/>
          </a:ln>
        </p:spPr>
        <p:txBody>
          <a:bodyPr wrap="square" rtlCol="0">
            <a:spAutoFit/>
          </a:bodyPr>
          <a:lstStyle/>
          <a:p>
            <a:r>
              <a:rPr lang="en-US" sz="2200" b="1" u="sng" dirty="0" smtClean="0">
                <a:solidFill>
                  <a:srgbClr val="C00000"/>
                </a:solidFill>
              </a:rPr>
              <a:t>State-II: P</a:t>
            </a:r>
            <a:r>
              <a:rPr lang="en-US" sz="2200" b="1" u="sng" baseline="-25000" dirty="0" smtClean="0">
                <a:solidFill>
                  <a:srgbClr val="C00000"/>
                </a:solidFill>
              </a:rPr>
              <a:t>B</a:t>
            </a:r>
            <a:r>
              <a:rPr lang="en-US" sz="2200" b="1" u="sng" dirty="0" smtClean="0">
                <a:solidFill>
                  <a:srgbClr val="C00000"/>
                </a:solidFill>
              </a:rPr>
              <a:t>:</a:t>
            </a:r>
            <a:r>
              <a:rPr lang="en-US" sz="2200" b="1" dirty="0" smtClean="0">
                <a:solidFill>
                  <a:schemeClr val="tx1"/>
                </a:solidFill>
              </a:rPr>
              <a:t> </a:t>
            </a:r>
          </a:p>
          <a:p>
            <a:r>
              <a:rPr lang="en-US" sz="2200" b="1" dirty="0" smtClean="0">
                <a:solidFill>
                  <a:schemeClr val="tx1"/>
                </a:solidFill>
              </a:rPr>
              <a:t>Read value of a from the same memory location at the same time instance t1</a:t>
            </a:r>
            <a:endParaRPr lang="en-US" sz="2200" b="1" dirty="0">
              <a:solidFill>
                <a:schemeClr val="tx1"/>
              </a:solidFill>
            </a:endParaRPr>
          </a:p>
        </p:txBody>
      </p:sp>
      <p:sp>
        <p:nvSpPr>
          <p:cNvPr id="11" name="TextBox 10"/>
          <p:cNvSpPr txBox="1"/>
          <p:nvPr/>
        </p:nvSpPr>
        <p:spPr>
          <a:xfrm>
            <a:off x="5105400" y="0"/>
            <a:ext cx="4038600" cy="1446550"/>
          </a:xfrm>
          <a:prstGeom prst="rect">
            <a:avLst/>
          </a:prstGeom>
          <a:blipFill>
            <a:blip r:embed="rId3" cstate="print"/>
            <a:tile tx="0" ty="0" sx="100000" sy="100000" flip="none" algn="tl"/>
          </a:blipFill>
          <a:ln w="38100">
            <a:solidFill>
              <a:srgbClr val="7030A0"/>
            </a:solidFill>
            <a:prstDash val="sysDash"/>
          </a:ln>
        </p:spPr>
        <p:txBody>
          <a:bodyPr wrap="square" rtlCol="0">
            <a:spAutoFit/>
          </a:bodyPr>
          <a:lstStyle/>
          <a:p>
            <a:r>
              <a:rPr lang="en-US" sz="2200" b="1" dirty="0" smtClean="0">
                <a:solidFill>
                  <a:schemeClr val="tx1"/>
                </a:solidFill>
              </a:rPr>
              <a:t>We have problem dealing with two concurrent processes trying to read and write data at the same time…..  </a:t>
            </a:r>
            <a:endParaRPr lang="en-US" sz="2200" b="1" dirty="0">
              <a:solidFill>
                <a:schemeClr val="tx1"/>
              </a:solidFill>
            </a:endParaRPr>
          </a:p>
        </p:txBody>
      </p:sp>
      <p:sp>
        <p:nvSpPr>
          <p:cNvPr id="12" name="Slide Number Placeholder 11"/>
          <p:cNvSpPr>
            <a:spLocks noGrp="1"/>
          </p:cNvSpPr>
          <p:nvPr>
            <p:ph type="sldNum" sz="quarter" idx="12"/>
          </p:nvPr>
        </p:nvSpPr>
        <p:spPr/>
        <p:txBody>
          <a:bodyPr/>
          <a:lstStyle/>
          <a:p>
            <a:r>
              <a:rPr lang="en-US" smtClean="0"/>
              <a:t>6.</a:t>
            </a:r>
            <a:fld id="{34C1657C-10C8-4277-B654-647B1C413D01}"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1D636B-E750-406C-BAF2-213EE8386512}"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7" name="Rectangle 6"/>
          <p:cNvSpPr/>
          <p:nvPr/>
        </p:nvSpPr>
        <p:spPr>
          <a:xfrm>
            <a:off x="0" y="0"/>
            <a:ext cx="9144000" cy="461665"/>
          </a:xfrm>
          <a:prstGeom prst="rect">
            <a:avLst/>
          </a:prstGeom>
          <a:solidFill>
            <a:srgbClr val="FFFF99"/>
          </a:solidFill>
        </p:spPr>
        <p:txBody>
          <a:bodyPr wrap="square">
            <a:spAutoFit/>
          </a:bodyPr>
          <a:lstStyle/>
          <a:p>
            <a:pPr algn="ctr"/>
            <a:r>
              <a:rPr lang="en-US" sz="2400" b="1" dirty="0" smtClean="0">
                <a:solidFill>
                  <a:schemeClr val="tx1"/>
                </a:solidFill>
              </a:rPr>
              <a:t>Hardware Support for Process Synchronization</a:t>
            </a:r>
            <a:endParaRPr lang="en-US" sz="2400" b="1" dirty="0">
              <a:solidFill>
                <a:schemeClr val="tx1"/>
              </a:solidFill>
            </a:endParaRPr>
          </a:p>
        </p:txBody>
      </p:sp>
      <p:sp>
        <p:nvSpPr>
          <p:cNvPr id="8" name="Rectangle 3"/>
          <p:cNvSpPr>
            <a:spLocks noGrp="1" noChangeArrowheads="1"/>
          </p:cNvSpPr>
          <p:nvPr>
            <p:ph idx="1"/>
          </p:nvPr>
        </p:nvSpPr>
        <p:spPr>
          <a:xfrm>
            <a:off x="0" y="457200"/>
            <a:ext cx="9144000" cy="6400800"/>
          </a:xfrm>
          <a:blipFill>
            <a:blip r:embed="rId2" cstate="print"/>
            <a:tile tx="0" ty="0" sx="100000" sy="100000" flip="none" algn="tl"/>
          </a:blipFill>
        </p:spPr>
        <p:txBody>
          <a:bodyPr>
            <a:normAutofit/>
          </a:bodyPr>
          <a:lstStyle/>
          <a:p>
            <a:pPr eaLnBrk="1" hangingPunct="1"/>
            <a:r>
              <a:rPr lang="en-US" sz="2400" dirty="0" smtClean="0"/>
              <a:t>Indivisible instructions</a:t>
            </a:r>
          </a:p>
          <a:p>
            <a:pPr lvl="1" eaLnBrk="1" hangingPunct="1"/>
            <a:r>
              <a:rPr lang="en-US" sz="2400" dirty="0" smtClean="0"/>
              <a:t>Avoid race conditions on memory locations</a:t>
            </a:r>
          </a:p>
          <a:p>
            <a:pPr eaLnBrk="1" hangingPunct="1"/>
            <a:r>
              <a:rPr lang="en-US" sz="2400" dirty="0" smtClean="0"/>
              <a:t>Used with a lock variable to implement CS and indivisible operations</a:t>
            </a:r>
          </a:p>
          <a:p>
            <a:pPr eaLnBrk="1" hangingPunct="1">
              <a:lnSpc>
                <a:spcPct val="190000"/>
              </a:lnSpc>
            </a:pPr>
            <a:endParaRPr lang="en-US" sz="2400" dirty="0" smtClean="0"/>
          </a:p>
          <a:p>
            <a:pPr eaLnBrk="1" hangingPunct="1">
              <a:lnSpc>
                <a:spcPct val="230000"/>
              </a:lnSpc>
            </a:pPr>
            <a:endParaRPr lang="en-US" sz="2400" dirty="0" smtClean="0"/>
          </a:p>
          <a:p>
            <a:pPr lvl="1" eaLnBrk="1" hangingPunct="1"/>
            <a:r>
              <a:rPr lang="en-US" sz="2400" i="1" dirty="0" err="1" smtClean="0"/>
              <a:t>entry_test</a:t>
            </a:r>
            <a:r>
              <a:rPr lang="en-US" sz="2400" i="1" dirty="0" smtClean="0"/>
              <a:t> </a:t>
            </a:r>
            <a:r>
              <a:rPr lang="en-US" sz="2400" dirty="0" smtClean="0"/>
              <a:t>performed with indivisible instruction</a:t>
            </a:r>
          </a:p>
        </p:txBody>
      </p:sp>
      <p:pic>
        <p:nvPicPr>
          <p:cNvPr id="1026" name="Picture 2"/>
          <p:cNvPicPr>
            <a:picLocks noChangeAspect="1" noChangeArrowheads="1"/>
          </p:cNvPicPr>
          <p:nvPr/>
        </p:nvPicPr>
        <p:blipFill>
          <a:blip r:embed="rId3" cstate="print"/>
          <a:srcRect/>
          <a:stretch>
            <a:fillRect/>
          </a:stretch>
        </p:blipFill>
        <p:spPr bwMode="auto">
          <a:xfrm>
            <a:off x="0" y="1828800"/>
            <a:ext cx="9144000" cy="3048000"/>
          </a:xfrm>
          <a:prstGeom prst="rect">
            <a:avLst/>
          </a:prstGeom>
          <a:noFill/>
          <a:ln w="25400">
            <a:solidFill>
              <a:srgbClr val="552579"/>
            </a:solidFill>
            <a:prstDash val="sysDot"/>
            <a:miter lim="800000"/>
            <a:headEnd/>
            <a:tailEnd/>
          </a:ln>
        </p:spPr>
      </p:pic>
      <p:sp>
        <p:nvSpPr>
          <p:cNvPr id="10" name="Rectangle 9"/>
          <p:cNvSpPr/>
          <p:nvPr/>
        </p:nvSpPr>
        <p:spPr>
          <a:xfrm>
            <a:off x="0" y="5181600"/>
            <a:ext cx="9144000" cy="1200329"/>
          </a:xfrm>
          <a:prstGeom prst="rect">
            <a:avLst/>
          </a:prstGeom>
        </p:spPr>
        <p:txBody>
          <a:bodyPr wrap="square">
            <a:spAutoFit/>
          </a:bodyPr>
          <a:lstStyle/>
          <a:p>
            <a:pPr lvl="1" eaLnBrk="1" hangingPunct="1">
              <a:buFont typeface="Wingdings" pitchFamily="2" charset="2"/>
              <a:buChar char="q"/>
            </a:pPr>
            <a:r>
              <a:rPr lang="en-US" sz="2400" i="1" dirty="0" smtClean="0">
                <a:solidFill>
                  <a:schemeClr val="tx1"/>
                </a:solidFill>
              </a:rPr>
              <a:t> </a:t>
            </a:r>
            <a:r>
              <a:rPr lang="en-US" sz="2400" i="1" dirty="0" err="1" smtClean="0">
                <a:solidFill>
                  <a:schemeClr val="tx1"/>
                </a:solidFill>
              </a:rPr>
              <a:t>entry_test</a:t>
            </a:r>
            <a:r>
              <a:rPr lang="en-US" sz="2400" i="1" dirty="0" smtClean="0">
                <a:solidFill>
                  <a:schemeClr val="tx1"/>
                </a:solidFill>
              </a:rPr>
              <a:t> </a:t>
            </a:r>
            <a:r>
              <a:rPr lang="en-US" sz="2400" dirty="0" smtClean="0">
                <a:solidFill>
                  <a:schemeClr val="tx1"/>
                </a:solidFill>
              </a:rPr>
              <a:t>performed with indivisible instruction</a:t>
            </a:r>
          </a:p>
          <a:p>
            <a:pPr lvl="2" eaLnBrk="1" hangingPunct="1"/>
            <a:r>
              <a:rPr lang="en-US" sz="2400" dirty="0" smtClean="0">
                <a:solidFill>
                  <a:schemeClr val="tx1"/>
                </a:solidFill>
              </a:rPr>
              <a:t>Test-and-set (TS) instruction</a:t>
            </a:r>
          </a:p>
          <a:p>
            <a:pPr lvl="2" eaLnBrk="1" hangingPunct="1"/>
            <a:r>
              <a:rPr lang="en-US" sz="2400" dirty="0" smtClean="0">
                <a:solidFill>
                  <a:schemeClr val="tx1"/>
                </a:solidFill>
              </a:rPr>
              <a:t>Swap instruction</a:t>
            </a:r>
          </a:p>
        </p:txBody>
      </p:sp>
      <p:sp>
        <p:nvSpPr>
          <p:cNvPr id="9" name="Slide Number Placeholder 8"/>
          <p:cNvSpPr>
            <a:spLocks noGrp="1"/>
          </p:cNvSpPr>
          <p:nvPr>
            <p:ph type="sldNum" sz="quarter" idx="12"/>
          </p:nvPr>
        </p:nvSpPr>
        <p:spPr/>
        <p:txBody>
          <a:bodyPr/>
          <a:lstStyle/>
          <a:p>
            <a:r>
              <a:rPr lang="en-US" smtClean="0"/>
              <a:t>6.</a:t>
            </a:r>
            <a:fld id="{34C1657C-10C8-4277-B654-647B1C413D01}"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2ADFD6-0EFA-4A8E-814C-998DADA1DF9F}"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7" name="Rectangle 6"/>
          <p:cNvSpPr/>
          <p:nvPr/>
        </p:nvSpPr>
        <p:spPr>
          <a:xfrm>
            <a:off x="0" y="0"/>
            <a:ext cx="9144000" cy="461665"/>
          </a:xfrm>
          <a:prstGeom prst="rect">
            <a:avLst/>
          </a:prstGeom>
          <a:solidFill>
            <a:schemeClr val="bg1">
              <a:lumMod val="85000"/>
            </a:schemeClr>
          </a:solidFill>
        </p:spPr>
        <p:txBody>
          <a:bodyPr wrap="square">
            <a:spAutoFit/>
          </a:bodyPr>
          <a:lstStyle/>
          <a:p>
            <a:pPr algn="ctr"/>
            <a:r>
              <a:rPr lang="en-US" sz="2400" b="1" dirty="0" smtClean="0">
                <a:solidFill>
                  <a:schemeClr val="tx1"/>
                </a:solidFill>
              </a:rPr>
              <a:t>Hardware Support for Process Synchronization</a:t>
            </a:r>
            <a:endParaRPr lang="en-US" sz="2400" b="1" dirty="0">
              <a:solidFill>
                <a:schemeClr val="tx1"/>
              </a:solidFill>
            </a:endParaRPr>
          </a:p>
        </p:txBody>
      </p:sp>
      <p:pic>
        <p:nvPicPr>
          <p:cNvPr id="2050" name="Picture 2"/>
          <p:cNvPicPr>
            <a:picLocks noChangeAspect="1" noChangeArrowheads="1"/>
          </p:cNvPicPr>
          <p:nvPr/>
        </p:nvPicPr>
        <p:blipFill>
          <a:blip r:embed="rId2" cstate="print"/>
          <a:srcRect/>
          <a:stretch>
            <a:fillRect/>
          </a:stretch>
        </p:blipFill>
        <p:spPr bwMode="auto">
          <a:xfrm>
            <a:off x="0" y="485774"/>
            <a:ext cx="9144000" cy="6372225"/>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r>
              <a:rPr lang="en-US" smtClean="0"/>
              <a:t>6.</a:t>
            </a:r>
            <a:fld id="{34C1657C-10C8-4277-B654-647B1C413D01}"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662677-F741-4E7F-BEF7-2090C1310C17}"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8" name="Rectangle 2"/>
          <p:cNvSpPr txBox="1">
            <a:spLocks noChangeArrowheads="1"/>
          </p:cNvSpPr>
          <p:nvPr/>
        </p:nvSpPr>
        <p:spPr>
          <a:xfrm>
            <a:off x="0" y="0"/>
            <a:ext cx="9144000" cy="762000"/>
          </a:xfrm>
          <a:prstGeom prst="rect">
            <a:avLst/>
          </a:prstGeom>
          <a:solidFill>
            <a:schemeClr val="bg1">
              <a:lumMod val="85000"/>
            </a:schemeClr>
          </a:solidFill>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j-lt"/>
                <a:ea typeface="+mj-ea"/>
                <a:cs typeface="+mj-cs"/>
              </a:rPr>
              <a:t>Algorithmic Approaches, Synchronization Primitives, and Concurrent Programming Constructs</a:t>
            </a:r>
          </a:p>
        </p:txBody>
      </p:sp>
      <p:sp>
        <p:nvSpPr>
          <p:cNvPr id="10" name="Rectangle 3"/>
          <p:cNvSpPr>
            <a:spLocks noGrp="1" noChangeArrowheads="1"/>
          </p:cNvSpPr>
          <p:nvPr>
            <p:ph idx="1"/>
          </p:nvPr>
        </p:nvSpPr>
        <p:spPr>
          <a:xfrm>
            <a:off x="0" y="762000"/>
            <a:ext cx="9144000" cy="6095999"/>
          </a:xfrm>
          <a:blipFill>
            <a:blip r:embed="rId2" cstate="print"/>
            <a:tile tx="0" ty="0" sx="100000" sy="100000" flip="none" algn="tl"/>
          </a:blipFill>
        </p:spPr>
        <p:txBody>
          <a:bodyPr>
            <a:normAutofit/>
          </a:bodyPr>
          <a:lstStyle/>
          <a:p>
            <a:pPr eaLnBrk="1" hangingPunct="1">
              <a:lnSpc>
                <a:spcPct val="130000"/>
              </a:lnSpc>
            </a:pPr>
            <a:r>
              <a:rPr lang="en-US" dirty="0" smtClean="0"/>
              <a:t>Algorithmic Approaches</a:t>
            </a:r>
          </a:p>
          <a:p>
            <a:pPr lvl="1" eaLnBrk="1" hangingPunct="1"/>
            <a:r>
              <a:rPr lang="en-US" dirty="0" smtClean="0"/>
              <a:t>For implementing mutual exclusion</a:t>
            </a:r>
          </a:p>
          <a:p>
            <a:pPr lvl="1" eaLnBrk="1" hangingPunct="1"/>
            <a:r>
              <a:rPr lang="en-US" dirty="0" smtClean="0"/>
              <a:t>Independent of hardware or software platform</a:t>
            </a:r>
          </a:p>
          <a:p>
            <a:pPr lvl="2" eaLnBrk="1" hangingPunct="1"/>
            <a:r>
              <a:rPr lang="en-US" dirty="0" smtClean="0"/>
              <a:t>Busy waiting for synchronization</a:t>
            </a:r>
          </a:p>
          <a:p>
            <a:pPr eaLnBrk="1" hangingPunct="1"/>
            <a:r>
              <a:rPr lang="en-US" b="1" dirty="0" smtClean="0">
                <a:solidFill>
                  <a:srgbClr val="C00000"/>
                </a:solidFill>
              </a:rPr>
              <a:t>Synchronization Primitives</a:t>
            </a:r>
          </a:p>
          <a:p>
            <a:pPr lvl="1" eaLnBrk="1" hangingPunct="1"/>
            <a:r>
              <a:rPr lang="en-US" b="1" dirty="0" smtClean="0">
                <a:solidFill>
                  <a:srgbClr val="C00000"/>
                </a:solidFill>
              </a:rPr>
              <a:t>Implemented using indivisible instructions</a:t>
            </a:r>
          </a:p>
          <a:p>
            <a:pPr lvl="1" eaLnBrk="1" hangingPunct="1"/>
            <a:r>
              <a:rPr lang="en-US" b="1" dirty="0" smtClean="0">
                <a:solidFill>
                  <a:srgbClr val="C00000"/>
                </a:solidFill>
              </a:rPr>
              <a:t>E.g., </a:t>
            </a:r>
            <a:r>
              <a:rPr lang="en-US" b="1" i="1" dirty="0" smtClean="0">
                <a:solidFill>
                  <a:srgbClr val="C00000"/>
                </a:solidFill>
              </a:rPr>
              <a:t>wait</a:t>
            </a:r>
            <a:r>
              <a:rPr lang="en-US" b="1" dirty="0" smtClean="0">
                <a:solidFill>
                  <a:srgbClr val="C00000"/>
                </a:solidFill>
              </a:rPr>
              <a:t> and </a:t>
            </a:r>
            <a:r>
              <a:rPr lang="en-US" b="1" i="1" dirty="0" smtClean="0">
                <a:solidFill>
                  <a:srgbClr val="C00000"/>
                </a:solidFill>
              </a:rPr>
              <a:t>signal</a:t>
            </a:r>
            <a:r>
              <a:rPr lang="en-US" b="1" dirty="0" smtClean="0">
                <a:solidFill>
                  <a:srgbClr val="C00000"/>
                </a:solidFill>
              </a:rPr>
              <a:t> of </a:t>
            </a:r>
            <a:r>
              <a:rPr lang="en-US" b="1" i="1" dirty="0" smtClean="0">
                <a:solidFill>
                  <a:srgbClr val="C00000"/>
                </a:solidFill>
              </a:rPr>
              <a:t>semaphores</a:t>
            </a:r>
          </a:p>
          <a:p>
            <a:pPr lvl="2" eaLnBrk="1" hangingPunct="1">
              <a:buNone/>
            </a:pPr>
            <a:endParaRPr lang="en-US" dirty="0" smtClean="0"/>
          </a:p>
          <a:p>
            <a:pPr eaLnBrk="1" hangingPunct="1"/>
            <a:r>
              <a:rPr lang="en-US" dirty="0" smtClean="0"/>
              <a:t>Concurrent Programming Constructs</a:t>
            </a:r>
          </a:p>
          <a:p>
            <a:pPr lvl="1" eaLnBrk="1" hangingPunct="1"/>
            <a:r>
              <a:rPr lang="en-US" i="1" dirty="0" smtClean="0"/>
              <a:t>Monitors</a:t>
            </a:r>
          </a:p>
        </p:txBody>
      </p:sp>
      <p:sp>
        <p:nvSpPr>
          <p:cNvPr id="7" name="Slide Number Placeholder 6"/>
          <p:cNvSpPr>
            <a:spLocks noGrp="1"/>
          </p:cNvSpPr>
          <p:nvPr>
            <p:ph type="sldNum" sz="quarter" idx="12"/>
          </p:nvPr>
        </p:nvSpPr>
        <p:spPr/>
        <p:txBody>
          <a:bodyPr/>
          <a:lstStyle/>
          <a:p>
            <a:r>
              <a:rPr lang="en-US" smtClean="0"/>
              <a:t>6.</a:t>
            </a:r>
            <a:fld id="{34C1657C-10C8-4277-B654-647B1C413D01}"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F48E59-B7DC-484C-9DBA-5009D825F735}"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7" name="Rectangle 2"/>
          <p:cNvSpPr>
            <a:spLocks noGrp="1" noChangeArrowheads="1"/>
          </p:cNvSpPr>
          <p:nvPr>
            <p:ph type="title"/>
          </p:nvPr>
        </p:nvSpPr>
        <p:spPr>
          <a:xfrm>
            <a:off x="0" y="0"/>
            <a:ext cx="9144000" cy="381000"/>
          </a:xfrm>
          <a:solidFill>
            <a:schemeClr val="bg1">
              <a:lumMod val="85000"/>
            </a:schemeClr>
          </a:solidFill>
        </p:spPr>
        <p:txBody>
          <a:bodyPr>
            <a:noAutofit/>
          </a:bodyPr>
          <a:lstStyle/>
          <a:p>
            <a:pPr eaLnBrk="1" hangingPunct="1"/>
            <a:r>
              <a:rPr lang="en-US" sz="2400" b="1" dirty="0" smtClean="0"/>
              <a:t>Structure of Concurrent Systems</a:t>
            </a:r>
          </a:p>
        </p:txBody>
      </p:sp>
      <p:sp>
        <p:nvSpPr>
          <p:cNvPr id="8" name="Rectangle 3"/>
          <p:cNvSpPr>
            <a:spLocks noGrp="1" noChangeArrowheads="1"/>
          </p:cNvSpPr>
          <p:nvPr>
            <p:ph idx="1"/>
          </p:nvPr>
        </p:nvSpPr>
        <p:spPr>
          <a:xfrm>
            <a:off x="0" y="381001"/>
            <a:ext cx="9144000" cy="2971799"/>
          </a:xfrm>
        </p:spPr>
        <p:txBody>
          <a:bodyPr>
            <a:noAutofit/>
          </a:bodyPr>
          <a:lstStyle/>
          <a:p>
            <a:pPr eaLnBrk="1" hangingPunct="1"/>
            <a:r>
              <a:rPr lang="en-US" sz="2000" dirty="0" smtClean="0"/>
              <a:t>Three key components:</a:t>
            </a:r>
          </a:p>
          <a:p>
            <a:pPr lvl="1" eaLnBrk="1" hangingPunct="1"/>
            <a:r>
              <a:rPr lang="en-US" sz="2400" b="1" dirty="0" smtClean="0">
                <a:solidFill>
                  <a:srgbClr val="481F67"/>
                </a:solidFill>
              </a:rPr>
              <a:t>Shared data : 1) </a:t>
            </a:r>
            <a:r>
              <a:rPr lang="en-US" sz="2000" dirty="0" smtClean="0"/>
              <a:t>Application data used and manipulated by processes;</a:t>
            </a:r>
          </a:p>
          <a:p>
            <a:pPr lvl="1" eaLnBrk="1" hangingPunct="1">
              <a:buNone/>
            </a:pPr>
            <a:r>
              <a:rPr lang="en-US" sz="2000" dirty="0" smtClean="0"/>
              <a:t>                                   2)           Synchronization data</a:t>
            </a:r>
          </a:p>
          <a:p>
            <a:pPr lvl="1" eaLnBrk="1" hangingPunct="1"/>
            <a:r>
              <a:rPr lang="en-US" sz="2400" b="1" dirty="0" smtClean="0">
                <a:solidFill>
                  <a:srgbClr val="481F67"/>
                </a:solidFill>
              </a:rPr>
              <a:t>Operations on shared data</a:t>
            </a:r>
            <a:r>
              <a:rPr lang="en-US" sz="2000" b="1" dirty="0" smtClean="0">
                <a:solidFill>
                  <a:srgbClr val="481F67"/>
                </a:solidFill>
              </a:rPr>
              <a:t>: 1) </a:t>
            </a:r>
            <a:r>
              <a:rPr lang="en-US" sz="2000" dirty="0" smtClean="0"/>
              <a:t>Convenient unit of code which accesses and manipulates shared data </a:t>
            </a:r>
            <a:r>
              <a:rPr lang="en-US" sz="2000" dirty="0" smtClean="0">
                <a:sym typeface="Wingdings" pitchFamily="2" charset="2"/>
              </a:rPr>
              <a:t> </a:t>
            </a:r>
            <a:r>
              <a:rPr lang="en-US" sz="2000" dirty="0" smtClean="0"/>
              <a:t>A </a:t>
            </a:r>
            <a:r>
              <a:rPr lang="en-US" sz="2000" i="1" dirty="0" smtClean="0"/>
              <a:t>synchronization operation</a:t>
            </a:r>
            <a:r>
              <a:rPr lang="en-US" sz="2000" dirty="0" smtClean="0"/>
              <a:t> is on synchronization data</a:t>
            </a:r>
          </a:p>
          <a:p>
            <a:pPr lvl="1" eaLnBrk="1" hangingPunct="1"/>
            <a:r>
              <a:rPr lang="en-US" sz="2400" b="1" dirty="0" smtClean="0">
                <a:solidFill>
                  <a:srgbClr val="481F67"/>
                </a:solidFill>
              </a:rPr>
              <a:t>Interacting processes</a:t>
            </a:r>
            <a:r>
              <a:rPr lang="en-US" sz="2000" b="1" dirty="0" smtClean="0">
                <a:solidFill>
                  <a:srgbClr val="481F67"/>
                </a:solidFill>
              </a:rPr>
              <a:t>: </a:t>
            </a:r>
            <a:r>
              <a:rPr lang="en-US" sz="2400" b="1" dirty="0" smtClean="0">
                <a:solidFill>
                  <a:srgbClr val="C00000"/>
                </a:solidFill>
              </a:rPr>
              <a:t>A </a:t>
            </a:r>
            <a:r>
              <a:rPr lang="en-US" sz="2400" b="1" i="1" dirty="0" smtClean="0">
                <a:solidFill>
                  <a:srgbClr val="C00000"/>
                </a:solidFill>
              </a:rPr>
              <a:t>snapshot </a:t>
            </a:r>
            <a:r>
              <a:rPr lang="en-US" sz="2400" b="1" dirty="0" smtClean="0">
                <a:solidFill>
                  <a:srgbClr val="C00000"/>
                </a:solidFill>
              </a:rPr>
              <a:t>of a concurrent system is a view of the system at a specific time instant</a:t>
            </a:r>
          </a:p>
        </p:txBody>
      </p:sp>
      <p:pic>
        <p:nvPicPr>
          <p:cNvPr id="3074" name="Picture 2"/>
          <p:cNvPicPr>
            <a:picLocks noChangeAspect="1" noChangeArrowheads="1"/>
          </p:cNvPicPr>
          <p:nvPr/>
        </p:nvPicPr>
        <p:blipFill>
          <a:blip r:embed="rId2" cstate="print"/>
          <a:srcRect/>
          <a:stretch>
            <a:fillRect/>
          </a:stretch>
        </p:blipFill>
        <p:spPr bwMode="auto">
          <a:xfrm>
            <a:off x="0" y="3429000"/>
            <a:ext cx="9144000" cy="3429000"/>
          </a:xfrm>
          <a:prstGeom prst="rect">
            <a:avLst/>
          </a:prstGeom>
          <a:noFill/>
          <a:ln w="25400">
            <a:solidFill>
              <a:srgbClr val="552579"/>
            </a:solidFill>
            <a:prstDash val="sysDot"/>
            <a:miter lim="800000"/>
            <a:headEnd/>
            <a:tailEnd/>
          </a:ln>
        </p:spPr>
      </p:pic>
      <p:sp>
        <p:nvSpPr>
          <p:cNvPr id="9" name="TextBox 8"/>
          <p:cNvSpPr txBox="1"/>
          <p:nvPr/>
        </p:nvSpPr>
        <p:spPr>
          <a:xfrm>
            <a:off x="1524000" y="6096000"/>
            <a:ext cx="457200" cy="461665"/>
          </a:xfrm>
          <a:prstGeom prst="rect">
            <a:avLst/>
          </a:prstGeom>
          <a:noFill/>
        </p:spPr>
        <p:txBody>
          <a:bodyPr wrap="square" rtlCol="0">
            <a:spAutoFit/>
          </a:bodyPr>
          <a:lstStyle/>
          <a:p>
            <a:r>
              <a:rPr lang="en-US" sz="2400" b="1" dirty="0" smtClean="0">
                <a:solidFill>
                  <a:srgbClr val="C00000"/>
                </a:solidFill>
              </a:rPr>
              <a:t>t1</a:t>
            </a:r>
            <a:endParaRPr lang="en-US" sz="2400" b="1" dirty="0">
              <a:solidFill>
                <a:srgbClr val="C00000"/>
              </a:solidFill>
            </a:endParaRPr>
          </a:p>
        </p:txBody>
      </p:sp>
      <p:sp>
        <p:nvSpPr>
          <p:cNvPr id="10" name="TextBox 9"/>
          <p:cNvSpPr txBox="1"/>
          <p:nvPr/>
        </p:nvSpPr>
        <p:spPr>
          <a:xfrm>
            <a:off x="2590800" y="6096000"/>
            <a:ext cx="457200" cy="461665"/>
          </a:xfrm>
          <a:prstGeom prst="rect">
            <a:avLst/>
          </a:prstGeom>
          <a:noFill/>
        </p:spPr>
        <p:txBody>
          <a:bodyPr wrap="square" rtlCol="0">
            <a:spAutoFit/>
          </a:bodyPr>
          <a:lstStyle/>
          <a:p>
            <a:r>
              <a:rPr lang="en-US" sz="2400" b="1" dirty="0" smtClean="0">
                <a:solidFill>
                  <a:srgbClr val="C00000"/>
                </a:solidFill>
              </a:rPr>
              <a:t>t2</a:t>
            </a:r>
            <a:endParaRPr lang="en-US" sz="2400" b="1" dirty="0">
              <a:solidFill>
                <a:srgbClr val="C00000"/>
              </a:solidFill>
            </a:endParaRPr>
          </a:p>
        </p:txBody>
      </p:sp>
      <p:sp>
        <p:nvSpPr>
          <p:cNvPr id="11" name="TextBox 10"/>
          <p:cNvSpPr txBox="1"/>
          <p:nvPr/>
        </p:nvSpPr>
        <p:spPr>
          <a:xfrm>
            <a:off x="3429000" y="6096000"/>
            <a:ext cx="457200" cy="461665"/>
          </a:xfrm>
          <a:prstGeom prst="rect">
            <a:avLst/>
          </a:prstGeom>
          <a:noFill/>
        </p:spPr>
        <p:txBody>
          <a:bodyPr wrap="square" rtlCol="0">
            <a:spAutoFit/>
          </a:bodyPr>
          <a:lstStyle/>
          <a:p>
            <a:r>
              <a:rPr lang="en-US" sz="2400" b="1" dirty="0" smtClean="0">
                <a:solidFill>
                  <a:srgbClr val="C00000"/>
                </a:solidFill>
              </a:rPr>
              <a:t>t3</a:t>
            </a:r>
            <a:endParaRPr lang="en-US" sz="2400" b="1" dirty="0">
              <a:solidFill>
                <a:srgbClr val="C00000"/>
              </a:solidFill>
            </a:endParaRPr>
          </a:p>
        </p:txBody>
      </p:sp>
      <p:sp>
        <p:nvSpPr>
          <p:cNvPr id="12" name="TextBox 11"/>
          <p:cNvSpPr txBox="1"/>
          <p:nvPr/>
        </p:nvSpPr>
        <p:spPr>
          <a:xfrm>
            <a:off x="4267200" y="6096000"/>
            <a:ext cx="457200" cy="461665"/>
          </a:xfrm>
          <a:prstGeom prst="rect">
            <a:avLst/>
          </a:prstGeom>
          <a:noFill/>
        </p:spPr>
        <p:txBody>
          <a:bodyPr wrap="square" rtlCol="0">
            <a:spAutoFit/>
          </a:bodyPr>
          <a:lstStyle/>
          <a:p>
            <a:r>
              <a:rPr lang="en-US" sz="2400" b="1" dirty="0" smtClean="0">
                <a:solidFill>
                  <a:srgbClr val="C00000"/>
                </a:solidFill>
              </a:rPr>
              <a:t>t4</a:t>
            </a:r>
            <a:endParaRPr lang="en-US" sz="2400" b="1" dirty="0">
              <a:solidFill>
                <a:srgbClr val="C00000"/>
              </a:solidFill>
            </a:endParaRPr>
          </a:p>
        </p:txBody>
      </p:sp>
      <p:sp>
        <p:nvSpPr>
          <p:cNvPr id="13" name="TextBox 12"/>
          <p:cNvSpPr txBox="1"/>
          <p:nvPr/>
        </p:nvSpPr>
        <p:spPr>
          <a:xfrm>
            <a:off x="5029200" y="6096000"/>
            <a:ext cx="457200" cy="461665"/>
          </a:xfrm>
          <a:prstGeom prst="rect">
            <a:avLst/>
          </a:prstGeom>
          <a:noFill/>
        </p:spPr>
        <p:txBody>
          <a:bodyPr wrap="square" rtlCol="0">
            <a:spAutoFit/>
          </a:bodyPr>
          <a:lstStyle/>
          <a:p>
            <a:r>
              <a:rPr lang="en-US" sz="2400" b="1" dirty="0" smtClean="0">
                <a:solidFill>
                  <a:srgbClr val="C00000"/>
                </a:solidFill>
              </a:rPr>
              <a:t>t5</a:t>
            </a:r>
            <a:endParaRPr lang="en-US" sz="2400" b="1" dirty="0">
              <a:solidFill>
                <a:srgbClr val="C00000"/>
              </a:solidFill>
            </a:endParaRPr>
          </a:p>
        </p:txBody>
      </p:sp>
      <p:sp>
        <p:nvSpPr>
          <p:cNvPr id="14" name="TextBox 13"/>
          <p:cNvSpPr txBox="1"/>
          <p:nvPr/>
        </p:nvSpPr>
        <p:spPr>
          <a:xfrm>
            <a:off x="5943600" y="6096000"/>
            <a:ext cx="457200" cy="461665"/>
          </a:xfrm>
          <a:prstGeom prst="rect">
            <a:avLst/>
          </a:prstGeom>
          <a:noFill/>
        </p:spPr>
        <p:txBody>
          <a:bodyPr wrap="square" rtlCol="0">
            <a:spAutoFit/>
          </a:bodyPr>
          <a:lstStyle/>
          <a:p>
            <a:r>
              <a:rPr lang="en-US" sz="2400" b="1" dirty="0" smtClean="0">
                <a:solidFill>
                  <a:srgbClr val="C00000"/>
                </a:solidFill>
              </a:rPr>
              <a:t>t6</a:t>
            </a:r>
            <a:endParaRPr lang="en-US" sz="2400" b="1" dirty="0">
              <a:solidFill>
                <a:srgbClr val="C00000"/>
              </a:solidFill>
            </a:endParaRPr>
          </a:p>
        </p:txBody>
      </p:sp>
      <p:sp>
        <p:nvSpPr>
          <p:cNvPr id="15" name="TextBox 14"/>
          <p:cNvSpPr txBox="1"/>
          <p:nvPr/>
        </p:nvSpPr>
        <p:spPr>
          <a:xfrm>
            <a:off x="6858000" y="6096000"/>
            <a:ext cx="457200" cy="461665"/>
          </a:xfrm>
          <a:prstGeom prst="rect">
            <a:avLst/>
          </a:prstGeom>
          <a:noFill/>
        </p:spPr>
        <p:txBody>
          <a:bodyPr wrap="square" rtlCol="0">
            <a:spAutoFit/>
          </a:bodyPr>
          <a:lstStyle/>
          <a:p>
            <a:r>
              <a:rPr lang="en-US" sz="2400" b="1" dirty="0" smtClean="0">
                <a:solidFill>
                  <a:srgbClr val="C00000"/>
                </a:solidFill>
              </a:rPr>
              <a:t>t7</a:t>
            </a:r>
            <a:endParaRPr lang="en-US" sz="2400" b="1" dirty="0">
              <a:solidFill>
                <a:srgbClr val="C00000"/>
              </a:solidFill>
            </a:endParaRPr>
          </a:p>
        </p:txBody>
      </p:sp>
      <p:sp>
        <p:nvSpPr>
          <p:cNvPr id="16" name="TextBox 15"/>
          <p:cNvSpPr txBox="1"/>
          <p:nvPr/>
        </p:nvSpPr>
        <p:spPr>
          <a:xfrm>
            <a:off x="0" y="467142"/>
            <a:ext cx="9144000" cy="2123658"/>
          </a:xfrm>
          <a:prstGeom prst="rect">
            <a:avLst/>
          </a:prstGeom>
          <a:blipFill>
            <a:blip r:embed="rId3" cstate="print"/>
            <a:tile tx="0" ty="0" sx="100000" sy="100000" flip="none" algn="tl"/>
          </a:blipFill>
          <a:ln w="25400">
            <a:solidFill>
              <a:srgbClr val="552579"/>
            </a:solidFill>
            <a:prstDash val="sysDot"/>
          </a:ln>
        </p:spPr>
        <p:txBody>
          <a:bodyPr wrap="square" rtlCol="0">
            <a:spAutoFit/>
          </a:bodyPr>
          <a:lstStyle/>
          <a:p>
            <a:r>
              <a:rPr lang="en-US" sz="2200" dirty="0" smtClean="0">
                <a:solidFill>
                  <a:schemeClr val="tx1"/>
                </a:solidFill>
              </a:rPr>
              <a:t>Processes entering the system following the order </a:t>
            </a:r>
            <a:r>
              <a:rPr lang="en-US" sz="2200" dirty="0" smtClean="0">
                <a:solidFill>
                  <a:schemeClr val="tx1"/>
                </a:solidFill>
                <a:sym typeface="Wingdings" pitchFamily="2" charset="2"/>
              </a:rPr>
              <a:t> P1 – P2 – P3. At time instant t1, CPU is allocated to P1, P2 and P3 are in ready queue. Then, like RR scheduling, P2 occupies CPU, and P1 is waiting (blocked), P3 ready state. This way, as time flows in x-axis, processes proceed with CPU and complete the execution.</a:t>
            </a:r>
          </a:p>
          <a:p>
            <a:endParaRPr lang="en-US" sz="2200" dirty="0">
              <a:solidFill>
                <a:schemeClr val="tx1"/>
              </a:solidFill>
            </a:endParaRPr>
          </a:p>
        </p:txBody>
      </p:sp>
      <p:sp>
        <p:nvSpPr>
          <p:cNvPr id="17" name="Slide Number Placeholder 16"/>
          <p:cNvSpPr>
            <a:spLocks noGrp="1"/>
          </p:cNvSpPr>
          <p:nvPr>
            <p:ph type="sldNum" sz="quarter" idx="12"/>
          </p:nvPr>
        </p:nvSpPr>
        <p:spPr/>
        <p:txBody>
          <a:bodyPr/>
          <a:lstStyle/>
          <a:p>
            <a:r>
              <a:rPr lang="en-US" smtClean="0"/>
              <a:t>6.</a:t>
            </a:r>
            <a:fld id="{34C1657C-10C8-4277-B654-647B1C413D01}" type="slidenum">
              <a:rPr lang="en-US" smtClean="0"/>
              <a:pPr/>
              <a:t>33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linds(horizontal)">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0550DF1-0B30-4054-8D6A-2C654A320331}"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7" name="Rectangle 2"/>
          <p:cNvSpPr>
            <a:spLocks noGrp="1" noChangeArrowheads="1"/>
          </p:cNvSpPr>
          <p:nvPr>
            <p:ph type="title"/>
          </p:nvPr>
        </p:nvSpPr>
        <p:spPr>
          <a:xfrm>
            <a:off x="0" y="0"/>
            <a:ext cx="9144000" cy="381000"/>
          </a:xfrm>
          <a:solidFill>
            <a:schemeClr val="bg1">
              <a:lumMod val="85000"/>
            </a:schemeClr>
          </a:solidFill>
        </p:spPr>
        <p:txBody>
          <a:bodyPr>
            <a:noAutofit/>
          </a:bodyPr>
          <a:lstStyle/>
          <a:p>
            <a:pPr eaLnBrk="1" hangingPunct="1"/>
            <a:r>
              <a:rPr lang="en-US" sz="2400" b="1" dirty="0" smtClean="0"/>
              <a:t>Classic Process Synchronization Problems</a:t>
            </a:r>
          </a:p>
        </p:txBody>
      </p:sp>
      <p:sp>
        <p:nvSpPr>
          <p:cNvPr id="8" name="Rectangle 3"/>
          <p:cNvSpPr>
            <a:spLocks noGrp="1" noChangeArrowheads="1"/>
          </p:cNvSpPr>
          <p:nvPr>
            <p:ph idx="1"/>
          </p:nvPr>
        </p:nvSpPr>
        <p:spPr>
          <a:xfrm>
            <a:off x="152400" y="685800"/>
            <a:ext cx="8839200" cy="5410200"/>
          </a:xfrm>
        </p:spPr>
        <p:txBody>
          <a:bodyPr>
            <a:noAutofit/>
          </a:bodyPr>
          <a:lstStyle/>
          <a:p>
            <a:pPr eaLnBrk="1" hangingPunct="1"/>
            <a:r>
              <a:rPr lang="en-US" sz="2800" b="1" dirty="0" smtClean="0"/>
              <a:t>A solution to a process synchronization problem should meet three important criteria:</a:t>
            </a:r>
          </a:p>
          <a:p>
            <a:pPr lvl="1" eaLnBrk="1" hangingPunct="1"/>
            <a:r>
              <a:rPr lang="en-US" b="1" dirty="0" smtClean="0">
                <a:solidFill>
                  <a:srgbClr val="C00000"/>
                </a:solidFill>
              </a:rPr>
              <a:t>Correctness</a:t>
            </a:r>
          </a:p>
          <a:p>
            <a:pPr lvl="1" eaLnBrk="1" hangingPunct="1"/>
            <a:r>
              <a:rPr lang="en-US" b="1" dirty="0" smtClean="0">
                <a:solidFill>
                  <a:srgbClr val="C00000"/>
                </a:solidFill>
              </a:rPr>
              <a:t>Maximum concurrency</a:t>
            </a:r>
          </a:p>
          <a:p>
            <a:pPr lvl="1" eaLnBrk="1" hangingPunct="1"/>
            <a:r>
              <a:rPr lang="en-US" b="1" dirty="0" smtClean="0">
                <a:solidFill>
                  <a:srgbClr val="C00000"/>
                </a:solidFill>
              </a:rPr>
              <a:t>No busy waits</a:t>
            </a:r>
          </a:p>
          <a:p>
            <a:pPr eaLnBrk="1" hangingPunct="1"/>
            <a:r>
              <a:rPr lang="en-US" sz="2800" b="1" dirty="0" smtClean="0"/>
              <a:t>Some classic problems:</a:t>
            </a:r>
          </a:p>
          <a:p>
            <a:pPr lvl="1" eaLnBrk="1" hangingPunct="1"/>
            <a:r>
              <a:rPr lang="en-US" b="1" i="1" dirty="0" smtClean="0">
                <a:solidFill>
                  <a:srgbClr val="C00000"/>
                </a:solidFill>
              </a:rPr>
              <a:t>Producers-Consumers with Bounded Buffers</a:t>
            </a:r>
          </a:p>
          <a:p>
            <a:pPr lvl="1" eaLnBrk="1" hangingPunct="1"/>
            <a:r>
              <a:rPr lang="en-US" b="1" i="1" dirty="0" smtClean="0">
                <a:solidFill>
                  <a:srgbClr val="C00000"/>
                </a:solidFill>
              </a:rPr>
              <a:t>Readers and Writers</a:t>
            </a:r>
          </a:p>
          <a:p>
            <a:pPr lvl="1" eaLnBrk="1" hangingPunct="1"/>
            <a:r>
              <a:rPr lang="en-US" b="1" i="1" dirty="0" smtClean="0">
                <a:solidFill>
                  <a:srgbClr val="C00000"/>
                </a:solidFill>
              </a:rPr>
              <a:t>Dining Philosophers</a:t>
            </a:r>
          </a:p>
        </p:txBody>
      </p:sp>
      <p:sp>
        <p:nvSpPr>
          <p:cNvPr id="9" name="Slide Number Placeholder 8"/>
          <p:cNvSpPr>
            <a:spLocks noGrp="1"/>
          </p:cNvSpPr>
          <p:nvPr>
            <p:ph type="sldNum" sz="quarter" idx="12"/>
          </p:nvPr>
        </p:nvSpPr>
        <p:spPr/>
        <p:txBody>
          <a:bodyPr/>
          <a:lstStyle/>
          <a:p>
            <a:r>
              <a:rPr lang="en-US" smtClean="0"/>
              <a:t>6.</a:t>
            </a:r>
            <a:fld id="{34C1657C-10C8-4277-B654-647B1C413D01}"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806D7C-8059-4055-910E-F7F2C9286FEE}"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7" name="Rectangle 6"/>
          <p:cNvSpPr/>
          <p:nvPr/>
        </p:nvSpPr>
        <p:spPr>
          <a:xfrm>
            <a:off x="0" y="1"/>
            <a:ext cx="9144000" cy="523220"/>
          </a:xfrm>
          <a:prstGeom prst="rect">
            <a:avLst/>
          </a:prstGeom>
          <a:solidFill>
            <a:schemeClr val="bg1">
              <a:lumMod val="75000"/>
            </a:schemeClr>
          </a:solidFill>
        </p:spPr>
        <p:txBody>
          <a:bodyPr wrap="square">
            <a:spAutoFit/>
          </a:bodyPr>
          <a:lstStyle/>
          <a:p>
            <a:pPr algn="ctr"/>
            <a:r>
              <a:rPr lang="en-US" sz="2400" b="1" dirty="0" smtClean="0">
                <a:solidFill>
                  <a:srgbClr val="34164A"/>
                </a:solidFill>
              </a:rPr>
              <a:t>CS must satisfy the following </a:t>
            </a:r>
            <a:r>
              <a:rPr lang="en-US" sz="2800" b="1" i="1" u="sng" dirty="0" smtClean="0">
                <a:solidFill>
                  <a:srgbClr val="C00000"/>
                </a:solidFill>
              </a:rPr>
              <a:t>correctness conditions</a:t>
            </a:r>
            <a:r>
              <a:rPr lang="en-US" sz="2400" b="1" dirty="0" smtClean="0">
                <a:solidFill>
                  <a:srgbClr val="34164A"/>
                </a:solidFill>
              </a:rPr>
              <a:t>:</a:t>
            </a:r>
            <a:endParaRPr lang="en-US" sz="2400" b="1" dirty="0">
              <a:solidFill>
                <a:srgbClr val="34164A"/>
              </a:solidFill>
            </a:endParaRPr>
          </a:p>
        </p:txBody>
      </p:sp>
      <p:sp>
        <p:nvSpPr>
          <p:cNvPr id="8" name="Content Placeholder 2"/>
          <p:cNvSpPr>
            <a:spLocks noGrp="1"/>
          </p:cNvSpPr>
          <p:nvPr>
            <p:ph idx="1"/>
          </p:nvPr>
        </p:nvSpPr>
        <p:spPr>
          <a:xfrm>
            <a:off x="0" y="457200"/>
            <a:ext cx="9144000" cy="4724399"/>
          </a:xfrm>
        </p:spPr>
        <p:txBody>
          <a:bodyPr>
            <a:noAutofit/>
          </a:bodyPr>
          <a:lstStyle/>
          <a:p>
            <a:pPr algn="just" eaLnBrk="1" hangingPunct="1"/>
            <a:r>
              <a:rPr lang="en-US" sz="2400" b="1" dirty="0" smtClean="0"/>
              <a:t>Mutual exclusion</a:t>
            </a:r>
            <a:r>
              <a:rPr lang="en-US" sz="2400" dirty="0" smtClean="0"/>
              <a:t>: Only one process is allowed to enter into the critical section that guards a shared resource. At any moment, at MOST one process may execute a CS for a data item </a:t>
            </a:r>
            <a:r>
              <a:rPr lang="en-US" sz="2400" b="1" i="1" dirty="0" err="1" smtClean="0">
                <a:solidFill>
                  <a:srgbClr val="481F67"/>
                </a:solidFill>
              </a:rPr>
              <a:t>d</a:t>
            </a:r>
            <a:r>
              <a:rPr lang="en-US" sz="2400" b="1" i="1" baseline="-25000" dirty="0" err="1" smtClean="0">
                <a:solidFill>
                  <a:srgbClr val="481F67"/>
                </a:solidFill>
              </a:rPr>
              <a:t>s</a:t>
            </a:r>
            <a:r>
              <a:rPr lang="en-US" sz="2400" dirty="0" smtClean="0"/>
              <a:t>.</a:t>
            </a:r>
          </a:p>
          <a:p>
            <a:pPr algn="just"/>
            <a:r>
              <a:rPr lang="en-US" sz="2400" b="1" dirty="0" smtClean="0"/>
              <a:t>Progress: </a:t>
            </a:r>
            <a:r>
              <a:rPr lang="en-US" sz="2400" dirty="0" smtClean="0"/>
              <a:t>If critical section is available for execution then only the processes can participate in the decision as to which process will enter into the critical section next. When no process is executing a CS for a data item </a:t>
            </a:r>
            <a:r>
              <a:rPr lang="en-US" sz="2400" b="1" i="1" dirty="0" err="1" smtClean="0">
                <a:solidFill>
                  <a:srgbClr val="481F67"/>
                </a:solidFill>
              </a:rPr>
              <a:t>d</a:t>
            </a:r>
            <a:r>
              <a:rPr lang="en-US" sz="2400" b="1" i="1" baseline="-25000" dirty="0" err="1" smtClean="0">
                <a:solidFill>
                  <a:srgbClr val="481F67"/>
                </a:solidFill>
              </a:rPr>
              <a:t>s</a:t>
            </a:r>
            <a:r>
              <a:rPr lang="en-US" sz="2400" dirty="0" smtClean="0"/>
              <a:t>, one of the processes wishing to enter a CS for </a:t>
            </a:r>
            <a:r>
              <a:rPr lang="en-US" sz="2400" b="1" i="1" dirty="0" err="1" smtClean="0">
                <a:solidFill>
                  <a:srgbClr val="481F67"/>
                </a:solidFill>
              </a:rPr>
              <a:t>d</a:t>
            </a:r>
            <a:r>
              <a:rPr lang="en-US" sz="2400" b="1" i="1" baseline="-25000" dirty="0" err="1" smtClean="0">
                <a:solidFill>
                  <a:srgbClr val="481F67"/>
                </a:solidFill>
              </a:rPr>
              <a:t>s</a:t>
            </a:r>
            <a:r>
              <a:rPr lang="en-US" sz="2400" dirty="0" smtClean="0"/>
              <a:t> will be granted entry.</a:t>
            </a:r>
          </a:p>
          <a:p>
            <a:pPr algn="just"/>
            <a:r>
              <a:rPr lang="en-US" sz="2400" b="1" dirty="0" smtClean="0"/>
              <a:t>Bounded wait: </a:t>
            </a:r>
            <a:r>
              <a:rPr lang="en-US" sz="2400" dirty="0" smtClean="0"/>
              <a:t> The policy has to be fair in the sense that no process should wait forever. After a process </a:t>
            </a:r>
            <a:r>
              <a:rPr lang="en-US" sz="2800" b="1" i="1" dirty="0" smtClean="0">
                <a:solidFill>
                  <a:srgbClr val="481F67"/>
                </a:solidFill>
              </a:rPr>
              <a:t>P</a:t>
            </a:r>
            <a:r>
              <a:rPr lang="en-US" sz="2800" b="1" i="1" baseline="-25000" dirty="0" smtClean="0">
                <a:solidFill>
                  <a:srgbClr val="481F67"/>
                </a:solidFill>
              </a:rPr>
              <a:t>i</a:t>
            </a:r>
            <a:r>
              <a:rPr lang="en-US" sz="2400" dirty="0" smtClean="0"/>
              <a:t> has indicated its desire to enter a CS for </a:t>
            </a:r>
            <a:r>
              <a:rPr lang="en-US" sz="2400" b="1" i="1" dirty="0" err="1" smtClean="0">
                <a:solidFill>
                  <a:srgbClr val="481F67"/>
                </a:solidFill>
              </a:rPr>
              <a:t>d</a:t>
            </a:r>
            <a:r>
              <a:rPr lang="en-US" sz="2400" b="1" i="1" baseline="-25000" dirty="0" err="1" smtClean="0">
                <a:solidFill>
                  <a:srgbClr val="481F67"/>
                </a:solidFill>
              </a:rPr>
              <a:t>s</a:t>
            </a:r>
            <a:r>
              <a:rPr lang="en-US" sz="2400" dirty="0" smtClean="0"/>
              <a:t>, the number of times other processes can gain entry to a CS for </a:t>
            </a:r>
            <a:r>
              <a:rPr lang="en-US" sz="2400" b="1" i="1" dirty="0" err="1" smtClean="0">
                <a:solidFill>
                  <a:srgbClr val="481F67"/>
                </a:solidFill>
              </a:rPr>
              <a:t>d</a:t>
            </a:r>
            <a:r>
              <a:rPr lang="en-US" sz="2400" b="1" i="1" baseline="-25000" dirty="0" err="1" smtClean="0">
                <a:solidFill>
                  <a:srgbClr val="481F67"/>
                </a:solidFill>
              </a:rPr>
              <a:t>s</a:t>
            </a:r>
            <a:r>
              <a:rPr lang="en-US" sz="2400" dirty="0" smtClean="0"/>
              <a:t> ahead of </a:t>
            </a:r>
            <a:r>
              <a:rPr lang="en-US" sz="2800" b="1" i="1" dirty="0" smtClean="0">
                <a:solidFill>
                  <a:srgbClr val="481F67"/>
                </a:solidFill>
              </a:rPr>
              <a:t>P</a:t>
            </a:r>
            <a:r>
              <a:rPr lang="en-US" sz="2800" b="1" i="1" baseline="-25000" dirty="0" smtClean="0">
                <a:solidFill>
                  <a:srgbClr val="481F67"/>
                </a:solidFill>
              </a:rPr>
              <a:t>i</a:t>
            </a:r>
            <a:r>
              <a:rPr lang="en-US" sz="2400" b="1" i="1" dirty="0" smtClean="0"/>
              <a:t> </a:t>
            </a:r>
            <a:r>
              <a:rPr lang="en-US" sz="2400" dirty="0" smtClean="0"/>
              <a:t>is bounded by a finite integer.</a:t>
            </a:r>
          </a:p>
        </p:txBody>
      </p:sp>
      <p:sp>
        <p:nvSpPr>
          <p:cNvPr id="10" name="Text Box 7"/>
          <p:cNvSpPr txBox="1">
            <a:spLocks noChangeArrowheads="1"/>
          </p:cNvSpPr>
          <p:nvPr/>
        </p:nvSpPr>
        <p:spPr bwMode="auto">
          <a:xfrm>
            <a:off x="0" y="5411450"/>
            <a:ext cx="9144000" cy="14465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sz="2200" dirty="0" smtClean="0">
                <a:solidFill>
                  <a:schemeClr val="tx1"/>
                </a:solidFill>
                <a:latin typeface="Arial" charset="0"/>
              </a:rPr>
              <a:t>The </a:t>
            </a:r>
            <a:r>
              <a:rPr lang="en-US" sz="2200" dirty="0">
                <a:solidFill>
                  <a:schemeClr val="tx1"/>
                </a:solidFill>
                <a:latin typeface="Arial" charset="0"/>
              </a:rPr>
              <a:t>progress and bounded wait properties </a:t>
            </a:r>
            <a:r>
              <a:rPr lang="en-US" sz="2200" dirty="0" smtClean="0">
                <a:solidFill>
                  <a:schemeClr val="tx1"/>
                </a:solidFill>
                <a:latin typeface="Arial" charset="0"/>
              </a:rPr>
              <a:t>together prevent starvation. Apart from correctness, a CS implementation should also guarantee that </a:t>
            </a:r>
            <a:r>
              <a:rPr lang="en-US" sz="2200" i="1" dirty="0" smtClean="0">
                <a:solidFill>
                  <a:srgbClr val="481F67"/>
                </a:solidFill>
                <a:latin typeface="Arial" charset="0"/>
              </a:rPr>
              <a:t>any process wishing to enter a CS would not be delayed indefinitely, i.e., starvation would not occur</a:t>
            </a:r>
            <a:r>
              <a:rPr lang="en-US" sz="2200" dirty="0" smtClean="0">
                <a:solidFill>
                  <a:schemeClr val="tx1"/>
                </a:solidFill>
                <a:latin typeface="Arial" charset="0"/>
              </a:rPr>
              <a:t>.</a:t>
            </a:r>
            <a:endParaRPr lang="en-US" sz="2200" dirty="0">
              <a:solidFill>
                <a:schemeClr val="tx1"/>
              </a:solidFill>
              <a:latin typeface="Arial" charset="0"/>
            </a:endParaRPr>
          </a:p>
        </p:txBody>
      </p:sp>
      <p:sp>
        <p:nvSpPr>
          <p:cNvPr id="9" name="Slide Number Placeholder 8"/>
          <p:cNvSpPr>
            <a:spLocks noGrp="1"/>
          </p:cNvSpPr>
          <p:nvPr>
            <p:ph type="sldNum" sz="quarter" idx="12"/>
          </p:nvPr>
        </p:nvSpPr>
        <p:spPr/>
        <p:txBody>
          <a:bodyPr/>
          <a:lstStyle/>
          <a:p>
            <a:r>
              <a:rPr lang="en-US" smtClean="0"/>
              <a:t>6.</a:t>
            </a:r>
            <a:fld id="{34C1657C-10C8-4277-B654-647B1C413D01}" type="slidenum">
              <a:rPr lang="en-US" smtClean="0"/>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53C9D9C-D871-42D2-98C1-BECFC1DE57CC}"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9" name="Rectangle 2"/>
          <p:cNvSpPr>
            <a:spLocks noGrp="1" noChangeArrowheads="1"/>
          </p:cNvSpPr>
          <p:nvPr>
            <p:ph type="title"/>
          </p:nvPr>
        </p:nvSpPr>
        <p:spPr>
          <a:xfrm>
            <a:off x="0" y="0"/>
            <a:ext cx="9144000" cy="381000"/>
          </a:xfrm>
          <a:solidFill>
            <a:schemeClr val="bg1">
              <a:lumMod val="85000"/>
            </a:schemeClr>
          </a:solidFill>
        </p:spPr>
        <p:txBody>
          <a:bodyPr>
            <a:noAutofit/>
          </a:bodyPr>
          <a:lstStyle/>
          <a:p>
            <a:pPr eaLnBrk="1" hangingPunct="1"/>
            <a:r>
              <a:rPr lang="en-US" sz="2400" b="1" dirty="0" smtClean="0"/>
              <a:t>Producers-Consumers with Bounded Buffers</a:t>
            </a:r>
          </a:p>
        </p:txBody>
      </p:sp>
      <p:pic>
        <p:nvPicPr>
          <p:cNvPr id="10" name="Picture 2"/>
          <p:cNvPicPr>
            <a:picLocks noChangeAspect="1" noChangeArrowheads="1"/>
          </p:cNvPicPr>
          <p:nvPr/>
        </p:nvPicPr>
        <p:blipFill>
          <a:blip r:embed="rId2" cstate="print"/>
          <a:srcRect/>
          <a:stretch>
            <a:fillRect/>
          </a:stretch>
        </p:blipFill>
        <p:spPr bwMode="auto">
          <a:xfrm>
            <a:off x="4419600" y="4191000"/>
            <a:ext cx="4724400" cy="2667000"/>
          </a:xfrm>
          <a:prstGeom prst="rect">
            <a:avLst/>
          </a:prstGeom>
          <a:noFill/>
          <a:ln w="9525">
            <a:noFill/>
            <a:miter lim="800000"/>
            <a:headEnd/>
            <a:tailEnd/>
          </a:ln>
        </p:spPr>
      </p:pic>
      <p:sp>
        <p:nvSpPr>
          <p:cNvPr id="11" name="TextBox 10"/>
          <p:cNvSpPr txBox="1"/>
          <p:nvPr/>
        </p:nvSpPr>
        <p:spPr>
          <a:xfrm>
            <a:off x="0" y="381000"/>
            <a:ext cx="9144000" cy="3847207"/>
          </a:xfrm>
          <a:prstGeom prst="rect">
            <a:avLst/>
          </a:prstGeom>
          <a:noFill/>
        </p:spPr>
        <p:txBody>
          <a:bodyPr wrap="square" rtlCol="0">
            <a:spAutoFit/>
          </a:bodyPr>
          <a:lstStyle/>
          <a:p>
            <a:pPr algn="just">
              <a:buFont typeface="Wingdings" pitchFamily="2" charset="2"/>
              <a:buChar char="q"/>
            </a:pPr>
            <a:r>
              <a:rPr lang="en-US" sz="2400" dirty="0" smtClean="0">
                <a:solidFill>
                  <a:schemeClr val="tx1"/>
                </a:solidFill>
              </a:rPr>
              <a:t> A producers-consumers system with bounded buffers consists of an unspecified number of producer and consumer processes and a finite pool of buffers. </a:t>
            </a:r>
          </a:p>
          <a:p>
            <a:pPr algn="just">
              <a:buFont typeface="Wingdings" pitchFamily="2" charset="2"/>
              <a:buChar char="q"/>
            </a:pPr>
            <a:r>
              <a:rPr lang="en-US" sz="2400" dirty="0" smtClean="0">
                <a:solidFill>
                  <a:schemeClr val="tx1"/>
                </a:solidFill>
              </a:rPr>
              <a:t> Each buffer is capable of holding one record of information—it is said to become </a:t>
            </a:r>
            <a:r>
              <a:rPr lang="en-US" sz="2800" b="1" i="1" dirty="0" smtClean="0">
                <a:solidFill>
                  <a:srgbClr val="481F67"/>
                </a:solidFill>
              </a:rPr>
              <a:t>full</a:t>
            </a:r>
            <a:r>
              <a:rPr lang="en-US" sz="2400" dirty="0" smtClean="0">
                <a:solidFill>
                  <a:schemeClr val="tx1"/>
                </a:solidFill>
              </a:rPr>
              <a:t> when a producer writes into it, and </a:t>
            </a:r>
            <a:r>
              <a:rPr lang="en-US" sz="2800" b="1" i="1" dirty="0" smtClean="0">
                <a:solidFill>
                  <a:srgbClr val="481F67"/>
                </a:solidFill>
              </a:rPr>
              <a:t>empty</a:t>
            </a:r>
            <a:r>
              <a:rPr lang="en-US" sz="2400" dirty="0" smtClean="0">
                <a:solidFill>
                  <a:schemeClr val="tx1"/>
                </a:solidFill>
              </a:rPr>
              <a:t> when a consumer copies out a record contained in it; it is empty to start with.</a:t>
            </a:r>
          </a:p>
          <a:p>
            <a:pPr algn="just">
              <a:buFont typeface="Wingdings" pitchFamily="2" charset="2"/>
              <a:buChar char="q"/>
            </a:pPr>
            <a:r>
              <a:rPr lang="en-US" sz="2400" dirty="0" smtClean="0">
                <a:solidFill>
                  <a:schemeClr val="tx1"/>
                </a:solidFill>
              </a:rPr>
              <a:t> A producer process produces one record at a time and writes it into the buffer.</a:t>
            </a:r>
          </a:p>
          <a:p>
            <a:pPr algn="just">
              <a:buFont typeface="Wingdings" pitchFamily="2" charset="2"/>
              <a:buChar char="q"/>
            </a:pPr>
            <a:r>
              <a:rPr lang="en-US" sz="2400" dirty="0" smtClean="0">
                <a:solidFill>
                  <a:schemeClr val="tx1"/>
                </a:solidFill>
              </a:rPr>
              <a:t> A consumer process consumes information one record at a time.</a:t>
            </a:r>
          </a:p>
          <a:p>
            <a:pPr algn="just">
              <a:buFont typeface="Wingdings" pitchFamily="2" charset="2"/>
              <a:buChar char="q"/>
            </a:pPr>
            <a:r>
              <a:rPr lang="en-US" sz="2400" dirty="0" smtClean="0">
                <a:solidFill>
                  <a:schemeClr val="tx1"/>
                </a:solidFill>
              </a:rPr>
              <a:t> Example of producers-consumers process: </a:t>
            </a:r>
            <a:endParaRPr lang="en-US" sz="2400" dirty="0">
              <a:solidFill>
                <a:schemeClr val="tx1"/>
              </a:solidFill>
            </a:endParaRPr>
          </a:p>
        </p:txBody>
      </p:sp>
      <p:sp>
        <p:nvSpPr>
          <p:cNvPr id="12" name="TextBox 11"/>
          <p:cNvSpPr txBox="1"/>
          <p:nvPr/>
        </p:nvSpPr>
        <p:spPr>
          <a:xfrm>
            <a:off x="0" y="4191000"/>
            <a:ext cx="4343400" cy="1938992"/>
          </a:xfrm>
          <a:prstGeom prst="rect">
            <a:avLst/>
          </a:prstGeom>
          <a:blipFill>
            <a:blip r:embed="rId3" cstate="print"/>
            <a:tile tx="0" ty="0" sx="100000" sy="100000" flip="none" algn="tl"/>
          </a:blipFill>
          <a:ln w="25400">
            <a:solidFill>
              <a:srgbClr val="481F67"/>
            </a:solidFill>
            <a:prstDash val="sysDot"/>
          </a:ln>
        </p:spPr>
        <p:txBody>
          <a:bodyPr wrap="square" rtlCol="0">
            <a:spAutoFit/>
          </a:bodyPr>
          <a:lstStyle/>
          <a:p>
            <a:pPr algn="just"/>
            <a:r>
              <a:rPr lang="en-US" sz="2400" dirty="0" smtClean="0">
                <a:solidFill>
                  <a:schemeClr val="tx1"/>
                </a:solidFill>
              </a:rPr>
              <a:t>A print service. A fixed size queue of print requests is the bounded buffer. A process that adds a print request to the queue is a producer process.</a:t>
            </a:r>
            <a:endParaRPr lang="en-US" sz="2400" dirty="0">
              <a:solidFill>
                <a:schemeClr val="tx1"/>
              </a:solidFill>
            </a:endParaRPr>
          </a:p>
        </p:txBody>
      </p:sp>
      <p:sp>
        <p:nvSpPr>
          <p:cNvPr id="13" name="Slide Number Placeholder 12"/>
          <p:cNvSpPr>
            <a:spLocks noGrp="1"/>
          </p:cNvSpPr>
          <p:nvPr>
            <p:ph type="sldNum" sz="quarter" idx="12"/>
          </p:nvPr>
        </p:nvSpPr>
        <p:spPr/>
        <p:txBody>
          <a:bodyPr/>
          <a:lstStyle/>
          <a:p>
            <a:r>
              <a:rPr lang="en-US" smtClean="0"/>
              <a:t>6.</a:t>
            </a:r>
            <a:fld id="{34C1657C-10C8-4277-B654-647B1C413D01}" type="slidenum">
              <a:rPr lang="en-US" smtClean="0"/>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92C336F-DF37-4690-A382-AAAD8B4E684C}"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7" name="Rectangle 2"/>
          <p:cNvSpPr>
            <a:spLocks noGrp="1" noChangeArrowheads="1"/>
          </p:cNvSpPr>
          <p:nvPr>
            <p:ph type="title"/>
          </p:nvPr>
        </p:nvSpPr>
        <p:spPr>
          <a:xfrm>
            <a:off x="0" y="0"/>
            <a:ext cx="9144000" cy="381000"/>
          </a:xfrm>
          <a:solidFill>
            <a:schemeClr val="bg1">
              <a:lumMod val="85000"/>
            </a:schemeClr>
          </a:solidFill>
        </p:spPr>
        <p:txBody>
          <a:bodyPr>
            <a:noAutofit/>
          </a:bodyPr>
          <a:lstStyle/>
          <a:p>
            <a:pPr eaLnBrk="1" hangingPunct="1"/>
            <a:r>
              <a:rPr lang="en-US" sz="2400" b="1" dirty="0" smtClean="0"/>
              <a:t>Producers-Consumers with Bounded Buffers</a:t>
            </a:r>
          </a:p>
        </p:txBody>
      </p:sp>
      <p:sp>
        <p:nvSpPr>
          <p:cNvPr id="8" name="Rectangle 3"/>
          <p:cNvSpPr>
            <a:spLocks noGrp="1" noChangeArrowheads="1"/>
          </p:cNvSpPr>
          <p:nvPr>
            <p:ph idx="1"/>
          </p:nvPr>
        </p:nvSpPr>
        <p:spPr>
          <a:xfrm>
            <a:off x="0" y="2286000"/>
            <a:ext cx="9144000" cy="4572000"/>
          </a:xfrm>
          <a:blipFill>
            <a:blip r:embed="rId2" cstate="print"/>
            <a:tile tx="0" ty="0" sx="100000" sy="100000" flip="none" algn="tl"/>
          </a:blipFill>
        </p:spPr>
        <p:txBody>
          <a:bodyPr>
            <a:normAutofit fontScale="85000" lnSpcReduction="20000"/>
          </a:bodyPr>
          <a:lstStyle/>
          <a:p>
            <a:pPr marL="495300" indent="-495300" eaLnBrk="1" hangingPunct="1"/>
            <a:endParaRPr lang="en-US" dirty="0" smtClean="0"/>
          </a:p>
          <a:p>
            <a:pPr marL="495300" indent="-495300" eaLnBrk="1" hangingPunct="1">
              <a:lnSpc>
                <a:spcPct val="140000"/>
              </a:lnSpc>
            </a:pPr>
            <a:endParaRPr lang="en-US" dirty="0" smtClean="0"/>
          </a:p>
          <a:p>
            <a:pPr marL="495300" indent="-495300" eaLnBrk="1" hangingPunct="1">
              <a:lnSpc>
                <a:spcPct val="200000"/>
              </a:lnSpc>
            </a:pPr>
            <a:endParaRPr lang="en-US" dirty="0" smtClean="0"/>
          </a:p>
          <a:p>
            <a:pPr marL="495300" indent="-495300" eaLnBrk="1" hangingPunct="1"/>
            <a:r>
              <a:rPr lang="en-US" dirty="0" smtClean="0"/>
              <a:t>A solution must satisfy the following:</a:t>
            </a:r>
          </a:p>
          <a:p>
            <a:pPr marL="914400" lvl="1" indent="-457200" eaLnBrk="1" hangingPunct="1">
              <a:buFontTx/>
              <a:buAutoNum type="arabicPeriod"/>
            </a:pPr>
            <a:r>
              <a:rPr lang="en-US" b="1" i="1" dirty="0" smtClean="0">
                <a:solidFill>
                  <a:srgbClr val="C00000"/>
                </a:solidFill>
              </a:rPr>
              <a:t>A producer must not overwrite a full buffer</a:t>
            </a:r>
          </a:p>
          <a:p>
            <a:pPr marL="914400" lvl="1" indent="-457200" eaLnBrk="1" hangingPunct="1">
              <a:buFontTx/>
              <a:buAutoNum type="arabicPeriod"/>
            </a:pPr>
            <a:r>
              <a:rPr lang="en-US" b="1" i="1" dirty="0" smtClean="0">
                <a:solidFill>
                  <a:srgbClr val="C00000"/>
                </a:solidFill>
              </a:rPr>
              <a:t>A consumer must not consume an empty buffer</a:t>
            </a:r>
          </a:p>
          <a:p>
            <a:pPr marL="914400" lvl="1" indent="-457200" eaLnBrk="1" hangingPunct="1">
              <a:buFontTx/>
              <a:buAutoNum type="arabicPeriod"/>
            </a:pPr>
            <a:r>
              <a:rPr lang="en-US" b="1" i="1" dirty="0" smtClean="0">
                <a:solidFill>
                  <a:srgbClr val="C00000"/>
                </a:solidFill>
              </a:rPr>
              <a:t>Producers and consumers must access buffers in a mutually exclusive manner</a:t>
            </a:r>
            <a:endParaRPr lang="en-US" sz="3300" b="1" i="1" dirty="0" smtClean="0">
              <a:solidFill>
                <a:srgbClr val="C00000"/>
              </a:solidFill>
            </a:endParaRPr>
          </a:p>
          <a:p>
            <a:pPr marL="914400" lvl="1" indent="-457200" eaLnBrk="1" hangingPunct="1">
              <a:buFontTx/>
              <a:buAutoNum type="arabicPeriod"/>
            </a:pPr>
            <a:r>
              <a:rPr lang="en-US" dirty="0" smtClean="0"/>
              <a:t>(Optional)</a:t>
            </a:r>
            <a:r>
              <a:rPr lang="en-US" b="1" dirty="0" smtClean="0"/>
              <a:t> </a:t>
            </a:r>
            <a:r>
              <a:rPr lang="en-US" dirty="0" smtClean="0"/>
              <a:t>Information must be consumed in the same order in which it is put into the buffers, i.e., in FIFO order</a:t>
            </a:r>
          </a:p>
        </p:txBody>
      </p:sp>
      <p:pic>
        <p:nvPicPr>
          <p:cNvPr id="1026" name="Picture 2"/>
          <p:cNvPicPr>
            <a:picLocks noChangeAspect="1" noChangeArrowheads="1"/>
          </p:cNvPicPr>
          <p:nvPr/>
        </p:nvPicPr>
        <p:blipFill>
          <a:blip r:embed="rId3" cstate="print"/>
          <a:srcRect/>
          <a:stretch>
            <a:fillRect/>
          </a:stretch>
        </p:blipFill>
        <p:spPr bwMode="auto">
          <a:xfrm>
            <a:off x="0" y="381000"/>
            <a:ext cx="9144000" cy="3352800"/>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r>
              <a:rPr lang="en-US" smtClean="0"/>
              <a:t>6.</a:t>
            </a:r>
            <a:fld id="{34C1657C-10C8-4277-B654-647B1C413D01}" type="slidenum">
              <a:rPr lang="en-US" smtClean="0"/>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0" y="0"/>
            <a:ext cx="9144000" cy="457200"/>
          </a:xfrm>
        </p:spPr>
        <p:txBody>
          <a:bodyPr>
            <a:normAutofit fontScale="90000"/>
          </a:bodyPr>
          <a:lstStyle/>
          <a:p>
            <a:pPr eaLnBrk="1" hangingPunct="1"/>
            <a:r>
              <a:rPr lang="en-US" sz="3200" b="1" dirty="0" smtClean="0"/>
              <a:t>Producers-Consumers with Bounded Buffers…</a:t>
            </a:r>
          </a:p>
        </p:txBody>
      </p:sp>
      <p:sp>
        <p:nvSpPr>
          <p:cNvPr id="29701" name="Rectangle 3"/>
          <p:cNvSpPr>
            <a:spLocks noGrp="1" noChangeArrowheads="1"/>
          </p:cNvSpPr>
          <p:nvPr>
            <p:ph idx="1"/>
          </p:nvPr>
        </p:nvSpPr>
        <p:spPr>
          <a:xfrm>
            <a:off x="533400" y="2286000"/>
            <a:ext cx="8077200" cy="4572000"/>
          </a:xfrm>
          <a:blipFill>
            <a:blip r:embed="rId2"/>
            <a:tile tx="0" ty="0" sx="100000" sy="100000" flip="none" algn="tl"/>
          </a:blipFill>
        </p:spPr>
        <p:txBody>
          <a:bodyPr>
            <a:normAutofit fontScale="85000" lnSpcReduction="20000"/>
          </a:bodyPr>
          <a:lstStyle/>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lnSpc>
                <a:spcPct val="240000"/>
              </a:lnSpc>
            </a:pPr>
            <a:endParaRPr lang="en-US" dirty="0" smtClean="0"/>
          </a:p>
          <a:p>
            <a:pPr eaLnBrk="1" hangingPunct="1"/>
            <a:r>
              <a:rPr lang="en-US" dirty="0" smtClean="0"/>
              <a:t>Suffers from two problems:</a:t>
            </a:r>
          </a:p>
          <a:p>
            <a:pPr lvl="1" eaLnBrk="1" hangingPunct="1"/>
            <a:r>
              <a:rPr lang="en-US" dirty="0" smtClean="0"/>
              <a:t>Poor concurrency and busy waits</a:t>
            </a:r>
          </a:p>
        </p:txBody>
      </p:sp>
      <p:sp>
        <p:nvSpPr>
          <p:cNvPr id="6" name="Slide Number Placeholder 4"/>
          <p:cNvSpPr txBox="1">
            <a:spLocks noGrp="1"/>
          </p:cNvSpPr>
          <p:nvPr/>
        </p:nvSpPr>
        <p:spPr bwMode="auto">
          <a:xfrm>
            <a:off x="6553200" y="6324600"/>
            <a:ext cx="2057400" cy="381000"/>
          </a:xfrm>
          <a:prstGeom prst="rect">
            <a:avLst/>
          </a:prstGeom>
          <a:noFill/>
          <a:ln>
            <a:miter lim="800000"/>
            <a:headEnd/>
            <a:tailEnd/>
          </a:ln>
        </p:spPr>
        <p:txBody>
          <a:bodyPr/>
          <a:lstStyle/>
          <a:p>
            <a:pPr algn="r">
              <a:defRPr/>
            </a:pPr>
            <a:fld id="{0DCBE6C4-D48A-4931-9AF0-98DFDD8781BF}" type="slidenum">
              <a:rPr lang="en-US" sz="1400">
                <a:solidFill>
                  <a:srgbClr val="222222"/>
                </a:solidFill>
                <a:latin typeface="+mn-lt"/>
              </a:rPr>
              <a:pPr algn="r">
                <a:defRPr/>
              </a:pPr>
              <a:t>38</a:t>
            </a:fld>
            <a:endParaRPr lang="en-US" sz="1400" dirty="0">
              <a:solidFill>
                <a:srgbClr val="222222"/>
              </a:solidFill>
              <a:latin typeface="+mn-lt"/>
            </a:endParaRPr>
          </a:p>
        </p:txBody>
      </p:sp>
      <p:sp>
        <p:nvSpPr>
          <p:cNvPr id="7" name="Date Placeholder 6"/>
          <p:cNvSpPr>
            <a:spLocks noGrp="1"/>
          </p:cNvSpPr>
          <p:nvPr>
            <p:ph type="dt" sz="half" idx="10"/>
          </p:nvPr>
        </p:nvSpPr>
        <p:spPr/>
        <p:txBody>
          <a:bodyPr/>
          <a:lstStyle/>
          <a:p>
            <a:fld id="{33B46CA6-8325-4475-A0F9-18DB4A637DE2}" type="datetime1">
              <a:rPr lang="en-US" smtClean="0"/>
              <a:pPr/>
              <a:t>8/16/2018</a:t>
            </a:fld>
            <a:endParaRPr lang="en-US"/>
          </a:p>
        </p:txBody>
      </p:sp>
      <p:sp>
        <p:nvSpPr>
          <p:cNvPr id="8" name="Footer Placeholder 7"/>
          <p:cNvSpPr>
            <a:spLocks noGrp="1"/>
          </p:cNvSpPr>
          <p:nvPr>
            <p:ph type="ftr" sz="quarter" idx="11"/>
          </p:nvPr>
        </p:nvSpPr>
        <p:spPr/>
        <p:txBody>
          <a:bodyPr/>
          <a:lstStyle/>
          <a:p>
            <a:r>
              <a:rPr lang="en-US" smtClean="0"/>
              <a:t>CSEN3103/ Sec-A/NB</a:t>
            </a:r>
            <a:endParaRPr lang="en-US"/>
          </a:p>
        </p:txBody>
      </p:sp>
      <p:sp>
        <p:nvSpPr>
          <p:cNvPr id="10" name="Slide Number Placeholder 9"/>
          <p:cNvSpPr>
            <a:spLocks noGrp="1"/>
          </p:cNvSpPr>
          <p:nvPr>
            <p:ph type="sldNum" sz="quarter" idx="12"/>
          </p:nvPr>
        </p:nvSpPr>
        <p:spPr/>
        <p:txBody>
          <a:bodyPr/>
          <a:lstStyle/>
          <a:p>
            <a:r>
              <a:rPr lang="en-US" smtClean="0"/>
              <a:t>6.</a:t>
            </a:r>
            <a:fld id="{34C1657C-10C8-4277-B654-647B1C413D01}" type="slidenum">
              <a:rPr lang="en-US" smtClean="0"/>
              <a:pPr/>
              <a:t>38</a:t>
            </a:fld>
            <a:endParaRPr lang="en-US" dirty="0"/>
          </a:p>
        </p:txBody>
      </p:sp>
      <p:pic>
        <p:nvPicPr>
          <p:cNvPr id="11" name="Picture 9"/>
          <p:cNvPicPr>
            <a:picLocks noChangeAspect="1" noChangeArrowheads="1"/>
          </p:cNvPicPr>
          <p:nvPr/>
        </p:nvPicPr>
        <p:blipFill>
          <a:blip r:embed="rId3" cstate="print"/>
          <a:srcRect/>
          <a:stretch>
            <a:fillRect/>
          </a:stretch>
        </p:blipFill>
        <p:spPr bwMode="auto">
          <a:xfrm>
            <a:off x="0" y="533400"/>
            <a:ext cx="9144000" cy="5105400"/>
          </a:xfrm>
          <a:prstGeom prst="rect">
            <a:avLst/>
          </a:prstGeom>
          <a:ln w="38100" cap="sq">
            <a:solidFill>
              <a:srgbClr val="000000"/>
            </a:solidFill>
            <a:prstDash val="sysDot"/>
            <a:miter lim="800000"/>
          </a:ln>
          <a:effectLst>
            <a:outerShdw blurRad="50800" dist="38100" dir="2700000" algn="tl" rotWithShape="0">
              <a:srgbClr val="000000">
                <a:alpha val="43000"/>
              </a:srgbClr>
            </a:outerShdw>
          </a:effectLst>
        </p:spPr>
      </p:pic>
      <p:sp>
        <p:nvSpPr>
          <p:cNvPr id="9" name="TextBox 8"/>
          <p:cNvSpPr txBox="1"/>
          <p:nvPr/>
        </p:nvSpPr>
        <p:spPr>
          <a:xfrm>
            <a:off x="0" y="5181600"/>
            <a:ext cx="1447800" cy="400110"/>
          </a:xfrm>
          <a:prstGeom prst="rect">
            <a:avLst/>
          </a:prstGeom>
          <a:solidFill>
            <a:schemeClr val="bg1"/>
          </a:solid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9144000" cy="5638800"/>
          </a:xfrm>
        </p:spPr>
        <p:txBody>
          <a:bodyPr>
            <a:normAutofit/>
          </a:bodyPr>
          <a:lstStyle/>
          <a:p>
            <a:pPr algn="just"/>
            <a:r>
              <a:rPr lang="en-US" sz="2600" dirty="0" smtClean="0"/>
              <a:t>Producer and Consumer processes access a buffer inside a critical section.</a:t>
            </a:r>
          </a:p>
          <a:p>
            <a:pPr algn="just"/>
            <a:r>
              <a:rPr lang="en-US" sz="2600" dirty="0" smtClean="0"/>
              <a:t>A producer enters its CS and checks to see whether an empty buffer exists. If so, it produces into the buffer, else it merely exits from its CS.</a:t>
            </a:r>
          </a:p>
          <a:p>
            <a:pPr algn="just"/>
            <a:r>
              <a:rPr lang="en-US" sz="2600" dirty="0" smtClean="0"/>
              <a:t>This sequence is repeated until it finds an empty buffer.</a:t>
            </a:r>
          </a:p>
          <a:p>
            <a:pPr algn="just"/>
            <a:r>
              <a:rPr lang="en-US" sz="2600" dirty="0" smtClean="0"/>
              <a:t>The </a:t>
            </a:r>
            <a:r>
              <a:rPr lang="en-US" sz="2600" dirty="0" err="1" smtClean="0"/>
              <a:t>boolean</a:t>
            </a:r>
            <a:r>
              <a:rPr lang="en-US" sz="2600" dirty="0" smtClean="0"/>
              <a:t> variable </a:t>
            </a:r>
            <a:r>
              <a:rPr lang="en-US" sz="2600" b="1" i="1" dirty="0" smtClean="0">
                <a:solidFill>
                  <a:srgbClr val="C00000"/>
                </a:solidFill>
              </a:rPr>
              <a:t>produced</a:t>
            </a:r>
            <a:r>
              <a:rPr lang="en-US" sz="2600" dirty="0" smtClean="0"/>
              <a:t> is used to break out of the </a:t>
            </a:r>
            <a:r>
              <a:rPr lang="en-US" sz="2600" b="1" i="1" dirty="0" smtClean="0">
                <a:solidFill>
                  <a:srgbClr val="C00000"/>
                </a:solidFill>
              </a:rPr>
              <a:t>while</a:t>
            </a:r>
            <a:r>
              <a:rPr lang="en-US" sz="2600" dirty="0" smtClean="0"/>
              <a:t> loop after the producer produces in the empty buffer. </a:t>
            </a:r>
          </a:p>
          <a:p>
            <a:pPr algn="just"/>
            <a:r>
              <a:rPr lang="en-US" sz="2600" dirty="0" smtClean="0"/>
              <a:t>Consumer makes repeated checks until it finds a full buffer to consume from.</a:t>
            </a:r>
          </a:p>
          <a:p>
            <a:pPr algn="just"/>
            <a:r>
              <a:rPr lang="en-US" sz="2600" dirty="0" smtClean="0"/>
              <a:t>The above design of producer-consumer problem suffers from busy-wait, because producer(consumer) keep on searching for empty(full) buffers.</a:t>
            </a:r>
          </a:p>
          <a:p>
            <a:pPr algn="just"/>
            <a:endParaRPr lang="en-US" sz="2600" dirty="0"/>
          </a:p>
        </p:txBody>
      </p:sp>
      <p:sp>
        <p:nvSpPr>
          <p:cNvPr id="4" name="Date Placeholder 3"/>
          <p:cNvSpPr>
            <a:spLocks noGrp="1"/>
          </p:cNvSpPr>
          <p:nvPr>
            <p:ph type="dt" sz="half" idx="10"/>
          </p:nvPr>
        </p:nvSpPr>
        <p:spPr/>
        <p:txBody>
          <a:bodyPr/>
          <a:lstStyle/>
          <a:p>
            <a:fld id="{C8A14F9F-5B80-4346-BC82-DBCF8E5D4D9F}"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6" name="Rectangle 2"/>
          <p:cNvSpPr>
            <a:spLocks noGrp="1" noChangeArrowheads="1"/>
          </p:cNvSpPr>
          <p:nvPr>
            <p:ph type="title"/>
          </p:nvPr>
        </p:nvSpPr>
        <p:spPr>
          <a:xfrm>
            <a:off x="0" y="0"/>
            <a:ext cx="9144000" cy="457200"/>
          </a:xfrm>
          <a:solidFill>
            <a:schemeClr val="bg1">
              <a:lumMod val="85000"/>
            </a:schemeClr>
          </a:solidFill>
        </p:spPr>
        <p:txBody>
          <a:bodyPr>
            <a:normAutofit/>
          </a:bodyPr>
          <a:lstStyle/>
          <a:p>
            <a:pPr eaLnBrk="1" hangingPunct="1"/>
            <a:r>
              <a:rPr lang="en-US" sz="2400" b="1" dirty="0" smtClean="0"/>
              <a:t>Producers-Consumers with Bounded Buffers…</a:t>
            </a:r>
          </a:p>
        </p:txBody>
      </p:sp>
      <p:sp>
        <p:nvSpPr>
          <p:cNvPr id="7" name="Slide Number Placeholder 6"/>
          <p:cNvSpPr>
            <a:spLocks noGrp="1"/>
          </p:cNvSpPr>
          <p:nvPr>
            <p:ph type="sldNum" sz="quarter" idx="12"/>
          </p:nvPr>
        </p:nvSpPr>
        <p:spPr/>
        <p:txBody>
          <a:bodyPr/>
          <a:lstStyle/>
          <a:p>
            <a:r>
              <a:rPr lang="en-US" smtClean="0"/>
              <a:t>6.</a:t>
            </a:r>
            <a:fld id="{34C1657C-10C8-4277-B654-647B1C413D01}" type="slidenum">
              <a:rPr lang="en-US" smtClean="0"/>
              <a:pPr/>
              <a:t>39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B01119-779B-487F-9428-89F600C6E045}"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7" name="Rectangle 6"/>
          <p:cNvSpPr/>
          <p:nvPr/>
        </p:nvSpPr>
        <p:spPr>
          <a:xfrm>
            <a:off x="0" y="5226784"/>
            <a:ext cx="4572000" cy="1631216"/>
          </a:xfrm>
          <a:prstGeom prst="rect">
            <a:avLst/>
          </a:prstGeom>
          <a:ln w="38100">
            <a:solidFill>
              <a:srgbClr val="002060"/>
            </a:solidFill>
            <a:prstDash val="sysDot"/>
          </a:ln>
        </p:spPr>
        <p:txBody>
          <a:bodyPr>
            <a:spAutoFit/>
          </a:bodyPr>
          <a:lstStyle/>
          <a:p>
            <a:pPr eaLnBrk="1" hangingPunct="1"/>
            <a:r>
              <a:rPr lang="en-US" b="1" dirty="0" smtClean="0">
                <a:solidFill>
                  <a:srgbClr val="002060"/>
                </a:solidFill>
              </a:rPr>
              <a:t>Uncoordinated accesses to shared data (</a:t>
            </a:r>
            <a:r>
              <a:rPr lang="en-US" b="1" dirty="0" err="1" smtClean="0">
                <a:solidFill>
                  <a:srgbClr val="002060"/>
                </a:solidFill>
              </a:rPr>
              <a:t>d</a:t>
            </a:r>
            <a:r>
              <a:rPr lang="en-US" b="1" baseline="-25000" dirty="0" err="1" smtClean="0">
                <a:solidFill>
                  <a:srgbClr val="002060"/>
                </a:solidFill>
              </a:rPr>
              <a:t>s</a:t>
            </a:r>
            <a:r>
              <a:rPr lang="en-US" b="1" dirty="0" smtClean="0">
                <a:solidFill>
                  <a:srgbClr val="002060"/>
                </a:solidFill>
              </a:rPr>
              <a:t>) may affect consistency of data. In this example, </a:t>
            </a:r>
            <a:r>
              <a:rPr lang="en-US" b="1" dirty="0" err="1" smtClean="0">
                <a:solidFill>
                  <a:srgbClr val="002060"/>
                </a:solidFill>
              </a:rPr>
              <a:t>d</a:t>
            </a:r>
            <a:r>
              <a:rPr lang="en-US" b="1" baseline="-25000" dirty="0" err="1" smtClean="0">
                <a:solidFill>
                  <a:srgbClr val="002060"/>
                </a:solidFill>
              </a:rPr>
              <a:t>s</a:t>
            </a:r>
            <a:r>
              <a:rPr lang="en-US" b="1" baseline="-25000" dirty="0" smtClean="0">
                <a:solidFill>
                  <a:srgbClr val="002060"/>
                </a:solidFill>
              </a:rPr>
              <a:t> </a:t>
            </a:r>
            <a:r>
              <a:rPr lang="en-US" b="1" dirty="0" smtClean="0">
                <a:solidFill>
                  <a:srgbClr val="002060"/>
                </a:solidFill>
              </a:rPr>
              <a:t> is John’s balance that is getting affected by John himself and his friend Mac. </a:t>
            </a:r>
          </a:p>
        </p:txBody>
      </p:sp>
      <p:sp>
        <p:nvSpPr>
          <p:cNvPr id="8" name="Rectangle 7"/>
          <p:cNvSpPr/>
          <p:nvPr/>
        </p:nvSpPr>
        <p:spPr>
          <a:xfrm>
            <a:off x="3505200" y="1723072"/>
            <a:ext cx="2362200" cy="1477328"/>
          </a:xfrm>
          <a:prstGeom prst="rect">
            <a:avLst/>
          </a:prstGeom>
          <a:ln w="38100">
            <a:solidFill>
              <a:srgbClr val="002060"/>
            </a:solidFill>
            <a:prstDash val="sysDot"/>
          </a:ln>
        </p:spPr>
        <p:txBody>
          <a:bodyPr wrap="square">
            <a:spAutoFit/>
          </a:bodyPr>
          <a:lstStyle/>
          <a:p>
            <a:pPr eaLnBrk="1" hangingPunct="1"/>
            <a:r>
              <a:rPr lang="en-US" sz="1800" b="1" dirty="0" smtClean="0">
                <a:solidFill>
                  <a:srgbClr val="002060"/>
                </a:solidFill>
              </a:rPr>
              <a:t>At the same time two write operations are happening???? </a:t>
            </a:r>
          </a:p>
          <a:p>
            <a:pPr eaLnBrk="1" hangingPunct="1"/>
            <a:r>
              <a:rPr lang="en-US" sz="1800" b="1" dirty="0" smtClean="0">
                <a:solidFill>
                  <a:srgbClr val="002060"/>
                </a:solidFill>
              </a:rPr>
              <a:t>What would be John’s balance???? </a:t>
            </a:r>
          </a:p>
        </p:txBody>
      </p:sp>
      <p:sp>
        <p:nvSpPr>
          <p:cNvPr id="9" name="Slide Number Placeholder 8"/>
          <p:cNvSpPr>
            <a:spLocks noGrp="1"/>
          </p:cNvSpPr>
          <p:nvPr>
            <p:ph type="sldNum" sz="quarter" idx="12"/>
          </p:nvPr>
        </p:nvSpPr>
        <p:spPr/>
        <p:txBody>
          <a:bodyPr/>
          <a:lstStyle/>
          <a:p>
            <a:r>
              <a:rPr lang="en-US" smtClean="0"/>
              <a:t>6.</a:t>
            </a:r>
            <a:fld id="{34C1657C-10C8-4277-B654-647B1C413D01}"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1"/>
            <a:ext cx="9144000" cy="6324599"/>
          </a:xfrm>
          <a:blipFill>
            <a:blip r:embed="rId2" cstate="print"/>
            <a:tile tx="0" ty="0" sx="100000" sy="100000" flip="none" algn="tl"/>
          </a:blipFill>
        </p:spPr>
        <p:txBody>
          <a:bodyPr>
            <a:normAutofit/>
          </a:bodyPr>
          <a:lstStyle/>
          <a:p>
            <a:r>
              <a:rPr lang="en-US" sz="2800" b="1" dirty="0" smtClean="0">
                <a:solidFill>
                  <a:schemeClr val="accent4">
                    <a:lumMod val="75000"/>
                  </a:schemeClr>
                </a:solidFill>
              </a:rPr>
              <a:t>Improved outline with Signaling</a:t>
            </a:r>
            <a:r>
              <a:rPr lang="en-US" sz="2400" dirty="0" smtClean="0"/>
              <a:t>: Consider a producer-consumers system that consists of a single producer, a single consumer and a single buffer. </a:t>
            </a:r>
          </a:p>
          <a:p>
            <a:r>
              <a:rPr lang="en-US" sz="2400" dirty="0" smtClean="0"/>
              <a:t>The operation </a:t>
            </a:r>
            <a:r>
              <a:rPr lang="en-US" sz="2400" b="1" i="1" dirty="0" smtClean="0">
                <a:solidFill>
                  <a:schemeClr val="accent4">
                    <a:lumMod val="75000"/>
                  </a:schemeClr>
                </a:solidFill>
              </a:rPr>
              <a:t>check_b_empty</a:t>
            </a:r>
            <a:r>
              <a:rPr lang="en-US" sz="2400" dirty="0" smtClean="0"/>
              <a:t> performed by the producer blocks it if the buffer is full, while the operation </a:t>
            </a:r>
            <a:r>
              <a:rPr lang="en-US" sz="2400" b="1" i="1" dirty="0" smtClean="0">
                <a:solidFill>
                  <a:schemeClr val="accent4">
                    <a:lumMod val="75000"/>
                  </a:schemeClr>
                </a:solidFill>
              </a:rPr>
              <a:t>post_b_full</a:t>
            </a:r>
            <a:r>
              <a:rPr lang="en-US" sz="2400" dirty="0" smtClean="0"/>
              <a:t> sets </a:t>
            </a:r>
            <a:r>
              <a:rPr lang="en-US" sz="2400" b="1" i="1" dirty="0" smtClean="0">
                <a:solidFill>
                  <a:schemeClr val="accent4">
                    <a:lumMod val="75000"/>
                  </a:schemeClr>
                </a:solidFill>
              </a:rPr>
              <a:t>buffer_full</a:t>
            </a:r>
            <a:r>
              <a:rPr lang="en-US" sz="2400" dirty="0" smtClean="0"/>
              <a:t> to </a:t>
            </a:r>
            <a:r>
              <a:rPr lang="en-US" sz="2400" b="1" i="1" dirty="0" smtClean="0">
                <a:solidFill>
                  <a:schemeClr val="accent4">
                    <a:lumMod val="75000"/>
                  </a:schemeClr>
                </a:solidFill>
              </a:rPr>
              <a:t>true</a:t>
            </a:r>
            <a:r>
              <a:rPr lang="en-US" sz="2400" dirty="0" smtClean="0"/>
              <a:t> and activates the consumer if the consumer is blocked for the buffer to become full. </a:t>
            </a:r>
          </a:p>
          <a:p>
            <a:r>
              <a:rPr lang="en-US" sz="2400" dirty="0" smtClean="0"/>
              <a:t>Analogous operations </a:t>
            </a:r>
            <a:r>
              <a:rPr lang="en-US" sz="2400" b="1" i="1" dirty="0" err="1" smtClean="0">
                <a:solidFill>
                  <a:schemeClr val="accent4">
                    <a:lumMod val="75000"/>
                  </a:schemeClr>
                </a:solidFill>
              </a:rPr>
              <a:t>check_b_full</a:t>
            </a:r>
            <a:r>
              <a:rPr lang="en-US" sz="2400" b="1" i="1" dirty="0" smtClean="0">
                <a:solidFill>
                  <a:schemeClr val="accent4">
                    <a:lumMod val="75000"/>
                  </a:schemeClr>
                </a:solidFill>
              </a:rPr>
              <a:t> </a:t>
            </a:r>
            <a:r>
              <a:rPr lang="en-US" sz="2400" dirty="0" smtClean="0"/>
              <a:t>and </a:t>
            </a:r>
            <a:r>
              <a:rPr lang="en-US" sz="2400" b="1" i="1" dirty="0" err="1" smtClean="0">
                <a:solidFill>
                  <a:schemeClr val="accent4">
                    <a:lumMod val="75000"/>
                  </a:schemeClr>
                </a:solidFill>
              </a:rPr>
              <a:t>post_b_empty</a:t>
            </a:r>
            <a:r>
              <a:rPr lang="en-US" sz="2400" dirty="0" smtClean="0"/>
              <a:t> are defined for use by consumer process.</a:t>
            </a:r>
          </a:p>
          <a:p>
            <a:r>
              <a:rPr lang="en-US" sz="2400" dirty="0" smtClean="0"/>
              <a:t>The </a:t>
            </a:r>
            <a:r>
              <a:rPr lang="en-US" sz="2400" dirty="0" err="1" smtClean="0"/>
              <a:t>boolean</a:t>
            </a:r>
            <a:r>
              <a:rPr lang="en-US" sz="2400" dirty="0" smtClean="0"/>
              <a:t> flags </a:t>
            </a:r>
            <a:r>
              <a:rPr lang="en-US" sz="2400" b="1" i="1" dirty="0" err="1" smtClean="0">
                <a:solidFill>
                  <a:srgbClr val="552579"/>
                </a:solidFill>
              </a:rPr>
              <a:t>producer_blocked</a:t>
            </a:r>
            <a:r>
              <a:rPr lang="en-US" sz="2400" dirty="0" smtClean="0"/>
              <a:t> and </a:t>
            </a:r>
            <a:r>
              <a:rPr lang="en-US" sz="2400" b="1" i="1" dirty="0" err="1" smtClean="0">
                <a:solidFill>
                  <a:srgbClr val="552579"/>
                </a:solidFill>
              </a:rPr>
              <a:t>consumer_blocked</a:t>
            </a:r>
            <a:r>
              <a:rPr lang="en-US" sz="2400" dirty="0" smtClean="0"/>
              <a:t> are used by these operations to note if the producer or consumer process is blocked at any moment. </a:t>
            </a:r>
          </a:p>
          <a:p>
            <a:endParaRPr lang="en-US" sz="2400" dirty="0"/>
          </a:p>
        </p:txBody>
      </p:sp>
      <p:sp>
        <p:nvSpPr>
          <p:cNvPr id="4" name="Date Placeholder 3"/>
          <p:cNvSpPr>
            <a:spLocks noGrp="1"/>
          </p:cNvSpPr>
          <p:nvPr>
            <p:ph type="dt" sz="half" idx="10"/>
          </p:nvPr>
        </p:nvSpPr>
        <p:spPr/>
        <p:txBody>
          <a:bodyPr/>
          <a:lstStyle/>
          <a:p>
            <a:fld id="{B67B4D11-6DCC-4C16-9A04-5818BAECB99F}" type="datetime1">
              <a:rPr lang="en-US" smtClean="0"/>
              <a:pPr/>
              <a:t>8/16/2018</a:t>
            </a:fld>
            <a:endParaRPr lang="en-US"/>
          </a:p>
        </p:txBody>
      </p:sp>
      <p:sp>
        <p:nvSpPr>
          <p:cNvPr id="5" name="Footer Placeholder 4"/>
          <p:cNvSpPr>
            <a:spLocks noGrp="1"/>
          </p:cNvSpPr>
          <p:nvPr>
            <p:ph type="ftr" sz="quarter" idx="11"/>
          </p:nvPr>
        </p:nvSpPr>
        <p:spPr/>
        <p:txBody>
          <a:bodyPr/>
          <a:lstStyle/>
          <a:p>
            <a:r>
              <a:rPr lang="en-US" smtClean="0"/>
              <a:t>CSEN3103/ Sec-A/NB</a:t>
            </a:r>
            <a:endParaRPr lang="en-US"/>
          </a:p>
        </p:txBody>
      </p:sp>
      <p:sp>
        <p:nvSpPr>
          <p:cNvPr id="6" name="Rectangle 2"/>
          <p:cNvSpPr>
            <a:spLocks noGrp="1" noChangeArrowheads="1"/>
          </p:cNvSpPr>
          <p:nvPr>
            <p:ph type="title"/>
          </p:nvPr>
        </p:nvSpPr>
        <p:spPr>
          <a:xfrm>
            <a:off x="0" y="0"/>
            <a:ext cx="9144000" cy="457200"/>
          </a:xfrm>
          <a:solidFill>
            <a:schemeClr val="bg1">
              <a:lumMod val="85000"/>
            </a:schemeClr>
          </a:solidFill>
        </p:spPr>
        <p:txBody>
          <a:bodyPr>
            <a:normAutofit/>
          </a:bodyPr>
          <a:lstStyle/>
          <a:p>
            <a:pPr eaLnBrk="1" hangingPunct="1"/>
            <a:r>
              <a:rPr lang="en-US" sz="2400" b="1" dirty="0" smtClean="0"/>
              <a:t>Producers-Consumers with Bounded Buffers…</a:t>
            </a:r>
          </a:p>
        </p:txBody>
      </p:sp>
      <p:sp>
        <p:nvSpPr>
          <p:cNvPr id="7" name="Slide Number Placeholder 6"/>
          <p:cNvSpPr>
            <a:spLocks noGrp="1"/>
          </p:cNvSpPr>
          <p:nvPr>
            <p:ph type="sldNum" sz="quarter" idx="12"/>
          </p:nvPr>
        </p:nvSpPr>
        <p:spPr/>
        <p:txBody>
          <a:bodyPr/>
          <a:lstStyle/>
          <a:p>
            <a:r>
              <a:rPr lang="en-US" smtClean="0"/>
              <a:t>6.</a:t>
            </a:r>
            <a:fld id="{34C1657C-10C8-4277-B654-647B1C413D01}" type="slidenum">
              <a:rPr lang="en-US" smtClean="0"/>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txBox="1">
            <a:spLocks noGrp="1"/>
          </p:cNvSpPr>
          <p:nvPr/>
        </p:nvSpPr>
        <p:spPr bwMode="auto">
          <a:xfrm>
            <a:off x="6553200" y="6324600"/>
            <a:ext cx="2057400" cy="381000"/>
          </a:xfrm>
          <a:prstGeom prst="rect">
            <a:avLst/>
          </a:prstGeom>
          <a:noFill/>
          <a:ln>
            <a:miter lim="800000"/>
            <a:headEnd/>
            <a:tailEnd/>
          </a:ln>
        </p:spPr>
        <p:txBody>
          <a:bodyPr/>
          <a:lstStyle/>
          <a:p>
            <a:pPr algn="r">
              <a:defRPr/>
            </a:pPr>
            <a:fld id="{7C7BC124-E7FE-4468-93C3-6F6031577315}" type="slidenum">
              <a:rPr lang="en-US" sz="1400">
                <a:solidFill>
                  <a:srgbClr val="222222"/>
                </a:solidFill>
                <a:latin typeface="+mn-lt"/>
              </a:rPr>
              <a:pPr algn="r">
                <a:defRPr/>
              </a:pPr>
              <a:t>41</a:t>
            </a:fld>
            <a:endParaRPr lang="en-US" sz="1400" dirty="0">
              <a:solidFill>
                <a:srgbClr val="222222"/>
              </a:solidFill>
              <a:latin typeface="+mn-lt"/>
            </a:endParaRPr>
          </a:p>
        </p:txBody>
      </p:sp>
      <p:sp>
        <p:nvSpPr>
          <p:cNvPr id="6" name="Date Placeholder 5"/>
          <p:cNvSpPr>
            <a:spLocks noGrp="1"/>
          </p:cNvSpPr>
          <p:nvPr>
            <p:ph type="dt" sz="half" idx="10"/>
          </p:nvPr>
        </p:nvSpPr>
        <p:spPr/>
        <p:txBody>
          <a:bodyPr/>
          <a:lstStyle/>
          <a:p>
            <a:fld id="{0BF44030-6192-49D4-8DC3-8CD42F24CDAF}" type="datetime1">
              <a:rPr lang="en-US" smtClean="0"/>
              <a:pPr/>
              <a:t>8/16/2018</a:t>
            </a:fld>
            <a:endParaRPr lang="en-US"/>
          </a:p>
        </p:txBody>
      </p:sp>
      <p:sp>
        <p:nvSpPr>
          <p:cNvPr id="7" name="Footer Placeholder 6"/>
          <p:cNvSpPr>
            <a:spLocks noGrp="1"/>
          </p:cNvSpPr>
          <p:nvPr>
            <p:ph type="ftr" sz="quarter" idx="11"/>
          </p:nvPr>
        </p:nvSpPr>
        <p:spPr/>
        <p:txBody>
          <a:bodyPr/>
          <a:lstStyle/>
          <a:p>
            <a:r>
              <a:rPr lang="en-US" smtClean="0"/>
              <a:t>CSEN3103/ Sec-A/NB</a:t>
            </a:r>
            <a:endParaRPr lang="en-US" dirty="0"/>
          </a:p>
        </p:txBody>
      </p:sp>
      <p:sp>
        <p:nvSpPr>
          <p:cNvPr id="9" name="Rectangle 2"/>
          <p:cNvSpPr>
            <a:spLocks noGrp="1" noChangeArrowheads="1"/>
          </p:cNvSpPr>
          <p:nvPr>
            <p:ph type="title"/>
          </p:nvPr>
        </p:nvSpPr>
        <p:spPr>
          <a:xfrm>
            <a:off x="0" y="0"/>
            <a:ext cx="9144000" cy="457200"/>
          </a:xfrm>
          <a:solidFill>
            <a:schemeClr val="bg1">
              <a:lumMod val="85000"/>
            </a:schemeClr>
          </a:solidFill>
        </p:spPr>
        <p:txBody>
          <a:bodyPr>
            <a:normAutofit/>
          </a:bodyPr>
          <a:lstStyle/>
          <a:p>
            <a:pPr eaLnBrk="1" hangingPunct="1"/>
            <a:r>
              <a:rPr lang="en-US" sz="2400" b="1" dirty="0" smtClean="0"/>
              <a:t>Producers-Consumers with Bounded Buffers…</a:t>
            </a:r>
          </a:p>
        </p:txBody>
      </p:sp>
      <p:sp>
        <p:nvSpPr>
          <p:cNvPr id="10" name="TextBox 9"/>
          <p:cNvSpPr txBox="1"/>
          <p:nvPr/>
        </p:nvSpPr>
        <p:spPr>
          <a:xfrm>
            <a:off x="0" y="5543490"/>
            <a:ext cx="1219200" cy="400110"/>
          </a:xfrm>
          <a:prstGeom prst="rect">
            <a:avLst/>
          </a:prstGeom>
          <a:solidFill>
            <a:schemeClr val="bg1"/>
          </a:solidFill>
        </p:spPr>
        <p:txBody>
          <a:bodyPr wrap="square" rtlCol="0">
            <a:spAutoFit/>
          </a:bodyPr>
          <a:lstStyle/>
          <a:p>
            <a:endParaRPr lang="en-US" dirty="0"/>
          </a:p>
        </p:txBody>
      </p:sp>
      <p:sp>
        <p:nvSpPr>
          <p:cNvPr id="8" name="Slide Number Placeholder 7"/>
          <p:cNvSpPr>
            <a:spLocks noGrp="1"/>
          </p:cNvSpPr>
          <p:nvPr>
            <p:ph type="sldNum" sz="quarter" idx="12"/>
          </p:nvPr>
        </p:nvSpPr>
        <p:spPr/>
        <p:txBody>
          <a:bodyPr/>
          <a:lstStyle/>
          <a:p>
            <a:r>
              <a:rPr lang="en-US" smtClean="0"/>
              <a:t>6.</a:t>
            </a:r>
            <a:fld id="{D9E2B51F-8D78-4B4C-8A18-2EECEF590687}" type="slidenum">
              <a:rPr lang="en-US" smtClean="0"/>
              <a:pPr/>
              <a:t>41</a:t>
            </a:fld>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0" y="438150"/>
            <a:ext cx="9163050" cy="6419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txBox="1">
            <a:spLocks noGrp="1"/>
          </p:cNvSpPr>
          <p:nvPr/>
        </p:nvSpPr>
        <p:spPr bwMode="auto">
          <a:xfrm>
            <a:off x="6553200" y="6324600"/>
            <a:ext cx="2057400" cy="381000"/>
          </a:xfrm>
          <a:prstGeom prst="rect">
            <a:avLst/>
          </a:prstGeom>
          <a:noFill/>
          <a:ln>
            <a:miter lim="800000"/>
            <a:headEnd/>
            <a:tailEnd/>
          </a:ln>
        </p:spPr>
        <p:txBody>
          <a:bodyPr/>
          <a:lstStyle/>
          <a:p>
            <a:pPr algn="r">
              <a:defRPr/>
            </a:pPr>
            <a:fld id="{3A29CFB0-4AE9-49C6-9711-41CF66E784FB}" type="slidenum">
              <a:rPr lang="en-US" sz="1400">
                <a:solidFill>
                  <a:srgbClr val="222222"/>
                </a:solidFill>
                <a:latin typeface="+mn-lt"/>
              </a:rPr>
              <a:pPr algn="r">
                <a:defRPr/>
              </a:pPr>
              <a:t>42</a:t>
            </a:fld>
            <a:endParaRPr lang="en-US" sz="1400" dirty="0">
              <a:solidFill>
                <a:srgbClr val="222222"/>
              </a:solidFill>
              <a:latin typeface="+mn-lt"/>
            </a:endParaRPr>
          </a:p>
        </p:txBody>
      </p:sp>
      <p:sp>
        <p:nvSpPr>
          <p:cNvPr id="6" name="Date Placeholder 5"/>
          <p:cNvSpPr>
            <a:spLocks noGrp="1"/>
          </p:cNvSpPr>
          <p:nvPr>
            <p:ph type="dt" sz="half" idx="10"/>
          </p:nvPr>
        </p:nvSpPr>
        <p:spPr/>
        <p:txBody>
          <a:bodyPr/>
          <a:lstStyle/>
          <a:p>
            <a:fld id="{BB3BC361-9512-475C-933B-C73017A073DA}" type="datetime1">
              <a:rPr lang="en-US" smtClean="0"/>
              <a:pPr/>
              <a:t>8/16/2018</a:t>
            </a:fld>
            <a:endParaRPr lang="en-US" dirty="0"/>
          </a:p>
        </p:txBody>
      </p:sp>
      <p:sp>
        <p:nvSpPr>
          <p:cNvPr id="7" name="Footer Placeholder 6"/>
          <p:cNvSpPr>
            <a:spLocks noGrp="1"/>
          </p:cNvSpPr>
          <p:nvPr>
            <p:ph type="ftr" sz="quarter" idx="11"/>
          </p:nvPr>
        </p:nvSpPr>
        <p:spPr/>
        <p:txBody>
          <a:bodyPr/>
          <a:lstStyle/>
          <a:p>
            <a:r>
              <a:rPr lang="en-US" smtClean="0"/>
              <a:t>CSEN3103/ Sec-A/NB</a:t>
            </a:r>
            <a:endParaRPr lang="en-US"/>
          </a:p>
        </p:txBody>
      </p:sp>
      <p:sp>
        <p:nvSpPr>
          <p:cNvPr id="9" name="Rectangle 2"/>
          <p:cNvSpPr>
            <a:spLocks noGrp="1" noChangeArrowheads="1"/>
          </p:cNvSpPr>
          <p:nvPr>
            <p:ph type="title"/>
          </p:nvPr>
        </p:nvSpPr>
        <p:spPr>
          <a:xfrm>
            <a:off x="0" y="0"/>
            <a:ext cx="9144000" cy="457200"/>
          </a:xfrm>
          <a:solidFill>
            <a:schemeClr val="bg1">
              <a:lumMod val="85000"/>
            </a:schemeClr>
          </a:solidFill>
        </p:spPr>
        <p:txBody>
          <a:bodyPr>
            <a:normAutofit/>
          </a:bodyPr>
          <a:lstStyle/>
          <a:p>
            <a:pPr eaLnBrk="1" hangingPunct="1"/>
            <a:r>
              <a:rPr lang="en-US" sz="2400" b="1" dirty="0" smtClean="0"/>
              <a:t>Producers-Consumers with Bounded Buffers…</a:t>
            </a:r>
          </a:p>
        </p:txBody>
      </p:sp>
      <p:sp>
        <p:nvSpPr>
          <p:cNvPr id="10" name="TextBox 9"/>
          <p:cNvSpPr txBox="1"/>
          <p:nvPr/>
        </p:nvSpPr>
        <p:spPr>
          <a:xfrm>
            <a:off x="0" y="5924490"/>
            <a:ext cx="1371600" cy="400110"/>
          </a:xfrm>
          <a:prstGeom prst="rect">
            <a:avLst/>
          </a:prstGeom>
          <a:solidFill>
            <a:schemeClr val="bg1"/>
          </a:solidFill>
        </p:spPr>
        <p:txBody>
          <a:bodyPr wrap="square" rtlCol="0">
            <a:spAutoFit/>
          </a:bodyPr>
          <a:lstStyle/>
          <a:p>
            <a:endParaRPr lang="en-US" dirty="0"/>
          </a:p>
        </p:txBody>
      </p:sp>
      <p:sp>
        <p:nvSpPr>
          <p:cNvPr id="8" name="Slide Number Placeholder 7"/>
          <p:cNvSpPr>
            <a:spLocks noGrp="1"/>
          </p:cNvSpPr>
          <p:nvPr>
            <p:ph type="sldNum" sz="quarter" idx="12"/>
          </p:nvPr>
        </p:nvSpPr>
        <p:spPr/>
        <p:txBody>
          <a:bodyPr/>
          <a:lstStyle/>
          <a:p>
            <a:r>
              <a:rPr lang="en-US" smtClean="0"/>
              <a:t>6.</a:t>
            </a:r>
            <a:fld id="{D9E2B51F-8D78-4B4C-8A18-2EECEF590687}" type="slidenum">
              <a:rPr lang="en-US" smtClean="0"/>
              <a:pPr/>
              <a:t>42</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0" y="457200"/>
            <a:ext cx="9144000" cy="640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C44F13F-8829-4496-A290-643D74B84349}"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7" name="Slide Number Placeholder 6"/>
          <p:cNvSpPr>
            <a:spLocks noGrp="1"/>
          </p:cNvSpPr>
          <p:nvPr>
            <p:ph type="sldNum" sz="quarter" idx="12"/>
          </p:nvPr>
        </p:nvSpPr>
        <p:spPr/>
        <p:txBody>
          <a:bodyPr/>
          <a:lstStyle/>
          <a:p>
            <a:r>
              <a:rPr lang="en-US" smtClean="0"/>
              <a:t>6.</a:t>
            </a:r>
            <a:fld id="{34C1657C-10C8-4277-B654-647B1C413D01}" type="slidenum">
              <a:rPr lang="en-US" smtClean="0"/>
              <a:pPr/>
              <a:t>43</a:t>
            </a:fld>
            <a:endParaRPr lang="en-US" dirty="0"/>
          </a:p>
        </p:txBody>
      </p:sp>
      <p:pic>
        <p:nvPicPr>
          <p:cNvPr id="16388" name="Picture 4" descr="Image result for question and answer session images"/>
          <p:cNvPicPr>
            <a:picLocks noChangeAspect="1" noChangeArrowheads="1"/>
          </p:cNvPicPr>
          <p:nvPr/>
        </p:nvPicPr>
        <p:blipFill>
          <a:blip r:embed="rId2" cstate="print"/>
          <a:srcRect/>
          <a:stretch>
            <a:fillRect/>
          </a:stretch>
        </p:blipFill>
        <p:spPr bwMode="auto">
          <a:xfrm>
            <a:off x="0" y="0"/>
            <a:ext cx="4800600" cy="2381250"/>
          </a:xfrm>
          <a:prstGeom prst="rect">
            <a:avLst/>
          </a:prstGeom>
          <a:noFill/>
          <a:ln w="25400">
            <a:solidFill>
              <a:srgbClr val="D00000"/>
            </a:solidFill>
            <a:prstDash val="sysDot"/>
          </a:ln>
        </p:spPr>
      </p:pic>
      <p:pic>
        <p:nvPicPr>
          <p:cNvPr id="16390" name="Picture 6" descr="Related image"/>
          <p:cNvPicPr>
            <a:picLocks noChangeAspect="1" noChangeArrowheads="1"/>
          </p:cNvPicPr>
          <p:nvPr/>
        </p:nvPicPr>
        <p:blipFill>
          <a:blip r:embed="rId3" cstate="print"/>
          <a:srcRect/>
          <a:stretch>
            <a:fillRect/>
          </a:stretch>
        </p:blipFill>
        <p:spPr bwMode="auto">
          <a:xfrm>
            <a:off x="4800600" y="0"/>
            <a:ext cx="4343400" cy="2362200"/>
          </a:xfrm>
          <a:prstGeom prst="rect">
            <a:avLst/>
          </a:prstGeom>
          <a:noFill/>
          <a:ln w="25400">
            <a:solidFill>
              <a:srgbClr val="D00000"/>
            </a:solidFill>
            <a:prstDash val="sysDot"/>
          </a:ln>
        </p:spPr>
      </p:pic>
      <p:sp>
        <p:nvSpPr>
          <p:cNvPr id="9" name="TextBox 8"/>
          <p:cNvSpPr txBox="1"/>
          <p:nvPr/>
        </p:nvSpPr>
        <p:spPr>
          <a:xfrm>
            <a:off x="0" y="2514600"/>
            <a:ext cx="9144000" cy="1200329"/>
          </a:xfrm>
          <a:prstGeom prst="rect">
            <a:avLst/>
          </a:prstGeom>
          <a:noFill/>
        </p:spPr>
        <p:txBody>
          <a:bodyPr wrap="square" rtlCol="0">
            <a:spAutoFit/>
          </a:bodyPr>
          <a:lstStyle/>
          <a:p>
            <a:pPr>
              <a:buFont typeface="Wingdings" pitchFamily="2" charset="2"/>
              <a:buChar char="q"/>
            </a:pPr>
            <a:r>
              <a:rPr lang="en-US" dirty="0" smtClean="0">
                <a:solidFill>
                  <a:srgbClr val="222222"/>
                </a:solidFill>
              </a:rPr>
              <a:t> </a:t>
            </a:r>
            <a:r>
              <a:rPr lang="en-US" sz="2400" dirty="0" smtClean="0">
                <a:solidFill>
                  <a:srgbClr val="222222"/>
                </a:solidFill>
              </a:rPr>
              <a:t>Concurrent process which affect each other and share data are called:</a:t>
            </a:r>
          </a:p>
          <a:p>
            <a:r>
              <a:rPr lang="en-US" sz="2400" dirty="0" smtClean="0">
                <a:solidFill>
                  <a:srgbClr val="222222"/>
                </a:solidFill>
              </a:rPr>
              <a:t>   a. Cooperating processes                           b. Independent processes</a:t>
            </a:r>
          </a:p>
          <a:p>
            <a:r>
              <a:rPr lang="en-US" sz="2400" dirty="0" smtClean="0">
                <a:solidFill>
                  <a:srgbClr val="222222"/>
                </a:solidFill>
              </a:rPr>
              <a:t>   c. Serial processes                                     d. None of the above </a:t>
            </a:r>
            <a:endParaRPr lang="en-US" dirty="0">
              <a:solidFill>
                <a:srgbClr val="222222"/>
              </a:solidFill>
            </a:endParaRPr>
          </a:p>
        </p:txBody>
      </p:sp>
      <p:sp>
        <p:nvSpPr>
          <p:cNvPr id="10" name="TextBox 9"/>
          <p:cNvSpPr txBox="1"/>
          <p:nvPr/>
        </p:nvSpPr>
        <p:spPr>
          <a:xfrm>
            <a:off x="3810000" y="3200400"/>
            <a:ext cx="1143000" cy="400110"/>
          </a:xfrm>
          <a:prstGeom prst="rect">
            <a:avLst/>
          </a:prstGeom>
          <a:noFill/>
        </p:spPr>
        <p:txBody>
          <a:bodyPr wrap="square" rtlCol="0">
            <a:spAutoFit/>
          </a:bodyPr>
          <a:lstStyle/>
          <a:p>
            <a:r>
              <a:rPr lang="en-US" b="1" dirty="0" smtClean="0">
                <a:solidFill>
                  <a:srgbClr val="D00000"/>
                </a:solidFill>
              </a:rPr>
              <a:t>Ans. (a)</a:t>
            </a:r>
            <a:endParaRPr lang="en-US" b="1" dirty="0">
              <a:solidFill>
                <a:srgbClr val="D00000"/>
              </a:solidFill>
            </a:endParaRPr>
          </a:p>
        </p:txBody>
      </p:sp>
      <p:sp>
        <p:nvSpPr>
          <p:cNvPr id="11" name="TextBox 10"/>
          <p:cNvSpPr txBox="1"/>
          <p:nvPr/>
        </p:nvSpPr>
        <p:spPr>
          <a:xfrm>
            <a:off x="0" y="3981271"/>
            <a:ext cx="9144000" cy="1200329"/>
          </a:xfrm>
          <a:prstGeom prst="rect">
            <a:avLst/>
          </a:prstGeom>
          <a:noFill/>
        </p:spPr>
        <p:txBody>
          <a:bodyPr wrap="square" rtlCol="0">
            <a:spAutoFit/>
          </a:bodyPr>
          <a:lstStyle/>
          <a:p>
            <a:pPr>
              <a:buFont typeface="Wingdings" pitchFamily="2" charset="2"/>
              <a:buChar char="q"/>
            </a:pPr>
            <a:r>
              <a:rPr lang="en-US" dirty="0" smtClean="0">
                <a:solidFill>
                  <a:srgbClr val="222222"/>
                </a:solidFill>
              </a:rPr>
              <a:t> </a:t>
            </a:r>
            <a:r>
              <a:rPr lang="en-US" sz="2400" dirty="0" smtClean="0">
                <a:solidFill>
                  <a:srgbClr val="222222"/>
                </a:solidFill>
              </a:rPr>
              <a:t>Concurrent processes  cooperate with each other:</a:t>
            </a:r>
          </a:p>
          <a:p>
            <a:r>
              <a:rPr lang="en-US" sz="2400" dirty="0" smtClean="0">
                <a:solidFill>
                  <a:srgbClr val="222222"/>
                </a:solidFill>
              </a:rPr>
              <a:t>   a. Information sharing                           b. Computation speed up</a:t>
            </a:r>
          </a:p>
          <a:p>
            <a:r>
              <a:rPr lang="en-US" sz="2400" dirty="0" smtClean="0">
                <a:solidFill>
                  <a:srgbClr val="222222"/>
                </a:solidFill>
              </a:rPr>
              <a:t>   c. Convenience                                     d. All of the above </a:t>
            </a:r>
            <a:endParaRPr lang="en-US" dirty="0">
              <a:solidFill>
                <a:srgbClr val="222222"/>
              </a:solidFill>
            </a:endParaRPr>
          </a:p>
        </p:txBody>
      </p:sp>
      <p:sp>
        <p:nvSpPr>
          <p:cNvPr id="12" name="TextBox 11"/>
          <p:cNvSpPr txBox="1"/>
          <p:nvPr/>
        </p:nvSpPr>
        <p:spPr>
          <a:xfrm>
            <a:off x="3810000" y="4667071"/>
            <a:ext cx="1143000" cy="400110"/>
          </a:xfrm>
          <a:prstGeom prst="rect">
            <a:avLst/>
          </a:prstGeom>
          <a:noFill/>
        </p:spPr>
        <p:txBody>
          <a:bodyPr wrap="square" rtlCol="0">
            <a:spAutoFit/>
          </a:bodyPr>
          <a:lstStyle/>
          <a:p>
            <a:r>
              <a:rPr lang="en-US" b="1" dirty="0" smtClean="0">
                <a:solidFill>
                  <a:srgbClr val="D00000"/>
                </a:solidFill>
              </a:rPr>
              <a:t>Ans. (d)</a:t>
            </a:r>
            <a:endParaRPr lang="en-US" b="1" dirty="0">
              <a:solidFill>
                <a:srgbClr val="D00000"/>
              </a:solidFill>
            </a:endParaRPr>
          </a:p>
        </p:txBody>
      </p:sp>
      <p:sp>
        <p:nvSpPr>
          <p:cNvPr id="13" name="TextBox 12"/>
          <p:cNvSpPr txBox="1"/>
          <p:nvPr/>
        </p:nvSpPr>
        <p:spPr>
          <a:xfrm>
            <a:off x="0" y="5410200"/>
            <a:ext cx="9144000" cy="1200329"/>
          </a:xfrm>
          <a:prstGeom prst="rect">
            <a:avLst/>
          </a:prstGeom>
          <a:blipFill>
            <a:blip r:embed="rId4" cstate="print"/>
            <a:tile tx="0" ty="0" sx="100000" sy="100000" flip="none" algn="tl"/>
          </a:blipFill>
        </p:spPr>
        <p:txBody>
          <a:bodyPr wrap="square" rtlCol="0">
            <a:spAutoFit/>
          </a:bodyPr>
          <a:lstStyle/>
          <a:p>
            <a:pPr>
              <a:buFont typeface="Wingdings" pitchFamily="2" charset="2"/>
              <a:buChar char="q"/>
            </a:pPr>
            <a:r>
              <a:rPr lang="en-US" dirty="0" smtClean="0">
                <a:solidFill>
                  <a:srgbClr val="222222"/>
                </a:solidFill>
              </a:rPr>
              <a:t> </a:t>
            </a:r>
            <a:r>
              <a:rPr lang="en-US" sz="2400" dirty="0" smtClean="0">
                <a:solidFill>
                  <a:srgbClr val="222222"/>
                </a:solidFill>
              </a:rPr>
              <a:t>Concurrent processes  cooperate with each other:</a:t>
            </a:r>
          </a:p>
          <a:p>
            <a:r>
              <a:rPr lang="en-US" sz="2400" dirty="0" smtClean="0">
                <a:solidFill>
                  <a:srgbClr val="222222"/>
                </a:solidFill>
              </a:rPr>
              <a:t>   a. Information sharing                           b. Computation speed up</a:t>
            </a:r>
          </a:p>
          <a:p>
            <a:r>
              <a:rPr lang="en-US" sz="2400" dirty="0" smtClean="0">
                <a:solidFill>
                  <a:srgbClr val="222222"/>
                </a:solidFill>
              </a:rPr>
              <a:t>   c. Convenience                                     d. All of the above </a:t>
            </a:r>
            <a:endParaRPr lang="en-US" dirty="0">
              <a:solidFill>
                <a:srgbClr val="222222"/>
              </a:solidFill>
            </a:endParaRPr>
          </a:p>
        </p:txBody>
      </p:sp>
      <p:sp>
        <p:nvSpPr>
          <p:cNvPr id="14" name="TextBox 13"/>
          <p:cNvSpPr txBox="1"/>
          <p:nvPr/>
        </p:nvSpPr>
        <p:spPr>
          <a:xfrm>
            <a:off x="3810000" y="6096000"/>
            <a:ext cx="1143000" cy="400110"/>
          </a:xfrm>
          <a:prstGeom prst="rect">
            <a:avLst/>
          </a:prstGeom>
          <a:noFill/>
        </p:spPr>
        <p:txBody>
          <a:bodyPr wrap="square" rtlCol="0">
            <a:spAutoFit/>
          </a:bodyPr>
          <a:lstStyle/>
          <a:p>
            <a:r>
              <a:rPr lang="en-US" b="1" dirty="0" smtClean="0">
                <a:solidFill>
                  <a:srgbClr val="D00000"/>
                </a:solidFill>
              </a:rPr>
              <a:t>Ans. (d)</a:t>
            </a:r>
            <a:endParaRPr lang="en-US" b="1" dirty="0">
              <a:solidFill>
                <a:srgbClr val="D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amond(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amond(in)">
                                      <p:cBhvr>
                                        <p:cTn id="18" dur="20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amond(in)">
                                      <p:cBhvr>
                                        <p:cTn id="29" dur="20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ppt_x"/>
                                          </p:val>
                                        </p:tav>
                                        <p:tav tm="100000">
                                          <p:val>
                                            <p:strVal val="#ppt_x"/>
                                          </p:val>
                                        </p:tav>
                                      </p:tavLst>
                                    </p:anim>
                                    <p:anim calcmode="lin" valueType="num">
                                      <p:cBhvr additive="base">
                                        <p:cTn id="3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animBg="1"/>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82BECC-B0DA-4FF4-B240-E98E2129FCC3}"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7" name="Slide Number Placeholder 6"/>
          <p:cNvSpPr>
            <a:spLocks noGrp="1"/>
          </p:cNvSpPr>
          <p:nvPr>
            <p:ph type="sldNum" sz="quarter" idx="12"/>
          </p:nvPr>
        </p:nvSpPr>
        <p:spPr/>
        <p:txBody>
          <a:bodyPr/>
          <a:lstStyle/>
          <a:p>
            <a:r>
              <a:rPr lang="en-US" smtClean="0"/>
              <a:t>6.</a:t>
            </a:r>
            <a:fld id="{34C1657C-10C8-4277-B654-647B1C413D01}" type="slidenum">
              <a:rPr lang="en-US" smtClean="0"/>
              <a:pPr/>
              <a:t>44</a:t>
            </a:fld>
            <a:endParaRPr lang="en-US" dirty="0"/>
          </a:p>
        </p:txBody>
      </p:sp>
      <p:pic>
        <p:nvPicPr>
          <p:cNvPr id="16389" name="Picture 5"/>
          <p:cNvPicPr>
            <a:picLocks noChangeAspect="1" noChangeArrowheads="1"/>
          </p:cNvPicPr>
          <p:nvPr/>
        </p:nvPicPr>
        <p:blipFill>
          <a:blip r:embed="rId2" cstate="print"/>
          <a:srcRect/>
          <a:stretch>
            <a:fillRect/>
          </a:stretch>
        </p:blipFill>
        <p:spPr bwMode="auto">
          <a:xfrm>
            <a:off x="6457950" y="0"/>
            <a:ext cx="2686050" cy="1952625"/>
          </a:xfrm>
          <a:prstGeom prst="rect">
            <a:avLst/>
          </a:prstGeom>
          <a:noFill/>
          <a:ln w="9525">
            <a:noFill/>
            <a:miter lim="800000"/>
            <a:headEnd/>
            <a:tailEnd/>
          </a:ln>
        </p:spPr>
      </p:pic>
      <p:sp>
        <p:nvSpPr>
          <p:cNvPr id="9" name="TextBox 8"/>
          <p:cNvSpPr txBox="1"/>
          <p:nvPr/>
        </p:nvSpPr>
        <p:spPr>
          <a:xfrm>
            <a:off x="0" y="0"/>
            <a:ext cx="6400800" cy="1569660"/>
          </a:xfrm>
          <a:prstGeom prst="rect">
            <a:avLst/>
          </a:prstGeom>
          <a:noFill/>
        </p:spPr>
        <p:txBody>
          <a:bodyPr wrap="square" rtlCol="0">
            <a:spAutoFit/>
          </a:bodyPr>
          <a:lstStyle/>
          <a:p>
            <a:pPr>
              <a:buFont typeface="Wingdings" pitchFamily="2" charset="2"/>
              <a:buChar char="q"/>
            </a:pPr>
            <a:r>
              <a:rPr lang="en-US" sz="2400" dirty="0" smtClean="0">
                <a:solidFill>
                  <a:schemeClr val="tx1"/>
                </a:solidFill>
              </a:rPr>
              <a:t> The variables whose contents get updated during execution of a statement are called:</a:t>
            </a:r>
          </a:p>
          <a:p>
            <a:r>
              <a:rPr lang="en-US" sz="2400" dirty="0" smtClean="0">
                <a:solidFill>
                  <a:schemeClr val="tx1"/>
                </a:solidFill>
              </a:rPr>
              <a:t>  a.  Read variables                 b. Constants</a:t>
            </a:r>
          </a:p>
          <a:p>
            <a:r>
              <a:rPr lang="en-US" sz="2400" dirty="0" smtClean="0">
                <a:solidFill>
                  <a:schemeClr val="tx1"/>
                </a:solidFill>
              </a:rPr>
              <a:t>  c.  Write variables                d. None of the above</a:t>
            </a:r>
            <a:endParaRPr lang="en-US" sz="2400" dirty="0">
              <a:solidFill>
                <a:schemeClr val="tx1"/>
              </a:solidFill>
            </a:endParaRPr>
          </a:p>
        </p:txBody>
      </p:sp>
      <p:sp>
        <p:nvSpPr>
          <p:cNvPr id="10" name="TextBox 9"/>
          <p:cNvSpPr txBox="1"/>
          <p:nvPr/>
        </p:nvSpPr>
        <p:spPr>
          <a:xfrm>
            <a:off x="2590800" y="1066800"/>
            <a:ext cx="990600" cy="400110"/>
          </a:xfrm>
          <a:prstGeom prst="rect">
            <a:avLst/>
          </a:prstGeom>
          <a:noFill/>
        </p:spPr>
        <p:txBody>
          <a:bodyPr wrap="square" rtlCol="0">
            <a:spAutoFit/>
          </a:bodyPr>
          <a:lstStyle/>
          <a:p>
            <a:r>
              <a:rPr lang="en-US" b="1" dirty="0" err="1" smtClean="0">
                <a:solidFill>
                  <a:srgbClr val="C00000"/>
                </a:solidFill>
              </a:rPr>
              <a:t>Ans</a:t>
            </a:r>
            <a:r>
              <a:rPr lang="en-US" b="1" dirty="0" smtClean="0">
                <a:solidFill>
                  <a:srgbClr val="C00000"/>
                </a:solidFill>
              </a:rPr>
              <a:t>: c</a:t>
            </a:r>
            <a:endParaRPr lang="en-US" b="1" dirty="0">
              <a:solidFill>
                <a:srgbClr val="C00000"/>
              </a:solidFill>
            </a:endParaRPr>
          </a:p>
        </p:txBody>
      </p:sp>
      <p:sp>
        <p:nvSpPr>
          <p:cNvPr id="11" name="TextBox 10"/>
          <p:cNvSpPr txBox="1"/>
          <p:nvPr/>
        </p:nvSpPr>
        <p:spPr>
          <a:xfrm>
            <a:off x="0" y="1828800"/>
            <a:ext cx="9144000" cy="1200329"/>
          </a:xfrm>
          <a:prstGeom prst="rect">
            <a:avLst/>
          </a:prstGeom>
          <a:noFill/>
        </p:spPr>
        <p:txBody>
          <a:bodyPr wrap="square" rtlCol="0">
            <a:spAutoFit/>
          </a:bodyPr>
          <a:lstStyle/>
          <a:p>
            <a:pPr>
              <a:buFont typeface="Wingdings" pitchFamily="2" charset="2"/>
              <a:buChar char="q"/>
            </a:pPr>
            <a:r>
              <a:rPr lang="en-US" sz="2400" dirty="0" smtClean="0">
                <a:solidFill>
                  <a:schemeClr val="tx1"/>
                </a:solidFill>
              </a:rPr>
              <a:t> The concurrency of processes can be graphically represented by :</a:t>
            </a:r>
          </a:p>
          <a:p>
            <a:r>
              <a:rPr lang="en-US" sz="2400" dirty="0" smtClean="0">
                <a:solidFill>
                  <a:schemeClr val="tx1"/>
                </a:solidFill>
              </a:rPr>
              <a:t>  a.  Wait for graph                                             b. Precedence graph</a:t>
            </a:r>
          </a:p>
          <a:p>
            <a:r>
              <a:rPr lang="en-US" sz="2400" dirty="0" smtClean="0">
                <a:solidFill>
                  <a:schemeClr val="tx1"/>
                </a:solidFill>
              </a:rPr>
              <a:t>  c.  Process state graph                                     d. All of the above</a:t>
            </a:r>
            <a:endParaRPr lang="en-US" sz="2400" dirty="0">
              <a:solidFill>
                <a:schemeClr val="tx1"/>
              </a:solidFill>
            </a:endParaRPr>
          </a:p>
        </p:txBody>
      </p:sp>
      <p:sp>
        <p:nvSpPr>
          <p:cNvPr id="12" name="TextBox 11"/>
          <p:cNvSpPr txBox="1"/>
          <p:nvPr/>
        </p:nvSpPr>
        <p:spPr>
          <a:xfrm>
            <a:off x="3733800" y="2331660"/>
            <a:ext cx="990600" cy="400110"/>
          </a:xfrm>
          <a:prstGeom prst="rect">
            <a:avLst/>
          </a:prstGeom>
          <a:noFill/>
        </p:spPr>
        <p:txBody>
          <a:bodyPr wrap="square" rtlCol="0">
            <a:spAutoFit/>
          </a:bodyPr>
          <a:lstStyle/>
          <a:p>
            <a:r>
              <a:rPr lang="en-US" b="1" dirty="0" err="1" smtClean="0">
                <a:solidFill>
                  <a:srgbClr val="C00000"/>
                </a:solidFill>
              </a:rPr>
              <a:t>Ans</a:t>
            </a:r>
            <a:r>
              <a:rPr lang="en-US" b="1" dirty="0" smtClean="0">
                <a:solidFill>
                  <a:srgbClr val="C00000"/>
                </a:solidFill>
              </a:rPr>
              <a:t>: b</a:t>
            </a:r>
            <a:endParaRPr lang="en-US" b="1" dirty="0">
              <a:solidFill>
                <a:srgbClr val="C00000"/>
              </a:solidFill>
            </a:endParaRPr>
          </a:p>
        </p:txBody>
      </p:sp>
      <p:sp>
        <p:nvSpPr>
          <p:cNvPr id="13" name="TextBox 12"/>
          <p:cNvSpPr txBox="1"/>
          <p:nvPr/>
        </p:nvSpPr>
        <p:spPr>
          <a:xfrm>
            <a:off x="0" y="3295471"/>
            <a:ext cx="9144000" cy="1569660"/>
          </a:xfrm>
          <a:prstGeom prst="rect">
            <a:avLst/>
          </a:prstGeom>
          <a:noFill/>
        </p:spPr>
        <p:txBody>
          <a:bodyPr wrap="square" rtlCol="0">
            <a:spAutoFit/>
          </a:bodyPr>
          <a:lstStyle/>
          <a:p>
            <a:pPr>
              <a:buFont typeface="Wingdings" pitchFamily="2" charset="2"/>
              <a:buChar char="q"/>
            </a:pPr>
            <a:r>
              <a:rPr lang="en-US" sz="2400" dirty="0" smtClean="0">
                <a:solidFill>
                  <a:schemeClr val="tx1"/>
                </a:solidFill>
              </a:rPr>
              <a:t> The resources that can be shared by multiple processes concurrently are called :</a:t>
            </a:r>
          </a:p>
          <a:p>
            <a:r>
              <a:rPr lang="en-US" sz="2400" dirty="0" smtClean="0">
                <a:solidFill>
                  <a:schemeClr val="tx1"/>
                </a:solidFill>
              </a:rPr>
              <a:t>  a.  Shareable resources                          b. Non-shareable resources</a:t>
            </a:r>
          </a:p>
          <a:p>
            <a:r>
              <a:rPr lang="en-US" sz="2400" dirty="0" smtClean="0">
                <a:solidFill>
                  <a:schemeClr val="tx1"/>
                </a:solidFill>
              </a:rPr>
              <a:t>  c.  Consumable resources                      d. None of the above</a:t>
            </a:r>
            <a:endParaRPr lang="en-US" sz="2400" dirty="0">
              <a:solidFill>
                <a:schemeClr val="tx1"/>
              </a:solidFill>
            </a:endParaRPr>
          </a:p>
        </p:txBody>
      </p:sp>
      <p:sp>
        <p:nvSpPr>
          <p:cNvPr id="14" name="TextBox 13"/>
          <p:cNvSpPr txBox="1"/>
          <p:nvPr/>
        </p:nvSpPr>
        <p:spPr>
          <a:xfrm>
            <a:off x="3733800" y="3798331"/>
            <a:ext cx="990600" cy="400110"/>
          </a:xfrm>
          <a:prstGeom prst="rect">
            <a:avLst/>
          </a:prstGeom>
          <a:noFill/>
        </p:spPr>
        <p:txBody>
          <a:bodyPr wrap="square" rtlCol="0">
            <a:spAutoFit/>
          </a:bodyPr>
          <a:lstStyle/>
          <a:p>
            <a:r>
              <a:rPr lang="en-US" b="1" dirty="0" err="1" smtClean="0">
                <a:solidFill>
                  <a:srgbClr val="C00000"/>
                </a:solidFill>
              </a:rPr>
              <a:t>Ans</a:t>
            </a:r>
            <a:r>
              <a:rPr lang="en-US" b="1" dirty="0" smtClean="0">
                <a:solidFill>
                  <a:srgbClr val="C00000"/>
                </a:solidFill>
              </a:rPr>
              <a:t>: a</a:t>
            </a:r>
            <a:endParaRPr lang="en-US" b="1" dirty="0">
              <a:solidFill>
                <a:srgbClr val="C00000"/>
              </a:solidFill>
            </a:endParaRPr>
          </a:p>
        </p:txBody>
      </p:sp>
      <p:sp>
        <p:nvSpPr>
          <p:cNvPr id="15" name="TextBox 14"/>
          <p:cNvSpPr txBox="1"/>
          <p:nvPr/>
        </p:nvSpPr>
        <p:spPr>
          <a:xfrm>
            <a:off x="0" y="5105400"/>
            <a:ext cx="9144000" cy="1200329"/>
          </a:xfrm>
          <a:prstGeom prst="rect">
            <a:avLst/>
          </a:prstGeom>
          <a:blipFill>
            <a:blip r:embed="rId3" cstate="print"/>
            <a:tile tx="0" ty="0" sx="100000" sy="100000" flip="none" algn="tl"/>
          </a:blipFill>
        </p:spPr>
        <p:txBody>
          <a:bodyPr wrap="square" rtlCol="0">
            <a:spAutoFit/>
          </a:bodyPr>
          <a:lstStyle/>
          <a:p>
            <a:pPr>
              <a:buFont typeface="Wingdings" pitchFamily="2" charset="2"/>
              <a:buChar char="q"/>
            </a:pPr>
            <a:r>
              <a:rPr lang="en-US" sz="2400" dirty="0" smtClean="0">
                <a:solidFill>
                  <a:schemeClr val="tx1"/>
                </a:solidFill>
              </a:rPr>
              <a:t> Which</a:t>
            </a:r>
            <a:r>
              <a:rPr lang="en-US" sz="2400" dirty="0" smtClean="0">
                <a:solidFill>
                  <a:srgbClr val="C00000"/>
                </a:solidFill>
              </a:rPr>
              <a:t> </a:t>
            </a:r>
            <a:r>
              <a:rPr lang="en-US" sz="2400" dirty="0" smtClean="0">
                <a:solidFill>
                  <a:schemeClr val="tx1"/>
                </a:solidFill>
              </a:rPr>
              <a:t>resources may be protected from simultaneous access?</a:t>
            </a:r>
          </a:p>
          <a:p>
            <a:r>
              <a:rPr lang="en-US" sz="2400" dirty="0" smtClean="0">
                <a:solidFill>
                  <a:schemeClr val="tx1"/>
                </a:solidFill>
              </a:rPr>
              <a:t>  a.  Shareable resources                          b. Non-shareable resources</a:t>
            </a:r>
          </a:p>
          <a:p>
            <a:r>
              <a:rPr lang="en-US" sz="2400" dirty="0" smtClean="0">
                <a:solidFill>
                  <a:schemeClr val="tx1"/>
                </a:solidFill>
              </a:rPr>
              <a:t>  c.  Consumable resources                      d. None of the above</a:t>
            </a:r>
            <a:endParaRPr lang="en-US" sz="2400" dirty="0">
              <a:solidFill>
                <a:schemeClr val="tx1"/>
              </a:solidFill>
            </a:endParaRPr>
          </a:p>
        </p:txBody>
      </p:sp>
      <p:sp>
        <p:nvSpPr>
          <p:cNvPr id="16" name="TextBox 15"/>
          <p:cNvSpPr txBox="1"/>
          <p:nvPr/>
        </p:nvSpPr>
        <p:spPr>
          <a:xfrm>
            <a:off x="3733800" y="5608260"/>
            <a:ext cx="990600" cy="400110"/>
          </a:xfrm>
          <a:prstGeom prst="rect">
            <a:avLst/>
          </a:prstGeom>
          <a:noFill/>
        </p:spPr>
        <p:txBody>
          <a:bodyPr wrap="square" rtlCol="0">
            <a:spAutoFit/>
          </a:bodyPr>
          <a:lstStyle/>
          <a:p>
            <a:r>
              <a:rPr lang="en-US" b="1" dirty="0" err="1" smtClean="0">
                <a:solidFill>
                  <a:srgbClr val="C00000"/>
                </a:solidFill>
              </a:rPr>
              <a:t>Ans</a:t>
            </a:r>
            <a:r>
              <a:rPr lang="en-US" b="1" dirty="0" smtClean="0">
                <a:solidFill>
                  <a:srgbClr val="C00000"/>
                </a:solidFill>
              </a:rPr>
              <a:t>: b</a:t>
            </a:r>
            <a:endParaRPr lang="en-US"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i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ox(in)">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animBg="1"/>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7B4876-528F-4092-B107-9977E5449C8D}"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7" name="Slide Number Placeholder 6"/>
          <p:cNvSpPr>
            <a:spLocks noGrp="1"/>
          </p:cNvSpPr>
          <p:nvPr>
            <p:ph type="sldNum" sz="quarter" idx="12"/>
          </p:nvPr>
        </p:nvSpPr>
        <p:spPr/>
        <p:txBody>
          <a:bodyPr/>
          <a:lstStyle/>
          <a:p>
            <a:r>
              <a:rPr lang="en-US" smtClean="0"/>
              <a:t>6.</a:t>
            </a:r>
            <a:fld id="{34C1657C-10C8-4277-B654-647B1C413D01}" type="slidenum">
              <a:rPr lang="en-US" smtClean="0"/>
              <a:pPr/>
              <a:t>45</a:t>
            </a:fld>
            <a:endParaRPr lang="en-US" dirty="0"/>
          </a:p>
        </p:txBody>
      </p:sp>
      <p:pic>
        <p:nvPicPr>
          <p:cNvPr id="14339" name="Picture 3"/>
          <p:cNvPicPr>
            <a:picLocks noChangeAspect="1" noChangeArrowheads="1"/>
          </p:cNvPicPr>
          <p:nvPr/>
        </p:nvPicPr>
        <p:blipFill>
          <a:blip r:embed="rId2" cstate="print"/>
          <a:srcRect/>
          <a:stretch>
            <a:fillRect/>
          </a:stretch>
        </p:blipFill>
        <p:spPr bwMode="auto">
          <a:xfrm>
            <a:off x="7162800" y="1"/>
            <a:ext cx="1981200" cy="1904999"/>
          </a:xfrm>
          <a:prstGeom prst="rect">
            <a:avLst/>
          </a:prstGeom>
          <a:noFill/>
          <a:ln w="9525">
            <a:noFill/>
            <a:miter lim="800000"/>
            <a:headEnd/>
            <a:tailEnd/>
          </a:ln>
        </p:spPr>
      </p:pic>
      <p:sp>
        <p:nvSpPr>
          <p:cNvPr id="6" name="TextBox 5"/>
          <p:cNvSpPr txBox="1"/>
          <p:nvPr/>
        </p:nvSpPr>
        <p:spPr>
          <a:xfrm>
            <a:off x="0" y="0"/>
            <a:ext cx="7086600" cy="1569660"/>
          </a:xfrm>
          <a:prstGeom prst="rect">
            <a:avLst/>
          </a:prstGeom>
          <a:noFill/>
        </p:spPr>
        <p:txBody>
          <a:bodyPr wrap="square" rtlCol="0">
            <a:spAutoFit/>
          </a:bodyPr>
          <a:lstStyle/>
          <a:p>
            <a:pPr>
              <a:buFont typeface="Wingdings" pitchFamily="2" charset="2"/>
              <a:buChar char="q"/>
            </a:pPr>
            <a:r>
              <a:rPr lang="en-US" sz="2400" dirty="0" smtClean="0">
                <a:solidFill>
                  <a:schemeClr val="tx1"/>
                </a:solidFill>
              </a:rPr>
              <a:t> The act of exchanging signals among processes for information sharing, is called:</a:t>
            </a:r>
          </a:p>
          <a:p>
            <a:r>
              <a:rPr lang="en-US" sz="2400" dirty="0" smtClean="0">
                <a:solidFill>
                  <a:schemeClr val="tx1"/>
                </a:solidFill>
              </a:rPr>
              <a:t>  a.  Critical section                        b. Mutual exclusion</a:t>
            </a:r>
          </a:p>
          <a:p>
            <a:r>
              <a:rPr lang="en-US" sz="2400" dirty="0" smtClean="0">
                <a:solidFill>
                  <a:schemeClr val="tx1"/>
                </a:solidFill>
              </a:rPr>
              <a:t>  c.  Synchronization                      d. All of the above</a:t>
            </a:r>
            <a:endParaRPr lang="en-US" sz="2400" dirty="0">
              <a:solidFill>
                <a:schemeClr val="tx1"/>
              </a:solidFill>
            </a:endParaRPr>
          </a:p>
        </p:txBody>
      </p:sp>
      <p:sp>
        <p:nvSpPr>
          <p:cNvPr id="8" name="TextBox 7"/>
          <p:cNvSpPr txBox="1"/>
          <p:nvPr/>
        </p:nvSpPr>
        <p:spPr>
          <a:xfrm>
            <a:off x="2971800" y="1066800"/>
            <a:ext cx="990600" cy="400110"/>
          </a:xfrm>
          <a:prstGeom prst="rect">
            <a:avLst/>
          </a:prstGeom>
          <a:noFill/>
        </p:spPr>
        <p:txBody>
          <a:bodyPr wrap="square" rtlCol="0">
            <a:spAutoFit/>
          </a:bodyPr>
          <a:lstStyle/>
          <a:p>
            <a:r>
              <a:rPr lang="en-US" b="1" dirty="0" err="1" smtClean="0">
                <a:solidFill>
                  <a:srgbClr val="C00000"/>
                </a:solidFill>
              </a:rPr>
              <a:t>Ans</a:t>
            </a:r>
            <a:r>
              <a:rPr lang="en-US" b="1" dirty="0" smtClean="0">
                <a:solidFill>
                  <a:srgbClr val="C00000"/>
                </a:solidFill>
              </a:rPr>
              <a:t>: c</a:t>
            </a:r>
            <a:endParaRPr lang="en-US" b="1" dirty="0">
              <a:solidFill>
                <a:srgbClr val="C00000"/>
              </a:solidFill>
            </a:endParaRPr>
          </a:p>
        </p:txBody>
      </p:sp>
      <p:sp>
        <p:nvSpPr>
          <p:cNvPr id="9" name="TextBox 8"/>
          <p:cNvSpPr txBox="1"/>
          <p:nvPr/>
        </p:nvSpPr>
        <p:spPr>
          <a:xfrm>
            <a:off x="0" y="1828800"/>
            <a:ext cx="9144000" cy="1569660"/>
          </a:xfrm>
          <a:prstGeom prst="rect">
            <a:avLst/>
          </a:prstGeom>
          <a:noFill/>
        </p:spPr>
        <p:txBody>
          <a:bodyPr wrap="square" rtlCol="0">
            <a:spAutoFit/>
          </a:bodyPr>
          <a:lstStyle/>
          <a:p>
            <a:pPr>
              <a:buFont typeface="Wingdings" pitchFamily="2" charset="2"/>
              <a:buChar char="q"/>
            </a:pPr>
            <a:r>
              <a:rPr lang="en-US" sz="2400" dirty="0" smtClean="0">
                <a:solidFill>
                  <a:schemeClr val="tx1"/>
                </a:solidFill>
              </a:rPr>
              <a:t> The condition that allows only one process to enter the critical section is called:</a:t>
            </a:r>
          </a:p>
          <a:p>
            <a:r>
              <a:rPr lang="en-US" sz="2400" dirty="0" smtClean="0">
                <a:solidFill>
                  <a:schemeClr val="tx1"/>
                </a:solidFill>
              </a:rPr>
              <a:t>  a.  Live-lock                                             b. Mutual exclusion</a:t>
            </a:r>
          </a:p>
          <a:p>
            <a:r>
              <a:rPr lang="en-US" sz="2400" dirty="0" smtClean="0">
                <a:solidFill>
                  <a:schemeClr val="tx1"/>
                </a:solidFill>
              </a:rPr>
              <a:t>  c. Synchronization                                   d. All of the above</a:t>
            </a:r>
            <a:endParaRPr lang="en-US" sz="2400" dirty="0">
              <a:solidFill>
                <a:schemeClr val="tx1"/>
              </a:solidFill>
            </a:endParaRPr>
          </a:p>
        </p:txBody>
      </p:sp>
      <p:sp>
        <p:nvSpPr>
          <p:cNvPr id="10" name="TextBox 9"/>
          <p:cNvSpPr txBox="1"/>
          <p:nvPr/>
        </p:nvSpPr>
        <p:spPr>
          <a:xfrm>
            <a:off x="3733800" y="2331660"/>
            <a:ext cx="990600" cy="400110"/>
          </a:xfrm>
          <a:prstGeom prst="rect">
            <a:avLst/>
          </a:prstGeom>
          <a:noFill/>
        </p:spPr>
        <p:txBody>
          <a:bodyPr wrap="square" rtlCol="0">
            <a:spAutoFit/>
          </a:bodyPr>
          <a:lstStyle/>
          <a:p>
            <a:r>
              <a:rPr lang="en-US" b="1" dirty="0" err="1" smtClean="0">
                <a:solidFill>
                  <a:srgbClr val="C00000"/>
                </a:solidFill>
              </a:rPr>
              <a:t>Ans</a:t>
            </a:r>
            <a:r>
              <a:rPr lang="en-US" b="1" dirty="0" smtClean="0">
                <a:solidFill>
                  <a:srgbClr val="C00000"/>
                </a:solidFill>
              </a:rPr>
              <a:t>: b</a:t>
            </a:r>
            <a:endParaRPr lang="en-US" b="1" dirty="0">
              <a:solidFill>
                <a:srgbClr val="C00000"/>
              </a:solidFill>
            </a:endParaRPr>
          </a:p>
        </p:txBody>
      </p:sp>
      <p:sp>
        <p:nvSpPr>
          <p:cNvPr id="11" name="TextBox 10"/>
          <p:cNvSpPr txBox="1"/>
          <p:nvPr/>
        </p:nvSpPr>
        <p:spPr>
          <a:xfrm>
            <a:off x="0" y="3733800"/>
            <a:ext cx="9144000" cy="1200329"/>
          </a:xfrm>
          <a:prstGeom prst="rect">
            <a:avLst/>
          </a:prstGeom>
          <a:noFill/>
        </p:spPr>
        <p:txBody>
          <a:bodyPr wrap="square" rtlCol="0">
            <a:spAutoFit/>
          </a:bodyPr>
          <a:lstStyle/>
          <a:p>
            <a:pPr>
              <a:buFont typeface="Wingdings" pitchFamily="2" charset="2"/>
              <a:buChar char="q"/>
            </a:pPr>
            <a:r>
              <a:rPr lang="en-US" sz="2400" dirty="0" smtClean="0">
                <a:solidFill>
                  <a:schemeClr val="tx1"/>
                </a:solidFill>
              </a:rPr>
              <a:t> A critical section must satisfy:</a:t>
            </a:r>
          </a:p>
          <a:p>
            <a:r>
              <a:rPr lang="en-US" sz="2400" dirty="0" smtClean="0">
                <a:solidFill>
                  <a:schemeClr val="tx1"/>
                </a:solidFill>
              </a:rPr>
              <a:t>  a.  Correctness                                       b. Progress</a:t>
            </a:r>
          </a:p>
          <a:p>
            <a:r>
              <a:rPr lang="en-US" sz="2400" dirty="0" smtClean="0">
                <a:solidFill>
                  <a:schemeClr val="tx1"/>
                </a:solidFill>
              </a:rPr>
              <a:t>  c.  Fairness                                            d. All of the above</a:t>
            </a:r>
            <a:endParaRPr lang="en-US" sz="2400" dirty="0">
              <a:solidFill>
                <a:schemeClr val="tx1"/>
              </a:solidFill>
            </a:endParaRPr>
          </a:p>
        </p:txBody>
      </p:sp>
      <p:sp>
        <p:nvSpPr>
          <p:cNvPr id="12" name="TextBox 11"/>
          <p:cNvSpPr txBox="1"/>
          <p:nvPr/>
        </p:nvSpPr>
        <p:spPr>
          <a:xfrm>
            <a:off x="3733800" y="4236660"/>
            <a:ext cx="990600" cy="400110"/>
          </a:xfrm>
          <a:prstGeom prst="rect">
            <a:avLst/>
          </a:prstGeom>
          <a:noFill/>
        </p:spPr>
        <p:txBody>
          <a:bodyPr wrap="square" rtlCol="0">
            <a:spAutoFit/>
          </a:bodyPr>
          <a:lstStyle/>
          <a:p>
            <a:r>
              <a:rPr lang="en-US" b="1" dirty="0" err="1" smtClean="0">
                <a:solidFill>
                  <a:srgbClr val="C00000"/>
                </a:solidFill>
              </a:rPr>
              <a:t>Ans</a:t>
            </a:r>
            <a:r>
              <a:rPr lang="en-US" b="1" dirty="0" smtClean="0">
                <a:solidFill>
                  <a:srgbClr val="C00000"/>
                </a:solidFill>
              </a:rPr>
              <a:t>: d</a:t>
            </a:r>
            <a:endParaRPr lang="en-US"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394370-36D6-467D-B535-8B2C86D8627C}"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7" name="Title 1"/>
          <p:cNvSpPr>
            <a:spLocks noGrp="1"/>
          </p:cNvSpPr>
          <p:nvPr>
            <p:ph type="title"/>
          </p:nvPr>
        </p:nvSpPr>
        <p:spPr>
          <a:xfrm>
            <a:off x="0" y="0"/>
            <a:ext cx="9144000" cy="381000"/>
          </a:xfrm>
          <a:solidFill>
            <a:schemeClr val="bg1">
              <a:lumMod val="75000"/>
            </a:schemeClr>
          </a:solidFill>
        </p:spPr>
        <p:txBody>
          <a:bodyPr>
            <a:noAutofit/>
          </a:bodyPr>
          <a:lstStyle/>
          <a:p>
            <a:r>
              <a:rPr lang="en-US" sz="2400" b="1" dirty="0" smtClean="0"/>
              <a:t>After Q-n-A session, let’s come back to </a:t>
            </a:r>
            <a:r>
              <a:rPr lang="en-US" sz="2400" b="1" i="1" dirty="0" smtClean="0">
                <a:solidFill>
                  <a:schemeClr val="accent2">
                    <a:lumMod val="75000"/>
                  </a:schemeClr>
                </a:solidFill>
              </a:rPr>
              <a:t>Readers and Writers</a:t>
            </a:r>
          </a:p>
        </p:txBody>
      </p:sp>
      <p:sp>
        <p:nvSpPr>
          <p:cNvPr id="8" name="Slide Number Placeholder 7"/>
          <p:cNvSpPr>
            <a:spLocks noGrp="1"/>
          </p:cNvSpPr>
          <p:nvPr>
            <p:ph type="sldNum" sz="quarter" idx="12"/>
          </p:nvPr>
        </p:nvSpPr>
        <p:spPr/>
        <p:txBody>
          <a:bodyPr/>
          <a:lstStyle/>
          <a:p>
            <a:r>
              <a:rPr lang="en-US" smtClean="0"/>
              <a:t>6.</a:t>
            </a:r>
            <a:fld id="{34C1657C-10C8-4277-B654-647B1C413D01}" type="slidenum">
              <a:rPr lang="en-US" smtClean="0"/>
              <a:pPr/>
              <a:t>46</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0" y="4343400"/>
            <a:ext cx="9144000" cy="2514600"/>
          </a:xfrm>
          <a:prstGeom prst="rect">
            <a:avLst/>
          </a:prstGeom>
          <a:noFill/>
          <a:ln w="9525">
            <a:noFill/>
            <a:miter lim="800000"/>
            <a:headEnd/>
            <a:tailEnd/>
          </a:ln>
        </p:spPr>
      </p:pic>
      <p:sp>
        <p:nvSpPr>
          <p:cNvPr id="9" name="TextBox 8"/>
          <p:cNvSpPr txBox="1"/>
          <p:nvPr/>
        </p:nvSpPr>
        <p:spPr>
          <a:xfrm>
            <a:off x="0" y="381000"/>
            <a:ext cx="9144000" cy="1938992"/>
          </a:xfrm>
          <a:prstGeom prst="rect">
            <a:avLst/>
          </a:prstGeom>
          <a:noFill/>
        </p:spPr>
        <p:txBody>
          <a:bodyPr wrap="square" rtlCol="0">
            <a:spAutoFit/>
          </a:bodyPr>
          <a:lstStyle/>
          <a:p>
            <a:pPr>
              <a:buFont typeface="Wingdings" pitchFamily="2" charset="2"/>
              <a:buChar char="q"/>
            </a:pPr>
            <a:r>
              <a:rPr lang="en-US" sz="2400" dirty="0" smtClean="0">
                <a:solidFill>
                  <a:schemeClr val="tx1"/>
                </a:solidFill>
              </a:rPr>
              <a:t> A readers-writers system consists of a set of processes using some shared data.</a:t>
            </a:r>
          </a:p>
          <a:p>
            <a:pPr>
              <a:buFont typeface="Wingdings" pitchFamily="2" charset="2"/>
              <a:buChar char="q"/>
            </a:pPr>
            <a:r>
              <a:rPr lang="en-US" sz="2400" dirty="0" smtClean="0">
                <a:solidFill>
                  <a:schemeClr val="tx1"/>
                </a:solidFill>
              </a:rPr>
              <a:t> A process that only reads the data is a </a:t>
            </a:r>
            <a:r>
              <a:rPr lang="en-US" sz="2400" b="1" i="1" dirty="0" smtClean="0">
                <a:solidFill>
                  <a:schemeClr val="accent2">
                    <a:lumMod val="50000"/>
                  </a:schemeClr>
                </a:solidFill>
              </a:rPr>
              <a:t>reader</a:t>
            </a:r>
            <a:r>
              <a:rPr lang="en-US" sz="2400" dirty="0" smtClean="0">
                <a:solidFill>
                  <a:schemeClr val="tx1"/>
                </a:solidFill>
              </a:rPr>
              <a:t>; a process that modifies or updates it is a </a:t>
            </a:r>
            <a:r>
              <a:rPr lang="en-US" sz="2400" b="1" i="1" dirty="0" smtClean="0">
                <a:solidFill>
                  <a:schemeClr val="accent2">
                    <a:lumMod val="50000"/>
                  </a:schemeClr>
                </a:solidFill>
              </a:rPr>
              <a:t>writer</a:t>
            </a:r>
            <a:r>
              <a:rPr lang="en-US" sz="2400" dirty="0" smtClean="0">
                <a:solidFill>
                  <a:schemeClr val="tx1"/>
                </a:solidFill>
              </a:rPr>
              <a:t>. </a:t>
            </a:r>
          </a:p>
          <a:p>
            <a:pPr>
              <a:buFont typeface="Wingdings" pitchFamily="2" charset="2"/>
              <a:buChar char="q"/>
            </a:pPr>
            <a:r>
              <a:rPr lang="en-US" sz="2400" dirty="0" smtClean="0">
                <a:solidFill>
                  <a:schemeClr val="tx1"/>
                </a:solidFill>
              </a:rPr>
              <a:t> The correctness conditions for the readers-writers problem are :</a:t>
            </a:r>
            <a:endParaRPr lang="en-US" sz="2400" dirty="0">
              <a:solidFill>
                <a:schemeClr val="tx1"/>
              </a:solidFill>
            </a:endParaRPr>
          </a:p>
        </p:txBody>
      </p:sp>
      <p:pic>
        <p:nvPicPr>
          <p:cNvPr id="1028" name="Picture 4"/>
          <p:cNvPicPr>
            <a:picLocks noChangeAspect="1" noChangeArrowheads="1"/>
          </p:cNvPicPr>
          <p:nvPr/>
        </p:nvPicPr>
        <p:blipFill>
          <a:blip r:embed="rId3" cstate="print"/>
          <a:srcRect/>
          <a:stretch>
            <a:fillRect/>
          </a:stretch>
        </p:blipFill>
        <p:spPr bwMode="auto">
          <a:xfrm>
            <a:off x="457200" y="2362200"/>
            <a:ext cx="8305800" cy="1905000"/>
          </a:xfrm>
          <a:prstGeom prst="rect">
            <a:avLst/>
          </a:prstGeom>
          <a:noFill/>
          <a:ln w="25400">
            <a:solidFill>
              <a:srgbClr val="C00000"/>
            </a:solidFill>
            <a:prstDash val="sysDot"/>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A01790-5C87-482F-A260-4F5EA9AAAC55}"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7" name="Slide Number Placeholder 6"/>
          <p:cNvSpPr>
            <a:spLocks noGrp="1"/>
          </p:cNvSpPr>
          <p:nvPr>
            <p:ph type="sldNum" sz="quarter" idx="12"/>
          </p:nvPr>
        </p:nvSpPr>
        <p:spPr/>
        <p:txBody>
          <a:bodyPr/>
          <a:lstStyle/>
          <a:p>
            <a:r>
              <a:rPr lang="en-US" smtClean="0"/>
              <a:t>6.</a:t>
            </a:r>
            <a:fld id="{34C1657C-10C8-4277-B654-647B1C413D01}" type="slidenum">
              <a:rPr lang="en-US" smtClean="0"/>
              <a:pPr/>
              <a:t>47</a:t>
            </a:fld>
            <a:endParaRPr lang="en-US" dirty="0"/>
          </a:p>
        </p:txBody>
      </p:sp>
      <p:sp>
        <p:nvSpPr>
          <p:cNvPr id="6" name="Title 1"/>
          <p:cNvSpPr>
            <a:spLocks noGrp="1"/>
          </p:cNvSpPr>
          <p:nvPr>
            <p:ph type="title"/>
          </p:nvPr>
        </p:nvSpPr>
        <p:spPr>
          <a:xfrm>
            <a:off x="0" y="0"/>
            <a:ext cx="9144000" cy="381000"/>
          </a:xfrm>
          <a:solidFill>
            <a:schemeClr val="bg1">
              <a:lumMod val="75000"/>
            </a:schemeClr>
          </a:solidFill>
        </p:spPr>
        <p:txBody>
          <a:bodyPr>
            <a:noAutofit/>
          </a:bodyPr>
          <a:lstStyle/>
          <a:p>
            <a:r>
              <a:rPr lang="en-US" sz="2400" b="1" i="1" dirty="0" smtClean="0"/>
              <a:t>Readers and Writers……</a:t>
            </a:r>
          </a:p>
        </p:txBody>
      </p:sp>
      <p:pic>
        <p:nvPicPr>
          <p:cNvPr id="8" name="Picture 2"/>
          <p:cNvPicPr>
            <a:picLocks noChangeAspect="1" noChangeArrowheads="1"/>
          </p:cNvPicPr>
          <p:nvPr/>
        </p:nvPicPr>
        <p:blipFill>
          <a:blip r:embed="rId2" cstate="print"/>
          <a:srcRect/>
          <a:stretch>
            <a:fillRect/>
          </a:stretch>
        </p:blipFill>
        <p:spPr bwMode="auto">
          <a:xfrm>
            <a:off x="0" y="381000"/>
            <a:ext cx="9144000" cy="3124200"/>
          </a:xfrm>
          <a:prstGeom prst="rect">
            <a:avLst/>
          </a:prstGeom>
          <a:noFill/>
          <a:ln w="9525">
            <a:noFill/>
            <a:miter lim="800000"/>
            <a:headEnd/>
            <a:tailEnd/>
          </a:ln>
        </p:spPr>
      </p:pic>
      <p:sp>
        <p:nvSpPr>
          <p:cNvPr id="9" name="TextBox 6"/>
          <p:cNvSpPr txBox="1">
            <a:spLocks noChangeArrowheads="1"/>
          </p:cNvSpPr>
          <p:nvPr/>
        </p:nvSpPr>
        <p:spPr bwMode="auto">
          <a:xfrm>
            <a:off x="0" y="3581400"/>
            <a:ext cx="9144000" cy="2616101"/>
          </a:xfrm>
          <a:prstGeom prst="rect">
            <a:avLst/>
          </a:prstGeom>
          <a:noFill/>
          <a:ln w="12700">
            <a:solidFill>
              <a:srgbClr val="C00000"/>
            </a:solidFill>
            <a:miter lim="800000"/>
            <a:headEnd/>
            <a:tailEnd/>
          </a:ln>
        </p:spPr>
        <p:txBody>
          <a:bodyPr wrap="square">
            <a:spAutoFit/>
          </a:bodyPr>
          <a:lstStyle/>
          <a:p>
            <a:pPr algn="just"/>
            <a:r>
              <a:rPr lang="en-US" sz="2600" dirty="0">
                <a:solidFill>
                  <a:schemeClr val="tx1"/>
                </a:solidFill>
              </a:rPr>
              <a:t>The readers and writers share a bank account. The reader processes print statement and stat analysis read the data from the bank account. Hence they can execute concurrently.</a:t>
            </a:r>
          </a:p>
          <a:p>
            <a:pPr algn="just"/>
            <a:endParaRPr lang="en-US" sz="800" dirty="0">
              <a:solidFill>
                <a:schemeClr val="tx1"/>
              </a:solidFill>
            </a:endParaRPr>
          </a:p>
          <a:p>
            <a:pPr algn="just"/>
            <a:r>
              <a:rPr lang="en-US" sz="2600" dirty="0">
                <a:solidFill>
                  <a:schemeClr val="tx1"/>
                </a:solidFill>
              </a:rPr>
              <a:t>Credit and debit modify the balance in the account. Clearly only one of them should be active at any moment and none of the readers should be active when they modify the data.</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C005E3-C57C-4A6F-9E09-2630AF633FC8}"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7" name="Slide Number Placeholder 6"/>
          <p:cNvSpPr>
            <a:spLocks noGrp="1"/>
          </p:cNvSpPr>
          <p:nvPr>
            <p:ph type="sldNum" sz="quarter" idx="12"/>
          </p:nvPr>
        </p:nvSpPr>
        <p:spPr/>
        <p:txBody>
          <a:bodyPr/>
          <a:lstStyle/>
          <a:p>
            <a:r>
              <a:rPr lang="en-US" smtClean="0"/>
              <a:t>6.</a:t>
            </a:r>
            <a:fld id="{34C1657C-10C8-4277-B654-647B1C413D01}" type="slidenum">
              <a:rPr lang="en-US" smtClean="0"/>
              <a:pPr/>
              <a:t>48</a:t>
            </a:fld>
            <a:endParaRPr lang="en-US" dirty="0"/>
          </a:p>
        </p:txBody>
      </p:sp>
      <p:sp>
        <p:nvSpPr>
          <p:cNvPr id="6" name="Title 1"/>
          <p:cNvSpPr>
            <a:spLocks noGrp="1"/>
          </p:cNvSpPr>
          <p:nvPr>
            <p:ph type="title"/>
          </p:nvPr>
        </p:nvSpPr>
        <p:spPr>
          <a:xfrm>
            <a:off x="0" y="0"/>
            <a:ext cx="9144000" cy="381000"/>
          </a:xfrm>
          <a:solidFill>
            <a:schemeClr val="bg1">
              <a:lumMod val="75000"/>
            </a:schemeClr>
          </a:solidFill>
        </p:spPr>
        <p:txBody>
          <a:bodyPr>
            <a:noAutofit/>
          </a:bodyPr>
          <a:lstStyle/>
          <a:p>
            <a:r>
              <a:rPr lang="en-US" sz="2400" b="1" i="1" dirty="0" smtClean="0"/>
              <a:t>Readers and Writers……</a:t>
            </a:r>
          </a:p>
        </p:txBody>
      </p:sp>
      <p:pic>
        <p:nvPicPr>
          <p:cNvPr id="14337" name="Picture 1"/>
          <p:cNvPicPr>
            <a:picLocks noChangeAspect="1" noChangeArrowheads="1"/>
          </p:cNvPicPr>
          <p:nvPr/>
        </p:nvPicPr>
        <p:blipFill>
          <a:blip r:embed="rId2" cstate="print"/>
          <a:srcRect/>
          <a:stretch>
            <a:fillRect/>
          </a:stretch>
        </p:blipFill>
        <p:spPr bwMode="auto">
          <a:xfrm>
            <a:off x="0" y="381000"/>
            <a:ext cx="9143999" cy="6477000"/>
          </a:xfrm>
          <a:prstGeom prst="rect">
            <a:avLst/>
          </a:prstGeom>
          <a:noFill/>
          <a:ln w="9525">
            <a:noFill/>
            <a:miter lim="800000"/>
            <a:headEnd/>
            <a:tailEnd/>
          </a:ln>
        </p:spPr>
      </p:pic>
      <p:sp>
        <p:nvSpPr>
          <p:cNvPr id="8" name="TextBox 7"/>
          <p:cNvSpPr txBox="1"/>
          <p:nvPr/>
        </p:nvSpPr>
        <p:spPr>
          <a:xfrm>
            <a:off x="6553200" y="3124200"/>
            <a:ext cx="914400" cy="523220"/>
          </a:xfrm>
          <a:prstGeom prst="rect">
            <a:avLst/>
          </a:prstGeom>
          <a:solidFill>
            <a:srgbClr val="FFFF99"/>
          </a:solidFill>
          <a:ln>
            <a:solidFill>
              <a:srgbClr val="920000"/>
            </a:solidFill>
          </a:ln>
        </p:spPr>
        <p:txBody>
          <a:bodyPr wrap="square" rtlCol="0">
            <a:spAutoFit/>
          </a:bodyPr>
          <a:lstStyle/>
          <a:p>
            <a:r>
              <a:rPr lang="en-US" sz="2800" b="1" i="1" dirty="0" smtClean="0">
                <a:solidFill>
                  <a:srgbClr val="920000"/>
                </a:solidFill>
              </a:rPr>
              <a:t>CS</a:t>
            </a:r>
            <a:endParaRPr lang="en-US" sz="2800" b="1" i="1" dirty="0">
              <a:solidFill>
                <a:srgbClr val="920000"/>
              </a:solidFill>
            </a:endParaRPr>
          </a:p>
        </p:txBody>
      </p:sp>
      <p:sp>
        <p:nvSpPr>
          <p:cNvPr id="9" name="TextBox 8"/>
          <p:cNvSpPr txBox="1"/>
          <p:nvPr/>
        </p:nvSpPr>
        <p:spPr>
          <a:xfrm>
            <a:off x="7391400" y="6172200"/>
            <a:ext cx="1600200" cy="461665"/>
          </a:xfrm>
          <a:prstGeom prst="rect">
            <a:avLst/>
          </a:prstGeom>
          <a:noFill/>
        </p:spPr>
        <p:txBody>
          <a:bodyPr wrap="square" rtlCol="0">
            <a:spAutoFit/>
          </a:bodyPr>
          <a:lstStyle/>
          <a:p>
            <a:r>
              <a:rPr lang="en-US" sz="2400" b="1" dirty="0" smtClean="0">
                <a:solidFill>
                  <a:srgbClr val="920000"/>
                </a:solidFill>
              </a:rPr>
              <a:t>Fig. AB</a:t>
            </a:r>
            <a:endParaRPr lang="en-US" sz="2400" b="1" dirty="0">
              <a:solidFill>
                <a:srgbClr val="92000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0090A3-B2F9-4F4D-8FE5-E6829AD542B5}"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8" name="Slide Number Placeholder 7"/>
          <p:cNvSpPr>
            <a:spLocks noGrp="1"/>
          </p:cNvSpPr>
          <p:nvPr>
            <p:ph type="sldNum" sz="quarter" idx="12"/>
          </p:nvPr>
        </p:nvSpPr>
        <p:spPr/>
        <p:txBody>
          <a:bodyPr/>
          <a:lstStyle/>
          <a:p>
            <a:r>
              <a:rPr lang="en-US" smtClean="0"/>
              <a:t>6.</a:t>
            </a:r>
            <a:fld id="{34C1657C-10C8-4277-B654-647B1C413D01}" type="slidenum">
              <a:rPr lang="en-US" smtClean="0"/>
              <a:pPr/>
              <a:t>49</a:t>
            </a:fld>
            <a:endParaRPr lang="en-US" dirty="0"/>
          </a:p>
        </p:txBody>
      </p:sp>
      <p:sp>
        <p:nvSpPr>
          <p:cNvPr id="9" name="Title 1"/>
          <p:cNvSpPr>
            <a:spLocks noGrp="1"/>
          </p:cNvSpPr>
          <p:nvPr>
            <p:ph type="title"/>
          </p:nvPr>
        </p:nvSpPr>
        <p:spPr>
          <a:xfrm>
            <a:off x="0" y="0"/>
            <a:ext cx="9144000" cy="381000"/>
          </a:xfrm>
          <a:solidFill>
            <a:schemeClr val="bg1">
              <a:lumMod val="75000"/>
            </a:schemeClr>
          </a:solidFill>
        </p:spPr>
        <p:txBody>
          <a:bodyPr>
            <a:noAutofit/>
          </a:bodyPr>
          <a:lstStyle/>
          <a:p>
            <a:r>
              <a:rPr lang="en-US" sz="2400" b="1" i="1" dirty="0" smtClean="0"/>
              <a:t>Readers and Writers……</a:t>
            </a:r>
          </a:p>
        </p:txBody>
      </p:sp>
      <p:sp>
        <p:nvSpPr>
          <p:cNvPr id="6" name="TextBox 5"/>
          <p:cNvSpPr txBox="1"/>
          <p:nvPr/>
        </p:nvSpPr>
        <p:spPr>
          <a:xfrm>
            <a:off x="0" y="381000"/>
            <a:ext cx="9144000" cy="707886"/>
          </a:xfrm>
          <a:prstGeom prst="rect">
            <a:avLst/>
          </a:prstGeom>
          <a:noFill/>
        </p:spPr>
        <p:txBody>
          <a:bodyPr wrap="square" rtlCol="0">
            <a:spAutoFit/>
          </a:bodyPr>
          <a:lstStyle/>
          <a:p>
            <a:r>
              <a:rPr lang="en-US" dirty="0" smtClean="0">
                <a:solidFill>
                  <a:schemeClr val="tx1"/>
                </a:solidFill>
              </a:rPr>
              <a:t>The synchronization requirements of readers-writers system is determined by analyzing its correctness conditions as follows:</a:t>
            </a:r>
            <a:endParaRPr lang="en-US" dirty="0">
              <a:solidFill>
                <a:schemeClr val="tx1"/>
              </a:solidFill>
            </a:endParaRPr>
          </a:p>
        </p:txBody>
      </p:sp>
      <p:pic>
        <p:nvPicPr>
          <p:cNvPr id="7" name="Picture 4"/>
          <p:cNvPicPr>
            <a:picLocks noChangeAspect="1" noChangeArrowheads="1"/>
          </p:cNvPicPr>
          <p:nvPr/>
        </p:nvPicPr>
        <p:blipFill>
          <a:blip r:embed="rId2" cstate="print"/>
          <a:srcRect/>
          <a:stretch>
            <a:fillRect/>
          </a:stretch>
        </p:blipFill>
        <p:spPr bwMode="auto">
          <a:xfrm>
            <a:off x="381000" y="1066800"/>
            <a:ext cx="8077200" cy="1219200"/>
          </a:xfrm>
          <a:prstGeom prst="rect">
            <a:avLst/>
          </a:prstGeom>
          <a:noFill/>
          <a:ln w="25400">
            <a:solidFill>
              <a:srgbClr val="C00000"/>
            </a:solidFill>
            <a:prstDash val="sysDot"/>
            <a:miter lim="800000"/>
            <a:headEnd/>
            <a:tailEnd/>
          </a:ln>
        </p:spPr>
      </p:pic>
      <p:sp>
        <p:nvSpPr>
          <p:cNvPr id="10" name="TextBox 9"/>
          <p:cNvSpPr txBox="1"/>
          <p:nvPr/>
        </p:nvSpPr>
        <p:spPr>
          <a:xfrm>
            <a:off x="0" y="2438400"/>
            <a:ext cx="9144000" cy="3170099"/>
          </a:xfrm>
          <a:prstGeom prst="rect">
            <a:avLst/>
          </a:prstGeom>
          <a:noFill/>
        </p:spPr>
        <p:txBody>
          <a:bodyPr wrap="square" rtlCol="0">
            <a:spAutoFit/>
          </a:bodyPr>
          <a:lstStyle/>
          <a:p>
            <a:pPr algn="just">
              <a:buFont typeface="Wingdings" pitchFamily="2" charset="2"/>
              <a:buChar char="q"/>
            </a:pPr>
            <a:r>
              <a:rPr lang="en-US" dirty="0" smtClean="0">
                <a:solidFill>
                  <a:schemeClr val="tx1"/>
                </a:solidFill>
              </a:rPr>
              <a:t> </a:t>
            </a:r>
            <a:r>
              <a:rPr lang="en-US" b="1" i="1" dirty="0" smtClean="0">
                <a:solidFill>
                  <a:schemeClr val="tx1"/>
                </a:solidFill>
              </a:rPr>
              <a:t>Condition 3</a:t>
            </a:r>
            <a:r>
              <a:rPr lang="en-US" dirty="0" smtClean="0">
                <a:solidFill>
                  <a:schemeClr val="tx1"/>
                </a:solidFill>
              </a:rPr>
              <a:t> requires that a writer should perform writing in a critical section. When it finishes writing, it should activate one waiting writer or activate all waiting readers. This can be achieved using a signaling arrangement.</a:t>
            </a:r>
          </a:p>
          <a:p>
            <a:pPr algn="just">
              <a:buFont typeface="Wingdings" pitchFamily="2" charset="2"/>
              <a:buChar char="q"/>
            </a:pPr>
            <a:r>
              <a:rPr lang="en-US" dirty="0" smtClean="0">
                <a:solidFill>
                  <a:schemeClr val="tx1"/>
                </a:solidFill>
              </a:rPr>
              <a:t> From </a:t>
            </a:r>
            <a:r>
              <a:rPr lang="en-US" b="1" i="1" dirty="0" smtClean="0">
                <a:solidFill>
                  <a:schemeClr val="tx1"/>
                </a:solidFill>
              </a:rPr>
              <a:t>condition 1</a:t>
            </a:r>
            <a:r>
              <a:rPr lang="en-US" dirty="0" smtClean="0">
                <a:solidFill>
                  <a:schemeClr val="tx1"/>
                </a:solidFill>
              </a:rPr>
              <a:t>, concurrent reading is permitted. We should maintain a count of readers reading concurrently. When the last reader finishes reading, it should activate a waiting writer.</a:t>
            </a:r>
          </a:p>
          <a:p>
            <a:pPr algn="just">
              <a:buFont typeface="Wingdings" pitchFamily="2" charset="2"/>
              <a:buChar char="q"/>
            </a:pPr>
            <a:r>
              <a:rPr lang="en-US" dirty="0" smtClean="0">
                <a:solidFill>
                  <a:schemeClr val="tx1"/>
                </a:solidFill>
              </a:rPr>
              <a:t> Based on Fig. AB, writing is performed in a CS. A CS is not used in a reader as that would prevent concurrency between readers. The outline in fig. AB, does not satisfy the bounded wait condition for both readers and writers, however, it provides maximum concurrency.</a:t>
            </a:r>
            <a:endParaRPr lang="en-US" dirty="0">
              <a:solidFill>
                <a:schemeClr val="tx1"/>
              </a:solidFill>
            </a:endParaRPr>
          </a:p>
        </p:txBody>
      </p:sp>
      <p:cxnSp>
        <p:nvCxnSpPr>
          <p:cNvPr id="12" name="Curved Connector 11"/>
          <p:cNvCxnSpPr>
            <a:endCxn id="7" idx="1"/>
          </p:cNvCxnSpPr>
          <p:nvPr/>
        </p:nvCxnSpPr>
        <p:spPr>
          <a:xfrm rot="16200000" flipV="1">
            <a:off x="0" y="2057400"/>
            <a:ext cx="914400" cy="152400"/>
          </a:xfrm>
          <a:prstGeom prst="curvedConnector4">
            <a:avLst>
              <a:gd name="adj1" fmla="val 16667"/>
              <a:gd name="adj2" fmla="val 250000"/>
            </a:avLst>
          </a:prstGeom>
          <a:ln w="38100">
            <a:solidFill>
              <a:srgbClr val="920000"/>
            </a:solidFill>
            <a:prstDash val="sysDot"/>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BFF351-0D22-42F8-835F-25C1FC5A5CD4}" type="datetime1">
              <a:rPr lang="en-US" smtClean="0"/>
              <a:pPr/>
              <a:t>8/16/2018</a:t>
            </a:fld>
            <a:endParaRPr lang="en-US"/>
          </a:p>
        </p:txBody>
      </p:sp>
      <p:sp>
        <p:nvSpPr>
          <p:cNvPr id="5" name="Footer Placeholder 4"/>
          <p:cNvSpPr>
            <a:spLocks noGrp="1"/>
          </p:cNvSpPr>
          <p:nvPr>
            <p:ph type="ftr" sz="quarter" idx="11"/>
          </p:nvPr>
        </p:nvSpPr>
        <p:spPr/>
        <p:txBody>
          <a:bodyPr/>
          <a:lstStyle/>
          <a:p>
            <a:r>
              <a:rPr lang="en-US" smtClean="0"/>
              <a:t>CSEN3103/ Sec-A/NB</a:t>
            </a:r>
            <a:endParaRPr lang="en-US"/>
          </a:p>
        </p:txBody>
      </p:sp>
      <p:pic>
        <p:nvPicPr>
          <p:cNvPr id="4098" name="Picture 2" descr="Image result for process synchronization images"/>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8" name="TextBox 7"/>
          <p:cNvSpPr txBox="1"/>
          <p:nvPr/>
        </p:nvSpPr>
        <p:spPr>
          <a:xfrm>
            <a:off x="0" y="1524000"/>
            <a:ext cx="3200400" cy="5047536"/>
          </a:xfrm>
          <a:prstGeom prst="rect">
            <a:avLst/>
          </a:prstGeom>
          <a:noFill/>
          <a:ln w="38100">
            <a:solidFill>
              <a:srgbClr val="C00000"/>
            </a:solidFill>
            <a:prstDash val="sysDot"/>
          </a:ln>
        </p:spPr>
        <p:txBody>
          <a:bodyPr wrap="square" rtlCol="0">
            <a:spAutoFit/>
          </a:bodyPr>
          <a:lstStyle/>
          <a:p>
            <a:r>
              <a:rPr lang="en-US" sz="2300" dirty="0" smtClean="0">
                <a:solidFill>
                  <a:srgbClr val="002060"/>
                </a:solidFill>
              </a:rPr>
              <a:t>When </a:t>
            </a:r>
            <a:r>
              <a:rPr lang="en-US" sz="2300" b="1" dirty="0" smtClean="0">
                <a:solidFill>
                  <a:srgbClr val="002060"/>
                </a:solidFill>
              </a:rPr>
              <a:t>C</a:t>
            </a:r>
            <a:r>
              <a:rPr lang="en-US" sz="2300" dirty="0" smtClean="0">
                <a:solidFill>
                  <a:srgbClr val="002060"/>
                </a:solidFill>
              </a:rPr>
              <a:t> is in Critical Region, C has got full control, like, you are holding a token at bank counter for cash withdrawal. As long as the token is with you, O, E and D has to </a:t>
            </a:r>
            <a:r>
              <a:rPr lang="en-US" sz="2300" b="1" i="1" dirty="0" smtClean="0">
                <a:solidFill>
                  <a:srgbClr val="002060"/>
                </a:solidFill>
              </a:rPr>
              <a:t>wait</a:t>
            </a:r>
            <a:r>
              <a:rPr lang="en-US" sz="2300" dirty="0" smtClean="0">
                <a:solidFill>
                  <a:srgbClr val="002060"/>
                </a:solidFill>
              </a:rPr>
              <a:t>. When you </a:t>
            </a:r>
            <a:r>
              <a:rPr lang="en-US" sz="2300" b="1" i="1" dirty="0" smtClean="0">
                <a:solidFill>
                  <a:srgbClr val="002060"/>
                </a:solidFill>
              </a:rPr>
              <a:t>release</a:t>
            </a:r>
            <a:r>
              <a:rPr lang="en-US" sz="2300" dirty="0" smtClean="0">
                <a:solidFill>
                  <a:srgbClr val="002060"/>
                </a:solidFill>
              </a:rPr>
              <a:t> your token and </a:t>
            </a:r>
            <a:r>
              <a:rPr lang="en-US" sz="2300" b="1" i="1" dirty="0" smtClean="0">
                <a:solidFill>
                  <a:srgbClr val="002060"/>
                </a:solidFill>
              </a:rPr>
              <a:t>signal</a:t>
            </a:r>
            <a:r>
              <a:rPr lang="en-US" sz="2300" dirty="0" smtClean="0">
                <a:solidFill>
                  <a:srgbClr val="002060"/>
                </a:solidFill>
              </a:rPr>
              <a:t> that you are out of critical region, O, D (followed by E) would be able to gain access to CR one by one.   </a:t>
            </a:r>
            <a:endParaRPr lang="en-US" sz="2300" dirty="0">
              <a:solidFill>
                <a:srgbClr val="002060"/>
              </a:solidFill>
            </a:endParaRPr>
          </a:p>
        </p:txBody>
      </p:sp>
      <p:sp>
        <p:nvSpPr>
          <p:cNvPr id="7" name="Slide Number Placeholder 6"/>
          <p:cNvSpPr>
            <a:spLocks noGrp="1"/>
          </p:cNvSpPr>
          <p:nvPr>
            <p:ph type="sldNum" sz="quarter" idx="12"/>
          </p:nvPr>
        </p:nvSpPr>
        <p:spPr/>
        <p:txBody>
          <a:bodyPr/>
          <a:lstStyle/>
          <a:p>
            <a:r>
              <a:rPr lang="en-US" smtClean="0"/>
              <a:t>6.</a:t>
            </a:r>
            <a:fld id="{34C1657C-10C8-4277-B654-647B1C413D01}" type="slidenum">
              <a:rPr lang="en-US" smtClean="0"/>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1B6035-812E-413D-9A88-C3DAEA4AB316}"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7" name="Slide Number Placeholder 6"/>
          <p:cNvSpPr>
            <a:spLocks noGrp="1"/>
          </p:cNvSpPr>
          <p:nvPr>
            <p:ph type="sldNum" sz="quarter" idx="12"/>
          </p:nvPr>
        </p:nvSpPr>
        <p:spPr/>
        <p:txBody>
          <a:bodyPr/>
          <a:lstStyle/>
          <a:p>
            <a:r>
              <a:rPr lang="en-US" smtClean="0"/>
              <a:t>6.</a:t>
            </a:r>
            <a:fld id="{34C1657C-10C8-4277-B654-647B1C413D01}" type="slidenum">
              <a:rPr lang="en-US" smtClean="0"/>
              <a:pPr/>
              <a:t>50</a:t>
            </a:fld>
            <a:endParaRPr lang="en-US" dirty="0"/>
          </a:p>
        </p:txBody>
      </p:sp>
      <p:pic>
        <p:nvPicPr>
          <p:cNvPr id="11267" name="Picture 3"/>
          <p:cNvPicPr>
            <a:picLocks noChangeAspect="1" noChangeArrowheads="1"/>
          </p:cNvPicPr>
          <p:nvPr/>
        </p:nvPicPr>
        <p:blipFill>
          <a:blip r:embed="rId2" cstate="print"/>
          <a:srcRect/>
          <a:stretch>
            <a:fillRect/>
          </a:stretch>
        </p:blipFill>
        <p:spPr bwMode="auto">
          <a:xfrm>
            <a:off x="28575" y="0"/>
            <a:ext cx="9086850" cy="6857999"/>
          </a:xfrm>
          <a:prstGeom prst="rect">
            <a:avLst/>
          </a:prstGeom>
          <a:noFill/>
          <a:ln w="9525">
            <a:noFill/>
            <a:miter lim="800000"/>
            <a:headEnd/>
            <a:tailEnd/>
          </a:ln>
        </p:spPr>
      </p:pic>
      <p:sp>
        <p:nvSpPr>
          <p:cNvPr id="6" name="TextBox 5"/>
          <p:cNvSpPr txBox="1"/>
          <p:nvPr/>
        </p:nvSpPr>
        <p:spPr>
          <a:xfrm>
            <a:off x="4343400" y="4038600"/>
            <a:ext cx="1828800" cy="1631216"/>
          </a:xfrm>
          <a:prstGeom prst="rect">
            <a:avLst/>
          </a:prstGeom>
          <a:noFill/>
        </p:spPr>
        <p:txBody>
          <a:bodyPr wrap="square" rtlCol="0">
            <a:spAutoFit/>
          </a:bodyPr>
          <a:lstStyle/>
          <a:p>
            <a:r>
              <a:rPr lang="en-US" b="1" dirty="0" smtClean="0">
                <a:solidFill>
                  <a:schemeClr val="tx1"/>
                </a:solidFill>
              </a:rPr>
              <a:t>Condition 2 </a:t>
            </a:r>
            <a:r>
              <a:rPr lang="en-US" b="1" dirty="0" smtClean="0">
                <a:solidFill>
                  <a:schemeClr val="tx1"/>
                </a:solidFill>
                <a:sym typeface="Wingdings" pitchFamily="2" charset="2"/>
              </a:rPr>
              <a:t></a:t>
            </a:r>
          </a:p>
          <a:p>
            <a:r>
              <a:rPr lang="en-US" b="1" dirty="0" smtClean="0">
                <a:solidFill>
                  <a:schemeClr val="tx1"/>
                </a:solidFill>
                <a:sym typeface="Wingdings" pitchFamily="2" charset="2"/>
              </a:rPr>
              <a:t>Reading is prohibited when a writer is writing….</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4BECE48D-842B-4494-B71D-B0E95B41B248}"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6" name="Slide Number Placeholder 5"/>
          <p:cNvSpPr>
            <a:spLocks noGrp="1"/>
          </p:cNvSpPr>
          <p:nvPr>
            <p:ph type="sldNum" sz="quarter" idx="12"/>
          </p:nvPr>
        </p:nvSpPr>
        <p:spPr/>
        <p:txBody>
          <a:bodyPr/>
          <a:lstStyle/>
          <a:p>
            <a:r>
              <a:rPr lang="en-US" smtClean="0"/>
              <a:t>6.</a:t>
            </a:r>
            <a:fld id="{34C1657C-10C8-4277-B654-647B1C413D01}" type="slidenum">
              <a:rPr lang="en-US" smtClean="0"/>
              <a:pPr/>
              <a:t>51</a:t>
            </a:fld>
            <a:endParaRPr lang="en-US" dirty="0"/>
          </a:p>
        </p:txBody>
      </p:sp>
      <p:pic>
        <p:nvPicPr>
          <p:cNvPr id="7" name="Picture 2" descr="Image result for images of let's get started"/>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6FF9E4-5090-47DA-8389-17A75457EF15}"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7" name="Slide Number Placeholder 6"/>
          <p:cNvSpPr>
            <a:spLocks noGrp="1"/>
          </p:cNvSpPr>
          <p:nvPr>
            <p:ph type="sldNum" sz="quarter" idx="12"/>
          </p:nvPr>
        </p:nvSpPr>
        <p:spPr/>
        <p:txBody>
          <a:bodyPr/>
          <a:lstStyle/>
          <a:p>
            <a:r>
              <a:rPr lang="en-US" smtClean="0"/>
              <a:t>6.</a:t>
            </a:r>
            <a:fld id="{34C1657C-10C8-4277-B654-647B1C413D01}" type="slidenum">
              <a:rPr lang="en-US" smtClean="0"/>
              <a:pPr/>
              <a:t>52</a:t>
            </a:fld>
            <a:endParaRPr lang="en-US" dirty="0"/>
          </a:p>
        </p:txBody>
      </p:sp>
      <p:sp>
        <p:nvSpPr>
          <p:cNvPr id="6" name="Rectangle 2"/>
          <p:cNvSpPr>
            <a:spLocks noGrp="1" noChangeArrowheads="1"/>
          </p:cNvSpPr>
          <p:nvPr>
            <p:ph type="title"/>
          </p:nvPr>
        </p:nvSpPr>
        <p:spPr>
          <a:xfrm>
            <a:off x="0" y="0"/>
            <a:ext cx="9144000" cy="381000"/>
          </a:xfrm>
          <a:solidFill>
            <a:schemeClr val="bg1">
              <a:lumMod val="75000"/>
            </a:schemeClr>
          </a:solidFill>
        </p:spPr>
        <p:txBody>
          <a:bodyPr>
            <a:noAutofit/>
          </a:bodyPr>
          <a:lstStyle/>
          <a:p>
            <a:pPr eaLnBrk="1" hangingPunct="1"/>
            <a:r>
              <a:rPr lang="en-US" sz="2400" b="1" dirty="0" smtClean="0"/>
              <a:t>Dining Philosophers</a:t>
            </a:r>
          </a:p>
        </p:txBody>
      </p:sp>
      <p:pic>
        <p:nvPicPr>
          <p:cNvPr id="1026" name="Picture 2"/>
          <p:cNvPicPr>
            <a:picLocks noChangeAspect="1" noChangeArrowheads="1"/>
          </p:cNvPicPr>
          <p:nvPr/>
        </p:nvPicPr>
        <p:blipFill>
          <a:blip r:embed="rId2" cstate="print"/>
          <a:srcRect/>
          <a:stretch>
            <a:fillRect/>
          </a:stretch>
        </p:blipFill>
        <p:spPr bwMode="auto">
          <a:xfrm>
            <a:off x="0" y="381000"/>
            <a:ext cx="4724400" cy="3733800"/>
          </a:xfrm>
          <a:prstGeom prst="rect">
            <a:avLst/>
          </a:prstGeom>
          <a:noFill/>
          <a:ln w="38100">
            <a:solidFill>
              <a:srgbClr val="920000"/>
            </a:solidFill>
            <a:prstDash val="sysDot"/>
            <a:miter lim="800000"/>
            <a:headEnd/>
            <a:tailEnd/>
          </a:ln>
        </p:spPr>
      </p:pic>
      <p:sp>
        <p:nvSpPr>
          <p:cNvPr id="8" name="TextBox 7"/>
          <p:cNvSpPr txBox="1"/>
          <p:nvPr/>
        </p:nvSpPr>
        <p:spPr>
          <a:xfrm>
            <a:off x="4876800" y="381000"/>
            <a:ext cx="4267200" cy="3816429"/>
          </a:xfrm>
          <a:prstGeom prst="rect">
            <a:avLst/>
          </a:prstGeom>
          <a:noFill/>
          <a:ln w="12700">
            <a:solidFill>
              <a:srgbClr val="920000"/>
            </a:solidFill>
            <a:prstDash val="sysDot"/>
          </a:ln>
        </p:spPr>
        <p:txBody>
          <a:bodyPr wrap="square" rtlCol="0">
            <a:spAutoFit/>
          </a:bodyPr>
          <a:lstStyle/>
          <a:p>
            <a:pPr algn="just">
              <a:buFont typeface="Wingdings" pitchFamily="2" charset="2"/>
              <a:buChar char="q"/>
            </a:pPr>
            <a:r>
              <a:rPr lang="en-US" sz="1800" dirty="0" smtClean="0">
                <a:solidFill>
                  <a:schemeClr val="tx1"/>
                </a:solidFill>
              </a:rPr>
              <a:t> Five philosophers sit around a table thinking philosophical issues.</a:t>
            </a:r>
          </a:p>
          <a:p>
            <a:pPr algn="just">
              <a:buFont typeface="Wingdings" pitchFamily="2" charset="2"/>
              <a:buChar char="q"/>
            </a:pPr>
            <a:r>
              <a:rPr lang="en-US" sz="1800" dirty="0" smtClean="0">
                <a:solidFill>
                  <a:schemeClr val="tx1"/>
                </a:solidFill>
              </a:rPr>
              <a:t> A plate of noodles is kept in front of each philosopher, and a fork is placed between each pair of philosophers (Fig. AA). </a:t>
            </a:r>
          </a:p>
          <a:p>
            <a:pPr algn="just">
              <a:buFont typeface="Wingdings" pitchFamily="2" charset="2"/>
              <a:buChar char="q"/>
            </a:pPr>
            <a:r>
              <a:rPr lang="en-US" sz="1800" dirty="0" smtClean="0">
                <a:solidFill>
                  <a:schemeClr val="tx1"/>
                </a:solidFill>
              </a:rPr>
              <a:t> To eat, a philosopher must pick up the two forks placed between him and his immediate neighbors on either side, one at a time.</a:t>
            </a:r>
          </a:p>
          <a:p>
            <a:pPr algn="just">
              <a:buFont typeface="Wingdings" pitchFamily="2" charset="2"/>
              <a:buChar char="q"/>
            </a:pPr>
            <a:r>
              <a:rPr lang="en-US" sz="1800" dirty="0" smtClean="0">
                <a:solidFill>
                  <a:schemeClr val="tx1"/>
                </a:solidFill>
              </a:rPr>
              <a:t> </a:t>
            </a:r>
            <a:r>
              <a:rPr lang="en-US" b="1" i="1" dirty="0" smtClean="0">
                <a:solidFill>
                  <a:srgbClr val="920000"/>
                </a:solidFill>
              </a:rPr>
              <a:t>The problem is to design processes to represent the philosophers such that each philosopher can eat when hungry and none dies of hunger.   </a:t>
            </a:r>
            <a:endParaRPr lang="en-US" b="1" i="1" dirty="0">
              <a:solidFill>
                <a:srgbClr val="920000"/>
              </a:solidFill>
            </a:endParaRPr>
          </a:p>
        </p:txBody>
      </p:sp>
      <p:sp>
        <p:nvSpPr>
          <p:cNvPr id="9" name="Rectangle 8"/>
          <p:cNvSpPr/>
          <p:nvPr/>
        </p:nvSpPr>
        <p:spPr>
          <a:xfrm>
            <a:off x="0" y="381000"/>
            <a:ext cx="1026499" cy="400110"/>
          </a:xfrm>
          <a:prstGeom prst="rect">
            <a:avLst/>
          </a:prstGeom>
        </p:spPr>
        <p:txBody>
          <a:bodyPr wrap="none">
            <a:spAutoFit/>
          </a:bodyPr>
          <a:lstStyle/>
          <a:p>
            <a:r>
              <a:rPr lang="en-US" b="1" dirty="0" smtClean="0">
                <a:solidFill>
                  <a:srgbClr val="920000"/>
                </a:solidFill>
              </a:rPr>
              <a:t>Fig. AA</a:t>
            </a:r>
            <a:endParaRPr lang="en-US" b="1" dirty="0">
              <a:solidFill>
                <a:srgbClr val="920000"/>
              </a:solidFill>
            </a:endParaRPr>
          </a:p>
        </p:txBody>
      </p:sp>
      <p:sp>
        <p:nvSpPr>
          <p:cNvPr id="10" name="TextBox 9"/>
          <p:cNvSpPr txBox="1"/>
          <p:nvPr/>
        </p:nvSpPr>
        <p:spPr>
          <a:xfrm>
            <a:off x="0" y="4267200"/>
            <a:ext cx="9144000" cy="2554545"/>
          </a:xfrm>
          <a:prstGeom prst="rect">
            <a:avLst/>
          </a:prstGeom>
          <a:blipFill>
            <a:blip r:embed="rId3" cstate="print"/>
            <a:tile tx="0" ty="0" sx="100000" sy="100000" flip="none" algn="tl"/>
          </a:blipFill>
          <a:ln w="12700">
            <a:solidFill>
              <a:srgbClr val="920000"/>
            </a:solidFill>
            <a:prstDash val="sysDash"/>
          </a:ln>
        </p:spPr>
        <p:txBody>
          <a:bodyPr wrap="square" rtlCol="0">
            <a:spAutoFit/>
          </a:bodyPr>
          <a:lstStyle/>
          <a:p>
            <a:pPr algn="just">
              <a:buFont typeface="Wingdings" pitchFamily="2" charset="2"/>
              <a:buChar char="q"/>
            </a:pPr>
            <a:r>
              <a:rPr lang="en-US" dirty="0" smtClean="0">
                <a:solidFill>
                  <a:schemeClr val="tx1"/>
                </a:solidFill>
              </a:rPr>
              <a:t> </a:t>
            </a:r>
            <a:r>
              <a:rPr lang="en-US" b="1" dirty="0" smtClean="0">
                <a:solidFill>
                  <a:srgbClr val="481F67"/>
                </a:solidFill>
              </a:rPr>
              <a:t>The correctness condition in the dining philosophers system is that a </a:t>
            </a:r>
            <a:r>
              <a:rPr lang="en-US" b="1" i="1" dirty="0" smtClean="0">
                <a:solidFill>
                  <a:srgbClr val="481F67"/>
                </a:solidFill>
              </a:rPr>
              <a:t>hungry philosopher should not face indefinite wait when  he decides to eat</a:t>
            </a:r>
            <a:r>
              <a:rPr lang="en-US" b="1" dirty="0" smtClean="0">
                <a:solidFill>
                  <a:srgbClr val="481F67"/>
                </a:solidFill>
              </a:rPr>
              <a:t>. </a:t>
            </a:r>
          </a:p>
          <a:p>
            <a:pPr algn="just">
              <a:buFont typeface="Wingdings" pitchFamily="2" charset="2"/>
              <a:buChar char="q"/>
            </a:pPr>
            <a:r>
              <a:rPr lang="en-US" dirty="0" smtClean="0">
                <a:solidFill>
                  <a:schemeClr val="tx1"/>
                </a:solidFill>
              </a:rPr>
              <a:t> The challenge is to design a solution that does not suffer from either </a:t>
            </a:r>
            <a:r>
              <a:rPr lang="en-US" b="1" i="1" dirty="0" smtClean="0">
                <a:solidFill>
                  <a:srgbClr val="481F67"/>
                </a:solidFill>
              </a:rPr>
              <a:t>deadlocks</a:t>
            </a:r>
            <a:r>
              <a:rPr lang="en-US" dirty="0" smtClean="0">
                <a:solidFill>
                  <a:schemeClr val="tx1"/>
                </a:solidFill>
              </a:rPr>
              <a:t>, where processes become blocked waiting for each other, or </a:t>
            </a:r>
            <a:r>
              <a:rPr lang="en-US" b="1" i="1" dirty="0" err="1" smtClean="0">
                <a:solidFill>
                  <a:srgbClr val="481F67"/>
                </a:solidFill>
              </a:rPr>
              <a:t>livelocks</a:t>
            </a:r>
            <a:r>
              <a:rPr lang="en-US" dirty="0" smtClean="0">
                <a:solidFill>
                  <a:schemeClr val="tx1"/>
                </a:solidFill>
              </a:rPr>
              <a:t>, where processes are not blocked but defer to each other indefinitely.</a:t>
            </a:r>
          </a:p>
          <a:p>
            <a:pPr algn="just">
              <a:buFont typeface="Wingdings" pitchFamily="2" charset="2"/>
              <a:buChar char="q"/>
            </a:pPr>
            <a:r>
              <a:rPr lang="en-US" dirty="0" smtClean="0">
                <a:solidFill>
                  <a:schemeClr val="tx1"/>
                </a:solidFill>
              </a:rPr>
              <a:t> Consider the outline of a </a:t>
            </a:r>
            <a:r>
              <a:rPr lang="en-US" b="1" i="1" dirty="0" smtClean="0">
                <a:solidFill>
                  <a:srgbClr val="920000"/>
                </a:solidFill>
              </a:rPr>
              <a:t>philosopher process Pi </a:t>
            </a:r>
            <a:r>
              <a:rPr lang="en-US" dirty="0" smtClean="0">
                <a:solidFill>
                  <a:schemeClr val="tx1"/>
                </a:solidFill>
              </a:rPr>
              <a:t>shown in Fig. A1, where we do not have the details of process synchronization.</a:t>
            </a:r>
          </a:p>
          <a:p>
            <a:pPr algn="just">
              <a:buFont typeface="Wingdings" pitchFamily="2" charset="2"/>
              <a:buChar char="q"/>
            </a:pPr>
            <a:r>
              <a:rPr lang="en-US" dirty="0" smtClean="0">
                <a:solidFill>
                  <a:schemeClr val="tx1"/>
                </a:solidFill>
              </a:rPr>
              <a:t> …. Next slide…. With fig. A1….</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0090A3-B2F9-4F4D-8FE5-E6829AD542B5}"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8" name="Slide Number Placeholder 7"/>
          <p:cNvSpPr>
            <a:spLocks noGrp="1"/>
          </p:cNvSpPr>
          <p:nvPr>
            <p:ph type="sldNum" sz="quarter" idx="12"/>
          </p:nvPr>
        </p:nvSpPr>
        <p:spPr/>
        <p:txBody>
          <a:bodyPr/>
          <a:lstStyle/>
          <a:p>
            <a:r>
              <a:rPr lang="en-US" smtClean="0"/>
              <a:t>6.</a:t>
            </a:r>
            <a:fld id="{34C1657C-10C8-4277-B654-647B1C413D01}" type="slidenum">
              <a:rPr lang="en-US" smtClean="0"/>
              <a:pPr/>
              <a:t>53</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 y="442912"/>
            <a:ext cx="5105399" cy="6415088"/>
          </a:xfrm>
          <a:prstGeom prst="rect">
            <a:avLst/>
          </a:prstGeom>
          <a:noFill/>
          <a:ln w="38100">
            <a:solidFill>
              <a:srgbClr val="920000"/>
            </a:solidFill>
            <a:prstDash val="sysDot"/>
            <a:miter lim="800000"/>
            <a:headEnd/>
            <a:tailEnd/>
          </a:ln>
        </p:spPr>
      </p:pic>
      <p:sp>
        <p:nvSpPr>
          <p:cNvPr id="7" name="Rectangle 2"/>
          <p:cNvSpPr>
            <a:spLocks noGrp="1" noChangeArrowheads="1"/>
          </p:cNvSpPr>
          <p:nvPr>
            <p:ph type="title"/>
          </p:nvPr>
        </p:nvSpPr>
        <p:spPr>
          <a:xfrm>
            <a:off x="0" y="0"/>
            <a:ext cx="9144000" cy="381000"/>
          </a:xfrm>
          <a:solidFill>
            <a:schemeClr val="bg1">
              <a:lumMod val="75000"/>
            </a:schemeClr>
          </a:solidFill>
        </p:spPr>
        <p:txBody>
          <a:bodyPr>
            <a:noAutofit/>
          </a:bodyPr>
          <a:lstStyle/>
          <a:p>
            <a:pPr eaLnBrk="1" hangingPunct="1"/>
            <a:r>
              <a:rPr lang="en-US" sz="2400" b="1" dirty="0" smtClean="0"/>
              <a:t>Dining Philosophers….</a:t>
            </a:r>
          </a:p>
        </p:txBody>
      </p:sp>
      <p:sp>
        <p:nvSpPr>
          <p:cNvPr id="9" name="Rectangle 8"/>
          <p:cNvSpPr/>
          <p:nvPr/>
        </p:nvSpPr>
        <p:spPr>
          <a:xfrm>
            <a:off x="3810000" y="609600"/>
            <a:ext cx="1282146" cy="523220"/>
          </a:xfrm>
          <a:prstGeom prst="rect">
            <a:avLst/>
          </a:prstGeom>
        </p:spPr>
        <p:txBody>
          <a:bodyPr wrap="none">
            <a:spAutoFit/>
          </a:bodyPr>
          <a:lstStyle/>
          <a:p>
            <a:r>
              <a:rPr lang="en-US" sz="2800" b="1" dirty="0" smtClean="0">
                <a:solidFill>
                  <a:schemeClr val="tx1"/>
                </a:solidFill>
              </a:rPr>
              <a:t>Fig. A1</a:t>
            </a:r>
            <a:endParaRPr lang="en-US" sz="2800" b="1" dirty="0"/>
          </a:p>
        </p:txBody>
      </p:sp>
      <p:sp>
        <p:nvSpPr>
          <p:cNvPr id="10" name="TextBox 9"/>
          <p:cNvSpPr txBox="1"/>
          <p:nvPr/>
        </p:nvSpPr>
        <p:spPr>
          <a:xfrm>
            <a:off x="5181600" y="381000"/>
            <a:ext cx="3962400" cy="5940088"/>
          </a:xfrm>
          <a:prstGeom prst="rect">
            <a:avLst/>
          </a:prstGeom>
          <a:noFill/>
          <a:ln w="12700">
            <a:solidFill>
              <a:srgbClr val="920000"/>
            </a:solidFill>
            <a:prstDash val="sysDot"/>
          </a:ln>
        </p:spPr>
        <p:txBody>
          <a:bodyPr wrap="square" rtlCol="0">
            <a:spAutoFit/>
          </a:bodyPr>
          <a:lstStyle/>
          <a:p>
            <a:pPr algn="just">
              <a:buFont typeface="Wingdings" pitchFamily="2" charset="2"/>
              <a:buChar char="q"/>
            </a:pPr>
            <a:r>
              <a:rPr lang="en-US" dirty="0" smtClean="0">
                <a:solidFill>
                  <a:schemeClr val="tx1"/>
                </a:solidFill>
              </a:rPr>
              <a:t> This solution is prone to deadlock, because if all philosophers simultaneously lift their left forks, none will be able to lift  the right fork!!! </a:t>
            </a:r>
          </a:p>
          <a:p>
            <a:pPr algn="just">
              <a:buFont typeface="Wingdings" pitchFamily="2" charset="2"/>
              <a:buChar char="q"/>
            </a:pPr>
            <a:r>
              <a:rPr lang="en-US" dirty="0" smtClean="0">
                <a:solidFill>
                  <a:schemeClr val="tx1"/>
                </a:solidFill>
              </a:rPr>
              <a:t> It also contains race conditions because neighbors might fight over a shared fork.</a:t>
            </a:r>
          </a:p>
          <a:p>
            <a:pPr algn="just">
              <a:buFont typeface="Wingdings" pitchFamily="2" charset="2"/>
              <a:buChar char="q"/>
            </a:pPr>
            <a:r>
              <a:rPr lang="en-US" dirty="0" smtClean="0">
                <a:solidFill>
                  <a:schemeClr val="tx1"/>
                </a:solidFill>
              </a:rPr>
              <a:t> We can avoid deadlocks by modifying the philosopher process so that if the right fork is not available, the philosopher would defer to his left neighbor by putting down the left fork and repeating the attempt to take the forks sometime later.</a:t>
            </a:r>
          </a:p>
          <a:p>
            <a:pPr algn="just">
              <a:buFont typeface="Wingdings" pitchFamily="2" charset="2"/>
              <a:buChar char="q"/>
            </a:pPr>
            <a:r>
              <a:rPr lang="en-US" dirty="0" smtClean="0">
                <a:solidFill>
                  <a:schemeClr val="tx1"/>
                </a:solidFill>
              </a:rPr>
              <a:t> This approach suffers from </a:t>
            </a:r>
            <a:r>
              <a:rPr lang="en-US" dirty="0" err="1" smtClean="0">
                <a:solidFill>
                  <a:schemeClr val="tx1"/>
                </a:solidFill>
              </a:rPr>
              <a:t>livelocks</a:t>
            </a:r>
            <a:r>
              <a:rPr lang="en-US" dirty="0" smtClean="0">
                <a:solidFill>
                  <a:schemeClr val="tx1"/>
                </a:solidFill>
              </a:rPr>
              <a:t> because the same situation may recur.</a:t>
            </a:r>
            <a:r>
              <a:rPr lang="en-US" b="1" i="1" dirty="0" smtClean="0">
                <a:solidFill>
                  <a:srgbClr val="920000"/>
                </a:solidFill>
              </a:rPr>
              <a:t>  </a:t>
            </a:r>
            <a:endParaRPr lang="en-US" b="1" i="1" dirty="0">
              <a:solidFill>
                <a:srgbClr val="920000"/>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1B6035-812E-413D-9A88-C3DAEA4AB316}"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7" name="Slide Number Placeholder 6"/>
          <p:cNvSpPr>
            <a:spLocks noGrp="1"/>
          </p:cNvSpPr>
          <p:nvPr>
            <p:ph type="sldNum" sz="quarter" idx="12"/>
          </p:nvPr>
        </p:nvSpPr>
        <p:spPr/>
        <p:txBody>
          <a:bodyPr/>
          <a:lstStyle/>
          <a:p>
            <a:r>
              <a:rPr lang="en-US" smtClean="0"/>
              <a:t>6.</a:t>
            </a:r>
            <a:fld id="{34C1657C-10C8-4277-B654-647B1C413D01}" type="slidenum">
              <a:rPr lang="en-US" smtClean="0"/>
              <a:pPr/>
              <a:t>54</a:t>
            </a:fld>
            <a:endParaRPr lang="en-US" dirty="0"/>
          </a:p>
        </p:txBody>
      </p:sp>
      <p:sp>
        <p:nvSpPr>
          <p:cNvPr id="6" name="Rectangle 2"/>
          <p:cNvSpPr>
            <a:spLocks noGrp="1" noChangeArrowheads="1"/>
          </p:cNvSpPr>
          <p:nvPr>
            <p:ph type="title"/>
          </p:nvPr>
        </p:nvSpPr>
        <p:spPr>
          <a:xfrm>
            <a:off x="0" y="0"/>
            <a:ext cx="9144000" cy="381000"/>
          </a:xfrm>
          <a:solidFill>
            <a:schemeClr val="bg1">
              <a:lumMod val="75000"/>
            </a:schemeClr>
          </a:solidFill>
        </p:spPr>
        <p:txBody>
          <a:bodyPr>
            <a:noAutofit/>
          </a:bodyPr>
          <a:lstStyle/>
          <a:p>
            <a:pPr eaLnBrk="1" hangingPunct="1"/>
            <a:r>
              <a:rPr lang="en-US" sz="2400" b="1" dirty="0" smtClean="0"/>
              <a:t>Dining Philosophers….</a:t>
            </a:r>
          </a:p>
        </p:txBody>
      </p:sp>
      <p:pic>
        <p:nvPicPr>
          <p:cNvPr id="3074" name="Picture 2"/>
          <p:cNvPicPr>
            <a:picLocks noChangeAspect="1" noChangeArrowheads="1"/>
          </p:cNvPicPr>
          <p:nvPr/>
        </p:nvPicPr>
        <p:blipFill>
          <a:blip r:embed="rId2" cstate="print"/>
          <a:srcRect/>
          <a:stretch>
            <a:fillRect/>
          </a:stretch>
        </p:blipFill>
        <p:spPr bwMode="auto">
          <a:xfrm>
            <a:off x="0" y="381000"/>
            <a:ext cx="5181600" cy="6477000"/>
          </a:xfrm>
          <a:prstGeom prst="rect">
            <a:avLst/>
          </a:prstGeom>
          <a:noFill/>
          <a:ln w="38100">
            <a:solidFill>
              <a:srgbClr val="920000"/>
            </a:solidFill>
            <a:prstDash val="sysDot"/>
            <a:miter lim="800000"/>
            <a:headEnd/>
            <a:tailEnd/>
          </a:ln>
        </p:spPr>
      </p:pic>
      <p:sp>
        <p:nvSpPr>
          <p:cNvPr id="8" name="Rectangle 7"/>
          <p:cNvSpPr/>
          <p:nvPr/>
        </p:nvSpPr>
        <p:spPr>
          <a:xfrm>
            <a:off x="3048000" y="685800"/>
            <a:ext cx="1282146" cy="523220"/>
          </a:xfrm>
          <a:prstGeom prst="rect">
            <a:avLst/>
          </a:prstGeom>
        </p:spPr>
        <p:txBody>
          <a:bodyPr wrap="none">
            <a:spAutoFit/>
          </a:bodyPr>
          <a:lstStyle/>
          <a:p>
            <a:r>
              <a:rPr lang="en-US" sz="2800" b="1" dirty="0" smtClean="0">
                <a:solidFill>
                  <a:schemeClr val="tx1"/>
                </a:solidFill>
              </a:rPr>
              <a:t>Fig. A2</a:t>
            </a:r>
            <a:endParaRPr lang="en-US" sz="2800" b="1" dirty="0"/>
          </a:p>
        </p:txBody>
      </p:sp>
      <p:sp>
        <p:nvSpPr>
          <p:cNvPr id="9" name="TextBox 8"/>
          <p:cNvSpPr txBox="1"/>
          <p:nvPr/>
        </p:nvSpPr>
        <p:spPr>
          <a:xfrm>
            <a:off x="5257800" y="381000"/>
            <a:ext cx="3886200" cy="5632311"/>
          </a:xfrm>
          <a:prstGeom prst="rect">
            <a:avLst/>
          </a:prstGeom>
          <a:noFill/>
          <a:ln w="25400">
            <a:solidFill>
              <a:srgbClr val="C00000"/>
            </a:solidFill>
            <a:prstDash val="sysDot"/>
          </a:ln>
        </p:spPr>
        <p:txBody>
          <a:bodyPr wrap="square" rtlCol="0">
            <a:spAutoFit/>
          </a:bodyPr>
          <a:lstStyle/>
          <a:p>
            <a:pPr algn="just">
              <a:buFont typeface="Wingdings" pitchFamily="2" charset="2"/>
              <a:buChar char="q"/>
            </a:pPr>
            <a:r>
              <a:rPr lang="en-US" dirty="0" smtClean="0">
                <a:solidFill>
                  <a:schemeClr val="tx1"/>
                </a:solidFill>
              </a:rPr>
              <a:t> A philosopher checks availability of forks in a CS and also picks up the forks in the CS. Hence race conditions cannot arise.</a:t>
            </a:r>
          </a:p>
          <a:p>
            <a:pPr algn="just">
              <a:buFont typeface="Wingdings" pitchFamily="2" charset="2"/>
              <a:buChar char="q"/>
            </a:pPr>
            <a:r>
              <a:rPr lang="en-US" dirty="0" smtClean="0">
                <a:solidFill>
                  <a:schemeClr val="tx1"/>
                </a:solidFill>
              </a:rPr>
              <a:t> This arrangement ensures that at least some philosopher(s) can eat at any time and deadlocks cannot arise.</a:t>
            </a:r>
          </a:p>
          <a:p>
            <a:pPr algn="just">
              <a:buFont typeface="Wingdings" pitchFamily="2" charset="2"/>
              <a:buChar char="q"/>
            </a:pPr>
            <a:r>
              <a:rPr lang="en-US" dirty="0" smtClean="0">
                <a:solidFill>
                  <a:schemeClr val="tx1"/>
                </a:solidFill>
              </a:rPr>
              <a:t> A philosopher who cannot get both forks at the same time blocks himself.</a:t>
            </a:r>
          </a:p>
          <a:p>
            <a:pPr algn="just">
              <a:buFont typeface="Wingdings" pitchFamily="2" charset="2"/>
              <a:buChar char="q"/>
            </a:pPr>
            <a:r>
              <a:rPr lang="en-US" dirty="0" smtClean="0">
                <a:solidFill>
                  <a:schemeClr val="tx1"/>
                </a:solidFill>
              </a:rPr>
              <a:t> However, it does not avoid busy waits because the philosopher gets activated when any of his neighbors puts down a shared fork, hence he has to check for availability of forks once again. This is the purpose of the </a:t>
            </a:r>
            <a:r>
              <a:rPr lang="en-US" b="1" i="1" dirty="0" smtClean="0">
                <a:solidFill>
                  <a:schemeClr val="tx1"/>
                </a:solidFill>
              </a:rPr>
              <a:t>while</a:t>
            </a:r>
            <a:r>
              <a:rPr lang="en-US" dirty="0" smtClean="0">
                <a:solidFill>
                  <a:schemeClr val="tx1"/>
                </a:solidFill>
              </a:rPr>
              <a:t> loop.</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6FF9E4-5090-47DA-8389-17A75457EF15}"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7" name="Slide Number Placeholder 6"/>
          <p:cNvSpPr>
            <a:spLocks noGrp="1"/>
          </p:cNvSpPr>
          <p:nvPr>
            <p:ph type="sldNum" sz="quarter" idx="12"/>
          </p:nvPr>
        </p:nvSpPr>
        <p:spPr/>
        <p:txBody>
          <a:bodyPr/>
          <a:lstStyle/>
          <a:p>
            <a:r>
              <a:rPr lang="en-US" smtClean="0"/>
              <a:t>6.</a:t>
            </a:r>
            <a:fld id="{34C1657C-10C8-4277-B654-647B1C413D01}" type="slidenum">
              <a:rPr lang="en-US" smtClean="0"/>
              <a:pPr/>
              <a:t>55</a:t>
            </a:fld>
            <a:endParaRPr lang="en-US" dirty="0"/>
          </a:p>
        </p:txBody>
      </p:sp>
      <p:sp>
        <p:nvSpPr>
          <p:cNvPr id="6" name="Title 1"/>
          <p:cNvSpPr>
            <a:spLocks noGrp="1"/>
          </p:cNvSpPr>
          <p:nvPr>
            <p:ph type="title"/>
          </p:nvPr>
        </p:nvSpPr>
        <p:spPr>
          <a:xfrm>
            <a:off x="0" y="0"/>
            <a:ext cx="9144000" cy="838200"/>
          </a:xfrm>
          <a:solidFill>
            <a:schemeClr val="bg1">
              <a:lumMod val="75000"/>
            </a:schemeClr>
          </a:solidFill>
        </p:spPr>
        <p:txBody>
          <a:bodyPr>
            <a:noAutofit/>
          </a:bodyPr>
          <a:lstStyle/>
          <a:p>
            <a:r>
              <a:rPr lang="en-US" sz="2400" b="1" dirty="0" smtClean="0"/>
              <a:t>Software Solutions for Critical Section </a:t>
            </a:r>
            <a:r>
              <a:rPr lang="en-US" sz="2400" b="1" dirty="0" smtClean="0">
                <a:sym typeface="Wingdings" pitchFamily="2" charset="2"/>
              </a:rPr>
              <a:t> </a:t>
            </a:r>
            <a:r>
              <a:rPr lang="en-US" sz="2400" b="1" i="1" u="sng" dirty="0" smtClean="0">
                <a:solidFill>
                  <a:srgbClr val="920000"/>
                </a:solidFill>
              </a:rPr>
              <a:t>Dekker’s Algorithm for Two-process CS Problem </a:t>
            </a:r>
          </a:p>
        </p:txBody>
      </p:sp>
      <p:sp>
        <p:nvSpPr>
          <p:cNvPr id="8" name="TextBox 7"/>
          <p:cNvSpPr txBox="1"/>
          <p:nvPr/>
        </p:nvSpPr>
        <p:spPr>
          <a:xfrm>
            <a:off x="0" y="838200"/>
            <a:ext cx="9144000" cy="3046988"/>
          </a:xfrm>
          <a:prstGeom prst="rect">
            <a:avLst/>
          </a:prstGeom>
          <a:noFill/>
        </p:spPr>
        <p:txBody>
          <a:bodyPr wrap="square" rtlCol="0">
            <a:spAutoFit/>
          </a:bodyPr>
          <a:lstStyle/>
          <a:p>
            <a:pPr>
              <a:buFont typeface="Wingdings" pitchFamily="2" charset="2"/>
              <a:buChar char="q"/>
            </a:pPr>
            <a:r>
              <a:rPr lang="en-US" sz="2400" dirty="0" smtClean="0">
                <a:solidFill>
                  <a:schemeClr val="tx1"/>
                </a:solidFill>
              </a:rPr>
              <a:t> Dekker proposed that in case of race condition let </a:t>
            </a:r>
            <a:r>
              <a:rPr lang="en-US" sz="2400" b="1" i="1" dirty="0" smtClean="0">
                <a:solidFill>
                  <a:srgbClr val="920000"/>
                </a:solidFill>
              </a:rPr>
              <a:t>turn</a:t>
            </a:r>
            <a:r>
              <a:rPr lang="en-US" sz="2400" dirty="0" smtClean="0">
                <a:solidFill>
                  <a:schemeClr val="tx1"/>
                </a:solidFill>
              </a:rPr>
              <a:t> be used to break the tie. </a:t>
            </a:r>
          </a:p>
          <a:p>
            <a:pPr>
              <a:buFont typeface="Wingdings" pitchFamily="2" charset="2"/>
              <a:buChar char="q"/>
            </a:pPr>
            <a:r>
              <a:rPr lang="en-US" sz="2400" dirty="0" smtClean="0">
                <a:solidFill>
                  <a:schemeClr val="tx1"/>
                </a:solidFill>
              </a:rPr>
              <a:t>This means that if a process (say P2) desires to enter the CS and finds that the other process (P1) is also interested in entering, and it is the turn of the other process (P1), then the previous process (P2) forgoes its claim and sets its state to false, enabling the other process (P1) to enter the CS. </a:t>
            </a:r>
          </a:p>
          <a:p>
            <a:pPr>
              <a:buFont typeface="Wingdings" pitchFamily="2" charset="2"/>
              <a:buChar char="q"/>
            </a:pPr>
            <a:r>
              <a:rPr lang="en-US" sz="2400" dirty="0" smtClean="0">
                <a:solidFill>
                  <a:schemeClr val="tx1"/>
                </a:solidFill>
              </a:rPr>
              <a:t> Dekker’s algorithm is shown in </a:t>
            </a:r>
            <a:r>
              <a:rPr lang="en-US" sz="2400" b="1" dirty="0" smtClean="0">
                <a:solidFill>
                  <a:schemeClr val="tx1"/>
                </a:solidFill>
              </a:rPr>
              <a:t>Fig. A3 (slide 6.56).</a:t>
            </a:r>
            <a:endParaRPr lang="en-US" sz="2400" b="1" dirty="0" smtClean="0"/>
          </a:p>
          <a:p>
            <a:pPr>
              <a:buFont typeface="Wingdings" pitchFamily="2" charset="2"/>
              <a:buChar char="q"/>
            </a:pP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0090A3-B2F9-4F4D-8FE5-E6829AD542B5}"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8" name="Slide Number Placeholder 7"/>
          <p:cNvSpPr>
            <a:spLocks noGrp="1"/>
          </p:cNvSpPr>
          <p:nvPr>
            <p:ph type="sldNum" sz="quarter" idx="12"/>
          </p:nvPr>
        </p:nvSpPr>
        <p:spPr/>
        <p:txBody>
          <a:bodyPr/>
          <a:lstStyle/>
          <a:p>
            <a:r>
              <a:rPr lang="en-US" smtClean="0"/>
              <a:t>6.</a:t>
            </a:r>
            <a:fld id="{34C1657C-10C8-4277-B654-647B1C413D01}" type="slidenum">
              <a:rPr lang="en-US" smtClean="0"/>
              <a:pPr/>
              <a:t>56</a:t>
            </a:fld>
            <a:endParaRPr lang="en-US" dirty="0"/>
          </a:p>
        </p:txBody>
      </p:sp>
      <p:sp>
        <p:nvSpPr>
          <p:cNvPr id="9" name="Rectangle 8"/>
          <p:cNvSpPr/>
          <p:nvPr/>
        </p:nvSpPr>
        <p:spPr>
          <a:xfrm>
            <a:off x="0" y="0"/>
            <a:ext cx="9144000" cy="400110"/>
          </a:xfrm>
          <a:prstGeom prst="rect">
            <a:avLst/>
          </a:prstGeom>
          <a:solidFill>
            <a:schemeClr val="bg1">
              <a:lumMod val="75000"/>
            </a:schemeClr>
          </a:solidFill>
        </p:spPr>
        <p:txBody>
          <a:bodyPr wrap="square">
            <a:spAutoFit/>
          </a:bodyPr>
          <a:lstStyle/>
          <a:p>
            <a:pPr algn="ctr"/>
            <a:r>
              <a:rPr lang="en-US" b="1" i="1" dirty="0" smtClean="0">
                <a:solidFill>
                  <a:schemeClr val="tx1"/>
                </a:solidFill>
              </a:rPr>
              <a:t>Dekker’s Algorithm for Two-process CS Problem </a:t>
            </a:r>
            <a:endParaRPr lang="en-US" dirty="0">
              <a:solidFill>
                <a:schemeClr val="tx1"/>
              </a:solidFill>
            </a:endParaRPr>
          </a:p>
        </p:txBody>
      </p:sp>
      <p:pic>
        <p:nvPicPr>
          <p:cNvPr id="10" name="Content Placeholder 3"/>
          <p:cNvPicPr>
            <a:picLocks noGrp="1"/>
          </p:cNvPicPr>
          <p:nvPr>
            <p:ph idx="1"/>
          </p:nvPr>
        </p:nvPicPr>
        <p:blipFill>
          <a:blip r:embed="rId2" cstate="print"/>
          <a:srcRect/>
          <a:stretch>
            <a:fillRect/>
          </a:stretch>
        </p:blipFill>
        <p:spPr>
          <a:xfrm>
            <a:off x="0" y="381000"/>
            <a:ext cx="9143999" cy="6477000"/>
          </a:xfrm>
          <a:blipFill>
            <a:blip r:embed="rId3" cstate="print"/>
            <a:tile tx="0" ty="0" sx="100000" sy="100000" flip="none" algn="tl"/>
          </a:blipFill>
        </p:spPr>
      </p:pic>
      <p:sp>
        <p:nvSpPr>
          <p:cNvPr id="7" name="Rectangle 6"/>
          <p:cNvSpPr/>
          <p:nvPr/>
        </p:nvSpPr>
        <p:spPr>
          <a:xfrm>
            <a:off x="2438400" y="1676400"/>
            <a:ext cx="1282146" cy="523220"/>
          </a:xfrm>
          <a:prstGeom prst="rect">
            <a:avLst/>
          </a:prstGeom>
        </p:spPr>
        <p:txBody>
          <a:bodyPr wrap="none">
            <a:spAutoFit/>
          </a:bodyPr>
          <a:lstStyle/>
          <a:p>
            <a:r>
              <a:rPr lang="en-US" sz="2800" b="1" dirty="0" smtClean="0">
                <a:solidFill>
                  <a:schemeClr val="tx1"/>
                </a:solidFill>
              </a:rPr>
              <a:t>Fig. A3</a:t>
            </a:r>
            <a:endParaRPr lang="en-US" sz="2800" b="1"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1B6035-812E-413D-9A88-C3DAEA4AB316}"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7" name="Slide Number Placeholder 6"/>
          <p:cNvSpPr>
            <a:spLocks noGrp="1"/>
          </p:cNvSpPr>
          <p:nvPr>
            <p:ph type="sldNum" sz="quarter" idx="12"/>
          </p:nvPr>
        </p:nvSpPr>
        <p:spPr/>
        <p:txBody>
          <a:bodyPr/>
          <a:lstStyle/>
          <a:p>
            <a:r>
              <a:rPr lang="en-US" smtClean="0"/>
              <a:t>6.</a:t>
            </a:r>
            <a:fld id="{34C1657C-10C8-4277-B654-647B1C413D01}" type="slidenum">
              <a:rPr lang="en-US" smtClean="0"/>
              <a:pPr/>
              <a:t>57</a:t>
            </a:fld>
            <a:endParaRPr lang="en-US" dirty="0"/>
          </a:p>
        </p:txBody>
      </p:sp>
      <p:sp>
        <p:nvSpPr>
          <p:cNvPr id="8" name="Rectangle 7"/>
          <p:cNvSpPr/>
          <p:nvPr/>
        </p:nvSpPr>
        <p:spPr>
          <a:xfrm>
            <a:off x="0" y="0"/>
            <a:ext cx="9144000" cy="400110"/>
          </a:xfrm>
          <a:prstGeom prst="rect">
            <a:avLst/>
          </a:prstGeom>
          <a:solidFill>
            <a:schemeClr val="bg1">
              <a:lumMod val="75000"/>
            </a:schemeClr>
          </a:solidFill>
        </p:spPr>
        <p:txBody>
          <a:bodyPr wrap="square">
            <a:spAutoFit/>
          </a:bodyPr>
          <a:lstStyle/>
          <a:p>
            <a:pPr algn="ctr"/>
            <a:r>
              <a:rPr lang="en-US" b="1" i="1" dirty="0" smtClean="0">
                <a:solidFill>
                  <a:schemeClr val="tx1"/>
                </a:solidFill>
              </a:rPr>
              <a:t>Peterson’s Algorithm for Two-process CS Problem </a:t>
            </a:r>
            <a:endParaRPr lang="en-US" dirty="0">
              <a:solidFill>
                <a:schemeClr val="tx1"/>
              </a:solidFill>
            </a:endParaRPr>
          </a:p>
        </p:txBody>
      </p:sp>
      <p:sp>
        <p:nvSpPr>
          <p:cNvPr id="10" name="TextBox 9"/>
          <p:cNvSpPr txBox="1"/>
          <p:nvPr/>
        </p:nvSpPr>
        <p:spPr>
          <a:xfrm>
            <a:off x="0" y="533400"/>
            <a:ext cx="9144000" cy="4154984"/>
          </a:xfrm>
          <a:prstGeom prst="rect">
            <a:avLst/>
          </a:prstGeom>
          <a:noFill/>
        </p:spPr>
        <p:txBody>
          <a:bodyPr wrap="square" rtlCol="0">
            <a:spAutoFit/>
          </a:bodyPr>
          <a:lstStyle/>
          <a:p>
            <a:r>
              <a:rPr lang="en-US" sz="2200" dirty="0" smtClean="0">
                <a:solidFill>
                  <a:schemeClr val="tx1"/>
                </a:solidFill>
              </a:rPr>
              <a:t>The Dekker’s solution is correct and complete. Let us consider the following scenario: Assume that </a:t>
            </a:r>
            <a:r>
              <a:rPr lang="en-US" sz="2200" b="1" i="1" dirty="0" smtClean="0">
                <a:solidFill>
                  <a:srgbClr val="920000"/>
                </a:solidFill>
              </a:rPr>
              <a:t>turn = 1</a:t>
            </a:r>
            <a:r>
              <a:rPr lang="en-US" sz="2200" dirty="0" smtClean="0">
                <a:solidFill>
                  <a:schemeClr val="tx1"/>
                </a:solidFill>
              </a:rPr>
              <a:t>. </a:t>
            </a:r>
          </a:p>
          <a:p>
            <a:pPr marL="457200" indent="-457200">
              <a:buFont typeface="+mj-lt"/>
              <a:buAutoNum type="arabicPeriod"/>
            </a:pPr>
            <a:r>
              <a:rPr lang="en-US" sz="2200" dirty="0" smtClean="0">
                <a:solidFill>
                  <a:schemeClr val="tx1"/>
                </a:solidFill>
              </a:rPr>
              <a:t> P1 shows its interest in entering the CS. It sets ‘stateP1 = true’.</a:t>
            </a:r>
          </a:p>
          <a:p>
            <a:pPr marL="457200" indent="-457200">
              <a:buFont typeface="+mj-lt"/>
              <a:buAutoNum type="arabicPeriod"/>
            </a:pPr>
            <a:r>
              <a:rPr lang="en-US" sz="2200" dirty="0" smtClean="0">
                <a:solidFill>
                  <a:schemeClr val="tx1"/>
                </a:solidFill>
              </a:rPr>
              <a:t> P1 is preempted and a context switch takes place with P2.</a:t>
            </a:r>
          </a:p>
          <a:p>
            <a:pPr marL="457200" indent="-457200">
              <a:buFont typeface="+mj-lt"/>
              <a:buAutoNum type="arabicPeriod"/>
            </a:pPr>
            <a:r>
              <a:rPr lang="en-US" sz="2200" dirty="0" smtClean="0">
                <a:solidFill>
                  <a:schemeClr val="tx1"/>
                </a:solidFill>
              </a:rPr>
              <a:t> P2 shows its interest in entering the CS. It sets ‘stateP2 = true’.</a:t>
            </a:r>
          </a:p>
          <a:p>
            <a:pPr marL="457200" indent="-457200">
              <a:buFont typeface="+mj-lt"/>
              <a:buAutoNum type="arabicPeriod"/>
            </a:pPr>
            <a:r>
              <a:rPr lang="en-US" sz="2200" dirty="0" smtClean="0">
                <a:solidFill>
                  <a:schemeClr val="tx1"/>
                </a:solidFill>
              </a:rPr>
              <a:t> P2 tries to enter the CS but finds that ‘stateP1 = true’ and also ‘turn == 1’, It sets ‘stateP2 = false’.</a:t>
            </a:r>
          </a:p>
          <a:p>
            <a:pPr marL="457200" indent="-457200">
              <a:buFont typeface="+mj-lt"/>
              <a:buAutoNum type="arabicPeriod"/>
            </a:pPr>
            <a:r>
              <a:rPr lang="en-US" sz="2200" dirty="0" smtClean="0">
                <a:solidFill>
                  <a:schemeClr val="tx1"/>
                </a:solidFill>
              </a:rPr>
              <a:t> P2 is preempted and a context switch takes place with P1.</a:t>
            </a:r>
          </a:p>
          <a:p>
            <a:pPr marL="457200" indent="-457200">
              <a:buFont typeface="+mj-lt"/>
              <a:buAutoNum type="arabicPeriod"/>
            </a:pPr>
            <a:r>
              <a:rPr lang="en-US" sz="2200" dirty="0" smtClean="0">
                <a:solidFill>
                  <a:schemeClr val="tx1"/>
                </a:solidFill>
              </a:rPr>
              <a:t> P1 tries to enter into CS and it finds that ‘stateP2 == false’ and therefore it enters the CS.</a:t>
            </a:r>
          </a:p>
          <a:p>
            <a:pPr marL="457200" indent="-457200">
              <a:buFont typeface="+mj-lt"/>
              <a:buAutoNum type="arabicPeriod"/>
            </a:pPr>
            <a:r>
              <a:rPr lang="en-US" sz="2200" dirty="0" smtClean="0">
                <a:solidFill>
                  <a:schemeClr val="tx1"/>
                </a:solidFill>
              </a:rPr>
              <a:t>In Peterson’s algorithm, a process allows the other process too get into the CS by giving the turn to other process. The </a:t>
            </a:r>
            <a:r>
              <a:rPr lang="en-US" sz="2200" dirty="0" err="1" smtClean="0">
                <a:solidFill>
                  <a:schemeClr val="tx1"/>
                </a:solidFill>
              </a:rPr>
              <a:t>algo</a:t>
            </a:r>
            <a:r>
              <a:rPr lang="en-US" sz="2200" dirty="0" smtClean="0">
                <a:solidFill>
                  <a:schemeClr val="tx1"/>
                </a:solidFill>
              </a:rPr>
              <a:t>. is given in </a:t>
            </a:r>
            <a:endParaRPr lang="en-US" sz="2200" dirty="0">
              <a:solidFill>
                <a:schemeClr val="tx1"/>
              </a:solidFill>
            </a:endParaRPr>
          </a:p>
        </p:txBody>
      </p:sp>
      <p:sp>
        <p:nvSpPr>
          <p:cNvPr id="11" name="Rectangle 10"/>
          <p:cNvSpPr/>
          <p:nvPr/>
        </p:nvSpPr>
        <p:spPr>
          <a:xfrm>
            <a:off x="7315200" y="4267200"/>
            <a:ext cx="1828800" cy="523220"/>
          </a:xfrm>
          <a:prstGeom prst="rect">
            <a:avLst/>
          </a:prstGeom>
        </p:spPr>
        <p:txBody>
          <a:bodyPr wrap="square">
            <a:spAutoFit/>
          </a:bodyPr>
          <a:lstStyle/>
          <a:p>
            <a:r>
              <a:rPr lang="en-US" sz="2800" b="1" dirty="0" smtClean="0">
                <a:solidFill>
                  <a:schemeClr val="tx1"/>
                </a:solidFill>
              </a:rPr>
              <a:t>Fig. A4</a:t>
            </a:r>
            <a:endParaRPr lang="en-US" sz="2800" b="1"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1B6035-812E-413D-9A88-C3DAEA4AB316}"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7" name="Slide Number Placeholder 6"/>
          <p:cNvSpPr>
            <a:spLocks noGrp="1"/>
          </p:cNvSpPr>
          <p:nvPr>
            <p:ph type="sldNum" sz="quarter" idx="12"/>
          </p:nvPr>
        </p:nvSpPr>
        <p:spPr/>
        <p:txBody>
          <a:bodyPr/>
          <a:lstStyle/>
          <a:p>
            <a:r>
              <a:rPr lang="en-US" smtClean="0"/>
              <a:t>6.</a:t>
            </a:r>
            <a:fld id="{34C1657C-10C8-4277-B654-647B1C413D01}" type="slidenum">
              <a:rPr lang="en-US" smtClean="0"/>
              <a:pPr/>
              <a:t>58</a:t>
            </a:fld>
            <a:endParaRPr lang="en-US" dirty="0"/>
          </a:p>
        </p:txBody>
      </p:sp>
      <p:sp>
        <p:nvSpPr>
          <p:cNvPr id="6" name="Rectangle 5"/>
          <p:cNvSpPr/>
          <p:nvPr/>
        </p:nvSpPr>
        <p:spPr>
          <a:xfrm>
            <a:off x="0" y="0"/>
            <a:ext cx="9144000" cy="400110"/>
          </a:xfrm>
          <a:prstGeom prst="rect">
            <a:avLst/>
          </a:prstGeom>
          <a:solidFill>
            <a:schemeClr val="bg1">
              <a:lumMod val="75000"/>
            </a:schemeClr>
          </a:solidFill>
        </p:spPr>
        <p:txBody>
          <a:bodyPr wrap="square">
            <a:spAutoFit/>
          </a:bodyPr>
          <a:lstStyle/>
          <a:p>
            <a:pPr algn="ctr"/>
            <a:r>
              <a:rPr lang="en-US" b="1" i="1" dirty="0" smtClean="0">
                <a:solidFill>
                  <a:schemeClr val="tx1"/>
                </a:solidFill>
              </a:rPr>
              <a:t>Peterson’s Algorithm for Two-process CS Problem </a:t>
            </a:r>
            <a:endParaRPr lang="en-US" dirty="0">
              <a:solidFill>
                <a:schemeClr val="tx1"/>
              </a:solidFill>
            </a:endParaRPr>
          </a:p>
        </p:txBody>
      </p:sp>
      <p:pic>
        <p:nvPicPr>
          <p:cNvPr id="8" name="Content Placeholder 3"/>
          <p:cNvPicPr>
            <a:picLocks noGrp="1"/>
          </p:cNvPicPr>
          <p:nvPr>
            <p:ph idx="1"/>
          </p:nvPr>
        </p:nvPicPr>
        <p:blipFill>
          <a:blip r:embed="rId2" cstate="print"/>
          <a:srcRect/>
          <a:stretch>
            <a:fillRect/>
          </a:stretch>
        </p:blipFill>
        <p:spPr>
          <a:xfrm>
            <a:off x="0" y="381000"/>
            <a:ext cx="9144000" cy="6477000"/>
          </a:xfrm>
          <a:blipFill>
            <a:blip r:embed="rId3" cstate="print"/>
            <a:tile tx="0" ty="0" sx="100000" sy="100000" flip="none" algn="tl"/>
          </a:blipFill>
        </p:spPr>
      </p:pic>
      <p:sp>
        <p:nvSpPr>
          <p:cNvPr id="9" name="Rectangle 8"/>
          <p:cNvSpPr/>
          <p:nvPr/>
        </p:nvSpPr>
        <p:spPr>
          <a:xfrm>
            <a:off x="2438400" y="1676400"/>
            <a:ext cx="1282146" cy="523220"/>
          </a:xfrm>
          <a:prstGeom prst="rect">
            <a:avLst/>
          </a:prstGeom>
        </p:spPr>
        <p:txBody>
          <a:bodyPr wrap="none">
            <a:spAutoFit/>
          </a:bodyPr>
          <a:lstStyle/>
          <a:p>
            <a:r>
              <a:rPr lang="en-US" sz="2800" b="1" dirty="0" smtClean="0">
                <a:solidFill>
                  <a:schemeClr val="tx1"/>
                </a:solidFill>
              </a:rPr>
              <a:t>Fig. A4</a:t>
            </a:r>
            <a:endParaRPr lang="en-US" sz="2800" b="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0090A3-B2F9-4F4D-8FE5-E6829AD542B5}"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8" name="Slide Number Placeholder 7"/>
          <p:cNvSpPr>
            <a:spLocks noGrp="1"/>
          </p:cNvSpPr>
          <p:nvPr>
            <p:ph type="sldNum" sz="quarter" idx="12"/>
          </p:nvPr>
        </p:nvSpPr>
        <p:spPr/>
        <p:txBody>
          <a:bodyPr/>
          <a:lstStyle/>
          <a:p>
            <a:r>
              <a:rPr lang="en-US" smtClean="0"/>
              <a:t>6.</a:t>
            </a:r>
            <a:fld id="{34C1657C-10C8-4277-B654-647B1C413D01}" type="slidenum">
              <a:rPr lang="en-US" smtClean="0"/>
              <a:pPr/>
              <a:t>59</a:t>
            </a:fld>
            <a:endParaRPr lang="en-US" dirty="0"/>
          </a:p>
        </p:txBody>
      </p:sp>
      <p:sp>
        <p:nvSpPr>
          <p:cNvPr id="9" name="Rectangle 8"/>
          <p:cNvSpPr/>
          <p:nvPr/>
        </p:nvSpPr>
        <p:spPr>
          <a:xfrm>
            <a:off x="0" y="0"/>
            <a:ext cx="9144000" cy="400110"/>
          </a:xfrm>
          <a:prstGeom prst="rect">
            <a:avLst/>
          </a:prstGeom>
          <a:solidFill>
            <a:schemeClr val="bg1">
              <a:lumMod val="75000"/>
            </a:schemeClr>
          </a:solidFill>
        </p:spPr>
        <p:txBody>
          <a:bodyPr wrap="square">
            <a:spAutoFit/>
          </a:bodyPr>
          <a:lstStyle/>
          <a:p>
            <a:pPr algn="ctr"/>
            <a:r>
              <a:rPr lang="en-US" b="1" i="1" dirty="0" smtClean="0">
                <a:solidFill>
                  <a:schemeClr val="tx1"/>
                </a:solidFill>
              </a:rPr>
              <a:t>Bakery’s Algorithm – Solution to the N-process CS Problem </a:t>
            </a:r>
            <a:endParaRPr lang="en-US" dirty="0">
              <a:solidFill>
                <a:schemeClr val="tx1"/>
              </a:solidFill>
            </a:endParaRPr>
          </a:p>
        </p:txBody>
      </p:sp>
      <p:sp>
        <p:nvSpPr>
          <p:cNvPr id="6" name="TextBox 5"/>
          <p:cNvSpPr txBox="1"/>
          <p:nvPr/>
        </p:nvSpPr>
        <p:spPr>
          <a:xfrm>
            <a:off x="0" y="407313"/>
            <a:ext cx="9144000" cy="6217087"/>
          </a:xfrm>
          <a:prstGeom prst="rect">
            <a:avLst/>
          </a:prstGeom>
          <a:blipFill>
            <a:blip r:embed="rId2" cstate="print"/>
            <a:tile tx="0" ty="0" sx="100000" sy="100000" flip="none" algn="tl"/>
          </a:blipFill>
        </p:spPr>
        <p:txBody>
          <a:bodyPr wrap="square" rtlCol="0">
            <a:spAutoFit/>
          </a:bodyPr>
          <a:lstStyle/>
          <a:p>
            <a:pPr>
              <a:buFont typeface="Wingdings" pitchFamily="2" charset="2"/>
              <a:buChar char="q"/>
            </a:pPr>
            <a:r>
              <a:rPr lang="en-US" sz="2200" dirty="0" smtClean="0">
                <a:solidFill>
                  <a:schemeClr val="tx1"/>
                </a:solidFill>
              </a:rPr>
              <a:t> Let us assume there are </a:t>
            </a:r>
            <a:r>
              <a:rPr lang="en-US" sz="2200" b="1" i="1" dirty="0" smtClean="0">
                <a:solidFill>
                  <a:srgbClr val="920000"/>
                </a:solidFill>
              </a:rPr>
              <a:t>N</a:t>
            </a:r>
            <a:r>
              <a:rPr lang="en-US" sz="2200" dirty="0" smtClean="0">
                <a:solidFill>
                  <a:schemeClr val="tx1"/>
                </a:solidFill>
              </a:rPr>
              <a:t> processes. </a:t>
            </a:r>
          </a:p>
          <a:p>
            <a:pPr>
              <a:buFont typeface="Wingdings" pitchFamily="2" charset="2"/>
              <a:buChar char="q"/>
            </a:pPr>
            <a:r>
              <a:rPr lang="en-US" sz="2200" dirty="0" smtClean="0">
                <a:solidFill>
                  <a:schemeClr val="tx1"/>
                </a:solidFill>
              </a:rPr>
              <a:t> Every process is allotted a number from </a:t>
            </a:r>
            <a:r>
              <a:rPr lang="en-US" sz="2200" b="1" i="1" dirty="0" smtClean="0">
                <a:solidFill>
                  <a:srgbClr val="920000"/>
                </a:solidFill>
              </a:rPr>
              <a:t>1..N</a:t>
            </a:r>
            <a:r>
              <a:rPr lang="en-US" sz="2200" dirty="0" smtClean="0">
                <a:solidFill>
                  <a:schemeClr val="tx1"/>
                </a:solidFill>
              </a:rPr>
              <a:t>.</a:t>
            </a:r>
          </a:p>
          <a:p>
            <a:pPr>
              <a:buFont typeface="Wingdings" pitchFamily="2" charset="2"/>
              <a:buChar char="q"/>
            </a:pPr>
            <a:r>
              <a:rPr lang="en-US" sz="2200" dirty="0" smtClean="0">
                <a:solidFill>
                  <a:schemeClr val="tx1"/>
                </a:solidFill>
              </a:rPr>
              <a:t> If a process desires to enter the CS, it obtains a token from the system.</a:t>
            </a:r>
          </a:p>
          <a:p>
            <a:pPr>
              <a:buFont typeface="Wingdings" pitchFamily="2" charset="2"/>
              <a:buChar char="q"/>
            </a:pPr>
            <a:r>
              <a:rPr lang="en-US" sz="2200" dirty="0" smtClean="0">
                <a:solidFill>
                  <a:schemeClr val="tx1"/>
                </a:solidFill>
              </a:rPr>
              <a:t> The system allots a pair of values (</a:t>
            </a:r>
            <a:r>
              <a:rPr lang="en-US" sz="2200" b="1" i="1" dirty="0" smtClean="0">
                <a:solidFill>
                  <a:srgbClr val="920000"/>
                </a:solidFill>
              </a:rPr>
              <a:t>token[</a:t>
            </a:r>
            <a:r>
              <a:rPr lang="en-US" sz="2200" b="1" i="1" dirty="0" err="1" smtClean="0">
                <a:solidFill>
                  <a:srgbClr val="920000"/>
                </a:solidFill>
              </a:rPr>
              <a:t>i</a:t>
            </a:r>
            <a:r>
              <a:rPr lang="en-US" sz="2200" b="1" i="1" dirty="0" smtClean="0">
                <a:solidFill>
                  <a:srgbClr val="920000"/>
                </a:solidFill>
              </a:rPr>
              <a:t>], </a:t>
            </a:r>
            <a:r>
              <a:rPr lang="en-US" sz="2200" b="1" i="1" dirty="0" err="1" smtClean="0">
                <a:solidFill>
                  <a:srgbClr val="920000"/>
                </a:solidFill>
              </a:rPr>
              <a:t>i</a:t>
            </a:r>
            <a:r>
              <a:rPr lang="en-US" sz="2200" dirty="0" smtClean="0">
                <a:solidFill>
                  <a:schemeClr val="tx1"/>
                </a:solidFill>
              </a:rPr>
              <a:t>) to the process, where </a:t>
            </a:r>
            <a:r>
              <a:rPr lang="en-US" sz="2200" b="1" i="1" dirty="0" smtClean="0">
                <a:solidFill>
                  <a:srgbClr val="920000"/>
                </a:solidFill>
              </a:rPr>
              <a:t>token[</a:t>
            </a:r>
            <a:r>
              <a:rPr lang="en-US" sz="2200" b="1" i="1" dirty="0" err="1" smtClean="0">
                <a:solidFill>
                  <a:srgbClr val="920000"/>
                </a:solidFill>
              </a:rPr>
              <a:t>i</a:t>
            </a:r>
            <a:r>
              <a:rPr lang="en-US" sz="2200" b="1" i="1" dirty="0" smtClean="0">
                <a:solidFill>
                  <a:srgbClr val="920000"/>
                </a:solidFill>
              </a:rPr>
              <a:t>]</a:t>
            </a:r>
            <a:r>
              <a:rPr lang="en-US" sz="2200" dirty="0" smtClean="0">
                <a:solidFill>
                  <a:schemeClr val="tx1"/>
                </a:solidFill>
              </a:rPr>
              <a:t> is the token number of </a:t>
            </a:r>
            <a:r>
              <a:rPr lang="en-US" sz="2200" b="1" i="1" dirty="0" err="1" smtClean="0">
                <a:solidFill>
                  <a:srgbClr val="920000"/>
                </a:solidFill>
              </a:rPr>
              <a:t>i</a:t>
            </a:r>
            <a:r>
              <a:rPr lang="en-US" sz="2200" b="1" i="1" baseline="30000" dirty="0" err="1" smtClean="0">
                <a:solidFill>
                  <a:srgbClr val="920000"/>
                </a:solidFill>
              </a:rPr>
              <a:t>th</a:t>
            </a:r>
            <a:r>
              <a:rPr lang="en-US" sz="2200" dirty="0" smtClean="0">
                <a:solidFill>
                  <a:schemeClr val="tx1"/>
                </a:solidFill>
              </a:rPr>
              <a:t> process, and </a:t>
            </a:r>
            <a:r>
              <a:rPr lang="en-US" sz="2400" b="1" i="1" dirty="0" err="1" smtClean="0">
                <a:solidFill>
                  <a:srgbClr val="920000"/>
                </a:solidFill>
              </a:rPr>
              <a:t>i</a:t>
            </a:r>
            <a:r>
              <a:rPr lang="en-US" sz="2200" dirty="0" smtClean="0">
                <a:solidFill>
                  <a:schemeClr val="tx1"/>
                </a:solidFill>
              </a:rPr>
              <a:t> is the process number. </a:t>
            </a:r>
          </a:p>
          <a:p>
            <a:pPr>
              <a:buFont typeface="Wingdings" pitchFamily="2" charset="2"/>
              <a:buChar char="q"/>
            </a:pPr>
            <a:r>
              <a:rPr lang="en-US" sz="2200" dirty="0" smtClean="0">
                <a:solidFill>
                  <a:schemeClr val="tx1"/>
                </a:solidFill>
              </a:rPr>
              <a:t> The token number is so assigned that its value is one more than the highest token assigned thus far.</a:t>
            </a:r>
          </a:p>
          <a:p>
            <a:pPr>
              <a:buFont typeface="Wingdings" pitchFamily="2" charset="2"/>
              <a:buChar char="q"/>
            </a:pPr>
            <a:r>
              <a:rPr lang="en-US" sz="2200" dirty="0" smtClean="0">
                <a:solidFill>
                  <a:schemeClr val="tx1"/>
                </a:solidFill>
              </a:rPr>
              <a:t> The token is not protected by the system and therefore there are chances that two processes, under race conditions, may get the same token number.</a:t>
            </a:r>
          </a:p>
          <a:p>
            <a:pPr>
              <a:buFont typeface="Wingdings" pitchFamily="2" charset="2"/>
              <a:buChar char="q"/>
            </a:pPr>
            <a:r>
              <a:rPr lang="en-US" sz="2200" dirty="0" smtClean="0">
                <a:solidFill>
                  <a:schemeClr val="tx1"/>
                </a:solidFill>
              </a:rPr>
              <a:t> However, the process of obtaining the token is controlled by a </a:t>
            </a:r>
            <a:r>
              <a:rPr lang="en-US" sz="2200" b="1" i="1" dirty="0" err="1" smtClean="0">
                <a:solidFill>
                  <a:srgbClr val="481F67"/>
                </a:solidFill>
              </a:rPr>
              <a:t>boolean</a:t>
            </a:r>
            <a:r>
              <a:rPr lang="en-US" sz="2200" b="1" i="1" dirty="0" smtClean="0">
                <a:solidFill>
                  <a:srgbClr val="481F67"/>
                </a:solidFill>
              </a:rPr>
              <a:t> variable called choosing</a:t>
            </a:r>
            <a:r>
              <a:rPr lang="en-US" sz="2200" dirty="0" smtClean="0">
                <a:solidFill>
                  <a:schemeClr val="tx1"/>
                </a:solidFill>
              </a:rPr>
              <a:t>.</a:t>
            </a:r>
          </a:p>
          <a:p>
            <a:endParaRPr lang="en-US" sz="2200" dirty="0" smtClean="0">
              <a:solidFill>
                <a:schemeClr val="tx1"/>
              </a:solidFill>
            </a:endParaRPr>
          </a:p>
          <a:p>
            <a:pPr>
              <a:buFont typeface="Wingdings" pitchFamily="2" charset="2"/>
              <a:buChar char="q"/>
            </a:pPr>
            <a:r>
              <a:rPr lang="en-US" sz="2200" dirty="0" smtClean="0">
                <a:solidFill>
                  <a:schemeClr val="tx1"/>
                </a:solidFill>
              </a:rPr>
              <a:t> This algorithm uses a </a:t>
            </a:r>
            <a:r>
              <a:rPr lang="en-US" sz="2200" b="1" i="1" dirty="0" smtClean="0">
                <a:solidFill>
                  <a:srgbClr val="481F67"/>
                </a:solidFill>
              </a:rPr>
              <a:t>Boolean array</a:t>
            </a:r>
            <a:r>
              <a:rPr lang="en-US" sz="2200" dirty="0" smtClean="0">
                <a:solidFill>
                  <a:schemeClr val="tx1"/>
                </a:solidFill>
              </a:rPr>
              <a:t> called </a:t>
            </a:r>
            <a:r>
              <a:rPr lang="en-US" sz="2200" b="1" i="1" dirty="0" smtClean="0">
                <a:solidFill>
                  <a:srgbClr val="481F67"/>
                </a:solidFill>
              </a:rPr>
              <a:t>choosing[]</a:t>
            </a:r>
            <a:r>
              <a:rPr lang="en-US" sz="2200" dirty="0" smtClean="0">
                <a:solidFill>
                  <a:schemeClr val="tx1"/>
                </a:solidFill>
              </a:rPr>
              <a:t> and an </a:t>
            </a:r>
            <a:r>
              <a:rPr lang="en-US" sz="2200" b="1" i="1" dirty="0" smtClean="0">
                <a:solidFill>
                  <a:srgbClr val="481F67"/>
                </a:solidFill>
              </a:rPr>
              <a:t>integer array </a:t>
            </a:r>
            <a:r>
              <a:rPr lang="en-US" sz="2200" dirty="0" smtClean="0">
                <a:solidFill>
                  <a:schemeClr val="tx1"/>
                </a:solidFill>
              </a:rPr>
              <a:t>called </a:t>
            </a:r>
            <a:r>
              <a:rPr lang="en-US" sz="2200" b="1" i="1" dirty="0" smtClean="0">
                <a:solidFill>
                  <a:srgbClr val="481F67"/>
                </a:solidFill>
              </a:rPr>
              <a:t>token[]</a:t>
            </a:r>
            <a:r>
              <a:rPr lang="en-US" sz="2200" dirty="0" smtClean="0">
                <a:solidFill>
                  <a:schemeClr val="tx1"/>
                </a:solidFill>
              </a:rPr>
              <a:t>.</a:t>
            </a:r>
          </a:p>
          <a:p>
            <a:pPr>
              <a:buFont typeface="Wingdings" pitchFamily="2" charset="2"/>
              <a:buChar char="q"/>
            </a:pPr>
            <a:r>
              <a:rPr lang="en-US" sz="2200" dirty="0" smtClean="0">
                <a:solidFill>
                  <a:schemeClr val="tx1"/>
                </a:solidFill>
              </a:rPr>
              <a:t> All entries of the array </a:t>
            </a:r>
            <a:r>
              <a:rPr lang="en-US" sz="2200" b="1" i="1" dirty="0" smtClean="0">
                <a:solidFill>
                  <a:srgbClr val="481F67"/>
                </a:solidFill>
              </a:rPr>
              <a:t>choosing[] </a:t>
            </a:r>
            <a:r>
              <a:rPr lang="en-US" sz="2200" dirty="0" smtClean="0">
                <a:solidFill>
                  <a:schemeClr val="tx1"/>
                </a:solidFill>
              </a:rPr>
              <a:t>are initially set to </a:t>
            </a:r>
            <a:r>
              <a:rPr lang="en-US" sz="2200" b="1" i="1" dirty="0" smtClean="0">
                <a:solidFill>
                  <a:srgbClr val="481F67"/>
                </a:solidFill>
              </a:rPr>
              <a:t>false</a:t>
            </a:r>
            <a:r>
              <a:rPr lang="en-US" sz="2200" dirty="0" smtClean="0">
                <a:solidFill>
                  <a:schemeClr val="tx1"/>
                </a:solidFill>
              </a:rPr>
              <a:t> indicating that no process is choosing the token.</a:t>
            </a:r>
          </a:p>
          <a:p>
            <a:pPr>
              <a:buFont typeface="Wingdings" pitchFamily="2" charset="2"/>
              <a:buChar char="q"/>
            </a:pPr>
            <a:r>
              <a:rPr lang="en-US" sz="2200" dirty="0" smtClean="0">
                <a:solidFill>
                  <a:schemeClr val="tx1"/>
                </a:solidFill>
              </a:rPr>
              <a:t> Similarly, all entries of the </a:t>
            </a:r>
            <a:r>
              <a:rPr lang="en-US" sz="2200" b="1" i="1" dirty="0" smtClean="0">
                <a:solidFill>
                  <a:srgbClr val="481F67"/>
                </a:solidFill>
              </a:rPr>
              <a:t>array token[] </a:t>
            </a:r>
            <a:r>
              <a:rPr lang="en-US" sz="2200" dirty="0" smtClean="0">
                <a:solidFill>
                  <a:schemeClr val="tx1"/>
                </a:solidFill>
              </a:rPr>
              <a:t>are initially set to </a:t>
            </a:r>
            <a:r>
              <a:rPr lang="en-US" sz="2200" b="1" i="1" dirty="0" smtClean="0">
                <a:solidFill>
                  <a:srgbClr val="481F67"/>
                </a:solidFill>
              </a:rPr>
              <a:t>0</a:t>
            </a:r>
            <a:r>
              <a:rPr lang="en-US" sz="2200" dirty="0" smtClean="0">
                <a:solidFill>
                  <a:schemeClr val="tx1"/>
                </a:solidFill>
              </a:rPr>
              <a:t> indicating that all processes are out of CS.</a:t>
            </a:r>
            <a:endParaRPr lang="en-US" sz="2200"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433A4A9-CDB3-4528-BA0B-EA84E401DB59}" type="datetime1">
              <a:rPr lang="en-US" smtClean="0"/>
              <a:pPr/>
              <a:t>8/16/2018</a:t>
            </a:fld>
            <a:endParaRPr lang="en-US"/>
          </a:p>
        </p:txBody>
      </p:sp>
      <p:sp>
        <p:nvSpPr>
          <p:cNvPr id="5" name="Footer Placeholder 4"/>
          <p:cNvSpPr>
            <a:spLocks noGrp="1"/>
          </p:cNvSpPr>
          <p:nvPr>
            <p:ph type="ftr" sz="quarter" idx="11"/>
          </p:nvPr>
        </p:nvSpPr>
        <p:spPr/>
        <p:txBody>
          <a:bodyPr/>
          <a:lstStyle/>
          <a:p>
            <a:r>
              <a:rPr lang="en-US" smtClean="0"/>
              <a:t>CSEN3103/ Sec-A/NB</a:t>
            </a:r>
            <a:endParaRPr lang="en-US"/>
          </a:p>
        </p:txBody>
      </p:sp>
      <p:pic>
        <p:nvPicPr>
          <p:cNvPr id="1026" name="Picture 2"/>
          <p:cNvPicPr>
            <a:picLocks noChangeAspect="1" noChangeArrowheads="1"/>
          </p:cNvPicPr>
          <p:nvPr/>
        </p:nvPicPr>
        <p:blipFill>
          <a:blip r:embed="rId2" cstate="print"/>
          <a:srcRect/>
          <a:stretch>
            <a:fillRect/>
          </a:stretch>
        </p:blipFill>
        <p:spPr bwMode="auto">
          <a:xfrm>
            <a:off x="0" y="0"/>
            <a:ext cx="9143999" cy="6858000"/>
          </a:xfrm>
          <a:prstGeom prst="rect">
            <a:avLst/>
          </a:prstGeom>
          <a:noFill/>
          <a:ln w="38100">
            <a:solidFill>
              <a:srgbClr val="7030A0"/>
            </a:solidFill>
            <a:prstDash val="sysDash"/>
            <a:miter lim="800000"/>
            <a:headEnd/>
            <a:tailEnd/>
          </a:ln>
        </p:spPr>
      </p:pic>
      <p:sp>
        <p:nvSpPr>
          <p:cNvPr id="8" name="TextBox 7"/>
          <p:cNvSpPr txBox="1"/>
          <p:nvPr/>
        </p:nvSpPr>
        <p:spPr>
          <a:xfrm>
            <a:off x="2057400" y="0"/>
            <a:ext cx="7086600" cy="1384995"/>
          </a:xfrm>
          <a:prstGeom prst="rect">
            <a:avLst/>
          </a:prstGeom>
          <a:noFill/>
        </p:spPr>
        <p:txBody>
          <a:bodyPr wrap="square" rtlCol="0">
            <a:spAutoFit/>
          </a:bodyPr>
          <a:lstStyle/>
          <a:p>
            <a:r>
              <a:rPr lang="en-US" sz="2800" dirty="0" smtClean="0">
                <a:solidFill>
                  <a:srgbClr val="7030A0"/>
                </a:solidFill>
              </a:rPr>
              <a:t>Process Synchronization, concurrent processes that are cooperating using critical section in Ticket booking….</a:t>
            </a:r>
            <a:endParaRPr lang="en-US" sz="2800" dirty="0">
              <a:solidFill>
                <a:srgbClr val="7030A0"/>
              </a:solidFill>
            </a:endParaRPr>
          </a:p>
        </p:txBody>
      </p:sp>
      <p:sp>
        <p:nvSpPr>
          <p:cNvPr id="7" name="Slide Number Placeholder 6"/>
          <p:cNvSpPr>
            <a:spLocks noGrp="1"/>
          </p:cNvSpPr>
          <p:nvPr>
            <p:ph type="sldNum" sz="quarter" idx="12"/>
          </p:nvPr>
        </p:nvSpPr>
        <p:spPr/>
        <p:txBody>
          <a:bodyPr/>
          <a:lstStyle/>
          <a:p>
            <a:r>
              <a:rPr lang="en-US" smtClean="0"/>
              <a:t>6.</a:t>
            </a:r>
            <a:fld id="{34C1657C-10C8-4277-B654-647B1C413D01}" type="slidenum">
              <a:rPr lang="en-US" smtClean="0"/>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1B6035-812E-413D-9A88-C3DAEA4AB316}"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7" name="Slide Number Placeholder 6"/>
          <p:cNvSpPr>
            <a:spLocks noGrp="1"/>
          </p:cNvSpPr>
          <p:nvPr>
            <p:ph type="sldNum" sz="quarter" idx="12"/>
          </p:nvPr>
        </p:nvSpPr>
        <p:spPr/>
        <p:txBody>
          <a:bodyPr/>
          <a:lstStyle/>
          <a:p>
            <a:r>
              <a:rPr lang="en-US" smtClean="0"/>
              <a:t>6.</a:t>
            </a:r>
            <a:fld id="{34C1657C-10C8-4277-B654-647B1C413D01}" type="slidenum">
              <a:rPr lang="en-US" smtClean="0"/>
              <a:pPr/>
              <a:t>60</a:t>
            </a:fld>
            <a:endParaRPr lang="en-US" dirty="0"/>
          </a:p>
        </p:txBody>
      </p:sp>
      <p:sp>
        <p:nvSpPr>
          <p:cNvPr id="8" name="Rectangle 7"/>
          <p:cNvSpPr/>
          <p:nvPr/>
        </p:nvSpPr>
        <p:spPr>
          <a:xfrm>
            <a:off x="0" y="0"/>
            <a:ext cx="9144000" cy="400110"/>
          </a:xfrm>
          <a:prstGeom prst="rect">
            <a:avLst/>
          </a:prstGeom>
          <a:solidFill>
            <a:schemeClr val="bg1">
              <a:lumMod val="75000"/>
            </a:schemeClr>
          </a:solidFill>
        </p:spPr>
        <p:txBody>
          <a:bodyPr wrap="square">
            <a:spAutoFit/>
          </a:bodyPr>
          <a:lstStyle/>
          <a:p>
            <a:pPr algn="ctr"/>
            <a:r>
              <a:rPr lang="en-US" b="1" i="1" dirty="0" smtClean="0">
                <a:solidFill>
                  <a:schemeClr val="tx1"/>
                </a:solidFill>
              </a:rPr>
              <a:t>Bakery’s Algorithm – Solution to the N-process CS Problem </a:t>
            </a:r>
            <a:endParaRPr lang="en-US" dirty="0">
              <a:solidFill>
                <a:schemeClr val="tx1"/>
              </a:solidFill>
            </a:endParaRPr>
          </a:p>
        </p:txBody>
      </p:sp>
      <p:pic>
        <p:nvPicPr>
          <p:cNvPr id="9" name="Content Placeholder 3"/>
          <p:cNvPicPr>
            <a:picLocks noGrp="1"/>
          </p:cNvPicPr>
          <p:nvPr>
            <p:ph idx="1"/>
          </p:nvPr>
        </p:nvPicPr>
        <p:blipFill>
          <a:blip r:embed="rId2" cstate="print"/>
          <a:srcRect/>
          <a:stretch>
            <a:fillRect/>
          </a:stretch>
        </p:blipFill>
        <p:spPr>
          <a:xfrm>
            <a:off x="0" y="411162"/>
            <a:ext cx="9144000" cy="6446838"/>
          </a:xfrm>
          <a:blipFill>
            <a:blip r:embed="rId3" cstate="print"/>
            <a:tile tx="0" ty="0" sx="100000" sy="100000" flip="none" algn="tl"/>
          </a:blipFill>
        </p:spPr>
      </p:pic>
      <p:sp>
        <p:nvSpPr>
          <p:cNvPr id="10" name="Rectangle 9"/>
          <p:cNvSpPr/>
          <p:nvPr/>
        </p:nvSpPr>
        <p:spPr>
          <a:xfrm>
            <a:off x="5791200" y="990600"/>
            <a:ext cx="1282146" cy="523220"/>
          </a:xfrm>
          <a:prstGeom prst="rect">
            <a:avLst/>
          </a:prstGeom>
        </p:spPr>
        <p:txBody>
          <a:bodyPr wrap="none">
            <a:spAutoFit/>
          </a:bodyPr>
          <a:lstStyle/>
          <a:p>
            <a:r>
              <a:rPr lang="en-US" sz="2800" b="1" dirty="0" smtClean="0">
                <a:solidFill>
                  <a:schemeClr val="tx1"/>
                </a:solidFill>
              </a:rPr>
              <a:t>Fig. A5</a:t>
            </a:r>
            <a:endParaRPr lang="en-US" sz="2800" b="1"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1B6035-812E-413D-9A88-C3DAEA4AB316}"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7" name="Slide Number Placeholder 6"/>
          <p:cNvSpPr>
            <a:spLocks noGrp="1"/>
          </p:cNvSpPr>
          <p:nvPr>
            <p:ph type="sldNum" sz="quarter" idx="12"/>
          </p:nvPr>
        </p:nvSpPr>
        <p:spPr/>
        <p:txBody>
          <a:bodyPr/>
          <a:lstStyle/>
          <a:p>
            <a:r>
              <a:rPr lang="en-US" smtClean="0"/>
              <a:t>6.</a:t>
            </a:r>
            <a:fld id="{34C1657C-10C8-4277-B654-647B1C413D01}" type="slidenum">
              <a:rPr lang="en-US" smtClean="0"/>
              <a:pPr/>
              <a:t>61</a:t>
            </a:fld>
            <a:endParaRPr lang="en-US" dirty="0"/>
          </a:p>
        </p:txBody>
      </p:sp>
      <p:sp>
        <p:nvSpPr>
          <p:cNvPr id="8" name="Rectangle 7"/>
          <p:cNvSpPr/>
          <p:nvPr/>
        </p:nvSpPr>
        <p:spPr>
          <a:xfrm>
            <a:off x="0" y="0"/>
            <a:ext cx="9144000" cy="400110"/>
          </a:xfrm>
          <a:prstGeom prst="rect">
            <a:avLst/>
          </a:prstGeom>
          <a:solidFill>
            <a:schemeClr val="bg1">
              <a:lumMod val="75000"/>
            </a:schemeClr>
          </a:solidFill>
        </p:spPr>
        <p:txBody>
          <a:bodyPr wrap="square">
            <a:spAutoFit/>
          </a:bodyPr>
          <a:lstStyle/>
          <a:p>
            <a:pPr algn="ctr"/>
            <a:r>
              <a:rPr lang="en-US" b="1" i="1" dirty="0" smtClean="0">
                <a:solidFill>
                  <a:schemeClr val="tx1"/>
                </a:solidFill>
              </a:rPr>
              <a:t>Bakery’s Algorithm – Solution to the N-process CS Problem </a:t>
            </a:r>
            <a:endParaRPr lang="en-US" dirty="0">
              <a:solidFill>
                <a:schemeClr val="tx1"/>
              </a:solidFill>
            </a:endParaRPr>
          </a:p>
        </p:txBody>
      </p:sp>
      <p:sp>
        <p:nvSpPr>
          <p:cNvPr id="6" name="TextBox 5"/>
          <p:cNvSpPr txBox="1"/>
          <p:nvPr/>
        </p:nvSpPr>
        <p:spPr>
          <a:xfrm>
            <a:off x="0" y="449759"/>
            <a:ext cx="9144000" cy="5509200"/>
          </a:xfrm>
          <a:prstGeom prst="rect">
            <a:avLst/>
          </a:prstGeom>
          <a:noFill/>
        </p:spPr>
        <p:txBody>
          <a:bodyPr wrap="square" rtlCol="0">
            <a:spAutoFit/>
          </a:bodyPr>
          <a:lstStyle/>
          <a:p>
            <a:pPr>
              <a:buFont typeface="Wingdings" pitchFamily="2" charset="2"/>
              <a:buChar char="q"/>
            </a:pPr>
            <a:r>
              <a:rPr lang="en-US" sz="2200" dirty="0" smtClean="0">
                <a:solidFill>
                  <a:schemeClr val="tx1"/>
                </a:solidFill>
              </a:rPr>
              <a:t> Now, if a process </a:t>
            </a:r>
            <a:r>
              <a:rPr lang="en-US" sz="2200" b="1" i="1" dirty="0" smtClean="0">
                <a:solidFill>
                  <a:srgbClr val="552579"/>
                </a:solidFill>
              </a:rPr>
              <a:t>Pi</a:t>
            </a:r>
            <a:r>
              <a:rPr lang="en-US" sz="2200" dirty="0" smtClean="0">
                <a:solidFill>
                  <a:schemeClr val="tx1"/>
                </a:solidFill>
              </a:rPr>
              <a:t> desires to enter the CS, it sets </a:t>
            </a:r>
            <a:r>
              <a:rPr lang="en-US" sz="2200" b="1" i="1" dirty="0" smtClean="0">
                <a:solidFill>
                  <a:srgbClr val="552579"/>
                </a:solidFill>
              </a:rPr>
              <a:t>choosing[</a:t>
            </a:r>
            <a:r>
              <a:rPr lang="en-US" sz="2200" b="1" i="1" dirty="0" err="1" smtClean="0">
                <a:solidFill>
                  <a:srgbClr val="552579"/>
                </a:solidFill>
              </a:rPr>
              <a:t>i</a:t>
            </a:r>
            <a:r>
              <a:rPr lang="en-US" sz="2200" b="1" i="1" dirty="0" smtClean="0">
                <a:solidFill>
                  <a:srgbClr val="552579"/>
                </a:solidFill>
              </a:rPr>
              <a:t>] = true </a:t>
            </a:r>
            <a:r>
              <a:rPr lang="en-US" sz="2200" dirty="0" smtClean="0">
                <a:solidFill>
                  <a:schemeClr val="tx1"/>
                </a:solidFill>
              </a:rPr>
              <a:t>indicating that it is obtaining the token.</a:t>
            </a:r>
          </a:p>
          <a:p>
            <a:pPr>
              <a:buFont typeface="Wingdings" pitchFamily="2" charset="2"/>
              <a:buChar char="q"/>
            </a:pPr>
            <a:r>
              <a:rPr lang="en-US" sz="2200" dirty="0" smtClean="0">
                <a:solidFill>
                  <a:schemeClr val="tx1"/>
                </a:solidFill>
              </a:rPr>
              <a:t> After obtaining the token it sets ‘</a:t>
            </a:r>
            <a:r>
              <a:rPr lang="en-US" sz="2200" b="1" i="1" dirty="0" smtClean="0">
                <a:solidFill>
                  <a:srgbClr val="481F67"/>
                </a:solidFill>
              </a:rPr>
              <a:t>choosing[</a:t>
            </a:r>
            <a:r>
              <a:rPr lang="en-US" sz="2200" b="1" i="1" dirty="0" err="1" smtClean="0">
                <a:solidFill>
                  <a:srgbClr val="481F67"/>
                </a:solidFill>
              </a:rPr>
              <a:t>i</a:t>
            </a:r>
            <a:r>
              <a:rPr lang="en-US" sz="2200" b="1" i="1" dirty="0" smtClean="0">
                <a:solidFill>
                  <a:srgbClr val="481F67"/>
                </a:solidFill>
              </a:rPr>
              <a:t>] = false</a:t>
            </a:r>
            <a:r>
              <a:rPr lang="en-US" sz="2200" dirty="0" smtClean="0">
                <a:solidFill>
                  <a:schemeClr val="tx1"/>
                </a:solidFill>
              </a:rPr>
              <a:t>’. </a:t>
            </a:r>
          </a:p>
          <a:p>
            <a:pPr>
              <a:buFont typeface="Wingdings" pitchFamily="2" charset="2"/>
              <a:buChar char="q"/>
            </a:pPr>
            <a:r>
              <a:rPr lang="en-US" sz="2200" dirty="0" smtClean="0">
                <a:solidFill>
                  <a:schemeClr val="tx1"/>
                </a:solidFill>
              </a:rPr>
              <a:t> Once the token is obtained by the process, it tries to access the CS in the order of its token number.</a:t>
            </a:r>
          </a:p>
          <a:p>
            <a:pPr>
              <a:buFont typeface="Wingdings" pitchFamily="2" charset="2"/>
              <a:buChar char="q"/>
            </a:pPr>
            <a:r>
              <a:rPr lang="en-US" sz="2200" dirty="0" smtClean="0">
                <a:solidFill>
                  <a:schemeClr val="tx1"/>
                </a:solidFill>
              </a:rPr>
              <a:t> Before entering the CS the process ensures that either the other processes have token numbers greater than its token value, or their token value is equal to 0, indicating that they are out of the CS.</a:t>
            </a:r>
          </a:p>
          <a:p>
            <a:endParaRPr lang="en-US" sz="2200" dirty="0" smtClean="0">
              <a:solidFill>
                <a:schemeClr val="tx1"/>
              </a:solidFill>
            </a:endParaRPr>
          </a:p>
          <a:p>
            <a:pPr>
              <a:buFont typeface="Wingdings" pitchFamily="2" charset="2"/>
              <a:buChar char="ü"/>
            </a:pPr>
            <a:r>
              <a:rPr lang="en-US" sz="2200" dirty="0" smtClean="0">
                <a:solidFill>
                  <a:schemeClr val="tx1"/>
                </a:solidFill>
              </a:rPr>
              <a:t> Thus, this algorithm satisfies the following:</a:t>
            </a:r>
          </a:p>
          <a:p>
            <a:pPr>
              <a:buFont typeface="Wingdings" pitchFamily="2" charset="2"/>
              <a:buChar char="q"/>
            </a:pPr>
            <a:r>
              <a:rPr lang="en-US" sz="2200" dirty="0" smtClean="0">
                <a:solidFill>
                  <a:schemeClr val="tx1"/>
                </a:solidFill>
              </a:rPr>
              <a:t>  </a:t>
            </a:r>
            <a:r>
              <a:rPr lang="en-US" sz="2200" b="1" dirty="0" smtClean="0">
                <a:solidFill>
                  <a:srgbClr val="FF0000"/>
                </a:solidFill>
              </a:rPr>
              <a:t>Correctness</a:t>
            </a:r>
            <a:r>
              <a:rPr lang="en-US" sz="2200" dirty="0" smtClean="0">
                <a:solidFill>
                  <a:schemeClr val="tx1"/>
                </a:solidFill>
              </a:rPr>
              <a:t>: Only one process enters the CS at a time.</a:t>
            </a:r>
          </a:p>
          <a:p>
            <a:pPr>
              <a:buFont typeface="Wingdings" pitchFamily="2" charset="2"/>
              <a:buChar char="q"/>
            </a:pPr>
            <a:r>
              <a:rPr lang="en-US" sz="2200" dirty="0" smtClean="0">
                <a:solidFill>
                  <a:schemeClr val="tx1"/>
                </a:solidFill>
              </a:rPr>
              <a:t>  </a:t>
            </a:r>
            <a:r>
              <a:rPr lang="en-US" sz="2200" b="1" dirty="0" smtClean="0">
                <a:solidFill>
                  <a:srgbClr val="FF0000"/>
                </a:solidFill>
              </a:rPr>
              <a:t>Progress</a:t>
            </a:r>
            <a:r>
              <a:rPr lang="en-US" sz="2200" dirty="0" smtClean="0">
                <a:solidFill>
                  <a:schemeClr val="tx1"/>
                </a:solidFill>
              </a:rPr>
              <a:t>: If multiple processes are trying to enter the CS, one of them will eventually enter the CS.</a:t>
            </a:r>
          </a:p>
          <a:p>
            <a:pPr>
              <a:buFont typeface="Wingdings" pitchFamily="2" charset="2"/>
              <a:buChar char="q"/>
            </a:pPr>
            <a:r>
              <a:rPr lang="en-US" sz="2200" dirty="0" smtClean="0">
                <a:solidFill>
                  <a:schemeClr val="tx1"/>
                </a:solidFill>
              </a:rPr>
              <a:t>  </a:t>
            </a:r>
            <a:r>
              <a:rPr lang="en-US" sz="2200" b="1" dirty="0" smtClean="0">
                <a:solidFill>
                  <a:srgbClr val="FF0000"/>
                </a:solidFill>
              </a:rPr>
              <a:t>Fairness</a:t>
            </a:r>
            <a:r>
              <a:rPr lang="en-US" sz="2200" dirty="0" smtClean="0">
                <a:solidFill>
                  <a:schemeClr val="tx1"/>
                </a:solidFill>
              </a:rPr>
              <a:t>: No process will wait indefinitely. A time will come for each process, when it becomes eligible and eventually enters the CS.</a:t>
            </a:r>
          </a:p>
          <a:p>
            <a:pPr>
              <a:buFont typeface="Wingdings" pitchFamily="2" charset="2"/>
              <a:buChar char="q"/>
            </a:pPr>
            <a:r>
              <a:rPr lang="en-US" sz="2200" dirty="0" smtClean="0">
                <a:solidFill>
                  <a:schemeClr val="tx1"/>
                </a:solidFill>
              </a:rPr>
              <a:t>  </a:t>
            </a:r>
            <a:r>
              <a:rPr lang="en-US" sz="2200" b="1" dirty="0" smtClean="0">
                <a:solidFill>
                  <a:srgbClr val="FF0000"/>
                </a:solidFill>
              </a:rPr>
              <a:t>Generality</a:t>
            </a:r>
            <a:r>
              <a:rPr lang="en-US" sz="2200" dirty="0" smtClean="0">
                <a:solidFill>
                  <a:schemeClr val="tx1"/>
                </a:solidFill>
              </a:rPr>
              <a:t>: It works for N processes. </a:t>
            </a:r>
            <a:endParaRPr lang="en-US" sz="2200" dirty="0">
              <a:solidFill>
                <a:schemeClr val="tx1"/>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0315D1-6638-41C9-8E33-0502805E8741}" type="datetime1">
              <a:rPr lang="en-US" smtClean="0"/>
              <a:pPr/>
              <a:t>8/16/2018</a:t>
            </a:fld>
            <a:endParaRPr lang="en-US" dirty="0"/>
          </a:p>
        </p:txBody>
      </p:sp>
      <p:sp>
        <p:nvSpPr>
          <p:cNvPr id="5" name="Footer Placeholder 4"/>
          <p:cNvSpPr>
            <a:spLocks noGrp="1"/>
          </p:cNvSpPr>
          <p:nvPr>
            <p:ph type="ftr" sz="quarter" idx="11"/>
          </p:nvPr>
        </p:nvSpPr>
        <p:spPr/>
        <p:txBody>
          <a:bodyPr/>
          <a:lstStyle/>
          <a:p>
            <a:r>
              <a:rPr lang="en-US" smtClean="0"/>
              <a:t>CSEN3103/ Sec-A/NB</a:t>
            </a:r>
            <a:endParaRPr lang="en-US" dirty="0"/>
          </a:p>
        </p:txBody>
      </p:sp>
      <p:sp>
        <p:nvSpPr>
          <p:cNvPr id="7" name="Slide Number Placeholder 6"/>
          <p:cNvSpPr>
            <a:spLocks noGrp="1"/>
          </p:cNvSpPr>
          <p:nvPr>
            <p:ph type="sldNum" sz="quarter" idx="12"/>
          </p:nvPr>
        </p:nvSpPr>
        <p:spPr/>
        <p:txBody>
          <a:bodyPr/>
          <a:lstStyle/>
          <a:p>
            <a:r>
              <a:rPr lang="en-US" smtClean="0"/>
              <a:t>6.</a:t>
            </a:r>
            <a:fld id="{34C1657C-10C8-4277-B654-647B1C413D01}" type="slidenum">
              <a:rPr lang="en-US" smtClean="0"/>
              <a:pPr/>
              <a:t>62</a:t>
            </a:fld>
            <a:endParaRPr lang="en-US" dirty="0"/>
          </a:p>
        </p:txBody>
      </p:sp>
      <p:pic>
        <p:nvPicPr>
          <p:cNvPr id="2050" name="Picture 2" descr="Image result for say bye bye now image"/>
          <p:cNvPicPr>
            <a:picLocks noChangeAspect="1" noChangeArrowheads="1"/>
          </p:cNvPicPr>
          <p:nvPr/>
        </p:nvPicPr>
        <p:blipFill>
          <a:blip r:embed="rId2"/>
          <a:srcRect/>
          <a:stretch>
            <a:fillRect/>
          </a:stretch>
        </p:blipFill>
        <p:spPr bwMode="auto">
          <a:xfrm>
            <a:off x="0" y="0"/>
            <a:ext cx="9144000" cy="64008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29A675-B6AA-4F7E-8397-E94AD76CB504}" type="datetime1">
              <a:rPr lang="en-US" smtClean="0"/>
              <a:pPr/>
              <a:t>8/16/2018</a:t>
            </a:fld>
            <a:endParaRPr lang="en-US"/>
          </a:p>
        </p:txBody>
      </p:sp>
      <p:sp>
        <p:nvSpPr>
          <p:cNvPr id="5" name="Footer Placeholder 4"/>
          <p:cNvSpPr>
            <a:spLocks noGrp="1"/>
          </p:cNvSpPr>
          <p:nvPr>
            <p:ph type="ftr" sz="quarter" idx="11"/>
          </p:nvPr>
        </p:nvSpPr>
        <p:spPr/>
        <p:txBody>
          <a:bodyPr/>
          <a:lstStyle/>
          <a:p>
            <a:r>
              <a:rPr lang="en-US" smtClean="0"/>
              <a:t>CSEN3103/ Sec-A/NB</a:t>
            </a:r>
            <a:endParaRPr lang="en-US"/>
          </a:p>
        </p:txBody>
      </p:sp>
      <p:sp>
        <p:nvSpPr>
          <p:cNvPr id="7" name="Rectangle 6"/>
          <p:cNvSpPr/>
          <p:nvPr/>
        </p:nvSpPr>
        <p:spPr>
          <a:xfrm>
            <a:off x="0" y="1"/>
            <a:ext cx="9144000" cy="461665"/>
          </a:xfrm>
          <a:prstGeom prst="rect">
            <a:avLst/>
          </a:prstGeom>
          <a:solidFill>
            <a:schemeClr val="bg1">
              <a:lumMod val="85000"/>
            </a:schemeClr>
          </a:solidFill>
        </p:spPr>
        <p:txBody>
          <a:bodyPr wrap="square">
            <a:spAutoFit/>
          </a:bodyPr>
          <a:lstStyle/>
          <a:p>
            <a:pPr algn="ctr"/>
            <a:r>
              <a:rPr lang="en-US" sz="2400" b="1" dirty="0" smtClean="0">
                <a:solidFill>
                  <a:schemeClr val="tx1"/>
                </a:solidFill>
              </a:rPr>
              <a:t>Concurrency</a:t>
            </a:r>
            <a:endParaRPr lang="en-US" sz="2400" b="1" dirty="0">
              <a:solidFill>
                <a:schemeClr val="tx1"/>
              </a:solidFill>
            </a:endParaRPr>
          </a:p>
        </p:txBody>
      </p:sp>
      <p:sp>
        <p:nvSpPr>
          <p:cNvPr id="8" name="Content Placeholder 2"/>
          <p:cNvSpPr>
            <a:spLocks noGrp="1"/>
          </p:cNvSpPr>
          <p:nvPr>
            <p:ph idx="1"/>
          </p:nvPr>
        </p:nvSpPr>
        <p:spPr>
          <a:xfrm>
            <a:off x="0" y="457200"/>
            <a:ext cx="9144000" cy="2286000"/>
          </a:xfrm>
        </p:spPr>
        <p:txBody>
          <a:bodyPr>
            <a:normAutofit fontScale="77500" lnSpcReduction="20000"/>
          </a:bodyPr>
          <a:lstStyle/>
          <a:p>
            <a:pPr algn="just" eaLnBrk="1" hangingPunct="1"/>
            <a:r>
              <a:rPr lang="en-US" sz="2400" dirty="0" smtClean="0">
                <a:latin typeface="Times New Roman" pitchFamily="18" charset="0"/>
                <a:cs typeface="Times New Roman" pitchFamily="18" charset="0"/>
              </a:rPr>
              <a:t>Multiprogramming and multitasking operating systems allow simultaneous residency of processes in main memory.</a:t>
            </a:r>
          </a:p>
          <a:p>
            <a:pPr algn="just" eaLnBrk="1" hangingPunct="1"/>
            <a:r>
              <a:rPr lang="en-US" sz="2400" dirty="0" smtClean="0">
                <a:latin typeface="Times New Roman" pitchFamily="18" charset="0"/>
                <a:cs typeface="Times New Roman" pitchFamily="18" charset="0"/>
              </a:rPr>
              <a:t>The resident processes can be divided into two types: </a:t>
            </a:r>
          </a:p>
          <a:p>
            <a:pPr algn="just" eaLnBrk="1" hangingPunct="1">
              <a:buFont typeface="Wingdings" pitchFamily="2" charset="2"/>
              <a:buChar char="ü"/>
            </a:pPr>
            <a:r>
              <a:rPr lang="en-US" sz="3000" b="1" dirty="0" smtClean="0">
                <a:solidFill>
                  <a:srgbClr val="002060"/>
                </a:solidFill>
                <a:latin typeface="Times New Roman" pitchFamily="18" charset="0"/>
                <a:cs typeface="Times New Roman" pitchFamily="18" charset="0"/>
              </a:rPr>
              <a:t>Serial processes </a:t>
            </a:r>
            <a:r>
              <a:rPr lang="en-U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Two processes A and B are said to be serial when the execution of B starts only after the execution of A has stopped (fig A).</a:t>
            </a:r>
          </a:p>
          <a:p>
            <a:pPr algn="just" eaLnBrk="1" hangingPunct="1">
              <a:buFont typeface="Wingdings" pitchFamily="2" charset="2"/>
              <a:buChar char="ü"/>
            </a:pPr>
            <a:r>
              <a:rPr lang="en-US" sz="3000" b="1" dirty="0" smtClean="0">
                <a:solidFill>
                  <a:srgbClr val="002060"/>
                </a:solidFill>
                <a:latin typeface="Times New Roman" pitchFamily="18" charset="0"/>
                <a:cs typeface="Times New Roman" pitchFamily="18" charset="0"/>
              </a:rPr>
              <a:t>Concurrent processes</a:t>
            </a:r>
            <a:r>
              <a:rPr lang="en-US" sz="2200" dirty="0" smtClean="0">
                <a:latin typeface="Times New Roman" pitchFamily="18" charset="0"/>
                <a:cs typeface="Times New Roman" pitchFamily="18" charset="0"/>
              </a:rPr>
              <a:t> have an overlap in their CPU execution time (fig B). It may be noted that for </a:t>
            </a:r>
            <a:r>
              <a:rPr lang="en-US" sz="2400" b="1" i="1" dirty="0" smtClean="0">
                <a:solidFill>
                  <a:srgbClr val="002060"/>
                </a:solidFill>
                <a:latin typeface="Times New Roman" pitchFamily="18" charset="0"/>
                <a:cs typeface="Times New Roman" pitchFamily="18" charset="0"/>
              </a:rPr>
              <a:t>time duration t1 to t2</a:t>
            </a:r>
            <a:r>
              <a:rPr lang="en-US" sz="2200" dirty="0" smtClean="0">
                <a:latin typeface="Times New Roman" pitchFamily="18" charset="0"/>
                <a:cs typeface="Times New Roman" pitchFamily="18" charset="0"/>
              </a:rPr>
              <a:t>, both processes, A and B, are using the CPU.</a:t>
            </a:r>
          </a:p>
          <a:p>
            <a:pPr eaLnBrk="1" hangingPunct="1"/>
            <a:endParaRPr lang="en-US" dirty="0" smtClean="0"/>
          </a:p>
          <a:p>
            <a:pPr eaLnBrk="1" hangingPunct="1"/>
            <a:endParaRPr lang="en-US" dirty="0" smtClean="0"/>
          </a:p>
        </p:txBody>
      </p:sp>
      <p:pic>
        <p:nvPicPr>
          <p:cNvPr id="9" name="Picture 3"/>
          <p:cNvPicPr>
            <a:picLocks noChangeAspect="1" noChangeArrowheads="1"/>
          </p:cNvPicPr>
          <p:nvPr/>
        </p:nvPicPr>
        <p:blipFill>
          <a:blip r:embed="rId2" cstate="print"/>
          <a:srcRect/>
          <a:stretch>
            <a:fillRect/>
          </a:stretch>
        </p:blipFill>
        <p:spPr bwMode="auto">
          <a:xfrm>
            <a:off x="-1" y="2590800"/>
            <a:ext cx="4419601" cy="4267200"/>
          </a:xfrm>
          <a:prstGeom prst="rect">
            <a:avLst/>
          </a:prstGeom>
          <a:blipFill>
            <a:blip r:embed="rId3" cstate="print"/>
            <a:tile tx="0" ty="0" sx="100000" sy="100000" flip="none" algn="tl"/>
          </a:blipFill>
          <a:ln w="38100">
            <a:solidFill>
              <a:srgbClr val="002060"/>
            </a:solidFill>
            <a:prstDash val="sysDot"/>
            <a:miter lim="800000"/>
            <a:headEnd/>
            <a:tailEnd/>
          </a:ln>
        </p:spPr>
      </p:pic>
      <p:sp>
        <p:nvSpPr>
          <p:cNvPr id="10" name="TextBox 7"/>
          <p:cNvSpPr txBox="1">
            <a:spLocks noChangeArrowheads="1"/>
          </p:cNvSpPr>
          <p:nvPr/>
        </p:nvSpPr>
        <p:spPr bwMode="auto">
          <a:xfrm>
            <a:off x="1066800" y="3657456"/>
            <a:ext cx="2769054" cy="400110"/>
          </a:xfrm>
          <a:prstGeom prst="rect">
            <a:avLst/>
          </a:prstGeom>
          <a:noFill/>
          <a:ln w="9525">
            <a:noFill/>
            <a:miter lim="800000"/>
            <a:headEnd/>
            <a:tailEnd/>
          </a:ln>
        </p:spPr>
        <p:txBody>
          <a:bodyPr wrap="square">
            <a:spAutoFit/>
          </a:bodyPr>
          <a:lstStyle/>
          <a:p>
            <a:r>
              <a:rPr lang="en-US" dirty="0" smtClean="0">
                <a:solidFill>
                  <a:srgbClr val="002060"/>
                </a:solidFill>
                <a:cs typeface="Times New Roman" pitchFamily="18" charset="0"/>
              </a:rPr>
              <a:t>fig A : </a:t>
            </a:r>
            <a:r>
              <a:rPr lang="en-US" dirty="0" smtClean="0">
                <a:solidFill>
                  <a:srgbClr val="002060"/>
                </a:solidFill>
                <a:latin typeface="Constantia" pitchFamily="18" charset="0"/>
              </a:rPr>
              <a:t>Serial </a:t>
            </a:r>
            <a:r>
              <a:rPr lang="en-US" dirty="0">
                <a:solidFill>
                  <a:srgbClr val="002060"/>
                </a:solidFill>
                <a:latin typeface="Constantia" pitchFamily="18" charset="0"/>
              </a:rPr>
              <a:t>processes</a:t>
            </a:r>
          </a:p>
        </p:txBody>
      </p:sp>
      <p:pic>
        <p:nvPicPr>
          <p:cNvPr id="11" name="Picture 4"/>
          <p:cNvPicPr>
            <a:picLocks noChangeAspect="1" noChangeArrowheads="1"/>
          </p:cNvPicPr>
          <p:nvPr/>
        </p:nvPicPr>
        <p:blipFill>
          <a:blip r:embed="rId4" cstate="print"/>
          <a:srcRect/>
          <a:stretch>
            <a:fillRect/>
          </a:stretch>
        </p:blipFill>
        <p:spPr bwMode="auto">
          <a:xfrm>
            <a:off x="4419600" y="2593241"/>
            <a:ext cx="4724400" cy="4264759"/>
          </a:xfrm>
          <a:prstGeom prst="rect">
            <a:avLst/>
          </a:prstGeom>
          <a:blipFill>
            <a:blip r:embed="rId3" cstate="print"/>
            <a:tile tx="0" ty="0" sx="100000" sy="100000" flip="none" algn="tl"/>
          </a:blipFill>
          <a:ln w="38100">
            <a:solidFill>
              <a:srgbClr val="002060"/>
            </a:solidFill>
            <a:prstDash val="sysDot"/>
            <a:miter lim="800000"/>
            <a:headEnd/>
            <a:tailEnd/>
          </a:ln>
        </p:spPr>
      </p:pic>
      <p:sp>
        <p:nvSpPr>
          <p:cNvPr id="12" name="TextBox 8"/>
          <p:cNvSpPr txBox="1">
            <a:spLocks noChangeArrowheads="1"/>
          </p:cNvSpPr>
          <p:nvPr/>
        </p:nvSpPr>
        <p:spPr bwMode="auto">
          <a:xfrm>
            <a:off x="5334000" y="3048000"/>
            <a:ext cx="3517446" cy="400110"/>
          </a:xfrm>
          <a:prstGeom prst="rect">
            <a:avLst/>
          </a:prstGeom>
          <a:noFill/>
          <a:ln w="9525">
            <a:noFill/>
            <a:miter lim="800000"/>
            <a:headEnd/>
            <a:tailEnd/>
          </a:ln>
        </p:spPr>
        <p:txBody>
          <a:bodyPr wrap="square">
            <a:spAutoFit/>
          </a:bodyPr>
          <a:lstStyle/>
          <a:p>
            <a:r>
              <a:rPr lang="en-US" dirty="0" smtClean="0">
                <a:solidFill>
                  <a:srgbClr val="002060"/>
                </a:solidFill>
                <a:cs typeface="Times New Roman" pitchFamily="18" charset="0"/>
              </a:rPr>
              <a:t>fig B : </a:t>
            </a:r>
            <a:r>
              <a:rPr lang="en-US" dirty="0" smtClean="0">
                <a:solidFill>
                  <a:srgbClr val="002060"/>
                </a:solidFill>
                <a:latin typeface="Constantia" pitchFamily="18" charset="0"/>
              </a:rPr>
              <a:t>Concurrent </a:t>
            </a:r>
            <a:r>
              <a:rPr lang="en-US" dirty="0">
                <a:solidFill>
                  <a:srgbClr val="002060"/>
                </a:solidFill>
                <a:latin typeface="Constantia" pitchFamily="18" charset="0"/>
              </a:rPr>
              <a:t>processes</a:t>
            </a:r>
          </a:p>
        </p:txBody>
      </p:sp>
      <p:sp>
        <p:nvSpPr>
          <p:cNvPr id="13" name="Slide Number Placeholder 12"/>
          <p:cNvSpPr>
            <a:spLocks noGrp="1"/>
          </p:cNvSpPr>
          <p:nvPr>
            <p:ph type="sldNum" sz="quarter" idx="12"/>
          </p:nvPr>
        </p:nvSpPr>
        <p:spPr/>
        <p:txBody>
          <a:bodyPr/>
          <a:lstStyle/>
          <a:p>
            <a:r>
              <a:rPr lang="en-US" smtClean="0"/>
              <a:t>6.</a:t>
            </a:r>
            <a:fld id="{34C1657C-10C8-4277-B654-647B1C413D01}"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A86EE6-7461-495A-8317-A10E9F9CDB3D}" type="datetime1">
              <a:rPr lang="en-US" smtClean="0"/>
              <a:pPr/>
              <a:t>8/16/2018</a:t>
            </a:fld>
            <a:endParaRPr lang="en-US"/>
          </a:p>
        </p:txBody>
      </p:sp>
      <p:sp>
        <p:nvSpPr>
          <p:cNvPr id="5" name="Footer Placeholder 4"/>
          <p:cNvSpPr>
            <a:spLocks noGrp="1"/>
          </p:cNvSpPr>
          <p:nvPr>
            <p:ph type="ftr" sz="quarter" idx="11"/>
          </p:nvPr>
        </p:nvSpPr>
        <p:spPr>
          <a:xfrm>
            <a:off x="3124200" y="6492875"/>
            <a:ext cx="3810000" cy="365125"/>
          </a:xfrm>
        </p:spPr>
        <p:txBody>
          <a:bodyPr/>
          <a:lstStyle/>
          <a:p>
            <a:r>
              <a:rPr lang="en-US" smtClean="0"/>
              <a:t>CSEN3103/ Sec-A/NB</a:t>
            </a:r>
            <a:endParaRPr lang="en-US" dirty="0"/>
          </a:p>
        </p:txBody>
      </p:sp>
      <p:sp>
        <p:nvSpPr>
          <p:cNvPr id="7" name="Rectangle 6"/>
          <p:cNvSpPr/>
          <p:nvPr/>
        </p:nvSpPr>
        <p:spPr>
          <a:xfrm>
            <a:off x="0" y="1"/>
            <a:ext cx="9144000" cy="461665"/>
          </a:xfrm>
          <a:prstGeom prst="rect">
            <a:avLst/>
          </a:prstGeom>
          <a:solidFill>
            <a:schemeClr val="bg1">
              <a:lumMod val="85000"/>
            </a:schemeClr>
          </a:solidFill>
        </p:spPr>
        <p:txBody>
          <a:bodyPr wrap="square">
            <a:spAutoFit/>
          </a:bodyPr>
          <a:lstStyle/>
          <a:p>
            <a:pPr algn="ctr"/>
            <a:r>
              <a:rPr lang="en-US" sz="2400" b="1" i="1" dirty="0" smtClean="0">
                <a:solidFill>
                  <a:srgbClr val="002060"/>
                </a:solidFill>
              </a:rPr>
              <a:t>Categories of Concurrent Processes</a:t>
            </a:r>
            <a:endParaRPr lang="en-US" sz="2400" b="1" i="1" dirty="0">
              <a:solidFill>
                <a:srgbClr val="002060"/>
              </a:solidFill>
            </a:endParaRPr>
          </a:p>
        </p:txBody>
      </p:sp>
      <p:sp>
        <p:nvSpPr>
          <p:cNvPr id="8" name="Content Placeholder 2"/>
          <p:cNvSpPr>
            <a:spLocks noGrp="1"/>
          </p:cNvSpPr>
          <p:nvPr>
            <p:ph idx="1"/>
          </p:nvPr>
        </p:nvSpPr>
        <p:spPr>
          <a:xfrm>
            <a:off x="0" y="457200"/>
            <a:ext cx="9144000" cy="4389437"/>
          </a:xfrm>
        </p:spPr>
        <p:txBody>
          <a:bodyPr>
            <a:normAutofit/>
          </a:bodyPr>
          <a:lstStyle/>
          <a:p>
            <a:pPr algn="just" eaLnBrk="1" hangingPunct="1"/>
            <a:r>
              <a:rPr lang="en-US" sz="2400" dirty="0" smtClean="0"/>
              <a:t>Concurrent</a:t>
            </a:r>
            <a:r>
              <a:rPr lang="en-US" sz="2400" b="1" dirty="0" smtClean="0"/>
              <a:t> </a:t>
            </a:r>
            <a:r>
              <a:rPr lang="en-US" sz="2400" dirty="0" smtClean="0"/>
              <a:t>processes can be further divided into two categories:</a:t>
            </a:r>
          </a:p>
          <a:p>
            <a:pPr lvl="1" algn="just"/>
            <a:r>
              <a:rPr lang="en-US" b="1" i="1" dirty="0" smtClean="0">
                <a:solidFill>
                  <a:srgbClr val="C00000"/>
                </a:solidFill>
              </a:rPr>
              <a:t>Fully independent processes </a:t>
            </a:r>
            <a:r>
              <a:rPr lang="en-US" sz="2400" dirty="0" smtClean="0"/>
              <a:t>– </a:t>
            </a:r>
            <a:r>
              <a:rPr lang="en-US" dirty="0" smtClean="0"/>
              <a:t>two processes are independent if they do not affect each other or do not </a:t>
            </a:r>
            <a:r>
              <a:rPr lang="en-US" dirty="0" err="1" smtClean="0"/>
              <a:t>interect</a:t>
            </a:r>
            <a:r>
              <a:rPr lang="en-US" dirty="0" smtClean="0"/>
              <a:t> with each other. Example: </a:t>
            </a:r>
            <a:r>
              <a:rPr lang="en-US" dirty="0" smtClean="0">
                <a:latin typeface="Times New Roman" pitchFamily="18" charset="0"/>
                <a:cs typeface="Times New Roman" pitchFamily="18" charset="0"/>
              </a:rPr>
              <a:t>when an application program does not share data with other executing processes, its called </a:t>
            </a:r>
            <a:r>
              <a:rPr lang="en-US" dirty="0" smtClean="0"/>
              <a:t>independent process.</a:t>
            </a:r>
          </a:p>
          <a:p>
            <a:pPr lvl="1" algn="just"/>
            <a:r>
              <a:rPr lang="en-US" b="1" i="1" dirty="0" smtClean="0">
                <a:solidFill>
                  <a:srgbClr val="C00000"/>
                </a:solidFill>
              </a:rPr>
              <a:t>Cooperating processes </a:t>
            </a:r>
            <a:r>
              <a:rPr lang="en-US" dirty="0" smtClean="0"/>
              <a:t>- </a:t>
            </a:r>
            <a:r>
              <a:rPr lang="en-US" dirty="0" smtClean="0">
                <a:latin typeface="Times New Roman" pitchFamily="18" charset="0"/>
                <a:cs typeface="Times New Roman" pitchFamily="18" charset="0"/>
              </a:rPr>
              <a:t>when execution of processes is affected by each other and they share data</a:t>
            </a:r>
            <a:endParaRPr lang="en-US" dirty="0" smtClean="0"/>
          </a:p>
          <a:p>
            <a:pPr algn="just" eaLnBrk="1" hangingPunct="1">
              <a:buFont typeface="Wingdings 2" pitchFamily="18" charset="2"/>
              <a:buNone/>
            </a:pPr>
            <a:endParaRPr lang="en-US" dirty="0" smtClean="0"/>
          </a:p>
        </p:txBody>
      </p:sp>
      <p:sp>
        <p:nvSpPr>
          <p:cNvPr id="9" name="Slide Number Placeholder 8"/>
          <p:cNvSpPr>
            <a:spLocks noGrp="1"/>
          </p:cNvSpPr>
          <p:nvPr>
            <p:ph type="sldNum" sz="quarter" idx="12"/>
          </p:nvPr>
        </p:nvSpPr>
        <p:spPr/>
        <p:txBody>
          <a:bodyPr/>
          <a:lstStyle/>
          <a:p>
            <a:r>
              <a:rPr lang="en-US" smtClean="0"/>
              <a:t>6.</a:t>
            </a:r>
            <a:fld id="{34C1657C-10C8-4277-B654-647B1C413D01}"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5847F5E-19BE-4BDB-BDFE-D02619E0410A}" type="datetime1">
              <a:rPr lang="en-US" smtClean="0"/>
              <a:pPr/>
              <a:t>8/16/2018</a:t>
            </a:fld>
            <a:endParaRPr lang="en-US"/>
          </a:p>
        </p:txBody>
      </p:sp>
      <p:sp>
        <p:nvSpPr>
          <p:cNvPr id="5" name="Footer Placeholder 4"/>
          <p:cNvSpPr>
            <a:spLocks noGrp="1"/>
          </p:cNvSpPr>
          <p:nvPr>
            <p:ph type="ftr" sz="quarter" idx="11"/>
          </p:nvPr>
        </p:nvSpPr>
        <p:spPr/>
        <p:txBody>
          <a:bodyPr/>
          <a:lstStyle/>
          <a:p>
            <a:r>
              <a:rPr lang="en-US" smtClean="0"/>
              <a:t>CSEN3103/ Sec-A/NB</a:t>
            </a:r>
            <a:endParaRPr lang="en-US"/>
          </a:p>
        </p:txBody>
      </p:sp>
      <p:sp>
        <p:nvSpPr>
          <p:cNvPr id="7" name="Rectangle 6"/>
          <p:cNvSpPr/>
          <p:nvPr/>
        </p:nvSpPr>
        <p:spPr>
          <a:xfrm>
            <a:off x="0" y="0"/>
            <a:ext cx="9144000" cy="461665"/>
          </a:xfrm>
          <a:prstGeom prst="rect">
            <a:avLst/>
          </a:prstGeom>
          <a:solidFill>
            <a:schemeClr val="bg1">
              <a:lumMod val="85000"/>
            </a:schemeClr>
          </a:solidFill>
        </p:spPr>
        <p:txBody>
          <a:bodyPr wrap="square">
            <a:spAutoFit/>
          </a:bodyPr>
          <a:lstStyle/>
          <a:p>
            <a:pPr algn="ctr"/>
            <a:r>
              <a:rPr lang="en-US" sz="2400" b="1" dirty="0" smtClean="0">
                <a:solidFill>
                  <a:schemeClr val="tx1"/>
                </a:solidFill>
              </a:rPr>
              <a:t>Programming Language Constructs for Concurrency </a:t>
            </a:r>
            <a:endParaRPr lang="en-US" sz="2400" b="1" dirty="0">
              <a:solidFill>
                <a:schemeClr val="tx1"/>
              </a:solidFill>
            </a:endParaRPr>
          </a:p>
        </p:txBody>
      </p:sp>
      <p:sp>
        <p:nvSpPr>
          <p:cNvPr id="8" name="Rectangle 7"/>
          <p:cNvSpPr/>
          <p:nvPr/>
        </p:nvSpPr>
        <p:spPr>
          <a:xfrm>
            <a:off x="0" y="457200"/>
            <a:ext cx="9144000" cy="1077218"/>
          </a:xfrm>
          <a:prstGeom prst="rect">
            <a:avLst/>
          </a:prstGeom>
        </p:spPr>
        <p:txBody>
          <a:bodyPr wrap="square">
            <a:spAutoFit/>
          </a:bodyPr>
          <a:lstStyle/>
          <a:p>
            <a:pPr eaLnBrk="1" hangingPunct="1"/>
            <a:r>
              <a:rPr lang="en-US" sz="2400" b="1" dirty="0" smtClean="0">
                <a:solidFill>
                  <a:schemeClr val="tx1"/>
                </a:solidFill>
              </a:rPr>
              <a:t>Fork and Join Construct</a:t>
            </a:r>
            <a:r>
              <a:rPr lang="en-US" dirty="0" smtClean="0">
                <a:solidFill>
                  <a:schemeClr val="tx1"/>
                </a:solidFill>
              </a:rPr>
              <a:t>: </a:t>
            </a:r>
            <a:r>
              <a:rPr lang="en-US" dirty="0" smtClean="0">
                <a:solidFill>
                  <a:schemeClr val="tx1"/>
                </a:solidFill>
                <a:cs typeface="Times New Roman" pitchFamily="18" charset="0"/>
              </a:rPr>
              <a:t>This construct specifies concurrency in a program whereby the control flow is split into two or more flows that can be executed in parallel. Later on, the two parallel flows join back into a single flow.</a:t>
            </a:r>
          </a:p>
        </p:txBody>
      </p:sp>
      <p:pic>
        <p:nvPicPr>
          <p:cNvPr id="9" name="Picture 3"/>
          <p:cNvPicPr>
            <a:picLocks noChangeAspect="1" noChangeArrowheads="1"/>
          </p:cNvPicPr>
          <p:nvPr/>
        </p:nvPicPr>
        <p:blipFill>
          <a:blip r:embed="rId2" cstate="print"/>
          <a:srcRect/>
          <a:stretch>
            <a:fillRect/>
          </a:stretch>
        </p:blipFill>
        <p:spPr bwMode="auto">
          <a:xfrm>
            <a:off x="1447800" y="1524000"/>
            <a:ext cx="5181600" cy="5334000"/>
          </a:xfrm>
          <a:prstGeom prst="rect">
            <a:avLst/>
          </a:prstGeom>
          <a:blipFill>
            <a:blip r:embed="rId3" cstate="print"/>
            <a:tile tx="0" ty="0" sx="100000" sy="100000" flip="none" algn="tl"/>
          </a:blipFill>
          <a:ln w="9525">
            <a:noFill/>
            <a:miter lim="800000"/>
            <a:headEnd/>
            <a:tailEnd/>
          </a:ln>
        </p:spPr>
      </p:pic>
      <p:sp>
        <p:nvSpPr>
          <p:cNvPr id="10" name="TextBox 9"/>
          <p:cNvSpPr txBox="1"/>
          <p:nvPr/>
        </p:nvSpPr>
        <p:spPr>
          <a:xfrm>
            <a:off x="6705600" y="1447800"/>
            <a:ext cx="2438400" cy="2862322"/>
          </a:xfrm>
          <a:prstGeom prst="rect">
            <a:avLst/>
          </a:prstGeom>
          <a:noFill/>
        </p:spPr>
        <p:txBody>
          <a:bodyPr wrap="square" rtlCol="0">
            <a:spAutoFit/>
          </a:bodyPr>
          <a:lstStyle/>
          <a:p>
            <a:pPr algn="ctr"/>
            <a:r>
              <a:rPr lang="en-US" b="1" dirty="0" smtClean="0">
                <a:solidFill>
                  <a:schemeClr val="tx1"/>
                </a:solidFill>
              </a:rPr>
              <a:t>After Statement S1, the control flow has forked into two independent statement flows, ‘S2-Sm’ and ‘S3-Sn’. Both concurrent flows join at statement St.</a:t>
            </a:r>
            <a:endParaRPr lang="en-US" b="1" dirty="0">
              <a:solidFill>
                <a:schemeClr val="tx1"/>
              </a:solidFill>
            </a:endParaRPr>
          </a:p>
        </p:txBody>
      </p:sp>
      <p:sp>
        <p:nvSpPr>
          <p:cNvPr id="11" name="Slide Number Placeholder 10"/>
          <p:cNvSpPr>
            <a:spLocks noGrp="1"/>
          </p:cNvSpPr>
          <p:nvPr>
            <p:ph type="sldNum" sz="quarter" idx="12"/>
          </p:nvPr>
        </p:nvSpPr>
        <p:spPr/>
        <p:txBody>
          <a:bodyPr/>
          <a:lstStyle/>
          <a:p>
            <a:r>
              <a:rPr lang="en-US" smtClean="0"/>
              <a:t>6.</a:t>
            </a:r>
            <a:fld id="{34C1657C-10C8-4277-B654-647B1C413D01}"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5334</Words>
  <Application>Microsoft Office PowerPoint</Application>
  <PresentationFormat>On-screen Show (4:3)</PresentationFormat>
  <Paragraphs>560</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Slide 1</vt:lpstr>
      <vt:lpstr>Introduction</vt:lpstr>
      <vt:lpstr>Slide 3</vt:lpstr>
      <vt:lpstr>Slide 4</vt:lpstr>
      <vt:lpstr>Slide 5</vt:lpstr>
      <vt:lpstr>Slide 6</vt:lpstr>
      <vt:lpstr>Slide 7</vt:lpstr>
      <vt:lpstr>Slide 8</vt:lpstr>
      <vt:lpstr>Slide 9</vt:lpstr>
      <vt:lpstr>Slide 10</vt:lpstr>
      <vt:lpstr>Slide 11</vt:lpstr>
      <vt:lpstr>Slide 12</vt:lpstr>
      <vt:lpstr>Slide 13</vt:lpstr>
      <vt:lpstr>Race Conditions</vt:lpstr>
      <vt:lpstr>Slide 15</vt:lpstr>
      <vt:lpstr>Slide 16</vt:lpstr>
      <vt:lpstr>Slide 17</vt:lpstr>
      <vt:lpstr>Slide 18</vt:lpstr>
      <vt:lpstr>Slide 19</vt:lpstr>
      <vt:lpstr>Slide 20</vt:lpstr>
      <vt:lpstr>Slide 21</vt:lpstr>
      <vt:lpstr>Properties of a Critical Section Implementation</vt:lpstr>
      <vt:lpstr>Slide 23</vt:lpstr>
      <vt:lpstr>Control Synchronization and Indivisible Operations</vt:lpstr>
      <vt:lpstr>Control Synchronization and Indivisible Operations….</vt:lpstr>
      <vt:lpstr>Control Synchronization and Indivisible Operations…</vt:lpstr>
      <vt:lpstr>Slide 27</vt:lpstr>
      <vt:lpstr>Looping versus Blocking</vt:lpstr>
      <vt:lpstr>Slide 29</vt:lpstr>
      <vt:lpstr>Slide 30</vt:lpstr>
      <vt:lpstr>Slide 31</vt:lpstr>
      <vt:lpstr>Slide 32</vt:lpstr>
      <vt:lpstr>Structure of Concurrent Systems</vt:lpstr>
      <vt:lpstr>Classic Process Synchronization Problems</vt:lpstr>
      <vt:lpstr>Slide 35</vt:lpstr>
      <vt:lpstr>Producers-Consumers with Bounded Buffers</vt:lpstr>
      <vt:lpstr>Producers-Consumers with Bounded Buffers</vt:lpstr>
      <vt:lpstr>Producers-Consumers with Bounded Buffers…</vt:lpstr>
      <vt:lpstr>Producers-Consumers with Bounded Buffers…</vt:lpstr>
      <vt:lpstr>Producers-Consumers with Bounded Buffers…</vt:lpstr>
      <vt:lpstr>Producers-Consumers with Bounded Buffers…</vt:lpstr>
      <vt:lpstr>Producers-Consumers with Bounded Buffers…</vt:lpstr>
      <vt:lpstr>Slide 43</vt:lpstr>
      <vt:lpstr>Slide 44</vt:lpstr>
      <vt:lpstr>Slide 45</vt:lpstr>
      <vt:lpstr>After Q-n-A session, let’s come back to Readers and Writers</vt:lpstr>
      <vt:lpstr>Readers and Writers……</vt:lpstr>
      <vt:lpstr>Readers and Writers……</vt:lpstr>
      <vt:lpstr>Readers and Writers……</vt:lpstr>
      <vt:lpstr>Slide 50</vt:lpstr>
      <vt:lpstr>Slide 51</vt:lpstr>
      <vt:lpstr>Dining Philosophers</vt:lpstr>
      <vt:lpstr>Dining Philosophers….</vt:lpstr>
      <vt:lpstr>Dining Philosophers….</vt:lpstr>
      <vt:lpstr>Software Solutions for Critical Section  Dekker’s Algorithm for Two-process CS Problem </vt:lpstr>
      <vt:lpstr>Slide 56</vt:lpstr>
      <vt:lpstr>Slide 57</vt:lpstr>
      <vt:lpstr>Slide 58</vt:lpstr>
      <vt:lpstr>Slide 59</vt:lpstr>
      <vt:lpstr>Slide 60</vt:lpstr>
      <vt:lpstr>Slide 61</vt:lpstr>
      <vt:lpstr>Slide 62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
  <cp:lastModifiedBy/>
  <cp:revision>630</cp:revision>
  <dcterms:created xsi:type="dcterms:W3CDTF">2002-09-27T23:29:22Z</dcterms:created>
  <dcterms:modified xsi:type="dcterms:W3CDTF">2018-08-16T04:53:11Z</dcterms:modified>
</cp:coreProperties>
</file>