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2"/>
  </p:handoutMasterIdLst>
  <p:sldIdLst>
    <p:sldId id="257" r:id="rId2"/>
    <p:sldId id="395" r:id="rId3"/>
    <p:sldId id="258" r:id="rId4"/>
    <p:sldId id="391" r:id="rId5"/>
    <p:sldId id="259" r:id="rId6"/>
    <p:sldId id="261" r:id="rId7"/>
    <p:sldId id="262" r:id="rId8"/>
    <p:sldId id="263" r:id="rId9"/>
    <p:sldId id="270" r:id="rId10"/>
    <p:sldId id="353" r:id="rId11"/>
  </p:sldIdLst>
  <p:sldSz cx="12192000" cy="6858000"/>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265" autoAdjust="0"/>
    <p:restoredTop sz="94434" autoAdjust="0"/>
  </p:normalViewPr>
  <p:slideViewPr>
    <p:cSldViewPr snapToGrid="0">
      <p:cViewPr varScale="1">
        <p:scale>
          <a:sx n="73" d="100"/>
          <a:sy n="73" d="100"/>
        </p:scale>
        <p:origin x="-60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7072"/>
          </a:xfrm>
          <a:prstGeom prst="rect">
            <a:avLst/>
          </a:prstGeom>
        </p:spPr>
        <p:txBody>
          <a:bodyPr vert="horz" lIns="92930" tIns="46465" rIns="92930" bIns="46465" rtlCol="0"/>
          <a:lstStyle>
            <a:lvl1pPr algn="l">
              <a:defRPr sz="1200"/>
            </a:lvl1pPr>
          </a:lstStyle>
          <a:p>
            <a:endParaRPr lang="en-US"/>
          </a:p>
        </p:txBody>
      </p:sp>
      <p:sp>
        <p:nvSpPr>
          <p:cNvPr id="3" name="Date Placeholder 2"/>
          <p:cNvSpPr>
            <a:spLocks noGrp="1"/>
          </p:cNvSpPr>
          <p:nvPr>
            <p:ph type="dt" sz="quarter" idx="1"/>
          </p:nvPr>
        </p:nvSpPr>
        <p:spPr>
          <a:xfrm>
            <a:off x="3939466" y="0"/>
            <a:ext cx="3013763" cy="467072"/>
          </a:xfrm>
          <a:prstGeom prst="rect">
            <a:avLst/>
          </a:prstGeom>
        </p:spPr>
        <p:txBody>
          <a:bodyPr vert="horz" lIns="92930" tIns="46465" rIns="92930" bIns="46465" rtlCol="0"/>
          <a:lstStyle>
            <a:lvl1pPr algn="r">
              <a:defRPr sz="1200"/>
            </a:lvl1pPr>
          </a:lstStyle>
          <a:p>
            <a:fld id="{185802CC-19E1-4080-8340-1003475045FE}" type="datetimeFigureOut">
              <a:rPr lang="en-US" smtClean="0"/>
              <a:pPr/>
              <a:t>7/8/2019</a:t>
            </a:fld>
            <a:endParaRPr lang="en-US"/>
          </a:p>
        </p:txBody>
      </p:sp>
      <p:sp>
        <p:nvSpPr>
          <p:cNvPr id="4" name="Footer Placeholder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Slide Number Placeholder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3B1401EB-F155-40DF-B7BC-B147128E2853}" type="slidenum">
              <a:rPr lang="en-US" smtClean="0"/>
              <a:pPr/>
              <a:t>‹#›</a:t>
            </a:fld>
            <a:endParaRPr lang="en-US"/>
          </a:p>
        </p:txBody>
      </p:sp>
    </p:spTree>
    <p:extLst>
      <p:ext uri="{BB962C8B-B14F-4D97-AF65-F5344CB8AC3E}">
        <p14:creationId xmlns="" xmlns:p14="http://schemas.microsoft.com/office/powerpoint/2010/main" val="311564151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7E1305-C4D9-4F3D-A4EA-2933B8E9E19B}" type="datetimeFigureOut">
              <a:rPr lang="en-US" smtClean="0"/>
              <a:pPr/>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23944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E1305-C4D9-4F3D-A4EA-2933B8E9E19B}" type="datetimeFigureOut">
              <a:rPr lang="en-US" smtClean="0"/>
              <a:pPr/>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143630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E1305-C4D9-4F3D-A4EA-2933B8E9E19B}" type="datetimeFigureOut">
              <a:rPr lang="en-US" smtClean="0"/>
              <a:pPr/>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158371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7E1305-C4D9-4F3D-A4EA-2933B8E9E19B}" type="datetimeFigureOut">
              <a:rPr lang="en-US" smtClean="0"/>
              <a:pPr/>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61235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7E1305-C4D9-4F3D-A4EA-2933B8E9E19B}" type="datetimeFigureOut">
              <a:rPr lang="en-US" smtClean="0"/>
              <a:pPr/>
              <a:t>7/8/2019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1605880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7E1305-C4D9-4F3D-A4EA-2933B8E9E19B}" type="datetimeFigureOut">
              <a:rPr lang="en-US" smtClean="0"/>
              <a:pPr/>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4067924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7E1305-C4D9-4F3D-A4EA-2933B8E9E19B}" type="datetimeFigureOut">
              <a:rPr lang="en-US" smtClean="0"/>
              <a:pPr/>
              <a:t>7/8/2019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21177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7E1305-C4D9-4F3D-A4EA-2933B8E9E19B}" type="datetimeFigureOut">
              <a:rPr lang="en-US" smtClean="0"/>
              <a:pPr/>
              <a:t>7/8/2019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336405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7E1305-C4D9-4F3D-A4EA-2933B8E9E19B}" type="datetimeFigureOut">
              <a:rPr lang="en-US" smtClean="0"/>
              <a:pPr/>
              <a:t>7/8/2019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324340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E1305-C4D9-4F3D-A4EA-2933B8E9E19B}" type="datetimeFigureOut">
              <a:rPr lang="en-US" smtClean="0"/>
              <a:pPr/>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143385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7E1305-C4D9-4F3D-A4EA-2933B8E9E19B}" type="datetimeFigureOut">
              <a:rPr lang="en-US" smtClean="0"/>
              <a:pPr/>
              <a:t>7/8/2019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4021542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E1305-C4D9-4F3D-A4EA-2933B8E9E19B}" type="datetimeFigureOut">
              <a:rPr lang="en-US" smtClean="0"/>
              <a:pPr/>
              <a:t>7/8/2019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18653-C21A-4D03-9FAB-76ECC09A32BB}" type="slidenum">
              <a:rPr lang="en-US" smtClean="0"/>
              <a:pPr/>
              <a:t>‹#›</a:t>
            </a:fld>
            <a:endParaRPr lang="en-US"/>
          </a:p>
        </p:txBody>
      </p:sp>
    </p:spTree>
    <p:extLst>
      <p:ext uri="{BB962C8B-B14F-4D97-AF65-F5344CB8AC3E}">
        <p14:creationId xmlns="" xmlns:p14="http://schemas.microsoft.com/office/powerpoint/2010/main" val="40953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FF0000"/>
                </a:solidFill>
              </a:rPr>
              <a:t>Computer Architecture</a:t>
            </a:r>
            <a:br>
              <a:rPr lang="en-US" dirty="0">
                <a:solidFill>
                  <a:srgbClr val="FF0000"/>
                </a:solidFill>
              </a:rPr>
            </a:br>
            <a:r>
              <a:rPr lang="en-US" dirty="0"/>
              <a:t>CSEN </a:t>
            </a:r>
            <a:r>
              <a:rPr lang="en-US" dirty="0" smtClean="0"/>
              <a:t>3104</a:t>
            </a:r>
            <a:r>
              <a:rPr lang="en-US" smtClean="0"/>
              <a:t/>
            </a:r>
            <a:br>
              <a:rPr lang="en-US" smtClean="0"/>
            </a:br>
            <a:r>
              <a:rPr lang="en-US" smtClean="0"/>
              <a:t>Lecture 1</a:t>
            </a:r>
            <a:endParaRPr lang="en-US" dirty="0"/>
          </a:p>
        </p:txBody>
      </p:sp>
      <p:sp>
        <p:nvSpPr>
          <p:cNvPr id="3" name="Subtitle 2"/>
          <p:cNvSpPr>
            <a:spLocks noGrp="1"/>
          </p:cNvSpPr>
          <p:nvPr>
            <p:ph type="subTitle" idx="1"/>
          </p:nvPr>
        </p:nvSpPr>
        <p:spPr/>
        <p:txBody>
          <a:bodyPr/>
          <a:lstStyle/>
          <a:p>
            <a:endParaRPr lang="en-US" dirty="0"/>
          </a:p>
          <a:p>
            <a:endParaRPr lang="en-US" dirty="0"/>
          </a:p>
          <a:p>
            <a:r>
              <a:rPr lang="en-US" dirty="0">
                <a:solidFill>
                  <a:srgbClr val="0000FF"/>
                </a:solidFill>
              </a:rPr>
              <a:t>Dr. </a:t>
            </a:r>
            <a:r>
              <a:rPr lang="en-US" dirty="0" err="1">
                <a:solidFill>
                  <a:srgbClr val="0000FF"/>
                </a:solidFill>
              </a:rPr>
              <a:t>Debranjan</a:t>
            </a:r>
            <a:r>
              <a:rPr lang="en-US" dirty="0">
                <a:solidFill>
                  <a:srgbClr val="0000FF"/>
                </a:solidFill>
              </a:rPr>
              <a:t> Sarkar</a:t>
            </a:r>
          </a:p>
        </p:txBody>
      </p:sp>
    </p:spTree>
    <p:extLst>
      <p:ext uri="{BB962C8B-B14F-4D97-AF65-F5344CB8AC3E}">
        <p14:creationId xmlns="" xmlns:p14="http://schemas.microsoft.com/office/powerpoint/2010/main" val="1701539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 xmlns:p14="http://schemas.microsoft.com/office/powerpoint/2010/main" val="1212216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Computer Architecture ?</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Goal</a:t>
            </a:r>
          </a:p>
          <a:p>
            <a:pPr lvl="1"/>
            <a:r>
              <a:rPr lang="en-US" dirty="0" smtClean="0"/>
              <a:t>Create a computing system</a:t>
            </a:r>
          </a:p>
          <a:p>
            <a:pPr lvl="2"/>
            <a:r>
              <a:rPr lang="en-US" dirty="0" smtClean="0"/>
              <a:t>With best performance</a:t>
            </a:r>
          </a:p>
          <a:p>
            <a:pPr lvl="2"/>
            <a:r>
              <a:rPr lang="en-US" dirty="0" smtClean="0"/>
              <a:t>Having least price</a:t>
            </a:r>
          </a:p>
          <a:p>
            <a:pPr lvl="2"/>
            <a:r>
              <a:rPr lang="en-US" dirty="0" smtClean="0"/>
              <a:t>Requiring minimum energy consumption</a:t>
            </a:r>
          </a:p>
          <a:p>
            <a:pPr lvl="2"/>
            <a:r>
              <a:rPr lang="en-US" dirty="0" smtClean="0"/>
              <a:t>That meets all the functional requirement</a:t>
            </a:r>
          </a:p>
          <a:p>
            <a:r>
              <a:rPr lang="en-US" dirty="0" smtClean="0">
                <a:solidFill>
                  <a:srgbClr val="0000FF"/>
                </a:solidFill>
              </a:rPr>
              <a:t>Hardware components</a:t>
            </a:r>
          </a:p>
          <a:p>
            <a:pPr lvl="1"/>
            <a:r>
              <a:rPr lang="en-US" dirty="0" smtClean="0">
                <a:solidFill>
                  <a:srgbClr val="0000FF"/>
                </a:solidFill>
              </a:rPr>
              <a:t>Design</a:t>
            </a:r>
          </a:p>
          <a:p>
            <a:pPr lvl="1"/>
            <a:r>
              <a:rPr lang="en-US" dirty="0" smtClean="0">
                <a:solidFill>
                  <a:srgbClr val="0000FF"/>
                </a:solidFill>
              </a:rPr>
              <a:t>Select</a:t>
            </a:r>
          </a:p>
          <a:p>
            <a:pPr lvl="1"/>
            <a:r>
              <a:rPr lang="en-US" dirty="0" smtClean="0">
                <a:solidFill>
                  <a:srgbClr val="0000FF"/>
                </a:solidFill>
              </a:rPr>
              <a:t>Interconnection between different hardware devices</a:t>
            </a:r>
          </a:p>
          <a:p>
            <a:r>
              <a:rPr lang="en-US" smtClean="0"/>
              <a:t>Design Hardware </a:t>
            </a:r>
            <a:r>
              <a:rPr lang="en-US" dirty="0" smtClean="0"/>
              <a:t>– Software interface</a:t>
            </a:r>
          </a:p>
          <a:p>
            <a:endParaRPr lang="en-US" dirty="0" smtClean="0"/>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600" u="sng" dirty="0">
                <a:solidFill>
                  <a:srgbClr val="FF0000"/>
                </a:solidFill>
              </a:rPr>
              <a:t>Stored Program Computer (Von Neumann concept)</a:t>
            </a:r>
          </a:p>
        </p:txBody>
      </p:sp>
      <p:sp>
        <p:nvSpPr>
          <p:cNvPr id="3" name="Content Placeholder 2"/>
          <p:cNvSpPr>
            <a:spLocks noGrp="1"/>
          </p:cNvSpPr>
          <p:nvPr>
            <p:ph idx="1"/>
          </p:nvPr>
        </p:nvSpPr>
        <p:spPr>
          <a:xfrm>
            <a:off x="838200" y="1410789"/>
            <a:ext cx="10515600" cy="5238205"/>
          </a:xfrm>
        </p:spPr>
        <p:txBody>
          <a:bodyPr>
            <a:noAutofit/>
          </a:bodyPr>
          <a:lstStyle/>
          <a:p>
            <a:r>
              <a:rPr lang="en-US" sz="3200" dirty="0" smtClean="0">
                <a:solidFill>
                  <a:srgbClr val="0000FF"/>
                </a:solidFill>
              </a:rPr>
              <a:t>Early </a:t>
            </a:r>
            <a:r>
              <a:rPr lang="en-US" sz="3200" dirty="0">
                <a:solidFill>
                  <a:srgbClr val="0000FF"/>
                </a:solidFill>
              </a:rPr>
              <a:t>computers </a:t>
            </a:r>
            <a:r>
              <a:rPr lang="en-US" sz="3200" dirty="0" smtClean="0">
                <a:solidFill>
                  <a:srgbClr val="0000FF"/>
                </a:solidFill>
              </a:rPr>
              <a:t>were</a:t>
            </a:r>
          </a:p>
          <a:p>
            <a:pPr lvl="1"/>
            <a:r>
              <a:rPr lang="en-US" dirty="0" smtClean="0">
                <a:solidFill>
                  <a:srgbClr val="0000FF"/>
                </a:solidFill>
              </a:rPr>
              <a:t>Mostly not reprogrammable</a:t>
            </a:r>
          </a:p>
          <a:p>
            <a:pPr lvl="1"/>
            <a:r>
              <a:rPr lang="en-US" dirty="0" smtClean="0">
                <a:solidFill>
                  <a:srgbClr val="0000FF"/>
                </a:solidFill>
              </a:rPr>
              <a:t>Executed </a:t>
            </a:r>
            <a:r>
              <a:rPr lang="en-US" dirty="0">
                <a:solidFill>
                  <a:srgbClr val="0000FF"/>
                </a:solidFill>
              </a:rPr>
              <a:t>a single hardwired </a:t>
            </a:r>
            <a:r>
              <a:rPr lang="en-US" dirty="0" smtClean="0">
                <a:solidFill>
                  <a:srgbClr val="0000FF"/>
                </a:solidFill>
              </a:rPr>
              <a:t>program</a:t>
            </a:r>
          </a:p>
          <a:p>
            <a:pPr lvl="1"/>
            <a:r>
              <a:rPr lang="en-US" dirty="0" smtClean="0">
                <a:solidFill>
                  <a:srgbClr val="0000FF"/>
                </a:solidFill>
              </a:rPr>
              <a:t>No </a:t>
            </a:r>
            <a:r>
              <a:rPr lang="en-US" dirty="0">
                <a:solidFill>
                  <a:srgbClr val="0000FF"/>
                </a:solidFill>
              </a:rPr>
              <a:t>program </a:t>
            </a:r>
            <a:r>
              <a:rPr lang="en-US" dirty="0" smtClean="0">
                <a:solidFill>
                  <a:srgbClr val="0000FF"/>
                </a:solidFill>
              </a:rPr>
              <a:t>instructions -&gt;  </a:t>
            </a:r>
            <a:r>
              <a:rPr lang="en-US" dirty="0">
                <a:solidFill>
                  <a:srgbClr val="0000FF"/>
                </a:solidFill>
              </a:rPr>
              <a:t>no program </a:t>
            </a:r>
            <a:r>
              <a:rPr lang="en-US" dirty="0" smtClean="0">
                <a:solidFill>
                  <a:srgbClr val="0000FF"/>
                </a:solidFill>
              </a:rPr>
              <a:t>storage</a:t>
            </a:r>
          </a:p>
          <a:p>
            <a:pPr lvl="1"/>
            <a:r>
              <a:rPr lang="en-US" dirty="0" smtClean="0">
                <a:solidFill>
                  <a:srgbClr val="0000FF"/>
                </a:solidFill>
              </a:rPr>
              <a:t>Some computers were programmable</a:t>
            </a:r>
          </a:p>
          <a:p>
            <a:pPr lvl="2"/>
            <a:r>
              <a:rPr lang="en-US" sz="2400" dirty="0" smtClean="0">
                <a:solidFill>
                  <a:srgbClr val="0000FF"/>
                </a:solidFill>
              </a:rPr>
              <a:t>But  stored </a:t>
            </a:r>
            <a:r>
              <a:rPr lang="en-US" sz="2400" dirty="0">
                <a:solidFill>
                  <a:srgbClr val="0000FF"/>
                </a:solidFill>
              </a:rPr>
              <a:t>their programs on punched </a:t>
            </a:r>
            <a:r>
              <a:rPr lang="en-US" sz="2400" dirty="0" smtClean="0">
                <a:solidFill>
                  <a:srgbClr val="0000FF"/>
                </a:solidFill>
              </a:rPr>
              <a:t>tapes</a:t>
            </a:r>
          </a:p>
          <a:p>
            <a:pPr lvl="2"/>
            <a:r>
              <a:rPr lang="en-US" sz="2400" dirty="0" smtClean="0">
                <a:solidFill>
                  <a:srgbClr val="0000FF"/>
                </a:solidFill>
              </a:rPr>
              <a:t>These were </a:t>
            </a:r>
            <a:r>
              <a:rPr lang="en-US" sz="2400" dirty="0">
                <a:solidFill>
                  <a:srgbClr val="0000FF"/>
                </a:solidFill>
              </a:rPr>
              <a:t>physically fed into the machine as and when needed.</a:t>
            </a:r>
          </a:p>
          <a:p>
            <a:r>
              <a:rPr lang="en-US" sz="3200" dirty="0" smtClean="0"/>
              <a:t>In late 1940s, John von Neumann gave the </a:t>
            </a:r>
            <a:r>
              <a:rPr lang="en-US" sz="3200" dirty="0"/>
              <a:t>concept of storing instructions in computer </a:t>
            </a:r>
            <a:r>
              <a:rPr lang="en-US" sz="3200" dirty="0" smtClean="0"/>
              <a:t>memory</a:t>
            </a:r>
          </a:p>
          <a:p>
            <a:r>
              <a:rPr lang="en-US" sz="3200" dirty="0" smtClean="0">
                <a:solidFill>
                  <a:srgbClr val="0000FF"/>
                </a:solidFill>
              </a:rPr>
              <a:t>This enabled a computer to </a:t>
            </a:r>
            <a:r>
              <a:rPr lang="en-US" sz="3200" dirty="0">
                <a:solidFill>
                  <a:srgbClr val="0000FF"/>
                </a:solidFill>
              </a:rPr>
              <a:t>perform a variety of tasks in sequence or </a:t>
            </a:r>
            <a:r>
              <a:rPr lang="en-US" sz="3200" dirty="0" smtClean="0">
                <a:solidFill>
                  <a:srgbClr val="0000FF"/>
                </a:solidFill>
              </a:rPr>
              <a:t>intermittently</a:t>
            </a:r>
          </a:p>
          <a:p>
            <a:endParaRPr lang="en-US" dirty="0">
              <a:solidFill>
                <a:srgbClr val="0000FF"/>
              </a:solidFill>
            </a:endParaRPr>
          </a:p>
        </p:txBody>
      </p:sp>
    </p:spTree>
    <p:extLst>
      <p:ext uri="{BB962C8B-B14F-4D97-AF65-F5344CB8AC3E}">
        <p14:creationId xmlns="" xmlns:p14="http://schemas.microsoft.com/office/powerpoint/2010/main" val="3690278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rPr>
              <a:t>Von Neumann concept</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rgbClr val="0000FF"/>
                </a:solidFill>
              </a:rPr>
              <a:t>A program may be electronically stored in binary-number format in a memory device</a:t>
            </a:r>
          </a:p>
          <a:p>
            <a:r>
              <a:rPr lang="en-US" dirty="0" smtClean="0"/>
              <a:t>Now instructions may be modified by the computer</a:t>
            </a:r>
          </a:p>
          <a:p>
            <a:r>
              <a:rPr lang="en-US" dirty="0" smtClean="0">
                <a:solidFill>
                  <a:srgbClr val="0000FF"/>
                </a:solidFill>
              </a:rPr>
              <a:t>A computer with a von Neumann architecture stores program and data in the same memory</a:t>
            </a:r>
          </a:p>
          <a:p>
            <a:r>
              <a:rPr lang="en-US" i="1" dirty="0" smtClean="0"/>
              <a:t>Stored-program computer</a:t>
            </a:r>
            <a:r>
              <a:rPr lang="en-US" dirty="0" smtClean="0"/>
              <a:t> is sometimes used as a synonym for von Neumann architecture, or IAS computer (as it was first developed at the Institute for Advanced Studies)</a:t>
            </a:r>
          </a:p>
          <a:p>
            <a:r>
              <a:rPr lang="en-US" dirty="0" smtClean="0">
                <a:solidFill>
                  <a:srgbClr val="0000FF"/>
                </a:solidFill>
              </a:rPr>
              <a:t>The von Neumann architecture is also known as Princeton architecture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a:solidFill>
                  <a:srgbClr val="FF0000"/>
                </a:solidFill>
              </a:rPr>
              <a:t>Von Neumann concept</a:t>
            </a:r>
          </a:p>
        </p:txBody>
      </p:sp>
      <p:sp>
        <p:nvSpPr>
          <p:cNvPr id="3" name="Content Placeholder 2"/>
          <p:cNvSpPr>
            <a:spLocks noGrp="1"/>
          </p:cNvSpPr>
          <p:nvPr>
            <p:ph idx="1"/>
          </p:nvPr>
        </p:nvSpPr>
        <p:spPr/>
        <p:txBody>
          <a:bodyPr/>
          <a:lstStyle/>
          <a:p>
            <a:r>
              <a:rPr lang="en-US" dirty="0"/>
              <a:t>Stored program concept</a:t>
            </a:r>
          </a:p>
          <a:p>
            <a:r>
              <a:rPr lang="en-US" dirty="0">
                <a:solidFill>
                  <a:srgbClr val="0000FF"/>
                </a:solidFill>
              </a:rPr>
              <a:t>Both Data and instructions are stored in a single read-write memory</a:t>
            </a:r>
          </a:p>
          <a:p>
            <a:r>
              <a:rPr lang="en-US" dirty="0"/>
              <a:t>Arithmetic and Logic Unit (ALU) is capable of operating on binary data</a:t>
            </a:r>
          </a:p>
          <a:p>
            <a:r>
              <a:rPr lang="en-US" dirty="0">
                <a:solidFill>
                  <a:srgbClr val="0000FF"/>
                </a:solidFill>
              </a:rPr>
              <a:t>The contents of the memory are addressable by location</a:t>
            </a:r>
          </a:p>
          <a:p>
            <a:r>
              <a:rPr lang="en-US" dirty="0"/>
              <a:t>The computer executes the program in sequential fashion from one instruction to the next, unless explicitly modified.</a:t>
            </a:r>
          </a:p>
          <a:p>
            <a:r>
              <a:rPr lang="en-US" dirty="0">
                <a:solidFill>
                  <a:srgbClr val="0000FF"/>
                </a:solidFill>
              </a:rPr>
              <a:t>A program can modify itself when the computer executes the program</a:t>
            </a:r>
          </a:p>
          <a:p>
            <a:endParaRPr lang="en-US" dirty="0"/>
          </a:p>
        </p:txBody>
      </p:sp>
    </p:spTree>
    <p:extLst>
      <p:ext uri="{BB962C8B-B14F-4D97-AF65-F5344CB8AC3E}">
        <p14:creationId xmlns="" xmlns:p14="http://schemas.microsoft.com/office/powerpoint/2010/main" val="20708060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u="sng" dirty="0">
                <a:solidFill>
                  <a:srgbClr val="FF0000"/>
                </a:solidFill>
              </a:rPr>
              <a:t>General structure of von Neumann Architecture</a:t>
            </a:r>
          </a:p>
        </p:txBody>
      </p:sp>
      <p:pic>
        <p:nvPicPr>
          <p:cNvPr id="4098" name="Picture 2" descr="http://1.bp.blogspot.com/-Nw0z3NZI3XQ/Tgd_QrfwKzI/AAAAAAAAAKU/VjWnc6aQt0U/s1600/03.GIF"/>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917233" y="1825625"/>
            <a:ext cx="6357533" cy="435133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31029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2601"/>
          </a:xfrm>
        </p:spPr>
        <p:txBody>
          <a:bodyPr/>
          <a:lstStyle/>
          <a:p>
            <a:pPr algn="ctr"/>
            <a:r>
              <a:rPr lang="en-US" u="sng" dirty="0">
                <a:solidFill>
                  <a:srgbClr val="0000FF"/>
                </a:solidFill>
              </a:rPr>
              <a:t>What is von Neumann bottleneck?</a:t>
            </a:r>
          </a:p>
        </p:txBody>
      </p:sp>
      <p:sp>
        <p:nvSpPr>
          <p:cNvPr id="3" name="Content Placeholder 2"/>
          <p:cNvSpPr>
            <a:spLocks noGrp="1"/>
          </p:cNvSpPr>
          <p:nvPr>
            <p:ph idx="1"/>
          </p:nvPr>
        </p:nvSpPr>
        <p:spPr>
          <a:xfrm>
            <a:off x="838200" y="1541417"/>
            <a:ext cx="10515600" cy="5094514"/>
          </a:xfrm>
        </p:spPr>
        <p:txBody>
          <a:bodyPr>
            <a:normAutofit fontScale="92500"/>
          </a:bodyPr>
          <a:lstStyle/>
          <a:p>
            <a:r>
              <a:rPr lang="en-US" dirty="0">
                <a:solidFill>
                  <a:srgbClr val="002060"/>
                </a:solidFill>
              </a:rPr>
              <a:t>Von Neumann architecture requires memory access for instruction fetch and for data movement (from and to memory)</a:t>
            </a:r>
          </a:p>
          <a:p>
            <a:r>
              <a:rPr lang="en-US" dirty="0">
                <a:solidFill>
                  <a:srgbClr val="C00000"/>
                </a:solidFill>
              </a:rPr>
              <a:t>Memory access is very slow compared to the speed of the CPU</a:t>
            </a:r>
          </a:p>
          <a:p>
            <a:r>
              <a:rPr lang="en-US" dirty="0"/>
              <a:t>So CPU has to wait for a long to obtain instruction / data from memory</a:t>
            </a:r>
          </a:p>
          <a:p>
            <a:r>
              <a:rPr lang="en-US" dirty="0">
                <a:solidFill>
                  <a:srgbClr val="002060"/>
                </a:solidFill>
              </a:rPr>
              <a:t>This greatly degrades the performance of the Von Neumann computer</a:t>
            </a:r>
          </a:p>
          <a:p>
            <a:r>
              <a:rPr lang="en-US" dirty="0">
                <a:solidFill>
                  <a:srgbClr val="FF0000"/>
                </a:solidFill>
              </a:rPr>
              <a:t>Also, an instruction fetch and a data operation cannot occur at the same time because they share a common bus. This often limits the performance of the system</a:t>
            </a:r>
          </a:p>
          <a:p>
            <a:r>
              <a:rPr lang="en-US" dirty="0"/>
              <a:t>The degradation of performance due to CPU-memory speed disparity and due to sharing the same bus for instruction fetch and data read/write is referred to as Von Neumann bottleneck</a:t>
            </a:r>
          </a:p>
        </p:txBody>
      </p:sp>
    </p:spTree>
    <p:extLst>
      <p:ext uri="{BB962C8B-B14F-4D97-AF65-F5344CB8AC3E}">
        <p14:creationId xmlns="" xmlns:p14="http://schemas.microsoft.com/office/powerpoint/2010/main" val="18046865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67286"/>
          </a:xfrm>
        </p:spPr>
        <p:txBody>
          <a:bodyPr/>
          <a:lstStyle/>
          <a:p>
            <a:pPr algn="ctr"/>
            <a:r>
              <a:rPr lang="en-US" sz="3600" u="sng" dirty="0">
                <a:solidFill>
                  <a:srgbClr val="0000FF"/>
                </a:solidFill>
              </a:rPr>
              <a:t>How von Neumann bottleneck can be overcome?</a:t>
            </a:r>
            <a:r>
              <a:rPr lang="en-US" u="sng" dirty="0">
                <a:solidFill>
                  <a:srgbClr val="0000FF"/>
                </a:solidFill>
              </a:rPr>
              <a:t> </a:t>
            </a:r>
          </a:p>
        </p:txBody>
      </p:sp>
      <p:sp>
        <p:nvSpPr>
          <p:cNvPr id="3" name="Content Placeholder 2"/>
          <p:cNvSpPr>
            <a:spLocks noGrp="1"/>
          </p:cNvSpPr>
          <p:nvPr>
            <p:ph idx="1"/>
          </p:nvPr>
        </p:nvSpPr>
        <p:spPr>
          <a:xfrm>
            <a:off x="838200" y="1371600"/>
            <a:ext cx="10515600" cy="5134131"/>
          </a:xfrm>
        </p:spPr>
        <p:txBody>
          <a:bodyPr>
            <a:normAutofit fontScale="92500" lnSpcReduction="10000"/>
          </a:bodyPr>
          <a:lstStyle/>
          <a:p>
            <a:r>
              <a:rPr lang="en-US" dirty="0"/>
              <a:t>The performance is improved by using a special type of faster memory (called cache memory) between the CPU and the main memory. The access time of the cache memory is of the order of the speed of the CPU and hence there is almost no waiting time by the CPU for the required </a:t>
            </a:r>
            <a:r>
              <a:rPr lang="en-US" dirty="0" smtClean="0"/>
              <a:t>data</a:t>
            </a:r>
          </a:p>
          <a:p>
            <a:endParaRPr lang="en-US" dirty="0"/>
          </a:p>
          <a:p>
            <a:r>
              <a:rPr lang="en-US" dirty="0">
                <a:solidFill>
                  <a:srgbClr val="FF0000"/>
                </a:solidFill>
              </a:rPr>
              <a:t>By using separate instruction cache and data cache</a:t>
            </a:r>
          </a:p>
          <a:p>
            <a:endParaRPr lang="en-US" dirty="0" smtClean="0"/>
          </a:p>
          <a:p>
            <a:r>
              <a:rPr lang="en-US" dirty="0" smtClean="0"/>
              <a:t>By </a:t>
            </a:r>
            <a:r>
              <a:rPr lang="en-US" dirty="0"/>
              <a:t>moving some data into cache before it is requested (pre-fetching) to speed access in the event of a request</a:t>
            </a:r>
          </a:p>
          <a:p>
            <a:endParaRPr lang="en-US" dirty="0" smtClean="0">
              <a:solidFill>
                <a:srgbClr val="FF0000"/>
              </a:solidFill>
            </a:endParaRPr>
          </a:p>
          <a:p>
            <a:r>
              <a:rPr lang="en-US" dirty="0" smtClean="0">
                <a:solidFill>
                  <a:srgbClr val="FF0000"/>
                </a:solidFill>
              </a:rPr>
              <a:t>By </a:t>
            </a:r>
            <a:r>
              <a:rPr lang="en-US" dirty="0">
                <a:solidFill>
                  <a:srgbClr val="FF0000"/>
                </a:solidFill>
              </a:rPr>
              <a:t>using RISC (Reduced Instruction Set Computer) architecture to limit access to main memory to a few load and store instructions. Other instructions have their operands in CPU registers (not in memory).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935641"/>
          </a:xfrm>
        </p:spPr>
        <p:txBody>
          <a:bodyPr>
            <a:normAutofit fontScale="90000"/>
          </a:bodyPr>
          <a:lstStyle/>
          <a:p>
            <a:pPr algn="ctr"/>
            <a:r>
              <a:rPr lang="en-US" sz="3600" u="sng" dirty="0">
                <a:solidFill>
                  <a:srgbClr val="FF0000"/>
                </a:solidFill>
              </a:rPr>
              <a:t>Difference between</a:t>
            </a:r>
            <a:br>
              <a:rPr lang="en-US" sz="3600" u="sng" dirty="0">
                <a:solidFill>
                  <a:srgbClr val="FF0000"/>
                </a:solidFill>
              </a:rPr>
            </a:br>
            <a:r>
              <a:rPr lang="en-US" sz="3600" u="sng" dirty="0" smtClean="0">
                <a:solidFill>
                  <a:srgbClr val="FF0000"/>
                </a:solidFill>
              </a:rPr>
              <a:t>Von Neumann </a:t>
            </a:r>
            <a:r>
              <a:rPr lang="en-US" sz="3600" u="sng" dirty="0">
                <a:solidFill>
                  <a:srgbClr val="FF0000"/>
                </a:solidFill>
              </a:rPr>
              <a:t>architecture and Harvard architecture</a:t>
            </a:r>
          </a:p>
        </p:txBody>
      </p:sp>
      <p:sp>
        <p:nvSpPr>
          <p:cNvPr id="3" name="Content Placeholder 2"/>
          <p:cNvSpPr>
            <a:spLocks noGrp="1"/>
          </p:cNvSpPr>
          <p:nvPr>
            <p:ph idx="1"/>
          </p:nvPr>
        </p:nvSpPr>
        <p:spPr>
          <a:xfrm>
            <a:off x="838200" y="1413502"/>
            <a:ext cx="10515600" cy="4351338"/>
          </a:xfrm>
        </p:spPr>
        <p:txBody>
          <a:bodyPr>
            <a:noAutofit/>
          </a:bodyPr>
          <a:lstStyle/>
          <a:p>
            <a:r>
              <a:rPr lang="en-US" sz="2400" dirty="0" smtClean="0"/>
              <a:t>The von Neumann </a:t>
            </a:r>
            <a:r>
              <a:rPr lang="en-US" sz="2400" dirty="0"/>
              <a:t>architecture </a:t>
            </a:r>
            <a:r>
              <a:rPr lang="en-US" sz="2400" dirty="0" smtClean="0"/>
              <a:t>is a stored program concept</a:t>
            </a:r>
          </a:p>
          <a:p>
            <a:r>
              <a:rPr lang="en-US" sz="2400" dirty="0" smtClean="0"/>
              <a:t>It consists </a:t>
            </a:r>
            <a:r>
              <a:rPr lang="en-US" sz="2400" dirty="0"/>
              <a:t>of a single memory for both program and data storage</a:t>
            </a:r>
          </a:p>
          <a:p>
            <a:r>
              <a:rPr lang="en-US" sz="2400" dirty="0" smtClean="0"/>
              <a:t>The </a:t>
            </a:r>
            <a:r>
              <a:rPr lang="en-US" sz="2400" dirty="0"/>
              <a:t>system performance degrades as program and data cannot be fetched in one cycle</a:t>
            </a:r>
          </a:p>
          <a:p>
            <a:r>
              <a:rPr lang="en-US" sz="2400" dirty="0"/>
              <a:t>Example: EDVAC (Electronic Discrete Variable Automatic Computer)</a:t>
            </a:r>
          </a:p>
          <a:p>
            <a:pPr marL="3657600" lvl="8" indent="0">
              <a:buNone/>
            </a:pPr>
            <a:r>
              <a:rPr lang="en-US" sz="2400" dirty="0">
                <a:solidFill>
                  <a:srgbClr val="FF0000"/>
                </a:solidFill>
              </a:rPr>
              <a:t>whereas</a:t>
            </a:r>
          </a:p>
          <a:p>
            <a:r>
              <a:rPr lang="en-US" sz="2400" dirty="0">
                <a:solidFill>
                  <a:srgbClr val="0000FF"/>
                </a:solidFill>
              </a:rPr>
              <a:t>Harvard architecture </a:t>
            </a:r>
            <a:r>
              <a:rPr lang="en-US" sz="2400" dirty="0" smtClean="0">
                <a:solidFill>
                  <a:srgbClr val="0000FF"/>
                </a:solidFill>
              </a:rPr>
              <a:t>is also a stored program concept</a:t>
            </a:r>
          </a:p>
          <a:p>
            <a:r>
              <a:rPr lang="en-US" sz="2400" dirty="0" smtClean="0">
                <a:solidFill>
                  <a:srgbClr val="0000FF"/>
                </a:solidFill>
              </a:rPr>
              <a:t>It has </a:t>
            </a:r>
            <a:r>
              <a:rPr lang="en-US" sz="2400" dirty="0">
                <a:solidFill>
                  <a:srgbClr val="0000FF"/>
                </a:solidFill>
              </a:rPr>
              <a:t>separate program and data memories</a:t>
            </a:r>
          </a:p>
          <a:p>
            <a:r>
              <a:rPr lang="en-US" sz="2400" dirty="0">
                <a:solidFill>
                  <a:srgbClr val="0000FF"/>
                </a:solidFill>
              </a:rPr>
              <a:t>Data memory and program memory can be of different width, type etc.</a:t>
            </a:r>
          </a:p>
          <a:p>
            <a:r>
              <a:rPr lang="en-US" sz="2400" dirty="0">
                <a:solidFill>
                  <a:srgbClr val="0000FF"/>
                </a:solidFill>
              </a:rPr>
              <a:t>Program and data can be fetched in one cycle – by using separate control signals: ‘program memory read’ and ‘data memory read’</a:t>
            </a:r>
          </a:p>
          <a:p>
            <a:r>
              <a:rPr lang="en-US" sz="2400" dirty="0">
                <a:solidFill>
                  <a:srgbClr val="0000FF"/>
                </a:solidFill>
              </a:rPr>
              <a:t>Example: Harvard Mark 1 </a:t>
            </a:r>
            <a:r>
              <a:rPr lang="en-US" sz="2400" dirty="0" smtClean="0">
                <a:solidFill>
                  <a:srgbClr val="0000FF"/>
                </a:solidFill>
              </a:rPr>
              <a:t>computer</a:t>
            </a:r>
          </a:p>
        </p:txBody>
      </p:sp>
    </p:spTree>
    <p:extLst>
      <p:ext uri="{BB962C8B-B14F-4D97-AF65-F5344CB8AC3E}">
        <p14:creationId xmlns="" xmlns:p14="http://schemas.microsoft.com/office/powerpoint/2010/main" val="117044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4491</TotalTime>
  <Words>509</Words>
  <Application>Microsoft Office PowerPoint</Application>
  <PresentationFormat>Custom</PresentationFormat>
  <Paragraphs>67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Computer Architecture CSEN 3104 Lecture 1</vt:lpstr>
      <vt:lpstr>What is Computer Architecture ?</vt:lpstr>
      <vt:lpstr>Stored Program Computer (Von Neumann concept)</vt:lpstr>
      <vt:lpstr>Von Neumann concept</vt:lpstr>
      <vt:lpstr>Von Neumann concept</vt:lpstr>
      <vt:lpstr>General structure of von Neumann Architecture</vt:lpstr>
      <vt:lpstr>What is von Neumann bottleneck?</vt:lpstr>
      <vt:lpstr>How von Neumann bottleneck can be overcome? </vt:lpstr>
      <vt:lpstr>Difference between Von Neumann architecture and Harvard architecture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Block Diagram of 8085 CPU</dc:title>
  <dc:creator>Administrator</dc:creator>
  <cp:lastModifiedBy>Admin</cp:lastModifiedBy>
  <cp:revision>341</cp:revision>
  <cp:lastPrinted>2018-07-18T10:53:47Z</cp:lastPrinted>
  <dcterms:created xsi:type="dcterms:W3CDTF">2016-08-16T05:32:12Z</dcterms:created>
  <dcterms:modified xsi:type="dcterms:W3CDTF">2019-07-08T08:58:05Z</dcterms:modified>
</cp:coreProperties>
</file>