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7" r:id="rId2"/>
    <p:sldId id="923" r:id="rId3"/>
    <p:sldId id="924" r:id="rId4"/>
    <p:sldId id="925" r:id="rId5"/>
    <p:sldId id="936" r:id="rId6"/>
    <p:sldId id="934" r:id="rId7"/>
    <p:sldId id="778" r:id="rId8"/>
    <p:sldId id="946" r:id="rId9"/>
    <p:sldId id="885" r:id="rId10"/>
    <p:sldId id="880" r:id="rId11"/>
    <p:sldId id="894" r:id="rId12"/>
    <p:sldId id="947" r:id="rId13"/>
    <p:sldId id="948" r:id="rId14"/>
    <p:sldId id="850" r:id="rId15"/>
    <p:sldId id="845" r:id="rId16"/>
    <p:sldId id="944" r:id="rId17"/>
    <p:sldId id="952" r:id="rId18"/>
    <p:sldId id="950" r:id="rId19"/>
    <p:sldId id="851" r:id="rId20"/>
    <p:sldId id="932" r:id="rId21"/>
    <p:sldId id="927" r:id="rId22"/>
    <p:sldId id="954" r:id="rId23"/>
    <p:sldId id="953" r:id="rId24"/>
    <p:sldId id="926" r:id="rId25"/>
    <p:sldId id="928" r:id="rId26"/>
    <p:sldId id="930" r:id="rId27"/>
    <p:sldId id="931" r:id="rId28"/>
    <p:sldId id="276" r:id="rId29"/>
    <p:sldId id="933" r:id="rId30"/>
    <p:sldId id="895" r:id="rId31"/>
  </p:sldIdLst>
  <p:sldSz cx="12192000" cy="6858000"/>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FF"/>
    <a:srgbClr val="FF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434" autoAdjust="0"/>
  </p:normalViewPr>
  <p:slideViewPr>
    <p:cSldViewPr snapToGrid="0">
      <p:cViewPr varScale="1">
        <p:scale>
          <a:sx n="73" d="100"/>
          <a:sy n="73" d="100"/>
        </p:scale>
        <p:origin x="-61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7072"/>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sz="quarter" idx="1"/>
          </p:nvPr>
        </p:nvSpPr>
        <p:spPr>
          <a:xfrm>
            <a:off x="3939466" y="0"/>
            <a:ext cx="3013763" cy="467072"/>
          </a:xfrm>
          <a:prstGeom prst="rect">
            <a:avLst/>
          </a:prstGeom>
        </p:spPr>
        <p:txBody>
          <a:bodyPr vert="horz" lIns="92930" tIns="46465" rIns="92930" bIns="46465" rtlCol="0"/>
          <a:lstStyle>
            <a:lvl1pPr algn="r">
              <a:defRPr sz="1200"/>
            </a:lvl1pPr>
          </a:lstStyle>
          <a:p>
            <a:fld id="{185802CC-19E1-4080-8340-1003475045FE}" type="datetimeFigureOut">
              <a:rPr lang="en-US" smtClean="0"/>
              <a:pPr/>
              <a:t>7/30/2019</a:t>
            </a:fld>
            <a:endParaRPr lang="en-US"/>
          </a:p>
        </p:txBody>
      </p:sp>
      <p:sp>
        <p:nvSpPr>
          <p:cNvPr id="4" name="Footer Placeholder 3"/>
          <p:cNvSpPr>
            <a:spLocks noGrp="1"/>
          </p:cNvSpPr>
          <p:nvPr>
            <p:ph type="ftr" sz="quarter" idx="2"/>
          </p:nvPr>
        </p:nvSpPr>
        <p:spPr>
          <a:xfrm>
            <a:off x="0" y="8842030"/>
            <a:ext cx="3013763" cy="467071"/>
          </a:xfrm>
          <a:prstGeom prst="rect">
            <a:avLst/>
          </a:prstGeom>
        </p:spPr>
        <p:txBody>
          <a:bodyPr vert="horz" lIns="92930" tIns="46465" rIns="92930" bIns="46465" rtlCol="0" anchor="b"/>
          <a:lstStyle>
            <a:lvl1pPr algn="l">
              <a:defRPr sz="1200"/>
            </a:lvl1pPr>
          </a:lstStyle>
          <a:p>
            <a:endParaRPr lang="en-US"/>
          </a:p>
        </p:txBody>
      </p:sp>
      <p:sp>
        <p:nvSpPr>
          <p:cNvPr id="5" name="Slide Number Placeholder 4"/>
          <p:cNvSpPr>
            <a:spLocks noGrp="1"/>
          </p:cNvSpPr>
          <p:nvPr>
            <p:ph type="sldNum" sz="quarter" idx="3"/>
          </p:nvPr>
        </p:nvSpPr>
        <p:spPr>
          <a:xfrm>
            <a:off x="3939466" y="8842030"/>
            <a:ext cx="3013763" cy="467071"/>
          </a:xfrm>
          <a:prstGeom prst="rect">
            <a:avLst/>
          </a:prstGeom>
        </p:spPr>
        <p:txBody>
          <a:bodyPr vert="horz" lIns="92930" tIns="46465" rIns="92930" bIns="46465" rtlCol="0" anchor="b"/>
          <a:lstStyle>
            <a:lvl1pPr algn="r">
              <a:defRPr sz="1200"/>
            </a:lvl1pPr>
          </a:lstStyle>
          <a:p>
            <a:fld id="{3B1401EB-F155-40DF-B7BC-B147128E2853}" type="slidenum">
              <a:rPr lang="en-US" smtClean="0"/>
              <a:pPr/>
              <a:t>‹#›</a:t>
            </a:fld>
            <a:endParaRPr lang="en-US"/>
          </a:p>
        </p:txBody>
      </p:sp>
    </p:spTree>
    <p:extLst>
      <p:ext uri="{BB962C8B-B14F-4D97-AF65-F5344CB8AC3E}">
        <p14:creationId xmlns="" xmlns:p14="http://schemas.microsoft.com/office/powerpoint/2010/main" val="31156415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672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940175" y="0"/>
            <a:ext cx="3013075" cy="466725"/>
          </a:xfrm>
          <a:prstGeom prst="rect">
            <a:avLst/>
          </a:prstGeom>
        </p:spPr>
        <p:txBody>
          <a:bodyPr vert="horz" lIns="91440" tIns="45720" rIns="91440" bIns="45720" rtlCol="0"/>
          <a:lstStyle>
            <a:lvl1pPr algn="r">
              <a:defRPr sz="1200"/>
            </a:lvl1pPr>
          </a:lstStyle>
          <a:p>
            <a:fld id="{F766D55A-48C8-4439-B335-FC47618AE2CA}" type="datetimeFigureOut">
              <a:rPr lang="en-IN" smtClean="0"/>
              <a:pPr/>
              <a:t>30-07-2019</a:t>
            </a:fld>
            <a:endParaRPr lang="en-IN"/>
          </a:p>
        </p:txBody>
      </p:sp>
      <p:sp>
        <p:nvSpPr>
          <p:cNvPr id="4" name="Slide Image Placeholder 3"/>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95325" y="4479925"/>
            <a:ext cx="5564188" cy="36655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842375"/>
            <a:ext cx="3013075" cy="46672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940175" y="8842375"/>
            <a:ext cx="3013075" cy="466725"/>
          </a:xfrm>
          <a:prstGeom prst="rect">
            <a:avLst/>
          </a:prstGeom>
        </p:spPr>
        <p:txBody>
          <a:bodyPr vert="horz" lIns="91440" tIns="45720" rIns="91440" bIns="45720" rtlCol="0" anchor="b"/>
          <a:lstStyle>
            <a:lvl1pPr algn="r">
              <a:defRPr sz="1200"/>
            </a:lvl1pPr>
          </a:lstStyle>
          <a:p>
            <a:fld id="{48DD1EAE-47E5-4507-BD68-3892BD253477}" type="slidenum">
              <a:rPr lang="en-IN" smtClean="0"/>
              <a:pPr/>
              <a:t>‹#›</a:t>
            </a:fld>
            <a:endParaRPr lang="en-IN"/>
          </a:p>
        </p:txBody>
      </p:sp>
    </p:spTree>
    <p:extLst>
      <p:ext uri="{BB962C8B-B14F-4D97-AF65-F5344CB8AC3E}">
        <p14:creationId xmlns="" xmlns:p14="http://schemas.microsoft.com/office/powerpoint/2010/main" val="3539334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D7E1305-C4D9-4F3D-A4EA-2933B8E9E19B}" type="datetimeFigureOut">
              <a:rPr lang="en-US" smtClean="0"/>
              <a:pPr/>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18653-C21A-4D03-9FAB-76ECC09A32BB}" type="slidenum">
              <a:rPr lang="en-US" smtClean="0"/>
              <a:pPr/>
              <a:t>‹#›</a:t>
            </a:fld>
            <a:endParaRPr lang="en-US"/>
          </a:p>
        </p:txBody>
      </p:sp>
    </p:spTree>
    <p:extLst>
      <p:ext uri="{BB962C8B-B14F-4D97-AF65-F5344CB8AC3E}">
        <p14:creationId xmlns="" xmlns:p14="http://schemas.microsoft.com/office/powerpoint/2010/main" val="239449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7E1305-C4D9-4F3D-A4EA-2933B8E9E19B}" type="datetimeFigureOut">
              <a:rPr lang="en-US" smtClean="0"/>
              <a:pPr/>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18653-C21A-4D03-9FAB-76ECC09A32BB}" type="slidenum">
              <a:rPr lang="en-US" smtClean="0"/>
              <a:pPr/>
              <a:t>‹#›</a:t>
            </a:fld>
            <a:endParaRPr lang="en-US"/>
          </a:p>
        </p:txBody>
      </p:sp>
    </p:spTree>
    <p:extLst>
      <p:ext uri="{BB962C8B-B14F-4D97-AF65-F5344CB8AC3E}">
        <p14:creationId xmlns="" xmlns:p14="http://schemas.microsoft.com/office/powerpoint/2010/main" val="1436309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7E1305-C4D9-4F3D-A4EA-2933B8E9E19B}" type="datetimeFigureOut">
              <a:rPr lang="en-US" smtClean="0"/>
              <a:pPr/>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18653-C21A-4D03-9FAB-76ECC09A32BB}" type="slidenum">
              <a:rPr lang="en-US" smtClean="0"/>
              <a:pPr/>
              <a:t>‹#›</a:t>
            </a:fld>
            <a:endParaRPr lang="en-US"/>
          </a:p>
        </p:txBody>
      </p:sp>
    </p:spTree>
    <p:extLst>
      <p:ext uri="{BB962C8B-B14F-4D97-AF65-F5344CB8AC3E}">
        <p14:creationId xmlns="" xmlns:p14="http://schemas.microsoft.com/office/powerpoint/2010/main" val="1583719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7E1305-C4D9-4F3D-A4EA-2933B8E9E19B}" type="datetimeFigureOut">
              <a:rPr lang="en-US" smtClean="0"/>
              <a:pPr/>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18653-C21A-4D03-9FAB-76ECC09A32BB}" type="slidenum">
              <a:rPr lang="en-US" smtClean="0"/>
              <a:pPr/>
              <a:t>‹#›</a:t>
            </a:fld>
            <a:endParaRPr lang="en-US"/>
          </a:p>
        </p:txBody>
      </p:sp>
    </p:spTree>
    <p:extLst>
      <p:ext uri="{BB962C8B-B14F-4D97-AF65-F5344CB8AC3E}">
        <p14:creationId xmlns="" xmlns:p14="http://schemas.microsoft.com/office/powerpoint/2010/main" val="612357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7E1305-C4D9-4F3D-A4EA-2933B8E9E19B}" type="datetimeFigureOut">
              <a:rPr lang="en-US" smtClean="0"/>
              <a:pPr/>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18653-C21A-4D03-9FAB-76ECC09A32BB}" type="slidenum">
              <a:rPr lang="en-US" smtClean="0"/>
              <a:pPr/>
              <a:t>‹#›</a:t>
            </a:fld>
            <a:endParaRPr lang="en-US"/>
          </a:p>
        </p:txBody>
      </p:sp>
    </p:spTree>
    <p:extLst>
      <p:ext uri="{BB962C8B-B14F-4D97-AF65-F5344CB8AC3E}">
        <p14:creationId xmlns="" xmlns:p14="http://schemas.microsoft.com/office/powerpoint/2010/main" val="1605880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D7E1305-C4D9-4F3D-A4EA-2933B8E9E19B}" type="datetimeFigureOut">
              <a:rPr lang="en-US" smtClean="0"/>
              <a:pPr/>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C18653-C21A-4D03-9FAB-76ECC09A32BB}" type="slidenum">
              <a:rPr lang="en-US" smtClean="0"/>
              <a:pPr/>
              <a:t>‹#›</a:t>
            </a:fld>
            <a:endParaRPr lang="en-US"/>
          </a:p>
        </p:txBody>
      </p:sp>
    </p:spTree>
    <p:extLst>
      <p:ext uri="{BB962C8B-B14F-4D97-AF65-F5344CB8AC3E}">
        <p14:creationId xmlns="" xmlns:p14="http://schemas.microsoft.com/office/powerpoint/2010/main" val="4067924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D7E1305-C4D9-4F3D-A4EA-2933B8E9E19B}" type="datetimeFigureOut">
              <a:rPr lang="en-US" smtClean="0"/>
              <a:pPr/>
              <a:t>7/30/2019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C18653-C21A-4D03-9FAB-76ECC09A32BB}" type="slidenum">
              <a:rPr lang="en-US" smtClean="0"/>
              <a:pPr/>
              <a:t>‹#›</a:t>
            </a:fld>
            <a:endParaRPr lang="en-US"/>
          </a:p>
        </p:txBody>
      </p:sp>
    </p:spTree>
    <p:extLst>
      <p:ext uri="{BB962C8B-B14F-4D97-AF65-F5344CB8AC3E}">
        <p14:creationId xmlns="" xmlns:p14="http://schemas.microsoft.com/office/powerpoint/2010/main" val="211771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D7E1305-C4D9-4F3D-A4EA-2933B8E9E19B}" type="datetimeFigureOut">
              <a:rPr lang="en-US" smtClean="0"/>
              <a:pPr/>
              <a:t>7/30/2019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C18653-C21A-4D03-9FAB-76ECC09A32BB}" type="slidenum">
              <a:rPr lang="en-US" smtClean="0"/>
              <a:pPr/>
              <a:t>‹#›</a:t>
            </a:fld>
            <a:endParaRPr lang="en-US"/>
          </a:p>
        </p:txBody>
      </p:sp>
    </p:spTree>
    <p:extLst>
      <p:ext uri="{BB962C8B-B14F-4D97-AF65-F5344CB8AC3E}">
        <p14:creationId xmlns="" xmlns:p14="http://schemas.microsoft.com/office/powerpoint/2010/main" val="3364057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7E1305-C4D9-4F3D-A4EA-2933B8E9E19B}" type="datetimeFigureOut">
              <a:rPr lang="en-US" smtClean="0"/>
              <a:pPr/>
              <a:t>7/30/2019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C18653-C21A-4D03-9FAB-76ECC09A32BB}" type="slidenum">
              <a:rPr lang="en-US" smtClean="0"/>
              <a:pPr/>
              <a:t>‹#›</a:t>
            </a:fld>
            <a:endParaRPr lang="en-US"/>
          </a:p>
        </p:txBody>
      </p:sp>
    </p:spTree>
    <p:extLst>
      <p:ext uri="{BB962C8B-B14F-4D97-AF65-F5344CB8AC3E}">
        <p14:creationId xmlns="" xmlns:p14="http://schemas.microsoft.com/office/powerpoint/2010/main" val="3243409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7E1305-C4D9-4F3D-A4EA-2933B8E9E19B}" type="datetimeFigureOut">
              <a:rPr lang="en-US" smtClean="0"/>
              <a:pPr/>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C18653-C21A-4D03-9FAB-76ECC09A32BB}" type="slidenum">
              <a:rPr lang="en-US" smtClean="0"/>
              <a:pPr/>
              <a:t>‹#›</a:t>
            </a:fld>
            <a:endParaRPr lang="en-US"/>
          </a:p>
        </p:txBody>
      </p:sp>
    </p:spTree>
    <p:extLst>
      <p:ext uri="{BB962C8B-B14F-4D97-AF65-F5344CB8AC3E}">
        <p14:creationId xmlns="" xmlns:p14="http://schemas.microsoft.com/office/powerpoint/2010/main" val="1433853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7E1305-C4D9-4F3D-A4EA-2933B8E9E19B}" type="datetimeFigureOut">
              <a:rPr lang="en-US" smtClean="0"/>
              <a:pPr/>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C18653-C21A-4D03-9FAB-76ECC09A32BB}" type="slidenum">
              <a:rPr lang="en-US" smtClean="0"/>
              <a:pPr/>
              <a:t>‹#›</a:t>
            </a:fld>
            <a:endParaRPr lang="en-US"/>
          </a:p>
        </p:txBody>
      </p:sp>
    </p:spTree>
    <p:extLst>
      <p:ext uri="{BB962C8B-B14F-4D97-AF65-F5344CB8AC3E}">
        <p14:creationId xmlns="" xmlns:p14="http://schemas.microsoft.com/office/powerpoint/2010/main" val="4021542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7E1305-C4D9-4F3D-A4EA-2933B8E9E19B}" type="datetimeFigureOut">
              <a:rPr lang="en-US" smtClean="0"/>
              <a:pPr/>
              <a:t>7/30/2019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C18653-C21A-4D03-9FAB-76ECC09A32BB}" type="slidenum">
              <a:rPr lang="en-US" smtClean="0"/>
              <a:pPr/>
              <a:t>‹#›</a:t>
            </a:fld>
            <a:endParaRPr lang="en-US"/>
          </a:p>
        </p:txBody>
      </p:sp>
    </p:spTree>
    <p:extLst>
      <p:ext uri="{BB962C8B-B14F-4D97-AF65-F5344CB8AC3E}">
        <p14:creationId xmlns="" xmlns:p14="http://schemas.microsoft.com/office/powerpoint/2010/main" val="409532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solidFill>
                  <a:srgbClr val="FF0000"/>
                </a:solidFill>
              </a:rPr>
              <a:t>Pipelined Architecture</a:t>
            </a:r>
            <a:br>
              <a:rPr lang="en-US" dirty="0">
                <a:solidFill>
                  <a:srgbClr val="FF0000"/>
                </a:solidFill>
              </a:rPr>
            </a:br>
            <a:r>
              <a:rPr lang="en-US" dirty="0">
                <a:solidFill>
                  <a:srgbClr val="00B0F0"/>
                </a:solidFill>
              </a:rPr>
              <a:t>CSEN 3104</a:t>
            </a:r>
            <a:br>
              <a:rPr lang="en-US" dirty="0">
                <a:solidFill>
                  <a:srgbClr val="00B0F0"/>
                </a:solidFill>
              </a:rPr>
            </a:br>
            <a:r>
              <a:rPr lang="en-US"/>
              <a:t>Lecture 10</a:t>
            </a:r>
            <a:endParaRPr lang="en-US" dirty="0"/>
          </a:p>
        </p:txBody>
      </p:sp>
      <p:sp>
        <p:nvSpPr>
          <p:cNvPr id="3" name="Subtitle 2"/>
          <p:cNvSpPr>
            <a:spLocks noGrp="1"/>
          </p:cNvSpPr>
          <p:nvPr>
            <p:ph type="subTitle" idx="1"/>
          </p:nvPr>
        </p:nvSpPr>
        <p:spPr/>
        <p:txBody>
          <a:bodyPr/>
          <a:lstStyle/>
          <a:p>
            <a:endParaRPr lang="en-US" dirty="0"/>
          </a:p>
          <a:p>
            <a:endParaRPr lang="en-US" dirty="0"/>
          </a:p>
          <a:p>
            <a:r>
              <a:rPr lang="en-US" dirty="0">
                <a:solidFill>
                  <a:srgbClr val="0000FF"/>
                </a:solidFill>
              </a:rPr>
              <a:t>Dr. </a:t>
            </a:r>
            <a:r>
              <a:rPr lang="en-US" dirty="0" err="1">
                <a:solidFill>
                  <a:srgbClr val="0000FF"/>
                </a:solidFill>
              </a:rPr>
              <a:t>Debranjan</a:t>
            </a:r>
            <a:r>
              <a:rPr lang="en-US" dirty="0">
                <a:solidFill>
                  <a:srgbClr val="0000FF"/>
                </a:solidFill>
              </a:rPr>
              <a:t> Sarkar</a:t>
            </a:r>
          </a:p>
        </p:txBody>
      </p:sp>
    </p:spTree>
    <p:extLst>
      <p:ext uri="{BB962C8B-B14F-4D97-AF65-F5344CB8AC3E}">
        <p14:creationId xmlns="" xmlns:p14="http://schemas.microsoft.com/office/powerpoint/2010/main" val="1701539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Example 2: Minimum Latency</a:t>
            </a:r>
            <a:endParaRPr lang="en-US" dirty="0">
              <a:solidFill>
                <a:srgbClr val="C00000"/>
              </a:solidFill>
            </a:endParaRPr>
          </a:p>
        </p:txBody>
      </p:sp>
      <p:sp>
        <p:nvSpPr>
          <p:cNvPr id="3" name="Content Placeholder 2"/>
          <p:cNvSpPr>
            <a:spLocks noGrp="1"/>
          </p:cNvSpPr>
          <p:nvPr>
            <p:ph idx="1"/>
          </p:nvPr>
        </p:nvSpPr>
        <p:spPr/>
        <p:txBody>
          <a:bodyPr>
            <a:normAutofit fontScale="92500" lnSpcReduction="10000"/>
          </a:bodyPr>
          <a:lstStyle/>
          <a:p>
            <a:r>
              <a:rPr lang="en-US" dirty="0">
                <a:solidFill>
                  <a:srgbClr val="FF0000"/>
                </a:solidFill>
              </a:rPr>
              <a:t>Although the cycle with the minimum average latency maximizes the throughput of the pipeline, sometimes a less efficient cycle may be chosen to reduce the implementation complexity of the pipeline's control circuit (i.e., a trade-off between time and cost) </a:t>
            </a:r>
          </a:p>
          <a:p>
            <a:r>
              <a:rPr lang="en-US" dirty="0">
                <a:solidFill>
                  <a:srgbClr val="0000FF"/>
                </a:solidFill>
              </a:rPr>
              <a:t>For example, the cycle </a:t>
            </a:r>
            <a:r>
              <a:rPr lang="en-US" i="1" dirty="0">
                <a:solidFill>
                  <a:srgbClr val="0000FF"/>
                </a:solidFill>
              </a:rPr>
              <a:t>C=(2,3), which has the MAL of 2.5, requires a circuit that counts three units of time, </a:t>
            </a:r>
            <a:r>
              <a:rPr lang="en-US" dirty="0">
                <a:solidFill>
                  <a:srgbClr val="0000FF"/>
                </a:solidFill>
              </a:rPr>
              <a:t>then two units, again three units, and so on. </a:t>
            </a:r>
          </a:p>
          <a:p>
            <a:r>
              <a:rPr lang="en-US" dirty="0"/>
              <a:t>However, if it is acceptable to initiate an input datum after every three units of time, the complexity of the circuit will be reduced. Therefore, sometimes it may be necessary to determine the smallest latency that can be used for initiating input data at all times. </a:t>
            </a:r>
          </a:p>
          <a:p>
            <a:r>
              <a:rPr lang="en-US" dirty="0">
                <a:solidFill>
                  <a:srgbClr val="FF0000"/>
                </a:solidFill>
              </a:rPr>
              <a:t>Such a latency is called the </a:t>
            </a:r>
            <a:r>
              <a:rPr lang="en-US" i="1" dirty="0">
                <a:solidFill>
                  <a:srgbClr val="FF0000"/>
                </a:solidFill>
              </a:rPr>
              <a:t>minimum latency</a:t>
            </a:r>
            <a:r>
              <a:rPr lang="en-US" i="1" dirty="0"/>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1971"/>
          </a:xfrm>
        </p:spPr>
        <p:txBody>
          <a:bodyPr/>
          <a:lstStyle/>
          <a:p>
            <a:r>
              <a:rPr lang="en-US" b="1" dirty="0">
                <a:solidFill>
                  <a:srgbClr val="FF0000"/>
                </a:solidFill>
              </a:rPr>
              <a:t>Example 2: Minimum  Latency</a:t>
            </a:r>
            <a:endParaRPr lang="en-US" dirty="0">
              <a:solidFill>
                <a:srgbClr val="FF0000"/>
              </a:solidFill>
            </a:endParaRPr>
          </a:p>
        </p:txBody>
      </p:sp>
      <p:sp>
        <p:nvSpPr>
          <p:cNvPr id="3" name="Content Placeholder 2"/>
          <p:cNvSpPr>
            <a:spLocks noGrp="1"/>
          </p:cNvSpPr>
          <p:nvPr>
            <p:ph idx="1"/>
          </p:nvPr>
        </p:nvSpPr>
        <p:spPr>
          <a:xfrm>
            <a:off x="812074" y="1290048"/>
            <a:ext cx="10515600" cy="5267506"/>
          </a:xfrm>
        </p:spPr>
        <p:txBody>
          <a:bodyPr>
            <a:normAutofit/>
          </a:bodyPr>
          <a:lstStyle/>
          <a:p>
            <a:r>
              <a:rPr lang="en-US" dirty="0">
                <a:solidFill>
                  <a:srgbClr val="0000FF"/>
                </a:solidFill>
              </a:rPr>
              <a:t>One way to determine the minimum latency is to choose a cycle of length 1 with the smallest latency from the state diagram</a:t>
            </a:r>
            <a:endParaRPr lang="en-US" dirty="0"/>
          </a:p>
          <a:p>
            <a:r>
              <a:rPr lang="en-US" dirty="0"/>
              <a:t> Another way is to find the smallest integer whose product with any arbitrary integer is not a member of the forbidden list. </a:t>
            </a:r>
          </a:p>
          <a:p>
            <a:r>
              <a:rPr lang="en-US" dirty="0">
                <a:solidFill>
                  <a:srgbClr val="FF0000"/>
                </a:solidFill>
              </a:rPr>
              <a:t>For example, for the forbidden list (1, 4), the minimum latency can be determined as follows:</a:t>
            </a:r>
          </a:p>
          <a:p>
            <a:endParaRPr lang="en-US" dirty="0"/>
          </a:p>
          <a:p>
            <a:endParaRPr lang="en-US" dirty="0"/>
          </a:p>
          <a:p>
            <a:endParaRPr lang="en-US" dirty="0"/>
          </a:p>
          <a:p>
            <a:endParaRPr lang="en-US" dirty="0"/>
          </a:p>
          <a:p>
            <a:r>
              <a:rPr lang="en-US" dirty="0"/>
              <a:t>Therefore the minimum latency for this pipeline is 3</a:t>
            </a:r>
            <a:endParaRPr lang="en-IN" dirty="0"/>
          </a:p>
          <a:p>
            <a:endParaRPr lang="en-US" dirty="0"/>
          </a:p>
        </p:txBody>
      </p:sp>
      <p:pic>
        <p:nvPicPr>
          <p:cNvPr id="4" name="Picture 3">
            <a:extLst>
              <a:ext uri="{FF2B5EF4-FFF2-40B4-BE49-F238E27FC236}">
                <a16:creationId xmlns="" xmlns:a16="http://schemas.microsoft.com/office/drawing/2014/main" id="{962EBEDA-AD4D-4C87-AC15-54BCF1D4AAA8}"/>
              </a:ext>
            </a:extLst>
          </p:cNvPr>
          <p:cNvPicPr>
            <a:picLocks noChangeAspect="1"/>
          </p:cNvPicPr>
          <p:nvPr/>
        </p:nvPicPr>
        <p:blipFill>
          <a:blip r:embed="rId2"/>
          <a:stretch>
            <a:fillRect/>
          </a:stretch>
        </p:blipFill>
        <p:spPr>
          <a:xfrm>
            <a:off x="2032286" y="3864125"/>
            <a:ext cx="7608103" cy="2308309"/>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76F139-07A3-47D7-A957-6433F7979EFD}"/>
              </a:ext>
            </a:extLst>
          </p:cNvPr>
          <p:cNvSpPr>
            <a:spLocks noGrp="1"/>
          </p:cNvSpPr>
          <p:nvPr>
            <p:ph type="title"/>
          </p:nvPr>
        </p:nvSpPr>
        <p:spPr/>
        <p:txBody>
          <a:bodyPr/>
          <a:lstStyle/>
          <a:p>
            <a:r>
              <a:rPr lang="en-IN" dirty="0">
                <a:solidFill>
                  <a:srgbClr val="FF0000"/>
                </a:solidFill>
              </a:rPr>
              <a:t>Example 2: Simple cycle and Greedy cycle</a:t>
            </a:r>
          </a:p>
        </p:txBody>
      </p:sp>
      <p:sp>
        <p:nvSpPr>
          <p:cNvPr id="3" name="Content Placeholder 2">
            <a:extLst>
              <a:ext uri="{FF2B5EF4-FFF2-40B4-BE49-F238E27FC236}">
                <a16:creationId xmlns="" xmlns:a16="http://schemas.microsoft.com/office/drawing/2014/main" id="{D4AD7E62-CF2D-40C7-8847-04E763AA3A32}"/>
              </a:ext>
            </a:extLst>
          </p:cNvPr>
          <p:cNvSpPr>
            <a:spLocks noGrp="1"/>
          </p:cNvSpPr>
          <p:nvPr>
            <p:ph idx="1"/>
          </p:nvPr>
        </p:nvSpPr>
        <p:spPr/>
        <p:txBody>
          <a:bodyPr>
            <a:normAutofit/>
          </a:bodyPr>
          <a:lstStyle/>
          <a:p>
            <a:r>
              <a:rPr lang="en-US" altLang="en-US" b="1" dirty="0">
                <a:solidFill>
                  <a:srgbClr val="0000FF"/>
                </a:solidFill>
              </a:rPr>
              <a:t>Simple Cycle: </a:t>
            </a:r>
            <a:r>
              <a:rPr lang="en-US" altLang="en-US" dirty="0"/>
              <a:t>latency cycle in which each state is encountered only once.</a:t>
            </a:r>
          </a:p>
          <a:p>
            <a:r>
              <a:rPr lang="en-US" altLang="en-US" dirty="0"/>
              <a:t>In Example 2, the simple cycles are (3),(5), (2,3), (2,5) </a:t>
            </a:r>
          </a:p>
          <a:p>
            <a:endParaRPr lang="en-US" altLang="en-US" b="1" dirty="0"/>
          </a:p>
          <a:p>
            <a:r>
              <a:rPr lang="en-US" altLang="en-US" b="1" dirty="0">
                <a:solidFill>
                  <a:srgbClr val="0000FF"/>
                </a:solidFill>
              </a:rPr>
              <a:t>Greedy Cycle: </a:t>
            </a:r>
            <a:r>
              <a:rPr lang="en-US" altLang="en-US" dirty="0"/>
              <a:t>A simple cycle is a greedy cycle </a:t>
            </a:r>
            <a:r>
              <a:rPr lang="en-US" dirty="0"/>
              <a:t>whose edges are all made with minimum latencies from their respective starting states</a:t>
            </a:r>
            <a:endParaRPr lang="en-IN" dirty="0"/>
          </a:p>
          <a:p>
            <a:r>
              <a:rPr lang="en-US" dirty="0"/>
              <a:t>At least one of the greedy cycles will lead to MAL.</a:t>
            </a:r>
            <a:endParaRPr lang="en-IN" dirty="0"/>
          </a:p>
          <a:p>
            <a:r>
              <a:rPr lang="en-US" altLang="en-US" dirty="0"/>
              <a:t>In this example, the Greedy cycle is (2,3)</a:t>
            </a:r>
          </a:p>
          <a:p>
            <a:r>
              <a:rPr lang="en-US" altLang="en-US" dirty="0"/>
              <a:t>In the above example, the cycle that offers MAL is (2, 3)</a:t>
            </a:r>
          </a:p>
          <a:p>
            <a:endParaRPr lang="en-US" altLang="en-US" dirty="0"/>
          </a:p>
          <a:p>
            <a:endParaRPr lang="en-IN" altLang="en-US" dirty="0"/>
          </a:p>
          <a:p>
            <a:endParaRPr lang="en-US" altLang="en-US" dirty="0"/>
          </a:p>
          <a:p>
            <a:endParaRPr lang="en-US" altLang="en-US" dirty="0"/>
          </a:p>
          <a:p>
            <a:endParaRPr lang="en-IN" dirty="0"/>
          </a:p>
        </p:txBody>
      </p:sp>
    </p:spTree>
    <p:extLst>
      <p:ext uri="{BB962C8B-B14F-4D97-AF65-F5344CB8AC3E}">
        <p14:creationId xmlns="" xmlns:p14="http://schemas.microsoft.com/office/powerpoint/2010/main" val="23576401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3EC794-87B4-4C6F-A848-7655C05AC4E8}"/>
              </a:ext>
            </a:extLst>
          </p:cNvPr>
          <p:cNvSpPr>
            <a:spLocks noGrp="1"/>
          </p:cNvSpPr>
          <p:nvPr>
            <p:ph type="title"/>
          </p:nvPr>
        </p:nvSpPr>
        <p:spPr/>
        <p:txBody>
          <a:bodyPr/>
          <a:lstStyle/>
          <a:p>
            <a:r>
              <a:rPr lang="en-IN" dirty="0">
                <a:solidFill>
                  <a:srgbClr val="FF0000"/>
                </a:solidFill>
              </a:rPr>
              <a:t>Example 2: Upper and Lower Bounds of MAL</a:t>
            </a:r>
          </a:p>
        </p:txBody>
      </p:sp>
      <p:sp>
        <p:nvSpPr>
          <p:cNvPr id="3" name="Content Placeholder 2">
            <a:extLst>
              <a:ext uri="{FF2B5EF4-FFF2-40B4-BE49-F238E27FC236}">
                <a16:creationId xmlns="" xmlns:a16="http://schemas.microsoft.com/office/drawing/2014/main" id="{EAD6F7EB-70B4-49EA-A930-631C7D8D79B7}"/>
              </a:ext>
            </a:extLst>
          </p:cNvPr>
          <p:cNvSpPr>
            <a:spLocks noGrp="1"/>
          </p:cNvSpPr>
          <p:nvPr>
            <p:ph idx="1"/>
          </p:nvPr>
        </p:nvSpPr>
        <p:spPr/>
        <p:txBody>
          <a:bodyPr>
            <a:normAutofit fontScale="92500" lnSpcReduction="20000"/>
          </a:bodyPr>
          <a:lstStyle/>
          <a:p>
            <a:r>
              <a:rPr lang="en-US" dirty="0">
                <a:solidFill>
                  <a:srgbClr val="0000FF"/>
                </a:solidFill>
              </a:rPr>
              <a:t>Lower bound of MAL = the maximum number of checkmarks in any row of the Reservation Table</a:t>
            </a:r>
          </a:p>
          <a:p>
            <a:r>
              <a:rPr lang="en-US" altLang="en-US" dirty="0">
                <a:solidFill>
                  <a:srgbClr val="0000FF"/>
                </a:solidFill>
              </a:rPr>
              <a:t>MAL </a:t>
            </a:r>
            <a:r>
              <a:rPr lang="en-US" altLang="en-US" u="sng" dirty="0">
                <a:solidFill>
                  <a:srgbClr val="0000FF"/>
                </a:solidFill>
              </a:rPr>
              <a:t>&gt;</a:t>
            </a:r>
            <a:r>
              <a:rPr lang="en-US" altLang="en-US" dirty="0">
                <a:solidFill>
                  <a:srgbClr val="0000FF"/>
                </a:solidFill>
              </a:rPr>
              <a:t> max no. of check marks in any row </a:t>
            </a:r>
            <a:r>
              <a:rPr lang="en-US" dirty="0">
                <a:solidFill>
                  <a:srgbClr val="0000FF"/>
                </a:solidFill>
              </a:rPr>
              <a:t>of the reservation table</a:t>
            </a:r>
            <a:endParaRPr lang="en-US" altLang="en-US" dirty="0">
              <a:solidFill>
                <a:srgbClr val="0000FF"/>
              </a:solidFill>
            </a:endParaRPr>
          </a:p>
          <a:p>
            <a:r>
              <a:rPr lang="en-US" dirty="0">
                <a:solidFill>
                  <a:srgbClr val="0000FF"/>
                </a:solidFill>
              </a:rPr>
              <a:t>In Example 2, Lower bound of MAL = 2, since there are maximum 2 checkmarks in any row of the RT</a:t>
            </a:r>
          </a:p>
          <a:p>
            <a:r>
              <a:rPr lang="en-US" dirty="0">
                <a:solidFill>
                  <a:srgbClr val="FF0000"/>
                </a:solidFill>
              </a:rPr>
              <a:t>Upper bound of MAL= the number of 1's in the initial collision vector plus 1</a:t>
            </a:r>
          </a:p>
          <a:p>
            <a:r>
              <a:rPr lang="en-US" altLang="en-US" dirty="0">
                <a:solidFill>
                  <a:srgbClr val="FF0000"/>
                </a:solidFill>
              </a:rPr>
              <a:t>MAL </a:t>
            </a:r>
            <a:r>
              <a:rPr lang="en-US" altLang="en-US" u="sng" dirty="0">
                <a:solidFill>
                  <a:srgbClr val="FF0000"/>
                </a:solidFill>
              </a:rPr>
              <a:t>&lt;</a:t>
            </a:r>
            <a:r>
              <a:rPr lang="en-US" altLang="en-US" dirty="0">
                <a:solidFill>
                  <a:srgbClr val="FF0000"/>
                </a:solidFill>
              </a:rPr>
              <a:t> avg latency of any greedy cycle</a:t>
            </a:r>
          </a:p>
          <a:p>
            <a:pPr marL="0" indent="0">
              <a:buNone/>
            </a:pPr>
            <a:r>
              <a:rPr lang="en-US" altLang="en-US" dirty="0">
                <a:solidFill>
                  <a:srgbClr val="FF0000"/>
                </a:solidFill>
              </a:rPr>
              <a:t>	</a:t>
            </a:r>
            <a:r>
              <a:rPr lang="en-US" altLang="en-US" u="sng" dirty="0">
                <a:solidFill>
                  <a:srgbClr val="FF0000"/>
                </a:solidFill>
              </a:rPr>
              <a:t>&lt;</a:t>
            </a:r>
            <a:r>
              <a:rPr lang="en-US" altLang="en-US" dirty="0">
                <a:solidFill>
                  <a:srgbClr val="FF0000"/>
                </a:solidFill>
              </a:rPr>
              <a:t> no. of 1’s in initial collision vector + 1</a:t>
            </a:r>
          </a:p>
          <a:p>
            <a:r>
              <a:rPr lang="en-US" altLang="en-US" dirty="0">
                <a:solidFill>
                  <a:srgbClr val="FF0000"/>
                </a:solidFill>
              </a:rPr>
              <a:t>In example 2, ICV is 1001, so number of 1’s = 2</a:t>
            </a:r>
          </a:p>
          <a:p>
            <a:r>
              <a:rPr lang="en-US" altLang="en-US" dirty="0">
                <a:solidFill>
                  <a:srgbClr val="FF0000"/>
                </a:solidFill>
              </a:rPr>
              <a:t>Upper bound of MAL = 2 + 1 = 3</a:t>
            </a:r>
          </a:p>
          <a:p>
            <a:r>
              <a:rPr lang="en-US" altLang="en-US" dirty="0">
                <a:solidFill>
                  <a:srgbClr val="FF0000"/>
                </a:solidFill>
              </a:rPr>
              <a:t>So 2 </a:t>
            </a:r>
            <a:r>
              <a:rPr lang="en-US" altLang="en-US" u="sng" dirty="0">
                <a:solidFill>
                  <a:srgbClr val="FF0000"/>
                </a:solidFill>
              </a:rPr>
              <a:t>&lt;</a:t>
            </a:r>
            <a:r>
              <a:rPr lang="en-US" altLang="en-US" dirty="0">
                <a:solidFill>
                  <a:srgbClr val="FF0000"/>
                </a:solidFill>
              </a:rPr>
              <a:t>  MAL </a:t>
            </a:r>
            <a:r>
              <a:rPr lang="en-US" altLang="en-US" u="sng" dirty="0">
                <a:solidFill>
                  <a:srgbClr val="FF0000"/>
                </a:solidFill>
              </a:rPr>
              <a:t>&lt;</a:t>
            </a:r>
            <a:r>
              <a:rPr lang="en-US" altLang="en-US" dirty="0">
                <a:solidFill>
                  <a:srgbClr val="FF0000"/>
                </a:solidFill>
              </a:rPr>
              <a:t>  3</a:t>
            </a:r>
          </a:p>
          <a:p>
            <a:pPr>
              <a:buFontTx/>
              <a:buNone/>
            </a:pPr>
            <a:endParaRPr lang="en-US" altLang="en-US" dirty="0"/>
          </a:p>
        </p:txBody>
      </p:sp>
    </p:spTree>
    <p:extLst>
      <p:ext uri="{BB962C8B-B14F-4D97-AF65-F5344CB8AC3E}">
        <p14:creationId xmlns="" xmlns:p14="http://schemas.microsoft.com/office/powerpoint/2010/main" val="14548200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 xmlns:a16="http://schemas.microsoft.com/office/drawing/2014/main" id="{1F6881D1-D795-4476-AA29-A3513508DFF4}"/>
              </a:ext>
            </a:extLst>
          </p:cNvPr>
          <p:cNvSpPr>
            <a:spLocks noGrp="1" noChangeArrowheads="1"/>
          </p:cNvSpPr>
          <p:nvPr>
            <p:ph type="title"/>
          </p:nvPr>
        </p:nvSpPr>
        <p:spPr>
          <a:xfrm>
            <a:off x="838200" y="365125"/>
            <a:ext cx="10515600" cy="827825"/>
          </a:xfrm>
        </p:spPr>
        <p:txBody>
          <a:bodyPr/>
          <a:lstStyle/>
          <a:p>
            <a:pPr>
              <a:defRPr/>
            </a:pPr>
            <a:r>
              <a:rPr lang="en-US" dirty="0">
                <a:solidFill>
                  <a:srgbClr val="FF0000"/>
                </a:solidFill>
              </a:rPr>
              <a:t>Example 3</a:t>
            </a:r>
          </a:p>
        </p:txBody>
      </p:sp>
      <p:sp>
        <p:nvSpPr>
          <p:cNvPr id="19461" name="Rectangle 3">
            <a:extLst>
              <a:ext uri="{FF2B5EF4-FFF2-40B4-BE49-F238E27FC236}">
                <a16:creationId xmlns="" xmlns:a16="http://schemas.microsoft.com/office/drawing/2014/main" id="{47DDA67D-01DE-44AA-9870-3ED7286A3347}"/>
              </a:ext>
            </a:extLst>
          </p:cNvPr>
          <p:cNvSpPr>
            <a:spLocks noChangeArrowheads="1"/>
          </p:cNvSpPr>
          <p:nvPr/>
        </p:nvSpPr>
        <p:spPr bwMode="auto">
          <a:xfrm>
            <a:off x="5734050" y="4146550"/>
            <a:ext cx="628650" cy="59055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2"/>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dirty="0">
                <a:latin typeface="Arial" panose="020B0604020202020204" pitchFamily="34" charset="0"/>
              </a:rPr>
              <a:t>A</a:t>
            </a:r>
            <a:endParaRPr lang="en-US" altLang="en-US" sz="2400" dirty="0"/>
          </a:p>
        </p:txBody>
      </p:sp>
      <p:sp>
        <p:nvSpPr>
          <p:cNvPr id="19462" name="Rectangle 4">
            <a:extLst>
              <a:ext uri="{FF2B5EF4-FFF2-40B4-BE49-F238E27FC236}">
                <a16:creationId xmlns="" xmlns:a16="http://schemas.microsoft.com/office/drawing/2014/main" id="{C2460D5A-FFA4-4CEC-9E02-3B6E9B7538BC}"/>
              </a:ext>
            </a:extLst>
          </p:cNvPr>
          <p:cNvSpPr>
            <a:spLocks noChangeArrowheads="1"/>
          </p:cNvSpPr>
          <p:nvPr/>
        </p:nvSpPr>
        <p:spPr bwMode="auto">
          <a:xfrm>
            <a:off x="7124700" y="4146550"/>
            <a:ext cx="628650" cy="59055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2"/>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dirty="0">
                <a:latin typeface="Arial" panose="020B0604020202020204" pitchFamily="34" charset="0"/>
              </a:rPr>
              <a:t>B</a:t>
            </a:r>
            <a:endParaRPr lang="en-US" altLang="en-US" sz="2400" dirty="0"/>
          </a:p>
        </p:txBody>
      </p:sp>
      <p:sp>
        <p:nvSpPr>
          <p:cNvPr id="19463" name="Rectangle 5">
            <a:extLst>
              <a:ext uri="{FF2B5EF4-FFF2-40B4-BE49-F238E27FC236}">
                <a16:creationId xmlns="" xmlns:a16="http://schemas.microsoft.com/office/drawing/2014/main" id="{A3D2A784-F424-4D13-901E-F0D124E2A69F}"/>
              </a:ext>
            </a:extLst>
          </p:cNvPr>
          <p:cNvSpPr>
            <a:spLocks noChangeArrowheads="1"/>
          </p:cNvSpPr>
          <p:nvPr/>
        </p:nvSpPr>
        <p:spPr bwMode="auto">
          <a:xfrm>
            <a:off x="8420100" y="4146550"/>
            <a:ext cx="628650" cy="59055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2"/>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dirty="0">
                <a:latin typeface="Arial" panose="020B0604020202020204" pitchFamily="34" charset="0"/>
              </a:rPr>
              <a:t>C</a:t>
            </a:r>
            <a:endParaRPr lang="en-US" altLang="en-US" sz="2400" dirty="0"/>
          </a:p>
        </p:txBody>
      </p:sp>
      <p:sp>
        <p:nvSpPr>
          <p:cNvPr id="19464" name="Line 6">
            <a:extLst>
              <a:ext uri="{FF2B5EF4-FFF2-40B4-BE49-F238E27FC236}">
                <a16:creationId xmlns="" xmlns:a16="http://schemas.microsoft.com/office/drawing/2014/main" id="{20AA343F-5537-498C-9F01-479981B5631C}"/>
              </a:ext>
            </a:extLst>
          </p:cNvPr>
          <p:cNvSpPr>
            <a:spLocks noChangeShapeType="1"/>
          </p:cNvSpPr>
          <p:nvPr/>
        </p:nvSpPr>
        <p:spPr bwMode="auto">
          <a:xfrm>
            <a:off x="5029200" y="4279900"/>
            <a:ext cx="70485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IN" dirty="0"/>
          </a:p>
        </p:txBody>
      </p:sp>
      <p:sp>
        <p:nvSpPr>
          <p:cNvPr id="19465" name="Line 7">
            <a:extLst>
              <a:ext uri="{FF2B5EF4-FFF2-40B4-BE49-F238E27FC236}">
                <a16:creationId xmlns="" xmlns:a16="http://schemas.microsoft.com/office/drawing/2014/main" id="{117CB334-2CDF-4FE5-996F-70FCCE9C2E49}"/>
              </a:ext>
            </a:extLst>
          </p:cNvPr>
          <p:cNvSpPr>
            <a:spLocks noChangeShapeType="1"/>
          </p:cNvSpPr>
          <p:nvPr/>
        </p:nvSpPr>
        <p:spPr bwMode="auto">
          <a:xfrm>
            <a:off x="6362700" y="4470400"/>
            <a:ext cx="7620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IN" dirty="0"/>
          </a:p>
        </p:txBody>
      </p:sp>
      <p:sp>
        <p:nvSpPr>
          <p:cNvPr id="19466" name="Line 8">
            <a:extLst>
              <a:ext uri="{FF2B5EF4-FFF2-40B4-BE49-F238E27FC236}">
                <a16:creationId xmlns="" xmlns:a16="http://schemas.microsoft.com/office/drawing/2014/main" id="{E6B70889-5681-4138-A8B1-8BE0D453D02A}"/>
              </a:ext>
            </a:extLst>
          </p:cNvPr>
          <p:cNvSpPr>
            <a:spLocks noChangeShapeType="1"/>
          </p:cNvSpPr>
          <p:nvPr/>
        </p:nvSpPr>
        <p:spPr bwMode="auto">
          <a:xfrm>
            <a:off x="7753350" y="4279900"/>
            <a:ext cx="66675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IN" dirty="0"/>
          </a:p>
        </p:txBody>
      </p:sp>
      <p:sp>
        <p:nvSpPr>
          <p:cNvPr id="19467" name="Line 9">
            <a:extLst>
              <a:ext uri="{FF2B5EF4-FFF2-40B4-BE49-F238E27FC236}">
                <a16:creationId xmlns="" xmlns:a16="http://schemas.microsoft.com/office/drawing/2014/main" id="{99626655-7311-49B1-AC63-26742F39CA3D}"/>
              </a:ext>
            </a:extLst>
          </p:cNvPr>
          <p:cNvSpPr>
            <a:spLocks noChangeShapeType="1"/>
          </p:cNvSpPr>
          <p:nvPr/>
        </p:nvSpPr>
        <p:spPr bwMode="auto">
          <a:xfrm flipV="1">
            <a:off x="6362700" y="4641850"/>
            <a:ext cx="3429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IN" dirty="0"/>
          </a:p>
        </p:txBody>
      </p:sp>
      <p:sp>
        <p:nvSpPr>
          <p:cNvPr id="19468" name="Line 10">
            <a:extLst>
              <a:ext uri="{FF2B5EF4-FFF2-40B4-BE49-F238E27FC236}">
                <a16:creationId xmlns="" xmlns:a16="http://schemas.microsoft.com/office/drawing/2014/main" id="{BFFD6A2E-F4E9-4244-8B4E-281DA5EFA1F6}"/>
              </a:ext>
            </a:extLst>
          </p:cNvPr>
          <p:cNvSpPr>
            <a:spLocks noChangeShapeType="1"/>
          </p:cNvSpPr>
          <p:nvPr/>
        </p:nvSpPr>
        <p:spPr bwMode="auto">
          <a:xfrm flipH="1">
            <a:off x="6705600" y="4641850"/>
            <a:ext cx="0" cy="32385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IN" dirty="0"/>
          </a:p>
        </p:txBody>
      </p:sp>
      <p:sp>
        <p:nvSpPr>
          <p:cNvPr id="19469" name="Line 11">
            <a:extLst>
              <a:ext uri="{FF2B5EF4-FFF2-40B4-BE49-F238E27FC236}">
                <a16:creationId xmlns="" xmlns:a16="http://schemas.microsoft.com/office/drawing/2014/main" id="{8B968880-5D08-4A86-AE69-AD9DCDB9FAB9}"/>
              </a:ext>
            </a:extLst>
          </p:cNvPr>
          <p:cNvSpPr>
            <a:spLocks noChangeShapeType="1"/>
          </p:cNvSpPr>
          <p:nvPr/>
        </p:nvSpPr>
        <p:spPr bwMode="auto">
          <a:xfrm>
            <a:off x="6705600" y="4965700"/>
            <a:ext cx="13716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IN" dirty="0"/>
          </a:p>
        </p:txBody>
      </p:sp>
      <p:sp>
        <p:nvSpPr>
          <p:cNvPr id="19470" name="Line 12">
            <a:extLst>
              <a:ext uri="{FF2B5EF4-FFF2-40B4-BE49-F238E27FC236}">
                <a16:creationId xmlns="" xmlns:a16="http://schemas.microsoft.com/office/drawing/2014/main" id="{A4F2CAFE-D318-4B78-9CD6-456D25DC52F2}"/>
              </a:ext>
            </a:extLst>
          </p:cNvPr>
          <p:cNvSpPr>
            <a:spLocks noChangeShapeType="1"/>
          </p:cNvSpPr>
          <p:nvPr/>
        </p:nvSpPr>
        <p:spPr bwMode="auto">
          <a:xfrm flipV="1">
            <a:off x="8077200" y="4622800"/>
            <a:ext cx="0" cy="3429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IN" dirty="0"/>
          </a:p>
        </p:txBody>
      </p:sp>
      <p:sp>
        <p:nvSpPr>
          <p:cNvPr id="19471" name="Line 13">
            <a:extLst>
              <a:ext uri="{FF2B5EF4-FFF2-40B4-BE49-F238E27FC236}">
                <a16:creationId xmlns="" xmlns:a16="http://schemas.microsoft.com/office/drawing/2014/main" id="{2F92143A-CFB6-4489-B237-597D4DFD8E88}"/>
              </a:ext>
            </a:extLst>
          </p:cNvPr>
          <p:cNvSpPr>
            <a:spLocks noChangeShapeType="1"/>
          </p:cNvSpPr>
          <p:nvPr/>
        </p:nvSpPr>
        <p:spPr bwMode="auto">
          <a:xfrm>
            <a:off x="8077200" y="4622800"/>
            <a:ext cx="3429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IN" dirty="0"/>
          </a:p>
        </p:txBody>
      </p:sp>
      <p:sp>
        <p:nvSpPr>
          <p:cNvPr id="19472" name="Line 14">
            <a:extLst>
              <a:ext uri="{FF2B5EF4-FFF2-40B4-BE49-F238E27FC236}">
                <a16:creationId xmlns="" xmlns:a16="http://schemas.microsoft.com/office/drawing/2014/main" id="{4246E285-0578-4DCD-A005-3BB2B2C0F581}"/>
              </a:ext>
            </a:extLst>
          </p:cNvPr>
          <p:cNvSpPr>
            <a:spLocks noChangeShapeType="1"/>
          </p:cNvSpPr>
          <p:nvPr/>
        </p:nvSpPr>
        <p:spPr bwMode="auto">
          <a:xfrm>
            <a:off x="9048750" y="4451350"/>
            <a:ext cx="89535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IN" dirty="0"/>
          </a:p>
        </p:txBody>
      </p:sp>
      <p:sp>
        <p:nvSpPr>
          <p:cNvPr id="19473" name="Line 15">
            <a:extLst>
              <a:ext uri="{FF2B5EF4-FFF2-40B4-BE49-F238E27FC236}">
                <a16:creationId xmlns="" xmlns:a16="http://schemas.microsoft.com/office/drawing/2014/main" id="{0668433F-1B5A-43A4-AB2F-1A42D277A603}"/>
              </a:ext>
            </a:extLst>
          </p:cNvPr>
          <p:cNvSpPr>
            <a:spLocks noChangeShapeType="1"/>
          </p:cNvSpPr>
          <p:nvPr/>
        </p:nvSpPr>
        <p:spPr bwMode="auto">
          <a:xfrm>
            <a:off x="9048750" y="4660900"/>
            <a:ext cx="3048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IN" dirty="0"/>
          </a:p>
        </p:txBody>
      </p:sp>
      <p:sp>
        <p:nvSpPr>
          <p:cNvPr id="19474" name="Line 16">
            <a:extLst>
              <a:ext uri="{FF2B5EF4-FFF2-40B4-BE49-F238E27FC236}">
                <a16:creationId xmlns="" xmlns:a16="http://schemas.microsoft.com/office/drawing/2014/main" id="{BB55B025-C18C-411A-92D7-8F4A2B160840}"/>
              </a:ext>
            </a:extLst>
          </p:cNvPr>
          <p:cNvSpPr>
            <a:spLocks noChangeShapeType="1"/>
          </p:cNvSpPr>
          <p:nvPr/>
        </p:nvSpPr>
        <p:spPr bwMode="auto">
          <a:xfrm>
            <a:off x="9353550" y="4660900"/>
            <a:ext cx="0" cy="55245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IN" dirty="0"/>
          </a:p>
        </p:txBody>
      </p:sp>
      <p:sp>
        <p:nvSpPr>
          <p:cNvPr id="19475" name="Line 17">
            <a:extLst>
              <a:ext uri="{FF2B5EF4-FFF2-40B4-BE49-F238E27FC236}">
                <a16:creationId xmlns="" xmlns:a16="http://schemas.microsoft.com/office/drawing/2014/main" id="{C6096E98-579A-4A60-A7DD-11CA00D167DD}"/>
              </a:ext>
            </a:extLst>
          </p:cNvPr>
          <p:cNvSpPr>
            <a:spLocks noChangeShapeType="1"/>
          </p:cNvSpPr>
          <p:nvPr/>
        </p:nvSpPr>
        <p:spPr bwMode="auto">
          <a:xfrm flipH="1">
            <a:off x="5429250" y="5213350"/>
            <a:ext cx="394335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IN" dirty="0"/>
          </a:p>
        </p:txBody>
      </p:sp>
      <p:sp>
        <p:nvSpPr>
          <p:cNvPr id="19476" name="Line 18">
            <a:extLst>
              <a:ext uri="{FF2B5EF4-FFF2-40B4-BE49-F238E27FC236}">
                <a16:creationId xmlns="" xmlns:a16="http://schemas.microsoft.com/office/drawing/2014/main" id="{4FDE8A41-5ABA-4064-89F9-95338D8F600A}"/>
              </a:ext>
            </a:extLst>
          </p:cNvPr>
          <p:cNvSpPr>
            <a:spLocks noChangeShapeType="1"/>
          </p:cNvSpPr>
          <p:nvPr/>
        </p:nvSpPr>
        <p:spPr bwMode="auto">
          <a:xfrm flipV="1">
            <a:off x="5449388" y="4622800"/>
            <a:ext cx="0" cy="59055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IN" dirty="0"/>
          </a:p>
        </p:txBody>
      </p:sp>
      <p:sp>
        <p:nvSpPr>
          <p:cNvPr id="19477" name="Line 19">
            <a:extLst>
              <a:ext uri="{FF2B5EF4-FFF2-40B4-BE49-F238E27FC236}">
                <a16:creationId xmlns="" xmlns:a16="http://schemas.microsoft.com/office/drawing/2014/main" id="{2563D432-233B-4112-BF81-628FEB4D9438}"/>
              </a:ext>
            </a:extLst>
          </p:cNvPr>
          <p:cNvSpPr>
            <a:spLocks noChangeShapeType="1"/>
          </p:cNvSpPr>
          <p:nvPr/>
        </p:nvSpPr>
        <p:spPr bwMode="auto">
          <a:xfrm>
            <a:off x="5429250" y="4622800"/>
            <a:ext cx="3048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IN" dirty="0"/>
          </a:p>
        </p:txBody>
      </p:sp>
      <p:sp>
        <p:nvSpPr>
          <p:cNvPr id="19478" name="Line 20">
            <a:extLst>
              <a:ext uri="{FF2B5EF4-FFF2-40B4-BE49-F238E27FC236}">
                <a16:creationId xmlns="" xmlns:a16="http://schemas.microsoft.com/office/drawing/2014/main" id="{244F0DDF-B7FC-4383-BDEF-8173994582BD}"/>
              </a:ext>
            </a:extLst>
          </p:cNvPr>
          <p:cNvSpPr>
            <a:spLocks noChangeShapeType="1"/>
          </p:cNvSpPr>
          <p:nvPr/>
        </p:nvSpPr>
        <p:spPr bwMode="auto">
          <a:xfrm>
            <a:off x="9048750" y="4279900"/>
            <a:ext cx="28575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IN" dirty="0"/>
          </a:p>
        </p:txBody>
      </p:sp>
      <p:sp>
        <p:nvSpPr>
          <p:cNvPr id="19479" name="Line 21">
            <a:extLst>
              <a:ext uri="{FF2B5EF4-FFF2-40B4-BE49-F238E27FC236}">
                <a16:creationId xmlns="" xmlns:a16="http://schemas.microsoft.com/office/drawing/2014/main" id="{670802F5-B500-4BD5-B475-382F2EE9806C}"/>
              </a:ext>
            </a:extLst>
          </p:cNvPr>
          <p:cNvSpPr>
            <a:spLocks noChangeShapeType="1"/>
          </p:cNvSpPr>
          <p:nvPr/>
        </p:nvSpPr>
        <p:spPr bwMode="auto">
          <a:xfrm flipV="1">
            <a:off x="9334500" y="3937000"/>
            <a:ext cx="0" cy="3429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IN" dirty="0"/>
          </a:p>
        </p:txBody>
      </p:sp>
      <p:sp>
        <p:nvSpPr>
          <p:cNvPr id="19480" name="Line 22">
            <a:extLst>
              <a:ext uri="{FF2B5EF4-FFF2-40B4-BE49-F238E27FC236}">
                <a16:creationId xmlns="" xmlns:a16="http://schemas.microsoft.com/office/drawing/2014/main" id="{F6FDF0DB-F555-434C-8442-E63FC87E64BE}"/>
              </a:ext>
            </a:extLst>
          </p:cNvPr>
          <p:cNvSpPr>
            <a:spLocks noChangeShapeType="1"/>
          </p:cNvSpPr>
          <p:nvPr/>
        </p:nvSpPr>
        <p:spPr bwMode="auto">
          <a:xfrm flipH="1">
            <a:off x="6838950" y="3937000"/>
            <a:ext cx="249555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IN" dirty="0"/>
          </a:p>
        </p:txBody>
      </p:sp>
      <p:sp>
        <p:nvSpPr>
          <p:cNvPr id="19481" name="Line 23">
            <a:extLst>
              <a:ext uri="{FF2B5EF4-FFF2-40B4-BE49-F238E27FC236}">
                <a16:creationId xmlns="" xmlns:a16="http://schemas.microsoft.com/office/drawing/2014/main" id="{C1CFEA77-5955-4B14-B210-B2C52377F521}"/>
              </a:ext>
            </a:extLst>
          </p:cNvPr>
          <p:cNvSpPr>
            <a:spLocks noChangeShapeType="1"/>
          </p:cNvSpPr>
          <p:nvPr/>
        </p:nvSpPr>
        <p:spPr bwMode="auto">
          <a:xfrm>
            <a:off x="6838950" y="3937000"/>
            <a:ext cx="0" cy="32385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IN" dirty="0"/>
          </a:p>
        </p:txBody>
      </p:sp>
      <p:sp>
        <p:nvSpPr>
          <p:cNvPr id="19482" name="Line 24">
            <a:extLst>
              <a:ext uri="{FF2B5EF4-FFF2-40B4-BE49-F238E27FC236}">
                <a16:creationId xmlns="" xmlns:a16="http://schemas.microsoft.com/office/drawing/2014/main" id="{6DE040CE-5C49-4DA4-ACE3-32CCD6A04E5A}"/>
              </a:ext>
            </a:extLst>
          </p:cNvPr>
          <p:cNvSpPr>
            <a:spLocks noChangeShapeType="1"/>
          </p:cNvSpPr>
          <p:nvPr/>
        </p:nvSpPr>
        <p:spPr bwMode="auto">
          <a:xfrm>
            <a:off x="6838950" y="4260850"/>
            <a:ext cx="28575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IN" dirty="0"/>
          </a:p>
        </p:txBody>
      </p:sp>
      <p:sp>
        <p:nvSpPr>
          <p:cNvPr id="19483" name="Line 25">
            <a:extLst>
              <a:ext uri="{FF2B5EF4-FFF2-40B4-BE49-F238E27FC236}">
                <a16:creationId xmlns="" xmlns:a16="http://schemas.microsoft.com/office/drawing/2014/main" id="{586D33EE-762E-4059-B6C6-0477B76A3B37}"/>
              </a:ext>
            </a:extLst>
          </p:cNvPr>
          <p:cNvSpPr>
            <a:spLocks noChangeShapeType="1"/>
          </p:cNvSpPr>
          <p:nvPr/>
        </p:nvSpPr>
        <p:spPr bwMode="auto">
          <a:xfrm>
            <a:off x="6362700" y="4260850"/>
            <a:ext cx="20955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IN" dirty="0"/>
          </a:p>
        </p:txBody>
      </p:sp>
      <p:sp>
        <p:nvSpPr>
          <p:cNvPr id="19484" name="Line 26">
            <a:extLst>
              <a:ext uri="{FF2B5EF4-FFF2-40B4-BE49-F238E27FC236}">
                <a16:creationId xmlns="" xmlns:a16="http://schemas.microsoft.com/office/drawing/2014/main" id="{F1791406-854C-40C5-89C1-29A2D4816A97}"/>
              </a:ext>
            </a:extLst>
          </p:cNvPr>
          <p:cNvSpPr>
            <a:spLocks noChangeShapeType="1"/>
          </p:cNvSpPr>
          <p:nvPr/>
        </p:nvSpPr>
        <p:spPr bwMode="auto">
          <a:xfrm flipV="1">
            <a:off x="6572250" y="3632200"/>
            <a:ext cx="0" cy="62865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IN" dirty="0"/>
          </a:p>
        </p:txBody>
      </p:sp>
      <p:sp>
        <p:nvSpPr>
          <p:cNvPr id="19485" name="Line 27">
            <a:extLst>
              <a:ext uri="{FF2B5EF4-FFF2-40B4-BE49-F238E27FC236}">
                <a16:creationId xmlns="" xmlns:a16="http://schemas.microsoft.com/office/drawing/2014/main" id="{BD0EA53E-63E2-4DE3-84C9-33BF80E3CEDC}"/>
              </a:ext>
            </a:extLst>
          </p:cNvPr>
          <p:cNvSpPr>
            <a:spLocks noChangeShapeType="1"/>
          </p:cNvSpPr>
          <p:nvPr/>
        </p:nvSpPr>
        <p:spPr bwMode="auto">
          <a:xfrm>
            <a:off x="6572250" y="3632200"/>
            <a:ext cx="34290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IN" dirty="0"/>
          </a:p>
        </p:txBody>
      </p:sp>
      <p:sp>
        <p:nvSpPr>
          <p:cNvPr id="19495" name="Text Box 81">
            <a:extLst>
              <a:ext uri="{FF2B5EF4-FFF2-40B4-BE49-F238E27FC236}">
                <a16:creationId xmlns="" xmlns:a16="http://schemas.microsoft.com/office/drawing/2014/main" id="{7D0BC4BE-1748-40CA-AE0B-4F5CC2C4DF69}"/>
              </a:ext>
            </a:extLst>
          </p:cNvPr>
          <p:cNvSpPr txBox="1">
            <a:spLocks noChangeArrowheads="1"/>
          </p:cNvSpPr>
          <p:nvPr/>
        </p:nvSpPr>
        <p:spPr bwMode="auto">
          <a:xfrm>
            <a:off x="6051468" y="2641541"/>
            <a:ext cx="492296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2"/>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000" dirty="0"/>
              <a:t>Sequence for output X: A, B, C, B, C, A, C, A</a:t>
            </a:r>
          </a:p>
        </p:txBody>
      </p:sp>
      <p:sp>
        <p:nvSpPr>
          <p:cNvPr id="38" name="TextBox 37"/>
          <p:cNvSpPr txBox="1"/>
          <p:nvPr/>
        </p:nvSpPr>
        <p:spPr>
          <a:xfrm>
            <a:off x="10110651" y="3435531"/>
            <a:ext cx="1029449" cy="369332"/>
          </a:xfrm>
          <a:prstGeom prst="rect">
            <a:avLst/>
          </a:prstGeom>
          <a:noFill/>
        </p:spPr>
        <p:txBody>
          <a:bodyPr wrap="none" rtlCol="0">
            <a:spAutoFit/>
          </a:bodyPr>
          <a:lstStyle/>
          <a:p>
            <a:r>
              <a:rPr lang="en-US" dirty="0"/>
              <a:t>Output X</a:t>
            </a:r>
          </a:p>
        </p:txBody>
      </p:sp>
      <p:sp>
        <p:nvSpPr>
          <p:cNvPr id="39" name="TextBox 38"/>
          <p:cNvSpPr txBox="1"/>
          <p:nvPr/>
        </p:nvSpPr>
        <p:spPr>
          <a:xfrm>
            <a:off x="4362994" y="4088674"/>
            <a:ext cx="684803" cy="369332"/>
          </a:xfrm>
          <a:prstGeom prst="rect">
            <a:avLst/>
          </a:prstGeom>
          <a:noFill/>
        </p:spPr>
        <p:txBody>
          <a:bodyPr wrap="none" rtlCol="0">
            <a:spAutoFit/>
          </a:bodyPr>
          <a:lstStyle/>
          <a:p>
            <a:r>
              <a:rPr lang="en-US" dirty="0"/>
              <a:t>Input</a:t>
            </a:r>
          </a:p>
        </p:txBody>
      </p:sp>
      <p:sp>
        <p:nvSpPr>
          <p:cNvPr id="40" name="TextBox 39"/>
          <p:cNvSpPr txBox="1"/>
          <p:nvPr/>
        </p:nvSpPr>
        <p:spPr>
          <a:xfrm>
            <a:off x="10014857" y="4280262"/>
            <a:ext cx="1021433" cy="369332"/>
          </a:xfrm>
          <a:prstGeom prst="rect">
            <a:avLst/>
          </a:prstGeom>
          <a:noFill/>
        </p:spPr>
        <p:txBody>
          <a:bodyPr wrap="none" rtlCol="0">
            <a:spAutoFit/>
          </a:bodyPr>
          <a:lstStyle/>
          <a:p>
            <a:r>
              <a:rPr lang="en-US" dirty="0"/>
              <a:t>Output Y</a:t>
            </a:r>
          </a:p>
        </p:txBody>
      </p:sp>
      <p:graphicFrame>
        <p:nvGraphicFramePr>
          <p:cNvPr id="42" name="Table 41">
            <a:extLst>
              <a:ext uri="{FF2B5EF4-FFF2-40B4-BE49-F238E27FC236}">
                <a16:creationId xmlns="" xmlns:a16="http://schemas.microsoft.com/office/drawing/2014/main" id="{63F9DE3A-BFE1-4054-8193-DF3356D01A64}"/>
              </a:ext>
            </a:extLst>
          </p:cNvPr>
          <p:cNvGraphicFramePr>
            <a:graphicFrameLocks noGrp="1"/>
          </p:cNvGraphicFramePr>
          <p:nvPr>
            <p:extLst>
              <p:ext uri="{D42A27DB-BD31-4B8C-83A1-F6EECF244321}">
                <p14:modId xmlns="" xmlns:p14="http://schemas.microsoft.com/office/powerpoint/2010/main" val="3156218563"/>
              </p:ext>
            </p:extLst>
          </p:nvPr>
        </p:nvGraphicFramePr>
        <p:xfrm>
          <a:off x="5734050" y="1221606"/>
          <a:ext cx="5505264" cy="1483360"/>
        </p:xfrm>
        <a:graphic>
          <a:graphicData uri="http://schemas.openxmlformats.org/drawingml/2006/table">
            <a:tbl>
              <a:tblPr firstRow="1" bandRow="1">
                <a:tableStyleId>{5C22544A-7EE6-4342-B048-85BDC9FD1C3A}</a:tableStyleId>
              </a:tblPr>
              <a:tblGrid>
                <a:gridCol w="611696">
                  <a:extLst>
                    <a:ext uri="{9D8B030D-6E8A-4147-A177-3AD203B41FA5}">
                      <a16:colId xmlns="" xmlns:a16="http://schemas.microsoft.com/office/drawing/2014/main" val="20000"/>
                    </a:ext>
                  </a:extLst>
                </a:gridCol>
                <a:gridCol w="611696">
                  <a:extLst>
                    <a:ext uri="{9D8B030D-6E8A-4147-A177-3AD203B41FA5}">
                      <a16:colId xmlns="" xmlns:a16="http://schemas.microsoft.com/office/drawing/2014/main" val="20001"/>
                    </a:ext>
                  </a:extLst>
                </a:gridCol>
                <a:gridCol w="611696">
                  <a:extLst>
                    <a:ext uri="{9D8B030D-6E8A-4147-A177-3AD203B41FA5}">
                      <a16:colId xmlns="" xmlns:a16="http://schemas.microsoft.com/office/drawing/2014/main" val="20002"/>
                    </a:ext>
                  </a:extLst>
                </a:gridCol>
                <a:gridCol w="611696">
                  <a:extLst>
                    <a:ext uri="{9D8B030D-6E8A-4147-A177-3AD203B41FA5}">
                      <a16:colId xmlns="" xmlns:a16="http://schemas.microsoft.com/office/drawing/2014/main" val="20003"/>
                    </a:ext>
                  </a:extLst>
                </a:gridCol>
                <a:gridCol w="611696">
                  <a:extLst>
                    <a:ext uri="{9D8B030D-6E8A-4147-A177-3AD203B41FA5}">
                      <a16:colId xmlns="" xmlns:a16="http://schemas.microsoft.com/office/drawing/2014/main" val="20004"/>
                    </a:ext>
                  </a:extLst>
                </a:gridCol>
                <a:gridCol w="611696">
                  <a:extLst>
                    <a:ext uri="{9D8B030D-6E8A-4147-A177-3AD203B41FA5}">
                      <a16:colId xmlns="" xmlns:a16="http://schemas.microsoft.com/office/drawing/2014/main" val="20005"/>
                    </a:ext>
                  </a:extLst>
                </a:gridCol>
                <a:gridCol w="611696">
                  <a:extLst>
                    <a:ext uri="{9D8B030D-6E8A-4147-A177-3AD203B41FA5}">
                      <a16:colId xmlns="" xmlns:a16="http://schemas.microsoft.com/office/drawing/2014/main" val="20006"/>
                    </a:ext>
                  </a:extLst>
                </a:gridCol>
                <a:gridCol w="611696">
                  <a:extLst>
                    <a:ext uri="{9D8B030D-6E8A-4147-A177-3AD203B41FA5}">
                      <a16:colId xmlns="" xmlns:a16="http://schemas.microsoft.com/office/drawing/2014/main" val="20007"/>
                    </a:ext>
                  </a:extLst>
                </a:gridCol>
                <a:gridCol w="611696">
                  <a:extLst>
                    <a:ext uri="{9D8B030D-6E8A-4147-A177-3AD203B41FA5}">
                      <a16:colId xmlns="" xmlns:a16="http://schemas.microsoft.com/office/drawing/2014/main" val="20008"/>
                    </a:ext>
                  </a:extLst>
                </a:gridCol>
              </a:tblGrid>
              <a:tr h="370840">
                <a:tc>
                  <a:txBody>
                    <a:bodyPr/>
                    <a:lstStyle/>
                    <a:p>
                      <a:endParaRPr lang="en-US" i="1" dirty="0"/>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extLst>
                  <a:ext uri="{0D108BD9-81ED-4DB2-BD59-A6C34878D82A}">
                    <a16:rowId xmlns="" xmlns:a16="http://schemas.microsoft.com/office/drawing/2014/main" val="10000"/>
                  </a:ext>
                </a:extLst>
              </a:tr>
              <a:tr h="370840">
                <a:tc>
                  <a:txBody>
                    <a:bodyPr/>
                    <a:lstStyle/>
                    <a:p>
                      <a:r>
                        <a:rPr lang="en-US" dirty="0"/>
                        <a:t>A</a:t>
                      </a:r>
                    </a:p>
                  </a:txBody>
                  <a:tcPr/>
                </a:tc>
                <a:tc>
                  <a:txBody>
                    <a:bodyPr/>
                    <a:lstStyle/>
                    <a:p>
                      <a:r>
                        <a:rPr lang="en-US" dirty="0"/>
                        <a:t>X</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r>
                        <a:rPr lang="en-US" dirty="0"/>
                        <a:t>X</a:t>
                      </a:r>
                    </a:p>
                  </a:txBody>
                  <a:tcPr/>
                </a:tc>
                <a:tc>
                  <a:txBody>
                    <a:bodyPr/>
                    <a:lstStyle/>
                    <a:p>
                      <a:endParaRPr lang="en-US"/>
                    </a:p>
                  </a:txBody>
                  <a:tcPr/>
                </a:tc>
                <a:tc>
                  <a:txBody>
                    <a:bodyPr/>
                    <a:lstStyle/>
                    <a:p>
                      <a:r>
                        <a:rPr lang="en-US" dirty="0"/>
                        <a:t>X</a:t>
                      </a:r>
                    </a:p>
                  </a:txBody>
                  <a:tcPr/>
                </a:tc>
                <a:extLst>
                  <a:ext uri="{0D108BD9-81ED-4DB2-BD59-A6C34878D82A}">
                    <a16:rowId xmlns="" xmlns:a16="http://schemas.microsoft.com/office/drawing/2014/main" val="10001"/>
                  </a:ext>
                </a:extLst>
              </a:tr>
              <a:tr h="370840">
                <a:tc>
                  <a:txBody>
                    <a:bodyPr/>
                    <a:lstStyle/>
                    <a:p>
                      <a:r>
                        <a:rPr lang="en-US" dirty="0"/>
                        <a:t>B</a:t>
                      </a:r>
                    </a:p>
                  </a:txBody>
                  <a:tcPr/>
                </a:tc>
                <a:tc>
                  <a:txBody>
                    <a:bodyPr/>
                    <a:lstStyle/>
                    <a:p>
                      <a:endParaRPr lang="en-US" dirty="0"/>
                    </a:p>
                  </a:txBody>
                  <a:tcPr/>
                </a:tc>
                <a:tc>
                  <a:txBody>
                    <a:bodyPr/>
                    <a:lstStyle/>
                    <a:p>
                      <a:r>
                        <a:rPr lang="en-US" dirty="0"/>
                        <a:t>X</a:t>
                      </a:r>
                    </a:p>
                  </a:txBody>
                  <a:tcPr/>
                </a:tc>
                <a:tc>
                  <a:txBody>
                    <a:bodyPr/>
                    <a:lstStyle/>
                    <a:p>
                      <a:endParaRPr lang="en-US" dirty="0"/>
                    </a:p>
                  </a:txBody>
                  <a:tcPr/>
                </a:tc>
                <a:tc>
                  <a:txBody>
                    <a:bodyPr/>
                    <a:lstStyle/>
                    <a:p>
                      <a:r>
                        <a:rPr lang="en-US" dirty="0"/>
                        <a:t>X</a:t>
                      </a:r>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 xmlns:a16="http://schemas.microsoft.com/office/drawing/2014/main" val="10002"/>
                  </a:ext>
                </a:extLst>
              </a:tr>
              <a:tr h="370840">
                <a:tc>
                  <a:txBody>
                    <a:bodyPr/>
                    <a:lstStyle/>
                    <a:p>
                      <a:r>
                        <a:rPr lang="en-US" dirty="0"/>
                        <a:t>C</a:t>
                      </a:r>
                    </a:p>
                  </a:txBody>
                  <a:tcPr/>
                </a:tc>
                <a:tc>
                  <a:txBody>
                    <a:bodyPr/>
                    <a:lstStyle/>
                    <a:p>
                      <a:endParaRPr lang="en-US"/>
                    </a:p>
                  </a:txBody>
                  <a:tcPr/>
                </a:tc>
                <a:tc>
                  <a:txBody>
                    <a:bodyPr/>
                    <a:lstStyle/>
                    <a:p>
                      <a:endParaRPr lang="en-US" dirty="0"/>
                    </a:p>
                  </a:txBody>
                  <a:tcPr/>
                </a:tc>
                <a:tc>
                  <a:txBody>
                    <a:bodyPr/>
                    <a:lstStyle/>
                    <a:p>
                      <a:r>
                        <a:rPr lang="en-US" dirty="0"/>
                        <a:t>X</a:t>
                      </a:r>
                    </a:p>
                  </a:txBody>
                  <a:tcPr/>
                </a:tc>
                <a:tc>
                  <a:txBody>
                    <a:bodyPr/>
                    <a:lstStyle/>
                    <a:p>
                      <a:endParaRPr lang="en-US" dirty="0"/>
                    </a:p>
                  </a:txBody>
                  <a:tcPr/>
                </a:tc>
                <a:tc>
                  <a:txBody>
                    <a:bodyPr/>
                    <a:lstStyle/>
                    <a:p>
                      <a:r>
                        <a:rPr lang="en-US" dirty="0"/>
                        <a:t>X</a:t>
                      </a:r>
                    </a:p>
                  </a:txBody>
                  <a:tcPr/>
                </a:tc>
                <a:tc>
                  <a:txBody>
                    <a:bodyPr/>
                    <a:lstStyle/>
                    <a:p>
                      <a:endParaRPr lang="en-US" dirty="0"/>
                    </a:p>
                  </a:txBody>
                  <a:tcPr/>
                </a:tc>
                <a:tc>
                  <a:txBody>
                    <a:bodyPr/>
                    <a:lstStyle/>
                    <a:p>
                      <a:r>
                        <a:rPr lang="en-US" dirty="0"/>
                        <a:t>X</a:t>
                      </a:r>
                    </a:p>
                  </a:txBody>
                  <a:tcPr/>
                </a:tc>
                <a:tc>
                  <a:txBody>
                    <a:bodyPr/>
                    <a:lstStyle/>
                    <a:p>
                      <a:endParaRPr lang="en-US" dirty="0"/>
                    </a:p>
                  </a:txBody>
                  <a:tcPr/>
                </a:tc>
                <a:extLst>
                  <a:ext uri="{0D108BD9-81ED-4DB2-BD59-A6C34878D82A}">
                    <a16:rowId xmlns="" xmlns:a16="http://schemas.microsoft.com/office/drawing/2014/main" val="10003"/>
                  </a:ext>
                </a:extLst>
              </a:tr>
            </a:tbl>
          </a:graphicData>
        </a:graphic>
      </p:graphicFrame>
      <p:sp>
        <p:nvSpPr>
          <p:cNvPr id="3" name="TextBox 2">
            <a:extLst>
              <a:ext uri="{FF2B5EF4-FFF2-40B4-BE49-F238E27FC236}">
                <a16:creationId xmlns="" xmlns:a16="http://schemas.microsoft.com/office/drawing/2014/main" id="{14721608-626C-48DE-9DEA-DDD9BD00A7B8}"/>
              </a:ext>
            </a:extLst>
          </p:cNvPr>
          <p:cNvSpPr txBox="1"/>
          <p:nvPr/>
        </p:nvSpPr>
        <p:spPr>
          <a:xfrm>
            <a:off x="1122946" y="1443078"/>
            <a:ext cx="3088107" cy="646331"/>
          </a:xfrm>
          <a:prstGeom prst="rect">
            <a:avLst/>
          </a:prstGeom>
          <a:noFill/>
        </p:spPr>
        <p:txBody>
          <a:bodyPr wrap="square" rtlCol="0">
            <a:spAutoFit/>
          </a:bodyPr>
          <a:lstStyle/>
          <a:p>
            <a:r>
              <a:rPr lang="en-US" dirty="0">
                <a:solidFill>
                  <a:srgbClr val="C00000"/>
                </a:solidFill>
              </a:rPr>
              <a:t>Forbidden Latencies:</a:t>
            </a:r>
          </a:p>
          <a:p>
            <a:r>
              <a:rPr lang="en-US" dirty="0">
                <a:solidFill>
                  <a:srgbClr val="C00000"/>
                </a:solidFill>
              </a:rPr>
              <a:t>{5,7,2} ꓴ</a:t>
            </a:r>
            <a:r>
              <a:rPr lang="en-IN" dirty="0">
                <a:solidFill>
                  <a:srgbClr val="C00000"/>
                </a:solidFill>
              </a:rPr>
              <a:t>{2} </a:t>
            </a:r>
            <a:r>
              <a:rPr lang="en-US" dirty="0">
                <a:solidFill>
                  <a:srgbClr val="C00000"/>
                </a:solidFill>
              </a:rPr>
              <a:t>ꓴ {2,4} = {2,4,5,7}</a:t>
            </a:r>
            <a:endParaRPr lang="en-IN" dirty="0">
              <a:solidFill>
                <a:srgbClr val="C00000"/>
              </a:solidFill>
            </a:endParaRPr>
          </a:p>
        </p:txBody>
      </p:sp>
      <p:sp>
        <p:nvSpPr>
          <p:cNvPr id="47" name="TextBox 46">
            <a:extLst>
              <a:ext uri="{FF2B5EF4-FFF2-40B4-BE49-F238E27FC236}">
                <a16:creationId xmlns="" xmlns:a16="http://schemas.microsoft.com/office/drawing/2014/main" id="{39DA437C-CD4A-41AF-B01D-548897AC9C24}"/>
              </a:ext>
            </a:extLst>
          </p:cNvPr>
          <p:cNvSpPr txBox="1"/>
          <p:nvPr/>
        </p:nvSpPr>
        <p:spPr>
          <a:xfrm>
            <a:off x="838200" y="2985869"/>
            <a:ext cx="4456669" cy="646331"/>
          </a:xfrm>
          <a:prstGeom prst="rect">
            <a:avLst/>
          </a:prstGeom>
          <a:noFill/>
        </p:spPr>
        <p:txBody>
          <a:bodyPr wrap="none" rtlCol="0">
            <a:spAutoFit/>
          </a:bodyPr>
          <a:lstStyle/>
          <a:p>
            <a:r>
              <a:rPr lang="en-US" dirty="0"/>
              <a:t>			</a:t>
            </a:r>
            <a:r>
              <a:rPr lang="en-US" dirty="0">
                <a:solidFill>
                  <a:srgbClr val="0000FF"/>
                </a:solidFill>
              </a:rPr>
              <a:t> C</a:t>
            </a:r>
            <a:r>
              <a:rPr lang="en-US" baseline="-25000" dirty="0">
                <a:solidFill>
                  <a:srgbClr val="0000FF"/>
                </a:solidFill>
              </a:rPr>
              <a:t>7</a:t>
            </a:r>
            <a:r>
              <a:rPr lang="en-US" dirty="0">
                <a:solidFill>
                  <a:srgbClr val="0000FF"/>
                </a:solidFill>
              </a:rPr>
              <a:t>C</a:t>
            </a:r>
            <a:r>
              <a:rPr lang="en-US" baseline="-25000" dirty="0">
                <a:solidFill>
                  <a:srgbClr val="0000FF"/>
                </a:solidFill>
              </a:rPr>
              <a:t>6</a:t>
            </a:r>
            <a:r>
              <a:rPr lang="en-US" dirty="0">
                <a:solidFill>
                  <a:srgbClr val="0000FF"/>
                </a:solidFill>
              </a:rPr>
              <a:t>C</a:t>
            </a:r>
            <a:r>
              <a:rPr lang="en-US" baseline="-25000" dirty="0">
                <a:solidFill>
                  <a:srgbClr val="0000FF"/>
                </a:solidFill>
              </a:rPr>
              <a:t>5 </a:t>
            </a:r>
            <a:r>
              <a:rPr lang="en-US" dirty="0">
                <a:solidFill>
                  <a:srgbClr val="0000FF"/>
                </a:solidFill>
              </a:rPr>
              <a:t>C</a:t>
            </a:r>
            <a:r>
              <a:rPr lang="en-US" baseline="-25000" dirty="0">
                <a:solidFill>
                  <a:srgbClr val="0000FF"/>
                </a:solidFill>
              </a:rPr>
              <a:t>4</a:t>
            </a:r>
            <a:r>
              <a:rPr lang="en-US" dirty="0">
                <a:solidFill>
                  <a:srgbClr val="0000FF"/>
                </a:solidFill>
              </a:rPr>
              <a:t>C</a:t>
            </a:r>
            <a:r>
              <a:rPr lang="en-US" baseline="-25000" dirty="0">
                <a:solidFill>
                  <a:srgbClr val="0000FF"/>
                </a:solidFill>
              </a:rPr>
              <a:t>3</a:t>
            </a:r>
            <a:r>
              <a:rPr lang="en-US" dirty="0">
                <a:solidFill>
                  <a:srgbClr val="0000FF"/>
                </a:solidFill>
              </a:rPr>
              <a:t>C</a:t>
            </a:r>
            <a:r>
              <a:rPr lang="en-US" baseline="-25000" dirty="0">
                <a:solidFill>
                  <a:srgbClr val="0000FF"/>
                </a:solidFill>
              </a:rPr>
              <a:t>2</a:t>
            </a:r>
            <a:r>
              <a:rPr lang="en-US" dirty="0">
                <a:solidFill>
                  <a:srgbClr val="0000FF"/>
                </a:solidFill>
              </a:rPr>
              <a:t>C</a:t>
            </a:r>
            <a:r>
              <a:rPr lang="en-US" baseline="-25000" dirty="0">
                <a:solidFill>
                  <a:srgbClr val="0000FF"/>
                </a:solidFill>
              </a:rPr>
              <a:t>1</a:t>
            </a:r>
            <a:endParaRPr lang="en-US" dirty="0">
              <a:solidFill>
                <a:srgbClr val="0000FF"/>
              </a:solidFill>
            </a:endParaRPr>
          </a:p>
          <a:p>
            <a:r>
              <a:rPr lang="en-US" dirty="0">
                <a:solidFill>
                  <a:srgbClr val="0000FF"/>
                </a:solidFill>
              </a:rPr>
              <a:t>Initial Collision Vector:	 1  0  1  1  0 1  0</a:t>
            </a:r>
          </a:p>
        </p:txBody>
      </p:sp>
    </p:spTree>
    <p:extLst>
      <p:ext uri="{BB962C8B-B14F-4D97-AF65-F5344CB8AC3E}">
        <p14:creationId xmlns="" xmlns:p14="http://schemas.microsoft.com/office/powerpoint/2010/main" val="31471620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 xmlns:a16="http://schemas.microsoft.com/office/drawing/2014/main" id="{F28C8BF7-76A0-4874-8712-9C11AFB9EFC6}"/>
              </a:ext>
            </a:extLst>
          </p:cNvPr>
          <p:cNvSpPr>
            <a:spLocks noGrp="1" noChangeArrowheads="1"/>
          </p:cNvSpPr>
          <p:nvPr>
            <p:ph type="title"/>
          </p:nvPr>
        </p:nvSpPr>
        <p:spPr>
          <a:xfrm>
            <a:off x="1524000" y="85725"/>
            <a:ext cx="9144000" cy="1143000"/>
          </a:xfrm>
        </p:spPr>
        <p:txBody>
          <a:bodyPr>
            <a:normAutofit/>
          </a:bodyPr>
          <a:lstStyle/>
          <a:p>
            <a:pPr>
              <a:defRPr/>
            </a:pPr>
            <a:r>
              <a:rPr lang="en-US" dirty="0">
                <a:solidFill>
                  <a:srgbClr val="FF0000"/>
                </a:solidFill>
              </a:rPr>
              <a:t>Example 3: State Diagram for X</a:t>
            </a:r>
          </a:p>
        </p:txBody>
      </p:sp>
      <p:sp>
        <p:nvSpPr>
          <p:cNvPr id="33801" name="Rectangle 7">
            <a:extLst>
              <a:ext uri="{FF2B5EF4-FFF2-40B4-BE49-F238E27FC236}">
                <a16:creationId xmlns="" xmlns:a16="http://schemas.microsoft.com/office/drawing/2014/main" id="{F5EF4F8C-5AFF-4816-AA8D-B5045B4150AB}"/>
              </a:ext>
            </a:extLst>
          </p:cNvPr>
          <p:cNvSpPr>
            <a:spLocks noChangeArrowheads="1"/>
          </p:cNvSpPr>
          <p:nvPr/>
        </p:nvSpPr>
        <p:spPr bwMode="auto">
          <a:xfrm>
            <a:off x="5086350" y="3676650"/>
            <a:ext cx="1771650" cy="4953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2"/>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1 0 1 1 0 1 0</a:t>
            </a:r>
          </a:p>
        </p:txBody>
      </p:sp>
      <p:sp>
        <p:nvSpPr>
          <p:cNvPr id="33802" name="Rectangle 8">
            <a:extLst>
              <a:ext uri="{FF2B5EF4-FFF2-40B4-BE49-F238E27FC236}">
                <a16:creationId xmlns="" xmlns:a16="http://schemas.microsoft.com/office/drawing/2014/main" id="{86E3E9CB-D5E8-4A4B-85AE-FF0D74F06C7D}"/>
              </a:ext>
            </a:extLst>
          </p:cNvPr>
          <p:cNvSpPr>
            <a:spLocks noChangeArrowheads="1"/>
          </p:cNvSpPr>
          <p:nvPr/>
        </p:nvSpPr>
        <p:spPr bwMode="auto">
          <a:xfrm>
            <a:off x="3086100" y="4933950"/>
            <a:ext cx="1771650" cy="4953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2"/>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1 0 1 1 0 1 1</a:t>
            </a:r>
          </a:p>
        </p:txBody>
      </p:sp>
      <p:sp>
        <p:nvSpPr>
          <p:cNvPr id="33803" name="Rectangle 9">
            <a:extLst>
              <a:ext uri="{FF2B5EF4-FFF2-40B4-BE49-F238E27FC236}">
                <a16:creationId xmlns="" xmlns:a16="http://schemas.microsoft.com/office/drawing/2014/main" id="{35258F14-E30B-4B65-A209-856E8A044195}"/>
              </a:ext>
            </a:extLst>
          </p:cNvPr>
          <p:cNvSpPr>
            <a:spLocks noChangeArrowheads="1"/>
          </p:cNvSpPr>
          <p:nvPr/>
        </p:nvSpPr>
        <p:spPr bwMode="auto">
          <a:xfrm>
            <a:off x="7200900" y="4953000"/>
            <a:ext cx="1771650" cy="4953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2"/>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1 1 1 1 1 1 1</a:t>
            </a:r>
          </a:p>
        </p:txBody>
      </p:sp>
      <p:sp>
        <p:nvSpPr>
          <p:cNvPr id="33804" name="Line 10">
            <a:extLst>
              <a:ext uri="{FF2B5EF4-FFF2-40B4-BE49-F238E27FC236}">
                <a16:creationId xmlns="" xmlns:a16="http://schemas.microsoft.com/office/drawing/2014/main" id="{AC67CB70-599B-4DBA-88B2-160EA5F946E1}"/>
              </a:ext>
            </a:extLst>
          </p:cNvPr>
          <p:cNvSpPr>
            <a:spLocks noChangeShapeType="1"/>
          </p:cNvSpPr>
          <p:nvPr/>
        </p:nvSpPr>
        <p:spPr bwMode="auto">
          <a:xfrm>
            <a:off x="6496050" y="4171950"/>
            <a:ext cx="895350" cy="78105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IN"/>
          </a:p>
        </p:txBody>
      </p:sp>
      <p:sp>
        <p:nvSpPr>
          <p:cNvPr id="33805" name="Line 11">
            <a:extLst>
              <a:ext uri="{FF2B5EF4-FFF2-40B4-BE49-F238E27FC236}">
                <a16:creationId xmlns="" xmlns:a16="http://schemas.microsoft.com/office/drawing/2014/main" id="{B42F5FEE-E521-4B2C-9B7F-8BE434E4C964}"/>
              </a:ext>
            </a:extLst>
          </p:cNvPr>
          <p:cNvSpPr>
            <a:spLocks noChangeShapeType="1"/>
          </p:cNvSpPr>
          <p:nvPr/>
        </p:nvSpPr>
        <p:spPr bwMode="auto">
          <a:xfrm flipH="1" flipV="1">
            <a:off x="6858000" y="4000500"/>
            <a:ext cx="1771650" cy="9525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IN"/>
          </a:p>
        </p:txBody>
      </p:sp>
      <p:sp>
        <p:nvSpPr>
          <p:cNvPr id="33806" name="Line 12">
            <a:extLst>
              <a:ext uri="{FF2B5EF4-FFF2-40B4-BE49-F238E27FC236}">
                <a16:creationId xmlns="" xmlns:a16="http://schemas.microsoft.com/office/drawing/2014/main" id="{AB09FA83-20EF-4A1C-94E0-32CC148E8183}"/>
              </a:ext>
            </a:extLst>
          </p:cNvPr>
          <p:cNvSpPr>
            <a:spLocks noChangeShapeType="1"/>
          </p:cNvSpPr>
          <p:nvPr/>
        </p:nvSpPr>
        <p:spPr bwMode="auto">
          <a:xfrm flipH="1">
            <a:off x="3238500" y="4191000"/>
            <a:ext cx="1943100" cy="74295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IN"/>
          </a:p>
        </p:txBody>
      </p:sp>
      <p:sp>
        <p:nvSpPr>
          <p:cNvPr id="33807" name="Line 13">
            <a:extLst>
              <a:ext uri="{FF2B5EF4-FFF2-40B4-BE49-F238E27FC236}">
                <a16:creationId xmlns="" xmlns:a16="http://schemas.microsoft.com/office/drawing/2014/main" id="{145BCF94-F270-4E50-BA7F-218A32590C1D}"/>
              </a:ext>
            </a:extLst>
          </p:cNvPr>
          <p:cNvSpPr>
            <a:spLocks noChangeShapeType="1"/>
          </p:cNvSpPr>
          <p:nvPr/>
        </p:nvSpPr>
        <p:spPr bwMode="auto">
          <a:xfrm flipH="1">
            <a:off x="3905250" y="4171950"/>
            <a:ext cx="1657350" cy="762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IN"/>
          </a:p>
        </p:txBody>
      </p:sp>
      <p:sp>
        <p:nvSpPr>
          <p:cNvPr id="33808" name="Line 14">
            <a:extLst>
              <a:ext uri="{FF2B5EF4-FFF2-40B4-BE49-F238E27FC236}">
                <a16:creationId xmlns="" xmlns:a16="http://schemas.microsoft.com/office/drawing/2014/main" id="{59D32899-FCC2-4F6B-BB73-4488D8E04784}"/>
              </a:ext>
            </a:extLst>
          </p:cNvPr>
          <p:cNvSpPr>
            <a:spLocks noChangeShapeType="1"/>
          </p:cNvSpPr>
          <p:nvPr/>
        </p:nvSpPr>
        <p:spPr bwMode="auto">
          <a:xfrm flipV="1">
            <a:off x="4648200" y="4171950"/>
            <a:ext cx="1238250" cy="762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IN"/>
          </a:p>
        </p:txBody>
      </p:sp>
      <p:sp>
        <p:nvSpPr>
          <p:cNvPr id="33812" name="Text Box 18">
            <a:extLst>
              <a:ext uri="{FF2B5EF4-FFF2-40B4-BE49-F238E27FC236}">
                <a16:creationId xmlns="" xmlns:a16="http://schemas.microsoft.com/office/drawing/2014/main" id="{F28CDFC9-5664-4121-AB4E-DBF81DE2784A}"/>
              </a:ext>
            </a:extLst>
          </p:cNvPr>
          <p:cNvSpPr txBox="1">
            <a:spLocks noChangeArrowheads="1"/>
          </p:cNvSpPr>
          <p:nvPr/>
        </p:nvSpPr>
        <p:spPr bwMode="auto">
          <a:xfrm>
            <a:off x="3851275" y="4156075"/>
            <a:ext cx="3365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2"/>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3</a:t>
            </a:r>
          </a:p>
        </p:txBody>
      </p:sp>
      <p:sp>
        <p:nvSpPr>
          <p:cNvPr id="33813" name="Text Box 19">
            <a:extLst>
              <a:ext uri="{FF2B5EF4-FFF2-40B4-BE49-F238E27FC236}">
                <a16:creationId xmlns="" xmlns:a16="http://schemas.microsoft.com/office/drawing/2014/main" id="{FDB331C4-869F-45FE-8196-64D20976C0F1}"/>
              </a:ext>
            </a:extLst>
          </p:cNvPr>
          <p:cNvSpPr txBox="1">
            <a:spLocks noChangeArrowheads="1"/>
          </p:cNvSpPr>
          <p:nvPr/>
        </p:nvSpPr>
        <p:spPr bwMode="auto">
          <a:xfrm>
            <a:off x="4556125" y="4384675"/>
            <a:ext cx="3365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2"/>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6</a:t>
            </a:r>
          </a:p>
        </p:txBody>
      </p:sp>
      <p:sp>
        <p:nvSpPr>
          <p:cNvPr id="33814" name="Text Box 20">
            <a:extLst>
              <a:ext uri="{FF2B5EF4-FFF2-40B4-BE49-F238E27FC236}">
                <a16:creationId xmlns="" xmlns:a16="http://schemas.microsoft.com/office/drawing/2014/main" id="{5C81C6AB-8E3A-444E-84A0-F87FB5B023E3}"/>
              </a:ext>
            </a:extLst>
          </p:cNvPr>
          <p:cNvSpPr txBox="1">
            <a:spLocks noChangeArrowheads="1"/>
          </p:cNvSpPr>
          <p:nvPr/>
        </p:nvSpPr>
        <p:spPr bwMode="auto">
          <a:xfrm>
            <a:off x="5222875" y="4403725"/>
            <a:ext cx="508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2"/>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8+</a:t>
            </a:r>
          </a:p>
        </p:txBody>
      </p:sp>
      <p:sp>
        <p:nvSpPr>
          <p:cNvPr id="33815" name="Text Box 21">
            <a:extLst>
              <a:ext uri="{FF2B5EF4-FFF2-40B4-BE49-F238E27FC236}">
                <a16:creationId xmlns="" xmlns:a16="http://schemas.microsoft.com/office/drawing/2014/main" id="{10B29EB7-110E-4A00-9748-859FD7993E5E}"/>
              </a:ext>
            </a:extLst>
          </p:cNvPr>
          <p:cNvSpPr txBox="1">
            <a:spLocks noChangeArrowheads="1"/>
          </p:cNvSpPr>
          <p:nvPr/>
        </p:nvSpPr>
        <p:spPr bwMode="auto">
          <a:xfrm>
            <a:off x="6137275" y="3127375"/>
            <a:ext cx="508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2"/>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8+</a:t>
            </a:r>
          </a:p>
        </p:txBody>
      </p:sp>
      <p:sp>
        <p:nvSpPr>
          <p:cNvPr id="33816" name="Text Box 22">
            <a:extLst>
              <a:ext uri="{FF2B5EF4-FFF2-40B4-BE49-F238E27FC236}">
                <a16:creationId xmlns="" xmlns:a16="http://schemas.microsoft.com/office/drawing/2014/main" id="{28E94213-727F-4611-A229-A5560EA9DE9F}"/>
              </a:ext>
            </a:extLst>
          </p:cNvPr>
          <p:cNvSpPr txBox="1">
            <a:spLocks noChangeArrowheads="1"/>
          </p:cNvSpPr>
          <p:nvPr/>
        </p:nvSpPr>
        <p:spPr bwMode="auto">
          <a:xfrm>
            <a:off x="7680325" y="4137025"/>
            <a:ext cx="508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2"/>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8+</a:t>
            </a:r>
          </a:p>
        </p:txBody>
      </p:sp>
      <p:sp>
        <p:nvSpPr>
          <p:cNvPr id="33817" name="Text Box 23">
            <a:extLst>
              <a:ext uri="{FF2B5EF4-FFF2-40B4-BE49-F238E27FC236}">
                <a16:creationId xmlns="" xmlns:a16="http://schemas.microsoft.com/office/drawing/2014/main" id="{AD0EA4DC-1A98-46CE-BEEE-EBA753C8799B}"/>
              </a:ext>
            </a:extLst>
          </p:cNvPr>
          <p:cNvSpPr txBox="1">
            <a:spLocks noChangeArrowheads="1"/>
          </p:cNvSpPr>
          <p:nvPr/>
        </p:nvSpPr>
        <p:spPr bwMode="auto">
          <a:xfrm>
            <a:off x="6651625" y="4346575"/>
            <a:ext cx="3365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2"/>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1</a:t>
            </a:r>
          </a:p>
        </p:txBody>
      </p:sp>
      <p:sp>
        <p:nvSpPr>
          <p:cNvPr id="33818" name="Text Box 24">
            <a:extLst>
              <a:ext uri="{FF2B5EF4-FFF2-40B4-BE49-F238E27FC236}">
                <a16:creationId xmlns="" xmlns:a16="http://schemas.microsoft.com/office/drawing/2014/main" id="{5BF97A6E-3275-4511-9D5C-3FB7B3062C75}"/>
              </a:ext>
            </a:extLst>
          </p:cNvPr>
          <p:cNvSpPr txBox="1">
            <a:spLocks noChangeArrowheads="1"/>
          </p:cNvSpPr>
          <p:nvPr/>
        </p:nvSpPr>
        <p:spPr bwMode="auto">
          <a:xfrm>
            <a:off x="3489325" y="5622925"/>
            <a:ext cx="3365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2"/>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3</a:t>
            </a:r>
          </a:p>
        </p:txBody>
      </p:sp>
      <p:sp>
        <p:nvSpPr>
          <p:cNvPr id="33819" name="Text Box 25">
            <a:extLst>
              <a:ext uri="{FF2B5EF4-FFF2-40B4-BE49-F238E27FC236}">
                <a16:creationId xmlns="" xmlns:a16="http://schemas.microsoft.com/office/drawing/2014/main" id="{B4ACF15B-1AB6-43FF-B227-B3F11089DDFD}"/>
              </a:ext>
            </a:extLst>
          </p:cNvPr>
          <p:cNvSpPr txBox="1">
            <a:spLocks noChangeArrowheads="1"/>
          </p:cNvSpPr>
          <p:nvPr/>
        </p:nvSpPr>
        <p:spPr bwMode="auto">
          <a:xfrm>
            <a:off x="4594225" y="5565775"/>
            <a:ext cx="3365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2"/>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6</a:t>
            </a:r>
          </a:p>
        </p:txBody>
      </p:sp>
      <p:cxnSp>
        <p:nvCxnSpPr>
          <p:cNvPr id="3" name="Straight Connector 2">
            <a:extLst>
              <a:ext uri="{FF2B5EF4-FFF2-40B4-BE49-F238E27FC236}">
                <a16:creationId xmlns="" xmlns:a16="http://schemas.microsoft.com/office/drawing/2014/main" id="{83D383AC-1DAD-40B5-AE89-3465A47F47ED}"/>
              </a:ext>
            </a:extLst>
          </p:cNvPr>
          <p:cNvCxnSpPr/>
          <p:nvPr/>
        </p:nvCxnSpPr>
        <p:spPr>
          <a:xfrm flipV="1">
            <a:off x="5562600" y="3215423"/>
            <a:ext cx="0" cy="4563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 xmlns:a16="http://schemas.microsoft.com/office/drawing/2014/main" id="{9A2466F1-9026-4B6D-9D53-542912BB9336}"/>
              </a:ext>
            </a:extLst>
          </p:cNvPr>
          <p:cNvCxnSpPr/>
          <p:nvPr/>
        </p:nvCxnSpPr>
        <p:spPr>
          <a:xfrm>
            <a:off x="5562600" y="3215423"/>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 xmlns:a16="http://schemas.microsoft.com/office/drawing/2014/main" id="{98ED72C5-AE0D-4FE3-BEA8-77A1F9B7093F}"/>
              </a:ext>
            </a:extLst>
          </p:cNvPr>
          <p:cNvCxnSpPr/>
          <p:nvPr/>
        </p:nvCxnSpPr>
        <p:spPr>
          <a:xfrm>
            <a:off x="6096000" y="3215423"/>
            <a:ext cx="0" cy="4563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 xmlns:a16="http://schemas.microsoft.com/office/drawing/2014/main" id="{9078F02F-5332-407D-BA62-1E4C70D28675}"/>
              </a:ext>
            </a:extLst>
          </p:cNvPr>
          <p:cNvCxnSpPr/>
          <p:nvPr/>
        </p:nvCxnSpPr>
        <p:spPr>
          <a:xfrm>
            <a:off x="3225800" y="5429250"/>
            <a:ext cx="12700" cy="4762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9AA32D2A-35BB-4D23-A18C-A0548F2668EB}"/>
              </a:ext>
            </a:extLst>
          </p:cNvPr>
          <p:cNvCxnSpPr/>
          <p:nvPr/>
        </p:nvCxnSpPr>
        <p:spPr>
          <a:xfrm>
            <a:off x="3232150" y="5905500"/>
            <a:ext cx="2571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 xmlns:a16="http://schemas.microsoft.com/office/drawing/2014/main" id="{0FF2C51A-7E3D-45BE-80C7-9C0F20E5B550}"/>
              </a:ext>
            </a:extLst>
          </p:cNvPr>
          <p:cNvCxnSpPr>
            <a:cxnSpLocks/>
          </p:cNvCxnSpPr>
          <p:nvPr/>
        </p:nvCxnSpPr>
        <p:spPr>
          <a:xfrm flipV="1">
            <a:off x="3489325" y="5416550"/>
            <a:ext cx="0" cy="5045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 xmlns:a16="http://schemas.microsoft.com/office/drawing/2014/main" id="{364DEDA0-32DF-43E5-B732-044702B53A81}"/>
              </a:ext>
            </a:extLst>
          </p:cNvPr>
          <p:cNvCxnSpPr>
            <a:cxnSpLocks/>
            <a:stCxn id="33802" idx="2"/>
          </p:cNvCxnSpPr>
          <p:nvPr/>
        </p:nvCxnSpPr>
        <p:spPr>
          <a:xfrm flipH="1">
            <a:off x="3970337" y="5429250"/>
            <a:ext cx="1588" cy="4918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 xmlns:a16="http://schemas.microsoft.com/office/drawing/2014/main" id="{D6C99BB4-246A-4306-B9E1-65822CD818C0}"/>
              </a:ext>
            </a:extLst>
          </p:cNvPr>
          <p:cNvCxnSpPr/>
          <p:nvPr/>
        </p:nvCxnSpPr>
        <p:spPr>
          <a:xfrm>
            <a:off x="3987006" y="5921086"/>
            <a:ext cx="4222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944" name="Straight Arrow Connector 82943">
            <a:extLst>
              <a:ext uri="{FF2B5EF4-FFF2-40B4-BE49-F238E27FC236}">
                <a16:creationId xmlns="" xmlns:a16="http://schemas.microsoft.com/office/drawing/2014/main" id="{6B58040A-F9D2-4EBB-BCDA-9133D9C9F284}"/>
              </a:ext>
            </a:extLst>
          </p:cNvPr>
          <p:cNvCxnSpPr/>
          <p:nvPr/>
        </p:nvCxnSpPr>
        <p:spPr>
          <a:xfrm flipV="1">
            <a:off x="4388644" y="5423189"/>
            <a:ext cx="0" cy="4978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8172090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FF8990-6260-4E6F-A682-0C1C6A634BD9}"/>
              </a:ext>
            </a:extLst>
          </p:cNvPr>
          <p:cNvSpPr>
            <a:spLocks noGrp="1"/>
          </p:cNvSpPr>
          <p:nvPr>
            <p:ph type="title"/>
          </p:nvPr>
        </p:nvSpPr>
        <p:spPr/>
        <p:txBody>
          <a:bodyPr/>
          <a:lstStyle/>
          <a:p>
            <a:r>
              <a:rPr lang="en-IN" dirty="0">
                <a:solidFill>
                  <a:srgbClr val="FF0000"/>
                </a:solidFill>
              </a:rPr>
              <a:t>Example 3</a:t>
            </a:r>
          </a:p>
        </p:txBody>
      </p:sp>
      <p:sp>
        <p:nvSpPr>
          <p:cNvPr id="3" name="Content Placeholder 2">
            <a:extLst>
              <a:ext uri="{FF2B5EF4-FFF2-40B4-BE49-F238E27FC236}">
                <a16:creationId xmlns="" xmlns:a16="http://schemas.microsoft.com/office/drawing/2014/main" id="{34C81394-6D1A-4838-A12F-5248FB090914}"/>
              </a:ext>
            </a:extLst>
          </p:cNvPr>
          <p:cNvSpPr>
            <a:spLocks noGrp="1"/>
          </p:cNvSpPr>
          <p:nvPr>
            <p:ph idx="1"/>
          </p:nvPr>
        </p:nvSpPr>
        <p:spPr/>
        <p:txBody>
          <a:bodyPr>
            <a:normAutofit/>
          </a:bodyPr>
          <a:lstStyle/>
          <a:p>
            <a:r>
              <a:rPr lang="en-IN" dirty="0">
                <a:solidFill>
                  <a:srgbClr val="0000FF"/>
                </a:solidFill>
              </a:rPr>
              <a:t>Simple Cycles: </a:t>
            </a:r>
            <a:r>
              <a:rPr lang="en-IN" dirty="0"/>
              <a:t>(3), (6), (8), (1, 8), (3, 8) and (6, 8) are simple cycles</a:t>
            </a:r>
          </a:p>
          <a:p>
            <a:r>
              <a:rPr lang="en-IN" dirty="0"/>
              <a:t>The cycle (6, 8, 1, 8) is not simple because the state (1011010) is encountered twice</a:t>
            </a:r>
          </a:p>
          <a:p>
            <a:pPr marL="0" indent="0">
              <a:buNone/>
            </a:pPr>
            <a:endParaRPr lang="en-IN" dirty="0"/>
          </a:p>
          <a:p>
            <a:r>
              <a:rPr lang="en-IN" dirty="0">
                <a:solidFill>
                  <a:srgbClr val="0000FF"/>
                </a:solidFill>
              </a:rPr>
              <a:t>Greedy Cycles:</a:t>
            </a:r>
            <a:r>
              <a:rPr lang="en-IN" b="1" dirty="0">
                <a:solidFill>
                  <a:srgbClr val="0000FF"/>
                </a:solidFill>
              </a:rPr>
              <a:t> </a:t>
            </a:r>
            <a:r>
              <a:rPr lang="en-IN" dirty="0"/>
              <a:t>The cycle (1, 8) and (3) are greedy cycles</a:t>
            </a:r>
          </a:p>
          <a:p>
            <a:pPr marL="0" indent="0">
              <a:buNone/>
            </a:pPr>
            <a:endParaRPr lang="en-IN" dirty="0"/>
          </a:p>
          <a:p>
            <a:r>
              <a:rPr lang="en-IN" dirty="0">
                <a:solidFill>
                  <a:srgbClr val="0000FF"/>
                </a:solidFill>
              </a:rPr>
              <a:t>Minimum Average Latency (MAL):</a:t>
            </a:r>
            <a:r>
              <a:rPr lang="en-IN" b="1" dirty="0"/>
              <a:t> </a:t>
            </a:r>
            <a:r>
              <a:rPr lang="en-IN" dirty="0"/>
              <a:t>In greedy cycles (1, 8) and (3), the cycle (3) leads to MAL value 3</a:t>
            </a:r>
          </a:p>
          <a:p>
            <a:pPr marL="0" indent="0">
              <a:buNone/>
            </a:pPr>
            <a:r>
              <a:rPr lang="en-US" dirty="0"/>
              <a:t> </a:t>
            </a:r>
            <a:endParaRPr lang="en-IN" dirty="0"/>
          </a:p>
          <a:p>
            <a:endParaRPr lang="en-IN" dirty="0"/>
          </a:p>
        </p:txBody>
      </p:sp>
    </p:spTree>
    <p:extLst>
      <p:ext uri="{BB962C8B-B14F-4D97-AF65-F5344CB8AC3E}">
        <p14:creationId xmlns="" xmlns:p14="http://schemas.microsoft.com/office/powerpoint/2010/main" val="26957791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D5AE1F-B102-4C71-80A2-7D812B40E589}"/>
              </a:ext>
            </a:extLst>
          </p:cNvPr>
          <p:cNvSpPr>
            <a:spLocks noGrp="1"/>
          </p:cNvSpPr>
          <p:nvPr>
            <p:ph type="title"/>
          </p:nvPr>
        </p:nvSpPr>
        <p:spPr/>
        <p:txBody>
          <a:bodyPr/>
          <a:lstStyle/>
          <a:p>
            <a:r>
              <a:rPr lang="en-IN" dirty="0">
                <a:solidFill>
                  <a:srgbClr val="FF0000"/>
                </a:solidFill>
              </a:rPr>
              <a:t>Example 3: Minimum Latency</a:t>
            </a:r>
          </a:p>
        </p:txBody>
      </p:sp>
      <p:sp>
        <p:nvSpPr>
          <p:cNvPr id="3" name="Content Placeholder 2">
            <a:extLst>
              <a:ext uri="{FF2B5EF4-FFF2-40B4-BE49-F238E27FC236}">
                <a16:creationId xmlns="" xmlns:a16="http://schemas.microsoft.com/office/drawing/2014/main" id="{CBC00445-6C5C-4CCB-B9EB-9658041CD223}"/>
              </a:ext>
            </a:extLst>
          </p:cNvPr>
          <p:cNvSpPr>
            <a:spLocks noGrp="1"/>
          </p:cNvSpPr>
          <p:nvPr>
            <p:ph idx="1"/>
          </p:nvPr>
        </p:nvSpPr>
        <p:spPr>
          <a:xfrm>
            <a:off x="838200" y="1825625"/>
            <a:ext cx="10515600" cy="4904038"/>
          </a:xfrm>
        </p:spPr>
        <p:txBody>
          <a:bodyPr>
            <a:normAutofit fontScale="70000" lnSpcReduction="20000"/>
          </a:bodyPr>
          <a:lstStyle/>
          <a:p>
            <a:endParaRPr lang="en-IN" dirty="0"/>
          </a:p>
          <a:p>
            <a:endParaRPr lang="en-IN" dirty="0"/>
          </a:p>
          <a:p>
            <a:endParaRPr lang="en-IN" dirty="0"/>
          </a:p>
          <a:p>
            <a:endParaRPr lang="en-IN" dirty="0"/>
          </a:p>
          <a:p>
            <a:endParaRPr lang="en-IN" dirty="0"/>
          </a:p>
          <a:p>
            <a:endParaRPr lang="en-IN" dirty="0"/>
          </a:p>
          <a:p>
            <a:endParaRPr lang="en-IN" dirty="0"/>
          </a:p>
          <a:p>
            <a:endParaRPr lang="en-US" dirty="0">
              <a:solidFill>
                <a:srgbClr val="0000FF"/>
              </a:solidFill>
              <a:latin typeface="Calibri" pitchFamily="34" charset="0"/>
            </a:endParaRPr>
          </a:p>
          <a:p>
            <a:endParaRPr lang="en-US" dirty="0">
              <a:solidFill>
                <a:srgbClr val="0000FF"/>
              </a:solidFill>
              <a:latin typeface="Calibri" pitchFamily="34" charset="0"/>
            </a:endParaRPr>
          </a:p>
          <a:p>
            <a:endParaRPr lang="en-US" dirty="0">
              <a:solidFill>
                <a:srgbClr val="0000FF"/>
              </a:solidFill>
              <a:latin typeface="Calibri" pitchFamily="34" charset="0"/>
            </a:endParaRPr>
          </a:p>
          <a:p>
            <a:endParaRPr lang="en-US" dirty="0">
              <a:solidFill>
                <a:srgbClr val="0000FF"/>
              </a:solidFill>
              <a:latin typeface="Calibri" pitchFamily="34" charset="0"/>
            </a:endParaRPr>
          </a:p>
          <a:p>
            <a:endParaRPr lang="en-US" dirty="0">
              <a:solidFill>
                <a:srgbClr val="0000FF"/>
              </a:solidFill>
              <a:latin typeface="Calibri" pitchFamily="34" charset="0"/>
            </a:endParaRPr>
          </a:p>
          <a:p>
            <a:r>
              <a:rPr lang="en-US" dirty="0">
                <a:solidFill>
                  <a:srgbClr val="0000FF"/>
                </a:solidFill>
                <a:latin typeface="Calibri" pitchFamily="34" charset="0"/>
              </a:rPr>
              <a:t>Forbidden Latency Set is { 2, 4, 5, 7}</a:t>
            </a:r>
            <a:endParaRPr lang="en-US" dirty="0"/>
          </a:p>
          <a:p>
            <a:r>
              <a:rPr lang="en-US" dirty="0"/>
              <a:t>Therefore the minimum latency for this pipeline is 3.</a:t>
            </a:r>
            <a:endParaRPr lang="en-IN" dirty="0"/>
          </a:p>
        </p:txBody>
      </p:sp>
      <p:graphicFrame>
        <p:nvGraphicFramePr>
          <p:cNvPr id="4" name="Table 3">
            <a:extLst>
              <a:ext uri="{FF2B5EF4-FFF2-40B4-BE49-F238E27FC236}">
                <a16:creationId xmlns="" xmlns:a16="http://schemas.microsoft.com/office/drawing/2014/main" id="{56BC080E-017C-41CF-989D-882FB61E4C73}"/>
              </a:ext>
            </a:extLst>
          </p:cNvPr>
          <p:cNvGraphicFramePr>
            <a:graphicFrameLocks noGrp="1"/>
          </p:cNvGraphicFramePr>
          <p:nvPr>
            <p:extLst>
              <p:ext uri="{D42A27DB-BD31-4B8C-83A1-F6EECF244321}">
                <p14:modId xmlns="" xmlns:p14="http://schemas.microsoft.com/office/powerpoint/2010/main" val="1351089624"/>
              </p:ext>
            </p:extLst>
          </p:nvPr>
        </p:nvGraphicFramePr>
        <p:xfrm>
          <a:off x="1002631" y="1374183"/>
          <a:ext cx="8117308" cy="4389120"/>
        </p:xfrm>
        <a:graphic>
          <a:graphicData uri="http://schemas.openxmlformats.org/drawingml/2006/table">
            <a:tbl>
              <a:tblPr firstRow="1" bandRow="1">
                <a:tableStyleId>{5C22544A-7EE6-4342-B048-85BDC9FD1C3A}</a:tableStyleId>
              </a:tblPr>
              <a:tblGrid>
                <a:gridCol w="2029327">
                  <a:extLst>
                    <a:ext uri="{9D8B030D-6E8A-4147-A177-3AD203B41FA5}">
                      <a16:colId xmlns="" xmlns:a16="http://schemas.microsoft.com/office/drawing/2014/main" val="458267959"/>
                    </a:ext>
                  </a:extLst>
                </a:gridCol>
                <a:gridCol w="2029327">
                  <a:extLst>
                    <a:ext uri="{9D8B030D-6E8A-4147-A177-3AD203B41FA5}">
                      <a16:colId xmlns="" xmlns:a16="http://schemas.microsoft.com/office/drawing/2014/main" val="2019016567"/>
                    </a:ext>
                  </a:extLst>
                </a:gridCol>
                <a:gridCol w="2029327">
                  <a:extLst>
                    <a:ext uri="{9D8B030D-6E8A-4147-A177-3AD203B41FA5}">
                      <a16:colId xmlns="" xmlns:a16="http://schemas.microsoft.com/office/drawing/2014/main" val="497000091"/>
                    </a:ext>
                  </a:extLst>
                </a:gridCol>
                <a:gridCol w="2029327">
                  <a:extLst>
                    <a:ext uri="{9D8B030D-6E8A-4147-A177-3AD203B41FA5}">
                      <a16:colId xmlns="" xmlns:a16="http://schemas.microsoft.com/office/drawing/2014/main" val="205645046"/>
                    </a:ext>
                  </a:extLst>
                </a:gridCol>
              </a:tblGrid>
              <a:tr h="322528">
                <a:tc>
                  <a:txBody>
                    <a:bodyPr/>
                    <a:lstStyle/>
                    <a:p>
                      <a:r>
                        <a:rPr lang="en-IN" dirty="0"/>
                        <a:t>Minimum Latency</a:t>
                      </a:r>
                    </a:p>
                  </a:txBody>
                  <a:tcPr/>
                </a:tc>
                <a:tc>
                  <a:txBody>
                    <a:bodyPr/>
                    <a:lstStyle/>
                    <a:p>
                      <a:r>
                        <a:rPr lang="en-IN" dirty="0"/>
                        <a:t>Times an integer</a:t>
                      </a:r>
                    </a:p>
                  </a:txBody>
                  <a:tcPr/>
                </a:tc>
                <a:tc>
                  <a:txBody>
                    <a:bodyPr/>
                    <a:lstStyle/>
                    <a:p>
                      <a:r>
                        <a:rPr lang="en-IN" dirty="0"/>
                        <a:t>Product</a:t>
                      </a:r>
                    </a:p>
                  </a:txBody>
                  <a:tcPr/>
                </a:tc>
                <a:tc>
                  <a:txBody>
                    <a:bodyPr/>
                    <a:lstStyle/>
                    <a:p>
                      <a:r>
                        <a:rPr lang="en-IN" dirty="0"/>
                        <a:t>Result</a:t>
                      </a:r>
                    </a:p>
                  </a:txBody>
                  <a:tcPr/>
                </a:tc>
                <a:extLst>
                  <a:ext uri="{0D108BD9-81ED-4DB2-BD59-A6C34878D82A}">
                    <a16:rowId xmlns="" xmlns:a16="http://schemas.microsoft.com/office/drawing/2014/main" val="3852944007"/>
                  </a:ext>
                </a:extLst>
              </a:tr>
              <a:tr h="322528">
                <a:tc>
                  <a:txBody>
                    <a:bodyPr/>
                    <a:lstStyle/>
                    <a:p>
                      <a:r>
                        <a:rPr lang="en-IN" dirty="0"/>
                        <a:t>1</a:t>
                      </a:r>
                    </a:p>
                  </a:txBody>
                  <a:tcPr/>
                </a:tc>
                <a:tc>
                  <a:txBody>
                    <a:bodyPr/>
                    <a:lstStyle/>
                    <a:p>
                      <a:r>
                        <a:rPr lang="en-IN" dirty="0"/>
                        <a:t>*1</a:t>
                      </a:r>
                    </a:p>
                  </a:txBody>
                  <a:tcPr/>
                </a:tc>
                <a:tc>
                  <a:txBody>
                    <a:bodyPr/>
                    <a:lstStyle/>
                    <a:p>
                      <a:r>
                        <a:rPr lang="en-IN" dirty="0"/>
                        <a:t>= 1</a:t>
                      </a:r>
                    </a:p>
                  </a:txBody>
                  <a:tcPr/>
                </a:tc>
                <a:tc>
                  <a:txBody>
                    <a:bodyPr/>
                    <a:lstStyle/>
                    <a:p>
                      <a:r>
                        <a:rPr lang="en-IN" dirty="0"/>
                        <a:t>OK</a:t>
                      </a:r>
                    </a:p>
                  </a:txBody>
                  <a:tcPr/>
                </a:tc>
                <a:extLst>
                  <a:ext uri="{0D108BD9-81ED-4DB2-BD59-A6C34878D82A}">
                    <a16:rowId xmlns="" xmlns:a16="http://schemas.microsoft.com/office/drawing/2014/main" val="2117691667"/>
                  </a:ext>
                </a:extLst>
              </a:tr>
              <a:tr h="322528">
                <a:tc>
                  <a:txBody>
                    <a:bodyPr/>
                    <a:lstStyle/>
                    <a:p>
                      <a:r>
                        <a:rPr lang="en-IN" dirty="0"/>
                        <a:t>1</a:t>
                      </a:r>
                    </a:p>
                  </a:txBody>
                  <a:tcPr/>
                </a:tc>
                <a:tc>
                  <a:txBody>
                    <a:bodyPr/>
                    <a:lstStyle/>
                    <a:p>
                      <a:r>
                        <a:rPr lang="en-IN" dirty="0"/>
                        <a:t>*2</a:t>
                      </a:r>
                    </a:p>
                  </a:txBody>
                  <a:tcPr/>
                </a:tc>
                <a:tc>
                  <a:txBody>
                    <a:bodyPr/>
                    <a:lstStyle/>
                    <a:p>
                      <a:r>
                        <a:rPr lang="en-IN" dirty="0"/>
                        <a:t>= 2</a:t>
                      </a:r>
                    </a:p>
                  </a:txBody>
                  <a:tcPr/>
                </a:tc>
                <a:tc>
                  <a:txBody>
                    <a:bodyPr/>
                    <a:lstStyle/>
                    <a:p>
                      <a:r>
                        <a:rPr lang="en-IN" dirty="0"/>
                        <a:t>No good</a:t>
                      </a:r>
                    </a:p>
                  </a:txBody>
                  <a:tcPr/>
                </a:tc>
                <a:extLst>
                  <a:ext uri="{0D108BD9-81ED-4DB2-BD59-A6C34878D82A}">
                    <a16:rowId xmlns="" xmlns:a16="http://schemas.microsoft.com/office/drawing/2014/main" val="3403398478"/>
                  </a:ext>
                </a:extLst>
              </a:tr>
              <a:tr h="322528">
                <a:tc>
                  <a:txBody>
                    <a:bodyPr/>
                    <a:lstStyle/>
                    <a:p>
                      <a:r>
                        <a:rPr lang="en-IN" dirty="0"/>
                        <a:t>2</a:t>
                      </a:r>
                    </a:p>
                  </a:txBody>
                  <a:tcPr/>
                </a:tc>
                <a:tc>
                  <a:txBody>
                    <a:bodyPr/>
                    <a:lstStyle/>
                    <a:p>
                      <a:r>
                        <a:rPr lang="en-IN" dirty="0"/>
                        <a:t>*1</a:t>
                      </a:r>
                    </a:p>
                  </a:txBody>
                  <a:tcPr/>
                </a:tc>
                <a:tc>
                  <a:txBody>
                    <a:bodyPr/>
                    <a:lstStyle/>
                    <a:p>
                      <a:r>
                        <a:rPr lang="en-IN" dirty="0"/>
                        <a:t>= 2</a:t>
                      </a:r>
                    </a:p>
                  </a:txBody>
                  <a:tcPr/>
                </a:tc>
                <a:tc>
                  <a:txBody>
                    <a:bodyPr/>
                    <a:lstStyle/>
                    <a:p>
                      <a:r>
                        <a:rPr lang="en-IN" dirty="0"/>
                        <a:t>No good</a:t>
                      </a:r>
                    </a:p>
                  </a:txBody>
                  <a:tcPr/>
                </a:tc>
                <a:extLst>
                  <a:ext uri="{0D108BD9-81ED-4DB2-BD59-A6C34878D82A}">
                    <a16:rowId xmlns="" xmlns:a16="http://schemas.microsoft.com/office/drawing/2014/main" val="2589415525"/>
                  </a:ext>
                </a:extLst>
              </a:tr>
              <a:tr h="322528">
                <a:tc>
                  <a:txBody>
                    <a:bodyPr/>
                    <a:lstStyle/>
                    <a:p>
                      <a:r>
                        <a:rPr lang="en-IN" dirty="0"/>
                        <a:t>3</a:t>
                      </a:r>
                    </a:p>
                  </a:txBody>
                  <a:tcPr/>
                </a:tc>
                <a:tc>
                  <a:txBody>
                    <a:bodyPr/>
                    <a:lstStyle/>
                    <a:p>
                      <a:r>
                        <a:rPr lang="en-IN" dirty="0"/>
                        <a:t>*1</a:t>
                      </a:r>
                    </a:p>
                  </a:txBody>
                  <a:tcPr/>
                </a:tc>
                <a:tc>
                  <a:txBody>
                    <a:bodyPr/>
                    <a:lstStyle/>
                    <a:p>
                      <a:r>
                        <a:rPr lang="en-IN" dirty="0"/>
                        <a:t>= 3</a:t>
                      </a:r>
                    </a:p>
                  </a:txBody>
                  <a:tcPr/>
                </a:tc>
                <a:tc>
                  <a:txBody>
                    <a:bodyPr/>
                    <a:lstStyle/>
                    <a:p>
                      <a:r>
                        <a:rPr lang="en-IN" dirty="0"/>
                        <a:t>OK</a:t>
                      </a:r>
                    </a:p>
                  </a:txBody>
                  <a:tcPr/>
                </a:tc>
                <a:extLst>
                  <a:ext uri="{0D108BD9-81ED-4DB2-BD59-A6C34878D82A}">
                    <a16:rowId xmlns="" xmlns:a16="http://schemas.microsoft.com/office/drawing/2014/main" val="3391815403"/>
                  </a:ext>
                </a:extLst>
              </a:tr>
              <a:tr h="322528">
                <a:tc>
                  <a:txBody>
                    <a:bodyPr/>
                    <a:lstStyle/>
                    <a:p>
                      <a:r>
                        <a:rPr lang="en-IN" dirty="0"/>
                        <a:t>3</a:t>
                      </a:r>
                    </a:p>
                  </a:txBody>
                  <a:tcPr/>
                </a:tc>
                <a:tc>
                  <a:txBody>
                    <a:bodyPr/>
                    <a:lstStyle/>
                    <a:p>
                      <a:r>
                        <a:rPr lang="en-IN" dirty="0"/>
                        <a:t>*2</a:t>
                      </a:r>
                    </a:p>
                  </a:txBody>
                  <a:tcPr/>
                </a:tc>
                <a:tc>
                  <a:txBody>
                    <a:bodyPr/>
                    <a:lstStyle/>
                    <a:p>
                      <a:r>
                        <a:rPr lang="en-IN" dirty="0"/>
                        <a:t>= 6</a:t>
                      </a:r>
                    </a:p>
                  </a:txBody>
                  <a:tcPr/>
                </a:tc>
                <a:tc>
                  <a:txBody>
                    <a:bodyPr/>
                    <a:lstStyle/>
                    <a:p>
                      <a:r>
                        <a:rPr lang="en-IN" dirty="0"/>
                        <a:t>OK</a:t>
                      </a:r>
                    </a:p>
                  </a:txBody>
                  <a:tcPr/>
                </a:tc>
                <a:extLst>
                  <a:ext uri="{0D108BD9-81ED-4DB2-BD59-A6C34878D82A}">
                    <a16:rowId xmlns="" xmlns:a16="http://schemas.microsoft.com/office/drawing/2014/main" val="1557579443"/>
                  </a:ext>
                </a:extLst>
              </a:tr>
              <a:tr h="322528">
                <a:tc>
                  <a:txBody>
                    <a:bodyPr/>
                    <a:lstStyle/>
                    <a:p>
                      <a:r>
                        <a:rPr lang="en-IN" dirty="0"/>
                        <a:t>3</a:t>
                      </a:r>
                    </a:p>
                  </a:txBody>
                  <a:tcPr/>
                </a:tc>
                <a:tc>
                  <a:txBody>
                    <a:bodyPr/>
                    <a:lstStyle/>
                    <a:p>
                      <a:r>
                        <a:rPr lang="en-IN" dirty="0"/>
                        <a:t>*3</a:t>
                      </a:r>
                    </a:p>
                  </a:txBody>
                  <a:tcPr/>
                </a:tc>
                <a:tc>
                  <a:txBody>
                    <a:bodyPr/>
                    <a:lstStyle/>
                    <a:p>
                      <a:r>
                        <a:rPr lang="en-IN" dirty="0"/>
                        <a:t>= 9</a:t>
                      </a:r>
                    </a:p>
                  </a:txBody>
                  <a:tcPr/>
                </a:tc>
                <a:tc>
                  <a:txBody>
                    <a:bodyPr/>
                    <a:lstStyle/>
                    <a:p>
                      <a:r>
                        <a:rPr lang="en-IN" dirty="0"/>
                        <a:t>OK</a:t>
                      </a:r>
                    </a:p>
                  </a:txBody>
                  <a:tcPr/>
                </a:tc>
                <a:extLst>
                  <a:ext uri="{0D108BD9-81ED-4DB2-BD59-A6C34878D82A}">
                    <a16:rowId xmlns="" xmlns:a16="http://schemas.microsoft.com/office/drawing/2014/main" val="2256489396"/>
                  </a:ext>
                </a:extLst>
              </a:tr>
              <a:tr h="322528">
                <a:tc>
                  <a:txBody>
                    <a:bodyPr/>
                    <a:lstStyle/>
                    <a:p>
                      <a:r>
                        <a:rPr lang="en-IN" dirty="0"/>
                        <a:t>4</a:t>
                      </a:r>
                    </a:p>
                  </a:txBody>
                  <a:tcPr/>
                </a:tc>
                <a:tc>
                  <a:txBody>
                    <a:bodyPr/>
                    <a:lstStyle/>
                    <a:p>
                      <a:r>
                        <a:rPr lang="en-IN" dirty="0"/>
                        <a:t>*1</a:t>
                      </a:r>
                    </a:p>
                  </a:txBody>
                  <a:tcPr/>
                </a:tc>
                <a:tc>
                  <a:txBody>
                    <a:bodyPr/>
                    <a:lstStyle/>
                    <a:p>
                      <a:r>
                        <a:rPr lang="en-IN" dirty="0"/>
                        <a:t>= 4</a:t>
                      </a:r>
                    </a:p>
                  </a:txBody>
                  <a:tcPr/>
                </a:tc>
                <a:tc>
                  <a:txBody>
                    <a:bodyPr/>
                    <a:lstStyle/>
                    <a:p>
                      <a:r>
                        <a:rPr lang="en-IN" dirty="0"/>
                        <a:t>No good</a:t>
                      </a:r>
                    </a:p>
                  </a:txBody>
                  <a:tcPr/>
                </a:tc>
                <a:extLst>
                  <a:ext uri="{0D108BD9-81ED-4DB2-BD59-A6C34878D82A}">
                    <a16:rowId xmlns="" xmlns:a16="http://schemas.microsoft.com/office/drawing/2014/main" val="1289574646"/>
                  </a:ext>
                </a:extLst>
              </a:tr>
              <a:tr h="322528">
                <a:tc>
                  <a:txBody>
                    <a:bodyPr/>
                    <a:lstStyle/>
                    <a:p>
                      <a:r>
                        <a:rPr lang="en-IN" dirty="0"/>
                        <a:t>5</a:t>
                      </a:r>
                    </a:p>
                  </a:txBody>
                  <a:tcPr/>
                </a:tc>
                <a:tc>
                  <a:txBody>
                    <a:bodyPr/>
                    <a:lstStyle/>
                    <a:p>
                      <a:r>
                        <a:rPr lang="en-IN" dirty="0"/>
                        <a:t>*1</a:t>
                      </a:r>
                    </a:p>
                  </a:txBody>
                  <a:tcPr/>
                </a:tc>
                <a:tc>
                  <a:txBody>
                    <a:bodyPr/>
                    <a:lstStyle/>
                    <a:p>
                      <a:r>
                        <a:rPr lang="en-IN" dirty="0"/>
                        <a:t>= 5</a:t>
                      </a:r>
                    </a:p>
                  </a:txBody>
                  <a:tcPr/>
                </a:tc>
                <a:tc>
                  <a:txBody>
                    <a:bodyPr/>
                    <a:lstStyle/>
                    <a:p>
                      <a:r>
                        <a:rPr lang="en-IN" dirty="0"/>
                        <a:t>No good</a:t>
                      </a:r>
                    </a:p>
                  </a:txBody>
                  <a:tcPr/>
                </a:tc>
                <a:extLst>
                  <a:ext uri="{0D108BD9-81ED-4DB2-BD59-A6C34878D82A}">
                    <a16:rowId xmlns="" xmlns:a16="http://schemas.microsoft.com/office/drawing/2014/main" val="1871436211"/>
                  </a:ext>
                </a:extLst>
              </a:tr>
              <a:tr h="322528">
                <a:tc>
                  <a:txBody>
                    <a:bodyPr/>
                    <a:lstStyle/>
                    <a:p>
                      <a:r>
                        <a:rPr lang="en-IN" dirty="0"/>
                        <a:t>6</a:t>
                      </a:r>
                    </a:p>
                  </a:txBody>
                  <a:tcPr/>
                </a:tc>
                <a:tc>
                  <a:txBody>
                    <a:bodyPr/>
                    <a:lstStyle/>
                    <a:p>
                      <a:r>
                        <a:rPr lang="en-IN" dirty="0"/>
                        <a:t>*1</a:t>
                      </a:r>
                    </a:p>
                  </a:txBody>
                  <a:tcPr/>
                </a:tc>
                <a:tc>
                  <a:txBody>
                    <a:bodyPr/>
                    <a:lstStyle/>
                    <a:p>
                      <a:r>
                        <a:rPr lang="en-IN" dirty="0"/>
                        <a:t>= 6</a:t>
                      </a:r>
                    </a:p>
                  </a:txBody>
                  <a:tcPr/>
                </a:tc>
                <a:tc>
                  <a:txBody>
                    <a:bodyPr/>
                    <a:lstStyle/>
                    <a:p>
                      <a:r>
                        <a:rPr lang="en-IN" dirty="0"/>
                        <a:t>OK</a:t>
                      </a:r>
                    </a:p>
                  </a:txBody>
                  <a:tcPr/>
                </a:tc>
                <a:extLst>
                  <a:ext uri="{0D108BD9-81ED-4DB2-BD59-A6C34878D82A}">
                    <a16:rowId xmlns="" xmlns:a16="http://schemas.microsoft.com/office/drawing/2014/main" val="1768654052"/>
                  </a:ext>
                </a:extLst>
              </a:tr>
              <a:tr h="322528">
                <a:tc>
                  <a:txBody>
                    <a:bodyPr/>
                    <a:lstStyle/>
                    <a:p>
                      <a:r>
                        <a:rPr lang="en-IN" dirty="0"/>
                        <a:t>6</a:t>
                      </a:r>
                    </a:p>
                  </a:txBody>
                  <a:tcPr/>
                </a:tc>
                <a:tc>
                  <a:txBody>
                    <a:bodyPr/>
                    <a:lstStyle/>
                    <a:p>
                      <a:r>
                        <a:rPr lang="en-IN" dirty="0"/>
                        <a:t>*2</a:t>
                      </a:r>
                    </a:p>
                  </a:txBody>
                  <a:tcPr/>
                </a:tc>
                <a:tc>
                  <a:txBody>
                    <a:bodyPr/>
                    <a:lstStyle/>
                    <a:p>
                      <a:r>
                        <a:rPr lang="en-IN" dirty="0"/>
                        <a:t>= 12</a:t>
                      </a:r>
                    </a:p>
                  </a:txBody>
                  <a:tcPr/>
                </a:tc>
                <a:tc>
                  <a:txBody>
                    <a:bodyPr/>
                    <a:lstStyle/>
                    <a:p>
                      <a:r>
                        <a:rPr lang="en-IN" dirty="0"/>
                        <a:t>OK</a:t>
                      </a:r>
                    </a:p>
                  </a:txBody>
                  <a:tcPr/>
                </a:tc>
                <a:extLst>
                  <a:ext uri="{0D108BD9-81ED-4DB2-BD59-A6C34878D82A}">
                    <a16:rowId xmlns="" xmlns:a16="http://schemas.microsoft.com/office/drawing/2014/main" val="950116165"/>
                  </a:ext>
                </a:extLst>
              </a:tr>
              <a:tr h="322528">
                <a:tc>
                  <a:txBody>
                    <a:bodyPr/>
                    <a:lstStyle/>
                    <a:p>
                      <a:r>
                        <a:rPr lang="en-IN" dirty="0"/>
                        <a:t>7</a:t>
                      </a:r>
                    </a:p>
                  </a:txBody>
                  <a:tcPr/>
                </a:tc>
                <a:tc>
                  <a:txBody>
                    <a:bodyPr/>
                    <a:lstStyle/>
                    <a:p>
                      <a:r>
                        <a:rPr lang="en-IN" dirty="0"/>
                        <a:t>*1</a:t>
                      </a:r>
                    </a:p>
                  </a:txBody>
                  <a:tcPr/>
                </a:tc>
                <a:tc>
                  <a:txBody>
                    <a:bodyPr/>
                    <a:lstStyle/>
                    <a:p>
                      <a:r>
                        <a:rPr lang="en-IN" dirty="0"/>
                        <a:t>= 7</a:t>
                      </a:r>
                    </a:p>
                  </a:txBody>
                  <a:tcPr/>
                </a:tc>
                <a:tc>
                  <a:txBody>
                    <a:bodyPr/>
                    <a:lstStyle/>
                    <a:p>
                      <a:r>
                        <a:rPr lang="en-IN" dirty="0"/>
                        <a:t>No good</a:t>
                      </a:r>
                    </a:p>
                  </a:txBody>
                  <a:tcPr/>
                </a:tc>
                <a:extLst>
                  <a:ext uri="{0D108BD9-81ED-4DB2-BD59-A6C34878D82A}">
                    <a16:rowId xmlns="" xmlns:a16="http://schemas.microsoft.com/office/drawing/2014/main" val="98373439"/>
                  </a:ext>
                </a:extLst>
              </a:tr>
            </a:tbl>
          </a:graphicData>
        </a:graphic>
      </p:graphicFrame>
    </p:spTree>
    <p:extLst>
      <p:ext uri="{BB962C8B-B14F-4D97-AF65-F5344CB8AC3E}">
        <p14:creationId xmlns="" xmlns:p14="http://schemas.microsoft.com/office/powerpoint/2010/main" val="23686599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3EC794-87B4-4C6F-A848-7655C05AC4E8}"/>
              </a:ext>
            </a:extLst>
          </p:cNvPr>
          <p:cNvSpPr>
            <a:spLocks noGrp="1"/>
          </p:cNvSpPr>
          <p:nvPr>
            <p:ph type="title"/>
          </p:nvPr>
        </p:nvSpPr>
        <p:spPr/>
        <p:txBody>
          <a:bodyPr/>
          <a:lstStyle/>
          <a:p>
            <a:r>
              <a:rPr lang="en-IN" dirty="0">
                <a:solidFill>
                  <a:srgbClr val="FF0000"/>
                </a:solidFill>
              </a:rPr>
              <a:t>Example 3: Upper and Lower Bounds of MAL</a:t>
            </a:r>
          </a:p>
        </p:txBody>
      </p:sp>
      <p:sp>
        <p:nvSpPr>
          <p:cNvPr id="3" name="Content Placeholder 2">
            <a:extLst>
              <a:ext uri="{FF2B5EF4-FFF2-40B4-BE49-F238E27FC236}">
                <a16:creationId xmlns="" xmlns:a16="http://schemas.microsoft.com/office/drawing/2014/main" id="{EAD6F7EB-70B4-49EA-A930-631C7D8D79B7}"/>
              </a:ext>
            </a:extLst>
          </p:cNvPr>
          <p:cNvSpPr>
            <a:spLocks noGrp="1"/>
          </p:cNvSpPr>
          <p:nvPr>
            <p:ph idx="1"/>
          </p:nvPr>
        </p:nvSpPr>
        <p:spPr/>
        <p:txBody>
          <a:bodyPr>
            <a:normAutofit fontScale="92500" lnSpcReduction="10000"/>
          </a:bodyPr>
          <a:lstStyle/>
          <a:p>
            <a:r>
              <a:rPr lang="en-US" dirty="0">
                <a:solidFill>
                  <a:srgbClr val="0000FF"/>
                </a:solidFill>
              </a:rPr>
              <a:t>Lower bound of MAL = the maximum number of checkmarks in any row of the Reservation Table</a:t>
            </a:r>
          </a:p>
          <a:p>
            <a:r>
              <a:rPr lang="en-US" dirty="0">
                <a:solidFill>
                  <a:srgbClr val="0000FF"/>
                </a:solidFill>
              </a:rPr>
              <a:t>In this example, Lower bound of MAL = 3, since there are maximum 3 checkmarks in any row of the RT</a:t>
            </a:r>
          </a:p>
          <a:p>
            <a:r>
              <a:rPr lang="en-US" dirty="0">
                <a:solidFill>
                  <a:srgbClr val="FF0000"/>
                </a:solidFill>
              </a:rPr>
              <a:t>Upper bound of MAL= the number of 1's in the initial collision vector plus 1</a:t>
            </a:r>
          </a:p>
          <a:p>
            <a:r>
              <a:rPr lang="en-US" altLang="en-US" dirty="0">
                <a:solidFill>
                  <a:srgbClr val="FF0000"/>
                </a:solidFill>
              </a:rPr>
              <a:t>MAL </a:t>
            </a:r>
            <a:r>
              <a:rPr lang="en-US" altLang="en-US" u="sng" dirty="0">
                <a:solidFill>
                  <a:srgbClr val="FF0000"/>
                </a:solidFill>
              </a:rPr>
              <a:t>&lt;</a:t>
            </a:r>
            <a:r>
              <a:rPr lang="en-US" altLang="en-US" dirty="0">
                <a:solidFill>
                  <a:srgbClr val="FF0000"/>
                </a:solidFill>
              </a:rPr>
              <a:t> avg latency of any greedy cycle</a:t>
            </a:r>
          </a:p>
          <a:p>
            <a:pPr marL="0" indent="0">
              <a:buNone/>
            </a:pPr>
            <a:r>
              <a:rPr lang="en-US" altLang="en-US" dirty="0">
                <a:solidFill>
                  <a:srgbClr val="FF0000"/>
                </a:solidFill>
              </a:rPr>
              <a:t>	</a:t>
            </a:r>
            <a:r>
              <a:rPr lang="en-US" altLang="en-US" u="sng" dirty="0">
                <a:solidFill>
                  <a:srgbClr val="FF0000"/>
                </a:solidFill>
              </a:rPr>
              <a:t>&lt;</a:t>
            </a:r>
            <a:r>
              <a:rPr lang="en-US" altLang="en-US" dirty="0">
                <a:solidFill>
                  <a:srgbClr val="FF0000"/>
                </a:solidFill>
              </a:rPr>
              <a:t> no. of 1’s in initial collision vector + 1</a:t>
            </a:r>
          </a:p>
          <a:p>
            <a:r>
              <a:rPr lang="en-US" altLang="en-US" dirty="0">
                <a:solidFill>
                  <a:srgbClr val="FF0000"/>
                </a:solidFill>
              </a:rPr>
              <a:t>IN this example, ICV is </a:t>
            </a:r>
            <a:r>
              <a:rPr lang="en-US" dirty="0">
                <a:solidFill>
                  <a:srgbClr val="FF0000"/>
                </a:solidFill>
              </a:rPr>
              <a:t>1011010</a:t>
            </a:r>
            <a:r>
              <a:rPr lang="en-US" altLang="en-US" dirty="0">
                <a:solidFill>
                  <a:srgbClr val="FF0000"/>
                </a:solidFill>
              </a:rPr>
              <a:t>, so number of 1’s = 4</a:t>
            </a:r>
          </a:p>
          <a:p>
            <a:r>
              <a:rPr lang="en-US" altLang="en-US" dirty="0">
                <a:solidFill>
                  <a:srgbClr val="FF0000"/>
                </a:solidFill>
              </a:rPr>
              <a:t>Upper bound of MAL = 4 + 1 = 5</a:t>
            </a:r>
          </a:p>
          <a:p>
            <a:r>
              <a:rPr lang="en-US" altLang="en-US" dirty="0">
                <a:solidFill>
                  <a:srgbClr val="FF0000"/>
                </a:solidFill>
              </a:rPr>
              <a:t>So 3 </a:t>
            </a:r>
            <a:r>
              <a:rPr lang="en-US" altLang="en-US" u="sng" dirty="0">
                <a:solidFill>
                  <a:srgbClr val="FF0000"/>
                </a:solidFill>
              </a:rPr>
              <a:t>&lt;</a:t>
            </a:r>
            <a:r>
              <a:rPr lang="en-US" altLang="en-US" dirty="0">
                <a:solidFill>
                  <a:srgbClr val="FF0000"/>
                </a:solidFill>
              </a:rPr>
              <a:t>  MAL </a:t>
            </a:r>
            <a:r>
              <a:rPr lang="en-US" altLang="en-US" u="sng" dirty="0">
                <a:solidFill>
                  <a:srgbClr val="FF0000"/>
                </a:solidFill>
              </a:rPr>
              <a:t>&lt;</a:t>
            </a:r>
            <a:r>
              <a:rPr lang="en-US" altLang="en-US" dirty="0">
                <a:solidFill>
                  <a:srgbClr val="FF0000"/>
                </a:solidFill>
              </a:rPr>
              <a:t>  5</a:t>
            </a:r>
          </a:p>
          <a:p>
            <a:pPr>
              <a:buFontTx/>
              <a:buNone/>
            </a:pPr>
            <a:endParaRPr lang="en-US" altLang="en-US" dirty="0"/>
          </a:p>
        </p:txBody>
      </p:sp>
    </p:spTree>
    <p:extLst>
      <p:ext uri="{BB962C8B-B14F-4D97-AF65-F5344CB8AC3E}">
        <p14:creationId xmlns="" xmlns:p14="http://schemas.microsoft.com/office/powerpoint/2010/main" val="16599197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Assignment</a:t>
            </a:r>
          </a:p>
        </p:txBody>
      </p:sp>
      <p:graphicFrame>
        <p:nvGraphicFramePr>
          <p:cNvPr id="7" name="Table 6"/>
          <p:cNvGraphicFramePr>
            <a:graphicFrameLocks noGrp="1"/>
          </p:cNvGraphicFramePr>
          <p:nvPr>
            <p:extLst>
              <p:ext uri="{D42A27DB-BD31-4B8C-83A1-F6EECF244321}">
                <p14:modId xmlns="" xmlns:p14="http://schemas.microsoft.com/office/powerpoint/2010/main" val="2011993269"/>
              </p:ext>
            </p:extLst>
          </p:nvPr>
        </p:nvGraphicFramePr>
        <p:xfrm>
          <a:off x="1695804" y="2764741"/>
          <a:ext cx="4342674" cy="1502228"/>
        </p:xfrm>
        <a:graphic>
          <a:graphicData uri="http://schemas.openxmlformats.org/drawingml/2006/table">
            <a:tbl>
              <a:tblPr firstRow="1" bandRow="1">
                <a:tableStyleId>{5C22544A-7EE6-4342-B048-85BDC9FD1C3A}</a:tableStyleId>
              </a:tblPr>
              <a:tblGrid>
                <a:gridCol w="620382">
                  <a:extLst>
                    <a:ext uri="{9D8B030D-6E8A-4147-A177-3AD203B41FA5}">
                      <a16:colId xmlns="" xmlns:a16="http://schemas.microsoft.com/office/drawing/2014/main" val="20000"/>
                    </a:ext>
                  </a:extLst>
                </a:gridCol>
                <a:gridCol w="620382">
                  <a:extLst>
                    <a:ext uri="{9D8B030D-6E8A-4147-A177-3AD203B41FA5}">
                      <a16:colId xmlns="" xmlns:a16="http://schemas.microsoft.com/office/drawing/2014/main" val="20001"/>
                    </a:ext>
                  </a:extLst>
                </a:gridCol>
                <a:gridCol w="620382">
                  <a:extLst>
                    <a:ext uri="{9D8B030D-6E8A-4147-A177-3AD203B41FA5}">
                      <a16:colId xmlns="" xmlns:a16="http://schemas.microsoft.com/office/drawing/2014/main" val="20002"/>
                    </a:ext>
                  </a:extLst>
                </a:gridCol>
                <a:gridCol w="620382">
                  <a:extLst>
                    <a:ext uri="{9D8B030D-6E8A-4147-A177-3AD203B41FA5}">
                      <a16:colId xmlns="" xmlns:a16="http://schemas.microsoft.com/office/drawing/2014/main" val="20003"/>
                    </a:ext>
                  </a:extLst>
                </a:gridCol>
                <a:gridCol w="620382">
                  <a:extLst>
                    <a:ext uri="{9D8B030D-6E8A-4147-A177-3AD203B41FA5}">
                      <a16:colId xmlns="" xmlns:a16="http://schemas.microsoft.com/office/drawing/2014/main" val="20004"/>
                    </a:ext>
                  </a:extLst>
                </a:gridCol>
                <a:gridCol w="620382">
                  <a:extLst>
                    <a:ext uri="{9D8B030D-6E8A-4147-A177-3AD203B41FA5}">
                      <a16:colId xmlns="" xmlns:a16="http://schemas.microsoft.com/office/drawing/2014/main" val="20005"/>
                    </a:ext>
                  </a:extLst>
                </a:gridCol>
                <a:gridCol w="620382">
                  <a:extLst>
                    <a:ext uri="{9D8B030D-6E8A-4147-A177-3AD203B41FA5}">
                      <a16:colId xmlns="" xmlns:a16="http://schemas.microsoft.com/office/drawing/2014/main" val="20006"/>
                    </a:ext>
                  </a:extLst>
                </a:gridCol>
              </a:tblGrid>
              <a:tr h="375557">
                <a:tc>
                  <a:txBody>
                    <a:bodyPr/>
                    <a:lstStyle/>
                    <a:p>
                      <a:endParaRPr lang="en-US" dirty="0"/>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extLst>
                  <a:ext uri="{0D108BD9-81ED-4DB2-BD59-A6C34878D82A}">
                    <a16:rowId xmlns="" xmlns:a16="http://schemas.microsoft.com/office/drawing/2014/main" val="10000"/>
                  </a:ext>
                </a:extLst>
              </a:tr>
              <a:tr h="375557">
                <a:tc>
                  <a:txBody>
                    <a:bodyPr/>
                    <a:lstStyle/>
                    <a:p>
                      <a:r>
                        <a:rPr lang="en-US" dirty="0"/>
                        <a:t>A</a:t>
                      </a:r>
                    </a:p>
                  </a:txBody>
                  <a:tcPr/>
                </a:tc>
                <a:tc>
                  <a:txBody>
                    <a:bodyPr/>
                    <a:lstStyle/>
                    <a:p>
                      <a:r>
                        <a:rPr lang="en-US" dirty="0"/>
                        <a:t>Y</a:t>
                      </a:r>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r>
                        <a:rPr lang="en-US" dirty="0"/>
                        <a:t>Y</a:t>
                      </a:r>
                    </a:p>
                  </a:txBody>
                  <a:tcPr/>
                </a:tc>
                <a:tc>
                  <a:txBody>
                    <a:bodyPr/>
                    <a:lstStyle/>
                    <a:p>
                      <a:endParaRPr lang="en-US" dirty="0"/>
                    </a:p>
                  </a:txBody>
                  <a:tcPr/>
                </a:tc>
                <a:extLst>
                  <a:ext uri="{0D108BD9-81ED-4DB2-BD59-A6C34878D82A}">
                    <a16:rowId xmlns="" xmlns:a16="http://schemas.microsoft.com/office/drawing/2014/main" val="10001"/>
                  </a:ext>
                </a:extLst>
              </a:tr>
              <a:tr h="375557">
                <a:tc>
                  <a:txBody>
                    <a:bodyPr/>
                    <a:lstStyle/>
                    <a:p>
                      <a:r>
                        <a:rPr lang="en-US" dirty="0"/>
                        <a:t>B</a:t>
                      </a:r>
                    </a:p>
                  </a:txBody>
                  <a:tcPr/>
                </a:tc>
                <a:tc>
                  <a:txBody>
                    <a:bodyPr/>
                    <a:lstStyle/>
                    <a:p>
                      <a:endParaRPr lang="en-US" dirty="0"/>
                    </a:p>
                  </a:txBody>
                  <a:tcPr/>
                </a:tc>
                <a:tc>
                  <a:txBody>
                    <a:bodyPr/>
                    <a:lstStyle/>
                    <a:p>
                      <a:endParaRPr lang="en-US" dirty="0"/>
                    </a:p>
                  </a:txBody>
                  <a:tcPr/>
                </a:tc>
                <a:tc>
                  <a:txBody>
                    <a:bodyPr/>
                    <a:lstStyle/>
                    <a:p>
                      <a:r>
                        <a:rPr lang="en-US" dirty="0"/>
                        <a:t>Y</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 xmlns:a16="http://schemas.microsoft.com/office/drawing/2014/main" val="10002"/>
                  </a:ext>
                </a:extLst>
              </a:tr>
              <a:tr h="375557">
                <a:tc>
                  <a:txBody>
                    <a:bodyPr/>
                    <a:lstStyle/>
                    <a:p>
                      <a:r>
                        <a:rPr lang="en-US" dirty="0"/>
                        <a:t>C</a:t>
                      </a:r>
                    </a:p>
                  </a:txBody>
                  <a:tcPr/>
                </a:tc>
                <a:tc>
                  <a:txBody>
                    <a:bodyPr/>
                    <a:lstStyle/>
                    <a:p>
                      <a:endParaRPr lang="en-US" dirty="0"/>
                    </a:p>
                  </a:txBody>
                  <a:tcPr/>
                </a:tc>
                <a:tc>
                  <a:txBody>
                    <a:bodyPr/>
                    <a:lstStyle/>
                    <a:p>
                      <a:r>
                        <a:rPr lang="en-US" dirty="0"/>
                        <a:t>Y</a:t>
                      </a:r>
                    </a:p>
                  </a:txBody>
                  <a:tcPr/>
                </a:tc>
                <a:tc>
                  <a:txBody>
                    <a:bodyPr/>
                    <a:lstStyle/>
                    <a:p>
                      <a:endParaRPr lang="en-US"/>
                    </a:p>
                  </a:txBody>
                  <a:tcPr/>
                </a:tc>
                <a:tc>
                  <a:txBody>
                    <a:bodyPr/>
                    <a:lstStyle/>
                    <a:p>
                      <a:r>
                        <a:rPr lang="en-US" dirty="0"/>
                        <a:t>Y</a:t>
                      </a:r>
                    </a:p>
                  </a:txBody>
                  <a:tcPr/>
                </a:tc>
                <a:tc>
                  <a:txBody>
                    <a:bodyPr/>
                    <a:lstStyle/>
                    <a:p>
                      <a:endParaRPr lang="en-US" dirty="0"/>
                    </a:p>
                  </a:txBody>
                  <a:tcPr/>
                </a:tc>
                <a:tc>
                  <a:txBody>
                    <a:bodyPr/>
                    <a:lstStyle/>
                    <a:p>
                      <a:r>
                        <a:rPr lang="en-US" dirty="0"/>
                        <a:t>Y</a:t>
                      </a:r>
                    </a:p>
                  </a:txBody>
                  <a:tcPr/>
                </a:tc>
                <a:extLst>
                  <a:ext uri="{0D108BD9-81ED-4DB2-BD59-A6C34878D82A}">
                    <a16:rowId xmlns="" xmlns:a16="http://schemas.microsoft.com/office/drawing/2014/main" val="10003"/>
                  </a:ext>
                </a:extLst>
              </a:tr>
            </a:tbl>
          </a:graphicData>
        </a:graphic>
      </p:graphicFrame>
      <p:sp>
        <p:nvSpPr>
          <p:cNvPr id="11" name="TextBox 10"/>
          <p:cNvSpPr txBox="1"/>
          <p:nvPr/>
        </p:nvSpPr>
        <p:spPr>
          <a:xfrm>
            <a:off x="1635149" y="2143312"/>
            <a:ext cx="5012591" cy="369332"/>
          </a:xfrm>
          <a:prstGeom prst="rect">
            <a:avLst/>
          </a:prstGeom>
          <a:noFill/>
        </p:spPr>
        <p:txBody>
          <a:bodyPr wrap="none" rtlCol="0">
            <a:spAutoFit/>
          </a:bodyPr>
          <a:lstStyle/>
          <a:p>
            <a:r>
              <a:rPr lang="en-US" dirty="0"/>
              <a:t>Given the Reservation Table for output Y as follows:</a:t>
            </a:r>
          </a:p>
        </p:txBody>
      </p:sp>
      <p:sp>
        <p:nvSpPr>
          <p:cNvPr id="3" name="TextBox 2">
            <a:extLst>
              <a:ext uri="{FF2B5EF4-FFF2-40B4-BE49-F238E27FC236}">
                <a16:creationId xmlns="" xmlns:a16="http://schemas.microsoft.com/office/drawing/2014/main" id="{20AD3EA2-C0F7-48ED-8EB5-3E411699A4CE}"/>
              </a:ext>
            </a:extLst>
          </p:cNvPr>
          <p:cNvSpPr txBox="1"/>
          <p:nvPr/>
        </p:nvSpPr>
        <p:spPr>
          <a:xfrm>
            <a:off x="3521242" y="5117432"/>
            <a:ext cx="6565580" cy="1200329"/>
          </a:xfrm>
          <a:prstGeom prst="rect">
            <a:avLst/>
          </a:prstGeom>
          <a:noFill/>
        </p:spPr>
        <p:txBody>
          <a:bodyPr wrap="none" rtlCol="0">
            <a:spAutoFit/>
          </a:bodyPr>
          <a:lstStyle/>
          <a:p>
            <a:r>
              <a:rPr lang="en-IN" dirty="0"/>
              <a:t>(a) Find out the (</a:t>
            </a:r>
            <a:r>
              <a:rPr lang="en-IN" dirty="0" err="1"/>
              <a:t>i</a:t>
            </a:r>
            <a:r>
              <a:rPr lang="en-IN" dirty="0"/>
              <a:t>) Forbidden latencies and (ii) Initial Collision Vector</a:t>
            </a:r>
          </a:p>
          <a:p>
            <a:r>
              <a:rPr lang="en-IN" dirty="0"/>
              <a:t>(c) Draw the State Diagram for scheduling the pipeline</a:t>
            </a:r>
          </a:p>
          <a:p>
            <a:r>
              <a:rPr lang="en-IN" dirty="0"/>
              <a:t>(d) Find out the simple cycle, greedy cycle and MAL</a:t>
            </a:r>
          </a:p>
          <a:p>
            <a:r>
              <a:rPr lang="en-IN" dirty="0"/>
              <a:t>(e) What are bounds on MAL?</a:t>
            </a:r>
          </a:p>
        </p:txBody>
      </p:sp>
    </p:spTree>
    <p:extLst>
      <p:ext uri="{BB962C8B-B14F-4D97-AF65-F5344CB8AC3E}">
        <p14:creationId xmlns="" xmlns:p14="http://schemas.microsoft.com/office/powerpoint/2010/main" val="31834658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Minimum  Latency</a:t>
            </a: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US" dirty="0">
                <a:solidFill>
                  <a:srgbClr val="0000FF"/>
                </a:solidFill>
              </a:rPr>
              <a:t>Although the cycle with the minimum average latency maximizes the throughput of the pipeline, sometimes a less efficient cycle may be chosen to reduce the implementation complexity of the pipeline's control circuit (i.e., a trade-off between time and cost) </a:t>
            </a:r>
          </a:p>
          <a:p>
            <a:r>
              <a:rPr lang="en-US" dirty="0"/>
              <a:t>For example, the cycle </a:t>
            </a:r>
            <a:r>
              <a:rPr lang="en-US" i="1" dirty="0"/>
              <a:t>C=(1,3,3), which has the MAL of 2.33, requires a circuit that counts one unit of time, </a:t>
            </a:r>
            <a:r>
              <a:rPr lang="en-US" dirty="0"/>
              <a:t>then three units, again three units, and so on</a:t>
            </a:r>
          </a:p>
          <a:p>
            <a:r>
              <a:rPr lang="en-US" dirty="0">
                <a:solidFill>
                  <a:srgbClr val="0000FF"/>
                </a:solidFill>
              </a:rPr>
              <a:t>However, if it is acceptable to initiate an input datum after every 3 units of time, the complexity of the circuit will be reduced. Therefore, sometimes it may be necessary to determine the smallest latency that can be used for initiating input data at all times</a:t>
            </a:r>
          </a:p>
          <a:p>
            <a:r>
              <a:rPr lang="en-US" dirty="0"/>
              <a:t>Such a latency is called the </a:t>
            </a:r>
            <a:r>
              <a:rPr lang="en-US" i="1" dirty="0">
                <a:solidFill>
                  <a:srgbClr val="FF0000"/>
                </a:solidFill>
              </a:rPr>
              <a:t>minimum latency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137" y="1"/>
            <a:ext cx="10515600" cy="940526"/>
          </a:xfrm>
        </p:spPr>
        <p:txBody>
          <a:bodyPr/>
          <a:lstStyle/>
          <a:p>
            <a:r>
              <a:rPr lang="en-US" dirty="0">
                <a:solidFill>
                  <a:srgbClr val="FF0000"/>
                </a:solidFill>
              </a:rPr>
              <a:t>Dynamic Pipeline</a:t>
            </a:r>
          </a:p>
        </p:txBody>
      </p:sp>
      <p:pic>
        <p:nvPicPr>
          <p:cNvPr id="214018" name="Picture 2"/>
          <p:cNvPicPr>
            <a:picLocks noGrp="1" noChangeAspect="1" noChangeArrowheads="1"/>
          </p:cNvPicPr>
          <p:nvPr>
            <p:ph sz="half" idx="1"/>
          </p:nvPr>
        </p:nvPicPr>
        <p:blipFill>
          <a:blip r:embed="rId2"/>
          <a:stretch>
            <a:fillRect/>
          </a:stretch>
        </p:blipFill>
        <p:spPr bwMode="auto">
          <a:xfrm>
            <a:off x="1189679" y="889220"/>
            <a:ext cx="2703052" cy="5968780"/>
          </a:xfrm>
          <a:prstGeom prst="rect">
            <a:avLst/>
          </a:prstGeom>
          <a:noFill/>
          <a:ln w="9525">
            <a:noFill/>
            <a:miter lim="800000"/>
            <a:headEnd/>
            <a:tailEnd/>
          </a:ln>
          <a:effectLst/>
        </p:spPr>
      </p:pic>
      <p:sp>
        <p:nvSpPr>
          <p:cNvPr id="6" name="Content Placeholder 5"/>
          <p:cNvSpPr>
            <a:spLocks noGrp="1"/>
          </p:cNvSpPr>
          <p:nvPr>
            <p:ph sz="half" idx="2"/>
          </p:nvPr>
        </p:nvSpPr>
        <p:spPr>
          <a:xfrm>
            <a:off x="3944983" y="953589"/>
            <a:ext cx="7994468" cy="5708468"/>
          </a:xfrm>
        </p:spPr>
        <p:txBody>
          <a:bodyPr>
            <a:normAutofit fontScale="85000" lnSpcReduction="20000"/>
          </a:bodyPr>
          <a:lstStyle/>
          <a:p>
            <a:r>
              <a:rPr lang="en-US" dirty="0">
                <a:solidFill>
                  <a:srgbClr val="0000FF"/>
                </a:solidFill>
              </a:rPr>
              <a:t>A dynamic pipeline can perform more than one operation at a time</a:t>
            </a:r>
          </a:p>
          <a:p>
            <a:r>
              <a:rPr lang="en-US" dirty="0" smtClean="0"/>
              <a:t>This </a:t>
            </a:r>
            <a:r>
              <a:rPr lang="en-US" dirty="0"/>
              <a:t>3-stage dynamic pipeline  performs addition and multiplication on different data at the same time</a:t>
            </a:r>
          </a:p>
          <a:p>
            <a:r>
              <a:rPr lang="en-US" dirty="0" smtClean="0">
                <a:solidFill>
                  <a:srgbClr val="FF0000"/>
                </a:solidFill>
              </a:rPr>
              <a:t>For </a:t>
            </a:r>
            <a:r>
              <a:rPr lang="en-US" dirty="0">
                <a:solidFill>
                  <a:srgbClr val="FF0000"/>
                </a:solidFill>
              </a:rPr>
              <a:t>multiplication, the input data must go through stages 1, 2, and 3</a:t>
            </a:r>
          </a:p>
          <a:p>
            <a:r>
              <a:rPr lang="en-US" dirty="0" smtClean="0">
                <a:solidFill>
                  <a:srgbClr val="0000FF"/>
                </a:solidFill>
              </a:rPr>
              <a:t>For </a:t>
            </a:r>
            <a:r>
              <a:rPr lang="en-US" dirty="0">
                <a:solidFill>
                  <a:srgbClr val="0000FF"/>
                </a:solidFill>
              </a:rPr>
              <a:t>addition, the data only need to go through stages 1 and 3</a:t>
            </a:r>
          </a:p>
          <a:p>
            <a:r>
              <a:rPr lang="en-US" dirty="0" smtClean="0"/>
              <a:t>In </a:t>
            </a:r>
            <a:r>
              <a:rPr lang="en-US" dirty="0"/>
              <a:t>dynamic pipeline, stage 1 can perform the first stage of the addition operation on an input data D1, and at the same time stage 3 can perform the last stage of the multiplication operation on another input data D2</a:t>
            </a:r>
          </a:p>
          <a:p>
            <a:r>
              <a:rPr lang="en-US" dirty="0" smtClean="0">
                <a:solidFill>
                  <a:srgbClr val="FF0000"/>
                </a:solidFill>
              </a:rPr>
              <a:t>The </a:t>
            </a:r>
            <a:r>
              <a:rPr lang="en-US" dirty="0">
                <a:solidFill>
                  <a:srgbClr val="FF0000"/>
                </a:solidFill>
              </a:rPr>
              <a:t>time interval between the initiation of the inputs D1 and D2 to the pipeline should be such that they do not reach stage 3 at the same time; otherwise, there is a collision</a:t>
            </a:r>
          </a:p>
          <a:p>
            <a:r>
              <a:rPr lang="en-US" dirty="0" smtClean="0"/>
              <a:t>In </a:t>
            </a:r>
            <a:r>
              <a:rPr lang="en-US" dirty="0"/>
              <a:t>general, in dynamic pipelines the mechanism that controls when data should be fed to the pipeline is much more complex than in static pipelines</a:t>
            </a:r>
            <a:endParaRPr lang="en-US" i="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 dynamic pipeline and its reservation tables</a:t>
            </a:r>
          </a:p>
        </p:txBody>
      </p:sp>
      <p:pic>
        <p:nvPicPr>
          <p:cNvPr id="212994" name="Picture 2"/>
          <p:cNvPicPr>
            <a:picLocks noGrp="1" noChangeAspect="1" noChangeArrowheads="1"/>
          </p:cNvPicPr>
          <p:nvPr>
            <p:ph idx="1"/>
          </p:nvPr>
        </p:nvPicPr>
        <p:blipFill>
          <a:blip r:embed="rId2"/>
          <a:srcRect/>
          <a:stretch>
            <a:fillRect/>
          </a:stretch>
        </p:blipFill>
        <p:spPr bwMode="auto">
          <a:xfrm>
            <a:off x="1767703" y="1580446"/>
            <a:ext cx="8015530" cy="492485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 dynamic pipeline and its reservation tables</a:t>
            </a:r>
          </a:p>
        </p:txBody>
      </p:sp>
      <p:pic>
        <p:nvPicPr>
          <p:cNvPr id="212994" name="Picture 2"/>
          <p:cNvPicPr>
            <a:picLocks noGrp="1" noChangeAspect="1" noChangeArrowheads="1"/>
          </p:cNvPicPr>
          <p:nvPr>
            <p:ph idx="1"/>
          </p:nvPr>
        </p:nvPicPr>
        <p:blipFill>
          <a:blip r:embed="rId2"/>
          <a:srcRect/>
          <a:stretch>
            <a:fillRect/>
          </a:stretch>
        </p:blipFill>
        <p:spPr bwMode="auto">
          <a:xfrm>
            <a:off x="1767703" y="1580446"/>
            <a:ext cx="8015530" cy="492485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 of Overlaid Reservation Table</a:t>
            </a:r>
            <a:endParaRPr lang="en-US" dirty="0">
              <a:solidFill>
                <a:srgbClr val="FF0000"/>
              </a:solidFill>
            </a:endParaRPr>
          </a:p>
        </p:txBody>
      </p:sp>
      <p:sp>
        <p:nvSpPr>
          <p:cNvPr id="5" name="Content Placeholder 4"/>
          <p:cNvSpPr>
            <a:spLocks noGrp="1"/>
          </p:cNvSpPr>
          <p:nvPr>
            <p:ph idx="1"/>
          </p:nvPr>
        </p:nvSpPr>
        <p:spPr/>
        <p:txBody>
          <a:bodyPr/>
          <a:lstStyle/>
          <a:p>
            <a:endParaRPr lang="en-US" dirty="0" smtClean="0"/>
          </a:p>
          <a:p>
            <a:endParaRPr lang="en-US" dirty="0" smtClean="0"/>
          </a:p>
          <a:p>
            <a:endParaRPr lang="en-US" dirty="0" smtClean="0"/>
          </a:p>
          <a:p>
            <a:endParaRPr lang="en-US" dirty="0"/>
          </a:p>
        </p:txBody>
      </p:sp>
      <p:graphicFrame>
        <p:nvGraphicFramePr>
          <p:cNvPr id="6" name="Table 5"/>
          <p:cNvGraphicFramePr>
            <a:graphicFrameLocks noGrp="1"/>
          </p:cNvGraphicFramePr>
          <p:nvPr/>
        </p:nvGraphicFramePr>
        <p:xfrm>
          <a:off x="1627052" y="4956629"/>
          <a:ext cx="8128002" cy="1483360"/>
        </p:xfrm>
        <a:graphic>
          <a:graphicData uri="http://schemas.openxmlformats.org/drawingml/2006/table">
            <a:tbl>
              <a:tblPr firstRow="1" bandRow="1">
                <a:tableStyleId>{5C22544A-7EE6-4342-B048-85BDC9FD1C3A}</a:tableStyleId>
              </a:tblPr>
              <a:tblGrid>
                <a:gridCol w="1354667"/>
                <a:gridCol w="1354667"/>
                <a:gridCol w="1354667"/>
                <a:gridCol w="1354667"/>
                <a:gridCol w="1354667"/>
                <a:gridCol w="1354667"/>
              </a:tblGrid>
              <a:tr h="370840">
                <a:tc>
                  <a:txBody>
                    <a:bodyPr/>
                    <a:lstStyle/>
                    <a:p>
                      <a:endParaRPr lang="en-US" dirty="0"/>
                    </a:p>
                  </a:txBody>
                  <a:tcPr/>
                </a:tc>
                <a:tc>
                  <a:txBody>
                    <a:bodyPr/>
                    <a:lstStyle/>
                    <a:p>
                      <a:r>
                        <a:rPr lang="en-US" dirty="0" smtClean="0"/>
                        <a:t>t</a:t>
                      </a:r>
                      <a:r>
                        <a:rPr lang="en-US" baseline="-25000" dirty="0" smtClean="0"/>
                        <a:t>0</a:t>
                      </a:r>
                      <a:endParaRPr lang="en-US" baseline="-25000" dirty="0"/>
                    </a:p>
                  </a:txBody>
                  <a:tcPr/>
                </a:tc>
                <a:tc>
                  <a:txBody>
                    <a:bodyPr/>
                    <a:lstStyle/>
                    <a:p>
                      <a:r>
                        <a:rPr lang="en-US" dirty="0" smtClean="0"/>
                        <a:t>t</a:t>
                      </a:r>
                      <a:r>
                        <a:rPr lang="en-US" baseline="-25000" dirty="0" smtClean="0"/>
                        <a:t>1</a:t>
                      </a:r>
                      <a:endParaRPr lang="en-US" baseline="-25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t>
                      </a:r>
                      <a:r>
                        <a:rPr lang="en-US" baseline="-25000" dirty="0" smtClean="0"/>
                        <a:t>2</a:t>
                      </a:r>
                    </a:p>
                  </a:txBody>
                  <a:tcPr/>
                </a:tc>
                <a:tc>
                  <a:txBody>
                    <a:bodyPr/>
                    <a:lstStyle/>
                    <a:p>
                      <a:r>
                        <a:rPr lang="en-US" dirty="0" smtClean="0"/>
                        <a:t>t</a:t>
                      </a:r>
                      <a:r>
                        <a:rPr lang="en-US" baseline="-25000" dirty="0" smtClean="0"/>
                        <a:t>3</a:t>
                      </a:r>
                      <a:endParaRPr lang="en-US" baseline="-25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t>
                      </a:r>
                      <a:r>
                        <a:rPr lang="en-US" baseline="-25000" dirty="0" smtClean="0"/>
                        <a:t>4</a:t>
                      </a:r>
                    </a:p>
                  </a:txBody>
                  <a:tcPr/>
                </a:tc>
              </a:tr>
              <a:tr h="370840">
                <a:tc>
                  <a:txBody>
                    <a:bodyPr/>
                    <a:lstStyle/>
                    <a:p>
                      <a:r>
                        <a:rPr lang="en-US" dirty="0" smtClean="0"/>
                        <a:t>Stage</a:t>
                      </a:r>
                      <a:r>
                        <a:rPr lang="en-US" baseline="0" dirty="0" smtClean="0"/>
                        <a:t> 1</a:t>
                      </a:r>
                      <a:endParaRPr lang="en-US" dirty="0"/>
                    </a:p>
                  </a:txBody>
                  <a:tcPr/>
                </a:tc>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endParaRPr lang="en-US" dirty="0"/>
                    </a:p>
                  </a:txBody>
                  <a:tcPr/>
                </a:tc>
                <a:tc>
                  <a:txBody>
                    <a:bodyPr/>
                    <a:lstStyle/>
                    <a:p>
                      <a:r>
                        <a:rPr lang="en-US" dirty="0" smtClean="0"/>
                        <a:t>A</a:t>
                      </a:r>
                      <a:endParaRPr lang="en-US" dirty="0"/>
                    </a:p>
                  </a:txBody>
                  <a:tcPr/>
                </a:tc>
                <a:tc>
                  <a:txBody>
                    <a:bodyPr/>
                    <a:lstStyle/>
                    <a:p>
                      <a:r>
                        <a:rPr lang="en-US" dirty="0" smtClean="0"/>
                        <a:t>B</a:t>
                      </a:r>
                      <a:endParaRPr lang="en-US" dirty="0"/>
                    </a:p>
                  </a:txBody>
                  <a:tcPr/>
                </a:tc>
              </a:tr>
              <a:tr h="370840">
                <a:tc>
                  <a:txBody>
                    <a:bodyPr/>
                    <a:lstStyle/>
                    <a:p>
                      <a:r>
                        <a:rPr lang="en-US" dirty="0" smtClean="0"/>
                        <a:t>Stage 2</a:t>
                      </a:r>
                      <a:endParaRPr lang="en-US" dirty="0"/>
                    </a:p>
                  </a:txBody>
                  <a:tcPr/>
                </a:tc>
                <a:tc>
                  <a:txBody>
                    <a:bodyPr/>
                    <a:lstStyle/>
                    <a:p>
                      <a:endParaRPr lang="en-US" dirty="0"/>
                    </a:p>
                  </a:txBody>
                  <a:tcPr/>
                </a:tc>
                <a:tc>
                  <a:txBody>
                    <a:bodyPr/>
                    <a:lstStyle/>
                    <a:p>
                      <a:r>
                        <a:rPr lang="en-US" dirty="0" smtClean="0"/>
                        <a:t>A</a:t>
                      </a:r>
                      <a:endParaRPr lang="en-US" dirty="0"/>
                    </a:p>
                  </a:txBody>
                  <a:tcPr/>
                </a:tc>
                <a:tc>
                  <a:txBody>
                    <a:bodyPr/>
                    <a:lstStyle/>
                    <a:p>
                      <a:endParaRPr lang="en-US" dirty="0"/>
                    </a:p>
                  </a:txBody>
                  <a:tcPr/>
                </a:tc>
                <a:tc>
                  <a:txBody>
                    <a:bodyPr/>
                    <a:lstStyle/>
                    <a:p>
                      <a:r>
                        <a:rPr lang="en-US" dirty="0" smtClean="0"/>
                        <a:t>B</a:t>
                      </a:r>
                      <a:endParaRPr lang="en-US" dirty="0"/>
                    </a:p>
                  </a:txBody>
                  <a:tcPr/>
                </a:tc>
                <a:tc>
                  <a:txBody>
                    <a:bodyPr/>
                    <a:lstStyle/>
                    <a:p>
                      <a:endParaRPr lang="en-US" dirty="0"/>
                    </a:p>
                  </a:txBody>
                  <a:tcPr/>
                </a:tc>
              </a:tr>
              <a:tr h="370840">
                <a:tc>
                  <a:txBody>
                    <a:bodyPr/>
                    <a:lstStyle/>
                    <a:p>
                      <a:r>
                        <a:rPr lang="en-US" dirty="0" smtClean="0"/>
                        <a:t>Stage 3</a:t>
                      </a:r>
                      <a:endParaRPr lang="en-US" dirty="0"/>
                    </a:p>
                  </a:txBody>
                  <a:tcPr/>
                </a:tc>
                <a:tc>
                  <a:txBody>
                    <a:bodyPr/>
                    <a:lstStyle/>
                    <a:p>
                      <a:r>
                        <a:rPr lang="en-US" dirty="0" smtClean="0"/>
                        <a:t>B</a:t>
                      </a:r>
                      <a:endParaRPr lang="en-US" dirty="0"/>
                    </a:p>
                  </a:txBody>
                  <a:tcPr/>
                </a:tc>
                <a:tc>
                  <a:txBody>
                    <a:bodyPr/>
                    <a:lstStyle/>
                    <a:p>
                      <a:endParaRPr lang="en-US" dirty="0"/>
                    </a:p>
                  </a:txBody>
                  <a:tcPr/>
                </a:tc>
                <a:tc>
                  <a:txBody>
                    <a:bodyPr/>
                    <a:lstStyle/>
                    <a:p>
                      <a:r>
                        <a:rPr lang="en-US" dirty="0" smtClean="0"/>
                        <a:t>AB</a:t>
                      </a:r>
                      <a:endParaRPr lang="en-US" dirty="0"/>
                    </a:p>
                  </a:txBody>
                  <a:tcPr/>
                </a:tc>
                <a:tc>
                  <a:txBody>
                    <a:bodyPr/>
                    <a:lstStyle/>
                    <a:p>
                      <a:endParaRPr lang="en-US" dirty="0"/>
                    </a:p>
                  </a:txBody>
                  <a:tcPr/>
                </a:tc>
                <a:tc>
                  <a:txBody>
                    <a:bodyPr/>
                    <a:lstStyle/>
                    <a:p>
                      <a:r>
                        <a:rPr lang="en-US" dirty="0" smtClean="0"/>
                        <a:t>A</a:t>
                      </a:r>
                      <a:endParaRPr lang="en-US" dirty="0"/>
                    </a:p>
                  </a:txBody>
                  <a:tcPr/>
                </a:tc>
              </a:tr>
            </a:tbl>
          </a:graphicData>
        </a:graphic>
      </p:graphicFrame>
      <p:graphicFrame>
        <p:nvGraphicFramePr>
          <p:cNvPr id="7" name="Table 6"/>
          <p:cNvGraphicFramePr>
            <a:graphicFrameLocks noGrp="1"/>
          </p:cNvGraphicFramePr>
          <p:nvPr/>
        </p:nvGraphicFramePr>
        <p:xfrm>
          <a:off x="1635761" y="3267166"/>
          <a:ext cx="8128002" cy="1483360"/>
        </p:xfrm>
        <a:graphic>
          <a:graphicData uri="http://schemas.openxmlformats.org/drawingml/2006/table">
            <a:tbl>
              <a:tblPr firstRow="1" bandRow="1">
                <a:tableStyleId>{5C22544A-7EE6-4342-B048-85BDC9FD1C3A}</a:tableStyleId>
              </a:tblPr>
              <a:tblGrid>
                <a:gridCol w="1354667"/>
                <a:gridCol w="1354667"/>
                <a:gridCol w="1354667"/>
                <a:gridCol w="1354667"/>
                <a:gridCol w="1354667"/>
                <a:gridCol w="1354667"/>
              </a:tblGrid>
              <a:tr h="370840">
                <a:tc>
                  <a:txBody>
                    <a:bodyPr/>
                    <a:lstStyle/>
                    <a:p>
                      <a:endParaRPr lang="en-US" dirty="0"/>
                    </a:p>
                  </a:txBody>
                  <a:tcPr/>
                </a:tc>
                <a:tc>
                  <a:txBody>
                    <a:bodyPr/>
                    <a:lstStyle/>
                    <a:p>
                      <a:r>
                        <a:rPr lang="en-US" dirty="0" smtClean="0"/>
                        <a:t>t</a:t>
                      </a:r>
                      <a:r>
                        <a:rPr lang="en-US" baseline="-25000" dirty="0" smtClean="0"/>
                        <a:t>0</a:t>
                      </a:r>
                      <a:endParaRPr lang="en-US" baseline="-25000" dirty="0"/>
                    </a:p>
                  </a:txBody>
                  <a:tcPr/>
                </a:tc>
                <a:tc>
                  <a:txBody>
                    <a:bodyPr/>
                    <a:lstStyle/>
                    <a:p>
                      <a:r>
                        <a:rPr lang="en-US" dirty="0" smtClean="0"/>
                        <a:t>t</a:t>
                      </a:r>
                      <a:r>
                        <a:rPr lang="en-US" baseline="-25000" dirty="0" smtClean="0"/>
                        <a:t>1</a:t>
                      </a:r>
                      <a:endParaRPr lang="en-US" baseline="-25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t>
                      </a:r>
                      <a:r>
                        <a:rPr lang="en-US" baseline="-25000" dirty="0" smtClean="0"/>
                        <a:t>2</a:t>
                      </a:r>
                    </a:p>
                  </a:txBody>
                  <a:tcPr/>
                </a:tc>
                <a:tc>
                  <a:txBody>
                    <a:bodyPr/>
                    <a:lstStyle/>
                    <a:p>
                      <a:r>
                        <a:rPr lang="en-US" dirty="0" smtClean="0"/>
                        <a:t>t</a:t>
                      </a:r>
                      <a:r>
                        <a:rPr lang="en-US" baseline="-25000" dirty="0" smtClean="0"/>
                        <a:t>3</a:t>
                      </a:r>
                      <a:endParaRPr lang="en-US" baseline="-25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t>
                      </a:r>
                      <a:r>
                        <a:rPr lang="en-US" baseline="-25000" dirty="0" smtClean="0"/>
                        <a:t>4</a:t>
                      </a:r>
                    </a:p>
                  </a:txBody>
                  <a:tcPr/>
                </a:tc>
              </a:tr>
              <a:tr h="370840">
                <a:tc>
                  <a:txBody>
                    <a:bodyPr/>
                    <a:lstStyle/>
                    <a:p>
                      <a:r>
                        <a:rPr lang="en-US" dirty="0" smtClean="0"/>
                        <a:t>Stage</a:t>
                      </a:r>
                      <a:r>
                        <a:rPr lang="en-US" baseline="0" dirty="0" smtClean="0"/>
                        <a:t> 1</a:t>
                      </a:r>
                      <a:endParaRPr lang="en-US" dirty="0"/>
                    </a:p>
                  </a:txBody>
                  <a:tcPr/>
                </a:tc>
                <a:tc>
                  <a:txBody>
                    <a:bodyPr/>
                    <a:lstStyle/>
                    <a:p>
                      <a:endParaRPr lang="en-US" dirty="0"/>
                    </a:p>
                  </a:txBody>
                  <a:tcPr/>
                </a:tc>
                <a:tc>
                  <a:txBody>
                    <a:bodyPr/>
                    <a:lstStyle/>
                    <a:p>
                      <a:r>
                        <a:rPr lang="en-US" dirty="0" smtClean="0"/>
                        <a:t>B</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B</a:t>
                      </a:r>
                      <a:endParaRPr lang="en-US" dirty="0"/>
                    </a:p>
                  </a:txBody>
                  <a:tcPr/>
                </a:tc>
              </a:tr>
              <a:tr h="370840">
                <a:tc>
                  <a:txBody>
                    <a:bodyPr/>
                    <a:lstStyle/>
                    <a:p>
                      <a:r>
                        <a:rPr lang="en-US" dirty="0" smtClean="0"/>
                        <a:t>Stage 2</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B</a:t>
                      </a:r>
                      <a:endParaRPr lang="en-US" dirty="0"/>
                    </a:p>
                  </a:txBody>
                  <a:tcPr/>
                </a:tc>
                <a:tc>
                  <a:txBody>
                    <a:bodyPr/>
                    <a:lstStyle/>
                    <a:p>
                      <a:endParaRPr lang="en-US" dirty="0"/>
                    </a:p>
                  </a:txBody>
                  <a:tcPr/>
                </a:tc>
              </a:tr>
              <a:tr h="370840">
                <a:tc>
                  <a:txBody>
                    <a:bodyPr/>
                    <a:lstStyle/>
                    <a:p>
                      <a:r>
                        <a:rPr lang="en-US" dirty="0" smtClean="0"/>
                        <a:t>Stage 3</a:t>
                      </a:r>
                      <a:endParaRPr lang="en-US" dirty="0"/>
                    </a:p>
                  </a:txBody>
                  <a:tcPr/>
                </a:tc>
                <a:tc>
                  <a:txBody>
                    <a:bodyPr/>
                    <a:lstStyle/>
                    <a:p>
                      <a:r>
                        <a:rPr lang="en-US" dirty="0" smtClean="0"/>
                        <a:t>B</a:t>
                      </a:r>
                      <a:endParaRPr lang="en-US" dirty="0"/>
                    </a:p>
                  </a:txBody>
                  <a:tcPr/>
                </a:tc>
                <a:tc>
                  <a:txBody>
                    <a:bodyPr/>
                    <a:lstStyle/>
                    <a:p>
                      <a:endParaRPr lang="en-US" dirty="0"/>
                    </a:p>
                  </a:txBody>
                  <a:tcPr/>
                </a:tc>
                <a:tc>
                  <a:txBody>
                    <a:bodyPr/>
                    <a:lstStyle/>
                    <a:p>
                      <a:r>
                        <a:rPr lang="en-US" dirty="0" smtClean="0"/>
                        <a:t>B</a:t>
                      </a:r>
                      <a:endParaRPr lang="en-US" dirty="0"/>
                    </a:p>
                  </a:txBody>
                  <a:tcPr/>
                </a:tc>
                <a:tc>
                  <a:txBody>
                    <a:bodyPr/>
                    <a:lstStyle/>
                    <a:p>
                      <a:endParaRPr lang="en-US" dirty="0"/>
                    </a:p>
                  </a:txBody>
                  <a:tcPr/>
                </a:tc>
                <a:tc>
                  <a:txBody>
                    <a:bodyPr/>
                    <a:lstStyle/>
                    <a:p>
                      <a:endParaRPr lang="en-US" dirty="0"/>
                    </a:p>
                  </a:txBody>
                  <a:tcPr/>
                </a:tc>
              </a:tr>
            </a:tbl>
          </a:graphicData>
        </a:graphic>
      </p:graphicFrame>
      <p:graphicFrame>
        <p:nvGraphicFramePr>
          <p:cNvPr id="8" name="Table 7"/>
          <p:cNvGraphicFramePr>
            <a:graphicFrameLocks noGrp="1"/>
          </p:cNvGraphicFramePr>
          <p:nvPr/>
        </p:nvGraphicFramePr>
        <p:xfrm>
          <a:off x="1644468" y="1577703"/>
          <a:ext cx="8128002" cy="1483360"/>
        </p:xfrm>
        <a:graphic>
          <a:graphicData uri="http://schemas.openxmlformats.org/drawingml/2006/table">
            <a:tbl>
              <a:tblPr firstRow="1" bandRow="1">
                <a:tableStyleId>{5C22544A-7EE6-4342-B048-85BDC9FD1C3A}</a:tableStyleId>
              </a:tblPr>
              <a:tblGrid>
                <a:gridCol w="1354667"/>
                <a:gridCol w="1354667"/>
                <a:gridCol w="1354667"/>
                <a:gridCol w="1354667"/>
                <a:gridCol w="1354667"/>
                <a:gridCol w="1354667"/>
              </a:tblGrid>
              <a:tr h="370840">
                <a:tc>
                  <a:txBody>
                    <a:bodyPr/>
                    <a:lstStyle/>
                    <a:p>
                      <a:endParaRPr lang="en-US" dirty="0"/>
                    </a:p>
                  </a:txBody>
                  <a:tcPr/>
                </a:tc>
                <a:tc>
                  <a:txBody>
                    <a:bodyPr/>
                    <a:lstStyle/>
                    <a:p>
                      <a:r>
                        <a:rPr lang="en-US" dirty="0" smtClean="0"/>
                        <a:t>t</a:t>
                      </a:r>
                      <a:r>
                        <a:rPr lang="en-US" baseline="-25000" dirty="0" smtClean="0"/>
                        <a:t>0</a:t>
                      </a:r>
                      <a:endParaRPr lang="en-US" baseline="-25000" dirty="0"/>
                    </a:p>
                  </a:txBody>
                  <a:tcPr/>
                </a:tc>
                <a:tc>
                  <a:txBody>
                    <a:bodyPr/>
                    <a:lstStyle/>
                    <a:p>
                      <a:r>
                        <a:rPr lang="en-US" dirty="0" smtClean="0"/>
                        <a:t>t</a:t>
                      </a:r>
                      <a:r>
                        <a:rPr lang="en-US" baseline="-25000" dirty="0" smtClean="0"/>
                        <a:t>1</a:t>
                      </a:r>
                      <a:endParaRPr lang="en-US" baseline="-25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t>
                      </a:r>
                      <a:r>
                        <a:rPr lang="en-US" baseline="-25000" dirty="0" smtClean="0"/>
                        <a:t>2</a:t>
                      </a:r>
                    </a:p>
                  </a:txBody>
                  <a:tcPr/>
                </a:tc>
                <a:tc>
                  <a:txBody>
                    <a:bodyPr/>
                    <a:lstStyle/>
                    <a:p>
                      <a:r>
                        <a:rPr lang="en-US" dirty="0" smtClean="0"/>
                        <a:t>t</a:t>
                      </a:r>
                      <a:r>
                        <a:rPr lang="en-US" baseline="-25000" dirty="0" smtClean="0"/>
                        <a:t>3</a:t>
                      </a:r>
                      <a:endParaRPr lang="en-US" baseline="-25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t>
                      </a:r>
                      <a:r>
                        <a:rPr lang="en-US" baseline="-25000" dirty="0" smtClean="0"/>
                        <a:t>4</a:t>
                      </a:r>
                    </a:p>
                  </a:txBody>
                  <a:tcPr/>
                </a:tc>
              </a:tr>
              <a:tr h="370840">
                <a:tc>
                  <a:txBody>
                    <a:bodyPr/>
                    <a:lstStyle/>
                    <a:p>
                      <a:r>
                        <a:rPr lang="en-US" dirty="0" smtClean="0"/>
                        <a:t>Stage</a:t>
                      </a:r>
                      <a:r>
                        <a:rPr lang="en-US" baseline="0" dirty="0" smtClean="0"/>
                        <a:t> 1</a:t>
                      </a:r>
                      <a:endParaRPr lang="en-US" dirty="0"/>
                    </a:p>
                  </a:txBody>
                  <a:tcPr/>
                </a:tc>
                <a:tc>
                  <a:txBody>
                    <a:bodyPr/>
                    <a:lstStyle/>
                    <a:p>
                      <a:r>
                        <a:rPr lang="en-US" dirty="0" smtClean="0"/>
                        <a:t>A</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A</a:t>
                      </a:r>
                      <a:endParaRPr lang="en-US" dirty="0"/>
                    </a:p>
                  </a:txBody>
                  <a:tcPr/>
                </a:tc>
                <a:tc>
                  <a:txBody>
                    <a:bodyPr/>
                    <a:lstStyle/>
                    <a:p>
                      <a:endParaRPr lang="en-US" dirty="0"/>
                    </a:p>
                  </a:txBody>
                  <a:tcPr/>
                </a:tc>
              </a:tr>
              <a:tr h="370840">
                <a:tc>
                  <a:txBody>
                    <a:bodyPr/>
                    <a:lstStyle/>
                    <a:p>
                      <a:r>
                        <a:rPr lang="en-US" dirty="0" smtClean="0"/>
                        <a:t>Stage 2</a:t>
                      </a:r>
                      <a:endParaRPr lang="en-US" dirty="0"/>
                    </a:p>
                  </a:txBody>
                  <a:tcPr/>
                </a:tc>
                <a:tc>
                  <a:txBody>
                    <a:bodyPr/>
                    <a:lstStyle/>
                    <a:p>
                      <a:endParaRPr lang="en-US" dirty="0"/>
                    </a:p>
                  </a:txBody>
                  <a:tcPr/>
                </a:tc>
                <a:tc>
                  <a:txBody>
                    <a:bodyPr/>
                    <a:lstStyle/>
                    <a:p>
                      <a:r>
                        <a:rPr lang="en-US" dirty="0" smtClean="0"/>
                        <a:t>A</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Stage 3</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A</a:t>
                      </a:r>
                      <a:endParaRPr lang="en-US" dirty="0"/>
                    </a:p>
                  </a:txBody>
                  <a:tcPr/>
                </a:tc>
                <a:tc>
                  <a:txBody>
                    <a:bodyPr/>
                    <a:lstStyle/>
                    <a:p>
                      <a:endParaRPr lang="en-US" dirty="0"/>
                    </a:p>
                  </a:txBody>
                  <a:tcPr/>
                </a:tc>
                <a:tc>
                  <a:txBody>
                    <a:bodyPr/>
                    <a:lstStyle/>
                    <a:p>
                      <a:r>
                        <a:rPr lang="en-US" dirty="0" smtClean="0"/>
                        <a:t>A</a:t>
                      </a:r>
                      <a:endParaRPr lang="en-US" dirty="0"/>
                    </a:p>
                  </a:txBody>
                  <a:tcPr/>
                </a:tc>
              </a:tr>
            </a:tbl>
          </a:graphicData>
        </a:graphic>
      </p:graphicFrame>
      <p:sp>
        <p:nvSpPr>
          <p:cNvPr id="9" name="TextBox 8"/>
          <p:cNvSpPr txBox="1"/>
          <p:nvPr/>
        </p:nvSpPr>
        <p:spPr>
          <a:xfrm>
            <a:off x="9980024" y="2299063"/>
            <a:ext cx="675249" cy="369332"/>
          </a:xfrm>
          <a:prstGeom prst="rect">
            <a:avLst/>
          </a:prstGeom>
          <a:noFill/>
        </p:spPr>
        <p:txBody>
          <a:bodyPr wrap="none" rtlCol="0">
            <a:spAutoFit/>
          </a:bodyPr>
          <a:lstStyle/>
          <a:p>
            <a:r>
              <a:rPr lang="en-US" dirty="0" smtClean="0"/>
              <a:t>For A</a:t>
            </a:r>
            <a:endParaRPr lang="en-US" dirty="0"/>
          </a:p>
        </p:txBody>
      </p:sp>
      <p:sp>
        <p:nvSpPr>
          <p:cNvPr id="10" name="TextBox 9"/>
          <p:cNvSpPr txBox="1"/>
          <p:nvPr/>
        </p:nvSpPr>
        <p:spPr>
          <a:xfrm>
            <a:off x="9988731" y="4071257"/>
            <a:ext cx="667234" cy="369332"/>
          </a:xfrm>
          <a:prstGeom prst="rect">
            <a:avLst/>
          </a:prstGeom>
          <a:noFill/>
        </p:spPr>
        <p:txBody>
          <a:bodyPr wrap="none" rtlCol="0">
            <a:spAutoFit/>
          </a:bodyPr>
          <a:lstStyle/>
          <a:p>
            <a:r>
              <a:rPr lang="en-US" dirty="0" smtClean="0"/>
              <a:t>For B</a:t>
            </a:r>
            <a:endParaRPr lang="en-US" dirty="0"/>
          </a:p>
        </p:txBody>
      </p:sp>
      <p:sp>
        <p:nvSpPr>
          <p:cNvPr id="11" name="TextBox 10"/>
          <p:cNvSpPr txBox="1"/>
          <p:nvPr/>
        </p:nvSpPr>
        <p:spPr>
          <a:xfrm>
            <a:off x="10019212" y="5695407"/>
            <a:ext cx="972702" cy="369332"/>
          </a:xfrm>
          <a:prstGeom prst="rect">
            <a:avLst/>
          </a:prstGeom>
          <a:noFill/>
        </p:spPr>
        <p:txBody>
          <a:bodyPr wrap="none" rtlCol="0">
            <a:spAutoFit/>
          </a:bodyPr>
          <a:lstStyle/>
          <a:p>
            <a:r>
              <a:rPr lang="en-US" dirty="0" smtClean="0"/>
              <a:t>Overlaid</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Scheduling of Dynamic Pipeline</a:t>
            </a:r>
          </a:p>
        </p:txBody>
      </p:sp>
      <p:sp>
        <p:nvSpPr>
          <p:cNvPr id="3" name="Content Placeholder 2"/>
          <p:cNvSpPr>
            <a:spLocks noGrp="1"/>
          </p:cNvSpPr>
          <p:nvPr>
            <p:ph idx="1"/>
          </p:nvPr>
        </p:nvSpPr>
        <p:spPr/>
        <p:txBody>
          <a:bodyPr>
            <a:normAutofit fontScale="92500"/>
          </a:bodyPr>
          <a:lstStyle/>
          <a:p>
            <a:r>
              <a:rPr lang="en-US" dirty="0">
                <a:solidFill>
                  <a:srgbClr val="0000FF"/>
                </a:solidFill>
              </a:rPr>
              <a:t>When scheduling a static pipeline, only collisions between different input data for a particular function had to be avoided.</a:t>
            </a:r>
          </a:p>
          <a:p>
            <a:r>
              <a:rPr lang="en-US" dirty="0"/>
              <a:t>With a dynamic pipeline, it is possible for different input data requiring different functions to be present in the pipeline at the same time.</a:t>
            </a:r>
          </a:p>
          <a:p>
            <a:r>
              <a:rPr lang="en-US" dirty="0">
                <a:solidFill>
                  <a:srgbClr val="0000FF"/>
                </a:solidFill>
              </a:rPr>
              <a:t>Therefore, collisions between these data must be considered as well.</a:t>
            </a:r>
          </a:p>
          <a:p>
            <a:r>
              <a:rPr lang="en-US" dirty="0"/>
              <a:t>As with the static pipeline, however, dynamic pipeline scheduling begins with the compilation of a set of forbidden lists from function reservation tables.</a:t>
            </a:r>
          </a:p>
          <a:p>
            <a:r>
              <a:rPr lang="en-US" dirty="0">
                <a:solidFill>
                  <a:srgbClr val="0000FF"/>
                </a:solidFill>
              </a:rPr>
              <a:t>Next the collision vectors are obtained, and finally the state diagram is drawn.</a:t>
            </a:r>
          </a:p>
        </p:txBody>
      </p:sp>
    </p:spTree>
    <p:extLst>
      <p:ext uri="{BB962C8B-B14F-4D97-AF65-F5344CB8AC3E}">
        <p14:creationId xmlns="" xmlns:p14="http://schemas.microsoft.com/office/powerpoint/2010/main" val="7393500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Forbidden Lists of Dynamic Pipeline</a:t>
            </a:r>
          </a:p>
        </p:txBody>
      </p:sp>
      <p:sp>
        <p:nvSpPr>
          <p:cNvPr id="3" name="Content Placeholder 2"/>
          <p:cNvSpPr>
            <a:spLocks noGrp="1"/>
          </p:cNvSpPr>
          <p:nvPr>
            <p:ph idx="1"/>
          </p:nvPr>
        </p:nvSpPr>
        <p:spPr/>
        <p:txBody>
          <a:bodyPr>
            <a:normAutofit/>
          </a:bodyPr>
          <a:lstStyle/>
          <a:p>
            <a:r>
              <a:rPr lang="en-US" dirty="0" smtClean="0">
                <a:solidFill>
                  <a:srgbClr val="0000FF"/>
                </a:solidFill>
              </a:rPr>
              <a:t>With </a:t>
            </a:r>
            <a:r>
              <a:rPr lang="en-US" dirty="0">
                <a:solidFill>
                  <a:srgbClr val="0000FF"/>
                </a:solidFill>
              </a:rPr>
              <a:t>a dynamic pipeline, </a:t>
            </a:r>
            <a:r>
              <a:rPr lang="en-US" dirty="0" smtClean="0">
                <a:solidFill>
                  <a:srgbClr val="0000FF"/>
                </a:solidFill>
              </a:rPr>
              <a:t>in general there are p</a:t>
            </a:r>
            <a:r>
              <a:rPr lang="en-US" baseline="30000" dirty="0" smtClean="0">
                <a:solidFill>
                  <a:srgbClr val="0000FF"/>
                </a:solidFill>
              </a:rPr>
              <a:t>2</a:t>
            </a:r>
            <a:r>
              <a:rPr lang="en-US" dirty="0" smtClean="0">
                <a:solidFill>
                  <a:srgbClr val="0000FF"/>
                </a:solidFill>
              </a:rPr>
              <a:t> forbidden lists and hence p</a:t>
            </a:r>
            <a:r>
              <a:rPr lang="en-US" baseline="30000" dirty="0" smtClean="0">
                <a:solidFill>
                  <a:srgbClr val="0000FF"/>
                </a:solidFill>
              </a:rPr>
              <a:t>2 </a:t>
            </a:r>
            <a:r>
              <a:rPr lang="en-US" dirty="0" smtClean="0">
                <a:solidFill>
                  <a:srgbClr val="0000FF"/>
                </a:solidFill>
              </a:rPr>
              <a:t>cross-collision vectors for a p-function pipeline</a:t>
            </a:r>
          </a:p>
          <a:p>
            <a:r>
              <a:rPr lang="en-US" dirty="0" smtClean="0"/>
              <a:t>In </a:t>
            </a:r>
            <a:r>
              <a:rPr lang="en-US" dirty="0"/>
              <a:t>the earlier figure, there are 2 functions (A and B), so </a:t>
            </a:r>
            <a:r>
              <a:rPr lang="en-US" i="1" dirty="0"/>
              <a:t>the </a:t>
            </a:r>
            <a:r>
              <a:rPr lang="en-US" dirty="0"/>
              <a:t>number of forbidden lists is 4, denoted by </a:t>
            </a:r>
            <a:r>
              <a:rPr lang="en-US" i="1" dirty="0"/>
              <a:t>AA, AB, BA, and BB</a:t>
            </a:r>
          </a:p>
          <a:p>
            <a:r>
              <a:rPr lang="en-US" dirty="0" smtClean="0">
                <a:solidFill>
                  <a:srgbClr val="0000FF"/>
                </a:solidFill>
              </a:rPr>
              <a:t>Task A may collide with a previously initiated task B, if the latency between these two initiations is a member of the forbidden list</a:t>
            </a:r>
          </a:p>
          <a:p>
            <a:r>
              <a:rPr lang="en-US" dirty="0" smtClean="0"/>
              <a:t>AA </a:t>
            </a:r>
            <a:r>
              <a:rPr lang="en-US" dirty="0"/>
              <a:t>= </a:t>
            </a:r>
            <a:r>
              <a:rPr lang="en-US" dirty="0" smtClean="0"/>
              <a:t>(2,3), </a:t>
            </a:r>
            <a:r>
              <a:rPr lang="en-US" dirty="0"/>
              <a:t>AB = </a:t>
            </a:r>
            <a:r>
              <a:rPr lang="en-US" dirty="0" smtClean="0"/>
              <a:t>(1,2,4), </a:t>
            </a:r>
            <a:r>
              <a:rPr lang="en-US" dirty="0"/>
              <a:t>BA = </a:t>
            </a:r>
            <a:r>
              <a:rPr lang="en-US" dirty="0" smtClean="0"/>
              <a:t>(2,4), </a:t>
            </a:r>
            <a:r>
              <a:rPr lang="en-US" dirty="0"/>
              <a:t>and BB = </a:t>
            </a:r>
            <a:r>
              <a:rPr lang="en-US" dirty="0" smtClean="0"/>
              <a:t>(2,3),</a:t>
            </a:r>
            <a:endParaRPr lang="en-US" dirty="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Collision Vectors and Collision matrices</a:t>
            </a:r>
          </a:p>
        </p:txBody>
      </p:sp>
      <p:sp>
        <p:nvSpPr>
          <p:cNvPr id="3" name="Content Placeholder 2"/>
          <p:cNvSpPr>
            <a:spLocks noGrp="1"/>
          </p:cNvSpPr>
          <p:nvPr>
            <p:ph idx="1"/>
          </p:nvPr>
        </p:nvSpPr>
        <p:spPr/>
        <p:txBody>
          <a:bodyPr>
            <a:normAutofit fontScale="92500" lnSpcReduction="20000"/>
          </a:bodyPr>
          <a:lstStyle/>
          <a:p>
            <a:r>
              <a:rPr lang="en-US" dirty="0">
                <a:solidFill>
                  <a:srgbClr val="0000FF"/>
                </a:solidFill>
              </a:rPr>
              <a:t>The collision vectors are determined in the same manner as for a static pipeline</a:t>
            </a:r>
          </a:p>
          <a:p>
            <a:r>
              <a:rPr lang="en-US" dirty="0"/>
              <a:t>0 indicates a permissible latency and a 1 indicates a forbidden latency</a:t>
            </a:r>
          </a:p>
          <a:p>
            <a:r>
              <a:rPr lang="en-US" dirty="0">
                <a:solidFill>
                  <a:srgbClr val="0000FF"/>
                </a:solidFill>
              </a:rPr>
              <a:t>For the preceding example, the collision vectors are</a:t>
            </a:r>
          </a:p>
          <a:p>
            <a:r>
              <a:rPr lang="es-ES" dirty="0"/>
              <a:t>C</a:t>
            </a:r>
            <a:r>
              <a:rPr lang="es-ES" baseline="-25000" dirty="0"/>
              <a:t>AA</a:t>
            </a:r>
            <a:r>
              <a:rPr lang="es-ES" dirty="0"/>
              <a:t> = (0 1 </a:t>
            </a:r>
            <a:r>
              <a:rPr lang="es-ES" dirty="0" smtClean="0"/>
              <a:t>1 0), C</a:t>
            </a:r>
            <a:r>
              <a:rPr lang="es-ES" baseline="-25000" dirty="0" smtClean="0"/>
              <a:t>BA</a:t>
            </a:r>
            <a:r>
              <a:rPr lang="es-ES" dirty="0" smtClean="0"/>
              <a:t> </a:t>
            </a:r>
            <a:r>
              <a:rPr lang="en-US" dirty="0" smtClean="0"/>
              <a:t> </a:t>
            </a:r>
            <a:r>
              <a:rPr lang="es-ES" dirty="0" smtClean="0"/>
              <a:t>= (1 0 1 0), </a:t>
            </a:r>
            <a:r>
              <a:rPr lang="en-US" dirty="0" smtClean="0"/>
              <a:t>C</a:t>
            </a:r>
            <a:r>
              <a:rPr lang="en-US" baseline="-25000" dirty="0" smtClean="0"/>
              <a:t>AB</a:t>
            </a:r>
            <a:r>
              <a:rPr lang="en-US" dirty="0" smtClean="0"/>
              <a:t> = (1 0 1 1),</a:t>
            </a:r>
            <a:r>
              <a:rPr lang="es-ES" dirty="0" smtClean="0"/>
              <a:t> </a:t>
            </a:r>
            <a:r>
              <a:rPr lang="en-US" dirty="0" smtClean="0"/>
              <a:t>C</a:t>
            </a:r>
            <a:r>
              <a:rPr lang="en-US" baseline="-25000" dirty="0" smtClean="0"/>
              <a:t>BB</a:t>
            </a:r>
            <a:r>
              <a:rPr lang="en-US" dirty="0" smtClean="0"/>
              <a:t> </a:t>
            </a:r>
            <a:r>
              <a:rPr lang="en-US" dirty="0"/>
              <a:t>= (0 1 1 </a:t>
            </a:r>
            <a:r>
              <a:rPr lang="en-US" dirty="0" smtClean="0"/>
              <a:t>0)</a:t>
            </a:r>
            <a:endParaRPr lang="en-US" dirty="0"/>
          </a:p>
          <a:p>
            <a:r>
              <a:rPr lang="en-US" dirty="0">
                <a:solidFill>
                  <a:srgbClr val="0000FF"/>
                </a:solidFill>
              </a:rPr>
              <a:t>The collision vectors for the </a:t>
            </a:r>
            <a:r>
              <a:rPr lang="en-US" i="1" dirty="0">
                <a:solidFill>
                  <a:srgbClr val="0000FF"/>
                </a:solidFill>
              </a:rPr>
              <a:t>A </a:t>
            </a:r>
            <a:r>
              <a:rPr lang="en-US" i="1" dirty="0" smtClean="0">
                <a:solidFill>
                  <a:srgbClr val="0000FF"/>
                </a:solidFill>
              </a:rPr>
              <a:t>function </a:t>
            </a:r>
            <a:r>
              <a:rPr lang="en-US" i="1" dirty="0">
                <a:solidFill>
                  <a:srgbClr val="0000FF"/>
                </a:solidFill>
              </a:rPr>
              <a:t>form the collision matrix M</a:t>
            </a:r>
            <a:r>
              <a:rPr lang="en-US" i="1" baseline="-25000" dirty="0">
                <a:solidFill>
                  <a:srgbClr val="0000FF"/>
                </a:solidFill>
              </a:rPr>
              <a:t>A</a:t>
            </a:r>
            <a:r>
              <a:rPr lang="en-US" i="1" dirty="0">
                <a:solidFill>
                  <a:srgbClr val="0000FF"/>
                </a:solidFill>
              </a:rPr>
              <a:t>, </a:t>
            </a:r>
          </a:p>
          <a:p>
            <a:pPr marL="0" indent="0">
              <a:buNone/>
            </a:pPr>
            <a:r>
              <a:rPr lang="en-US" i="1" dirty="0">
                <a:solidFill>
                  <a:srgbClr val="0000FF"/>
                </a:solidFill>
              </a:rPr>
              <a:t>	that is, M</a:t>
            </a:r>
            <a:r>
              <a:rPr lang="en-US" i="1" baseline="-25000" dirty="0">
                <a:solidFill>
                  <a:srgbClr val="0000FF"/>
                </a:solidFill>
              </a:rPr>
              <a:t>A</a:t>
            </a:r>
            <a:r>
              <a:rPr lang="en-US" i="1" dirty="0">
                <a:solidFill>
                  <a:srgbClr val="0000FF"/>
                </a:solidFill>
              </a:rPr>
              <a:t> = [C</a:t>
            </a:r>
            <a:r>
              <a:rPr lang="en-US" i="1" baseline="-25000" dirty="0">
                <a:solidFill>
                  <a:srgbClr val="0000FF"/>
                </a:solidFill>
              </a:rPr>
              <a:t>AA</a:t>
            </a:r>
            <a:r>
              <a:rPr lang="en-US" i="1" dirty="0">
                <a:solidFill>
                  <a:srgbClr val="0000FF"/>
                </a:solidFill>
              </a:rPr>
              <a:t>, </a:t>
            </a:r>
            <a:r>
              <a:rPr lang="en-US" i="1" dirty="0" smtClean="0">
                <a:solidFill>
                  <a:srgbClr val="0000FF"/>
                </a:solidFill>
              </a:rPr>
              <a:t>C</a:t>
            </a:r>
            <a:r>
              <a:rPr lang="en-US" i="1" baseline="-25000" dirty="0" smtClean="0">
                <a:solidFill>
                  <a:srgbClr val="0000FF"/>
                </a:solidFill>
              </a:rPr>
              <a:t>BA</a:t>
            </a:r>
            <a:r>
              <a:rPr lang="en-US" i="1" dirty="0" smtClean="0">
                <a:solidFill>
                  <a:srgbClr val="0000FF"/>
                </a:solidFill>
              </a:rPr>
              <a:t>]</a:t>
            </a:r>
            <a:r>
              <a:rPr lang="en-US" i="1" baseline="30000" dirty="0" smtClean="0">
                <a:solidFill>
                  <a:srgbClr val="0000FF"/>
                </a:solidFill>
              </a:rPr>
              <a:t>T</a:t>
            </a:r>
            <a:endParaRPr lang="en-US" i="1" baseline="30000" dirty="0">
              <a:solidFill>
                <a:srgbClr val="0000FF"/>
              </a:solidFill>
            </a:endParaRPr>
          </a:p>
          <a:p>
            <a:r>
              <a:rPr lang="en-US" dirty="0"/>
              <a:t>The collision vectors for the </a:t>
            </a:r>
            <a:r>
              <a:rPr lang="en-US" i="1" dirty="0"/>
              <a:t>B function form the collision matrix M</a:t>
            </a:r>
            <a:r>
              <a:rPr lang="en-US" i="1" baseline="-25000" dirty="0"/>
              <a:t>B</a:t>
            </a:r>
            <a:r>
              <a:rPr lang="en-US" i="1" dirty="0"/>
              <a:t>:</a:t>
            </a:r>
          </a:p>
          <a:p>
            <a:pPr>
              <a:buNone/>
            </a:pPr>
            <a:r>
              <a:rPr lang="en-US" i="1" dirty="0" smtClean="0"/>
              <a:t>		that </a:t>
            </a:r>
            <a:r>
              <a:rPr lang="en-US" i="1" dirty="0"/>
              <a:t>is, M</a:t>
            </a:r>
            <a:r>
              <a:rPr lang="en-US" i="1" baseline="-25000" dirty="0"/>
              <a:t>B</a:t>
            </a:r>
            <a:r>
              <a:rPr lang="en-US" i="1" dirty="0"/>
              <a:t> = [</a:t>
            </a:r>
            <a:r>
              <a:rPr lang="en-US" i="1" dirty="0" smtClean="0"/>
              <a:t>C</a:t>
            </a:r>
            <a:r>
              <a:rPr lang="en-US" i="1" baseline="-25000" dirty="0" smtClean="0"/>
              <a:t>AB</a:t>
            </a:r>
            <a:r>
              <a:rPr lang="en-US" i="1" dirty="0" smtClean="0"/>
              <a:t>, </a:t>
            </a:r>
            <a:r>
              <a:rPr lang="en-US" i="1" dirty="0"/>
              <a:t>C</a:t>
            </a:r>
            <a:r>
              <a:rPr lang="en-US" i="1" baseline="-25000" dirty="0"/>
              <a:t>BB</a:t>
            </a:r>
            <a:r>
              <a:rPr lang="en-US" i="1" dirty="0"/>
              <a:t>]</a:t>
            </a:r>
            <a:r>
              <a:rPr lang="en-US" i="1" baseline="30000" dirty="0"/>
              <a:t>T</a:t>
            </a:r>
          </a:p>
          <a:p>
            <a:r>
              <a:rPr lang="en-US" dirty="0">
                <a:solidFill>
                  <a:srgbClr val="0000FF"/>
                </a:solidFill>
              </a:rPr>
              <a:t>For the above collision vectors, the collision matrices are</a:t>
            </a:r>
          </a:p>
          <a:p>
            <a:r>
              <a:rPr lang="en-US" i="1" dirty="0"/>
              <a:t>M</a:t>
            </a:r>
            <a:r>
              <a:rPr lang="en-US" i="1" baseline="-25000" dirty="0"/>
              <a:t>A</a:t>
            </a:r>
            <a:r>
              <a:rPr lang="en-US" i="1" dirty="0"/>
              <a:t> = [</a:t>
            </a:r>
            <a:r>
              <a:rPr lang="en-US" i="1" dirty="0" smtClean="0"/>
              <a:t>0110, 1010]</a:t>
            </a:r>
            <a:r>
              <a:rPr lang="en-US" i="1" baseline="30000" dirty="0" smtClean="0"/>
              <a:t>T</a:t>
            </a:r>
            <a:r>
              <a:rPr lang="en-US" i="1" baseline="30000" dirty="0"/>
              <a:t>		</a:t>
            </a:r>
            <a:r>
              <a:rPr lang="en-US" i="1" dirty="0"/>
              <a:t>M</a:t>
            </a:r>
            <a:r>
              <a:rPr lang="en-US" i="1" baseline="-25000" dirty="0"/>
              <a:t>B</a:t>
            </a:r>
            <a:r>
              <a:rPr lang="en-US" i="1" dirty="0"/>
              <a:t> = [</a:t>
            </a:r>
            <a:r>
              <a:rPr lang="en-US" i="1" dirty="0" smtClean="0"/>
              <a:t>1011, 0110]</a:t>
            </a:r>
            <a:r>
              <a:rPr lang="en-US" i="1" baseline="30000" dirty="0" smtClean="0"/>
              <a:t>T</a:t>
            </a:r>
            <a:endParaRPr lang="en-US" i="1" baseline="30000" dirty="0"/>
          </a:p>
          <a:p>
            <a:endParaRPr lang="en-US" i="1" baseline="30000" dirty="0"/>
          </a:p>
          <a:p>
            <a:endParaRPr lang="en-US" i="1" dirty="0"/>
          </a:p>
          <a:p>
            <a:endParaRPr lang="en-US" baseline="30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State Diagram</a:t>
            </a:r>
          </a:p>
        </p:txBody>
      </p:sp>
      <p:sp>
        <p:nvSpPr>
          <p:cNvPr id="3" name="Content Placeholder 2"/>
          <p:cNvSpPr>
            <a:spLocks noGrp="1"/>
          </p:cNvSpPr>
          <p:nvPr>
            <p:ph idx="1"/>
          </p:nvPr>
        </p:nvSpPr>
        <p:spPr/>
        <p:txBody>
          <a:bodyPr/>
          <a:lstStyle/>
          <a:p>
            <a:r>
              <a:rPr lang="en-US" dirty="0"/>
              <a:t>The state diagram for the dynamic pipeline is developed in the same way as for the static pipeline</a:t>
            </a:r>
          </a:p>
          <a:p>
            <a:r>
              <a:rPr lang="en-US" dirty="0">
                <a:solidFill>
                  <a:srgbClr val="0000FF"/>
                </a:solidFill>
              </a:rPr>
              <a:t>The resulting state diagram is much more complicated than a static pipeline state diagram due to the larger number of potential collisions</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 xmlns:a16="http://schemas.microsoft.com/office/drawing/2014/main" id="{340A9335-FDAD-4A35-A1F2-76BDF8FCE818}"/>
              </a:ext>
            </a:extLst>
          </p:cNvPr>
          <p:cNvSpPr>
            <a:spLocks noGrp="1" noChangeArrowheads="1"/>
          </p:cNvSpPr>
          <p:nvPr>
            <p:ph type="title"/>
          </p:nvPr>
        </p:nvSpPr>
        <p:spPr/>
        <p:txBody>
          <a:bodyPr/>
          <a:lstStyle/>
          <a:p>
            <a:pPr eaLnBrk="1" hangingPunct="1"/>
            <a:r>
              <a:rPr lang="en-US" altLang="ko-KR" dirty="0">
                <a:solidFill>
                  <a:srgbClr val="FF0000"/>
                </a:solidFill>
              </a:rPr>
              <a:t>Problems of pipeline</a:t>
            </a:r>
          </a:p>
        </p:txBody>
      </p:sp>
      <p:sp>
        <p:nvSpPr>
          <p:cNvPr id="25603" name="Rectangle 3">
            <a:extLst>
              <a:ext uri="{FF2B5EF4-FFF2-40B4-BE49-F238E27FC236}">
                <a16:creationId xmlns="" xmlns:a16="http://schemas.microsoft.com/office/drawing/2014/main" id="{98DE7D06-87DC-4EDD-8D6B-CD6EA364B341}"/>
              </a:ext>
            </a:extLst>
          </p:cNvPr>
          <p:cNvSpPr>
            <a:spLocks noGrp="1" noChangeArrowheads="1"/>
          </p:cNvSpPr>
          <p:nvPr>
            <p:ph idx="1"/>
          </p:nvPr>
        </p:nvSpPr>
        <p:spPr/>
        <p:txBody>
          <a:bodyPr/>
          <a:lstStyle/>
          <a:p>
            <a:pPr eaLnBrk="1" hangingPunct="1">
              <a:defRPr/>
            </a:pPr>
            <a:r>
              <a:rPr lang="en-US" altLang="ko-KR" sz="2400" dirty="0">
                <a:solidFill>
                  <a:srgbClr val="0000FF"/>
                </a:solidFill>
              </a:rPr>
              <a:t>In practice, making the delays of pipeline stages equal is  a complicated and time-consuming process</a:t>
            </a:r>
          </a:p>
          <a:p>
            <a:pPr lvl="1" eaLnBrk="1" hangingPunct="1">
              <a:defRPr/>
            </a:pPr>
            <a:r>
              <a:rPr lang="en-US" altLang="ko-KR" sz="2000" dirty="0"/>
              <a:t>It is essential to maximize performance that  the stages be close to balanced.</a:t>
            </a:r>
          </a:p>
          <a:p>
            <a:pPr lvl="1" eaLnBrk="1" hangingPunct="1">
              <a:defRPr/>
            </a:pPr>
            <a:r>
              <a:rPr lang="en-US" altLang="ko-KR" sz="2000" dirty="0"/>
              <a:t>It is done for commercial processors, although it is not easy and cheap to do</a:t>
            </a:r>
          </a:p>
          <a:p>
            <a:pPr eaLnBrk="1" hangingPunct="1">
              <a:defRPr/>
            </a:pPr>
            <a:r>
              <a:rPr lang="en-US" altLang="ko-KR" sz="2400" dirty="0">
                <a:solidFill>
                  <a:srgbClr val="0000FF"/>
                </a:solidFill>
              </a:rPr>
              <a:t>Another problem with pipelines is the overhead in term of handling exception or </a:t>
            </a:r>
            <a:r>
              <a:rPr lang="en-US" altLang="ko-KR" sz="2400" dirty="0" smtClean="0">
                <a:solidFill>
                  <a:srgbClr val="0000FF"/>
                </a:solidFill>
              </a:rPr>
              <a:t>interrupts</a:t>
            </a:r>
            <a:endParaRPr lang="en-US" altLang="ko-KR" sz="2400" dirty="0">
              <a:solidFill>
                <a:srgbClr val="0000FF"/>
              </a:solidFill>
            </a:endParaRPr>
          </a:p>
          <a:p>
            <a:pPr lvl="1" eaLnBrk="1" hangingPunct="1">
              <a:defRPr/>
            </a:pPr>
            <a:r>
              <a:rPr lang="en-US" altLang="ko-KR" sz="2000" dirty="0"/>
              <a:t>A deep pipeline increases the interrupt handling overhead.    </a:t>
            </a:r>
          </a:p>
        </p:txBody>
      </p:sp>
    </p:spTree>
    <p:extLst>
      <p:ext uri="{BB962C8B-B14F-4D97-AF65-F5344CB8AC3E}">
        <p14:creationId xmlns="" xmlns:p14="http://schemas.microsoft.com/office/powerpoint/2010/main" val="14031557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0012"/>
          </a:xfrm>
        </p:spPr>
        <p:txBody>
          <a:bodyPr>
            <a:noAutofit/>
          </a:bodyPr>
          <a:lstStyle/>
          <a:p>
            <a:r>
              <a:rPr lang="en-US" sz="3100" b="1" dirty="0">
                <a:solidFill>
                  <a:srgbClr val="FF0000"/>
                </a:solidFill>
              </a:rPr>
              <a:t>What is Microprocessor without Interlocked Pipelined Stages?</a:t>
            </a:r>
          </a:p>
        </p:txBody>
      </p:sp>
      <p:sp>
        <p:nvSpPr>
          <p:cNvPr id="3" name="Content Placeholder 2"/>
          <p:cNvSpPr>
            <a:spLocks noGrp="1"/>
          </p:cNvSpPr>
          <p:nvPr>
            <p:ph idx="1"/>
          </p:nvPr>
        </p:nvSpPr>
        <p:spPr/>
        <p:txBody>
          <a:bodyPr>
            <a:normAutofit fontScale="85000" lnSpcReduction="20000"/>
          </a:bodyPr>
          <a:lstStyle/>
          <a:p>
            <a:r>
              <a:rPr lang="en-US" dirty="0"/>
              <a:t>One of the main disadvantages of pipelining is that there can be various dependencies that occur between stages:</a:t>
            </a:r>
          </a:p>
          <a:p>
            <a:pPr lvl="1"/>
            <a:r>
              <a:rPr lang="en-US" dirty="0"/>
              <a:t>Data hazards (</a:t>
            </a:r>
            <a:r>
              <a:rPr lang="en-US" dirty="0" err="1"/>
              <a:t>RaW</a:t>
            </a:r>
            <a:r>
              <a:rPr lang="en-US" dirty="0"/>
              <a:t>, </a:t>
            </a:r>
            <a:r>
              <a:rPr lang="en-US" dirty="0" err="1"/>
              <a:t>WaW</a:t>
            </a:r>
            <a:r>
              <a:rPr lang="en-US" dirty="0"/>
              <a:t> and </a:t>
            </a:r>
            <a:r>
              <a:rPr lang="en-US" dirty="0" err="1"/>
              <a:t>WaR</a:t>
            </a:r>
            <a:r>
              <a:rPr lang="en-US" dirty="0"/>
              <a:t>)</a:t>
            </a:r>
          </a:p>
          <a:p>
            <a:pPr lvl="1"/>
            <a:r>
              <a:rPr lang="en-US" dirty="0"/>
              <a:t>Control Hazards</a:t>
            </a:r>
          </a:p>
          <a:p>
            <a:pPr lvl="1"/>
            <a:r>
              <a:rPr lang="en-US" dirty="0"/>
              <a:t>Structural Hazards</a:t>
            </a:r>
          </a:p>
          <a:p>
            <a:r>
              <a:rPr lang="en-US" dirty="0">
                <a:solidFill>
                  <a:srgbClr val="0000FF"/>
                </a:solidFill>
              </a:rPr>
              <a:t>In an interlocked pipeline, hardware is used to check for hazards between stages. Sometimes this may lead to deadlock.</a:t>
            </a:r>
          </a:p>
          <a:p>
            <a:r>
              <a:rPr lang="en-US" dirty="0"/>
              <a:t>In a non interlocked pipeline, no hardware is used to check for hazards. However, the burden of checking for dependencies is left to the programmer/compiler. If they fail to check for hazards, the program might use invalid data and even create a deadlock requiring a reboot.</a:t>
            </a:r>
          </a:p>
          <a:p>
            <a:r>
              <a:rPr lang="en-US" dirty="0">
                <a:solidFill>
                  <a:srgbClr val="0000FF"/>
                </a:solidFill>
              </a:rPr>
              <a:t>MIPS CPU was originally intended to simplify processor design by eliminating hardware interlocks between the five pipeline stages</a:t>
            </a:r>
          </a:p>
          <a:p>
            <a:r>
              <a:rPr lang="en-US" dirty="0"/>
              <a:t>Later versions of the MIPS ISA did have interlocking however.</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Example 1: Minimum  Latency</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i="1" dirty="0">
                <a:solidFill>
                  <a:srgbClr val="0000FF"/>
                </a:solidFill>
              </a:rPr>
              <a:t>One way to determine the minimum latency is to choose a cycle of </a:t>
            </a:r>
            <a:r>
              <a:rPr lang="en-US" dirty="0">
                <a:solidFill>
                  <a:srgbClr val="0000FF"/>
                </a:solidFill>
              </a:rPr>
              <a:t>length 1 with the smallest latency from the state diagram. In this example, it is 3/1 = 3</a:t>
            </a:r>
          </a:p>
          <a:p>
            <a:r>
              <a:rPr lang="en-US" dirty="0"/>
              <a:t> Another way is to find the smallest integer whose product with any arbitrary integer is not a member of the forbidden list. </a:t>
            </a:r>
          </a:p>
          <a:p>
            <a:r>
              <a:rPr lang="en-US" dirty="0">
                <a:solidFill>
                  <a:srgbClr val="0000FF"/>
                </a:solidFill>
              </a:rPr>
              <a:t>For example, for the forbidden list (2, 5), the minimum latency can be determined as follows: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solidFill>
                  <a:srgbClr val="FF0000"/>
                </a:solidFill>
              </a:rPr>
              <a:t>Thank you</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 xmlns:p14="http://schemas.microsoft.com/office/powerpoint/2010/main" val="1212216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D5AE1F-B102-4C71-80A2-7D812B40E589}"/>
              </a:ext>
            </a:extLst>
          </p:cNvPr>
          <p:cNvSpPr>
            <a:spLocks noGrp="1"/>
          </p:cNvSpPr>
          <p:nvPr>
            <p:ph type="title"/>
          </p:nvPr>
        </p:nvSpPr>
        <p:spPr/>
        <p:txBody>
          <a:bodyPr/>
          <a:lstStyle/>
          <a:p>
            <a:r>
              <a:rPr lang="en-IN" dirty="0">
                <a:solidFill>
                  <a:srgbClr val="FF0000"/>
                </a:solidFill>
              </a:rPr>
              <a:t>Example 1: Minimum Latency</a:t>
            </a:r>
          </a:p>
        </p:txBody>
      </p:sp>
      <p:sp>
        <p:nvSpPr>
          <p:cNvPr id="3" name="Content Placeholder 2">
            <a:extLst>
              <a:ext uri="{FF2B5EF4-FFF2-40B4-BE49-F238E27FC236}">
                <a16:creationId xmlns="" xmlns:a16="http://schemas.microsoft.com/office/drawing/2014/main" id="{CBC00445-6C5C-4CCB-B9EB-9658041CD223}"/>
              </a:ext>
            </a:extLst>
          </p:cNvPr>
          <p:cNvSpPr>
            <a:spLocks noGrp="1"/>
          </p:cNvSpPr>
          <p:nvPr>
            <p:ph idx="1"/>
          </p:nvPr>
        </p:nvSpPr>
        <p:spPr/>
        <p:txBody>
          <a:bodyPr>
            <a:normAutofit lnSpcReduction="10000"/>
          </a:bodyPr>
          <a:lstStyle/>
          <a:p>
            <a:endParaRPr lang="en-IN" dirty="0"/>
          </a:p>
          <a:p>
            <a:endParaRPr lang="en-IN" dirty="0"/>
          </a:p>
          <a:p>
            <a:endParaRPr lang="en-IN" dirty="0"/>
          </a:p>
          <a:p>
            <a:endParaRPr lang="en-IN" dirty="0"/>
          </a:p>
          <a:p>
            <a:endParaRPr lang="en-IN" dirty="0"/>
          </a:p>
          <a:p>
            <a:endParaRPr lang="en-IN" dirty="0"/>
          </a:p>
          <a:p>
            <a:endParaRPr lang="en-IN" dirty="0"/>
          </a:p>
          <a:p>
            <a:r>
              <a:rPr lang="en-US" dirty="0">
                <a:solidFill>
                  <a:srgbClr val="0000FF"/>
                </a:solidFill>
                <a:latin typeface="Calibri" pitchFamily="34" charset="0"/>
              </a:rPr>
              <a:t>Forbidden Latency Set is { 2,5}</a:t>
            </a:r>
            <a:endParaRPr lang="en-US" dirty="0"/>
          </a:p>
          <a:p>
            <a:r>
              <a:rPr lang="en-US" dirty="0"/>
              <a:t>Therefore the minimum latency for this pipeline is 3.</a:t>
            </a:r>
            <a:endParaRPr lang="en-IN" dirty="0"/>
          </a:p>
        </p:txBody>
      </p:sp>
      <p:graphicFrame>
        <p:nvGraphicFramePr>
          <p:cNvPr id="6" name="Table 5"/>
          <p:cNvGraphicFramePr>
            <a:graphicFrameLocks noGrp="1"/>
          </p:cNvGraphicFramePr>
          <p:nvPr/>
        </p:nvGraphicFramePr>
        <p:xfrm>
          <a:off x="1078412" y="2025952"/>
          <a:ext cx="8128000" cy="2966720"/>
        </p:xfrm>
        <a:graphic>
          <a:graphicData uri="http://schemas.openxmlformats.org/drawingml/2006/table">
            <a:tbl>
              <a:tblPr firstRow="1" bandRow="1">
                <a:tableStyleId>{5C22544A-7EE6-4342-B048-85BDC9FD1C3A}</a:tableStyleId>
              </a:tblPr>
              <a:tblGrid>
                <a:gridCol w="2032000">
                  <a:extLst>
                    <a:ext uri="{9D8B030D-6E8A-4147-A177-3AD203B41FA5}">
                      <a16:colId xmlns="" xmlns:a16="http://schemas.microsoft.com/office/drawing/2014/main" val="20000"/>
                    </a:ext>
                  </a:extLst>
                </a:gridCol>
                <a:gridCol w="2032000">
                  <a:extLst>
                    <a:ext uri="{9D8B030D-6E8A-4147-A177-3AD203B41FA5}">
                      <a16:colId xmlns="" xmlns:a16="http://schemas.microsoft.com/office/drawing/2014/main" val="20001"/>
                    </a:ext>
                  </a:extLst>
                </a:gridCol>
                <a:gridCol w="2032000">
                  <a:extLst>
                    <a:ext uri="{9D8B030D-6E8A-4147-A177-3AD203B41FA5}">
                      <a16:colId xmlns="" xmlns:a16="http://schemas.microsoft.com/office/drawing/2014/main" val="20002"/>
                    </a:ext>
                  </a:extLst>
                </a:gridCol>
                <a:gridCol w="2032000">
                  <a:extLst>
                    <a:ext uri="{9D8B030D-6E8A-4147-A177-3AD203B41FA5}">
                      <a16:colId xmlns="" xmlns:a16="http://schemas.microsoft.com/office/drawing/2014/main" val="20003"/>
                    </a:ext>
                  </a:extLst>
                </a:gridCol>
              </a:tblGrid>
              <a:tr h="370840">
                <a:tc>
                  <a:txBody>
                    <a:bodyPr/>
                    <a:lstStyle/>
                    <a:p>
                      <a:r>
                        <a:rPr lang="en-US" dirty="0"/>
                        <a:t>Minimum Latency</a:t>
                      </a:r>
                    </a:p>
                  </a:txBody>
                  <a:tcPr/>
                </a:tc>
                <a:tc>
                  <a:txBody>
                    <a:bodyPr/>
                    <a:lstStyle/>
                    <a:p>
                      <a:r>
                        <a:rPr lang="en-US" dirty="0"/>
                        <a:t>Times an integer</a:t>
                      </a:r>
                    </a:p>
                  </a:txBody>
                  <a:tcPr/>
                </a:tc>
                <a:tc>
                  <a:txBody>
                    <a:bodyPr/>
                    <a:lstStyle/>
                    <a:p>
                      <a:r>
                        <a:rPr lang="en-US" dirty="0"/>
                        <a:t>Product</a:t>
                      </a:r>
                    </a:p>
                  </a:txBody>
                  <a:tcPr/>
                </a:tc>
                <a:tc>
                  <a:txBody>
                    <a:bodyPr/>
                    <a:lstStyle/>
                    <a:p>
                      <a:r>
                        <a:rPr lang="en-US" dirty="0"/>
                        <a:t>Result</a:t>
                      </a:r>
                    </a:p>
                  </a:txBody>
                  <a:tcPr/>
                </a:tc>
                <a:extLst>
                  <a:ext uri="{0D108BD9-81ED-4DB2-BD59-A6C34878D82A}">
                    <a16:rowId xmlns="" xmlns:a16="http://schemas.microsoft.com/office/drawing/2014/main" val="10000"/>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OK</a:t>
                      </a:r>
                    </a:p>
                  </a:txBody>
                  <a:tcPr/>
                </a:tc>
                <a:extLst>
                  <a:ext uri="{0D108BD9-81ED-4DB2-BD59-A6C34878D82A}">
                    <a16:rowId xmlns="" xmlns:a16="http://schemas.microsoft.com/office/drawing/2014/main" val="10001"/>
                  </a:ext>
                </a:extLst>
              </a:tr>
              <a:tr h="370840">
                <a:tc>
                  <a:txBody>
                    <a:bodyPr/>
                    <a:lstStyle/>
                    <a:p>
                      <a:r>
                        <a:rPr lang="en-US" dirty="0"/>
                        <a:t>1</a:t>
                      </a:r>
                    </a:p>
                  </a:txBody>
                  <a:tcPr/>
                </a:tc>
                <a:tc>
                  <a:txBody>
                    <a:bodyPr/>
                    <a:lstStyle/>
                    <a:p>
                      <a:r>
                        <a:rPr lang="en-US" dirty="0"/>
                        <a:t>*2</a:t>
                      </a:r>
                    </a:p>
                  </a:txBody>
                  <a:tcPr/>
                </a:tc>
                <a:tc>
                  <a:txBody>
                    <a:bodyPr/>
                    <a:lstStyle/>
                    <a:p>
                      <a:r>
                        <a:rPr lang="en-US" dirty="0"/>
                        <a:t>=2</a:t>
                      </a:r>
                    </a:p>
                  </a:txBody>
                  <a:tcPr/>
                </a:tc>
                <a:tc>
                  <a:txBody>
                    <a:bodyPr/>
                    <a:lstStyle/>
                    <a:p>
                      <a:r>
                        <a:rPr lang="en-US" dirty="0"/>
                        <a:t>No good</a:t>
                      </a:r>
                    </a:p>
                  </a:txBody>
                  <a:tcPr/>
                </a:tc>
                <a:extLst>
                  <a:ext uri="{0D108BD9-81ED-4DB2-BD59-A6C34878D82A}">
                    <a16:rowId xmlns="" xmlns:a16="http://schemas.microsoft.com/office/drawing/2014/main" val="10002"/>
                  </a:ext>
                </a:extLst>
              </a:tr>
              <a:tr h="370840">
                <a:tc>
                  <a:txBody>
                    <a:bodyPr/>
                    <a:lstStyle/>
                    <a:p>
                      <a:r>
                        <a:rPr lang="en-US" dirty="0"/>
                        <a:t>2</a:t>
                      </a:r>
                    </a:p>
                  </a:txBody>
                  <a:tcPr/>
                </a:tc>
                <a:tc>
                  <a:txBody>
                    <a:bodyPr/>
                    <a:lstStyle/>
                    <a:p>
                      <a:r>
                        <a:rPr lang="en-US" dirty="0"/>
                        <a:t>*1</a:t>
                      </a:r>
                    </a:p>
                  </a:txBody>
                  <a:tcPr/>
                </a:tc>
                <a:tc>
                  <a:txBody>
                    <a:bodyPr/>
                    <a:lstStyle/>
                    <a:p>
                      <a:r>
                        <a:rPr lang="en-US" dirty="0"/>
                        <a:t>=2</a:t>
                      </a:r>
                    </a:p>
                  </a:txBody>
                  <a:tcPr/>
                </a:tc>
                <a:tc>
                  <a:txBody>
                    <a:bodyPr/>
                    <a:lstStyle/>
                    <a:p>
                      <a:r>
                        <a:rPr lang="en-US" dirty="0"/>
                        <a:t>No good</a:t>
                      </a:r>
                    </a:p>
                  </a:txBody>
                  <a:tcPr/>
                </a:tc>
                <a:extLst>
                  <a:ext uri="{0D108BD9-81ED-4DB2-BD59-A6C34878D82A}">
                    <a16:rowId xmlns="" xmlns:a16="http://schemas.microsoft.com/office/drawing/2014/main" val="10003"/>
                  </a:ext>
                </a:extLst>
              </a:tr>
              <a:tr h="370840">
                <a:tc>
                  <a:txBody>
                    <a:bodyPr/>
                    <a:lstStyle/>
                    <a:p>
                      <a:r>
                        <a:rPr lang="en-US" dirty="0"/>
                        <a:t>3</a:t>
                      </a:r>
                    </a:p>
                  </a:txBody>
                  <a:tcPr/>
                </a:tc>
                <a:tc>
                  <a:txBody>
                    <a:bodyPr/>
                    <a:lstStyle/>
                    <a:p>
                      <a:r>
                        <a:rPr lang="en-US" dirty="0"/>
                        <a:t>*1</a:t>
                      </a:r>
                    </a:p>
                  </a:txBody>
                  <a:tcPr/>
                </a:tc>
                <a:tc>
                  <a:txBody>
                    <a:bodyPr/>
                    <a:lstStyle/>
                    <a:p>
                      <a:r>
                        <a:rPr lang="en-US" dirty="0"/>
                        <a:t>=3</a:t>
                      </a:r>
                    </a:p>
                  </a:txBody>
                  <a:tcPr/>
                </a:tc>
                <a:tc>
                  <a:txBody>
                    <a:bodyPr/>
                    <a:lstStyle/>
                    <a:p>
                      <a:r>
                        <a:rPr lang="en-US" dirty="0"/>
                        <a:t>OK</a:t>
                      </a:r>
                    </a:p>
                  </a:txBody>
                  <a:tcPr/>
                </a:tc>
                <a:extLst>
                  <a:ext uri="{0D108BD9-81ED-4DB2-BD59-A6C34878D82A}">
                    <a16:rowId xmlns="" xmlns:a16="http://schemas.microsoft.com/office/drawing/2014/main" val="10004"/>
                  </a:ext>
                </a:extLst>
              </a:tr>
              <a:tr h="370840">
                <a:tc>
                  <a:txBody>
                    <a:bodyPr/>
                    <a:lstStyle/>
                    <a:p>
                      <a:r>
                        <a:rPr lang="en-US" dirty="0"/>
                        <a:t>3</a:t>
                      </a:r>
                    </a:p>
                  </a:txBody>
                  <a:tcPr/>
                </a:tc>
                <a:tc>
                  <a:txBody>
                    <a:bodyPr/>
                    <a:lstStyle/>
                    <a:p>
                      <a:r>
                        <a:rPr lang="en-US" dirty="0"/>
                        <a:t>*2</a:t>
                      </a:r>
                    </a:p>
                  </a:txBody>
                  <a:tcPr/>
                </a:tc>
                <a:tc>
                  <a:txBody>
                    <a:bodyPr/>
                    <a:lstStyle/>
                    <a:p>
                      <a:r>
                        <a:rPr lang="en-US" dirty="0"/>
                        <a:t>=6</a:t>
                      </a:r>
                    </a:p>
                  </a:txBody>
                  <a:tcPr/>
                </a:tc>
                <a:tc>
                  <a:txBody>
                    <a:bodyPr/>
                    <a:lstStyle/>
                    <a:p>
                      <a:r>
                        <a:rPr lang="en-US" dirty="0"/>
                        <a:t>OK</a:t>
                      </a:r>
                    </a:p>
                  </a:txBody>
                  <a:tcPr/>
                </a:tc>
                <a:extLst>
                  <a:ext uri="{0D108BD9-81ED-4DB2-BD59-A6C34878D82A}">
                    <a16:rowId xmlns="" xmlns:a16="http://schemas.microsoft.com/office/drawing/2014/main" val="10005"/>
                  </a:ext>
                </a:extLst>
              </a:tr>
              <a:tr h="370840">
                <a:tc>
                  <a:txBody>
                    <a:bodyPr/>
                    <a:lstStyle/>
                    <a:p>
                      <a:r>
                        <a:rPr lang="en-US" dirty="0"/>
                        <a:t>4</a:t>
                      </a:r>
                    </a:p>
                  </a:txBody>
                  <a:tcPr/>
                </a:tc>
                <a:tc>
                  <a:txBody>
                    <a:bodyPr/>
                    <a:lstStyle/>
                    <a:p>
                      <a:r>
                        <a:rPr lang="en-US" dirty="0"/>
                        <a:t>*1</a:t>
                      </a:r>
                    </a:p>
                  </a:txBody>
                  <a:tcPr/>
                </a:tc>
                <a:tc>
                  <a:txBody>
                    <a:bodyPr/>
                    <a:lstStyle/>
                    <a:p>
                      <a:r>
                        <a:rPr lang="en-US" dirty="0"/>
                        <a:t>=4</a:t>
                      </a:r>
                    </a:p>
                  </a:txBody>
                  <a:tcPr/>
                </a:tc>
                <a:tc>
                  <a:txBody>
                    <a:bodyPr/>
                    <a:lstStyle/>
                    <a:p>
                      <a:r>
                        <a:rPr lang="en-US" dirty="0"/>
                        <a:t>OK</a:t>
                      </a:r>
                    </a:p>
                  </a:txBody>
                  <a:tcPr/>
                </a:tc>
                <a:extLst>
                  <a:ext uri="{0D108BD9-81ED-4DB2-BD59-A6C34878D82A}">
                    <a16:rowId xmlns="" xmlns:a16="http://schemas.microsoft.com/office/drawing/2014/main" val="10006"/>
                  </a:ext>
                </a:extLst>
              </a:tr>
              <a:tr h="370840">
                <a:tc>
                  <a:txBody>
                    <a:bodyPr/>
                    <a:lstStyle/>
                    <a:p>
                      <a:r>
                        <a:rPr lang="en-US" dirty="0"/>
                        <a:t>4</a:t>
                      </a:r>
                    </a:p>
                  </a:txBody>
                  <a:tcPr/>
                </a:tc>
                <a:tc>
                  <a:txBody>
                    <a:bodyPr/>
                    <a:lstStyle/>
                    <a:p>
                      <a:r>
                        <a:rPr lang="en-US" dirty="0"/>
                        <a:t>*2</a:t>
                      </a:r>
                    </a:p>
                  </a:txBody>
                  <a:tcPr/>
                </a:tc>
                <a:tc>
                  <a:txBody>
                    <a:bodyPr/>
                    <a:lstStyle/>
                    <a:p>
                      <a:r>
                        <a:rPr lang="en-US" dirty="0"/>
                        <a:t>=8</a:t>
                      </a:r>
                    </a:p>
                  </a:txBody>
                  <a:tcPr/>
                </a:tc>
                <a:tc>
                  <a:txBody>
                    <a:bodyPr/>
                    <a:lstStyle/>
                    <a:p>
                      <a:r>
                        <a:rPr lang="en-US" dirty="0"/>
                        <a:t>OK</a:t>
                      </a:r>
                    </a:p>
                  </a:txBody>
                  <a:tcPr/>
                </a:tc>
                <a:extLst>
                  <a:ext uri="{0D108BD9-81ED-4DB2-BD59-A6C34878D82A}">
                    <a16:rowId xmlns="" xmlns:a16="http://schemas.microsoft.com/office/drawing/2014/main" val="10007"/>
                  </a:ext>
                </a:extLst>
              </a:tr>
            </a:tbl>
          </a:graphicData>
        </a:graphic>
      </p:graphicFrame>
    </p:spTree>
    <p:extLst>
      <p:ext uri="{BB962C8B-B14F-4D97-AF65-F5344CB8AC3E}">
        <p14:creationId xmlns="" xmlns:p14="http://schemas.microsoft.com/office/powerpoint/2010/main" val="42592088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76F139-07A3-47D7-A957-6433F7979EFD}"/>
              </a:ext>
            </a:extLst>
          </p:cNvPr>
          <p:cNvSpPr>
            <a:spLocks noGrp="1"/>
          </p:cNvSpPr>
          <p:nvPr>
            <p:ph type="title"/>
          </p:nvPr>
        </p:nvSpPr>
        <p:spPr/>
        <p:txBody>
          <a:bodyPr/>
          <a:lstStyle/>
          <a:p>
            <a:r>
              <a:rPr lang="en-IN" dirty="0">
                <a:solidFill>
                  <a:srgbClr val="FF0000"/>
                </a:solidFill>
              </a:rPr>
              <a:t>Simple cycle and Greedy cycle</a:t>
            </a:r>
          </a:p>
        </p:txBody>
      </p:sp>
      <p:sp>
        <p:nvSpPr>
          <p:cNvPr id="3" name="Content Placeholder 2">
            <a:extLst>
              <a:ext uri="{FF2B5EF4-FFF2-40B4-BE49-F238E27FC236}">
                <a16:creationId xmlns="" xmlns:a16="http://schemas.microsoft.com/office/drawing/2014/main" id="{D4AD7E62-CF2D-40C7-8847-04E763AA3A32}"/>
              </a:ext>
            </a:extLst>
          </p:cNvPr>
          <p:cNvSpPr>
            <a:spLocks noGrp="1"/>
          </p:cNvSpPr>
          <p:nvPr>
            <p:ph idx="1"/>
          </p:nvPr>
        </p:nvSpPr>
        <p:spPr/>
        <p:txBody>
          <a:bodyPr>
            <a:normAutofit fontScale="92500" lnSpcReduction="10000"/>
          </a:bodyPr>
          <a:lstStyle/>
          <a:p>
            <a:r>
              <a:rPr lang="en-US" altLang="en-US" b="1" dirty="0">
                <a:solidFill>
                  <a:srgbClr val="FF0000"/>
                </a:solidFill>
              </a:rPr>
              <a:t>Simple Cycle: </a:t>
            </a:r>
            <a:r>
              <a:rPr lang="en-US" altLang="en-US" dirty="0"/>
              <a:t>latency cycle in which each state is encountered only once.</a:t>
            </a:r>
          </a:p>
          <a:p>
            <a:r>
              <a:rPr lang="en-US" altLang="en-US" dirty="0">
                <a:solidFill>
                  <a:srgbClr val="0000FF"/>
                </a:solidFill>
              </a:rPr>
              <a:t>In this example, the simple cycles are (3),(6), (1,6), (4,6), (4,3), (1,3,3), (1,3,6) and (4)</a:t>
            </a:r>
          </a:p>
          <a:p>
            <a:r>
              <a:rPr lang="en-US" altLang="en-US" dirty="0"/>
              <a:t>The cycle (1,3,4,3) is not a simple cycle as the state 10011 is encountered twice</a:t>
            </a:r>
          </a:p>
          <a:p>
            <a:r>
              <a:rPr lang="en-US" altLang="en-US" b="1" dirty="0">
                <a:solidFill>
                  <a:srgbClr val="FF0000"/>
                </a:solidFill>
              </a:rPr>
              <a:t>Greedy Cycle: </a:t>
            </a:r>
            <a:r>
              <a:rPr lang="en-US" altLang="en-US" dirty="0">
                <a:solidFill>
                  <a:srgbClr val="0000FF"/>
                </a:solidFill>
              </a:rPr>
              <a:t>A simple cycle is a greedy cycle </a:t>
            </a:r>
            <a:r>
              <a:rPr lang="en-US" dirty="0">
                <a:solidFill>
                  <a:srgbClr val="0000FF"/>
                </a:solidFill>
              </a:rPr>
              <a:t>whose edges are all made with minimum latencies from their respective starting states</a:t>
            </a:r>
            <a:endParaRPr lang="en-IN" dirty="0">
              <a:solidFill>
                <a:srgbClr val="0000FF"/>
              </a:solidFill>
            </a:endParaRPr>
          </a:p>
          <a:p>
            <a:r>
              <a:rPr lang="en-US" dirty="0"/>
              <a:t>At least one of the greedy cycles will lead to MAL.</a:t>
            </a:r>
            <a:endParaRPr lang="en-IN" dirty="0"/>
          </a:p>
          <a:p>
            <a:r>
              <a:rPr lang="en-US" altLang="en-US" dirty="0">
                <a:solidFill>
                  <a:srgbClr val="0000FF"/>
                </a:solidFill>
              </a:rPr>
              <a:t>In this example, the Greedy cycle is (1,3,3)</a:t>
            </a:r>
          </a:p>
          <a:p>
            <a:r>
              <a:rPr lang="en-US" altLang="en-US" dirty="0"/>
              <a:t>In the above example, the cycle that offers MAL is (1, 3, 3)</a:t>
            </a:r>
          </a:p>
          <a:p>
            <a:endParaRPr lang="en-US" altLang="en-US" dirty="0"/>
          </a:p>
          <a:p>
            <a:endParaRPr lang="en-IN" altLang="en-US" dirty="0"/>
          </a:p>
          <a:p>
            <a:endParaRPr lang="en-US" altLang="en-US" dirty="0"/>
          </a:p>
          <a:p>
            <a:endParaRPr lang="en-US" altLang="en-US" dirty="0"/>
          </a:p>
          <a:p>
            <a:endParaRPr lang="en-IN" dirty="0"/>
          </a:p>
        </p:txBody>
      </p:sp>
    </p:spTree>
    <p:extLst>
      <p:ext uri="{BB962C8B-B14F-4D97-AF65-F5344CB8AC3E}">
        <p14:creationId xmlns="" xmlns:p14="http://schemas.microsoft.com/office/powerpoint/2010/main" val="38931219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3EC794-87B4-4C6F-A848-7655C05AC4E8}"/>
              </a:ext>
            </a:extLst>
          </p:cNvPr>
          <p:cNvSpPr>
            <a:spLocks noGrp="1"/>
          </p:cNvSpPr>
          <p:nvPr>
            <p:ph type="title"/>
          </p:nvPr>
        </p:nvSpPr>
        <p:spPr/>
        <p:txBody>
          <a:bodyPr/>
          <a:lstStyle/>
          <a:p>
            <a:r>
              <a:rPr lang="en-IN" dirty="0">
                <a:solidFill>
                  <a:srgbClr val="FF0000"/>
                </a:solidFill>
              </a:rPr>
              <a:t>Upper and Lower Bounds of MAL</a:t>
            </a:r>
          </a:p>
        </p:txBody>
      </p:sp>
      <p:sp>
        <p:nvSpPr>
          <p:cNvPr id="3" name="Content Placeholder 2">
            <a:extLst>
              <a:ext uri="{FF2B5EF4-FFF2-40B4-BE49-F238E27FC236}">
                <a16:creationId xmlns="" xmlns:a16="http://schemas.microsoft.com/office/drawing/2014/main" id="{EAD6F7EB-70B4-49EA-A930-631C7D8D79B7}"/>
              </a:ext>
            </a:extLst>
          </p:cNvPr>
          <p:cNvSpPr>
            <a:spLocks noGrp="1"/>
          </p:cNvSpPr>
          <p:nvPr>
            <p:ph idx="1"/>
          </p:nvPr>
        </p:nvSpPr>
        <p:spPr/>
        <p:txBody>
          <a:bodyPr>
            <a:normAutofit fontScale="92500" lnSpcReduction="20000"/>
          </a:bodyPr>
          <a:lstStyle/>
          <a:p>
            <a:r>
              <a:rPr lang="en-US" dirty="0">
                <a:solidFill>
                  <a:srgbClr val="0000FF"/>
                </a:solidFill>
              </a:rPr>
              <a:t>Lower bound of MAL = the maximum number of checkmarks in any row of the Reservation Table</a:t>
            </a:r>
          </a:p>
          <a:p>
            <a:r>
              <a:rPr lang="en-US" altLang="en-US" dirty="0">
                <a:solidFill>
                  <a:srgbClr val="0000FF"/>
                </a:solidFill>
              </a:rPr>
              <a:t>MAL </a:t>
            </a:r>
            <a:r>
              <a:rPr lang="en-US" altLang="en-US" u="sng" dirty="0">
                <a:solidFill>
                  <a:srgbClr val="0000FF"/>
                </a:solidFill>
              </a:rPr>
              <a:t>&gt;</a:t>
            </a:r>
            <a:r>
              <a:rPr lang="en-US" altLang="en-US" dirty="0">
                <a:solidFill>
                  <a:srgbClr val="0000FF"/>
                </a:solidFill>
              </a:rPr>
              <a:t> max no. of check marks in any row </a:t>
            </a:r>
            <a:r>
              <a:rPr lang="en-US" dirty="0">
                <a:solidFill>
                  <a:srgbClr val="0000FF"/>
                </a:solidFill>
              </a:rPr>
              <a:t>of the reservation table</a:t>
            </a:r>
            <a:endParaRPr lang="en-US" altLang="en-US" dirty="0">
              <a:solidFill>
                <a:srgbClr val="0000FF"/>
              </a:solidFill>
            </a:endParaRPr>
          </a:p>
          <a:p>
            <a:r>
              <a:rPr lang="en-US" dirty="0">
                <a:solidFill>
                  <a:srgbClr val="0000FF"/>
                </a:solidFill>
              </a:rPr>
              <a:t>In this example, Lower bound of MAL = 2, since there are maximum 2 checkmarks in any row of the RT</a:t>
            </a:r>
          </a:p>
          <a:p>
            <a:r>
              <a:rPr lang="en-US" dirty="0"/>
              <a:t>Upper bound of MAL= the number of 1's in the initial collision vector plus 1</a:t>
            </a:r>
          </a:p>
          <a:p>
            <a:r>
              <a:rPr lang="en-US" altLang="en-US" dirty="0"/>
              <a:t>MAL </a:t>
            </a:r>
            <a:r>
              <a:rPr lang="en-US" altLang="en-US" u="sng" dirty="0"/>
              <a:t>&lt;</a:t>
            </a:r>
            <a:r>
              <a:rPr lang="en-US" altLang="en-US" dirty="0"/>
              <a:t> avg latency of any greedy cycle</a:t>
            </a:r>
          </a:p>
          <a:p>
            <a:pPr marL="0" indent="0">
              <a:buNone/>
            </a:pPr>
            <a:r>
              <a:rPr lang="en-US" altLang="en-US" dirty="0"/>
              <a:t>	</a:t>
            </a:r>
            <a:r>
              <a:rPr lang="en-US" altLang="en-US" u="sng" dirty="0"/>
              <a:t>&lt;</a:t>
            </a:r>
            <a:r>
              <a:rPr lang="en-US" altLang="en-US" dirty="0"/>
              <a:t> no. of 1’s in initial collision vector + 1</a:t>
            </a:r>
          </a:p>
          <a:p>
            <a:r>
              <a:rPr lang="en-US" altLang="en-US" dirty="0"/>
              <a:t>In this example, ICV is 10010, so number of 1’s = 2</a:t>
            </a:r>
          </a:p>
          <a:p>
            <a:r>
              <a:rPr lang="en-US" altLang="en-US" dirty="0"/>
              <a:t>Upper bound of MAL = 2 + 1 = 3</a:t>
            </a:r>
          </a:p>
          <a:p>
            <a:r>
              <a:rPr lang="en-US" altLang="en-US" dirty="0"/>
              <a:t>So 2 </a:t>
            </a:r>
            <a:r>
              <a:rPr lang="en-US" altLang="en-US" u="sng" dirty="0"/>
              <a:t>&lt;</a:t>
            </a:r>
            <a:r>
              <a:rPr lang="en-US" altLang="en-US" dirty="0"/>
              <a:t>  MAL </a:t>
            </a:r>
            <a:r>
              <a:rPr lang="en-US" altLang="en-US" u="sng" dirty="0"/>
              <a:t>&lt;</a:t>
            </a:r>
            <a:r>
              <a:rPr lang="en-US" altLang="en-US" dirty="0"/>
              <a:t>  3</a:t>
            </a:r>
          </a:p>
          <a:p>
            <a:pPr>
              <a:buFontTx/>
              <a:buNone/>
            </a:pPr>
            <a:endParaRPr lang="en-US" altLang="en-US" dirty="0"/>
          </a:p>
        </p:txBody>
      </p:sp>
    </p:spTree>
    <p:extLst>
      <p:ext uri="{BB962C8B-B14F-4D97-AF65-F5344CB8AC3E}">
        <p14:creationId xmlns="" xmlns:p14="http://schemas.microsoft.com/office/powerpoint/2010/main" val="20589452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Scheduling of Static Pipelines</a:t>
            </a:r>
            <a:br>
              <a:rPr lang="en-US" b="1" dirty="0">
                <a:solidFill>
                  <a:srgbClr val="FF0000"/>
                </a:solidFill>
              </a:rPr>
            </a:br>
            <a:endParaRPr lang="en-US" dirty="0">
              <a:solidFill>
                <a:srgbClr val="FF0000"/>
              </a:solidFill>
            </a:endParaRPr>
          </a:p>
        </p:txBody>
      </p:sp>
      <p:sp>
        <p:nvSpPr>
          <p:cNvPr id="4" name="Text Placeholder 3"/>
          <p:cNvSpPr>
            <a:spLocks noGrp="1"/>
          </p:cNvSpPr>
          <p:nvPr>
            <p:ph type="body" idx="1"/>
          </p:nvPr>
        </p:nvSpPr>
        <p:spPr/>
        <p:txBody>
          <a:bodyPr/>
          <a:lstStyle/>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2D569B-3F4E-4C79-B8C7-7AF2D06CAFE9}"/>
              </a:ext>
            </a:extLst>
          </p:cNvPr>
          <p:cNvSpPr>
            <a:spLocks noGrp="1"/>
          </p:cNvSpPr>
          <p:nvPr>
            <p:ph type="title"/>
          </p:nvPr>
        </p:nvSpPr>
        <p:spPr/>
        <p:txBody>
          <a:bodyPr/>
          <a:lstStyle/>
          <a:p>
            <a:r>
              <a:rPr lang="en-IN" dirty="0">
                <a:solidFill>
                  <a:srgbClr val="FF0000"/>
                </a:solidFill>
              </a:rPr>
              <a:t>Example 2</a:t>
            </a:r>
          </a:p>
        </p:txBody>
      </p:sp>
      <p:sp>
        <p:nvSpPr>
          <p:cNvPr id="4" name="Rectangle 3">
            <a:extLst>
              <a:ext uri="{FF2B5EF4-FFF2-40B4-BE49-F238E27FC236}">
                <a16:creationId xmlns="" xmlns:a16="http://schemas.microsoft.com/office/drawing/2014/main" id="{E9169B64-E987-4B7C-8D28-A58FEB4C2011}"/>
              </a:ext>
            </a:extLst>
          </p:cNvPr>
          <p:cNvSpPr/>
          <p:nvPr/>
        </p:nvSpPr>
        <p:spPr>
          <a:xfrm>
            <a:off x="3780453" y="2273559"/>
            <a:ext cx="914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259CADE8-7F0A-4E7B-B454-2953C71C7F48}"/>
              </a:ext>
            </a:extLst>
          </p:cNvPr>
          <p:cNvSpPr/>
          <p:nvPr/>
        </p:nvSpPr>
        <p:spPr>
          <a:xfrm>
            <a:off x="5853404" y="2273559"/>
            <a:ext cx="914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 xmlns:a16="http://schemas.microsoft.com/office/drawing/2014/main" id="{7A27FCD6-EE2B-4A36-8512-5EC3D77EB877}"/>
              </a:ext>
            </a:extLst>
          </p:cNvPr>
          <p:cNvSpPr/>
          <p:nvPr/>
        </p:nvSpPr>
        <p:spPr>
          <a:xfrm>
            <a:off x="8170506" y="2273559"/>
            <a:ext cx="914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Arrow Connector 8">
            <a:extLst>
              <a:ext uri="{FF2B5EF4-FFF2-40B4-BE49-F238E27FC236}">
                <a16:creationId xmlns="" xmlns:a16="http://schemas.microsoft.com/office/drawing/2014/main" id="{9A6B7769-6529-4D2A-90CE-A8F6B65605ED}"/>
              </a:ext>
            </a:extLst>
          </p:cNvPr>
          <p:cNvCxnSpPr>
            <a:cxnSpLocks/>
            <a:stCxn id="19" idx="3"/>
            <a:endCxn id="4" idx="1"/>
          </p:cNvCxnSpPr>
          <p:nvPr/>
        </p:nvCxnSpPr>
        <p:spPr>
          <a:xfrm>
            <a:off x="3135086" y="2730759"/>
            <a:ext cx="6453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 xmlns:a16="http://schemas.microsoft.com/office/drawing/2014/main" id="{AB292BB5-0529-4056-8BB8-9295EE8BEF3D}"/>
              </a:ext>
            </a:extLst>
          </p:cNvPr>
          <p:cNvCxnSpPr>
            <a:stCxn id="4" idx="3"/>
            <a:endCxn id="5" idx="1"/>
          </p:cNvCxnSpPr>
          <p:nvPr/>
        </p:nvCxnSpPr>
        <p:spPr>
          <a:xfrm>
            <a:off x="4694853" y="2730759"/>
            <a:ext cx="11585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 xmlns:a16="http://schemas.microsoft.com/office/drawing/2014/main" id="{510A1A3D-7041-4CBD-A837-B973579A6F13}"/>
              </a:ext>
            </a:extLst>
          </p:cNvPr>
          <p:cNvCxnSpPr>
            <a:stCxn id="5" idx="3"/>
            <a:endCxn id="7" idx="1"/>
          </p:cNvCxnSpPr>
          <p:nvPr/>
        </p:nvCxnSpPr>
        <p:spPr>
          <a:xfrm>
            <a:off x="6767804" y="2730759"/>
            <a:ext cx="14027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EEE21EC5-6CBF-4772-A1C0-1F716C2A3AAA}"/>
              </a:ext>
            </a:extLst>
          </p:cNvPr>
          <p:cNvCxnSpPr/>
          <p:nvPr/>
        </p:nvCxnSpPr>
        <p:spPr>
          <a:xfrm>
            <a:off x="4694853" y="2416629"/>
            <a:ext cx="3343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 xmlns:a16="http://schemas.microsoft.com/office/drawing/2014/main" id="{9B558CE6-C7BB-44AF-AA16-F09B1BDE2388}"/>
              </a:ext>
            </a:extLst>
          </p:cNvPr>
          <p:cNvCxnSpPr/>
          <p:nvPr/>
        </p:nvCxnSpPr>
        <p:spPr>
          <a:xfrm flipV="1">
            <a:off x="5019869" y="1922106"/>
            <a:ext cx="0" cy="485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 xmlns:a16="http://schemas.microsoft.com/office/drawing/2014/main" id="{CC7A04AF-CCE2-4DD6-9A7E-D0EC5F6CCF01}"/>
              </a:ext>
            </a:extLst>
          </p:cNvPr>
          <p:cNvSpPr txBox="1"/>
          <p:nvPr/>
        </p:nvSpPr>
        <p:spPr>
          <a:xfrm>
            <a:off x="4172875" y="1700019"/>
            <a:ext cx="856325" cy="369332"/>
          </a:xfrm>
          <a:prstGeom prst="rect">
            <a:avLst/>
          </a:prstGeom>
          <a:noFill/>
        </p:spPr>
        <p:txBody>
          <a:bodyPr wrap="none" rtlCol="0">
            <a:spAutoFit/>
          </a:bodyPr>
          <a:lstStyle/>
          <a:p>
            <a:r>
              <a:rPr lang="en-IN" dirty="0"/>
              <a:t>Output</a:t>
            </a:r>
          </a:p>
        </p:txBody>
      </p:sp>
      <p:sp>
        <p:nvSpPr>
          <p:cNvPr id="19" name="TextBox 18">
            <a:extLst>
              <a:ext uri="{FF2B5EF4-FFF2-40B4-BE49-F238E27FC236}">
                <a16:creationId xmlns="" xmlns:a16="http://schemas.microsoft.com/office/drawing/2014/main" id="{1BAE68D2-5D9D-41F1-A767-40128954D32F}"/>
              </a:ext>
            </a:extLst>
          </p:cNvPr>
          <p:cNvSpPr txBox="1"/>
          <p:nvPr/>
        </p:nvSpPr>
        <p:spPr>
          <a:xfrm>
            <a:off x="2450283" y="2546093"/>
            <a:ext cx="684803" cy="369332"/>
          </a:xfrm>
          <a:prstGeom prst="rect">
            <a:avLst/>
          </a:prstGeom>
          <a:noFill/>
        </p:spPr>
        <p:txBody>
          <a:bodyPr wrap="none" rtlCol="0">
            <a:spAutoFit/>
          </a:bodyPr>
          <a:lstStyle/>
          <a:p>
            <a:r>
              <a:rPr lang="en-IN" dirty="0"/>
              <a:t>Input</a:t>
            </a:r>
          </a:p>
        </p:txBody>
      </p:sp>
      <p:cxnSp>
        <p:nvCxnSpPr>
          <p:cNvPr id="23" name="Straight Connector 22">
            <a:extLst>
              <a:ext uri="{FF2B5EF4-FFF2-40B4-BE49-F238E27FC236}">
                <a16:creationId xmlns="" xmlns:a16="http://schemas.microsoft.com/office/drawing/2014/main" id="{00D96EC2-0241-49A7-B30A-C68C4639C522}"/>
              </a:ext>
            </a:extLst>
          </p:cNvPr>
          <p:cNvCxnSpPr/>
          <p:nvPr/>
        </p:nvCxnSpPr>
        <p:spPr>
          <a:xfrm>
            <a:off x="6764694" y="2546093"/>
            <a:ext cx="6344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 xmlns:a16="http://schemas.microsoft.com/office/drawing/2014/main" id="{ACB61CBB-BF4E-4ACE-883A-2B100F957BA7}"/>
              </a:ext>
            </a:extLst>
          </p:cNvPr>
          <p:cNvCxnSpPr/>
          <p:nvPr/>
        </p:nvCxnSpPr>
        <p:spPr>
          <a:xfrm flipV="1">
            <a:off x="7399176" y="1959430"/>
            <a:ext cx="0" cy="586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 xmlns:a16="http://schemas.microsoft.com/office/drawing/2014/main" id="{8B033A01-6D81-415A-907B-36BF410BB042}"/>
              </a:ext>
            </a:extLst>
          </p:cNvPr>
          <p:cNvCxnSpPr/>
          <p:nvPr/>
        </p:nvCxnSpPr>
        <p:spPr>
          <a:xfrm flipH="1">
            <a:off x="5570376" y="1959430"/>
            <a:ext cx="18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 xmlns:a16="http://schemas.microsoft.com/office/drawing/2014/main" id="{7390E2CD-6727-4F90-A33D-490A4A8EDBC4}"/>
              </a:ext>
            </a:extLst>
          </p:cNvPr>
          <p:cNvCxnSpPr/>
          <p:nvPr/>
        </p:nvCxnSpPr>
        <p:spPr>
          <a:xfrm>
            <a:off x="5570376" y="1959430"/>
            <a:ext cx="0" cy="4571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 xmlns:a16="http://schemas.microsoft.com/office/drawing/2014/main" id="{510C2AB0-2F5B-4C0E-AE9A-466BE79DDF0E}"/>
              </a:ext>
            </a:extLst>
          </p:cNvPr>
          <p:cNvCxnSpPr/>
          <p:nvPr/>
        </p:nvCxnSpPr>
        <p:spPr>
          <a:xfrm>
            <a:off x="5570376" y="2416629"/>
            <a:ext cx="2830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 xmlns:a16="http://schemas.microsoft.com/office/drawing/2014/main" id="{D17D3F78-18D9-444C-B0B8-6A735C533A37}"/>
              </a:ext>
            </a:extLst>
          </p:cNvPr>
          <p:cNvCxnSpPr>
            <a:stCxn id="7" idx="3"/>
          </p:cNvCxnSpPr>
          <p:nvPr/>
        </p:nvCxnSpPr>
        <p:spPr>
          <a:xfrm>
            <a:off x="9084906" y="2730759"/>
            <a:ext cx="5349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 xmlns:a16="http://schemas.microsoft.com/office/drawing/2014/main" id="{3691DCFD-B242-41AB-8D2B-BB011AD22901}"/>
              </a:ext>
            </a:extLst>
          </p:cNvPr>
          <p:cNvCxnSpPr/>
          <p:nvPr/>
        </p:nvCxnSpPr>
        <p:spPr>
          <a:xfrm>
            <a:off x="9617242" y="2730759"/>
            <a:ext cx="0" cy="7744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 xmlns:a16="http://schemas.microsoft.com/office/drawing/2014/main" id="{7B00C6D4-DA72-4E26-A145-F4D2D4DFF3C3}"/>
              </a:ext>
            </a:extLst>
          </p:cNvPr>
          <p:cNvCxnSpPr/>
          <p:nvPr/>
        </p:nvCxnSpPr>
        <p:spPr>
          <a:xfrm flipH="1">
            <a:off x="3229865" y="3485147"/>
            <a:ext cx="63873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 xmlns:a16="http://schemas.microsoft.com/office/drawing/2014/main" id="{08A59FE1-0E15-41BB-9D31-09442C5CAD9C}"/>
              </a:ext>
            </a:extLst>
          </p:cNvPr>
          <p:cNvCxnSpPr/>
          <p:nvPr/>
        </p:nvCxnSpPr>
        <p:spPr>
          <a:xfrm flipV="1">
            <a:off x="3229865" y="3039979"/>
            <a:ext cx="0" cy="445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 xmlns:a16="http://schemas.microsoft.com/office/drawing/2014/main" id="{402DED3D-6450-454E-B1DA-AA9385F89AB8}"/>
              </a:ext>
            </a:extLst>
          </p:cNvPr>
          <p:cNvCxnSpPr/>
          <p:nvPr/>
        </p:nvCxnSpPr>
        <p:spPr>
          <a:xfrm>
            <a:off x="3229865" y="3023937"/>
            <a:ext cx="5505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 xmlns:a16="http://schemas.microsoft.com/office/drawing/2014/main" id="{DBD925A5-70AD-498F-A75E-8815669C0B46}"/>
              </a:ext>
            </a:extLst>
          </p:cNvPr>
          <p:cNvSpPr txBox="1"/>
          <p:nvPr/>
        </p:nvSpPr>
        <p:spPr>
          <a:xfrm>
            <a:off x="3827244" y="2530560"/>
            <a:ext cx="867610" cy="369332"/>
          </a:xfrm>
          <a:prstGeom prst="rect">
            <a:avLst/>
          </a:prstGeom>
          <a:noFill/>
        </p:spPr>
        <p:txBody>
          <a:bodyPr wrap="none" rtlCol="0">
            <a:spAutoFit/>
          </a:bodyPr>
          <a:lstStyle/>
          <a:p>
            <a:r>
              <a:rPr lang="en-IN" dirty="0"/>
              <a:t>Stage 1</a:t>
            </a:r>
          </a:p>
        </p:txBody>
      </p:sp>
      <p:sp>
        <p:nvSpPr>
          <p:cNvPr id="45" name="TextBox 44">
            <a:extLst>
              <a:ext uri="{FF2B5EF4-FFF2-40B4-BE49-F238E27FC236}">
                <a16:creationId xmlns="" xmlns:a16="http://schemas.microsoft.com/office/drawing/2014/main" id="{620D2F8A-E3A9-42AC-ABFC-9DD4D705C28F}"/>
              </a:ext>
            </a:extLst>
          </p:cNvPr>
          <p:cNvSpPr txBox="1"/>
          <p:nvPr/>
        </p:nvSpPr>
        <p:spPr>
          <a:xfrm>
            <a:off x="8220122" y="2530560"/>
            <a:ext cx="867610" cy="369332"/>
          </a:xfrm>
          <a:prstGeom prst="rect">
            <a:avLst/>
          </a:prstGeom>
          <a:noFill/>
        </p:spPr>
        <p:txBody>
          <a:bodyPr wrap="none" rtlCol="0">
            <a:spAutoFit/>
          </a:bodyPr>
          <a:lstStyle/>
          <a:p>
            <a:r>
              <a:rPr lang="en-IN" dirty="0"/>
              <a:t>Stage 3</a:t>
            </a:r>
          </a:p>
        </p:txBody>
      </p:sp>
      <p:sp>
        <p:nvSpPr>
          <p:cNvPr id="46" name="TextBox 45">
            <a:extLst>
              <a:ext uri="{FF2B5EF4-FFF2-40B4-BE49-F238E27FC236}">
                <a16:creationId xmlns="" xmlns:a16="http://schemas.microsoft.com/office/drawing/2014/main" id="{B33B4ED3-E01A-47A6-89F8-5B9EAE8557FE}"/>
              </a:ext>
            </a:extLst>
          </p:cNvPr>
          <p:cNvSpPr txBox="1"/>
          <p:nvPr/>
        </p:nvSpPr>
        <p:spPr>
          <a:xfrm>
            <a:off x="5894466" y="2533862"/>
            <a:ext cx="867610" cy="369332"/>
          </a:xfrm>
          <a:prstGeom prst="rect">
            <a:avLst/>
          </a:prstGeom>
          <a:noFill/>
        </p:spPr>
        <p:txBody>
          <a:bodyPr wrap="none" rtlCol="0">
            <a:spAutoFit/>
          </a:bodyPr>
          <a:lstStyle/>
          <a:p>
            <a:r>
              <a:rPr lang="en-IN" dirty="0"/>
              <a:t>Stage 2</a:t>
            </a:r>
          </a:p>
        </p:txBody>
      </p:sp>
      <p:graphicFrame>
        <p:nvGraphicFramePr>
          <p:cNvPr id="47" name="Table 46">
            <a:extLst>
              <a:ext uri="{FF2B5EF4-FFF2-40B4-BE49-F238E27FC236}">
                <a16:creationId xmlns="" xmlns:a16="http://schemas.microsoft.com/office/drawing/2014/main" id="{DCDA2EE4-3710-449A-8F6A-5360AA9B032E}"/>
              </a:ext>
            </a:extLst>
          </p:cNvPr>
          <p:cNvGraphicFramePr>
            <a:graphicFrameLocks noGrp="1"/>
          </p:cNvGraphicFramePr>
          <p:nvPr>
            <p:extLst>
              <p:ext uri="{D42A27DB-BD31-4B8C-83A1-F6EECF244321}">
                <p14:modId xmlns="" xmlns:p14="http://schemas.microsoft.com/office/powerpoint/2010/main" val="2948624339"/>
              </p:ext>
            </p:extLst>
          </p:nvPr>
        </p:nvGraphicFramePr>
        <p:xfrm>
          <a:off x="2031999" y="3823919"/>
          <a:ext cx="8128002" cy="1483360"/>
        </p:xfrm>
        <a:graphic>
          <a:graphicData uri="http://schemas.openxmlformats.org/drawingml/2006/table">
            <a:tbl>
              <a:tblPr firstRow="1" bandRow="1">
                <a:tableStyleId>{5C22544A-7EE6-4342-B048-85BDC9FD1C3A}</a:tableStyleId>
              </a:tblPr>
              <a:tblGrid>
                <a:gridCol w="1354667">
                  <a:extLst>
                    <a:ext uri="{9D8B030D-6E8A-4147-A177-3AD203B41FA5}">
                      <a16:colId xmlns="" xmlns:a16="http://schemas.microsoft.com/office/drawing/2014/main" val="20000"/>
                    </a:ext>
                  </a:extLst>
                </a:gridCol>
                <a:gridCol w="1354667">
                  <a:extLst>
                    <a:ext uri="{9D8B030D-6E8A-4147-A177-3AD203B41FA5}">
                      <a16:colId xmlns="" xmlns:a16="http://schemas.microsoft.com/office/drawing/2014/main" val="20001"/>
                    </a:ext>
                  </a:extLst>
                </a:gridCol>
                <a:gridCol w="1354667">
                  <a:extLst>
                    <a:ext uri="{9D8B030D-6E8A-4147-A177-3AD203B41FA5}">
                      <a16:colId xmlns="" xmlns:a16="http://schemas.microsoft.com/office/drawing/2014/main" val="20002"/>
                    </a:ext>
                  </a:extLst>
                </a:gridCol>
                <a:gridCol w="1354667">
                  <a:extLst>
                    <a:ext uri="{9D8B030D-6E8A-4147-A177-3AD203B41FA5}">
                      <a16:colId xmlns="" xmlns:a16="http://schemas.microsoft.com/office/drawing/2014/main" val="20003"/>
                    </a:ext>
                  </a:extLst>
                </a:gridCol>
                <a:gridCol w="1354667">
                  <a:extLst>
                    <a:ext uri="{9D8B030D-6E8A-4147-A177-3AD203B41FA5}">
                      <a16:colId xmlns="" xmlns:a16="http://schemas.microsoft.com/office/drawing/2014/main" val="20004"/>
                    </a:ext>
                  </a:extLst>
                </a:gridCol>
                <a:gridCol w="1354667">
                  <a:extLst>
                    <a:ext uri="{9D8B030D-6E8A-4147-A177-3AD203B41FA5}">
                      <a16:colId xmlns="" xmlns:a16="http://schemas.microsoft.com/office/drawing/2014/main" val="20005"/>
                    </a:ext>
                  </a:extLst>
                </a:gridCol>
              </a:tblGrid>
              <a:tr h="370840">
                <a:tc>
                  <a:txBody>
                    <a:bodyPr/>
                    <a:lstStyle/>
                    <a:p>
                      <a:endParaRPr lang="en-US" dirty="0"/>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extLst>
                  <a:ext uri="{0D108BD9-81ED-4DB2-BD59-A6C34878D82A}">
                    <a16:rowId xmlns="" xmlns:a16="http://schemas.microsoft.com/office/drawing/2014/main" val="10000"/>
                  </a:ext>
                </a:extLst>
              </a:tr>
              <a:tr h="370840">
                <a:tc>
                  <a:txBody>
                    <a:bodyPr/>
                    <a:lstStyle/>
                    <a:p>
                      <a:r>
                        <a:rPr lang="en-US" dirty="0"/>
                        <a:t>Stage 1</a:t>
                      </a:r>
                    </a:p>
                  </a:txBody>
                  <a:tcPr/>
                </a:tc>
                <a:tc>
                  <a:txBody>
                    <a:bodyPr/>
                    <a:lstStyle/>
                    <a:p>
                      <a:r>
                        <a:rPr lang="en-US" dirty="0"/>
                        <a:t>X</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r>
                        <a:rPr lang="en-US" dirty="0"/>
                        <a:t>X</a:t>
                      </a:r>
                    </a:p>
                  </a:txBody>
                  <a:tcPr/>
                </a:tc>
                <a:extLst>
                  <a:ext uri="{0D108BD9-81ED-4DB2-BD59-A6C34878D82A}">
                    <a16:rowId xmlns="" xmlns:a16="http://schemas.microsoft.com/office/drawing/2014/main" val="10001"/>
                  </a:ext>
                </a:extLst>
              </a:tr>
              <a:tr h="370840">
                <a:tc>
                  <a:txBody>
                    <a:bodyPr/>
                    <a:lstStyle/>
                    <a:p>
                      <a:r>
                        <a:rPr lang="en-US" dirty="0"/>
                        <a:t>Stage 2</a:t>
                      </a:r>
                    </a:p>
                  </a:txBody>
                  <a:tcPr/>
                </a:tc>
                <a:tc>
                  <a:txBody>
                    <a:bodyPr/>
                    <a:lstStyle/>
                    <a:p>
                      <a:endParaRPr lang="en-US"/>
                    </a:p>
                  </a:txBody>
                  <a:tcPr/>
                </a:tc>
                <a:tc>
                  <a:txBody>
                    <a:bodyPr/>
                    <a:lstStyle/>
                    <a:p>
                      <a:r>
                        <a:rPr lang="en-US" dirty="0"/>
                        <a:t>X</a:t>
                      </a:r>
                    </a:p>
                  </a:txBody>
                  <a:tcPr/>
                </a:tc>
                <a:tc>
                  <a:txBody>
                    <a:bodyPr/>
                    <a:lstStyle/>
                    <a:p>
                      <a:r>
                        <a:rPr lang="en-US" dirty="0"/>
                        <a:t>X</a:t>
                      </a:r>
                    </a:p>
                  </a:txBody>
                  <a:tcPr/>
                </a:tc>
                <a:tc>
                  <a:txBody>
                    <a:bodyPr/>
                    <a:lstStyle/>
                    <a:p>
                      <a:endParaRPr lang="en-US" dirty="0"/>
                    </a:p>
                  </a:txBody>
                  <a:tcPr/>
                </a:tc>
                <a:tc>
                  <a:txBody>
                    <a:bodyPr/>
                    <a:lstStyle/>
                    <a:p>
                      <a:endParaRPr lang="en-US" dirty="0"/>
                    </a:p>
                  </a:txBody>
                  <a:tcPr/>
                </a:tc>
                <a:extLst>
                  <a:ext uri="{0D108BD9-81ED-4DB2-BD59-A6C34878D82A}">
                    <a16:rowId xmlns="" xmlns:a16="http://schemas.microsoft.com/office/drawing/2014/main" val="10002"/>
                  </a:ext>
                </a:extLst>
              </a:tr>
              <a:tr h="370840">
                <a:tc>
                  <a:txBody>
                    <a:bodyPr/>
                    <a:lstStyle/>
                    <a:p>
                      <a:r>
                        <a:rPr lang="en-US" dirty="0"/>
                        <a:t>Stage3</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X</a:t>
                      </a:r>
                    </a:p>
                  </a:txBody>
                  <a:tcPr/>
                </a:tc>
                <a:tc>
                  <a:txBody>
                    <a:bodyPr/>
                    <a:lstStyle/>
                    <a:p>
                      <a:endParaRPr lang="en-US" dirty="0"/>
                    </a:p>
                  </a:txBody>
                  <a:tcPr/>
                </a:tc>
                <a:extLst>
                  <a:ext uri="{0D108BD9-81ED-4DB2-BD59-A6C34878D82A}">
                    <a16:rowId xmlns="" xmlns:a16="http://schemas.microsoft.com/office/drawing/2014/main" val="10003"/>
                  </a:ext>
                </a:extLst>
              </a:tr>
            </a:tbl>
          </a:graphicData>
        </a:graphic>
      </p:graphicFrame>
      <p:sp>
        <p:nvSpPr>
          <p:cNvPr id="48" name="TextBox 47">
            <a:extLst>
              <a:ext uri="{FF2B5EF4-FFF2-40B4-BE49-F238E27FC236}">
                <a16:creationId xmlns="" xmlns:a16="http://schemas.microsoft.com/office/drawing/2014/main" id="{63CB73BC-B8AC-4C27-9459-93A1C608DFDC}"/>
              </a:ext>
            </a:extLst>
          </p:cNvPr>
          <p:cNvSpPr txBox="1"/>
          <p:nvPr/>
        </p:nvSpPr>
        <p:spPr>
          <a:xfrm>
            <a:off x="4304516" y="5433713"/>
            <a:ext cx="2531719" cy="369332"/>
          </a:xfrm>
          <a:prstGeom prst="rect">
            <a:avLst/>
          </a:prstGeom>
          <a:noFill/>
        </p:spPr>
        <p:txBody>
          <a:bodyPr wrap="none" rtlCol="0">
            <a:spAutoFit/>
          </a:bodyPr>
          <a:lstStyle/>
          <a:p>
            <a:r>
              <a:rPr lang="en-US" dirty="0">
                <a:solidFill>
                  <a:srgbClr val="FF0000"/>
                </a:solidFill>
              </a:rPr>
              <a:t>Forbidden Latencies: 1, 4</a:t>
            </a:r>
          </a:p>
        </p:txBody>
      </p:sp>
      <p:sp>
        <p:nvSpPr>
          <p:cNvPr id="49" name="TextBox 48">
            <a:extLst>
              <a:ext uri="{FF2B5EF4-FFF2-40B4-BE49-F238E27FC236}">
                <a16:creationId xmlns="" xmlns:a16="http://schemas.microsoft.com/office/drawing/2014/main" id="{67E2FA5C-1965-40CE-8FE4-78D2BA76EDA0}"/>
              </a:ext>
            </a:extLst>
          </p:cNvPr>
          <p:cNvSpPr txBox="1"/>
          <p:nvPr/>
        </p:nvSpPr>
        <p:spPr>
          <a:xfrm>
            <a:off x="3676129" y="5838953"/>
            <a:ext cx="3793026" cy="646331"/>
          </a:xfrm>
          <a:prstGeom prst="rect">
            <a:avLst/>
          </a:prstGeom>
          <a:noFill/>
        </p:spPr>
        <p:txBody>
          <a:bodyPr wrap="none" rtlCol="0">
            <a:spAutoFit/>
          </a:bodyPr>
          <a:lstStyle/>
          <a:p>
            <a:r>
              <a:rPr lang="en-US" dirty="0"/>
              <a:t>			</a:t>
            </a:r>
            <a:r>
              <a:rPr lang="en-US" dirty="0">
                <a:solidFill>
                  <a:srgbClr val="FF0000"/>
                </a:solidFill>
              </a:rPr>
              <a:t>C</a:t>
            </a:r>
            <a:r>
              <a:rPr lang="en-US" baseline="-25000" dirty="0">
                <a:solidFill>
                  <a:srgbClr val="FF0000"/>
                </a:solidFill>
              </a:rPr>
              <a:t>4</a:t>
            </a:r>
            <a:r>
              <a:rPr lang="en-US" dirty="0">
                <a:solidFill>
                  <a:srgbClr val="FF0000"/>
                </a:solidFill>
              </a:rPr>
              <a:t>C</a:t>
            </a:r>
            <a:r>
              <a:rPr lang="en-US" baseline="-25000" dirty="0">
                <a:solidFill>
                  <a:srgbClr val="FF0000"/>
                </a:solidFill>
              </a:rPr>
              <a:t>3</a:t>
            </a:r>
            <a:r>
              <a:rPr lang="en-US" dirty="0">
                <a:solidFill>
                  <a:srgbClr val="FF0000"/>
                </a:solidFill>
              </a:rPr>
              <a:t>C</a:t>
            </a:r>
            <a:r>
              <a:rPr lang="en-US" baseline="-25000" dirty="0">
                <a:solidFill>
                  <a:srgbClr val="FF0000"/>
                </a:solidFill>
              </a:rPr>
              <a:t>2</a:t>
            </a:r>
            <a:r>
              <a:rPr lang="en-US" dirty="0">
                <a:solidFill>
                  <a:srgbClr val="FF0000"/>
                </a:solidFill>
              </a:rPr>
              <a:t>C</a:t>
            </a:r>
            <a:r>
              <a:rPr lang="en-US" baseline="-25000" dirty="0">
                <a:solidFill>
                  <a:srgbClr val="FF0000"/>
                </a:solidFill>
              </a:rPr>
              <a:t>1</a:t>
            </a:r>
            <a:endParaRPr lang="en-US" dirty="0">
              <a:solidFill>
                <a:srgbClr val="FF0000"/>
              </a:solidFill>
            </a:endParaRPr>
          </a:p>
          <a:p>
            <a:r>
              <a:rPr lang="en-US" dirty="0">
                <a:solidFill>
                  <a:srgbClr val="FF0000"/>
                </a:solidFill>
              </a:rPr>
              <a:t>Initial Collision Vector:	1  0  0  1 </a:t>
            </a:r>
          </a:p>
        </p:txBody>
      </p:sp>
    </p:spTree>
    <p:extLst>
      <p:ext uri="{BB962C8B-B14F-4D97-AF65-F5344CB8AC3E}">
        <p14:creationId xmlns="" xmlns:p14="http://schemas.microsoft.com/office/powerpoint/2010/main" val="27473842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 xmlns:a16="http://schemas.microsoft.com/office/drawing/2014/main" id="{5962ED67-4726-4F27-8B56-10A5EE15BDF2}"/>
              </a:ext>
            </a:extLst>
          </p:cNvPr>
          <p:cNvSpPr>
            <a:spLocks noGrp="1"/>
          </p:cNvSpPr>
          <p:nvPr>
            <p:ph type="title"/>
          </p:nvPr>
        </p:nvSpPr>
        <p:spPr/>
        <p:txBody>
          <a:bodyPr>
            <a:normAutofit/>
          </a:bodyPr>
          <a:lstStyle/>
          <a:p>
            <a:r>
              <a:rPr lang="en-US" altLang="en-US" b="1" dirty="0">
                <a:solidFill>
                  <a:srgbClr val="FF0000"/>
                </a:solidFill>
              </a:rPr>
              <a:t>Example 2</a:t>
            </a:r>
          </a:p>
        </p:txBody>
      </p:sp>
      <p:sp>
        <p:nvSpPr>
          <p:cNvPr id="11" name="Content Placeholder 10"/>
          <p:cNvSpPr>
            <a:spLocks noGrp="1"/>
          </p:cNvSpPr>
          <p:nvPr>
            <p:ph idx="1"/>
          </p:nvPr>
        </p:nvSpPr>
        <p:spPr/>
        <p:txBody>
          <a:bodyPr>
            <a:normAutofit fontScale="92500" lnSpcReduction="20000"/>
          </a:bodyPr>
          <a:lstStyle/>
          <a:p>
            <a:endParaRPr lang="en-US" dirty="0"/>
          </a:p>
          <a:p>
            <a:endParaRPr lang="en-US" dirty="0"/>
          </a:p>
          <a:p>
            <a:endParaRPr lang="en-US" dirty="0"/>
          </a:p>
          <a:p>
            <a:r>
              <a:rPr lang="en-US" dirty="0">
                <a:solidFill>
                  <a:srgbClr val="0000FF"/>
                </a:solidFill>
              </a:rPr>
              <a:t>State Diagram</a:t>
            </a:r>
          </a:p>
          <a:p>
            <a:endParaRPr lang="en-US" dirty="0"/>
          </a:p>
          <a:p>
            <a:endParaRPr lang="en-US" dirty="0"/>
          </a:p>
          <a:p>
            <a:endParaRPr lang="en-US" dirty="0"/>
          </a:p>
          <a:p>
            <a:r>
              <a:rPr lang="en-US" dirty="0"/>
              <a:t>The following are the average latencies of the different cycles </a:t>
            </a:r>
          </a:p>
          <a:p>
            <a:r>
              <a:rPr lang="en-US" dirty="0"/>
              <a:t> </a:t>
            </a:r>
            <a:r>
              <a:rPr lang="en-US" dirty="0">
                <a:solidFill>
                  <a:srgbClr val="C00000"/>
                </a:solidFill>
              </a:rPr>
              <a:t>(2 + 3)/2 =2.5		(2 + 5)/2 =3.5		3/1= 3		5/1= 5</a:t>
            </a:r>
          </a:p>
          <a:p>
            <a:r>
              <a:rPr lang="en-US" dirty="0"/>
              <a:t>The minimum average latency is 2.5</a:t>
            </a:r>
          </a:p>
        </p:txBody>
      </p:sp>
      <p:sp>
        <p:nvSpPr>
          <p:cNvPr id="28675" name="TextBox 3">
            <a:extLst>
              <a:ext uri="{FF2B5EF4-FFF2-40B4-BE49-F238E27FC236}">
                <a16:creationId xmlns="" xmlns:a16="http://schemas.microsoft.com/office/drawing/2014/main" id="{35000DEA-315F-4BE9-B6E0-CEC1965BD44A}"/>
              </a:ext>
            </a:extLst>
          </p:cNvPr>
          <p:cNvSpPr txBox="1">
            <a:spLocks noChangeArrowheads="1"/>
          </p:cNvSpPr>
          <p:nvPr/>
        </p:nvSpPr>
        <p:spPr bwMode="auto">
          <a:xfrm>
            <a:off x="4114800" y="1600201"/>
            <a:ext cx="1798638" cy="461963"/>
          </a:xfrm>
          <a:prstGeom prst="rect">
            <a:avLst/>
          </a:prstGeom>
          <a:noFill/>
          <a:ln w="38100" cap="rnd">
            <a:solidFill>
              <a:schemeClr val="tx1"/>
            </a:solidFill>
            <a:miter lim="800000"/>
            <a:headEnd/>
            <a:tailEnd/>
          </a:ln>
        </p:spPr>
        <p:txBody>
          <a:bodyPr>
            <a:spAutoFit/>
          </a:bodyPr>
          <a:lstStyle/>
          <a:p>
            <a:pPr algn="ctr" eaLnBrk="1" hangingPunct="1">
              <a:defRPr/>
            </a:pPr>
            <a:r>
              <a:rPr lang="en-US" sz="2400" b="1" dirty="0">
                <a:solidFill>
                  <a:schemeClr val="tx2">
                    <a:lumMod val="60000"/>
                    <a:lumOff val="40000"/>
                  </a:schemeClr>
                </a:solidFill>
                <a:latin typeface="Arial" charset="0"/>
              </a:rPr>
              <a:t>1 0 0 1</a:t>
            </a:r>
          </a:p>
        </p:txBody>
      </p:sp>
      <p:cxnSp>
        <p:nvCxnSpPr>
          <p:cNvPr id="13" name="Straight Arrow Connector 12">
            <a:extLst>
              <a:ext uri="{FF2B5EF4-FFF2-40B4-BE49-F238E27FC236}">
                <a16:creationId xmlns="" xmlns:a16="http://schemas.microsoft.com/office/drawing/2014/main" id="{561DF7AE-EFBD-4421-B858-049921E2E8AD}"/>
              </a:ext>
            </a:extLst>
          </p:cNvPr>
          <p:cNvCxnSpPr>
            <a:endCxn id="22" idx="0"/>
          </p:cNvCxnSpPr>
          <p:nvPr/>
        </p:nvCxnSpPr>
        <p:spPr>
          <a:xfrm>
            <a:off x="4953001" y="2057400"/>
            <a:ext cx="1387475" cy="113823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4">
            <a:extLst>
              <a:ext uri="{FF2B5EF4-FFF2-40B4-BE49-F238E27FC236}">
                <a16:creationId xmlns="" xmlns:a16="http://schemas.microsoft.com/office/drawing/2014/main" id="{D60CA459-D3F3-461D-AFC3-8AD395C7114E}"/>
              </a:ext>
            </a:extLst>
          </p:cNvPr>
          <p:cNvSpPr txBox="1">
            <a:spLocks noChangeArrowheads="1"/>
          </p:cNvSpPr>
          <p:nvPr/>
        </p:nvSpPr>
        <p:spPr bwMode="auto">
          <a:xfrm>
            <a:off x="5440364" y="3195638"/>
            <a:ext cx="1798637" cy="461962"/>
          </a:xfrm>
          <a:prstGeom prst="rect">
            <a:avLst/>
          </a:prstGeom>
          <a:noFill/>
          <a:ln w="38100" cap="rnd">
            <a:solidFill>
              <a:schemeClr val="tx1"/>
            </a:solidFill>
            <a:miter lim="800000"/>
            <a:headEnd/>
            <a:tailEnd/>
          </a:ln>
        </p:spPr>
        <p:txBody>
          <a:bodyPr>
            <a:spAutoFit/>
          </a:bodyPr>
          <a:lstStyle/>
          <a:p>
            <a:pPr algn="ctr" eaLnBrk="1" hangingPunct="1">
              <a:defRPr/>
            </a:pPr>
            <a:r>
              <a:rPr lang="en-US" sz="2400" b="1" dirty="0">
                <a:solidFill>
                  <a:schemeClr val="tx2">
                    <a:lumMod val="60000"/>
                    <a:lumOff val="40000"/>
                  </a:schemeClr>
                </a:solidFill>
                <a:latin typeface="Arial" charset="0"/>
              </a:rPr>
              <a:t>1 0 1 1    </a:t>
            </a:r>
          </a:p>
        </p:txBody>
      </p:sp>
      <p:sp>
        <p:nvSpPr>
          <p:cNvPr id="16393" name="TextBox 15">
            <a:extLst>
              <a:ext uri="{FF2B5EF4-FFF2-40B4-BE49-F238E27FC236}">
                <a16:creationId xmlns="" xmlns:a16="http://schemas.microsoft.com/office/drawing/2014/main" id="{223A1833-7F4B-41C7-ACC6-4D03402B2A74}"/>
              </a:ext>
            </a:extLst>
          </p:cNvPr>
          <p:cNvSpPr txBox="1">
            <a:spLocks noChangeArrowheads="1"/>
          </p:cNvSpPr>
          <p:nvPr/>
        </p:nvSpPr>
        <p:spPr bwMode="auto">
          <a:xfrm>
            <a:off x="5486401" y="2286000"/>
            <a:ext cx="50006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dirty="0">
                <a:latin typeface="Arial" panose="020B0604020202020204" pitchFamily="34" charset="0"/>
              </a:rPr>
              <a:t>2</a:t>
            </a:r>
          </a:p>
        </p:txBody>
      </p:sp>
      <p:sp>
        <p:nvSpPr>
          <p:cNvPr id="16394" name="TextBox 15">
            <a:extLst>
              <a:ext uri="{FF2B5EF4-FFF2-40B4-BE49-F238E27FC236}">
                <a16:creationId xmlns="" xmlns:a16="http://schemas.microsoft.com/office/drawing/2014/main" id="{34BD70C2-03C2-4A26-846B-A6C4A8DD166D}"/>
              </a:ext>
            </a:extLst>
          </p:cNvPr>
          <p:cNvSpPr txBox="1">
            <a:spLocks noChangeArrowheads="1"/>
          </p:cNvSpPr>
          <p:nvPr/>
        </p:nvSpPr>
        <p:spPr bwMode="auto">
          <a:xfrm>
            <a:off x="6357937" y="1600200"/>
            <a:ext cx="761319"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dirty="0">
                <a:latin typeface="Arial" panose="020B0604020202020204" pitchFamily="34" charset="0"/>
              </a:rPr>
              <a:t>3, 5+</a:t>
            </a:r>
          </a:p>
        </p:txBody>
      </p:sp>
      <p:cxnSp>
        <p:nvCxnSpPr>
          <p:cNvPr id="16" name="Shape 15">
            <a:extLst>
              <a:ext uri="{FF2B5EF4-FFF2-40B4-BE49-F238E27FC236}">
                <a16:creationId xmlns="" xmlns:a16="http://schemas.microsoft.com/office/drawing/2014/main" id="{21382E16-EBC3-42FD-B038-737DF9FD5A68}"/>
              </a:ext>
            </a:extLst>
          </p:cNvPr>
          <p:cNvCxnSpPr/>
          <p:nvPr/>
        </p:nvCxnSpPr>
        <p:spPr>
          <a:xfrm flipH="1" flipV="1">
            <a:off x="5780088" y="1600201"/>
            <a:ext cx="163512" cy="301625"/>
          </a:xfrm>
          <a:prstGeom prst="curvedConnector4">
            <a:avLst>
              <a:gd name="adj1" fmla="val -225714"/>
              <a:gd name="adj2" fmla="val 177658"/>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 xmlns:a16="http://schemas.microsoft.com/office/drawing/2014/main" id="{8954BB35-2B2E-4641-99C7-E802BD1E92C6}"/>
              </a:ext>
            </a:extLst>
          </p:cNvPr>
          <p:cNvCxnSpPr/>
          <p:nvPr/>
        </p:nvCxnSpPr>
        <p:spPr>
          <a:xfrm rot="16200000" flipV="1">
            <a:off x="5524500" y="2324100"/>
            <a:ext cx="1066800" cy="3810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401" name="TextBox 15">
            <a:extLst>
              <a:ext uri="{FF2B5EF4-FFF2-40B4-BE49-F238E27FC236}">
                <a16:creationId xmlns="" xmlns:a16="http://schemas.microsoft.com/office/drawing/2014/main" id="{8CD515B3-8D70-4365-9456-F7F86B7B10DE}"/>
              </a:ext>
            </a:extLst>
          </p:cNvPr>
          <p:cNvSpPr txBox="1">
            <a:spLocks noChangeArrowheads="1"/>
          </p:cNvSpPr>
          <p:nvPr/>
        </p:nvSpPr>
        <p:spPr bwMode="auto">
          <a:xfrm>
            <a:off x="6172202" y="2449514"/>
            <a:ext cx="73805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dirty="0">
                <a:latin typeface="Arial" panose="020B0604020202020204" pitchFamily="34" charset="0"/>
              </a:rPr>
              <a:t>3, 5+</a:t>
            </a:r>
          </a:p>
        </p:txBody>
      </p:sp>
    </p:spTree>
    <p:extLst>
      <p:ext uri="{BB962C8B-B14F-4D97-AF65-F5344CB8AC3E}">
        <p14:creationId xmlns="" xmlns:p14="http://schemas.microsoft.com/office/powerpoint/2010/main" val="121436562"/>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8012</TotalTime>
  <Words>2245</Words>
  <Application>Microsoft Office PowerPoint</Application>
  <PresentationFormat>Custom</PresentationFormat>
  <Paragraphs>395</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Pipelined Architecture CSEN 3104 Lecture 10</vt:lpstr>
      <vt:lpstr>Minimum  Latency</vt:lpstr>
      <vt:lpstr>Example 1: Minimum  Latency</vt:lpstr>
      <vt:lpstr>Example 1: Minimum Latency</vt:lpstr>
      <vt:lpstr>Simple cycle and Greedy cycle</vt:lpstr>
      <vt:lpstr>Upper and Lower Bounds of MAL</vt:lpstr>
      <vt:lpstr>Scheduling of Static Pipelines </vt:lpstr>
      <vt:lpstr>Example 2</vt:lpstr>
      <vt:lpstr>Example 2</vt:lpstr>
      <vt:lpstr>Example 2: Minimum Latency</vt:lpstr>
      <vt:lpstr>Example 2: Minimum  Latency</vt:lpstr>
      <vt:lpstr>Example 2: Simple cycle and Greedy cycle</vt:lpstr>
      <vt:lpstr>Example 2: Upper and Lower Bounds of MAL</vt:lpstr>
      <vt:lpstr>Example 3</vt:lpstr>
      <vt:lpstr>Example 3: State Diagram for X</vt:lpstr>
      <vt:lpstr>Example 3</vt:lpstr>
      <vt:lpstr>Example 3: Minimum Latency</vt:lpstr>
      <vt:lpstr>Example 3: Upper and Lower Bounds of MAL</vt:lpstr>
      <vt:lpstr>Assignment</vt:lpstr>
      <vt:lpstr>Dynamic Pipeline</vt:lpstr>
      <vt:lpstr>A dynamic pipeline and its reservation tables</vt:lpstr>
      <vt:lpstr>A dynamic pipeline and its reservation tables</vt:lpstr>
      <vt:lpstr>Example of Overlaid Reservation Table</vt:lpstr>
      <vt:lpstr>Scheduling of Dynamic Pipeline</vt:lpstr>
      <vt:lpstr>Forbidden Lists of Dynamic Pipeline</vt:lpstr>
      <vt:lpstr>Collision Vectors and Collision matrices</vt:lpstr>
      <vt:lpstr>State Diagram</vt:lpstr>
      <vt:lpstr>Problems of pipeline</vt:lpstr>
      <vt:lpstr>What is Microprocessor without Interlocked Pipelined Stages?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Block Diagram of 8085 CPU</dc:title>
  <dc:creator>Administrator</dc:creator>
  <cp:lastModifiedBy>Admin</cp:lastModifiedBy>
  <cp:revision>678</cp:revision>
  <cp:lastPrinted>2018-07-18T10:53:47Z</cp:lastPrinted>
  <dcterms:created xsi:type="dcterms:W3CDTF">2016-08-16T05:32:12Z</dcterms:created>
  <dcterms:modified xsi:type="dcterms:W3CDTF">2019-07-30T07:21:01Z</dcterms:modified>
</cp:coreProperties>
</file>