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7" r:id="rId2"/>
    <p:sldId id="354" r:id="rId3"/>
    <p:sldId id="422" r:id="rId4"/>
    <p:sldId id="434" r:id="rId5"/>
    <p:sldId id="423" r:id="rId6"/>
    <p:sldId id="426" r:id="rId7"/>
    <p:sldId id="427" r:id="rId8"/>
    <p:sldId id="435" r:id="rId9"/>
    <p:sldId id="439" r:id="rId10"/>
    <p:sldId id="436" r:id="rId11"/>
    <p:sldId id="440" r:id="rId12"/>
  </p:sldIdLst>
  <p:sldSz cx="12192000" cy="6858000"/>
  <p:notesSz cx="6954838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0000"/>
    <a:srgbClr val="0000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 autoAdjust="0"/>
    <p:restoredTop sz="94434" autoAdjust="0"/>
  </p:normalViewPr>
  <p:slideViewPr>
    <p:cSldViewPr snapToGrid="0">
      <p:cViewPr varScale="1">
        <p:scale>
          <a:sx n="73" d="100"/>
          <a:sy n="73" d="100"/>
        </p:scale>
        <p:origin x="-61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763" cy="467072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9466" y="0"/>
            <a:ext cx="3013763" cy="467072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r">
              <a:defRPr sz="1200"/>
            </a:lvl1pPr>
          </a:lstStyle>
          <a:p>
            <a:fld id="{185802CC-19E1-4080-8340-1003475045FE}" type="datetimeFigureOut">
              <a:rPr lang="en-US" smtClean="0"/>
              <a:pPr/>
              <a:t>7/30/2019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13763" cy="467071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9466" y="8842030"/>
            <a:ext cx="3013763" cy="467071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r">
              <a:defRPr sz="1200"/>
            </a:lvl1pPr>
          </a:lstStyle>
          <a:p>
            <a:fld id="{3B1401EB-F155-40DF-B7BC-B147128E28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156415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0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40175" y="0"/>
            <a:ext cx="30130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66D55A-48C8-4439-B335-FC47618AE2CA}" type="datetimeFigureOut">
              <a:rPr lang="en-IN" smtClean="0"/>
              <a:pPr/>
              <a:t>30-07-2019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63638"/>
            <a:ext cx="5583238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325" y="4479925"/>
            <a:ext cx="5564188" cy="36655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130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40175" y="8842375"/>
            <a:ext cx="30130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DD1EAE-47E5-4507-BD68-3892BD25347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39334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ChangeArrowheads="1"/>
          </p:cNvSpPr>
          <p:nvPr/>
        </p:nvSpPr>
        <p:spPr bwMode="auto">
          <a:xfrm>
            <a:off x="3941075" y="1"/>
            <a:ext cx="3013763" cy="4633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47" name="Rectangle 3"/>
          <p:cNvSpPr>
            <a:spLocks noChangeArrowheads="1"/>
          </p:cNvSpPr>
          <p:nvPr/>
        </p:nvSpPr>
        <p:spPr bwMode="auto">
          <a:xfrm>
            <a:off x="3941075" y="8843645"/>
            <a:ext cx="3013763" cy="4654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 defTabSz="947738"/>
            <a:r>
              <a:rPr lang="en-US" sz="1000" i="1">
                <a:latin typeface="Times New Roman"/>
              </a:rPr>
              <a:t>25</a:t>
            </a:r>
          </a:p>
        </p:txBody>
      </p:sp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0" y="8843645"/>
            <a:ext cx="3012556" cy="4654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49" name="Rectangle 5"/>
          <p:cNvSpPr>
            <a:spLocks noChangeArrowheads="1"/>
          </p:cNvSpPr>
          <p:nvPr/>
        </p:nvSpPr>
        <p:spPr bwMode="auto">
          <a:xfrm>
            <a:off x="0" y="1"/>
            <a:ext cx="3012556" cy="4633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5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7351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  <p:sp>
        <p:nvSpPr>
          <p:cNvPr id="5837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  <p:sp>
        <p:nvSpPr>
          <p:cNvPr id="5939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1305-C4D9-4F3D-A4EA-2933B8E9E19B}" type="datetimeFigureOut">
              <a:rPr lang="en-US" smtClean="0"/>
              <a:pPr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8653-C21A-4D03-9FAB-76ECC09A32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9449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1305-C4D9-4F3D-A4EA-2933B8E9E19B}" type="datetimeFigureOut">
              <a:rPr lang="en-US" smtClean="0"/>
              <a:pPr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8653-C21A-4D03-9FAB-76ECC09A32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36309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1305-C4D9-4F3D-A4EA-2933B8E9E19B}" type="datetimeFigureOut">
              <a:rPr lang="en-US" smtClean="0"/>
              <a:pPr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8653-C21A-4D03-9FAB-76ECC09A32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83719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1305-C4D9-4F3D-A4EA-2933B8E9E19B}" type="datetimeFigureOut">
              <a:rPr lang="en-US" smtClean="0"/>
              <a:pPr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8653-C21A-4D03-9FAB-76ECC09A32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12357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1305-C4D9-4F3D-A4EA-2933B8E9E19B}" type="datetimeFigureOut">
              <a:rPr lang="en-US" smtClean="0"/>
              <a:pPr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8653-C21A-4D03-9FAB-76ECC09A32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05880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1305-C4D9-4F3D-A4EA-2933B8E9E19B}" type="datetimeFigureOut">
              <a:rPr lang="en-US" smtClean="0"/>
              <a:pPr/>
              <a:t>7/30/2019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8653-C21A-4D03-9FAB-76ECC09A32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67924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1305-C4D9-4F3D-A4EA-2933B8E9E19B}" type="datetimeFigureOut">
              <a:rPr lang="en-US" smtClean="0"/>
              <a:pPr/>
              <a:t>7/30/2019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8653-C21A-4D03-9FAB-76ECC09A32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1771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1305-C4D9-4F3D-A4EA-2933B8E9E19B}" type="datetimeFigureOut">
              <a:rPr lang="en-US" smtClean="0"/>
              <a:pPr/>
              <a:t>7/30/2019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8653-C21A-4D03-9FAB-76ECC09A32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64057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1305-C4D9-4F3D-A4EA-2933B8E9E19B}" type="datetimeFigureOut">
              <a:rPr lang="en-US" smtClean="0"/>
              <a:pPr/>
              <a:t>7/30/2019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8653-C21A-4D03-9FAB-76ECC09A32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43409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1305-C4D9-4F3D-A4EA-2933B8E9E19B}" type="datetimeFigureOut">
              <a:rPr lang="en-US" smtClean="0"/>
              <a:pPr/>
              <a:t>7/30/2019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8653-C21A-4D03-9FAB-76ECC09A32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33853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1305-C4D9-4F3D-A4EA-2933B8E9E19B}" type="datetimeFigureOut">
              <a:rPr lang="en-US" smtClean="0"/>
              <a:pPr/>
              <a:t>7/30/2019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8653-C21A-4D03-9FAB-76ECC09A32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21542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E1305-C4D9-4F3D-A4EA-2933B8E9E19B}" type="datetimeFigureOut">
              <a:rPr lang="en-US" smtClean="0"/>
              <a:pPr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18653-C21A-4D03-9FAB-76ECC09A32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953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Module-2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00B0F0"/>
                </a:solidFill>
              </a:rPr>
              <a:t>CSEN 3104</a:t>
            </a:r>
            <a:br>
              <a:rPr lang="en-US" dirty="0">
                <a:solidFill>
                  <a:srgbClr val="00B0F0"/>
                </a:solidFill>
              </a:rPr>
            </a:br>
            <a:r>
              <a:rPr lang="en-US" dirty="0"/>
              <a:t>Lecture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Dr. </a:t>
            </a:r>
            <a:r>
              <a:rPr lang="en-US" dirty="0" err="1">
                <a:solidFill>
                  <a:srgbClr val="0000FF"/>
                </a:solidFill>
              </a:rPr>
              <a:t>Debranjan</a:t>
            </a:r>
            <a:r>
              <a:rPr lang="en-US" dirty="0">
                <a:solidFill>
                  <a:srgbClr val="0000FF"/>
                </a:solidFill>
              </a:rPr>
              <a:t> Sarkar</a:t>
            </a:r>
          </a:p>
        </p:txBody>
      </p:sp>
    </p:spTree>
    <p:extLst>
      <p:ext uri="{BB962C8B-B14F-4D97-AF65-F5344CB8AC3E}">
        <p14:creationId xmlns:p14="http://schemas.microsoft.com/office/powerpoint/2010/main" xmlns="" val="170153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B4B2C5D-D84D-4139-829D-3E404EE63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Gather, Scatter, Masking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47E0C2B-FFC2-4B99-B674-4D149ABF8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>
                <a:solidFill>
                  <a:srgbClr val="FF0000"/>
                </a:solidFill>
              </a:rPr>
              <a:t>Gather and scatter instructions</a:t>
            </a:r>
          </a:p>
          <a:p>
            <a:pPr lvl="1"/>
            <a:r>
              <a:rPr lang="en-IN" dirty="0"/>
              <a:t>f</a:t>
            </a:r>
            <a:r>
              <a:rPr lang="en-IN" baseline="-25000" dirty="0"/>
              <a:t>8</a:t>
            </a:r>
            <a:r>
              <a:rPr lang="en-IN" dirty="0"/>
              <a:t>: M → V</a:t>
            </a:r>
            <a:r>
              <a:rPr lang="en-IN" baseline="-25000" dirty="0"/>
              <a:t>1</a:t>
            </a:r>
            <a:r>
              <a:rPr lang="en-IN" dirty="0"/>
              <a:t>  X  V</a:t>
            </a:r>
            <a:r>
              <a:rPr lang="en-IN" baseline="-25000" dirty="0"/>
              <a:t>0		</a:t>
            </a:r>
            <a:r>
              <a:rPr lang="en-IN" dirty="0"/>
              <a:t>Gather</a:t>
            </a:r>
          </a:p>
          <a:p>
            <a:pPr lvl="1"/>
            <a:r>
              <a:rPr lang="en-IN" dirty="0"/>
              <a:t>f</a:t>
            </a:r>
            <a:r>
              <a:rPr lang="en-IN" baseline="-25000" dirty="0"/>
              <a:t>9</a:t>
            </a:r>
            <a:r>
              <a:rPr lang="en-IN" dirty="0"/>
              <a:t>: V</a:t>
            </a:r>
            <a:r>
              <a:rPr lang="en-IN" baseline="-25000" dirty="0"/>
              <a:t>1</a:t>
            </a:r>
            <a:r>
              <a:rPr lang="en-IN" dirty="0"/>
              <a:t>  X  V</a:t>
            </a:r>
            <a:r>
              <a:rPr lang="en-IN" baseline="-25000" dirty="0"/>
              <a:t>0</a:t>
            </a:r>
            <a:r>
              <a:rPr lang="en-IN" dirty="0"/>
              <a:t> → M		Scatter</a:t>
            </a:r>
          </a:p>
          <a:p>
            <a:r>
              <a:rPr lang="en-IN" dirty="0">
                <a:solidFill>
                  <a:srgbClr val="FF0000"/>
                </a:solidFill>
              </a:rPr>
              <a:t>Gather</a:t>
            </a:r>
            <a:r>
              <a:rPr lang="en-IN" dirty="0">
                <a:solidFill>
                  <a:srgbClr val="0000FF"/>
                </a:solidFill>
              </a:rPr>
              <a:t> fetches from memory the non-zero elements of a sparse vector using indices that themselves are indexed</a:t>
            </a:r>
          </a:p>
          <a:p>
            <a:r>
              <a:rPr lang="en-IN" dirty="0">
                <a:solidFill>
                  <a:srgbClr val="FF0000"/>
                </a:solidFill>
              </a:rPr>
              <a:t>Scatter</a:t>
            </a:r>
            <a:r>
              <a:rPr lang="en-IN" dirty="0"/>
              <a:t> stores into memory a vector in a sparse vector whose non-zero entries are indexed</a:t>
            </a:r>
          </a:p>
          <a:p>
            <a:r>
              <a:rPr lang="en-IN" dirty="0">
                <a:solidFill>
                  <a:srgbClr val="0000FF"/>
                </a:solidFill>
              </a:rPr>
              <a:t>The vector register V</a:t>
            </a:r>
            <a:r>
              <a:rPr lang="en-IN" baseline="-25000" dirty="0">
                <a:solidFill>
                  <a:srgbClr val="0000FF"/>
                </a:solidFill>
              </a:rPr>
              <a:t>1</a:t>
            </a:r>
            <a:r>
              <a:rPr lang="en-IN" dirty="0">
                <a:solidFill>
                  <a:srgbClr val="0000FF"/>
                </a:solidFill>
              </a:rPr>
              <a:t> contains the data and the vector register V</a:t>
            </a:r>
            <a:r>
              <a:rPr lang="en-IN" baseline="-25000" dirty="0">
                <a:solidFill>
                  <a:srgbClr val="0000FF"/>
                </a:solidFill>
              </a:rPr>
              <a:t>0 </a:t>
            </a:r>
            <a:r>
              <a:rPr lang="en-IN" dirty="0">
                <a:solidFill>
                  <a:srgbClr val="0000FF"/>
                </a:solidFill>
              </a:rPr>
              <a:t>is used as an index to gather or scatter data from or to random memory locations</a:t>
            </a:r>
          </a:p>
          <a:p>
            <a:r>
              <a:rPr lang="en-IN" dirty="0">
                <a:solidFill>
                  <a:srgbClr val="FF0000"/>
                </a:solidFill>
              </a:rPr>
              <a:t>Masking Instructions</a:t>
            </a:r>
          </a:p>
          <a:p>
            <a:pPr lvl="1"/>
            <a:r>
              <a:rPr lang="en-IN" dirty="0"/>
              <a:t>f</a:t>
            </a:r>
            <a:r>
              <a:rPr lang="en-IN" baseline="-25000" dirty="0"/>
              <a:t>10</a:t>
            </a:r>
            <a:r>
              <a:rPr lang="en-IN" dirty="0"/>
              <a:t>: V</a:t>
            </a:r>
            <a:r>
              <a:rPr lang="en-IN" baseline="-25000" dirty="0"/>
              <a:t>0</a:t>
            </a:r>
            <a:r>
              <a:rPr lang="en-IN" dirty="0"/>
              <a:t>  X  </a:t>
            </a:r>
            <a:r>
              <a:rPr lang="en-IN" dirty="0" err="1"/>
              <a:t>V</a:t>
            </a:r>
            <a:r>
              <a:rPr lang="en-IN" baseline="-25000" dirty="0" err="1"/>
              <a:t>m</a:t>
            </a:r>
            <a:r>
              <a:rPr lang="en-IN" dirty="0"/>
              <a:t> → V</a:t>
            </a:r>
            <a:r>
              <a:rPr lang="en-IN" baseline="-25000" dirty="0"/>
              <a:t>1 </a:t>
            </a:r>
            <a:r>
              <a:rPr lang="en-IN" dirty="0"/>
              <a:t>	</a:t>
            </a:r>
          </a:p>
          <a:p>
            <a:r>
              <a:rPr lang="en-IN" dirty="0">
                <a:solidFill>
                  <a:srgbClr val="0000FF"/>
                </a:solidFill>
              </a:rPr>
              <a:t>This instruction uses a mask vector to compress or to expand a vector to a shorter or longer index vector</a:t>
            </a:r>
          </a:p>
        </p:txBody>
      </p:sp>
    </p:spTree>
    <p:extLst>
      <p:ext uri="{BB962C8B-B14F-4D97-AF65-F5344CB8AC3E}">
        <p14:creationId xmlns:p14="http://schemas.microsoft.com/office/powerpoint/2010/main" xmlns="" val="2528980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A46DFF04-E64B-4325-8FA6-17359F7D1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Thank you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0F1F3826-5E31-46B5-9C48-76060F1210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2258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Vector Processing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What is Vector Processing?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In matrix algebra, a </a:t>
            </a:r>
            <a:r>
              <a:rPr lang="en-US" i="1" dirty="0">
                <a:solidFill>
                  <a:srgbClr val="0000FF"/>
                </a:solidFill>
              </a:rPr>
              <a:t>vector a = [a</a:t>
            </a:r>
            <a:r>
              <a:rPr lang="en-US" i="1" baseline="-25000" dirty="0">
                <a:solidFill>
                  <a:srgbClr val="0000FF"/>
                </a:solidFill>
              </a:rPr>
              <a:t>1</a:t>
            </a:r>
            <a:r>
              <a:rPr lang="en-US" i="1" dirty="0">
                <a:solidFill>
                  <a:srgbClr val="0000FF"/>
                </a:solidFill>
              </a:rPr>
              <a:t>,a</a:t>
            </a:r>
            <a:r>
              <a:rPr lang="en-US" i="1" baseline="-25000" dirty="0">
                <a:solidFill>
                  <a:srgbClr val="0000FF"/>
                </a:solidFill>
              </a:rPr>
              <a:t>2</a:t>
            </a:r>
            <a:r>
              <a:rPr lang="en-US" i="1" dirty="0">
                <a:solidFill>
                  <a:srgbClr val="0000FF"/>
                </a:solidFill>
              </a:rPr>
              <a:t>,a</a:t>
            </a:r>
            <a:r>
              <a:rPr lang="en-US" i="1" baseline="-25000" dirty="0">
                <a:solidFill>
                  <a:srgbClr val="0000FF"/>
                </a:solidFill>
              </a:rPr>
              <a:t>3</a:t>
            </a:r>
            <a:r>
              <a:rPr lang="en-US" i="1" dirty="0">
                <a:solidFill>
                  <a:srgbClr val="0000FF"/>
                </a:solidFill>
              </a:rPr>
              <a:t>,….,a</a:t>
            </a:r>
            <a:r>
              <a:rPr lang="en-US" i="1" baseline="-25000" dirty="0">
                <a:solidFill>
                  <a:srgbClr val="0000FF"/>
                </a:solidFill>
              </a:rPr>
              <a:t>n</a:t>
            </a:r>
            <a:r>
              <a:rPr lang="en-US" i="1" dirty="0">
                <a:solidFill>
                  <a:srgbClr val="0000FF"/>
                </a:solidFill>
              </a:rPr>
              <a:t>]</a:t>
            </a:r>
            <a:r>
              <a:rPr lang="en-US" i="1" baseline="30000" dirty="0">
                <a:solidFill>
                  <a:srgbClr val="0000FF"/>
                </a:solidFill>
              </a:rPr>
              <a:t>T</a:t>
            </a:r>
            <a:r>
              <a:rPr lang="en-US" dirty="0">
                <a:solidFill>
                  <a:srgbClr val="0000FF"/>
                </a:solidFill>
              </a:rPr>
              <a:t> is a column of numbers</a:t>
            </a:r>
          </a:p>
          <a:p>
            <a:r>
              <a:rPr lang="en-US" dirty="0"/>
              <a:t>The scalars a</a:t>
            </a:r>
            <a:r>
              <a:rPr lang="en-US" baseline="-25000" dirty="0"/>
              <a:t>i</a:t>
            </a:r>
            <a:r>
              <a:rPr lang="en-US" dirty="0"/>
              <a:t> are the elements of vector a</a:t>
            </a:r>
          </a:p>
          <a:p>
            <a:r>
              <a:rPr lang="en-US" dirty="0">
                <a:solidFill>
                  <a:srgbClr val="0000FF"/>
                </a:solidFill>
              </a:rPr>
              <a:t>In computer technology, a vector is an ordered set of scalar data items, all of the same type, stored in memory</a:t>
            </a:r>
          </a:p>
          <a:p>
            <a:r>
              <a:rPr lang="en-US" dirty="0"/>
              <a:t>Usually, the vector elements are ordered to have a fixed addressing increment between successive elements, called </a:t>
            </a:r>
            <a:r>
              <a:rPr lang="en-US" dirty="0">
                <a:solidFill>
                  <a:srgbClr val="FF0000"/>
                </a:solidFill>
              </a:rPr>
              <a:t>the stride</a:t>
            </a:r>
          </a:p>
          <a:p>
            <a:r>
              <a:rPr lang="en-US" dirty="0">
                <a:solidFill>
                  <a:srgbClr val="0000FF"/>
                </a:solidFill>
              </a:rPr>
              <a:t>A vector processor is a central processing unit that can work on an entire vector in one instruction, whereas the instructions of a scalar processor operate on single data items</a:t>
            </a:r>
          </a:p>
          <a:p>
            <a:r>
              <a:rPr lang="en-US" dirty="0"/>
              <a:t>In vector processing, arithmetic and logical operations are applied to vectors</a:t>
            </a:r>
          </a:p>
          <a:p>
            <a:r>
              <a:rPr lang="en-US" dirty="0">
                <a:solidFill>
                  <a:srgbClr val="0000FF"/>
                </a:solidFill>
              </a:rPr>
              <a:t>The conversion from scalar code to vector code is called </a:t>
            </a:r>
            <a:r>
              <a:rPr lang="en-US" dirty="0">
                <a:solidFill>
                  <a:srgbClr val="FF0000"/>
                </a:solidFill>
              </a:rPr>
              <a:t>vectorization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What is Vector Processing?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The instruction to the processor is in the form of one complete vector instead of its element</a:t>
            </a:r>
          </a:p>
          <a:p>
            <a:r>
              <a:rPr lang="en-US" dirty="0"/>
              <a:t>The operand to the instructions are complete vectors instead of one element</a:t>
            </a:r>
          </a:p>
          <a:p>
            <a:r>
              <a:rPr lang="en-US" dirty="0">
                <a:solidFill>
                  <a:srgbClr val="0000FF"/>
                </a:solidFill>
              </a:rPr>
              <a:t>Vector processors reduce the fetch and decode bandwidth as the number of instructions fetched are less</a:t>
            </a:r>
          </a:p>
          <a:p>
            <a:r>
              <a:rPr lang="en-US" dirty="0"/>
              <a:t>Reduces software overhead for maintenance of looping control</a:t>
            </a:r>
          </a:p>
          <a:p>
            <a:r>
              <a:rPr lang="en-US" dirty="0">
                <a:solidFill>
                  <a:srgbClr val="0000FF"/>
                </a:solidFill>
              </a:rPr>
              <a:t>Enhanced performance but increased hardware and compiler cost</a:t>
            </a:r>
          </a:p>
          <a:p>
            <a:r>
              <a:rPr lang="en-US" dirty="0"/>
              <a:t>A compiler capable of vectorization is called vectorizing compiler</a:t>
            </a:r>
          </a:p>
          <a:p>
            <a:r>
              <a:rPr lang="en-US" dirty="0">
                <a:solidFill>
                  <a:srgbClr val="0000FF"/>
                </a:solidFill>
              </a:rPr>
              <a:t>Vector processors can greatly improve performance on certain applications e.g. numerical simulation and similar tasks e.g. long-range weather forecasting, aerodynamics and space flight simulation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28497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65126"/>
            <a:ext cx="10515600" cy="673100"/>
          </a:xfrm>
          <a:noFill/>
        </p:spPr>
        <p:txBody>
          <a:bodyPr anchor="b">
            <a:normAutofit fontScale="90000"/>
          </a:bodyPr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Scalar vs. Vector CPU</a:t>
            </a:r>
          </a:p>
        </p:txBody>
      </p:sp>
      <p:grpSp>
        <p:nvGrpSpPr>
          <p:cNvPr id="2" name="Group 92"/>
          <p:cNvGrpSpPr>
            <a:grpSpLocks/>
          </p:cNvGrpSpPr>
          <p:nvPr/>
        </p:nvGrpSpPr>
        <p:grpSpPr bwMode="auto">
          <a:xfrm>
            <a:off x="1921934" y="2305050"/>
            <a:ext cx="7433733" cy="4362450"/>
            <a:chOff x="908" y="1452"/>
            <a:chExt cx="3512" cy="2748"/>
          </a:xfrm>
        </p:grpSpPr>
        <p:sp>
          <p:nvSpPr>
            <p:cNvPr id="12293" name="Rectangle 4"/>
            <p:cNvSpPr>
              <a:spLocks noChangeArrowheads="1"/>
            </p:cNvSpPr>
            <p:nvPr/>
          </p:nvSpPr>
          <p:spPr bwMode="auto">
            <a:xfrm>
              <a:off x="908" y="1452"/>
              <a:ext cx="1563" cy="274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16"/>
            <p:cNvGrpSpPr>
              <a:grpSpLocks/>
            </p:cNvGrpSpPr>
            <p:nvPr/>
          </p:nvGrpSpPr>
          <p:grpSpPr bwMode="auto">
            <a:xfrm>
              <a:off x="1363" y="2556"/>
              <a:ext cx="629" cy="958"/>
              <a:chOff x="1363" y="2556"/>
              <a:chExt cx="629" cy="958"/>
            </a:xfrm>
          </p:grpSpPr>
          <p:sp>
            <p:nvSpPr>
              <p:cNvPr id="12370" name="Oval 5"/>
              <p:cNvSpPr>
                <a:spLocks noChangeArrowheads="1"/>
              </p:cNvSpPr>
              <p:nvPr/>
            </p:nvSpPr>
            <p:spPr bwMode="auto">
              <a:xfrm>
                <a:off x="1616" y="2973"/>
                <a:ext cx="136" cy="136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71" name="Rectangle 6"/>
              <p:cNvSpPr>
                <a:spLocks noChangeArrowheads="1"/>
              </p:cNvSpPr>
              <p:nvPr/>
            </p:nvSpPr>
            <p:spPr bwMode="auto">
              <a:xfrm>
                <a:off x="1575" y="2894"/>
                <a:ext cx="159" cy="28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2400" b="1"/>
                  <a:t>+</a:t>
                </a:r>
              </a:p>
            </p:txBody>
          </p:sp>
          <p:sp>
            <p:nvSpPr>
              <p:cNvPr id="12372" name="Rectangle 7"/>
              <p:cNvSpPr>
                <a:spLocks noChangeArrowheads="1"/>
              </p:cNvSpPr>
              <p:nvPr/>
            </p:nvSpPr>
            <p:spPr bwMode="auto">
              <a:xfrm>
                <a:off x="1376" y="2589"/>
                <a:ext cx="232" cy="232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73" name="Rectangle 8"/>
              <p:cNvSpPr>
                <a:spLocks noChangeArrowheads="1"/>
              </p:cNvSpPr>
              <p:nvPr/>
            </p:nvSpPr>
            <p:spPr bwMode="auto">
              <a:xfrm>
                <a:off x="1760" y="2589"/>
                <a:ext cx="232" cy="232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74" name="Rectangle 9"/>
              <p:cNvSpPr>
                <a:spLocks noChangeArrowheads="1"/>
              </p:cNvSpPr>
              <p:nvPr/>
            </p:nvSpPr>
            <p:spPr bwMode="auto">
              <a:xfrm>
                <a:off x="1568" y="3261"/>
                <a:ext cx="232" cy="232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75" name="Rectangle 10"/>
              <p:cNvSpPr>
                <a:spLocks noChangeArrowheads="1"/>
              </p:cNvSpPr>
              <p:nvPr/>
            </p:nvSpPr>
            <p:spPr bwMode="auto">
              <a:xfrm>
                <a:off x="1363" y="2558"/>
                <a:ext cx="211" cy="28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2400" b="1">
                    <a:solidFill>
                      <a:srgbClr val="009900"/>
                    </a:solidFill>
                  </a:rPr>
                  <a:t>r1</a:t>
                </a:r>
              </a:p>
            </p:txBody>
          </p:sp>
          <p:sp>
            <p:nvSpPr>
              <p:cNvPr id="12376" name="Rectangle 11"/>
              <p:cNvSpPr>
                <a:spLocks noChangeArrowheads="1"/>
              </p:cNvSpPr>
              <p:nvPr/>
            </p:nvSpPr>
            <p:spPr bwMode="auto">
              <a:xfrm>
                <a:off x="1737" y="2556"/>
                <a:ext cx="211" cy="28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2400" b="1">
                    <a:solidFill>
                      <a:srgbClr val="009900"/>
                    </a:solidFill>
                  </a:rPr>
                  <a:t>r2</a:t>
                </a:r>
              </a:p>
            </p:txBody>
          </p:sp>
          <p:sp>
            <p:nvSpPr>
              <p:cNvPr id="12377" name="Rectangle 12"/>
              <p:cNvSpPr>
                <a:spLocks noChangeArrowheads="1"/>
              </p:cNvSpPr>
              <p:nvPr/>
            </p:nvSpPr>
            <p:spPr bwMode="auto">
              <a:xfrm>
                <a:off x="1540" y="3225"/>
                <a:ext cx="211" cy="28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2400" b="1">
                    <a:solidFill>
                      <a:srgbClr val="009900"/>
                    </a:solidFill>
                  </a:rPr>
                  <a:t>r3</a:t>
                </a:r>
              </a:p>
            </p:txBody>
          </p:sp>
          <p:sp>
            <p:nvSpPr>
              <p:cNvPr id="12378" name="Line 13"/>
              <p:cNvSpPr>
                <a:spLocks noChangeShapeType="1"/>
              </p:cNvSpPr>
              <p:nvPr/>
            </p:nvSpPr>
            <p:spPr bwMode="auto">
              <a:xfrm>
                <a:off x="1548" y="2834"/>
                <a:ext cx="93" cy="1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79" name="Line 14"/>
              <p:cNvSpPr>
                <a:spLocks noChangeShapeType="1"/>
              </p:cNvSpPr>
              <p:nvPr/>
            </p:nvSpPr>
            <p:spPr bwMode="auto">
              <a:xfrm flipH="1">
                <a:off x="1729" y="2834"/>
                <a:ext cx="105" cy="1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80" name="Line 15"/>
              <p:cNvSpPr>
                <a:spLocks noChangeShapeType="1"/>
              </p:cNvSpPr>
              <p:nvPr/>
            </p:nvSpPr>
            <p:spPr bwMode="auto">
              <a:xfrm>
                <a:off x="1684" y="3122"/>
                <a:ext cx="0" cy="1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295" name="Rectangle 17"/>
            <p:cNvSpPr>
              <a:spLocks noChangeArrowheads="1"/>
            </p:cNvSpPr>
            <p:nvPr/>
          </p:nvSpPr>
          <p:spPr bwMode="auto">
            <a:xfrm>
              <a:off x="1044" y="3848"/>
              <a:ext cx="998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b="1">
                  <a:solidFill>
                    <a:srgbClr val="009900"/>
                  </a:solidFill>
                  <a:latin typeface="Courier New" pitchFamily="49" charset="0"/>
                </a:rPr>
                <a:t>add r3, r1, r2</a:t>
              </a:r>
            </a:p>
          </p:txBody>
        </p:sp>
        <p:sp>
          <p:nvSpPr>
            <p:cNvPr id="12296" name="Rectangle 18"/>
            <p:cNvSpPr>
              <a:spLocks noChangeArrowheads="1"/>
            </p:cNvSpPr>
            <p:nvPr/>
          </p:nvSpPr>
          <p:spPr bwMode="auto">
            <a:xfrm>
              <a:off x="1032" y="1574"/>
              <a:ext cx="874" cy="52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sz="2400" b="1">
                  <a:solidFill>
                    <a:srgbClr val="009900"/>
                  </a:solidFill>
                </a:rPr>
                <a:t>SCALAR</a:t>
              </a:r>
            </a:p>
            <a:p>
              <a:pPr algn="ctr"/>
              <a:r>
                <a:rPr lang="en-US" sz="2400" b="1">
                  <a:solidFill>
                    <a:srgbClr val="009900"/>
                  </a:solidFill>
                </a:rPr>
                <a:t>(1 operation)</a:t>
              </a:r>
            </a:p>
          </p:txBody>
        </p:sp>
        <p:sp>
          <p:nvSpPr>
            <p:cNvPr id="12297" name="Rectangle 19"/>
            <p:cNvSpPr>
              <a:spLocks noChangeArrowheads="1"/>
            </p:cNvSpPr>
            <p:nvPr/>
          </p:nvSpPr>
          <p:spPr bwMode="auto">
            <a:xfrm>
              <a:off x="2697" y="1452"/>
              <a:ext cx="1723" cy="274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" name="Group 89"/>
            <p:cNvGrpSpPr>
              <a:grpSpLocks/>
            </p:cNvGrpSpPr>
            <p:nvPr/>
          </p:nvGrpSpPr>
          <p:grpSpPr bwMode="auto">
            <a:xfrm>
              <a:off x="3131" y="2364"/>
              <a:ext cx="998" cy="1298"/>
              <a:chOff x="3131" y="2364"/>
              <a:chExt cx="998" cy="1298"/>
            </a:xfrm>
          </p:grpSpPr>
          <p:grpSp>
            <p:nvGrpSpPr>
              <p:cNvPr id="5" name="Group 27"/>
              <p:cNvGrpSpPr>
                <a:grpSpLocks/>
              </p:cNvGrpSpPr>
              <p:nvPr/>
            </p:nvGrpSpPr>
            <p:grpSpPr bwMode="auto">
              <a:xfrm>
                <a:off x="3383" y="2364"/>
                <a:ext cx="616" cy="904"/>
                <a:chOff x="3383" y="2364"/>
                <a:chExt cx="616" cy="904"/>
              </a:xfrm>
            </p:grpSpPr>
            <p:sp>
              <p:nvSpPr>
                <p:cNvPr id="12363" name="Oval 20"/>
                <p:cNvSpPr>
                  <a:spLocks noChangeArrowheads="1"/>
                </p:cNvSpPr>
                <p:nvPr/>
              </p:nvSpPr>
              <p:spPr bwMode="auto">
                <a:xfrm>
                  <a:off x="3623" y="2748"/>
                  <a:ext cx="136" cy="136"/>
                </a:xfrm>
                <a:prstGeom prst="ellipse">
                  <a:avLst/>
                </a:prstGeom>
                <a:solidFill>
                  <a:schemeClr val="accent1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364" name="Rectangle 21"/>
                <p:cNvSpPr>
                  <a:spLocks noChangeArrowheads="1"/>
                </p:cNvSpPr>
                <p:nvPr/>
              </p:nvSpPr>
              <p:spPr bwMode="auto">
                <a:xfrm>
                  <a:off x="3383" y="2364"/>
                  <a:ext cx="232" cy="232"/>
                </a:xfrm>
                <a:prstGeom prst="rect">
                  <a:avLst/>
                </a:prstGeom>
                <a:solidFill>
                  <a:schemeClr val="accent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365" name="Rectangle 22"/>
                <p:cNvSpPr>
                  <a:spLocks noChangeArrowheads="1"/>
                </p:cNvSpPr>
                <p:nvPr/>
              </p:nvSpPr>
              <p:spPr bwMode="auto">
                <a:xfrm>
                  <a:off x="3767" y="2364"/>
                  <a:ext cx="232" cy="232"/>
                </a:xfrm>
                <a:prstGeom prst="rect">
                  <a:avLst/>
                </a:prstGeom>
                <a:solidFill>
                  <a:schemeClr val="accent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366" name="Rectangle 23"/>
                <p:cNvSpPr>
                  <a:spLocks noChangeArrowheads="1"/>
                </p:cNvSpPr>
                <p:nvPr/>
              </p:nvSpPr>
              <p:spPr bwMode="auto">
                <a:xfrm>
                  <a:off x="3575" y="3036"/>
                  <a:ext cx="232" cy="232"/>
                </a:xfrm>
                <a:prstGeom prst="rect">
                  <a:avLst/>
                </a:prstGeom>
                <a:solidFill>
                  <a:schemeClr val="accent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367" name="Line 24"/>
                <p:cNvSpPr>
                  <a:spLocks noChangeShapeType="1"/>
                </p:cNvSpPr>
                <p:nvPr/>
              </p:nvSpPr>
              <p:spPr bwMode="auto">
                <a:xfrm>
                  <a:off x="3555" y="2609"/>
                  <a:ext cx="93" cy="127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368" name="Line 25"/>
                <p:cNvSpPr>
                  <a:spLocks noChangeShapeType="1"/>
                </p:cNvSpPr>
                <p:nvPr/>
              </p:nvSpPr>
              <p:spPr bwMode="auto">
                <a:xfrm flipH="1">
                  <a:off x="3736" y="2609"/>
                  <a:ext cx="105" cy="127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369" name="Line 26"/>
                <p:cNvSpPr>
                  <a:spLocks noChangeShapeType="1"/>
                </p:cNvSpPr>
                <p:nvPr/>
              </p:nvSpPr>
              <p:spPr bwMode="auto">
                <a:xfrm>
                  <a:off x="3691" y="2897"/>
                  <a:ext cx="0" cy="127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" name="Group 35"/>
              <p:cNvGrpSpPr>
                <a:grpSpLocks/>
              </p:cNvGrpSpPr>
              <p:nvPr/>
            </p:nvGrpSpPr>
            <p:grpSpPr bwMode="auto">
              <a:xfrm>
                <a:off x="3358" y="2389"/>
                <a:ext cx="616" cy="904"/>
                <a:chOff x="3358" y="2389"/>
                <a:chExt cx="616" cy="904"/>
              </a:xfrm>
            </p:grpSpPr>
            <p:sp>
              <p:nvSpPr>
                <p:cNvPr id="12356" name="Oval 28"/>
                <p:cNvSpPr>
                  <a:spLocks noChangeArrowheads="1"/>
                </p:cNvSpPr>
                <p:nvPr/>
              </p:nvSpPr>
              <p:spPr bwMode="auto">
                <a:xfrm>
                  <a:off x="3598" y="2773"/>
                  <a:ext cx="136" cy="136"/>
                </a:xfrm>
                <a:prstGeom prst="ellipse">
                  <a:avLst/>
                </a:prstGeom>
                <a:solidFill>
                  <a:schemeClr val="accent1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357" name="Rectangle 29"/>
                <p:cNvSpPr>
                  <a:spLocks noChangeArrowheads="1"/>
                </p:cNvSpPr>
                <p:nvPr/>
              </p:nvSpPr>
              <p:spPr bwMode="auto">
                <a:xfrm>
                  <a:off x="3358" y="2389"/>
                  <a:ext cx="232" cy="232"/>
                </a:xfrm>
                <a:prstGeom prst="rect">
                  <a:avLst/>
                </a:prstGeom>
                <a:solidFill>
                  <a:schemeClr val="accent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358" name="Rectangle 30"/>
                <p:cNvSpPr>
                  <a:spLocks noChangeArrowheads="1"/>
                </p:cNvSpPr>
                <p:nvPr/>
              </p:nvSpPr>
              <p:spPr bwMode="auto">
                <a:xfrm>
                  <a:off x="3742" y="2389"/>
                  <a:ext cx="232" cy="232"/>
                </a:xfrm>
                <a:prstGeom prst="rect">
                  <a:avLst/>
                </a:prstGeom>
                <a:solidFill>
                  <a:schemeClr val="accent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359" name="Rectangle 31"/>
                <p:cNvSpPr>
                  <a:spLocks noChangeArrowheads="1"/>
                </p:cNvSpPr>
                <p:nvPr/>
              </p:nvSpPr>
              <p:spPr bwMode="auto">
                <a:xfrm>
                  <a:off x="3550" y="3061"/>
                  <a:ext cx="232" cy="232"/>
                </a:xfrm>
                <a:prstGeom prst="rect">
                  <a:avLst/>
                </a:prstGeom>
                <a:solidFill>
                  <a:schemeClr val="accent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360" name="Line 32"/>
                <p:cNvSpPr>
                  <a:spLocks noChangeShapeType="1"/>
                </p:cNvSpPr>
                <p:nvPr/>
              </p:nvSpPr>
              <p:spPr bwMode="auto">
                <a:xfrm>
                  <a:off x="3530" y="2634"/>
                  <a:ext cx="93" cy="127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361" name="Line 33"/>
                <p:cNvSpPr>
                  <a:spLocks noChangeShapeType="1"/>
                </p:cNvSpPr>
                <p:nvPr/>
              </p:nvSpPr>
              <p:spPr bwMode="auto">
                <a:xfrm flipH="1">
                  <a:off x="3711" y="2634"/>
                  <a:ext cx="105" cy="127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362" name="Line 34"/>
                <p:cNvSpPr>
                  <a:spLocks noChangeShapeType="1"/>
                </p:cNvSpPr>
                <p:nvPr/>
              </p:nvSpPr>
              <p:spPr bwMode="auto">
                <a:xfrm>
                  <a:off x="3666" y="2922"/>
                  <a:ext cx="0" cy="127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" name="Group 43"/>
              <p:cNvGrpSpPr>
                <a:grpSpLocks/>
              </p:cNvGrpSpPr>
              <p:nvPr/>
            </p:nvGrpSpPr>
            <p:grpSpPr bwMode="auto">
              <a:xfrm>
                <a:off x="3323" y="2414"/>
                <a:ext cx="616" cy="904"/>
                <a:chOff x="3323" y="2414"/>
                <a:chExt cx="616" cy="904"/>
              </a:xfrm>
            </p:grpSpPr>
            <p:sp>
              <p:nvSpPr>
                <p:cNvPr id="12349" name="Oval 36"/>
                <p:cNvSpPr>
                  <a:spLocks noChangeArrowheads="1"/>
                </p:cNvSpPr>
                <p:nvPr/>
              </p:nvSpPr>
              <p:spPr bwMode="auto">
                <a:xfrm>
                  <a:off x="3563" y="2798"/>
                  <a:ext cx="136" cy="136"/>
                </a:xfrm>
                <a:prstGeom prst="ellipse">
                  <a:avLst/>
                </a:prstGeom>
                <a:solidFill>
                  <a:schemeClr val="accent1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350" name="Rectangle 37"/>
                <p:cNvSpPr>
                  <a:spLocks noChangeArrowheads="1"/>
                </p:cNvSpPr>
                <p:nvPr/>
              </p:nvSpPr>
              <p:spPr bwMode="auto">
                <a:xfrm>
                  <a:off x="3323" y="2414"/>
                  <a:ext cx="232" cy="232"/>
                </a:xfrm>
                <a:prstGeom prst="rect">
                  <a:avLst/>
                </a:prstGeom>
                <a:solidFill>
                  <a:schemeClr val="accent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351" name="Rectangle 38"/>
                <p:cNvSpPr>
                  <a:spLocks noChangeArrowheads="1"/>
                </p:cNvSpPr>
                <p:nvPr/>
              </p:nvSpPr>
              <p:spPr bwMode="auto">
                <a:xfrm>
                  <a:off x="3707" y="2414"/>
                  <a:ext cx="232" cy="232"/>
                </a:xfrm>
                <a:prstGeom prst="rect">
                  <a:avLst/>
                </a:prstGeom>
                <a:solidFill>
                  <a:schemeClr val="accent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352" name="Rectangle 39"/>
                <p:cNvSpPr>
                  <a:spLocks noChangeArrowheads="1"/>
                </p:cNvSpPr>
                <p:nvPr/>
              </p:nvSpPr>
              <p:spPr bwMode="auto">
                <a:xfrm>
                  <a:off x="3515" y="3086"/>
                  <a:ext cx="232" cy="232"/>
                </a:xfrm>
                <a:prstGeom prst="rect">
                  <a:avLst/>
                </a:prstGeom>
                <a:solidFill>
                  <a:schemeClr val="accent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353" name="Line 40"/>
                <p:cNvSpPr>
                  <a:spLocks noChangeShapeType="1"/>
                </p:cNvSpPr>
                <p:nvPr/>
              </p:nvSpPr>
              <p:spPr bwMode="auto">
                <a:xfrm>
                  <a:off x="3495" y="2659"/>
                  <a:ext cx="93" cy="127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354" name="Line 41"/>
                <p:cNvSpPr>
                  <a:spLocks noChangeShapeType="1"/>
                </p:cNvSpPr>
                <p:nvPr/>
              </p:nvSpPr>
              <p:spPr bwMode="auto">
                <a:xfrm flipH="1">
                  <a:off x="3676" y="2659"/>
                  <a:ext cx="105" cy="127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355" name="Line 42"/>
                <p:cNvSpPr>
                  <a:spLocks noChangeShapeType="1"/>
                </p:cNvSpPr>
                <p:nvPr/>
              </p:nvSpPr>
              <p:spPr bwMode="auto">
                <a:xfrm>
                  <a:off x="3631" y="2947"/>
                  <a:ext cx="0" cy="127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" name="Group 51"/>
              <p:cNvGrpSpPr>
                <a:grpSpLocks/>
              </p:cNvGrpSpPr>
              <p:nvPr/>
            </p:nvGrpSpPr>
            <p:grpSpPr bwMode="auto">
              <a:xfrm>
                <a:off x="3293" y="2449"/>
                <a:ext cx="616" cy="904"/>
                <a:chOff x="3293" y="2449"/>
                <a:chExt cx="616" cy="904"/>
              </a:xfrm>
            </p:grpSpPr>
            <p:sp>
              <p:nvSpPr>
                <p:cNvPr id="12342" name="Oval 44"/>
                <p:cNvSpPr>
                  <a:spLocks noChangeArrowheads="1"/>
                </p:cNvSpPr>
                <p:nvPr/>
              </p:nvSpPr>
              <p:spPr bwMode="auto">
                <a:xfrm>
                  <a:off x="3533" y="2833"/>
                  <a:ext cx="136" cy="136"/>
                </a:xfrm>
                <a:prstGeom prst="ellipse">
                  <a:avLst/>
                </a:prstGeom>
                <a:solidFill>
                  <a:schemeClr val="accent1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343" name="Rectangle 45"/>
                <p:cNvSpPr>
                  <a:spLocks noChangeArrowheads="1"/>
                </p:cNvSpPr>
                <p:nvPr/>
              </p:nvSpPr>
              <p:spPr bwMode="auto">
                <a:xfrm>
                  <a:off x="3293" y="2449"/>
                  <a:ext cx="232" cy="232"/>
                </a:xfrm>
                <a:prstGeom prst="rect">
                  <a:avLst/>
                </a:prstGeom>
                <a:solidFill>
                  <a:schemeClr val="accent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344" name="Rectangle 46"/>
                <p:cNvSpPr>
                  <a:spLocks noChangeArrowheads="1"/>
                </p:cNvSpPr>
                <p:nvPr/>
              </p:nvSpPr>
              <p:spPr bwMode="auto">
                <a:xfrm>
                  <a:off x="3677" y="2449"/>
                  <a:ext cx="232" cy="232"/>
                </a:xfrm>
                <a:prstGeom prst="rect">
                  <a:avLst/>
                </a:prstGeom>
                <a:solidFill>
                  <a:schemeClr val="accent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345" name="Rectangle 47"/>
                <p:cNvSpPr>
                  <a:spLocks noChangeArrowheads="1"/>
                </p:cNvSpPr>
                <p:nvPr/>
              </p:nvSpPr>
              <p:spPr bwMode="auto">
                <a:xfrm>
                  <a:off x="3485" y="3121"/>
                  <a:ext cx="232" cy="232"/>
                </a:xfrm>
                <a:prstGeom prst="rect">
                  <a:avLst/>
                </a:prstGeom>
                <a:solidFill>
                  <a:schemeClr val="accent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346" name="Line 48"/>
                <p:cNvSpPr>
                  <a:spLocks noChangeShapeType="1"/>
                </p:cNvSpPr>
                <p:nvPr/>
              </p:nvSpPr>
              <p:spPr bwMode="auto">
                <a:xfrm>
                  <a:off x="3465" y="2694"/>
                  <a:ext cx="93" cy="127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347" name="Line 49"/>
                <p:cNvSpPr>
                  <a:spLocks noChangeShapeType="1"/>
                </p:cNvSpPr>
                <p:nvPr/>
              </p:nvSpPr>
              <p:spPr bwMode="auto">
                <a:xfrm flipH="1">
                  <a:off x="3646" y="2694"/>
                  <a:ext cx="105" cy="127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348" name="Line 50"/>
                <p:cNvSpPr>
                  <a:spLocks noChangeShapeType="1"/>
                </p:cNvSpPr>
                <p:nvPr/>
              </p:nvSpPr>
              <p:spPr bwMode="auto">
                <a:xfrm>
                  <a:off x="3601" y="2982"/>
                  <a:ext cx="0" cy="127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" name="Group 59"/>
              <p:cNvGrpSpPr>
                <a:grpSpLocks/>
              </p:cNvGrpSpPr>
              <p:nvPr/>
            </p:nvGrpSpPr>
            <p:grpSpPr bwMode="auto">
              <a:xfrm>
                <a:off x="3268" y="2479"/>
                <a:ext cx="616" cy="904"/>
                <a:chOff x="3268" y="2479"/>
                <a:chExt cx="616" cy="904"/>
              </a:xfrm>
            </p:grpSpPr>
            <p:sp>
              <p:nvSpPr>
                <p:cNvPr id="12335" name="Oval 52"/>
                <p:cNvSpPr>
                  <a:spLocks noChangeArrowheads="1"/>
                </p:cNvSpPr>
                <p:nvPr/>
              </p:nvSpPr>
              <p:spPr bwMode="auto">
                <a:xfrm>
                  <a:off x="3508" y="2863"/>
                  <a:ext cx="136" cy="136"/>
                </a:xfrm>
                <a:prstGeom prst="ellipse">
                  <a:avLst/>
                </a:prstGeom>
                <a:solidFill>
                  <a:schemeClr val="accent1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336" name="Rectangle 53"/>
                <p:cNvSpPr>
                  <a:spLocks noChangeArrowheads="1"/>
                </p:cNvSpPr>
                <p:nvPr/>
              </p:nvSpPr>
              <p:spPr bwMode="auto">
                <a:xfrm>
                  <a:off x="3268" y="2479"/>
                  <a:ext cx="232" cy="232"/>
                </a:xfrm>
                <a:prstGeom prst="rect">
                  <a:avLst/>
                </a:prstGeom>
                <a:solidFill>
                  <a:schemeClr val="accent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337" name="Rectangle 54"/>
                <p:cNvSpPr>
                  <a:spLocks noChangeArrowheads="1"/>
                </p:cNvSpPr>
                <p:nvPr/>
              </p:nvSpPr>
              <p:spPr bwMode="auto">
                <a:xfrm>
                  <a:off x="3652" y="2479"/>
                  <a:ext cx="232" cy="232"/>
                </a:xfrm>
                <a:prstGeom prst="rect">
                  <a:avLst/>
                </a:prstGeom>
                <a:solidFill>
                  <a:schemeClr val="accent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338" name="Rectangle 55"/>
                <p:cNvSpPr>
                  <a:spLocks noChangeArrowheads="1"/>
                </p:cNvSpPr>
                <p:nvPr/>
              </p:nvSpPr>
              <p:spPr bwMode="auto">
                <a:xfrm>
                  <a:off x="3460" y="3151"/>
                  <a:ext cx="232" cy="232"/>
                </a:xfrm>
                <a:prstGeom prst="rect">
                  <a:avLst/>
                </a:prstGeom>
                <a:solidFill>
                  <a:schemeClr val="accent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339" name="Line 56"/>
                <p:cNvSpPr>
                  <a:spLocks noChangeShapeType="1"/>
                </p:cNvSpPr>
                <p:nvPr/>
              </p:nvSpPr>
              <p:spPr bwMode="auto">
                <a:xfrm>
                  <a:off x="3440" y="2724"/>
                  <a:ext cx="93" cy="127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340" name="Line 57"/>
                <p:cNvSpPr>
                  <a:spLocks noChangeShapeType="1"/>
                </p:cNvSpPr>
                <p:nvPr/>
              </p:nvSpPr>
              <p:spPr bwMode="auto">
                <a:xfrm flipH="1">
                  <a:off x="3621" y="2724"/>
                  <a:ext cx="105" cy="127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341" name="Line 58"/>
                <p:cNvSpPr>
                  <a:spLocks noChangeShapeType="1"/>
                </p:cNvSpPr>
                <p:nvPr/>
              </p:nvSpPr>
              <p:spPr bwMode="auto">
                <a:xfrm>
                  <a:off x="3576" y="3012"/>
                  <a:ext cx="0" cy="127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" name="Group 67"/>
              <p:cNvGrpSpPr>
                <a:grpSpLocks/>
              </p:cNvGrpSpPr>
              <p:nvPr/>
            </p:nvGrpSpPr>
            <p:grpSpPr bwMode="auto">
              <a:xfrm>
                <a:off x="3233" y="2509"/>
                <a:ext cx="616" cy="904"/>
                <a:chOff x="3233" y="2509"/>
                <a:chExt cx="616" cy="904"/>
              </a:xfrm>
            </p:grpSpPr>
            <p:sp>
              <p:nvSpPr>
                <p:cNvPr id="12328" name="Oval 60"/>
                <p:cNvSpPr>
                  <a:spLocks noChangeArrowheads="1"/>
                </p:cNvSpPr>
                <p:nvPr/>
              </p:nvSpPr>
              <p:spPr bwMode="auto">
                <a:xfrm>
                  <a:off x="3473" y="2893"/>
                  <a:ext cx="136" cy="136"/>
                </a:xfrm>
                <a:prstGeom prst="ellipse">
                  <a:avLst/>
                </a:prstGeom>
                <a:solidFill>
                  <a:schemeClr val="accent1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329" name="Rectangle 61"/>
                <p:cNvSpPr>
                  <a:spLocks noChangeArrowheads="1"/>
                </p:cNvSpPr>
                <p:nvPr/>
              </p:nvSpPr>
              <p:spPr bwMode="auto">
                <a:xfrm>
                  <a:off x="3233" y="2509"/>
                  <a:ext cx="232" cy="232"/>
                </a:xfrm>
                <a:prstGeom prst="rect">
                  <a:avLst/>
                </a:prstGeom>
                <a:solidFill>
                  <a:schemeClr val="accent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330" name="Rectangle 62"/>
                <p:cNvSpPr>
                  <a:spLocks noChangeArrowheads="1"/>
                </p:cNvSpPr>
                <p:nvPr/>
              </p:nvSpPr>
              <p:spPr bwMode="auto">
                <a:xfrm>
                  <a:off x="3617" y="2509"/>
                  <a:ext cx="232" cy="232"/>
                </a:xfrm>
                <a:prstGeom prst="rect">
                  <a:avLst/>
                </a:prstGeom>
                <a:solidFill>
                  <a:schemeClr val="accent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331" name="Rectangle 63"/>
                <p:cNvSpPr>
                  <a:spLocks noChangeArrowheads="1"/>
                </p:cNvSpPr>
                <p:nvPr/>
              </p:nvSpPr>
              <p:spPr bwMode="auto">
                <a:xfrm>
                  <a:off x="3425" y="3181"/>
                  <a:ext cx="232" cy="232"/>
                </a:xfrm>
                <a:prstGeom prst="rect">
                  <a:avLst/>
                </a:prstGeom>
                <a:solidFill>
                  <a:schemeClr val="accent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332" name="Line 64"/>
                <p:cNvSpPr>
                  <a:spLocks noChangeShapeType="1"/>
                </p:cNvSpPr>
                <p:nvPr/>
              </p:nvSpPr>
              <p:spPr bwMode="auto">
                <a:xfrm>
                  <a:off x="3405" y="2754"/>
                  <a:ext cx="93" cy="127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333" name="Line 65"/>
                <p:cNvSpPr>
                  <a:spLocks noChangeShapeType="1"/>
                </p:cNvSpPr>
                <p:nvPr/>
              </p:nvSpPr>
              <p:spPr bwMode="auto">
                <a:xfrm flipH="1">
                  <a:off x="3586" y="2754"/>
                  <a:ext cx="105" cy="127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334" name="Line 66"/>
                <p:cNvSpPr>
                  <a:spLocks noChangeShapeType="1"/>
                </p:cNvSpPr>
                <p:nvPr/>
              </p:nvSpPr>
              <p:spPr bwMode="auto">
                <a:xfrm>
                  <a:off x="3541" y="3042"/>
                  <a:ext cx="0" cy="127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" name="Group 75"/>
              <p:cNvGrpSpPr>
                <a:grpSpLocks/>
              </p:cNvGrpSpPr>
              <p:nvPr/>
            </p:nvGrpSpPr>
            <p:grpSpPr bwMode="auto">
              <a:xfrm>
                <a:off x="3198" y="2544"/>
                <a:ext cx="616" cy="904"/>
                <a:chOff x="3198" y="2544"/>
                <a:chExt cx="616" cy="904"/>
              </a:xfrm>
            </p:grpSpPr>
            <p:sp>
              <p:nvSpPr>
                <p:cNvPr id="12321" name="Oval 68"/>
                <p:cNvSpPr>
                  <a:spLocks noChangeArrowheads="1"/>
                </p:cNvSpPr>
                <p:nvPr/>
              </p:nvSpPr>
              <p:spPr bwMode="auto">
                <a:xfrm>
                  <a:off x="3438" y="2928"/>
                  <a:ext cx="136" cy="136"/>
                </a:xfrm>
                <a:prstGeom prst="ellipse">
                  <a:avLst/>
                </a:prstGeom>
                <a:solidFill>
                  <a:schemeClr val="accent1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322" name="Rectangle 69"/>
                <p:cNvSpPr>
                  <a:spLocks noChangeArrowheads="1"/>
                </p:cNvSpPr>
                <p:nvPr/>
              </p:nvSpPr>
              <p:spPr bwMode="auto">
                <a:xfrm>
                  <a:off x="3198" y="2544"/>
                  <a:ext cx="232" cy="232"/>
                </a:xfrm>
                <a:prstGeom prst="rect">
                  <a:avLst/>
                </a:prstGeom>
                <a:solidFill>
                  <a:schemeClr val="accent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323" name="Rectangle 70"/>
                <p:cNvSpPr>
                  <a:spLocks noChangeArrowheads="1"/>
                </p:cNvSpPr>
                <p:nvPr/>
              </p:nvSpPr>
              <p:spPr bwMode="auto">
                <a:xfrm>
                  <a:off x="3582" y="2544"/>
                  <a:ext cx="232" cy="232"/>
                </a:xfrm>
                <a:prstGeom prst="rect">
                  <a:avLst/>
                </a:prstGeom>
                <a:solidFill>
                  <a:schemeClr val="accent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324" name="Rectangle 71"/>
                <p:cNvSpPr>
                  <a:spLocks noChangeArrowheads="1"/>
                </p:cNvSpPr>
                <p:nvPr/>
              </p:nvSpPr>
              <p:spPr bwMode="auto">
                <a:xfrm>
                  <a:off x="3390" y="3216"/>
                  <a:ext cx="232" cy="232"/>
                </a:xfrm>
                <a:prstGeom prst="rect">
                  <a:avLst/>
                </a:prstGeom>
                <a:solidFill>
                  <a:schemeClr val="accent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325" name="Line 72"/>
                <p:cNvSpPr>
                  <a:spLocks noChangeShapeType="1"/>
                </p:cNvSpPr>
                <p:nvPr/>
              </p:nvSpPr>
              <p:spPr bwMode="auto">
                <a:xfrm>
                  <a:off x="3370" y="2789"/>
                  <a:ext cx="93" cy="127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326" name="Line 73"/>
                <p:cNvSpPr>
                  <a:spLocks noChangeShapeType="1"/>
                </p:cNvSpPr>
                <p:nvPr/>
              </p:nvSpPr>
              <p:spPr bwMode="auto">
                <a:xfrm flipH="1">
                  <a:off x="3551" y="2789"/>
                  <a:ext cx="105" cy="127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327" name="Line 74"/>
                <p:cNvSpPr>
                  <a:spLocks noChangeShapeType="1"/>
                </p:cNvSpPr>
                <p:nvPr/>
              </p:nvSpPr>
              <p:spPr bwMode="auto">
                <a:xfrm>
                  <a:off x="3506" y="3077"/>
                  <a:ext cx="0" cy="127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2308" name="Oval 76"/>
              <p:cNvSpPr>
                <a:spLocks noChangeArrowheads="1"/>
              </p:cNvSpPr>
              <p:nvPr/>
            </p:nvSpPr>
            <p:spPr bwMode="auto">
              <a:xfrm>
                <a:off x="3399" y="2968"/>
                <a:ext cx="136" cy="136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09" name="Rectangle 77"/>
              <p:cNvSpPr>
                <a:spLocks noChangeArrowheads="1"/>
              </p:cNvSpPr>
              <p:nvPr/>
            </p:nvSpPr>
            <p:spPr bwMode="auto">
              <a:xfrm>
                <a:off x="3159" y="2584"/>
                <a:ext cx="232" cy="232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10" name="Rectangle 78"/>
              <p:cNvSpPr>
                <a:spLocks noChangeArrowheads="1"/>
              </p:cNvSpPr>
              <p:nvPr/>
            </p:nvSpPr>
            <p:spPr bwMode="auto">
              <a:xfrm>
                <a:off x="3543" y="2584"/>
                <a:ext cx="232" cy="232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11" name="Rectangle 79"/>
              <p:cNvSpPr>
                <a:spLocks noChangeArrowheads="1"/>
              </p:cNvSpPr>
              <p:nvPr/>
            </p:nvSpPr>
            <p:spPr bwMode="auto">
              <a:xfrm>
                <a:off x="3351" y="3256"/>
                <a:ext cx="232" cy="232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12" name="Rectangle 80"/>
              <p:cNvSpPr>
                <a:spLocks noChangeArrowheads="1"/>
              </p:cNvSpPr>
              <p:nvPr/>
            </p:nvSpPr>
            <p:spPr bwMode="auto">
              <a:xfrm>
                <a:off x="3131" y="2553"/>
                <a:ext cx="229" cy="28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2400" b="1">
                    <a:solidFill>
                      <a:srgbClr val="FF0000"/>
                    </a:solidFill>
                  </a:rPr>
                  <a:t>v1</a:t>
                </a:r>
              </a:p>
            </p:txBody>
          </p:sp>
          <p:sp>
            <p:nvSpPr>
              <p:cNvPr id="12313" name="Rectangle 81"/>
              <p:cNvSpPr>
                <a:spLocks noChangeArrowheads="1"/>
              </p:cNvSpPr>
              <p:nvPr/>
            </p:nvSpPr>
            <p:spPr bwMode="auto">
              <a:xfrm>
                <a:off x="3505" y="2551"/>
                <a:ext cx="229" cy="28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2400" b="1">
                    <a:solidFill>
                      <a:srgbClr val="FF0000"/>
                    </a:solidFill>
                  </a:rPr>
                  <a:t>v2</a:t>
                </a:r>
              </a:p>
            </p:txBody>
          </p:sp>
          <p:sp>
            <p:nvSpPr>
              <p:cNvPr id="12314" name="Rectangle 82"/>
              <p:cNvSpPr>
                <a:spLocks noChangeArrowheads="1"/>
              </p:cNvSpPr>
              <p:nvPr/>
            </p:nvSpPr>
            <p:spPr bwMode="auto">
              <a:xfrm>
                <a:off x="3313" y="3225"/>
                <a:ext cx="229" cy="28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2400" b="1">
                    <a:solidFill>
                      <a:srgbClr val="FF0000"/>
                    </a:solidFill>
                  </a:rPr>
                  <a:t>v3</a:t>
                </a:r>
              </a:p>
            </p:txBody>
          </p:sp>
          <p:sp>
            <p:nvSpPr>
              <p:cNvPr id="12315" name="Line 83"/>
              <p:cNvSpPr>
                <a:spLocks noChangeShapeType="1"/>
              </p:cNvSpPr>
              <p:nvPr/>
            </p:nvSpPr>
            <p:spPr bwMode="auto">
              <a:xfrm>
                <a:off x="3331" y="2829"/>
                <a:ext cx="93" cy="1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16" name="Line 84"/>
              <p:cNvSpPr>
                <a:spLocks noChangeShapeType="1"/>
              </p:cNvSpPr>
              <p:nvPr/>
            </p:nvSpPr>
            <p:spPr bwMode="auto">
              <a:xfrm flipH="1">
                <a:off x="3512" y="2829"/>
                <a:ext cx="105" cy="1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17" name="Line 85"/>
              <p:cNvSpPr>
                <a:spLocks noChangeShapeType="1"/>
              </p:cNvSpPr>
              <p:nvPr/>
            </p:nvSpPr>
            <p:spPr bwMode="auto">
              <a:xfrm>
                <a:off x="3467" y="3117"/>
                <a:ext cx="0" cy="1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18" name="Rectangle 86"/>
              <p:cNvSpPr>
                <a:spLocks noChangeArrowheads="1"/>
              </p:cNvSpPr>
              <p:nvPr/>
            </p:nvSpPr>
            <p:spPr bwMode="auto">
              <a:xfrm>
                <a:off x="3355" y="2887"/>
                <a:ext cx="159" cy="28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2400" b="1"/>
                  <a:t>+</a:t>
                </a:r>
              </a:p>
            </p:txBody>
          </p:sp>
          <p:sp>
            <p:nvSpPr>
              <p:cNvPr id="12319" name="Line 87"/>
              <p:cNvSpPr>
                <a:spLocks noChangeShapeType="1"/>
              </p:cNvSpPr>
              <p:nvPr/>
            </p:nvSpPr>
            <p:spPr bwMode="auto">
              <a:xfrm flipH="1">
                <a:off x="3624" y="3316"/>
                <a:ext cx="237" cy="19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20" name="Rectangle 88"/>
              <p:cNvSpPr>
                <a:spLocks noChangeArrowheads="1"/>
              </p:cNvSpPr>
              <p:nvPr/>
            </p:nvSpPr>
            <p:spPr bwMode="auto">
              <a:xfrm>
                <a:off x="3724" y="3373"/>
                <a:ext cx="405" cy="28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90488" tIns="44450" rIns="90488" bIns="44450">
                <a:spAutoFit/>
              </a:bodyPr>
              <a:lstStyle/>
              <a:p>
                <a:r>
                  <a:rPr lang="en-US" sz="1200" b="1">
                    <a:solidFill>
                      <a:srgbClr val="FF0000"/>
                    </a:solidFill>
                  </a:rPr>
                  <a:t>vector</a:t>
                </a:r>
              </a:p>
              <a:p>
                <a:r>
                  <a:rPr lang="en-US" sz="1200" b="1">
                    <a:solidFill>
                      <a:srgbClr val="FF0000"/>
                    </a:solidFill>
                  </a:rPr>
                  <a:t>length</a:t>
                </a:r>
              </a:p>
            </p:txBody>
          </p:sp>
        </p:grpSp>
        <p:sp>
          <p:nvSpPr>
            <p:cNvPr id="12299" name="Rectangle 90"/>
            <p:cNvSpPr>
              <a:spLocks noChangeArrowheads="1"/>
            </p:cNvSpPr>
            <p:nvPr/>
          </p:nvSpPr>
          <p:spPr bwMode="auto">
            <a:xfrm>
              <a:off x="2780" y="3840"/>
              <a:ext cx="1063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</a:rPr>
                <a:t>addv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</a:rPr>
                <a:t> v3, v1, v2</a:t>
              </a:r>
            </a:p>
          </p:txBody>
        </p:sp>
        <p:sp>
          <p:nvSpPr>
            <p:cNvPr id="12300" name="Rectangle 91"/>
            <p:cNvSpPr>
              <a:spLocks noChangeArrowheads="1"/>
            </p:cNvSpPr>
            <p:nvPr/>
          </p:nvSpPr>
          <p:spPr bwMode="auto">
            <a:xfrm>
              <a:off x="2865" y="1574"/>
              <a:ext cx="954" cy="52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sz="2400" b="1">
                  <a:solidFill>
                    <a:srgbClr val="FF0000"/>
                  </a:solidFill>
                </a:rPr>
                <a:t>VECTOR</a:t>
              </a:r>
            </a:p>
            <a:p>
              <a:pPr algn="ctr"/>
              <a:r>
                <a:rPr lang="en-US" sz="2400" b="1">
                  <a:solidFill>
                    <a:srgbClr val="FF0000"/>
                  </a:solidFill>
                </a:rPr>
                <a:t>(N operations)</a:t>
              </a:r>
            </a:p>
          </p:txBody>
        </p:sp>
      </p:grp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Types of Vector Architectures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>
            <a:normAutofit fontScale="92500" lnSpcReduction="20000"/>
          </a:bodyPr>
          <a:lstStyle/>
          <a:p>
            <a:r>
              <a:rPr lang="en-US" i="1" dirty="0">
                <a:solidFill>
                  <a:schemeClr val="hlink"/>
                </a:solidFill>
              </a:rPr>
              <a:t>Memory-memory vector processors</a:t>
            </a:r>
          </a:p>
          <a:p>
            <a:pPr lvl="1"/>
            <a:r>
              <a:rPr lang="en-US" dirty="0"/>
              <a:t>all  vector operations are memory to memory</a:t>
            </a:r>
          </a:p>
          <a:p>
            <a:pPr lvl="1" fontAlgn="base"/>
            <a:r>
              <a:rPr lang="en-US" dirty="0"/>
              <a:t>There is no limitation of size</a:t>
            </a:r>
          </a:p>
          <a:p>
            <a:pPr lvl="1" fontAlgn="base"/>
            <a:r>
              <a:rPr lang="en-US" dirty="0"/>
              <a:t>Speed is comparatively slow</a:t>
            </a:r>
          </a:p>
          <a:p>
            <a:pPr lvl="1" fontAlgn="base"/>
            <a:r>
              <a:rPr lang="en-US" dirty="0"/>
              <a:t>The hardware cost is low</a:t>
            </a:r>
          </a:p>
          <a:p>
            <a:pPr lvl="1" fontAlgn="base"/>
            <a:r>
              <a:rPr lang="en-US" dirty="0"/>
              <a:t>Example: </a:t>
            </a:r>
            <a:r>
              <a:rPr lang="en-US" i="1" dirty="0"/>
              <a:t>TI-ASC, CDC STAR-100, and Cyber-205</a:t>
            </a:r>
          </a:p>
          <a:p>
            <a:r>
              <a:rPr lang="en-US" i="1" dirty="0">
                <a:solidFill>
                  <a:schemeClr val="hlink"/>
                </a:solidFill>
              </a:rPr>
              <a:t>Vector-register processors</a:t>
            </a:r>
          </a:p>
          <a:p>
            <a:pPr lvl="1"/>
            <a:r>
              <a:rPr lang="en-US" dirty="0"/>
              <a:t>all vector operations are between vector registers (except load and store)</a:t>
            </a:r>
          </a:p>
          <a:p>
            <a:pPr lvl="1"/>
            <a:r>
              <a:rPr lang="en-US" dirty="0"/>
              <a:t>Vector equivalent of load-store architectures</a:t>
            </a:r>
          </a:p>
          <a:p>
            <a:pPr lvl="1"/>
            <a:r>
              <a:rPr lang="en-US" dirty="0"/>
              <a:t>Register to register architecture has limited size</a:t>
            </a:r>
          </a:p>
          <a:p>
            <a:pPr lvl="1" fontAlgn="base"/>
            <a:r>
              <a:rPr lang="en-US" dirty="0"/>
              <a:t>Speed is very high as compared to the memory to memory architecture.</a:t>
            </a:r>
          </a:p>
          <a:p>
            <a:pPr lvl="1" fontAlgn="base"/>
            <a:r>
              <a:rPr lang="en-US" dirty="0"/>
              <a:t>The hardware cost is high</a:t>
            </a:r>
          </a:p>
          <a:p>
            <a:pPr lvl="1"/>
            <a:r>
              <a:rPr lang="en-US" dirty="0"/>
              <a:t>Example: Cray-1, Fujitsu VP-200, Hitachi HITAC S-810, NEC SX-9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6"/>
            <a:ext cx="10515600" cy="894180"/>
          </a:xfrm>
          <a:noFill/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Components of a Vector Processor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259306"/>
            <a:ext cx="10515600" cy="5333999"/>
          </a:xfrm>
          <a:noFill/>
        </p:spPr>
        <p:txBody>
          <a:bodyPr>
            <a:normAutofit fontScale="85000" lnSpcReduction="20000"/>
          </a:bodyPr>
          <a:lstStyle/>
          <a:p>
            <a:r>
              <a:rPr lang="en-US" i="1" dirty="0">
                <a:solidFill>
                  <a:schemeClr val="hlink"/>
                </a:solidFill>
              </a:rPr>
              <a:t>Vector Register</a:t>
            </a:r>
            <a:r>
              <a:rPr lang="en-US" dirty="0"/>
              <a:t>: A set of registers for all vector operations (except load and store)</a:t>
            </a:r>
          </a:p>
          <a:p>
            <a:pPr lvl="1"/>
            <a:r>
              <a:rPr lang="en-US" sz="2500" dirty="0"/>
              <a:t>typically 8-32 vector registers, each holding 64-128 64-bit elements</a:t>
            </a:r>
          </a:p>
          <a:p>
            <a:pPr lvl="1"/>
            <a:r>
              <a:rPr lang="en-US" dirty="0"/>
              <a:t>In vector-register architecture, operands are read into vector registers from which they are fed to the functional units and results of operations are written to vector registers</a:t>
            </a:r>
            <a:endParaRPr lang="en-US" sz="2200" dirty="0"/>
          </a:p>
          <a:p>
            <a:r>
              <a:rPr lang="en-US" i="1" dirty="0">
                <a:solidFill>
                  <a:schemeClr val="hlink"/>
                </a:solidFill>
              </a:rPr>
              <a:t>Vector Functional Units </a:t>
            </a:r>
            <a:r>
              <a:rPr lang="en-US" i="1" dirty="0"/>
              <a:t>(FUs)</a:t>
            </a:r>
          </a:p>
          <a:p>
            <a:pPr lvl="1"/>
            <a:r>
              <a:rPr lang="en-US" dirty="0"/>
              <a:t>fully pipelined</a:t>
            </a:r>
          </a:p>
          <a:p>
            <a:pPr lvl="1"/>
            <a:r>
              <a:rPr lang="en-US" dirty="0"/>
              <a:t>start new operation every clock</a:t>
            </a:r>
          </a:p>
          <a:p>
            <a:pPr lvl="1"/>
            <a:r>
              <a:rPr lang="en-US" dirty="0"/>
              <a:t>FP add, FP multiply, FP reciprocal, integer add, logical, shift</a:t>
            </a:r>
          </a:p>
          <a:p>
            <a:pPr lvl="1"/>
            <a:r>
              <a:rPr lang="en-US" dirty="0"/>
              <a:t>may have multiple of same unit</a:t>
            </a:r>
          </a:p>
          <a:p>
            <a:r>
              <a:rPr lang="en-US" i="1" dirty="0">
                <a:solidFill>
                  <a:schemeClr val="hlink"/>
                </a:solidFill>
              </a:rPr>
              <a:t>Vector Load-Store Units </a:t>
            </a:r>
            <a:r>
              <a:rPr lang="en-US" i="1" dirty="0"/>
              <a:t>(LSUs)</a:t>
            </a:r>
          </a:p>
          <a:p>
            <a:pPr lvl="1"/>
            <a:r>
              <a:rPr lang="en-US" dirty="0"/>
              <a:t>fully pipelined unit to load or store a vector</a:t>
            </a:r>
          </a:p>
          <a:p>
            <a:pPr lvl="1"/>
            <a:r>
              <a:rPr lang="en-US" dirty="0"/>
              <a:t>there may be multiple LSUs</a:t>
            </a:r>
          </a:p>
          <a:p>
            <a:r>
              <a:rPr lang="en-US" i="1" dirty="0">
                <a:solidFill>
                  <a:schemeClr val="hlink"/>
                </a:solidFill>
              </a:rPr>
              <a:t>Scalar registers</a:t>
            </a:r>
          </a:p>
          <a:p>
            <a:pPr lvl="1"/>
            <a:r>
              <a:rPr lang="en-US" dirty="0"/>
              <a:t>single element for FP scalar or address</a:t>
            </a:r>
          </a:p>
          <a:p>
            <a:r>
              <a:rPr lang="en-US" i="1" dirty="0">
                <a:solidFill>
                  <a:srgbClr val="0000FF"/>
                </a:solidFill>
              </a:rPr>
              <a:t>Cross-bar</a:t>
            </a:r>
          </a:p>
          <a:p>
            <a:pPr lvl="1"/>
            <a:r>
              <a:rPr lang="en-US" dirty="0"/>
              <a:t>to connect FUs , LSUs, registers</a:t>
            </a:r>
          </a:p>
          <a:p>
            <a:r>
              <a:rPr lang="en-US" dirty="0">
                <a:solidFill>
                  <a:srgbClr val="FF0000"/>
                </a:solidFill>
              </a:rPr>
              <a:t>Show the Vector Register Architecture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0F1AF3-8F53-499E-9168-1EDF4DDD7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Vector Instruction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DB3BFFC-5CED-4856-BC3C-03CC4FC93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>
                <a:solidFill>
                  <a:srgbClr val="FF0000"/>
                </a:solidFill>
              </a:rPr>
              <a:t>Six types:</a:t>
            </a:r>
          </a:p>
          <a:p>
            <a:pPr lvl="1"/>
            <a:r>
              <a:rPr lang="en-IN" dirty="0">
                <a:solidFill>
                  <a:srgbClr val="0000FF"/>
                </a:solidFill>
              </a:rPr>
              <a:t>Vector-vector instructions</a:t>
            </a:r>
          </a:p>
          <a:p>
            <a:pPr lvl="2"/>
            <a:r>
              <a:rPr lang="en-IN" dirty="0"/>
              <a:t>f</a:t>
            </a:r>
            <a:r>
              <a:rPr lang="en-IN" baseline="-25000" dirty="0"/>
              <a:t>1</a:t>
            </a:r>
            <a:r>
              <a:rPr lang="en-IN" dirty="0"/>
              <a:t>: </a:t>
            </a:r>
            <a:r>
              <a:rPr lang="en-IN" dirty="0" err="1"/>
              <a:t>V</a:t>
            </a:r>
            <a:r>
              <a:rPr lang="en-IN" baseline="-25000" dirty="0" err="1"/>
              <a:t>j</a:t>
            </a:r>
            <a:r>
              <a:rPr lang="en-IN" dirty="0"/>
              <a:t> → V</a:t>
            </a:r>
            <a:r>
              <a:rPr lang="en-IN" baseline="-25000" dirty="0"/>
              <a:t>i		</a:t>
            </a:r>
            <a:r>
              <a:rPr lang="en-IN" dirty="0"/>
              <a:t>Example: V</a:t>
            </a:r>
            <a:r>
              <a:rPr lang="en-IN" baseline="-25000" dirty="0"/>
              <a:t>1</a:t>
            </a:r>
            <a:r>
              <a:rPr lang="en-IN" dirty="0"/>
              <a:t> = sin(V</a:t>
            </a:r>
            <a:r>
              <a:rPr lang="en-IN" baseline="-25000" dirty="0"/>
              <a:t>2</a:t>
            </a:r>
            <a:r>
              <a:rPr lang="en-IN" dirty="0"/>
              <a:t>)</a:t>
            </a:r>
          </a:p>
          <a:p>
            <a:pPr lvl="2"/>
            <a:r>
              <a:rPr lang="en-IN" dirty="0"/>
              <a:t>f</a:t>
            </a:r>
            <a:r>
              <a:rPr lang="en-IN" baseline="-25000" dirty="0"/>
              <a:t>2</a:t>
            </a:r>
            <a:r>
              <a:rPr lang="en-IN" dirty="0"/>
              <a:t>: </a:t>
            </a:r>
            <a:r>
              <a:rPr lang="en-IN" dirty="0" err="1"/>
              <a:t>V</a:t>
            </a:r>
            <a:r>
              <a:rPr lang="en-IN" baseline="-25000" dirty="0" err="1"/>
              <a:t>j</a:t>
            </a:r>
            <a:r>
              <a:rPr lang="en-IN" dirty="0"/>
              <a:t>  X  </a:t>
            </a:r>
            <a:r>
              <a:rPr lang="en-IN" dirty="0" err="1"/>
              <a:t>V</a:t>
            </a:r>
            <a:r>
              <a:rPr lang="en-IN" baseline="-25000" dirty="0" err="1"/>
              <a:t>k</a:t>
            </a:r>
            <a:r>
              <a:rPr lang="en-IN" baseline="-25000" dirty="0"/>
              <a:t> </a:t>
            </a:r>
            <a:r>
              <a:rPr lang="en-IN" dirty="0"/>
              <a:t>→ V</a:t>
            </a:r>
            <a:r>
              <a:rPr lang="en-IN" baseline="-25000" dirty="0"/>
              <a:t>i		</a:t>
            </a:r>
            <a:r>
              <a:rPr lang="en-IN" dirty="0"/>
              <a:t>Example: V</a:t>
            </a:r>
            <a:r>
              <a:rPr lang="en-IN" baseline="-25000" dirty="0"/>
              <a:t>3</a:t>
            </a:r>
            <a:r>
              <a:rPr lang="en-IN" dirty="0"/>
              <a:t> = V</a:t>
            </a:r>
            <a:r>
              <a:rPr lang="en-IN" baseline="-25000" dirty="0"/>
              <a:t>1 </a:t>
            </a:r>
            <a:r>
              <a:rPr lang="en-IN" dirty="0"/>
              <a:t>+ V</a:t>
            </a:r>
            <a:r>
              <a:rPr lang="en-IN" baseline="-25000" dirty="0"/>
              <a:t>2</a:t>
            </a:r>
            <a:endParaRPr lang="en-IN" dirty="0"/>
          </a:p>
          <a:p>
            <a:pPr lvl="2"/>
            <a:endParaRPr lang="en-IN" baseline="-25000" dirty="0"/>
          </a:p>
          <a:p>
            <a:pPr lvl="1"/>
            <a:r>
              <a:rPr lang="en-IN" dirty="0">
                <a:solidFill>
                  <a:srgbClr val="0000FF"/>
                </a:solidFill>
              </a:rPr>
              <a:t>Vector-scalar instructions</a:t>
            </a:r>
          </a:p>
          <a:p>
            <a:pPr lvl="2"/>
            <a:r>
              <a:rPr lang="en-IN" dirty="0"/>
              <a:t>f</a:t>
            </a:r>
            <a:r>
              <a:rPr lang="en-IN" baseline="-25000" dirty="0"/>
              <a:t>3</a:t>
            </a:r>
            <a:r>
              <a:rPr lang="en-IN" dirty="0"/>
              <a:t>: s X  </a:t>
            </a:r>
            <a:r>
              <a:rPr lang="en-IN" dirty="0" err="1"/>
              <a:t>V</a:t>
            </a:r>
            <a:r>
              <a:rPr lang="en-IN" baseline="-25000" dirty="0" err="1"/>
              <a:t>k</a:t>
            </a:r>
            <a:r>
              <a:rPr lang="en-IN" baseline="-25000" dirty="0"/>
              <a:t> </a:t>
            </a:r>
            <a:r>
              <a:rPr lang="en-IN" dirty="0"/>
              <a:t>→ V</a:t>
            </a:r>
            <a:r>
              <a:rPr lang="en-IN" baseline="-25000" dirty="0"/>
              <a:t>i		</a:t>
            </a:r>
            <a:r>
              <a:rPr lang="en-IN" dirty="0"/>
              <a:t>Example: s X  V</a:t>
            </a:r>
            <a:r>
              <a:rPr lang="en-IN" baseline="-25000" dirty="0"/>
              <a:t>1 </a:t>
            </a:r>
            <a:r>
              <a:rPr lang="en-IN" dirty="0"/>
              <a:t>= V</a:t>
            </a:r>
            <a:r>
              <a:rPr lang="en-IN" baseline="-25000" dirty="0"/>
              <a:t>2</a:t>
            </a:r>
            <a:endParaRPr lang="en-IN" b="1" dirty="0"/>
          </a:p>
          <a:p>
            <a:pPr lvl="1"/>
            <a:r>
              <a:rPr lang="en-IN" dirty="0">
                <a:solidFill>
                  <a:srgbClr val="0000FF"/>
                </a:solidFill>
              </a:rPr>
              <a:t>Vector-memory instructions</a:t>
            </a:r>
          </a:p>
          <a:p>
            <a:pPr lvl="2"/>
            <a:r>
              <a:rPr lang="en-IN" dirty="0"/>
              <a:t>f</a:t>
            </a:r>
            <a:r>
              <a:rPr lang="en-IN" baseline="-25000" dirty="0"/>
              <a:t>4</a:t>
            </a:r>
            <a:r>
              <a:rPr lang="en-IN" dirty="0"/>
              <a:t>: M → V		Vector Load</a:t>
            </a:r>
            <a:endParaRPr lang="en-IN" baseline="-25000" dirty="0"/>
          </a:p>
          <a:p>
            <a:pPr lvl="2"/>
            <a:r>
              <a:rPr lang="en-IN" dirty="0"/>
              <a:t>f</a:t>
            </a:r>
            <a:r>
              <a:rPr lang="en-IN" baseline="-25000" dirty="0"/>
              <a:t>1</a:t>
            </a:r>
            <a:r>
              <a:rPr lang="en-IN" dirty="0"/>
              <a:t>: V → M		Vector Store</a:t>
            </a:r>
          </a:p>
          <a:p>
            <a:pPr lvl="1"/>
            <a:r>
              <a:rPr lang="en-IN" dirty="0">
                <a:solidFill>
                  <a:srgbClr val="0000FF"/>
                </a:solidFill>
              </a:rPr>
              <a:t>Vector reduction instructions</a:t>
            </a:r>
          </a:p>
          <a:p>
            <a:pPr lvl="2"/>
            <a:r>
              <a:rPr lang="en-IN" dirty="0"/>
              <a:t>f</a:t>
            </a:r>
            <a:r>
              <a:rPr lang="en-IN" baseline="-25000" dirty="0"/>
              <a:t>6</a:t>
            </a:r>
            <a:r>
              <a:rPr lang="en-IN" dirty="0"/>
              <a:t>: V → s		Find maximum, minimum, sum, mean of all elements of a vector</a:t>
            </a:r>
          </a:p>
          <a:p>
            <a:pPr lvl="2"/>
            <a:r>
              <a:rPr lang="en-IN" dirty="0"/>
              <a:t>f</a:t>
            </a:r>
            <a:r>
              <a:rPr lang="en-IN" baseline="-25000" dirty="0"/>
              <a:t>7</a:t>
            </a:r>
            <a:r>
              <a:rPr lang="en-IN" dirty="0"/>
              <a:t>: V</a:t>
            </a:r>
            <a:r>
              <a:rPr lang="en-IN" baseline="-25000" dirty="0"/>
              <a:t>i</a:t>
            </a:r>
            <a:r>
              <a:rPr lang="en-IN" dirty="0"/>
              <a:t>  X  </a:t>
            </a:r>
            <a:r>
              <a:rPr lang="en-IN" dirty="0" err="1"/>
              <a:t>V</a:t>
            </a:r>
            <a:r>
              <a:rPr lang="en-IN" baseline="-25000" dirty="0" err="1"/>
              <a:t>j</a:t>
            </a:r>
            <a:r>
              <a:rPr lang="en-IN" baseline="-25000" dirty="0"/>
              <a:t> </a:t>
            </a:r>
            <a:r>
              <a:rPr lang="en-IN" dirty="0"/>
              <a:t>→ s		</a:t>
            </a:r>
            <a:r>
              <a:rPr lang="en-IN" dirty="0" err="1"/>
              <a:t>Dopt</a:t>
            </a:r>
            <a:r>
              <a:rPr lang="en-IN" dirty="0"/>
              <a:t> product of two vectors</a:t>
            </a:r>
          </a:p>
          <a:p>
            <a:pPr lvl="1"/>
            <a:r>
              <a:rPr lang="en-IN" dirty="0">
                <a:solidFill>
                  <a:srgbClr val="0000FF"/>
                </a:solidFill>
              </a:rPr>
              <a:t>Gather and scatter instructions</a:t>
            </a:r>
          </a:p>
          <a:p>
            <a:pPr lvl="1"/>
            <a:r>
              <a:rPr lang="en-IN" dirty="0">
                <a:solidFill>
                  <a:srgbClr val="0000FF"/>
                </a:solidFill>
              </a:rPr>
              <a:t>Masking instructions</a:t>
            </a:r>
          </a:p>
          <a:p>
            <a:endParaRPr lang="en-IN" dirty="0"/>
          </a:p>
          <a:p>
            <a:pPr marL="4572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306551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308FF5-5345-4A98-A65A-CD26149EA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What is a sparse vector?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9FA876B-EECD-4596-8213-C8C30EFBA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rgbClr val="0000FF"/>
                </a:solidFill>
              </a:rPr>
              <a:t>A sparse vector is a vector, most of the elements of which are zero</a:t>
            </a:r>
          </a:p>
          <a:p>
            <a:r>
              <a:rPr lang="en-US" dirty="0"/>
              <a:t>It is inefficient to use a one-dimensional array to store a sparse vector</a:t>
            </a:r>
          </a:p>
          <a:p>
            <a:r>
              <a:rPr lang="en-US" altLang="en-US" dirty="0" bmk="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also inefficient to add elements whose values are zero in forming sums of sparse vectors</a:t>
            </a:r>
          </a:p>
          <a:p>
            <a:r>
              <a:rPr lang="en-US" altLang="en-US" dirty="0" bmk="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Gather, Scatter and masking instructions are very useful in handling sparse vectors or matrices</a:t>
            </a:r>
          </a:p>
          <a:p>
            <a:r>
              <a:rPr lang="en-US" altLang="en-US" dirty="0" bmk="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 vector processors implement these instructions directly in hardware</a:t>
            </a:r>
          </a:p>
          <a:p>
            <a:endParaRPr lang="en-US" b="1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092523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6238</TotalTime>
  <Words>278</Words>
  <Application>Microsoft Office PowerPoint</Application>
  <PresentationFormat>Custom</PresentationFormat>
  <Paragraphs>104</Paragraphs>
  <Slides>11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Module-2 CSEN 3104 Lecture 11</vt:lpstr>
      <vt:lpstr>Vector Processing</vt:lpstr>
      <vt:lpstr>What is Vector Processing?</vt:lpstr>
      <vt:lpstr>What is Vector Processing?</vt:lpstr>
      <vt:lpstr>Scalar vs. Vector CPU</vt:lpstr>
      <vt:lpstr>Types of Vector Architectures</vt:lpstr>
      <vt:lpstr>Components of a Vector Processor</vt:lpstr>
      <vt:lpstr>Vector Instruction Types</vt:lpstr>
      <vt:lpstr>What is a sparse vector?</vt:lpstr>
      <vt:lpstr>Gather, Scatter, Masking Instructions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Block Diagram of 8085 CPU</dc:title>
  <dc:creator>Administrator</dc:creator>
  <cp:lastModifiedBy>Admin</cp:lastModifiedBy>
  <cp:revision>398</cp:revision>
  <cp:lastPrinted>2018-07-18T10:53:47Z</cp:lastPrinted>
  <dcterms:created xsi:type="dcterms:W3CDTF">2016-08-16T05:32:12Z</dcterms:created>
  <dcterms:modified xsi:type="dcterms:W3CDTF">2019-07-30T07:15:02Z</dcterms:modified>
</cp:coreProperties>
</file>