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7" r:id="rId2"/>
    <p:sldId id="354" r:id="rId3"/>
    <p:sldId id="432" r:id="rId4"/>
    <p:sldId id="429" r:id="rId5"/>
    <p:sldId id="430" r:id="rId6"/>
    <p:sldId id="435" r:id="rId7"/>
    <p:sldId id="426" r:id="rId8"/>
    <p:sldId id="436" r:id="rId9"/>
    <p:sldId id="427" r:id="rId10"/>
    <p:sldId id="433" r:id="rId11"/>
    <p:sldId id="438" r:id="rId12"/>
    <p:sldId id="431" r:id="rId13"/>
    <p:sldId id="437" r:id="rId14"/>
    <p:sldId id="353" r:id="rId15"/>
  </p:sldIdLst>
  <p:sldSz cx="12192000" cy="6858000"/>
  <p:notesSz cx="6954838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FF"/>
    <a:srgbClr val="FF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434" autoAdjust="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763" cy="467072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9466" y="0"/>
            <a:ext cx="3013763" cy="467072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r">
              <a:defRPr sz="1200"/>
            </a:lvl1pPr>
          </a:lstStyle>
          <a:p>
            <a:fld id="{185802CC-19E1-4080-8340-1003475045FE}" type="datetimeFigureOut">
              <a:rPr lang="en-US" smtClean="0"/>
              <a:pPr/>
              <a:t>8/1/2019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13763" cy="467071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9466" y="8842030"/>
            <a:ext cx="3013763" cy="467071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r">
              <a:defRPr sz="1200"/>
            </a:lvl1pPr>
          </a:lstStyle>
          <a:p>
            <a:fld id="{3B1401EB-F155-40DF-B7BC-B147128E28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156415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0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40175" y="0"/>
            <a:ext cx="30130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66D55A-48C8-4439-B335-FC47618AE2CA}" type="datetimeFigureOut">
              <a:rPr lang="en-IN" smtClean="0"/>
              <a:pPr/>
              <a:t>01-08-2019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63638"/>
            <a:ext cx="5583238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325" y="4479925"/>
            <a:ext cx="5564188" cy="36655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130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40175" y="8842375"/>
            <a:ext cx="30130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DD1EAE-47E5-4507-BD68-3892BD25347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39334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1305-C4D9-4F3D-A4EA-2933B8E9E19B}" type="datetimeFigureOut">
              <a:rPr lang="en-US" smtClean="0"/>
              <a:pPr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8653-C21A-4D03-9FAB-76ECC09A32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9449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1305-C4D9-4F3D-A4EA-2933B8E9E19B}" type="datetimeFigureOut">
              <a:rPr lang="en-US" smtClean="0"/>
              <a:pPr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8653-C21A-4D03-9FAB-76ECC09A32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36309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1305-C4D9-4F3D-A4EA-2933B8E9E19B}" type="datetimeFigureOut">
              <a:rPr lang="en-US" smtClean="0"/>
              <a:pPr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8653-C21A-4D03-9FAB-76ECC09A32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83719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1305-C4D9-4F3D-A4EA-2933B8E9E19B}" type="datetimeFigureOut">
              <a:rPr lang="en-US" smtClean="0"/>
              <a:pPr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8653-C21A-4D03-9FAB-76ECC09A32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12357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1305-C4D9-4F3D-A4EA-2933B8E9E19B}" type="datetimeFigureOut">
              <a:rPr lang="en-US" smtClean="0"/>
              <a:pPr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8653-C21A-4D03-9FAB-76ECC09A32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05880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1305-C4D9-4F3D-A4EA-2933B8E9E19B}" type="datetimeFigureOut">
              <a:rPr lang="en-US" smtClean="0"/>
              <a:pPr/>
              <a:t>8/1/2019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8653-C21A-4D03-9FAB-76ECC09A32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67924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1305-C4D9-4F3D-A4EA-2933B8E9E19B}" type="datetimeFigureOut">
              <a:rPr lang="en-US" smtClean="0"/>
              <a:pPr/>
              <a:t>8/1/2019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8653-C21A-4D03-9FAB-76ECC09A32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1771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1305-C4D9-4F3D-A4EA-2933B8E9E19B}" type="datetimeFigureOut">
              <a:rPr lang="en-US" smtClean="0"/>
              <a:pPr/>
              <a:t>8/1/2019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8653-C21A-4D03-9FAB-76ECC09A32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64057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1305-C4D9-4F3D-A4EA-2933B8E9E19B}" type="datetimeFigureOut">
              <a:rPr lang="en-US" smtClean="0"/>
              <a:pPr/>
              <a:t>8/1/2019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8653-C21A-4D03-9FAB-76ECC09A32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43409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1305-C4D9-4F3D-A4EA-2933B8E9E19B}" type="datetimeFigureOut">
              <a:rPr lang="en-US" smtClean="0"/>
              <a:pPr/>
              <a:t>8/1/2019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8653-C21A-4D03-9FAB-76ECC09A32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33853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1305-C4D9-4F3D-A4EA-2933B8E9E19B}" type="datetimeFigureOut">
              <a:rPr lang="en-US" smtClean="0"/>
              <a:pPr/>
              <a:t>8/1/2019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8653-C21A-4D03-9FAB-76ECC09A32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21542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E1305-C4D9-4F3D-A4EA-2933B8E9E19B}" type="datetimeFigureOut">
              <a:rPr lang="en-US" smtClean="0"/>
              <a:pPr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18653-C21A-4D03-9FAB-76ECC09A32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953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Module-2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00B0F0"/>
                </a:solidFill>
              </a:rPr>
              <a:t>CSEN 3104</a:t>
            </a:r>
            <a:br>
              <a:rPr lang="en-US" dirty="0">
                <a:solidFill>
                  <a:srgbClr val="00B0F0"/>
                </a:solidFill>
              </a:rPr>
            </a:br>
            <a:r>
              <a:rPr lang="en-US" dirty="0"/>
              <a:t>Lecture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Dr. </a:t>
            </a:r>
            <a:r>
              <a:rPr lang="en-US" dirty="0" err="1">
                <a:solidFill>
                  <a:srgbClr val="0000FF"/>
                </a:solidFill>
              </a:rPr>
              <a:t>Debranjan</a:t>
            </a:r>
            <a:r>
              <a:rPr lang="en-US" dirty="0">
                <a:solidFill>
                  <a:srgbClr val="0000FF"/>
                </a:solidFill>
              </a:rPr>
              <a:t> Sarkar</a:t>
            </a:r>
          </a:p>
        </p:txBody>
      </p:sp>
    </p:spTree>
    <p:extLst>
      <p:ext uri="{BB962C8B-B14F-4D97-AF65-F5344CB8AC3E}">
        <p14:creationId xmlns:p14="http://schemas.microsoft.com/office/powerpoint/2010/main" xmlns="" val="170153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BAA7C24-7429-42DD-8ED4-D72888E3A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0532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Vector Stride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497C8E8-443B-44F3-96B8-A90529873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3851"/>
            <a:ext cx="10515600" cy="512064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Recapitulation of row-major and column-major order</a:t>
            </a:r>
          </a:p>
          <a:p>
            <a:r>
              <a:rPr lang="en-US" dirty="0" smtClean="0"/>
              <a:t>In </a:t>
            </a:r>
            <a:r>
              <a:rPr lang="en-US" dirty="0"/>
              <a:t>a </a:t>
            </a:r>
            <a:r>
              <a:rPr lang="en-US" b="1" dirty="0"/>
              <a:t>row-major order</a:t>
            </a:r>
            <a:r>
              <a:rPr lang="en-US" dirty="0"/>
              <a:t>, the consecutive elements of a row reside next to each </a:t>
            </a:r>
            <a:r>
              <a:rPr lang="en-US" dirty="0" smtClean="0"/>
              <a:t>other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In a </a:t>
            </a:r>
            <a:r>
              <a:rPr lang="en-US" b="1" dirty="0" smtClean="0">
                <a:solidFill>
                  <a:srgbClr val="0000FF"/>
                </a:solidFill>
              </a:rPr>
              <a:t>column-major order</a:t>
            </a:r>
            <a:r>
              <a:rPr lang="en-US" dirty="0" smtClean="0">
                <a:solidFill>
                  <a:srgbClr val="0000FF"/>
                </a:solidFill>
              </a:rPr>
              <a:t>, the consecutive elements of a column reside next to each other</a:t>
            </a:r>
          </a:p>
          <a:p>
            <a:r>
              <a:rPr lang="en-IN" dirty="0" smtClean="0"/>
              <a:t>Matrix multiplication Example</a:t>
            </a:r>
            <a:r>
              <a:rPr lang="en-IN" dirty="0"/>
              <a:t>:</a:t>
            </a:r>
          </a:p>
          <a:p>
            <a:pPr marL="0" indent="0">
              <a:buNone/>
            </a:pPr>
            <a:r>
              <a:rPr lang="en-IN" dirty="0"/>
              <a:t>	do 10 </a:t>
            </a:r>
            <a:r>
              <a:rPr lang="en-IN" dirty="0" err="1"/>
              <a:t>i</a:t>
            </a:r>
            <a:r>
              <a:rPr lang="en-IN" dirty="0"/>
              <a:t> = 1,100</a:t>
            </a:r>
          </a:p>
          <a:p>
            <a:pPr marL="0" indent="0">
              <a:buNone/>
            </a:pPr>
            <a:r>
              <a:rPr lang="en-IN" dirty="0"/>
              <a:t>	do 10 j = 1,100</a:t>
            </a:r>
          </a:p>
          <a:p>
            <a:pPr marL="0" indent="0">
              <a:buNone/>
            </a:pPr>
            <a:r>
              <a:rPr lang="en-IN" dirty="0"/>
              <a:t>	      A(</a:t>
            </a:r>
            <a:r>
              <a:rPr lang="en-IN" dirty="0" err="1"/>
              <a:t>i,j</a:t>
            </a:r>
            <a:r>
              <a:rPr lang="en-IN" dirty="0"/>
              <a:t>) = 0.0</a:t>
            </a:r>
          </a:p>
          <a:p>
            <a:pPr marL="0" indent="0">
              <a:buNone/>
            </a:pPr>
            <a:r>
              <a:rPr lang="en-IN" dirty="0"/>
              <a:t>	      do 10 k = 1,100</a:t>
            </a:r>
          </a:p>
          <a:p>
            <a:pPr marL="0" indent="0">
              <a:buNone/>
            </a:pPr>
            <a:r>
              <a:rPr lang="en-IN" dirty="0" smtClean="0"/>
              <a:t>10	      A(</a:t>
            </a:r>
            <a:r>
              <a:rPr lang="en-IN" dirty="0" err="1" smtClean="0"/>
              <a:t>i,j</a:t>
            </a:r>
            <a:r>
              <a:rPr lang="en-IN" dirty="0"/>
              <a:t>) = A(</a:t>
            </a:r>
            <a:r>
              <a:rPr lang="en-IN" dirty="0" err="1"/>
              <a:t>i,j</a:t>
            </a:r>
            <a:r>
              <a:rPr lang="en-IN" dirty="0"/>
              <a:t>) + B(</a:t>
            </a:r>
            <a:r>
              <a:rPr lang="en-IN" dirty="0" err="1"/>
              <a:t>i,k</a:t>
            </a:r>
            <a:r>
              <a:rPr lang="en-IN" dirty="0"/>
              <a:t>) * C(</a:t>
            </a:r>
            <a:r>
              <a:rPr lang="en-IN" dirty="0" err="1"/>
              <a:t>k,j</a:t>
            </a:r>
            <a:r>
              <a:rPr lang="en-IN" dirty="0"/>
              <a:t>)</a:t>
            </a:r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071367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BAA7C24-7429-42DD-8ED4-D72888E3A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0532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Vector Stride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497C8E8-443B-44F3-96B8-A90529873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3851"/>
            <a:ext cx="10515600" cy="5120640"/>
          </a:xfrm>
        </p:spPr>
        <p:txBody>
          <a:bodyPr>
            <a:normAutofit/>
          </a:bodyPr>
          <a:lstStyle/>
          <a:p>
            <a:r>
              <a:rPr lang="en-US" dirty="0" smtClean="0"/>
              <a:t>This loop can be strip-mined as a vector multiplication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Suppose adjacent elements are not sequential in memory</a:t>
            </a:r>
          </a:p>
          <a:p>
            <a:r>
              <a:rPr lang="en-US" dirty="0" smtClean="0"/>
              <a:t>Each </a:t>
            </a:r>
            <a:r>
              <a:rPr lang="en-US" dirty="0"/>
              <a:t>row of B would be first operand and each column of C would be second operand</a:t>
            </a:r>
          </a:p>
          <a:p>
            <a:r>
              <a:rPr lang="en-US" dirty="0">
                <a:solidFill>
                  <a:srgbClr val="0000FF"/>
                </a:solidFill>
              </a:rPr>
              <a:t>For memory organization as column major order, B’s elements would be </a:t>
            </a:r>
            <a:r>
              <a:rPr lang="en-US" dirty="0" smtClean="0">
                <a:solidFill>
                  <a:srgbClr val="0000FF"/>
                </a:solidFill>
              </a:rPr>
              <a:t>non-adjacent</a:t>
            </a:r>
          </a:p>
          <a:p>
            <a:r>
              <a:rPr lang="en-US" dirty="0" smtClean="0"/>
              <a:t>Stride </a:t>
            </a:r>
            <a:r>
              <a:rPr lang="en-US" dirty="0"/>
              <a:t>is distance (uniform) between the non-adjacent </a:t>
            </a:r>
            <a:r>
              <a:rPr lang="en-US" dirty="0" smtClean="0"/>
              <a:t>elements in memory that are to be merged into a single vector i.e. will be adjacent in a vector register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The unit stride is easiest to handle</a:t>
            </a:r>
          </a:p>
          <a:p>
            <a:pPr lvl="0"/>
            <a:r>
              <a:rPr lang="en-US" dirty="0" smtClean="0"/>
              <a:t>Caches deal with unit stride, and behave badly for non-unit stride</a:t>
            </a:r>
            <a:endParaRPr lang="en-IN" dirty="0" smtClean="0"/>
          </a:p>
          <a:p>
            <a:endParaRPr lang="en-IN" dirty="0"/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071367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Vector Stride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Recapitulation of interleaving within memory bank</a:t>
            </a:r>
          </a:p>
          <a:p>
            <a:r>
              <a:rPr lang="en-US" dirty="0" smtClean="0"/>
              <a:t>Memory banks are used to reduce load/store latency.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>
                <a:solidFill>
                  <a:srgbClr val="0000FF"/>
                </a:solidFill>
              </a:rPr>
              <a:t>Non-unit </a:t>
            </a:r>
            <a:r>
              <a:rPr lang="en-US" dirty="0">
                <a:solidFill>
                  <a:srgbClr val="0000FF"/>
                </a:solidFill>
              </a:rPr>
              <a:t>strides can cause major problems for the memory system, which is based on unit stride (i.e. all the elements are one after another in different interleaved memory banks)</a:t>
            </a:r>
          </a:p>
          <a:p>
            <a:pPr lvl="0"/>
            <a:r>
              <a:rPr lang="en-US" dirty="0" smtClean="0"/>
              <a:t>To </a:t>
            </a:r>
            <a:r>
              <a:rPr lang="en-US" dirty="0"/>
              <a:t>account for non-unit stride, most systems have a stride register that the memory system can use for loading elements of a vector </a:t>
            </a:r>
            <a:r>
              <a:rPr lang="en-US" dirty="0" smtClean="0"/>
              <a:t>register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To access </a:t>
            </a:r>
            <a:r>
              <a:rPr lang="en-IN" dirty="0" smtClean="0">
                <a:solidFill>
                  <a:srgbClr val="0000FF"/>
                </a:solidFill>
              </a:rPr>
              <a:t>non sequential memory elements, </a:t>
            </a:r>
            <a:r>
              <a:rPr lang="en-US" dirty="0" smtClean="0">
                <a:solidFill>
                  <a:srgbClr val="0000FF"/>
                </a:solidFill>
              </a:rPr>
              <a:t>LVWS (load vector with stride) and SVWS (store vector with stride) instructions are used</a:t>
            </a:r>
            <a:endParaRPr lang="en-IN" dirty="0" smtClean="0">
              <a:solidFill>
                <a:srgbClr val="0000FF"/>
              </a:solidFill>
            </a:endParaRPr>
          </a:p>
          <a:p>
            <a:pPr lvl="0"/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892AC0B4-46E5-4DCF-B871-0ED1CB67E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solidFill>
                  <a:srgbClr val="FF0000"/>
                </a:solidFill>
              </a:rPr>
              <a:t>Performance optimization in vector processors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609B6264-6BE3-4ECE-A921-9B48B7767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Memory banks are used to reduce load/store latency.</a:t>
            </a:r>
          </a:p>
          <a:p>
            <a:r>
              <a:rPr lang="en-US" dirty="0">
                <a:solidFill>
                  <a:srgbClr val="0000FF"/>
                </a:solidFill>
              </a:rPr>
              <a:t>Strip mining is used to generate code so that vector operation is possible for vector operands whose size is less than or greater than the size of vector registers.</a:t>
            </a:r>
          </a:p>
          <a:p>
            <a:r>
              <a:rPr lang="en-US" dirty="0"/>
              <a:t>Vector chaining - the equivalent of forwarding in vector processors - is used in case of data dependency among vector instructions.</a:t>
            </a:r>
          </a:p>
          <a:p>
            <a:r>
              <a:rPr lang="en-US" dirty="0">
                <a:solidFill>
                  <a:srgbClr val="0000FF"/>
                </a:solidFill>
              </a:rPr>
              <a:t>Special scatter and gather instructions are provided to efficiently operate on sparse matrices.</a:t>
            </a:r>
            <a:endParaRPr lang="en-IN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164641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Thank you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12216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Vector Processing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F856E4C-B3F5-4A24-B33D-6BB12988A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Problems of Vector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3858708-74AD-434A-AD19-31F4BF0BF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Vector lengths do not often correspond to the length of the vector registers - except by plan</a:t>
            </a:r>
            <a:endParaRPr lang="en-IN" dirty="0">
              <a:solidFill>
                <a:srgbClr val="0000FF"/>
              </a:solidFill>
            </a:endParaRPr>
          </a:p>
          <a:p>
            <a:pPr lvl="0"/>
            <a:r>
              <a:rPr lang="en-US" dirty="0"/>
              <a:t>For shorter vectors, we can use a vector length register applied to each vector operation </a:t>
            </a:r>
            <a:endParaRPr lang="en-IN" dirty="0"/>
          </a:p>
          <a:p>
            <a:pPr lvl="0"/>
            <a:r>
              <a:rPr lang="en-US" dirty="0">
                <a:solidFill>
                  <a:srgbClr val="0000FF"/>
                </a:solidFill>
              </a:rPr>
              <a:t>For longer vectors, we can split the long vector into multiple vectors (of equal, or of maximum plus smaller lengths</a:t>
            </a:r>
            <a:r>
              <a:rPr lang="en-US" dirty="0" smtClean="0">
                <a:solidFill>
                  <a:srgbClr val="0000FF"/>
                </a:solidFill>
              </a:rPr>
              <a:t>)</a:t>
            </a:r>
          </a:p>
          <a:p>
            <a:pPr lvl="0"/>
            <a:r>
              <a:rPr lang="en-US" dirty="0" smtClean="0">
                <a:solidFill>
                  <a:srgbClr val="0000FF"/>
                </a:solidFill>
              </a:rPr>
              <a:t>The </a:t>
            </a:r>
            <a:r>
              <a:rPr lang="en-US" dirty="0">
                <a:solidFill>
                  <a:srgbClr val="0000FF"/>
                </a:solidFill>
              </a:rPr>
              <a:t>process is called </a:t>
            </a:r>
            <a:r>
              <a:rPr lang="en-US" dirty="0" smtClean="0">
                <a:solidFill>
                  <a:srgbClr val="FF0000"/>
                </a:solidFill>
              </a:rPr>
              <a:t>strip-mining</a:t>
            </a:r>
            <a:endParaRPr lang="en-US" dirty="0">
              <a:solidFill>
                <a:srgbClr val="FF0000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365862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Strip Mining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593669"/>
            <a:ext cx="10515600" cy="4859382"/>
          </a:xfrm>
          <a:noFill/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Strip mining is a technique to generate code in vector processors so that vector operation is possible for vector operands whose size is not equal to the size of vector </a:t>
            </a:r>
            <a:r>
              <a:rPr lang="en-US" dirty="0" smtClean="0">
                <a:solidFill>
                  <a:srgbClr val="0000FF"/>
                </a:solidFill>
              </a:rPr>
              <a:t>registers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Vector-length register </a:t>
            </a:r>
            <a:r>
              <a:rPr lang="en-US" dirty="0"/>
              <a:t>(VLR) controls the length of any vector operation, including a vector load or store</a:t>
            </a:r>
          </a:p>
          <a:p>
            <a:r>
              <a:rPr lang="en-US" dirty="0">
                <a:solidFill>
                  <a:srgbClr val="0000FF"/>
                </a:solidFill>
              </a:rPr>
              <a:t>Length of any vector operation cannot be &gt; the length of vector registers</a:t>
            </a:r>
          </a:p>
          <a:p>
            <a:pPr>
              <a:buFontTx/>
              <a:buNone/>
            </a:pPr>
            <a:r>
              <a:rPr lang="en-US" dirty="0">
                <a:latin typeface="Courier New" pitchFamily="49" charset="0"/>
              </a:rPr>
              <a:t>		do 10 </a:t>
            </a:r>
            <a:r>
              <a:rPr lang="en-US" dirty="0" err="1">
                <a:latin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</a:rPr>
              <a:t>=1,n			for (</a:t>
            </a:r>
            <a:r>
              <a:rPr lang="en-US" dirty="0" err="1" smtClean="0">
                <a:latin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</a:rPr>
              <a:t>=0;i&lt;</a:t>
            </a:r>
            <a:r>
              <a:rPr lang="en-US" dirty="0" err="1" smtClean="0">
                <a:latin typeface="Courier New" pitchFamily="49" charset="0"/>
              </a:rPr>
              <a:t>n;i</a:t>
            </a:r>
            <a:r>
              <a:rPr lang="en-US" dirty="0">
                <a:latin typeface="Courier New" pitchFamily="49" charset="0"/>
              </a:rPr>
              <a:t>++)</a:t>
            </a:r>
          </a:p>
          <a:p>
            <a:pPr>
              <a:buFontTx/>
              <a:buNone/>
            </a:pPr>
            <a:r>
              <a:rPr lang="en-US" dirty="0">
                <a:latin typeface="Courier New" pitchFamily="49" charset="0"/>
              </a:rPr>
              <a:t>10	Y(</a:t>
            </a:r>
            <a:r>
              <a:rPr lang="en-US" dirty="0" err="1">
                <a:latin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</a:rPr>
              <a:t>)=a*X(</a:t>
            </a:r>
            <a:r>
              <a:rPr lang="en-US" dirty="0" err="1">
                <a:latin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</a:rPr>
              <a:t>)+Y(</a:t>
            </a:r>
            <a:r>
              <a:rPr lang="en-US" dirty="0" err="1">
                <a:latin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</a:rPr>
              <a:t>)		y[</a:t>
            </a:r>
            <a:r>
              <a:rPr lang="en-US" dirty="0" err="1">
                <a:latin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</a:rPr>
              <a:t>] = a * x[</a:t>
            </a:r>
            <a:r>
              <a:rPr lang="en-US" dirty="0" err="1">
                <a:latin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</a:rPr>
              <a:t>] + y[</a:t>
            </a:r>
            <a:r>
              <a:rPr lang="en-US" dirty="0" err="1">
                <a:latin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</a:rPr>
              <a:t>];</a:t>
            </a:r>
            <a:endParaRPr lang="en-US" dirty="0"/>
          </a:p>
          <a:p>
            <a:r>
              <a:rPr lang="en-US" dirty="0"/>
              <a:t>As the value of n is known only during runtime, strip mining technique tackles the situation when n &gt; Max. Vector Length (MVL</a:t>
            </a:r>
            <a:r>
              <a:rPr lang="en-US" dirty="0" smtClean="0"/>
              <a:t>)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Strip mining technique generates code so that each vector operation is done for a size  </a:t>
            </a:r>
            <a:r>
              <a:rPr lang="en-US" dirty="0" smtClean="0">
                <a:solidFill>
                  <a:srgbClr val="0000FF"/>
                </a:solidFill>
                <a:sym typeface="Symbol" pitchFamily="18" charset="2"/>
              </a:rPr>
              <a:t></a:t>
            </a:r>
            <a:r>
              <a:rPr lang="en-US" dirty="0" smtClean="0">
                <a:solidFill>
                  <a:srgbClr val="0000FF"/>
                </a:solidFill>
              </a:rPr>
              <a:t> MVL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3546268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6"/>
            <a:ext cx="10515600" cy="993412"/>
          </a:xfrm>
          <a:noFill/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Strip Mining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658983"/>
            <a:ext cx="10515600" cy="4349930"/>
          </a:xfrm>
          <a:noFill/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Suppose </a:t>
            </a:r>
            <a:r>
              <a:rPr lang="en-US" dirty="0">
                <a:solidFill>
                  <a:srgbClr val="0000FF"/>
                </a:solidFill>
              </a:rPr>
              <a:t>n = 135, MVL = 64 </a:t>
            </a:r>
          </a:p>
          <a:p>
            <a:r>
              <a:rPr lang="en-US" dirty="0"/>
              <a:t>1st loop iterates for (n mod MVL) = 7 times</a:t>
            </a:r>
          </a:p>
          <a:p>
            <a:r>
              <a:rPr lang="en-US" dirty="0">
                <a:solidFill>
                  <a:srgbClr val="0000FF"/>
                </a:solidFill>
              </a:rPr>
              <a:t>2</a:t>
            </a:r>
            <a:r>
              <a:rPr lang="en-US" baseline="30000" dirty="0">
                <a:solidFill>
                  <a:srgbClr val="0000FF"/>
                </a:solidFill>
              </a:rPr>
              <a:t>nd</a:t>
            </a:r>
            <a:r>
              <a:rPr lang="en-US" dirty="0">
                <a:solidFill>
                  <a:srgbClr val="0000FF"/>
                </a:solidFill>
              </a:rPr>
              <a:t> and 3</a:t>
            </a:r>
            <a:r>
              <a:rPr lang="en-US" baseline="30000" dirty="0">
                <a:solidFill>
                  <a:srgbClr val="0000FF"/>
                </a:solidFill>
              </a:rPr>
              <a:t>rd</a:t>
            </a:r>
            <a:r>
              <a:rPr lang="en-US" dirty="0">
                <a:solidFill>
                  <a:srgbClr val="0000FF"/>
                </a:solidFill>
              </a:rPr>
              <a:t> loop iterates for MVL = 64 times each</a:t>
            </a:r>
          </a:p>
          <a:p>
            <a:r>
              <a:rPr lang="en-US" dirty="0"/>
              <a:t>This has a loop overhead</a:t>
            </a:r>
          </a:p>
          <a:p>
            <a:pPr>
              <a:buFontTx/>
              <a:buNone/>
            </a:pPr>
            <a:r>
              <a:rPr lang="en-US" dirty="0"/>
              <a:t>	   low = 1						</a:t>
            </a:r>
            <a:r>
              <a:rPr lang="en-US" dirty="0" smtClean="0"/>
              <a:t>	low </a:t>
            </a:r>
            <a:r>
              <a:rPr lang="en-US" dirty="0"/>
              <a:t>= 0;</a:t>
            </a:r>
            <a:br>
              <a:rPr lang="en-US" dirty="0"/>
            </a:br>
            <a:r>
              <a:rPr lang="en-US" dirty="0"/>
              <a:t>   VL = (n mod MVL)  /*find the odd size piece*/	</a:t>
            </a:r>
            <a:r>
              <a:rPr lang="en-US" dirty="0" smtClean="0"/>
              <a:t>	</a:t>
            </a:r>
            <a:r>
              <a:rPr lang="en-US" dirty="0" err="1" smtClean="0"/>
              <a:t>vl</a:t>
            </a:r>
            <a:r>
              <a:rPr lang="en-US" dirty="0" smtClean="0"/>
              <a:t> </a:t>
            </a:r>
            <a:r>
              <a:rPr lang="en-US" dirty="0"/>
              <a:t>= n mod </a:t>
            </a:r>
            <a:r>
              <a:rPr lang="en-US" dirty="0" err="1"/>
              <a:t>mvl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do 1 j = 0</a:t>
            </a:r>
            <a:r>
              <a:rPr lang="en-US" dirty="0" smtClean="0"/>
              <a:t>, (</a:t>
            </a:r>
            <a:r>
              <a:rPr lang="en-US" dirty="0"/>
              <a:t>n / MVL)  /*outer loop*/			</a:t>
            </a:r>
            <a:r>
              <a:rPr lang="en-US" dirty="0" smtClean="0"/>
              <a:t>	for(j </a:t>
            </a:r>
            <a:r>
              <a:rPr lang="en-US" dirty="0"/>
              <a:t>= </a:t>
            </a:r>
            <a:r>
              <a:rPr lang="en-US" dirty="0" smtClean="0"/>
              <a:t>0; </a:t>
            </a:r>
            <a:r>
              <a:rPr lang="en-US" dirty="0"/>
              <a:t>j </a:t>
            </a:r>
            <a:r>
              <a:rPr lang="en-US" dirty="0" smtClean="0"/>
              <a:t>&lt;= n/</a:t>
            </a:r>
            <a:r>
              <a:rPr lang="en-US" dirty="0" err="1" smtClean="0"/>
              <a:t>mvl</a:t>
            </a:r>
            <a:r>
              <a:rPr lang="en-US" dirty="0"/>
              <a:t>;</a:t>
            </a:r>
            <a:r>
              <a:rPr lang="en-US" dirty="0" smtClean="0"/>
              <a:t> </a:t>
            </a:r>
            <a:r>
              <a:rPr lang="en-US" dirty="0"/>
              <a:t>j++)</a:t>
            </a:r>
          </a:p>
          <a:p>
            <a:pPr>
              <a:buNone/>
            </a:pPr>
            <a:r>
              <a:rPr lang="en-US" dirty="0"/>
              <a:t>		do 10 </a:t>
            </a:r>
            <a:r>
              <a:rPr lang="en-US" dirty="0" err="1"/>
              <a:t>i</a:t>
            </a:r>
            <a:r>
              <a:rPr lang="en-US" dirty="0"/>
              <a:t> = low,low+VL-1  /*runs for length VL*/	</a:t>
            </a:r>
            <a:r>
              <a:rPr lang="en-US" dirty="0" smtClean="0"/>
              <a:t>	{</a:t>
            </a:r>
            <a:r>
              <a:rPr lang="en-US" dirty="0"/>
              <a:t>for(</a:t>
            </a: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 smtClean="0"/>
              <a:t>low;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 smtClean="0"/>
              <a:t>low+vl</a:t>
            </a:r>
            <a:r>
              <a:rPr lang="en-US" dirty="0"/>
              <a:t>;</a:t>
            </a:r>
            <a:r>
              <a:rPr lang="en-US" dirty="0" smtClean="0"/>
              <a:t>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>
              <a:buFontTx/>
              <a:buNone/>
            </a:pPr>
            <a:r>
              <a:rPr lang="en-US" dirty="0"/>
              <a:t>		Y(</a:t>
            </a:r>
            <a:r>
              <a:rPr lang="en-US" dirty="0" err="1"/>
              <a:t>i</a:t>
            </a:r>
            <a:r>
              <a:rPr lang="en-US" dirty="0"/>
              <a:t>) = a*X(</a:t>
            </a:r>
            <a:r>
              <a:rPr lang="en-US" dirty="0" err="1"/>
              <a:t>i</a:t>
            </a:r>
            <a:r>
              <a:rPr lang="en-US" dirty="0"/>
              <a:t>) + Y(</a:t>
            </a:r>
            <a:r>
              <a:rPr lang="en-US" dirty="0" err="1"/>
              <a:t>i</a:t>
            </a:r>
            <a:r>
              <a:rPr lang="en-US" dirty="0"/>
              <a:t>)  /*main operation*/		</a:t>
            </a:r>
            <a:r>
              <a:rPr lang="en-US" dirty="0" smtClean="0"/>
              <a:t>	{</a:t>
            </a:r>
            <a:r>
              <a:rPr lang="en-US" dirty="0"/>
              <a:t>y[</a:t>
            </a:r>
            <a:r>
              <a:rPr lang="en-US" dirty="0" err="1"/>
              <a:t>i</a:t>
            </a:r>
            <a:r>
              <a:rPr lang="en-US" dirty="0"/>
              <a:t>] = a*x[</a:t>
            </a:r>
            <a:r>
              <a:rPr lang="en-US" dirty="0" err="1"/>
              <a:t>i</a:t>
            </a:r>
            <a:r>
              <a:rPr lang="en-US" dirty="0"/>
              <a:t>] + y[</a:t>
            </a:r>
            <a:r>
              <a:rPr lang="en-US" dirty="0" err="1"/>
              <a:t>i</a:t>
            </a:r>
            <a:r>
              <a:rPr lang="en-US" dirty="0"/>
              <a:t>];</a:t>
            </a:r>
            <a:br>
              <a:rPr lang="en-US" dirty="0"/>
            </a:br>
            <a:r>
              <a:rPr lang="en-US" dirty="0"/>
              <a:t>10	continue						}</a:t>
            </a:r>
            <a:br>
              <a:rPr lang="en-US" dirty="0"/>
            </a:br>
            <a:r>
              <a:rPr lang="en-US" dirty="0"/>
              <a:t>	low = </a:t>
            </a:r>
            <a:r>
              <a:rPr lang="en-US" dirty="0" err="1"/>
              <a:t>low+VL</a:t>
            </a:r>
            <a:r>
              <a:rPr lang="en-US" dirty="0"/>
              <a:t>  /*start of next vector*/		</a:t>
            </a:r>
            <a:r>
              <a:rPr lang="en-US" dirty="0" smtClean="0"/>
              <a:t>	low </a:t>
            </a:r>
            <a:r>
              <a:rPr lang="en-US" dirty="0"/>
              <a:t>= low + </a:t>
            </a:r>
            <a:r>
              <a:rPr lang="en-US" dirty="0" err="1"/>
              <a:t>vl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	VL = MVL  /*reset the length to max*/		</a:t>
            </a:r>
            <a:r>
              <a:rPr lang="en-US" dirty="0" smtClean="0"/>
              <a:t>	</a:t>
            </a:r>
            <a:r>
              <a:rPr lang="en-US" dirty="0" err="1" smtClean="0"/>
              <a:t>vl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mvl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1	continue						}</a:t>
            </a:r>
          </a:p>
        </p:txBody>
      </p:sp>
    </p:spTree>
    <p:extLst>
      <p:ext uri="{BB962C8B-B14F-4D97-AF65-F5344CB8AC3E}">
        <p14:creationId xmlns:p14="http://schemas.microsoft.com/office/powerpoint/2010/main" xmlns="" val="30954722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Solution of Data </a:t>
            </a:r>
            <a:r>
              <a:rPr lang="en-US" dirty="0" smtClean="0">
                <a:solidFill>
                  <a:srgbClr val="FF0000"/>
                </a:solidFill>
              </a:rPr>
              <a:t>Hazard in pipeline: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data forwarding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data obtained at the Execution phase of the first instruction may be forwarded to the operand fetch unit of the 2</a:t>
            </a:r>
            <a:r>
              <a:rPr lang="en-US" sz="2400" baseline="30000" dirty="0" smtClean="0"/>
              <a:t>nd</a:t>
            </a:r>
            <a:r>
              <a:rPr lang="en-US" sz="2400" dirty="0" smtClean="0"/>
              <a:t> instruction</a:t>
            </a:r>
          </a:p>
          <a:p>
            <a:r>
              <a:rPr lang="en-US" sz="2400" dirty="0" smtClean="0">
                <a:solidFill>
                  <a:srgbClr val="0070C0"/>
                </a:solidFill>
              </a:rPr>
              <a:t>Instruction I: ADD R1, R2, R3</a:t>
            </a:r>
          </a:p>
          <a:p>
            <a:r>
              <a:rPr lang="en-US" sz="2400" dirty="0" smtClean="0">
                <a:solidFill>
                  <a:srgbClr val="0070C0"/>
                </a:solidFill>
              </a:rPr>
              <a:t>Instruction J: SUB R4, R1, R6</a:t>
            </a:r>
          </a:p>
          <a:p>
            <a:r>
              <a:rPr lang="en-US" dirty="0" smtClean="0"/>
              <a:t>After data forwarding, the delay is reduced to 1 cycle</a:t>
            </a:r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79265" y="4095207"/>
          <a:ext cx="8399424" cy="2566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9928"/>
                <a:gridCol w="1049928"/>
                <a:gridCol w="1049928"/>
                <a:gridCol w="1049928"/>
                <a:gridCol w="1049928"/>
                <a:gridCol w="1049928"/>
                <a:gridCol w="1049928"/>
                <a:gridCol w="1049928"/>
              </a:tblGrid>
              <a:tr h="3853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85354">
                <a:tc>
                  <a:txBody>
                    <a:bodyPr/>
                    <a:lstStyle/>
                    <a:p>
                      <a:r>
                        <a:rPr lang="en-US" dirty="0" smtClean="0"/>
                        <a:t>IF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85354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5354">
                <a:tc>
                  <a:txBody>
                    <a:bodyPr/>
                    <a:lstStyle/>
                    <a:p>
                      <a:r>
                        <a:rPr lang="en-US" dirty="0" smtClean="0"/>
                        <a:t>OF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r>
                        <a:rPr lang="en-US" baseline="-25000" dirty="0" smtClean="0"/>
                        <a:t>2</a:t>
                      </a:r>
                      <a:r>
                        <a:rPr lang="en-US" dirty="0" smtClean="0"/>
                        <a:t>, R</a:t>
                      </a:r>
                      <a:r>
                        <a:rPr lang="en-US" baseline="-25000" dirty="0" smtClean="0"/>
                        <a:t>3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Delay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R</a:t>
                      </a:r>
                      <a:r>
                        <a:rPr lang="en-US" baseline="-25000" dirty="0" smtClean="0">
                          <a:solidFill>
                            <a:srgbClr val="FF0000"/>
                          </a:solidFill>
                        </a:rPr>
                        <a:t>2+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R</a:t>
                      </a:r>
                      <a:r>
                        <a:rPr lang="en-US" baseline="-250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 ,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baseline="-250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aseline="-25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85354">
                <a:tc>
                  <a:txBody>
                    <a:bodyPr/>
                    <a:lstStyle/>
                    <a:p>
                      <a:r>
                        <a:rPr lang="en-US" dirty="0" smtClean="0"/>
                        <a:t>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</a:t>
                      </a:r>
                      <a:r>
                        <a:rPr lang="en-US" baseline="-25000" dirty="0" smtClean="0"/>
                        <a:t>2</a:t>
                      </a:r>
                      <a:r>
                        <a:rPr lang="en-US" baseline="0" dirty="0" smtClean="0"/>
                        <a:t>+</a:t>
                      </a:r>
                      <a:r>
                        <a:rPr lang="en-US" dirty="0" smtClean="0"/>
                        <a:t>R</a:t>
                      </a:r>
                      <a:r>
                        <a:rPr lang="en-US" baseline="-25000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R</a:t>
                      </a:r>
                      <a:r>
                        <a:rPr lang="en-US" baseline="-25000" dirty="0" smtClean="0">
                          <a:solidFill>
                            <a:srgbClr val="FF0000"/>
                          </a:solidFill>
                        </a:rPr>
                        <a:t>2+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R</a:t>
                      </a:r>
                      <a:r>
                        <a:rPr lang="en-US" baseline="-250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baseline="-250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aseline="-25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85354">
                <a:tc>
                  <a:txBody>
                    <a:bodyPr/>
                    <a:lstStyle/>
                    <a:p>
                      <a:r>
                        <a:rPr lang="en-US" dirty="0" smtClean="0"/>
                        <a:t>WB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Res to R</a:t>
                      </a:r>
                      <a:r>
                        <a:rPr lang="en-US" baseline="-25000" dirty="0" smtClean="0"/>
                        <a:t>1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3122023" y="6257109"/>
            <a:ext cx="104503" cy="391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418320" y="4676503"/>
            <a:ext cx="25115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Delay Reduced to 1 cycle</a:t>
            </a:r>
          </a:p>
          <a:p>
            <a:r>
              <a:rPr lang="en-US" dirty="0" smtClean="0"/>
              <a:t>By Data Forwarding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A50234-9F40-49BC-8F12-F3B9634E5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2601"/>
          </a:xfrm>
        </p:spPr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Addressing data hazards: Vector </a:t>
            </a:r>
            <a:r>
              <a:rPr lang="en-IN" dirty="0">
                <a:solidFill>
                  <a:srgbClr val="FF0000"/>
                </a:solidFill>
              </a:rPr>
              <a:t>Chaining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BE5A3A8-407C-43FD-BDEC-CD0811A38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2126"/>
            <a:ext cx="10515600" cy="50532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Vector Chaining allows the results of one vector operation to be directly used as input to another vector operation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Vector </a:t>
            </a:r>
            <a:r>
              <a:rPr lang="en-US" dirty="0">
                <a:solidFill>
                  <a:srgbClr val="0000FF"/>
                </a:solidFill>
              </a:rPr>
              <a:t>Chaining is the equivalent to Data forwarding in pipelined processors</a:t>
            </a:r>
          </a:p>
          <a:p>
            <a:r>
              <a:rPr lang="en-US" dirty="0"/>
              <a:t>Vector Chaining is used in case of data dependency among vector instructions.</a:t>
            </a:r>
          </a:p>
          <a:p>
            <a:r>
              <a:rPr lang="en-US" dirty="0">
                <a:solidFill>
                  <a:srgbClr val="0000FF"/>
                </a:solidFill>
              </a:rPr>
              <a:t>Consider the simple vector sequence</a:t>
            </a:r>
          </a:p>
          <a:p>
            <a:pPr marL="0" indent="0">
              <a:buNone/>
            </a:pPr>
            <a:r>
              <a:rPr lang="en-US" dirty="0"/>
              <a:t>		MULTV V1,V2,V3</a:t>
            </a:r>
          </a:p>
          <a:p>
            <a:pPr marL="0" indent="0">
              <a:buNone/>
            </a:pPr>
            <a:r>
              <a:rPr lang="en-US" dirty="0"/>
              <a:t>		ADDV   V4,V1,V5</a:t>
            </a:r>
          </a:p>
          <a:p>
            <a:r>
              <a:rPr lang="en-US" dirty="0">
                <a:solidFill>
                  <a:srgbClr val="0000FF"/>
                </a:solidFill>
              </a:rPr>
              <a:t>As the ADDV instruction is dependent on the MULTV instruction, these two instructions are to be put into two separate </a:t>
            </a:r>
            <a:r>
              <a:rPr lang="en-US" dirty="0" smtClean="0">
                <a:solidFill>
                  <a:srgbClr val="0000FF"/>
                </a:solidFill>
              </a:rPr>
              <a:t>convoys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38150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A50234-9F40-49BC-8F12-F3B9634E5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Vector Chaining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BE5A3A8-407C-43FD-BDEC-CD0811A38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2126"/>
            <a:ext cx="10515600" cy="50532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 convoy is a set of vector instructions that can potentially execute together. </a:t>
            </a:r>
          </a:p>
          <a:p>
            <a:r>
              <a:rPr lang="en-US" dirty="0" smtClean="0"/>
              <a:t>If </a:t>
            </a:r>
            <a:r>
              <a:rPr lang="en-US" dirty="0"/>
              <a:t>the vector register, V1 in this case, is treated not as a single entity but as a group of individual registers, then the ideas of forwarding can be conceptually extended to work on individual elements of a vector.</a:t>
            </a:r>
          </a:p>
          <a:p>
            <a:r>
              <a:rPr lang="en-US" dirty="0">
                <a:solidFill>
                  <a:srgbClr val="0000FF"/>
                </a:solidFill>
              </a:rPr>
              <a:t>This insight, which will allow the ADDV instruction to start earlier in this example, is called chaining</a:t>
            </a:r>
          </a:p>
          <a:p>
            <a:r>
              <a:rPr lang="en-US" dirty="0"/>
              <a:t>Chaining allows a vector operation to start as soon as the individual elements of its vector source operand become available</a:t>
            </a:r>
          </a:p>
          <a:p>
            <a:r>
              <a:rPr lang="en-US" dirty="0">
                <a:solidFill>
                  <a:srgbClr val="0000FF"/>
                </a:solidFill>
              </a:rPr>
              <a:t>The results from the first functional unit in the chain are “forwarded” to the second functional </a:t>
            </a:r>
            <a:r>
              <a:rPr lang="en-US" dirty="0" smtClean="0">
                <a:solidFill>
                  <a:srgbClr val="0000FF"/>
                </a:solidFill>
              </a:rPr>
              <a:t>unit</a:t>
            </a:r>
          </a:p>
          <a:p>
            <a:r>
              <a:rPr lang="en-US" dirty="0" smtClean="0"/>
              <a:t>Only structural hazards cause separate convoys as true dependences are handled via chaining in the same convoy</a:t>
            </a:r>
          </a:p>
          <a:p>
            <a:endParaRPr lang="en-US" dirty="0">
              <a:solidFill>
                <a:srgbClr val="0000FF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38150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A50234-9F40-49BC-8F12-F3B9634E5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Vector Chaining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BE5A3A8-407C-43FD-BDEC-CD0811A38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Earlier, implementations of chaining worked </a:t>
            </a:r>
            <a:r>
              <a:rPr lang="en-US" dirty="0" smtClean="0">
                <a:solidFill>
                  <a:srgbClr val="0000FF"/>
                </a:solidFill>
              </a:rPr>
              <a:t>just like forwarding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dirty="0"/>
              <a:t>But this restricted the timing of the source and destination instructions in the chain</a:t>
            </a:r>
          </a:p>
          <a:p>
            <a:r>
              <a:rPr lang="en-US" dirty="0">
                <a:solidFill>
                  <a:srgbClr val="0000FF"/>
                </a:solidFill>
              </a:rPr>
              <a:t>Recent implementations use </a:t>
            </a:r>
            <a:r>
              <a:rPr lang="en-US" dirty="0">
                <a:solidFill>
                  <a:srgbClr val="FF0000"/>
                </a:solidFill>
              </a:rPr>
              <a:t>flexible chaining</a:t>
            </a:r>
          </a:p>
          <a:p>
            <a:r>
              <a:rPr lang="en-US" dirty="0"/>
              <a:t>Flexible chaining allows a vector instruction to chain to essentially any other active vector instruction, assuming that no structural hazard is generated</a:t>
            </a:r>
          </a:p>
          <a:p>
            <a:r>
              <a:rPr lang="en-US" dirty="0">
                <a:solidFill>
                  <a:srgbClr val="0000FF"/>
                </a:solidFill>
              </a:rPr>
              <a:t>Flexible chaining requires more read and write ports for the vector register </a:t>
            </a:r>
            <a:r>
              <a:rPr lang="en-US" dirty="0" smtClean="0">
                <a:solidFill>
                  <a:srgbClr val="0000FF"/>
                </a:solidFill>
              </a:rPr>
              <a:t>file</a:t>
            </a:r>
          </a:p>
        </p:txBody>
      </p:sp>
    </p:spTree>
    <p:extLst>
      <p:ext uri="{BB962C8B-B14F-4D97-AF65-F5344CB8AC3E}">
        <p14:creationId xmlns:p14="http://schemas.microsoft.com/office/powerpoint/2010/main" xmlns="" val="370262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6477</TotalTime>
  <Words>788</Words>
  <Application>Microsoft Office PowerPoint</Application>
  <PresentationFormat>Custom</PresentationFormat>
  <Paragraphs>111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Module-2 CSEN 3104 Lecture 12</vt:lpstr>
      <vt:lpstr>Vector Processing</vt:lpstr>
      <vt:lpstr>Problems of Vector Processing</vt:lpstr>
      <vt:lpstr>Strip Mining</vt:lpstr>
      <vt:lpstr>Strip Mining</vt:lpstr>
      <vt:lpstr>Solution of Data Hazard in pipeline: data forwarding</vt:lpstr>
      <vt:lpstr>Addressing data hazards: Vector Chaining</vt:lpstr>
      <vt:lpstr>Vector Chaining</vt:lpstr>
      <vt:lpstr>Vector Chaining</vt:lpstr>
      <vt:lpstr>Vector Stride</vt:lpstr>
      <vt:lpstr>Vector Stride</vt:lpstr>
      <vt:lpstr>Vector Stride</vt:lpstr>
      <vt:lpstr>Performance optimization in vector processors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Block Diagram of 8085 CPU</dc:title>
  <dc:creator>Administrator</dc:creator>
  <cp:lastModifiedBy>Admin</cp:lastModifiedBy>
  <cp:revision>428</cp:revision>
  <cp:lastPrinted>2018-07-18T10:53:47Z</cp:lastPrinted>
  <dcterms:created xsi:type="dcterms:W3CDTF">2016-08-16T05:32:12Z</dcterms:created>
  <dcterms:modified xsi:type="dcterms:W3CDTF">2019-08-01T06:44:29Z</dcterms:modified>
</cp:coreProperties>
</file>