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6" r:id="rId3"/>
    <p:sldId id="417" r:id="rId4"/>
    <p:sldId id="364" r:id="rId5"/>
    <p:sldId id="365" r:id="rId6"/>
    <p:sldId id="366" r:id="rId7"/>
    <p:sldId id="418" r:id="rId8"/>
    <p:sldId id="419" r:id="rId9"/>
    <p:sldId id="412" r:id="rId10"/>
    <p:sldId id="413" r:id="rId11"/>
    <p:sldId id="411" r:id="rId12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05-08-2019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="" xmlns:p14="http://schemas.microsoft.com/office/powerpoint/2010/main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23820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During each instruction cycle, each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is either </a:t>
            </a:r>
          </a:p>
          <a:p>
            <a:pPr lvl="1"/>
            <a:r>
              <a:rPr lang="en-US" dirty="0"/>
              <a:t>in the active mode, or</a:t>
            </a:r>
          </a:p>
          <a:p>
            <a:pPr lvl="1"/>
            <a:r>
              <a:rPr lang="en-US" dirty="0"/>
              <a:t>in the inactive mode</a:t>
            </a:r>
          </a:p>
          <a:p>
            <a:r>
              <a:rPr lang="en-US" dirty="0">
                <a:solidFill>
                  <a:srgbClr val="0000FF"/>
                </a:solidFill>
              </a:rPr>
              <a:t>In case a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is active, it executes the instruction, broadcast to it by the CU, otherwise it won’t</a:t>
            </a:r>
          </a:p>
          <a:p>
            <a:r>
              <a:rPr lang="en-US" dirty="0"/>
              <a:t>The masking schemes are used to specify the status flag S</a:t>
            </a:r>
            <a:r>
              <a:rPr lang="en-US" baseline="-25000" dirty="0"/>
              <a:t>i </a:t>
            </a:r>
            <a:r>
              <a:rPr lang="en-US" dirty="0"/>
              <a:t>of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1 indicates an active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and S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0 indicates an inactive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/>
              <a:t>In the CU, there is a global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index register (I) and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N-bit masking register (M)</a:t>
            </a:r>
          </a:p>
          <a:p>
            <a:r>
              <a:rPr lang="en-US" dirty="0"/>
              <a:t>The collection of S</a:t>
            </a:r>
            <a:r>
              <a:rPr lang="en-US" baseline="-25000" dirty="0"/>
              <a:t>i </a:t>
            </a:r>
            <a:r>
              <a:rPr lang="en-US" dirty="0"/>
              <a:t>flags for </a:t>
            </a:r>
            <a:r>
              <a:rPr lang="en-US" dirty="0" err="1"/>
              <a:t>i</a:t>
            </a:r>
            <a:r>
              <a:rPr lang="en-US" dirty="0"/>
              <a:t> = 0, 1, 2, …., N-1 forms a status register S for all the PEs</a:t>
            </a:r>
          </a:p>
          <a:p>
            <a:r>
              <a:rPr lang="en-US" dirty="0">
                <a:solidFill>
                  <a:srgbClr val="0000FF"/>
                </a:solidFill>
              </a:rPr>
              <a:t>The bit patterns in registers M and S are exchangeable under the control of CU when masking is to be 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2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SIMD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Flynn’s classification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Single Instruction Stream Single Data Stream (SISD)</a:t>
            </a:r>
          </a:p>
          <a:p>
            <a:pPr lvl="1"/>
            <a:r>
              <a:rPr lang="en-IN" dirty="0"/>
              <a:t>Conventional machines with single CPU</a:t>
            </a:r>
          </a:p>
          <a:p>
            <a:pPr lvl="1"/>
            <a:r>
              <a:rPr lang="en-IN" dirty="0"/>
              <a:t>Capable of only scalar arithmetic</a:t>
            </a:r>
          </a:p>
          <a:p>
            <a:pPr lvl="1"/>
            <a:r>
              <a:rPr lang="en-IN" dirty="0" err="1"/>
              <a:t>m</a:t>
            </a:r>
            <a:r>
              <a:rPr lang="en-IN" baseline="-25000" dirty="0" err="1"/>
              <a:t>I</a:t>
            </a:r>
            <a:r>
              <a:rPr lang="en-IN" dirty="0"/>
              <a:t> = </a:t>
            </a:r>
            <a:r>
              <a:rPr lang="en-IN" dirty="0" err="1"/>
              <a:t>m</a:t>
            </a:r>
            <a:r>
              <a:rPr lang="en-IN" baseline="-25000" dirty="0" err="1"/>
              <a:t>D</a:t>
            </a:r>
            <a:r>
              <a:rPr lang="en-IN" dirty="0"/>
              <a:t> = 1</a:t>
            </a:r>
          </a:p>
          <a:p>
            <a:r>
              <a:rPr lang="en-IN" dirty="0">
                <a:solidFill>
                  <a:srgbClr val="0000FF"/>
                </a:solidFill>
              </a:rPr>
              <a:t>Single Instruction Stream Multiple Data Stream (SIMD)</a:t>
            </a:r>
          </a:p>
          <a:p>
            <a:pPr lvl="1"/>
            <a:r>
              <a:rPr lang="en-IN" dirty="0"/>
              <a:t>Single program control unit and many independent execution units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Illiac</a:t>
            </a:r>
            <a:r>
              <a:rPr lang="en-IN" dirty="0"/>
              <a:t> IV</a:t>
            </a:r>
          </a:p>
          <a:p>
            <a:pPr lvl="1"/>
            <a:r>
              <a:rPr lang="en-IN" dirty="0" err="1"/>
              <a:t>m</a:t>
            </a:r>
            <a:r>
              <a:rPr lang="en-IN" baseline="-25000" dirty="0" err="1"/>
              <a:t>I</a:t>
            </a:r>
            <a:r>
              <a:rPr lang="en-IN" dirty="0"/>
              <a:t> = 1, </a:t>
            </a:r>
            <a:r>
              <a:rPr lang="en-IN" dirty="0" err="1"/>
              <a:t>m</a:t>
            </a:r>
            <a:r>
              <a:rPr lang="en-IN" baseline="-25000" dirty="0" err="1"/>
              <a:t>D</a:t>
            </a:r>
            <a:r>
              <a:rPr lang="en-IN" dirty="0"/>
              <a:t> &gt; 1</a:t>
            </a:r>
          </a:p>
          <a:p>
            <a:r>
              <a:rPr lang="en-IN" dirty="0">
                <a:solidFill>
                  <a:srgbClr val="0000FF"/>
                </a:solidFill>
              </a:rPr>
              <a:t>Multiple Instruction Stream Single Data Stream (MISD)</a:t>
            </a:r>
          </a:p>
          <a:p>
            <a:pPr lvl="1"/>
            <a:r>
              <a:rPr lang="en-IN" dirty="0"/>
              <a:t>Several CPUs process the same data using different programs</a:t>
            </a:r>
          </a:p>
          <a:p>
            <a:pPr lvl="1"/>
            <a:r>
              <a:rPr lang="en-IN" dirty="0"/>
              <a:t>Fault tolerant computers</a:t>
            </a:r>
          </a:p>
          <a:p>
            <a:pPr lvl="1"/>
            <a:r>
              <a:rPr lang="en-IN" dirty="0" err="1"/>
              <a:t>m</a:t>
            </a:r>
            <a:r>
              <a:rPr lang="en-IN" baseline="-25000" dirty="0" err="1"/>
              <a:t>I</a:t>
            </a:r>
            <a:r>
              <a:rPr lang="en-IN" dirty="0"/>
              <a:t> &gt; 1, </a:t>
            </a:r>
            <a:r>
              <a:rPr lang="en-IN" dirty="0" err="1"/>
              <a:t>m</a:t>
            </a:r>
            <a:r>
              <a:rPr lang="en-IN" baseline="-25000" dirty="0" err="1"/>
              <a:t>D</a:t>
            </a:r>
            <a:r>
              <a:rPr lang="en-IN" dirty="0"/>
              <a:t> = 1</a:t>
            </a:r>
          </a:p>
          <a:p>
            <a:r>
              <a:rPr lang="en-IN" dirty="0">
                <a:solidFill>
                  <a:srgbClr val="0000FF"/>
                </a:solidFill>
              </a:rPr>
              <a:t>Multiple Instruction Stream Multiple Data Stream (MIMD)</a:t>
            </a:r>
          </a:p>
          <a:p>
            <a:pPr lvl="1"/>
            <a:r>
              <a:rPr lang="en-IN" dirty="0"/>
              <a:t>Computers with more than one CPU with the ability to execute several programs simultaneously</a:t>
            </a:r>
          </a:p>
          <a:p>
            <a:pPr lvl="1"/>
            <a:r>
              <a:rPr lang="en-IN" dirty="0"/>
              <a:t>Multi Processors containing two or more CPUs that cooperate on common computational tasks</a:t>
            </a:r>
          </a:p>
          <a:p>
            <a:pPr lvl="1"/>
            <a:r>
              <a:rPr lang="en-IN" dirty="0" err="1"/>
              <a:t>m</a:t>
            </a:r>
            <a:r>
              <a:rPr lang="en-IN" baseline="-25000" dirty="0" err="1"/>
              <a:t>I</a:t>
            </a:r>
            <a:r>
              <a:rPr lang="en-IN" dirty="0"/>
              <a:t> &gt; 1, </a:t>
            </a:r>
            <a:r>
              <a:rPr lang="en-IN" dirty="0" err="1"/>
              <a:t>m</a:t>
            </a:r>
            <a:r>
              <a:rPr lang="en-IN" baseline="-25000" dirty="0" err="1"/>
              <a:t>D</a:t>
            </a:r>
            <a:r>
              <a:rPr lang="en-IN" dirty="0"/>
              <a:t> &gt; 1</a:t>
            </a:r>
          </a:p>
          <a:p>
            <a:pPr lvl="1"/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865120D-94DB-4CC9-941F-7745D3681F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988BD75-BEC1-474F-AC94-AA3BB0E782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9013953-0A97-4DB1-A0CF-1C4C5B011565}"/>
              </a:ext>
            </a:extLst>
          </p:cNvPr>
          <p:cNvSpPr txBox="1">
            <a:spLocks/>
          </p:cNvSpPr>
          <p:nvPr/>
        </p:nvSpPr>
        <p:spPr>
          <a:xfrm>
            <a:off x="1143000" y="2295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="" xmlns:a16="http://schemas.microsoft.com/office/drawing/2014/main" id="{6F7D6DFC-8C1A-492E-983A-FEA80F56C861}"/>
              </a:ext>
            </a:extLst>
          </p:cNvPr>
          <p:cNvSpPr/>
          <p:nvPr/>
        </p:nvSpPr>
        <p:spPr>
          <a:xfrm>
            <a:off x="10620361" y="862273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F097A12-671D-4581-9D9B-88C01586B2DA}"/>
              </a:ext>
            </a:extLst>
          </p:cNvPr>
          <p:cNvSpPr txBox="1"/>
          <p:nvPr/>
        </p:nvSpPr>
        <p:spPr>
          <a:xfrm>
            <a:off x="10917948" y="9849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995FFD0-E719-42D2-8674-05914FC8936F}"/>
              </a:ext>
            </a:extLst>
          </p:cNvPr>
          <p:cNvSpPr txBox="1"/>
          <p:nvPr/>
        </p:nvSpPr>
        <p:spPr>
          <a:xfrm>
            <a:off x="8256207" y="686883"/>
            <a:ext cx="19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Instruction stream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3C43922-3F60-49E1-A384-C03CE8C45177}"/>
              </a:ext>
            </a:extLst>
          </p:cNvPr>
          <p:cNvSpPr txBox="1"/>
          <p:nvPr/>
        </p:nvSpPr>
        <p:spPr>
          <a:xfrm>
            <a:off x="8610412" y="1303893"/>
            <a:ext cx="15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stream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="" xmlns:a16="http://schemas.microsoft.com/office/drawing/2014/main" id="{30D7EC64-A484-4658-B768-F69669C48B32}"/>
              </a:ext>
            </a:extLst>
          </p:cNvPr>
          <p:cNvSpPr/>
          <p:nvPr/>
        </p:nvSpPr>
        <p:spPr>
          <a:xfrm>
            <a:off x="7133620" y="868346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4613BA-283A-4861-858F-32FF74DD527F}"/>
              </a:ext>
            </a:extLst>
          </p:cNvPr>
          <p:cNvSpPr txBox="1"/>
          <p:nvPr/>
        </p:nvSpPr>
        <p:spPr>
          <a:xfrm>
            <a:off x="7439176" y="1003196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AFEC44D-8A3B-4FFC-9912-832DD90D0699}"/>
              </a:ext>
            </a:extLst>
          </p:cNvPr>
          <p:cNvCxnSpPr/>
          <p:nvPr/>
        </p:nvCxnSpPr>
        <p:spPr>
          <a:xfrm flipH="1">
            <a:off x="8048020" y="984993"/>
            <a:ext cx="2572341" cy="1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6635692-CF98-4D93-8961-EEF86F3B068B}"/>
              </a:ext>
            </a:extLst>
          </p:cNvPr>
          <p:cNvCxnSpPr/>
          <p:nvPr/>
        </p:nvCxnSpPr>
        <p:spPr>
          <a:xfrm flipH="1">
            <a:off x="8048020" y="1354325"/>
            <a:ext cx="2572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A7AEF8-8F3C-4264-808C-3CEC86A2704C}"/>
              </a:ext>
            </a:extLst>
          </p:cNvPr>
          <p:cNvSpPr txBox="1"/>
          <p:nvPr/>
        </p:nvSpPr>
        <p:spPr>
          <a:xfrm>
            <a:off x="6797842" y="2174542"/>
            <a:ext cx="501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: minimum number of active instruction streams</a:t>
            </a:r>
          </a:p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: minimum number of active data streams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30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SIMD Array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synchronous array of parallel processors</a:t>
            </a:r>
          </a:p>
          <a:p>
            <a:r>
              <a:rPr lang="en-US" dirty="0"/>
              <a:t>Consists of multiple processing elements (PEs) under the supervision of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control unit (CU)</a:t>
            </a:r>
          </a:p>
          <a:p>
            <a:r>
              <a:rPr lang="en-US" dirty="0">
                <a:solidFill>
                  <a:srgbClr val="0000FF"/>
                </a:solidFill>
              </a:rPr>
              <a:t>Can handle single instruction and multiple data (SIMD) streams</a:t>
            </a:r>
          </a:p>
          <a:p>
            <a:r>
              <a:rPr lang="en-US" dirty="0"/>
              <a:t>Specially designed to perform vector computations over matrices or arrays of data</a:t>
            </a:r>
          </a:p>
          <a:p>
            <a:r>
              <a:rPr lang="en-US" dirty="0">
                <a:solidFill>
                  <a:srgbClr val="0000FF"/>
                </a:solidFill>
              </a:rPr>
              <a:t>Two basic architectural organizations of SIMD computers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 processors using distributed memories</a:t>
            </a:r>
          </a:p>
          <a:p>
            <a:pPr lvl="1"/>
            <a:r>
              <a:rPr lang="en-US" dirty="0"/>
              <a:t>Associative processors using content-addressable (or associative) memory</a:t>
            </a:r>
          </a:p>
          <a:p>
            <a:r>
              <a:rPr lang="en-US" dirty="0">
                <a:solidFill>
                  <a:srgbClr val="0000FF"/>
                </a:solidFill>
              </a:rPr>
              <a:t>Two configurations of Array Processors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Illiac</a:t>
            </a:r>
            <a:r>
              <a:rPr lang="en-US" dirty="0">
                <a:solidFill>
                  <a:srgbClr val="00B050"/>
                </a:solidFill>
              </a:rPr>
              <a:t> IV (developed by the Illinois Automatic Computer team of University of Illinois)</a:t>
            </a:r>
          </a:p>
          <a:p>
            <a:pPr lvl="1"/>
            <a:r>
              <a:rPr lang="en-US" dirty="0"/>
              <a:t>Burroughs Scientific Processor (BSP)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err="1"/>
              <a:t>Illiac</a:t>
            </a:r>
            <a:r>
              <a:rPr lang="en-US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the block diagram</a:t>
            </a:r>
          </a:p>
          <a:p>
            <a:r>
              <a:rPr lang="en-US" dirty="0"/>
              <a:t>N numbers of identical synchronized processing elements (PEs) which can concurrently do the same operation on different data</a:t>
            </a:r>
          </a:p>
          <a:p>
            <a:r>
              <a:rPr lang="en-US" dirty="0">
                <a:solidFill>
                  <a:srgbClr val="0000FF"/>
                </a:solidFill>
              </a:rPr>
              <a:t>All these PEs are under the control of one CU</a:t>
            </a:r>
          </a:p>
          <a:p>
            <a:r>
              <a:rPr lang="en-US" dirty="0"/>
              <a:t>Each PE is basically an ALU with working registers and local memory (PEM) for the storage of distributed data</a:t>
            </a:r>
          </a:p>
          <a:p>
            <a:r>
              <a:rPr lang="en-US" dirty="0">
                <a:solidFill>
                  <a:srgbClr val="0000FF"/>
                </a:solidFill>
              </a:rPr>
              <a:t>The CU has its own main memory for the storage of programs</a:t>
            </a:r>
          </a:p>
          <a:p>
            <a:r>
              <a:rPr lang="en-US" dirty="0"/>
              <a:t>The system and user programs are executed under the control of CU</a:t>
            </a:r>
          </a:p>
          <a:p>
            <a:r>
              <a:rPr lang="en-US" dirty="0">
                <a:solidFill>
                  <a:srgbClr val="0000FF"/>
                </a:solidFill>
              </a:rPr>
              <a:t>Scalar and control type instructions are executed in the CU</a:t>
            </a:r>
          </a:p>
          <a:p>
            <a:r>
              <a:rPr lang="en-US" dirty="0"/>
              <a:t>Vector instructions are broadcast to the PEs for distributed execution</a:t>
            </a:r>
          </a:p>
          <a:p>
            <a:r>
              <a:rPr lang="en-US" dirty="0">
                <a:solidFill>
                  <a:srgbClr val="0000FF"/>
                </a:solidFill>
              </a:rPr>
              <a:t>Thus spatial parallelism is achieved through multiple arithmetic units (PEs)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Configuration of </a:t>
            </a:r>
            <a:r>
              <a:rPr lang="en-US" dirty="0" err="1">
                <a:solidFill>
                  <a:srgbClr val="FF0000"/>
                </a:solidFill>
              </a:rPr>
              <a:t>Illiac</a:t>
            </a:r>
            <a:r>
              <a:rPr lang="en-US" dirty="0">
                <a:solidFill>
                  <a:srgbClr val="FF0000"/>
                </a:solidFill>
              </a:rPr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All the PEs  perform the same function synchronously in a lock-step fashion under the command of the CU</a:t>
            </a:r>
          </a:p>
          <a:p>
            <a:r>
              <a:rPr lang="en-US" dirty="0"/>
              <a:t>Vector operands are distributed to the PEMs before parallel execution in the array of PEs</a:t>
            </a:r>
          </a:p>
          <a:p>
            <a:r>
              <a:rPr lang="en-US" dirty="0">
                <a:solidFill>
                  <a:srgbClr val="0000FF"/>
                </a:solidFill>
              </a:rPr>
              <a:t>The distributed data can be into the PEMs from an external source via the system data bus or via the CU in a broadcast mode using the control bus</a:t>
            </a:r>
          </a:p>
          <a:p>
            <a:r>
              <a:rPr lang="en-US" dirty="0"/>
              <a:t>Masking schemes are used to enable or disable each PE to participate in the execution of a vector instruction</a:t>
            </a:r>
          </a:p>
          <a:p>
            <a:r>
              <a:rPr lang="en-US" dirty="0">
                <a:solidFill>
                  <a:srgbClr val="0000FF"/>
                </a:solidFill>
              </a:rPr>
              <a:t>Data exchanges among the PEs are done via an interconnection network which performs all necessary data routing and manipulation functions</a:t>
            </a:r>
          </a:p>
          <a:p>
            <a:r>
              <a:rPr lang="en-US" dirty="0"/>
              <a:t>This interconnection network is under the control of CU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Configuration of </a:t>
            </a:r>
            <a:r>
              <a:rPr lang="en-US" dirty="0" err="1">
                <a:solidFill>
                  <a:srgbClr val="FF0000"/>
                </a:solidFill>
              </a:rPr>
              <a:t>Illiac</a:t>
            </a:r>
            <a:r>
              <a:rPr lang="en-US" dirty="0">
                <a:solidFill>
                  <a:srgbClr val="FF0000"/>
                </a:solidFill>
              </a:rPr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Array Processor is normally interfaced to a host computer through the CU</a:t>
            </a:r>
          </a:p>
          <a:p>
            <a:r>
              <a:rPr lang="en-US" dirty="0"/>
              <a:t>The host computer is a general purpose machine which serves as the operating manager of the entire system, consisting of the host and the processor array</a:t>
            </a:r>
          </a:p>
          <a:p>
            <a:r>
              <a:rPr lang="en-US" dirty="0">
                <a:solidFill>
                  <a:srgbClr val="0000FF"/>
                </a:solidFill>
              </a:rPr>
              <a:t>The functions of the host computer include resource management, peripheral and IO supervision</a:t>
            </a:r>
          </a:p>
          <a:p>
            <a:r>
              <a:rPr lang="en-US" dirty="0"/>
              <a:t>The control unit of the processor array directly supervises the execution of programs, whereas</a:t>
            </a:r>
          </a:p>
          <a:p>
            <a:r>
              <a:rPr lang="en-US" dirty="0">
                <a:solidFill>
                  <a:srgbClr val="0000FF"/>
                </a:solidFill>
              </a:rPr>
              <a:t>The host machine performs the executive and IO functions with the outside world</a:t>
            </a:r>
          </a:p>
          <a:p>
            <a:r>
              <a:rPr lang="en-US" dirty="0"/>
              <a:t>So, an array processor can be considered a back-end attached computer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75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06D9C9-2A81-478C-99B6-78A2AAB6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SIMD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016C8-E03E-45D7-B5B4-419B4C46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AN SIMD computer is characterized by a set of parameters: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	C = &lt;N, F, I, M&gt;</a:t>
            </a:r>
          </a:p>
          <a:p>
            <a:r>
              <a:rPr lang="en-IN" dirty="0"/>
              <a:t>N = Number of processing elements (PEs) in the system. For </a:t>
            </a:r>
            <a:r>
              <a:rPr lang="en-IN" dirty="0" err="1"/>
              <a:t>Illiac</a:t>
            </a:r>
            <a:r>
              <a:rPr lang="en-IN" dirty="0"/>
              <a:t> IV, N = 64</a:t>
            </a:r>
          </a:p>
          <a:p>
            <a:r>
              <a:rPr lang="en-IN" dirty="0">
                <a:solidFill>
                  <a:srgbClr val="0000FF"/>
                </a:solidFill>
              </a:rPr>
              <a:t>F = a set of data routing functions provided by the interconnection network</a:t>
            </a:r>
          </a:p>
          <a:p>
            <a:r>
              <a:rPr lang="en-IN" dirty="0"/>
              <a:t>I = the set of machine instructions for scalar-vector, data routing, and network manipulation operation</a:t>
            </a:r>
          </a:p>
          <a:p>
            <a:r>
              <a:rPr lang="en-IN" dirty="0">
                <a:solidFill>
                  <a:srgbClr val="0000FF"/>
                </a:solidFill>
              </a:rPr>
              <a:t>M = the set of masking schemes, where each mask partitions the set of PEs into two disjoint subsets of enabled PEs and disabled PEs</a:t>
            </a:r>
          </a:p>
          <a:p>
            <a:r>
              <a:rPr lang="en-IN" dirty="0"/>
              <a:t>This model provides a common basis for evaluating different SIMD machines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6541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Components in a Processing Element (</a:t>
            </a:r>
            <a:r>
              <a:rPr lang="en-US" dirty="0" err="1">
                <a:solidFill>
                  <a:srgbClr val="FF0000"/>
                </a:solidFill>
              </a:rPr>
              <a:t>PE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51026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figure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Each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PE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its own memory </a:t>
            </a:r>
            <a:r>
              <a:rPr lang="en-US" dirty="0" err="1">
                <a:solidFill>
                  <a:srgbClr val="0000FF"/>
                </a:solidFill>
              </a:rPr>
              <a:t>PEM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 set of working registers and flags 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,B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and S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 Arithmetic and Logic Unit (ALU)</a:t>
            </a:r>
          </a:p>
          <a:p>
            <a:pPr lvl="1"/>
            <a:r>
              <a:rPr lang="en-US" dirty="0"/>
              <a:t>A local Index Register (I</a:t>
            </a:r>
            <a:r>
              <a:rPr lang="en-US" baseline="-25000" dirty="0"/>
              <a:t>i</a:t>
            </a:r>
            <a:r>
              <a:rPr lang="en-US" dirty="0"/>
              <a:t>), an address register (D</a:t>
            </a:r>
            <a:r>
              <a:rPr lang="en-US" baseline="-25000" dirty="0"/>
              <a:t>i</a:t>
            </a:r>
            <a:r>
              <a:rPr lang="en-US" dirty="0"/>
              <a:t>) and a data routing register (R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of each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is connected to the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 of other PEs via the interconnection network</a:t>
            </a:r>
          </a:p>
          <a:p>
            <a:pPr lvl="1"/>
            <a:r>
              <a:rPr lang="en-US" dirty="0"/>
              <a:t>During data transfer among PEs, the contents of the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registers are transferred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inputs and outputs of the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are totally isolated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PE is denoted by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where the index </a:t>
            </a:r>
            <a:r>
              <a:rPr lang="en-US" dirty="0" err="1"/>
              <a:t>i</a:t>
            </a:r>
            <a:r>
              <a:rPr lang="en-US" dirty="0"/>
              <a:t> is the address of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Let the total number of PEs be N = 2</a:t>
            </a:r>
            <a:r>
              <a:rPr lang="en-US" baseline="30000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, then m = 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N binary digits are needed to encode the address of a PE</a:t>
            </a:r>
          </a:p>
          <a:p>
            <a:pPr lvl="1"/>
            <a:r>
              <a:rPr lang="en-US" dirty="0"/>
              <a:t>The address register D</a:t>
            </a:r>
            <a:r>
              <a:rPr lang="en-US" baseline="-25000" dirty="0"/>
              <a:t>i </a:t>
            </a:r>
            <a:r>
              <a:rPr lang="en-US" dirty="0"/>
              <a:t>is used to hold the m-bit address of the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Some array processors may use two routing registers – one for input and the other for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904</Words>
  <Application>Microsoft Office PowerPoint</Application>
  <PresentationFormat>Custom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Module-2 CSEN 3104 Lecture 13</vt:lpstr>
      <vt:lpstr>SIMD Architecture</vt:lpstr>
      <vt:lpstr>Flynn’s classification </vt:lpstr>
      <vt:lpstr>SIMD Array Processor</vt:lpstr>
      <vt:lpstr>Configuration of Illiac IV</vt:lpstr>
      <vt:lpstr>Configuration of Illiac IV</vt:lpstr>
      <vt:lpstr>Configuration of Illiac IV</vt:lpstr>
      <vt:lpstr>SIMD Computer</vt:lpstr>
      <vt:lpstr>Components in a Processing Element (PEi)</vt:lpstr>
      <vt:lpstr>Masking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428</cp:revision>
  <cp:lastPrinted>2018-07-18T10:53:47Z</cp:lastPrinted>
  <dcterms:created xsi:type="dcterms:W3CDTF">2016-08-16T05:32:12Z</dcterms:created>
  <dcterms:modified xsi:type="dcterms:W3CDTF">2019-08-05T09:56:16Z</dcterms:modified>
</cp:coreProperties>
</file>