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356" r:id="rId3"/>
    <p:sldId id="425" r:id="rId4"/>
    <p:sldId id="426" r:id="rId5"/>
    <p:sldId id="427" r:id="rId6"/>
    <p:sldId id="428" r:id="rId7"/>
    <p:sldId id="429" r:id="rId8"/>
    <p:sldId id="411" r:id="rId9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FF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06-08-2019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Module-2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xmlns="" val="17015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SIMD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of indexing to address the local memories in parallel at different local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Consider an array of n X n data elements: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	A = {A(</a:t>
            </a:r>
            <a:r>
              <a:rPr lang="en-US" dirty="0" err="1">
                <a:solidFill>
                  <a:srgbClr val="0000FF"/>
                </a:solidFill>
              </a:rPr>
              <a:t>i,j</a:t>
            </a:r>
            <a:r>
              <a:rPr lang="en-US" dirty="0">
                <a:solidFill>
                  <a:srgbClr val="0000FF"/>
                </a:solidFill>
              </a:rPr>
              <a:t>), 0 ≤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, j ≤ (n-1)}</a:t>
            </a:r>
          </a:p>
          <a:p>
            <a:r>
              <a:rPr lang="en-US" dirty="0"/>
              <a:t>Elements of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column of A are stored in n consecutive locations of </a:t>
            </a:r>
            <a:r>
              <a:rPr lang="en-US" dirty="0" err="1"/>
              <a:t>PEM</a:t>
            </a:r>
            <a:r>
              <a:rPr lang="en-US" baseline="-25000" dirty="0" err="1"/>
              <a:t>j</a:t>
            </a:r>
            <a:r>
              <a:rPr lang="en-US" dirty="0"/>
              <a:t> [say from location 200 to location (200+n-1)] (assume n ≤ N)</a:t>
            </a:r>
          </a:p>
          <a:p>
            <a:r>
              <a:rPr lang="en-US" dirty="0">
                <a:solidFill>
                  <a:srgbClr val="0000FF"/>
                </a:solidFill>
              </a:rPr>
              <a:t>We want to access the principal diagonal elements A(</a:t>
            </a:r>
            <a:r>
              <a:rPr lang="en-US" dirty="0" err="1">
                <a:solidFill>
                  <a:srgbClr val="0000FF"/>
                </a:solidFill>
              </a:rPr>
              <a:t>j,j</a:t>
            </a:r>
            <a:r>
              <a:rPr lang="en-US" dirty="0">
                <a:solidFill>
                  <a:srgbClr val="0000FF"/>
                </a:solidFill>
              </a:rPr>
              <a:t>) for j=0, 1 , …, (n-1) of the array A</a:t>
            </a:r>
          </a:p>
          <a:p>
            <a:r>
              <a:rPr lang="en-US" dirty="0"/>
              <a:t>The CU must generate and broadcast an effective memory address 200</a:t>
            </a:r>
          </a:p>
          <a:p>
            <a:r>
              <a:rPr lang="en-US" dirty="0">
                <a:solidFill>
                  <a:srgbClr val="0000FF"/>
                </a:solidFill>
              </a:rPr>
              <a:t>The local index registers must be set to be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FF"/>
                </a:solidFill>
              </a:rPr>
              <a:t> = j for j = 0, 1, …, (n-1) in order to convert the global address 200 to local address 200 +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FF"/>
                </a:solidFill>
              </a:rPr>
              <a:t> = 200 + j for each </a:t>
            </a:r>
            <a:r>
              <a:rPr lang="en-US" dirty="0" err="1">
                <a:solidFill>
                  <a:srgbClr val="0000FF"/>
                </a:solidFill>
              </a:rPr>
              <a:t>PEM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/>
              <a:t>Within each PE, there is a separate memory address register for holding these local addresses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Routing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the following vector instruction in an array of N processing elements (PEs)</a:t>
            </a:r>
          </a:p>
          <a:p>
            <a:r>
              <a:rPr lang="en-US" dirty="0">
                <a:solidFill>
                  <a:srgbClr val="0000FF"/>
                </a:solidFill>
              </a:rPr>
              <a:t>The sum S(k) of the first k components in a vector A = (A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, A</a:t>
            </a:r>
            <a:r>
              <a:rPr lang="en-US" baseline="-25000" dirty="0">
                <a:solidFill>
                  <a:srgbClr val="0000FF"/>
                </a:solidFill>
              </a:rPr>
              <a:t>1, ……..,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n-1</a:t>
            </a:r>
            <a:r>
              <a:rPr lang="en-US" dirty="0">
                <a:solidFill>
                  <a:srgbClr val="0000FF"/>
                </a:solidFill>
              </a:rPr>
              <a:t>) is desired for each k from 0 to (n-1)</a:t>
            </a:r>
          </a:p>
          <a:p>
            <a:r>
              <a:rPr lang="en-US" dirty="0"/>
              <a:t>We need to compute the following n summations: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baseline="-25000" dirty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			S(k) = ∑ A</a:t>
            </a:r>
            <a:r>
              <a:rPr lang="en-US" baseline="-25000" dirty="0">
                <a:solidFill>
                  <a:srgbClr val="0000FF"/>
                </a:solidFill>
              </a:rPr>
              <a:t>i		</a:t>
            </a:r>
            <a:r>
              <a:rPr lang="en-US" dirty="0">
                <a:solidFill>
                  <a:srgbClr val="0000FF"/>
                </a:solidFill>
              </a:rPr>
              <a:t>for k = 0, 1, ……, (n-1)</a:t>
            </a:r>
          </a:p>
          <a:p>
            <a:pPr>
              <a:buNone/>
            </a:pPr>
            <a:r>
              <a:rPr lang="en-US" baseline="-25000" dirty="0">
                <a:solidFill>
                  <a:srgbClr val="0000FF"/>
                </a:solidFill>
              </a:rPr>
              <a:t>				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=0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Routing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These n vector summations can be computed recursively by going through the following (n-1) iterations:</a:t>
            </a:r>
          </a:p>
          <a:p>
            <a:pPr marL="0" indent="0">
              <a:buNone/>
            </a:pPr>
            <a:r>
              <a:rPr lang="en-US" dirty="0"/>
              <a:t>			S(0) = A</a:t>
            </a:r>
            <a:r>
              <a:rPr lang="en-US" baseline="-25000" dirty="0"/>
              <a:t>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	S(k) = S(k-1) + A</a:t>
            </a:r>
            <a:r>
              <a:rPr lang="en-US" baseline="-25000" dirty="0">
                <a:solidFill>
                  <a:srgbClr val="0000FF"/>
                </a:solidFill>
              </a:rPr>
              <a:t>k		</a:t>
            </a:r>
            <a:r>
              <a:rPr lang="en-US" dirty="0">
                <a:solidFill>
                  <a:srgbClr val="0000FF"/>
                </a:solidFill>
              </a:rPr>
              <a:t>for k = 1, 2,……, (n-1)</a:t>
            </a:r>
          </a:p>
          <a:p>
            <a:r>
              <a:rPr lang="en-US" dirty="0"/>
              <a:t>For n = 8, the above recursive summation is implemented in an array processor with N = 8 processing elements (PEs)</a:t>
            </a:r>
          </a:p>
          <a:p>
            <a:r>
              <a:rPr lang="en-US" dirty="0">
                <a:solidFill>
                  <a:srgbClr val="0000FF"/>
                </a:solidFill>
              </a:rPr>
              <a:t>Log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n = 3 steps are required</a:t>
            </a:r>
          </a:p>
          <a:p>
            <a:r>
              <a:rPr lang="en-US" dirty="0"/>
              <a:t>Both data routing and PE masking are used</a:t>
            </a:r>
          </a:p>
          <a:p>
            <a:r>
              <a:rPr lang="en-US" dirty="0">
                <a:solidFill>
                  <a:srgbClr val="FF0000"/>
                </a:solidFill>
              </a:rPr>
              <a:t>Show diagram</a:t>
            </a:r>
          </a:p>
          <a:p>
            <a:r>
              <a:rPr lang="en-US" dirty="0">
                <a:solidFill>
                  <a:srgbClr val="0000FF"/>
                </a:solidFill>
              </a:rPr>
              <a:t>Initially each A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, residing in </a:t>
            </a:r>
            <a:r>
              <a:rPr lang="en-US" dirty="0" err="1">
                <a:solidFill>
                  <a:srgbClr val="0000FF"/>
                </a:solidFill>
              </a:rPr>
              <a:t>PEM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is moved to the R</a:t>
            </a:r>
            <a:r>
              <a:rPr lang="en-US" baseline="-25000" dirty="0">
                <a:solidFill>
                  <a:srgbClr val="0000FF"/>
                </a:solidFill>
              </a:rPr>
              <a:t>i </a:t>
            </a:r>
            <a:r>
              <a:rPr lang="en-US" dirty="0">
                <a:solidFill>
                  <a:srgbClr val="0000FF"/>
                </a:solidFill>
              </a:rPr>
              <a:t>register in </a:t>
            </a:r>
            <a:r>
              <a:rPr lang="en-US" dirty="0" err="1">
                <a:solidFill>
                  <a:srgbClr val="0000FF"/>
                </a:solidFill>
              </a:rPr>
              <a:t>PE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for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0,1,2,…,7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872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Routing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 the first step, A</a:t>
            </a:r>
            <a:r>
              <a:rPr lang="en-US" baseline="-25000" dirty="0">
                <a:solidFill>
                  <a:srgbClr val="0000FF"/>
                </a:solidFill>
              </a:rPr>
              <a:t>i </a:t>
            </a:r>
            <a:r>
              <a:rPr lang="en-US" dirty="0">
                <a:solidFill>
                  <a:srgbClr val="0000FF"/>
                </a:solidFill>
              </a:rPr>
              <a:t>is routed from R</a:t>
            </a:r>
            <a:r>
              <a:rPr lang="en-US" baseline="-25000" dirty="0">
                <a:solidFill>
                  <a:srgbClr val="0000FF"/>
                </a:solidFill>
              </a:rPr>
              <a:t>i </a:t>
            </a:r>
            <a:r>
              <a:rPr lang="en-US" dirty="0">
                <a:solidFill>
                  <a:srgbClr val="0000FF"/>
                </a:solidFill>
              </a:rPr>
              <a:t>to R</a:t>
            </a:r>
            <a:r>
              <a:rPr lang="en-US" baseline="-25000" dirty="0">
                <a:solidFill>
                  <a:srgbClr val="0000FF"/>
                </a:solidFill>
              </a:rPr>
              <a:t>i+1 </a:t>
            </a:r>
            <a:r>
              <a:rPr lang="en-US" dirty="0">
                <a:solidFill>
                  <a:srgbClr val="0000FF"/>
                </a:solidFill>
              </a:rPr>
              <a:t>and added to A</a:t>
            </a:r>
            <a:r>
              <a:rPr lang="en-US" baseline="-25000" dirty="0">
                <a:solidFill>
                  <a:srgbClr val="0000FF"/>
                </a:solidFill>
              </a:rPr>
              <a:t>i+1 </a:t>
            </a:r>
            <a:r>
              <a:rPr lang="en-US" dirty="0">
                <a:solidFill>
                  <a:srgbClr val="0000FF"/>
                </a:solidFill>
              </a:rPr>
              <a:t>with the resulting sum A</a:t>
            </a:r>
            <a:r>
              <a:rPr lang="en-US" baseline="-25000" dirty="0">
                <a:solidFill>
                  <a:srgbClr val="0000FF"/>
                </a:solidFill>
              </a:rPr>
              <a:t>i </a:t>
            </a:r>
            <a:r>
              <a:rPr lang="en-US" dirty="0">
                <a:solidFill>
                  <a:srgbClr val="0000FF"/>
                </a:solidFill>
              </a:rPr>
              <a:t>+ A</a:t>
            </a:r>
            <a:r>
              <a:rPr lang="en-US" baseline="-25000" dirty="0">
                <a:solidFill>
                  <a:srgbClr val="0000FF"/>
                </a:solidFill>
              </a:rPr>
              <a:t>i+1 </a:t>
            </a:r>
            <a:r>
              <a:rPr lang="en-US" dirty="0">
                <a:solidFill>
                  <a:srgbClr val="0000FF"/>
                </a:solidFill>
              </a:rPr>
              <a:t>in R</a:t>
            </a:r>
            <a:r>
              <a:rPr lang="en-US" baseline="-25000" dirty="0">
                <a:solidFill>
                  <a:srgbClr val="0000FF"/>
                </a:solidFill>
              </a:rPr>
              <a:t>i+1 </a:t>
            </a:r>
            <a:r>
              <a:rPr lang="en-US" dirty="0">
                <a:solidFill>
                  <a:srgbClr val="0000FF"/>
                </a:solidFill>
              </a:rPr>
              <a:t>for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0,1,2,…,6</a:t>
            </a:r>
          </a:p>
          <a:p>
            <a:r>
              <a:rPr lang="en-US" dirty="0"/>
              <a:t>In step 2, the intermediate sums in R</a:t>
            </a:r>
            <a:r>
              <a:rPr lang="en-US" baseline="-25000" dirty="0"/>
              <a:t>i </a:t>
            </a:r>
            <a:r>
              <a:rPr lang="en-US" dirty="0"/>
              <a:t>are routed to R</a:t>
            </a:r>
            <a:r>
              <a:rPr lang="en-US" baseline="-25000" dirty="0"/>
              <a:t>i+2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 to 5</a:t>
            </a:r>
          </a:p>
          <a:p>
            <a:r>
              <a:rPr lang="en-US" dirty="0">
                <a:solidFill>
                  <a:srgbClr val="0000FF"/>
                </a:solidFill>
              </a:rPr>
              <a:t>In step 3, the intermediate sums in R</a:t>
            </a:r>
            <a:r>
              <a:rPr lang="en-US" baseline="-25000" dirty="0">
                <a:solidFill>
                  <a:srgbClr val="0000FF"/>
                </a:solidFill>
              </a:rPr>
              <a:t>i </a:t>
            </a:r>
            <a:r>
              <a:rPr lang="en-US" dirty="0">
                <a:solidFill>
                  <a:srgbClr val="0000FF"/>
                </a:solidFill>
              </a:rPr>
              <a:t>are routed to R</a:t>
            </a:r>
            <a:r>
              <a:rPr lang="en-US" baseline="-25000" dirty="0">
                <a:solidFill>
                  <a:srgbClr val="0000FF"/>
                </a:solidFill>
              </a:rPr>
              <a:t>i+4 </a:t>
            </a:r>
            <a:r>
              <a:rPr lang="en-US" dirty="0">
                <a:solidFill>
                  <a:srgbClr val="0000FF"/>
                </a:solidFill>
              </a:rPr>
              <a:t>for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0 to 3</a:t>
            </a:r>
          </a:p>
          <a:p>
            <a:r>
              <a:rPr lang="en-US" dirty="0"/>
              <a:t>Thus, the final value of </a:t>
            </a:r>
            <a:r>
              <a:rPr lang="en-US" dirty="0" err="1"/>
              <a:t>PE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will be S(k) for k = 0,1,2,…,7</a:t>
            </a:r>
          </a:p>
        </p:txBody>
      </p:sp>
    </p:spTree>
    <p:extLst>
      <p:ext uri="{BB962C8B-B14F-4D97-AF65-F5344CB8AC3E}">
        <p14:creationId xmlns="" xmlns:p14="http://schemas.microsoft.com/office/powerpoint/2010/main" val="65446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Routing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502796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 step 1, PE</a:t>
            </a:r>
            <a:r>
              <a:rPr lang="en-US" baseline="-25000" dirty="0">
                <a:solidFill>
                  <a:srgbClr val="0000FF"/>
                </a:solidFill>
              </a:rPr>
              <a:t>7 </a:t>
            </a:r>
            <a:r>
              <a:rPr lang="en-US" dirty="0">
                <a:solidFill>
                  <a:srgbClr val="0000FF"/>
                </a:solidFill>
              </a:rPr>
              <a:t>is not involved in data routing (receiving but not transmitting)</a:t>
            </a:r>
          </a:p>
          <a:p>
            <a:r>
              <a:rPr lang="en-US" dirty="0"/>
              <a:t>In step 2, PE</a:t>
            </a:r>
            <a:r>
              <a:rPr lang="en-US" baseline="-25000" dirty="0"/>
              <a:t>7 </a:t>
            </a:r>
            <a:r>
              <a:rPr lang="en-US" dirty="0"/>
              <a:t>and PE</a:t>
            </a:r>
            <a:r>
              <a:rPr lang="en-US" baseline="-25000" dirty="0"/>
              <a:t>6</a:t>
            </a:r>
            <a:r>
              <a:rPr lang="en-US" dirty="0"/>
              <a:t> are not involved in data routing</a:t>
            </a:r>
          </a:p>
          <a:p>
            <a:r>
              <a:rPr lang="en-US" dirty="0">
                <a:solidFill>
                  <a:srgbClr val="0000FF"/>
                </a:solidFill>
              </a:rPr>
              <a:t>In step 3, PE</a:t>
            </a:r>
            <a:r>
              <a:rPr lang="en-US" baseline="-25000" dirty="0">
                <a:solidFill>
                  <a:srgbClr val="0000FF"/>
                </a:solidFill>
              </a:rPr>
              <a:t>7</a:t>
            </a:r>
            <a:r>
              <a:rPr lang="en-US" dirty="0">
                <a:solidFill>
                  <a:srgbClr val="0000FF"/>
                </a:solidFill>
              </a:rPr>
              <a:t>, PE</a:t>
            </a:r>
            <a:r>
              <a:rPr lang="en-US" baseline="-25000" dirty="0">
                <a:solidFill>
                  <a:srgbClr val="0000FF"/>
                </a:solidFill>
              </a:rPr>
              <a:t>6</a:t>
            </a:r>
            <a:r>
              <a:rPr lang="en-US" dirty="0">
                <a:solidFill>
                  <a:srgbClr val="0000FF"/>
                </a:solidFill>
              </a:rPr>
              <a:t>, PE</a:t>
            </a:r>
            <a:r>
              <a:rPr lang="en-US" baseline="-25000" dirty="0">
                <a:solidFill>
                  <a:srgbClr val="0000FF"/>
                </a:solidFill>
              </a:rPr>
              <a:t>5 </a:t>
            </a:r>
            <a:r>
              <a:rPr lang="en-US" dirty="0">
                <a:solidFill>
                  <a:srgbClr val="0000FF"/>
                </a:solidFill>
              </a:rPr>
              <a:t>and PE</a:t>
            </a:r>
            <a:r>
              <a:rPr lang="en-US" baseline="-25000" dirty="0">
                <a:solidFill>
                  <a:srgbClr val="0000FF"/>
                </a:solidFill>
              </a:rPr>
              <a:t>4 </a:t>
            </a:r>
            <a:r>
              <a:rPr lang="en-US" dirty="0">
                <a:solidFill>
                  <a:srgbClr val="0000FF"/>
                </a:solidFill>
              </a:rPr>
              <a:t>are not involved in data routing</a:t>
            </a:r>
          </a:p>
          <a:p>
            <a:r>
              <a:rPr lang="en-US" dirty="0"/>
              <a:t>These unwanted PEs are masked off during the corresponding steps</a:t>
            </a:r>
          </a:p>
          <a:p>
            <a:r>
              <a:rPr lang="en-US" dirty="0">
                <a:solidFill>
                  <a:srgbClr val="0000FF"/>
                </a:solidFill>
              </a:rPr>
              <a:t>During the addition operations</a:t>
            </a:r>
          </a:p>
          <a:p>
            <a:pPr lvl="1"/>
            <a:r>
              <a:rPr lang="en-US" dirty="0"/>
              <a:t>PE</a:t>
            </a:r>
            <a:r>
              <a:rPr lang="en-US" baseline="-25000" dirty="0"/>
              <a:t>0 </a:t>
            </a:r>
            <a:r>
              <a:rPr lang="en-US" dirty="0"/>
              <a:t>is disabled in step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PE</a:t>
            </a:r>
            <a:r>
              <a:rPr lang="en-US" baseline="-25000" dirty="0">
                <a:solidFill>
                  <a:srgbClr val="0000FF"/>
                </a:solidFill>
              </a:rPr>
              <a:t>0 </a:t>
            </a:r>
            <a:r>
              <a:rPr lang="en-US" dirty="0">
                <a:solidFill>
                  <a:srgbClr val="0000FF"/>
                </a:solidFill>
              </a:rPr>
              <a:t>and PE</a:t>
            </a:r>
            <a:r>
              <a:rPr lang="en-US" baseline="-25000" dirty="0">
                <a:solidFill>
                  <a:srgbClr val="0000FF"/>
                </a:solidFill>
              </a:rPr>
              <a:t>1 </a:t>
            </a:r>
            <a:r>
              <a:rPr lang="en-US" dirty="0">
                <a:solidFill>
                  <a:srgbClr val="0000FF"/>
                </a:solidFill>
              </a:rPr>
              <a:t>are made inactive in step 2</a:t>
            </a:r>
          </a:p>
          <a:p>
            <a:pPr lvl="1"/>
            <a:r>
              <a:rPr lang="en-US" dirty="0"/>
              <a:t>PE</a:t>
            </a:r>
            <a:r>
              <a:rPr lang="en-US" baseline="-25000" dirty="0"/>
              <a:t>0</a:t>
            </a:r>
            <a:r>
              <a:rPr lang="en-US" dirty="0"/>
              <a:t>, PE</a:t>
            </a:r>
            <a:r>
              <a:rPr lang="en-US" baseline="-25000" dirty="0"/>
              <a:t>1</a:t>
            </a:r>
            <a:r>
              <a:rPr lang="en-US" dirty="0"/>
              <a:t>, PE</a:t>
            </a:r>
            <a:r>
              <a:rPr lang="en-US" baseline="-25000" dirty="0"/>
              <a:t>2 </a:t>
            </a:r>
            <a:r>
              <a:rPr lang="en-US" dirty="0"/>
              <a:t>and PE</a:t>
            </a:r>
            <a:r>
              <a:rPr lang="en-US" baseline="-25000" dirty="0"/>
              <a:t>3 </a:t>
            </a:r>
            <a:r>
              <a:rPr lang="en-US" dirty="0"/>
              <a:t>are masked off in step 3</a:t>
            </a:r>
          </a:p>
          <a:p>
            <a:r>
              <a:rPr lang="en-US" dirty="0">
                <a:solidFill>
                  <a:srgbClr val="0000FF"/>
                </a:solidFill>
              </a:rPr>
              <a:t>The PEs that are masked off in each step depend on the operation (data-routing or addition)</a:t>
            </a:r>
          </a:p>
          <a:p>
            <a:r>
              <a:rPr lang="en-US" dirty="0"/>
              <a:t>Thus the masking pattern keep changing in different operation cycles</a:t>
            </a:r>
          </a:p>
          <a:p>
            <a:r>
              <a:rPr lang="en-US" dirty="0">
                <a:solidFill>
                  <a:srgbClr val="0000FF"/>
                </a:solidFill>
              </a:rPr>
              <a:t>Masking and routing operation are much more complicated when the vector length n &gt; N</a:t>
            </a:r>
          </a:p>
        </p:txBody>
      </p:sp>
    </p:spTree>
    <p:extLst>
      <p:ext uri="{BB962C8B-B14F-4D97-AF65-F5344CB8AC3E}">
        <p14:creationId xmlns="" xmlns:p14="http://schemas.microsoft.com/office/powerpoint/2010/main" val="228211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21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8435</TotalTime>
  <Words>339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Module-2 CSEN 3104 Lecture 14</vt:lpstr>
      <vt:lpstr>SIMD Architecture</vt:lpstr>
      <vt:lpstr>Use of indexing to address the local memories in parallel at different local addresses</vt:lpstr>
      <vt:lpstr>Data Routing Mechanisms</vt:lpstr>
      <vt:lpstr>Data Routing Mechanisms</vt:lpstr>
      <vt:lpstr>Data Routing Mechanisms</vt:lpstr>
      <vt:lpstr>Data Routing Mechanisms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435</cp:revision>
  <cp:lastPrinted>2018-07-18T10:53:47Z</cp:lastPrinted>
  <dcterms:created xsi:type="dcterms:W3CDTF">2016-08-16T05:32:12Z</dcterms:created>
  <dcterms:modified xsi:type="dcterms:W3CDTF">2019-08-06T08:57:25Z</dcterms:modified>
</cp:coreProperties>
</file>