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16" r:id="rId2"/>
    <p:sldId id="355" r:id="rId3"/>
    <p:sldId id="423" r:id="rId4"/>
    <p:sldId id="424" r:id="rId5"/>
    <p:sldId id="425" r:id="rId6"/>
    <p:sldId id="426" r:id="rId7"/>
    <p:sldId id="427" r:id="rId8"/>
    <p:sldId id="429" r:id="rId9"/>
    <p:sldId id="430" r:id="rId10"/>
    <p:sldId id="431" r:id="rId11"/>
    <p:sldId id="432" r:id="rId12"/>
    <p:sldId id="437" r:id="rId13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D60093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185802CC-19E1-4080-8340-1003475045FE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B1401EB-F155-40DF-B7BC-B147128E2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5641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6D55A-48C8-4439-B335-FC47618AE2CA}" type="datetimeFigureOut">
              <a:rPr lang="en-IN" smtClean="0"/>
              <a:pPr/>
              <a:t>08-08-2019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D1EAE-47E5-4507-BD68-3892BD25347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933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4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630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71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235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588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79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7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405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340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385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154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1305-C4D9-4F3D-A4EA-2933B8E9E19B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5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Module-2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CSEN 3104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/>
              <a:t>Lecture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Dr. </a:t>
            </a:r>
            <a:r>
              <a:rPr lang="en-US" dirty="0" err="1">
                <a:solidFill>
                  <a:srgbClr val="0000FF"/>
                </a:solidFill>
              </a:rPr>
              <a:t>Debranjan</a:t>
            </a:r>
            <a:r>
              <a:rPr lang="en-US" dirty="0">
                <a:solidFill>
                  <a:srgbClr val="0000FF"/>
                </a:solidFill>
              </a:rPr>
              <a:t> Sarkar</a:t>
            </a:r>
          </a:p>
        </p:txBody>
      </p:sp>
    </p:spTree>
    <p:extLst>
      <p:ext uri="{BB962C8B-B14F-4D97-AF65-F5344CB8AC3E}">
        <p14:creationId xmlns:p14="http://schemas.microsoft.com/office/powerpoint/2010/main" xmlns="" val="17015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60093"/>
                </a:solidFill>
              </a:rPr>
              <a:t>Mesh-connected </a:t>
            </a:r>
            <a:r>
              <a:rPr lang="en-US" dirty="0" err="1" smtClean="0">
                <a:solidFill>
                  <a:srgbClr val="D60093"/>
                </a:solidFill>
              </a:rPr>
              <a:t>Illiac</a:t>
            </a:r>
            <a:r>
              <a:rPr lang="en-US" dirty="0" smtClean="0">
                <a:solidFill>
                  <a:srgbClr val="D60093"/>
                </a:solidFill>
              </a:rPr>
              <a:t> Network</a:t>
            </a:r>
            <a:endParaRPr lang="en-US" dirty="0">
              <a:solidFill>
                <a:srgbClr val="D600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Show figure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Single stage </a:t>
            </a:r>
            <a:r>
              <a:rPr lang="en-US" dirty="0" err="1" smtClean="0">
                <a:solidFill>
                  <a:srgbClr val="0000FF"/>
                </a:solidFill>
              </a:rPr>
              <a:t>recirculating</a:t>
            </a:r>
            <a:r>
              <a:rPr lang="en-US" dirty="0" smtClean="0">
                <a:solidFill>
                  <a:srgbClr val="0000FF"/>
                </a:solidFill>
              </a:rPr>
              <a:t> network with N = 64 PEs </a:t>
            </a:r>
          </a:p>
          <a:p>
            <a:r>
              <a:rPr lang="en-US" dirty="0" smtClean="0"/>
              <a:t>In one circulation step, each </a:t>
            </a:r>
            <a:r>
              <a:rPr lang="en-US" dirty="0" err="1" smtClean="0"/>
              <a:t>PE</a:t>
            </a:r>
            <a:r>
              <a:rPr lang="en-US" baseline="-25000" dirty="0" err="1" smtClean="0"/>
              <a:t>i</a:t>
            </a:r>
            <a:r>
              <a:rPr lang="en-US" dirty="0" smtClean="0"/>
              <a:t> is allowed to send data to any one of PE</a:t>
            </a:r>
            <a:r>
              <a:rPr lang="en-US" baseline="-25000" dirty="0" smtClean="0"/>
              <a:t>i+1</a:t>
            </a:r>
            <a:r>
              <a:rPr lang="en-US" dirty="0" smtClean="0"/>
              <a:t>, PE</a:t>
            </a:r>
            <a:r>
              <a:rPr lang="en-US" baseline="-25000" dirty="0" smtClean="0"/>
              <a:t>i-1</a:t>
            </a:r>
            <a:r>
              <a:rPr lang="en-US" dirty="0" smtClean="0"/>
              <a:t> , </a:t>
            </a:r>
            <a:r>
              <a:rPr lang="en-US" dirty="0" err="1" smtClean="0"/>
              <a:t>PE</a:t>
            </a:r>
            <a:r>
              <a:rPr lang="en-US" baseline="-25000" dirty="0" err="1" smtClean="0"/>
              <a:t>i+r</a:t>
            </a:r>
            <a:r>
              <a:rPr lang="en-US" dirty="0" smtClean="0"/>
              <a:t> and </a:t>
            </a:r>
            <a:r>
              <a:rPr lang="en-US" dirty="0" err="1" smtClean="0"/>
              <a:t>PE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-r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 practice, N is a perfect square and r = </a:t>
            </a:r>
            <a:r>
              <a:rPr lang="en-US" dirty="0" err="1" smtClean="0">
                <a:solidFill>
                  <a:srgbClr val="0000FF"/>
                </a:solidFill>
              </a:rPr>
              <a:t>sqrt</a:t>
            </a:r>
            <a:r>
              <a:rPr lang="en-US" dirty="0" smtClean="0">
                <a:solidFill>
                  <a:srgbClr val="0000FF"/>
                </a:solidFill>
              </a:rPr>
              <a:t>(N). For </a:t>
            </a:r>
            <a:r>
              <a:rPr lang="en-US" dirty="0" err="1" smtClean="0">
                <a:solidFill>
                  <a:srgbClr val="0000FF"/>
                </a:solidFill>
              </a:rPr>
              <a:t>Illiac</a:t>
            </a:r>
            <a:r>
              <a:rPr lang="en-US" dirty="0" smtClean="0">
                <a:solidFill>
                  <a:srgbClr val="0000FF"/>
                </a:solidFill>
              </a:rPr>
              <a:t> IV, r = 8</a:t>
            </a:r>
          </a:p>
          <a:p>
            <a:r>
              <a:rPr lang="en-US" dirty="0" smtClean="0"/>
              <a:t>The interconnection network of </a:t>
            </a:r>
            <a:r>
              <a:rPr lang="en-US" dirty="0" err="1" smtClean="0"/>
              <a:t>Illiac</a:t>
            </a:r>
            <a:r>
              <a:rPr lang="en-US" dirty="0" smtClean="0"/>
              <a:t> IV is characterized by the following four routing functions: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baseline="-25000" dirty="0" smtClean="0">
                <a:solidFill>
                  <a:srgbClr val="0000FF"/>
                </a:solidFill>
              </a:rPr>
              <a:t>+1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 = (i+1) mod 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baseline="-25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 = (i-1) mod N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baseline="-25000" dirty="0" err="1" smtClean="0">
                <a:solidFill>
                  <a:srgbClr val="0000FF"/>
                </a:solidFill>
              </a:rPr>
              <a:t>+r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 = (</a:t>
            </a:r>
            <a:r>
              <a:rPr lang="en-US" dirty="0" err="1" smtClean="0">
                <a:solidFill>
                  <a:srgbClr val="0000FF"/>
                </a:solidFill>
              </a:rPr>
              <a:t>i+r</a:t>
            </a:r>
            <a:r>
              <a:rPr lang="en-US" dirty="0" smtClean="0">
                <a:solidFill>
                  <a:srgbClr val="0000FF"/>
                </a:solidFill>
              </a:rPr>
              <a:t>) mod 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baseline="-25000" dirty="0" smtClean="0">
                <a:solidFill>
                  <a:srgbClr val="0000FF"/>
                </a:solidFill>
              </a:rPr>
              <a:t>-r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 = (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-r) mod N</a:t>
            </a:r>
          </a:p>
          <a:p>
            <a:pPr lvl="1">
              <a:buNone/>
            </a:pPr>
            <a:r>
              <a:rPr lang="en-US" dirty="0" smtClean="0"/>
              <a:t>						Where 0 ≤ </a:t>
            </a:r>
            <a:r>
              <a:rPr lang="en-US" dirty="0" err="1" smtClean="0"/>
              <a:t>i</a:t>
            </a:r>
            <a:r>
              <a:rPr lang="en-US" dirty="0" smtClean="0"/>
              <a:t> ≤ (N-1)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Mesh-connected </a:t>
            </a:r>
            <a:r>
              <a:rPr lang="en-US" dirty="0" err="1" smtClean="0">
                <a:solidFill>
                  <a:srgbClr val="FF0000"/>
                </a:solidFill>
              </a:rPr>
              <a:t>Illiac</a:t>
            </a:r>
            <a:r>
              <a:rPr lang="en-US" dirty="0" smtClean="0">
                <a:solidFill>
                  <a:srgbClr val="FF0000"/>
                </a:solidFill>
              </a:rPr>
              <a:t> Network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 the reduced </a:t>
            </a:r>
            <a:r>
              <a:rPr lang="en-US" dirty="0" err="1" smtClean="0">
                <a:solidFill>
                  <a:srgbClr val="0000FF"/>
                </a:solidFill>
              </a:rPr>
              <a:t>Illiac</a:t>
            </a:r>
            <a:r>
              <a:rPr lang="en-US" dirty="0" smtClean="0">
                <a:solidFill>
                  <a:srgbClr val="0000FF"/>
                </a:solidFill>
              </a:rPr>
              <a:t> network, the outputs of </a:t>
            </a:r>
            <a:r>
              <a:rPr lang="en-US" dirty="0" err="1" smtClean="0">
                <a:solidFill>
                  <a:srgbClr val="0000FF"/>
                </a:solidFill>
              </a:rPr>
              <a:t>IS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are connected to the inputs of </a:t>
            </a:r>
            <a:r>
              <a:rPr lang="en-US" dirty="0" err="1" smtClean="0">
                <a:solidFill>
                  <a:srgbClr val="0000FF"/>
                </a:solidFill>
              </a:rPr>
              <a:t>OS</a:t>
            </a:r>
            <a:r>
              <a:rPr lang="en-US" baseline="-25000" dirty="0" err="1" smtClean="0">
                <a:solidFill>
                  <a:srgbClr val="0000FF"/>
                </a:solidFill>
              </a:rPr>
              <a:t>j</a:t>
            </a:r>
            <a:r>
              <a:rPr lang="en-US" dirty="0" smtClean="0">
                <a:solidFill>
                  <a:srgbClr val="0000FF"/>
                </a:solidFill>
              </a:rPr>
              <a:t> for j = i+1, i-1, </a:t>
            </a:r>
            <a:r>
              <a:rPr lang="en-US" dirty="0" err="1" smtClean="0">
                <a:solidFill>
                  <a:srgbClr val="0000FF"/>
                </a:solidFill>
              </a:rPr>
              <a:t>i+r</a:t>
            </a:r>
            <a:r>
              <a:rPr lang="en-US" dirty="0" smtClean="0">
                <a:solidFill>
                  <a:srgbClr val="0000FF"/>
                </a:solidFill>
              </a:rPr>
              <a:t>, and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-r</a:t>
            </a:r>
          </a:p>
          <a:p>
            <a:r>
              <a:rPr lang="en-US" dirty="0" smtClean="0">
                <a:solidFill>
                  <a:srgbClr val="D60093"/>
                </a:solidFill>
              </a:rPr>
              <a:t>In other words, </a:t>
            </a:r>
            <a:r>
              <a:rPr lang="en-US" dirty="0" err="1" smtClean="0">
                <a:solidFill>
                  <a:srgbClr val="D60093"/>
                </a:solidFill>
              </a:rPr>
              <a:t>OS</a:t>
            </a:r>
            <a:r>
              <a:rPr lang="en-US" baseline="-25000" dirty="0" err="1" smtClean="0">
                <a:solidFill>
                  <a:srgbClr val="D60093"/>
                </a:solidFill>
              </a:rPr>
              <a:t>j</a:t>
            </a:r>
            <a:r>
              <a:rPr lang="en-US" dirty="0" smtClean="0">
                <a:solidFill>
                  <a:srgbClr val="D60093"/>
                </a:solidFill>
              </a:rPr>
              <a:t> gets its inputs from </a:t>
            </a:r>
            <a:r>
              <a:rPr lang="en-US" dirty="0" err="1" smtClean="0">
                <a:solidFill>
                  <a:srgbClr val="D60093"/>
                </a:solidFill>
              </a:rPr>
              <a:t>IS</a:t>
            </a:r>
            <a:r>
              <a:rPr lang="en-US" baseline="-25000" dirty="0" err="1" smtClean="0">
                <a:solidFill>
                  <a:srgbClr val="D60093"/>
                </a:solidFill>
              </a:rPr>
              <a:t>i</a:t>
            </a:r>
            <a:r>
              <a:rPr lang="en-US" dirty="0" smtClean="0">
                <a:solidFill>
                  <a:srgbClr val="D60093"/>
                </a:solidFill>
              </a:rPr>
              <a:t> for </a:t>
            </a:r>
            <a:r>
              <a:rPr lang="en-US" dirty="0" err="1" smtClean="0">
                <a:solidFill>
                  <a:srgbClr val="D60093"/>
                </a:solidFill>
              </a:rPr>
              <a:t>i</a:t>
            </a:r>
            <a:r>
              <a:rPr lang="en-US" dirty="0" smtClean="0">
                <a:solidFill>
                  <a:srgbClr val="D60093"/>
                </a:solidFill>
              </a:rPr>
              <a:t> = j-1, j+1, j-r, and </a:t>
            </a:r>
            <a:r>
              <a:rPr lang="en-US" dirty="0" err="1" smtClean="0">
                <a:solidFill>
                  <a:srgbClr val="D60093"/>
                </a:solidFill>
              </a:rPr>
              <a:t>j+r</a:t>
            </a:r>
            <a:r>
              <a:rPr lang="en-US" dirty="0" smtClean="0">
                <a:solidFill>
                  <a:srgbClr val="D60093"/>
                </a:solidFill>
              </a:rPr>
              <a:t> respectively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PE</a:t>
            </a:r>
            <a:r>
              <a:rPr lang="en-US" baseline="-25000" dirty="0" err="1" smtClean="0"/>
              <a:t>i</a:t>
            </a:r>
            <a:r>
              <a:rPr lang="en-US" dirty="0" smtClean="0"/>
              <a:t> is directly connected to its four nearest </a:t>
            </a:r>
            <a:r>
              <a:rPr lang="en-US" dirty="0" err="1" smtClean="0"/>
              <a:t>neighbours</a:t>
            </a:r>
            <a:r>
              <a:rPr lang="en-US" dirty="0" smtClean="0"/>
              <a:t> in the mesh network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Permutation Cycle (a b c) (d e) represents the permutation </a:t>
            </a:r>
            <a:r>
              <a:rPr lang="en-US" dirty="0" err="1" smtClean="0">
                <a:solidFill>
                  <a:srgbClr val="0000FF"/>
                </a:solidFill>
              </a:rPr>
              <a:t>a→b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b→c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c→a</a:t>
            </a:r>
            <a:r>
              <a:rPr lang="en-US" dirty="0" smtClean="0">
                <a:solidFill>
                  <a:srgbClr val="0000FF"/>
                </a:solidFill>
              </a:rPr>
              <a:t> and </a:t>
            </a:r>
            <a:r>
              <a:rPr lang="en-US" dirty="0" err="1" smtClean="0">
                <a:solidFill>
                  <a:srgbClr val="0000FF"/>
                </a:solidFill>
              </a:rPr>
              <a:t>d→e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e→d</a:t>
            </a:r>
            <a:r>
              <a:rPr lang="en-US" dirty="0" smtClean="0">
                <a:solidFill>
                  <a:srgbClr val="0000FF"/>
                </a:solidFill>
              </a:rPr>
              <a:t> in a circular fashion within each pair of parentheses</a:t>
            </a:r>
          </a:p>
          <a:p>
            <a:r>
              <a:rPr lang="en-US" dirty="0" smtClean="0">
                <a:solidFill>
                  <a:srgbClr val="D60093"/>
                </a:solidFill>
              </a:rPr>
              <a:t>We may write for Horizontal PEs</a:t>
            </a:r>
          </a:p>
          <a:p>
            <a:pPr>
              <a:buNone/>
            </a:pPr>
            <a:r>
              <a:rPr lang="en-US" dirty="0" smtClean="0">
                <a:solidFill>
                  <a:srgbClr val="D60093"/>
                </a:solidFill>
              </a:rPr>
              <a:t>				R</a:t>
            </a:r>
            <a:r>
              <a:rPr lang="en-US" baseline="-25000" dirty="0" smtClean="0">
                <a:solidFill>
                  <a:srgbClr val="D60093"/>
                </a:solidFill>
              </a:rPr>
              <a:t>+1</a:t>
            </a:r>
            <a:r>
              <a:rPr lang="en-US" dirty="0" smtClean="0">
                <a:solidFill>
                  <a:srgbClr val="D60093"/>
                </a:solidFill>
              </a:rPr>
              <a:t> = (0 1 2 … N-2 N-1)</a:t>
            </a:r>
          </a:p>
          <a:p>
            <a:pPr>
              <a:buNone/>
            </a:pPr>
            <a:r>
              <a:rPr lang="en-US" dirty="0" smtClean="0">
                <a:solidFill>
                  <a:srgbClr val="D60093"/>
                </a:solidFill>
              </a:rPr>
              <a:t>				R</a:t>
            </a:r>
            <a:r>
              <a:rPr lang="en-US" baseline="-25000" dirty="0" smtClean="0">
                <a:solidFill>
                  <a:srgbClr val="D60093"/>
                </a:solidFill>
              </a:rPr>
              <a:t>-1</a:t>
            </a:r>
            <a:r>
              <a:rPr lang="en-US" dirty="0" smtClean="0">
                <a:solidFill>
                  <a:srgbClr val="D60093"/>
                </a:solidFill>
              </a:rPr>
              <a:t>  = (N-1 N-2 … 2 1 0)</a:t>
            </a:r>
          </a:p>
          <a:p>
            <a:r>
              <a:rPr lang="en-US" dirty="0" smtClean="0"/>
              <a:t>When the routing function is executed, data is routed as per above only if all PEs in the cycle are active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Thank you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Interconnection Networks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Inter-PE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The </a:t>
            </a:r>
            <a:r>
              <a:rPr lang="en-US" dirty="0" smtClean="0">
                <a:solidFill>
                  <a:srgbClr val="D60093"/>
                </a:solidFill>
              </a:rPr>
              <a:t>design of the architecture </a:t>
            </a:r>
            <a:r>
              <a:rPr lang="en-US" dirty="0">
                <a:solidFill>
                  <a:srgbClr val="D60093"/>
                </a:solidFill>
              </a:rPr>
              <a:t>of an interconnection network for an SIMD machine is </a:t>
            </a:r>
            <a:r>
              <a:rPr lang="en-US" dirty="0" smtClean="0">
                <a:solidFill>
                  <a:srgbClr val="D60093"/>
                </a:solidFill>
              </a:rPr>
              <a:t>based </a:t>
            </a:r>
            <a:r>
              <a:rPr lang="en-US" dirty="0">
                <a:solidFill>
                  <a:srgbClr val="D60093"/>
                </a:solidFill>
              </a:rPr>
              <a:t>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Operation modes</a:t>
            </a:r>
          </a:p>
          <a:p>
            <a:pPr lvl="1"/>
            <a:r>
              <a:rPr lang="en-US" dirty="0"/>
              <a:t>Control strategies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Switching methodologies</a:t>
            </a:r>
          </a:p>
          <a:p>
            <a:pPr lvl="1"/>
            <a:r>
              <a:rPr lang="en-US" dirty="0"/>
              <a:t>Network topologies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99F15-6B29-409B-B4D3-5FDD6FE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Operation Modes of </a:t>
            </a:r>
            <a:r>
              <a:rPr lang="en-IN" dirty="0" smtClean="0">
                <a:solidFill>
                  <a:srgbClr val="FF0000"/>
                </a:solidFill>
              </a:rPr>
              <a:t>Interconnection Network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DE52A7-262A-4B7A-A2E2-9562D4537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0000FF"/>
                </a:solidFill>
              </a:rPr>
              <a:t>Synchronous mode</a:t>
            </a:r>
          </a:p>
          <a:p>
            <a:pPr lvl="1"/>
            <a:r>
              <a:rPr lang="en-IN" dirty="0"/>
              <a:t>To establish synchronous communication path for</a:t>
            </a:r>
          </a:p>
          <a:p>
            <a:pPr lvl="2"/>
            <a:r>
              <a:rPr lang="en-IN" dirty="0"/>
              <a:t>Data manipulating function</a:t>
            </a:r>
          </a:p>
          <a:p>
            <a:pPr lvl="2"/>
            <a:r>
              <a:rPr lang="en-IN" dirty="0"/>
              <a:t>Data instruction broadcast</a:t>
            </a:r>
          </a:p>
          <a:p>
            <a:r>
              <a:rPr lang="en-IN" dirty="0">
                <a:solidFill>
                  <a:srgbClr val="0000FF"/>
                </a:solidFill>
              </a:rPr>
              <a:t>Asynchronous mode</a:t>
            </a:r>
          </a:p>
          <a:p>
            <a:pPr lvl="1"/>
            <a:r>
              <a:rPr lang="en-IN" dirty="0"/>
              <a:t>To have asynchronous communication when</a:t>
            </a:r>
          </a:p>
          <a:p>
            <a:pPr lvl="2"/>
            <a:r>
              <a:rPr lang="en-IN" dirty="0"/>
              <a:t>Connection requests are issued dynamically</a:t>
            </a:r>
          </a:p>
          <a:p>
            <a:r>
              <a:rPr lang="en-IN" dirty="0">
                <a:solidFill>
                  <a:srgbClr val="0000FF"/>
                </a:solidFill>
              </a:rPr>
              <a:t>Combined mode</a:t>
            </a:r>
          </a:p>
          <a:p>
            <a:pPr lvl="1"/>
            <a:r>
              <a:rPr lang="en-IN" dirty="0"/>
              <a:t>To facilitate both synchronous and asynchronous processing</a:t>
            </a:r>
          </a:p>
          <a:p>
            <a:r>
              <a:rPr lang="en-IN" dirty="0">
                <a:solidFill>
                  <a:srgbClr val="FF0000"/>
                </a:solidFill>
              </a:rPr>
              <a:t>SIMD machines work in synchronous operation mode, where lock-step operations among all PEs are enforced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5749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B42FF6-6904-4FAA-80B5-8B0AFAFD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Control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B94331-731D-4919-9F81-C754D49AE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0000FF"/>
                </a:solidFill>
              </a:rPr>
              <a:t>Interconnection network consists of</a:t>
            </a:r>
          </a:p>
          <a:p>
            <a:pPr lvl="1"/>
            <a:r>
              <a:rPr lang="en-IN" dirty="0"/>
              <a:t>A number of switching elements, and</a:t>
            </a:r>
          </a:p>
          <a:p>
            <a:pPr lvl="1"/>
            <a:r>
              <a:rPr lang="en-IN" dirty="0"/>
              <a:t>Interconnecting links</a:t>
            </a:r>
          </a:p>
          <a:p>
            <a:r>
              <a:rPr lang="en-IN" dirty="0">
                <a:solidFill>
                  <a:srgbClr val="0000FF"/>
                </a:solidFill>
              </a:rPr>
              <a:t>Interconnection functions are realized by properly setting control of the switching elements</a:t>
            </a:r>
          </a:p>
          <a:p>
            <a:r>
              <a:rPr lang="en-IN" dirty="0">
                <a:solidFill>
                  <a:srgbClr val="0000FF"/>
                </a:solidFill>
              </a:rPr>
              <a:t>Two types of control</a:t>
            </a:r>
          </a:p>
          <a:p>
            <a:pPr lvl="1"/>
            <a:r>
              <a:rPr lang="en-IN" dirty="0">
                <a:solidFill>
                  <a:srgbClr val="D60093"/>
                </a:solidFill>
              </a:rPr>
              <a:t>Centralized control</a:t>
            </a:r>
            <a:r>
              <a:rPr lang="en-IN" dirty="0"/>
              <a:t> -&gt; the control setting function is managed by a centralized controller</a:t>
            </a:r>
          </a:p>
          <a:p>
            <a:pPr lvl="1"/>
            <a:r>
              <a:rPr lang="en-IN" dirty="0">
                <a:solidFill>
                  <a:srgbClr val="D60093"/>
                </a:solidFill>
              </a:rPr>
              <a:t>Distributed control</a:t>
            </a:r>
            <a:r>
              <a:rPr lang="en-IN" dirty="0"/>
              <a:t> -&gt; the control setting function is managed by the individual switching element</a:t>
            </a:r>
          </a:p>
          <a:p>
            <a:r>
              <a:rPr lang="en-IN" dirty="0">
                <a:solidFill>
                  <a:srgbClr val="FF0000"/>
                </a:solidFill>
              </a:rPr>
              <a:t>SIMD machines have interconnection networks with centralized control on all switching elements by the control unit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6920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038076-432F-443F-9B32-BBC2A174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Switching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50E74D-BCF9-4D8B-9925-ED90B782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0000FF"/>
                </a:solidFill>
              </a:rPr>
              <a:t>Circuit switching</a:t>
            </a:r>
          </a:p>
          <a:p>
            <a:pPr lvl="1"/>
            <a:r>
              <a:rPr lang="en-IN" dirty="0"/>
              <a:t>Physical path is actually established between a source and a destination</a:t>
            </a:r>
          </a:p>
          <a:p>
            <a:pPr lvl="1"/>
            <a:r>
              <a:rPr lang="en-IN" dirty="0"/>
              <a:t>Much more suitable for bulk data  transmission</a:t>
            </a:r>
          </a:p>
          <a:p>
            <a:r>
              <a:rPr lang="en-IN" dirty="0">
                <a:solidFill>
                  <a:srgbClr val="0000FF"/>
                </a:solidFill>
              </a:rPr>
              <a:t>Packet switching</a:t>
            </a:r>
          </a:p>
          <a:p>
            <a:pPr lvl="1"/>
            <a:r>
              <a:rPr lang="en-IN" dirty="0"/>
              <a:t>Data is put in a packet and routed through the interconnection network</a:t>
            </a:r>
          </a:p>
          <a:p>
            <a:pPr lvl="1"/>
            <a:r>
              <a:rPr lang="en-IN" dirty="0"/>
              <a:t>No physical connection is established</a:t>
            </a:r>
          </a:p>
          <a:p>
            <a:pPr lvl="1"/>
            <a:r>
              <a:rPr lang="en-IN" dirty="0"/>
              <a:t>More efficient for many short data messages</a:t>
            </a:r>
          </a:p>
          <a:p>
            <a:r>
              <a:rPr lang="en-IN" dirty="0">
                <a:solidFill>
                  <a:srgbClr val="0000FF"/>
                </a:solidFill>
              </a:rPr>
              <a:t>Integrated switching</a:t>
            </a:r>
          </a:p>
          <a:p>
            <a:pPr lvl="1"/>
            <a:r>
              <a:rPr lang="en-IN" dirty="0"/>
              <a:t>Includes the capabilities of both circuit switching and packet switching</a:t>
            </a:r>
          </a:p>
          <a:p>
            <a:r>
              <a:rPr lang="en-IN" dirty="0">
                <a:solidFill>
                  <a:srgbClr val="FF0000"/>
                </a:solidFill>
              </a:rPr>
              <a:t>SIMD interconnection networks assume circuit switching</a:t>
            </a:r>
          </a:p>
        </p:txBody>
      </p:sp>
    </p:spTree>
    <p:extLst>
      <p:ext uri="{BB962C8B-B14F-4D97-AF65-F5344CB8AC3E}">
        <p14:creationId xmlns:p14="http://schemas.microsoft.com/office/powerpoint/2010/main" xmlns="" val="2088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2ABB8-D457-4E14-8EB8-9E0F2263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Network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11B738-C6DF-4312-95B9-077DEE27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 network is depicted by a graph in which nodes represent switching points and edges represent communication links</a:t>
            </a:r>
          </a:p>
          <a:p>
            <a:r>
              <a:rPr lang="en-IN" dirty="0">
                <a:solidFill>
                  <a:srgbClr val="0000FF"/>
                </a:solidFill>
              </a:rPr>
              <a:t>Static topology</a:t>
            </a:r>
          </a:p>
          <a:p>
            <a:pPr lvl="1"/>
            <a:r>
              <a:rPr lang="en-IN" dirty="0"/>
              <a:t>Links between two processors are passive</a:t>
            </a:r>
          </a:p>
          <a:p>
            <a:pPr lvl="1"/>
            <a:r>
              <a:rPr lang="en-IN" dirty="0"/>
              <a:t>Dedicated buses cannot be reconfigured for direct connections to other processors</a:t>
            </a:r>
          </a:p>
          <a:p>
            <a:r>
              <a:rPr lang="en-IN" dirty="0">
                <a:solidFill>
                  <a:srgbClr val="0000FF"/>
                </a:solidFill>
              </a:rPr>
              <a:t>Dynamic topology</a:t>
            </a:r>
          </a:p>
          <a:p>
            <a:pPr lvl="1"/>
            <a:r>
              <a:rPr lang="en-IN" dirty="0"/>
              <a:t>Can be reconfigured by setting the network’s active switching elements</a:t>
            </a:r>
          </a:p>
          <a:p>
            <a:r>
              <a:rPr lang="en-IN" dirty="0">
                <a:solidFill>
                  <a:srgbClr val="0000FF"/>
                </a:solidFill>
              </a:rPr>
              <a:t>SIMD interconnection networks are classified into two categories, based on network topologies: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Static networks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Dynamic networks</a:t>
            </a:r>
          </a:p>
        </p:txBody>
      </p:sp>
    </p:spTree>
    <p:extLst>
      <p:ext uri="{BB962C8B-B14F-4D97-AF65-F5344CB8AC3E}">
        <p14:creationId xmlns:p14="http://schemas.microsoft.com/office/powerpoint/2010/main" xmlns="" val="361048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Static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Topologies in the static networks are classified according to the dimensions required for the layout</a:t>
            </a:r>
          </a:p>
          <a:p>
            <a:pPr lvl="2"/>
            <a:r>
              <a:rPr lang="en-US" sz="2800" dirty="0"/>
              <a:t>One-dimensional (Linear array)</a:t>
            </a:r>
          </a:p>
          <a:p>
            <a:pPr lvl="2"/>
            <a:r>
              <a:rPr lang="en-US" sz="2800" dirty="0"/>
              <a:t>Two dimensional (Ring, star, tree, mesh and systolic array)</a:t>
            </a:r>
          </a:p>
          <a:p>
            <a:pPr lvl="2"/>
            <a:r>
              <a:rPr lang="en-US" sz="2800" dirty="0"/>
              <a:t>Three dimensional (Completely connected, </a:t>
            </a:r>
            <a:r>
              <a:rPr lang="en-US" sz="2800" dirty="0" err="1"/>
              <a:t>Chordal</a:t>
            </a:r>
            <a:r>
              <a:rPr lang="en-US" sz="2800" dirty="0"/>
              <a:t> ring</a:t>
            </a:r>
            <a:r>
              <a:rPr lang="en-US" sz="2800" dirty="0" smtClean="0"/>
              <a:t>,</a:t>
            </a:r>
          </a:p>
          <a:p>
            <a:pPr lvl="2">
              <a:buNone/>
            </a:pPr>
            <a:r>
              <a:rPr lang="en-US" sz="2800" dirty="0" smtClean="0"/>
              <a:t>	 3-cube</a:t>
            </a:r>
            <a:r>
              <a:rPr lang="en-US" sz="2800" dirty="0"/>
              <a:t>, 3-cube-connected cycle)</a:t>
            </a:r>
          </a:p>
          <a:p>
            <a:pPr lvl="2"/>
            <a:r>
              <a:rPr lang="en-US" sz="2800" dirty="0"/>
              <a:t>Hypercube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Show the diagrams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Dynamic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97694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Single stage dynamic network </a:t>
            </a:r>
            <a:r>
              <a:rPr lang="en-US" sz="3200" dirty="0">
                <a:solidFill>
                  <a:srgbClr val="FF0000"/>
                </a:solidFill>
              </a:rPr>
              <a:t>(show figure)</a:t>
            </a:r>
          </a:p>
          <a:p>
            <a:pPr lvl="2"/>
            <a:r>
              <a:rPr lang="en-US" sz="2800" dirty="0"/>
              <a:t>N number of input selectors (IS) and N output selectors (OS)</a:t>
            </a:r>
          </a:p>
          <a:p>
            <a:pPr lvl="2"/>
            <a:r>
              <a:rPr lang="en-US" sz="2800" dirty="0">
                <a:solidFill>
                  <a:srgbClr val="D60093"/>
                </a:solidFill>
              </a:rPr>
              <a:t>Each IS </a:t>
            </a:r>
            <a:r>
              <a:rPr lang="en-US" sz="2800" dirty="0" err="1">
                <a:solidFill>
                  <a:srgbClr val="D60093"/>
                </a:solidFill>
              </a:rPr>
              <a:t>is</a:t>
            </a:r>
            <a:r>
              <a:rPr lang="en-US" sz="2800" dirty="0">
                <a:solidFill>
                  <a:srgbClr val="D60093"/>
                </a:solidFill>
              </a:rPr>
              <a:t> essentially a 1-to-D </a:t>
            </a:r>
            <a:r>
              <a:rPr lang="en-US" sz="2800" dirty="0" err="1">
                <a:solidFill>
                  <a:srgbClr val="D60093"/>
                </a:solidFill>
              </a:rPr>
              <a:t>demultiplexer</a:t>
            </a:r>
            <a:r>
              <a:rPr lang="en-US" sz="2800" dirty="0">
                <a:solidFill>
                  <a:srgbClr val="D60093"/>
                </a:solidFill>
              </a:rPr>
              <a:t> (1 ≤ D ≤ N)</a:t>
            </a:r>
          </a:p>
          <a:p>
            <a:pPr lvl="2"/>
            <a:r>
              <a:rPr lang="en-US" sz="2800" dirty="0"/>
              <a:t>Each OS is essentially an M-to-1 multiplexer (1 ≤ M ≤ N</a:t>
            </a:r>
            <a:r>
              <a:rPr lang="en-US" sz="2800" dirty="0" smtClean="0"/>
              <a:t>)</a:t>
            </a:r>
          </a:p>
          <a:p>
            <a:pPr lvl="2"/>
            <a:r>
              <a:rPr lang="en-US" sz="2800" dirty="0" smtClean="0">
                <a:solidFill>
                  <a:srgbClr val="D60093"/>
                </a:solidFill>
              </a:rPr>
              <a:t>To establish a  desired path, different control signals are applied to all IS and OS selectors</a:t>
            </a:r>
          </a:p>
          <a:p>
            <a:pPr lvl="2"/>
            <a:r>
              <a:rPr lang="en-US" sz="2800" dirty="0" smtClean="0"/>
              <a:t>Data items may have to </a:t>
            </a:r>
            <a:r>
              <a:rPr lang="en-US" sz="2800" dirty="0" err="1" smtClean="0"/>
              <a:t>recirculate</a:t>
            </a:r>
            <a:r>
              <a:rPr lang="en-US" sz="2800" dirty="0" smtClean="0"/>
              <a:t> through the single stage several times to reach the final destination</a:t>
            </a:r>
          </a:p>
          <a:p>
            <a:pPr lvl="2"/>
            <a:r>
              <a:rPr lang="en-US" sz="2800" dirty="0" smtClean="0">
                <a:solidFill>
                  <a:srgbClr val="D60093"/>
                </a:solidFill>
              </a:rPr>
              <a:t>The higher is the hardware connectivity, the less is the number of </a:t>
            </a:r>
            <a:r>
              <a:rPr lang="en-US" sz="2800" dirty="0" err="1" smtClean="0">
                <a:solidFill>
                  <a:srgbClr val="D60093"/>
                </a:solidFill>
              </a:rPr>
              <a:t>recirculations</a:t>
            </a:r>
            <a:r>
              <a:rPr lang="en-US" sz="2800" dirty="0" smtClean="0">
                <a:solidFill>
                  <a:srgbClr val="D60093"/>
                </a:solidFill>
              </a:rPr>
              <a:t> required</a:t>
            </a:r>
          </a:p>
          <a:p>
            <a:pPr lvl="2"/>
            <a:r>
              <a:rPr lang="en-US" sz="2800" dirty="0" smtClean="0"/>
              <a:t>Crossbar-switching network is a single-stage n/w with D=M=N</a:t>
            </a:r>
          </a:p>
          <a:p>
            <a:pPr lvl="2"/>
            <a:r>
              <a:rPr lang="en-US" sz="2800" dirty="0" smtClean="0">
                <a:solidFill>
                  <a:srgbClr val="D60093"/>
                </a:solidFill>
              </a:rPr>
              <a:t>Crossbar is an extreme case in which only one circulation is required for any path</a:t>
            </a:r>
          </a:p>
          <a:p>
            <a:pPr lvl="2"/>
            <a:endParaRPr lang="en-US" sz="2800" dirty="0" smtClean="0"/>
          </a:p>
          <a:p>
            <a:pPr lvl="2"/>
            <a:endParaRPr lang="en-US" sz="28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9068</TotalTime>
  <Words>689</Words>
  <Application>Microsoft Office PowerPoint</Application>
  <PresentationFormat>Custom</PresentationFormat>
  <Paragraphs>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Module-2 CSEN 3104 Lecture 15</vt:lpstr>
      <vt:lpstr>Interconnection Networks</vt:lpstr>
      <vt:lpstr>Inter-PE Communication</vt:lpstr>
      <vt:lpstr>Operation Modes of Interconnection Network</vt:lpstr>
      <vt:lpstr>Control Strategy</vt:lpstr>
      <vt:lpstr>Switching methodology</vt:lpstr>
      <vt:lpstr>Network topology</vt:lpstr>
      <vt:lpstr>Static Networks</vt:lpstr>
      <vt:lpstr>Dynamic Networks</vt:lpstr>
      <vt:lpstr>Mesh-connected Illiac Network</vt:lpstr>
      <vt:lpstr>Mesh-connected Illiac Network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Block Diagram of 8085 CPU</dc:title>
  <dc:creator>Administrator</dc:creator>
  <cp:lastModifiedBy>Admin</cp:lastModifiedBy>
  <cp:revision>476</cp:revision>
  <cp:lastPrinted>2018-07-18T10:53:47Z</cp:lastPrinted>
  <dcterms:created xsi:type="dcterms:W3CDTF">2016-08-16T05:32:12Z</dcterms:created>
  <dcterms:modified xsi:type="dcterms:W3CDTF">2019-08-08T10:08:54Z</dcterms:modified>
</cp:coreProperties>
</file>