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7" r:id="rId2"/>
    <p:sldId id="438" r:id="rId3"/>
    <p:sldId id="449" r:id="rId4"/>
    <p:sldId id="450" r:id="rId5"/>
    <p:sldId id="447" r:id="rId6"/>
    <p:sldId id="448" r:id="rId7"/>
    <p:sldId id="455" r:id="rId8"/>
    <p:sldId id="439" r:id="rId9"/>
    <p:sldId id="440" r:id="rId10"/>
    <p:sldId id="442" r:id="rId11"/>
    <p:sldId id="444" r:id="rId12"/>
    <p:sldId id="445" r:id="rId13"/>
    <p:sldId id="446" r:id="rId14"/>
    <p:sldId id="451" r:id="rId15"/>
    <p:sldId id="411" r:id="rId16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0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12-08-2019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562-741B-4534-A551-BB06C53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Cube Interconnection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04E2-F580-4818-B328-3FF05B07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Can be implemented as a </a:t>
            </a:r>
          </a:p>
          <a:p>
            <a:pPr lvl="1"/>
            <a:r>
              <a:rPr lang="en-IN" dirty="0"/>
              <a:t>single-stage (or recirculating) network</a:t>
            </a:r>
          </a:p>
          <a:p>
            <a:pPr lvl="1"/>
            <a:r>
              <a:rPr lang="en-IN" dirty="0"/>
              <a:t>Multistage network</a:t>
            </a:r>
          </a:p>
          <a:p>
            <a:r>
              <a:rPr lang="en-IN" dirty="0">
                <a:solidFill>
                  <a:srgbClr val="FF0000"/>
                </a:solidFill>
              </a:rPr>
              <a:t>Show figure of a 3-dimensional cube</a:t>
            </a:r>
          </a:p>
          <a:p>
            <a:r>
              <a:rPr lang="en-IN" dirty="0">
                <a:solidFill>
                  <a:srgbClr val="0000FF"/>
                </a:solidFill>
              </a:rPr>
              <a:t>Horizontal lines (parallel to x-axis) connect vertices (PEs) whose addresses differ in the LSB position</a:t>
            </a:r>
          </a:p>
          <a:p>
            <a:r>
              <a:rPr lang="en-IN" dirty="0"/>
              <a:t>Vertical lines (parallel to y-axis) connect vertices (PEs) whose addresses differ in the MSB position</a:t>
            </a:r>
          </a:p>
          <a:p>
            <a:r>
              <a:rPr lang="en-IN" dirty="0">
                <a:solidFill>
                  <a:srgbClr val="0000FF"/>
                </a:solidFill>
              </a:rPr>
              <a:t>Lines parallel to z-axis connect vertices (PEs) whose addresses differ in the middle bit position</a:t>
            </a:r>
          </a:p>
          <a:p>
            <a:endParaRPr lang="en-IN" dirty="0">
              <a:solidFill>
                <a:srgbClr val="0000FF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1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562-741B-4534-A551-BB06C53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Cube Interconnection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04E2-F580-4818-B328-3FF05B07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The unit cube concept may be extended to an n-dimensional unit space, called n-cube with n-bit address for each vertex</a:t>
            </a:r>
          </a:p>
          <a:p>
            <a:r>
              <a:rPr lang="en-IN" dirty="0"/>
              <a:t>In the n-cube, each PE located at a corner is directly connected to its n neighbours</a:t>
            </a:r>
          </a:p>
          <a:p>
            <a:r>
              <a:rPr lang="en-IN" dirty="0">
                <a:solidFill>
                  <a:srgbClr val="0000FF"/>
                </a:solidFill>
              </a:rPr>
              <a:t>The addresses of the neighbouring PEs differ in one bit position only</a:t>
            </a:r>
          </a:p>
          <a:p>
            <a:r>
              <a:rPr lang="en-IN" dirty="0"/>
              <a:t>The routing functions of an n-dimensional cube network are given by:</a:t>
            </a:r>
          </a:p>
          <a:p>
            <a:pPr marL="0" indent="0">
              <a:buNone/>
            </a:pPr>
            <a:r>
              <a:rPr lang="en-IN" dirty="0"/>
              <a:t>	C</a:t>
            </a:r>
            <a:r>
              <a:rPr lang="en-IN" baseline="-25000" dirty="0"/>
              <a:t>i</a:t>
            </a:r>
            <a:r>
              <a:rPr lang="en-IN" dirty="0"/>
              <a:t>(a</a:t>
            </a:r>
            <a:r>
              <a:rPr lang="en-IN" baseline="-25000" dirty="0"/>
              <a:t>n-1</a:t>
            </a:r>
            <a:r>
              <a:rPr lang="en-IN" dirty="0"/>
              <a:t> …..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) = a</a:t>
            </a:r>
            <a:r>
              <a:rPr lang="en-IN" baseline="-25000" dirty="0"/>
              <a:t>n-1</a:t>
            </a:r>
            <a:r>
              <a:rPr lang="en-IN" dirty="0"/>
              <a:t> ….. a</a:t>
            </a:r>
            <a:r>
              <a:rPr lang="en-IN" baseline="-25000" dirty="0"/>
              <a:t>i+1</a:t>
            </a:r>
            <a:r>
              <a:rPr lang="en-IN" dirty="0"/>
              <a:t>a</a:t>
            </a:r>
            <a:r>
              <a:rPr lang="en-IN" baseline="-25000" dirty="0"/>
              <a:t>i</a:t>
            </a:r>
            <a:r>
              <a:rPr lang="en-IN" dirty="0"/>
              <a:t>’a</a:t>
            </a:r>
            <a:r>
              <a:rPr lang="en-IN" baseline="-25000" dirty="0"/>
              <a:t>i-1</a:t>
            </a:r>
            <a:r>
              <a:rPr lang="en-IN" dirty="0"/>
              <a:t> …..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		</a:t>
            </a: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= 0,1,2, ……, n-1</a:t>
            </a:r>
          </a:p>
          <a:p>
            <a:r>
              <a:rPr lang="en-IN" dirty="0">
                <a:solidFill>
                  <a:srgbClr val="0000FF"/>
                </a:solidFill>
              </a:rPr>
              <a:t>Examples of cube network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Pease’s binary n-cube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The flip network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Programmable switching network proposed for the Phoenix project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1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562-741B-4534-A551-BB06C53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Cube Interconnection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04E2-F580-4818-B328-3FF05B07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In the </a:t>
            </a:r>
            <a:r>
              <a:rPr lang="en-IN" dirty="0" err="1">
                <a:solidFill>
                  <a:srgbClr val="0000FF"/>
                </a:solidFill>
              </a:rPr>
              <a:t>recirculating</a:t>
            </a:r>
            <a:r>
              <a:rPr lang="en-IN" dirty="0">
                <a:solidFill>
                  <a:srgbClr val="0000FF"/>
                </a:solidFill>
              </a:rPr>
              <a:t> (single stage) cube network, each IS</a:t>
            </a:r>
            <a:r>
              <a:rPr lang="en-IN" baseline="-25000" dirty="0">
                <a:solidFill>
                  <a:srgbClr val="0000FF"/>
                </a:solidFill>
              </a:rPr>
              <a:t>A</a:t>
            </a:r>
            <a:r>
              <a:rPr lang="en-IN" dirty="0">
                <a:solidFill>
                  <a:srgbClr val="0000FF"/>
                </a:solidFill>
              </a:rPr>
              <a:t> (for 0 ≤ A ≤ N-1) is connected to n OSs whose addresses are 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 ......a</a:t>
            </a:r>
            <a:r>
              <a:rPr lang="en-IN" baseline="-25000" dirty="0">
                <a:solidFill>
                  <a:srgbClr val="0000FF"/>
                </a:solidFill>
              </a:rPr>
              <a:t>i+1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‘a</a:t>
            </a:r>
            <a:r>
              <a:rPr lang="en-IN" baseline="-25000" dirty="0">
                <a:solidFill>
                  <a:srgbClr val="0000FF"/>
                </a:solidFill>
              </a:rPr>
              <a:t>i-1</a:t>
            </a:r>
            <a:r>
              <a:rPr lang="en-IN" dirty="0">
                <a:solidFill>
                  <a:srgbClr val="0000FF"/>
                </a:solidFill>
              </a:rPr>
              <a:t> ......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 </a:t>
            </a:r>
            <a:r>
              <a:rPr lang="en-IN" dirty="0">
                <a:solidFill>
                  <a:srgbClr val="0000FF"/>
                </a:solidFill>
              </a:rPr>
              <a:t>(for 0 ≤ 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 ≤ n-1)</a:t>
            </a:r>
          </a:p>
          <a:p>
            <a:r>
              <a:rPr lang="en-IN" dirty="0"/>
              <a:t>Similarly, each OS</a:t>
            </a:r>
            <a:r>
              <a:rPr lang="en-IN" baseline="-25000" dirty="0"/>
              <a:t>T</a:t>
            </a:r>
            <a:r>
              <a:rPr lang="en-IN" dirty="0"/>
              <a:t> with T = t</a:t>
            </a:r>
            <a:r>
              <a:rPr lang="en-IN" baseline="-25000" dirty="0"/>
              <a:t>n-1</a:t>
            </a:r>
            <a:r>
              <a:rPr lang="en-IN" dirty="0"/>
              <a:t>t</a:t>
            </a:r>
            <a:r>
              <a:rPr lang="en-IN" baseline="-25000" dirty="0"/>
              <a:t>n-2</a:t>
            </a:r>
            <a:r>
              <a:rPr lang="en-IN" dirty="0"/>
              <a:t> ...... t</a:t>
            </a:r>
            <a:r>
              <a:rPr lang="en-IN" baseline="-25000" dirty="0"/>
              <a:t>1</a:t>
            </a:r>
            <a:r>
              <a:rPr lang="en-IN" dirty="0"/>
              <a:t>t</a:t>
            </a:r>
            <a:r>
              <a:rPr lang="en-IN" baseline="-25000" dirty="0"/>
              <a:t>0 </a:t>
            </a:r>
            <a:r>
              <a:rPr lang="en-IN" dirty="0"/>
              <a:t>gets its inputs from ISs whose addresses are t</a:t>
            </a:r>
            <a:r>
              <a:rPr lang="en-IN" baseline="-25000" dirty="0"/>
              <a:t>n-1</a:t>
            </a:r>
            <a:r>
              <a:rPr lang="en-IN" dirty="0"/>
              <a:t>t</a:t>
            </a:r>
            <a:r>
              <a:rPr lang="en-IN" baseline="-25000" dirty="0"/>
              <a:t>n-2</a:t>
            </a:r>
            <a:r>
              <a:rPr lang="en-IN" dirty="0"/>
              <a:t> ......t</a:t>
            </a:r>
            <a:r>
              <a:rPr lang="en-IN" baseline="-25000" dirty="0"/>
              <a:t>i+1</a:t>
            </a:r>
            <a:r>
              <a:rPr lang="en-IN" dirty="0"/>
              <a:t>t</a:t>
            </a:r>
            <a:r>
              <a:rPr lang="en-IN" baseline="-25000" dirty="0"/>
              <a:t>i</a:t>
            </a:r>
            <a:r>
              <a:rPr lang="en-IN" dirty="0"/>
              <a:t>‘t</a:t>
            </a:r>
            <a:r>
              <a:rPr lang="en-IN" baseline="-25000" dirty="0"/>
              <a:t>i-1</a:t>
            </a:r>
            <a:r>
              <a:rPr lang="en-IN" dirty="0"/>
              <a:t> ...... t</a:t>
            </a:r>
            <a:r>
              <a:rPr lang="en-IN" baseline="-25000" dirty="0"/>
              <a:t>1</a:t>
            </a:r>
            <a:r>
              <a:rPr lang="en-IN" dirty="0"/>
              <a:t>t</a:t>
            </a:r>
            <a:r>
              <a:rPr lang="en-IN" baseline="-25000" dirty="0"/>
              <a:t>0 </a:t>
            </a:r>
            <a:r>
              <a:rPr lang="en-IN" dirty="0"/>
              <a:t>(for 0 ≤ </a:t>
            </a:r>
            <a:r>
              <a:rPr lang="en-IN" dirty="0" err="1"/>
              <a:t>i</a:t>
            </a:r>
            <a:r>
              <a:rPr lang="en-IN" dirty="0"/>
              <a:t> ≤ n-1)</a:t>
            </a:r>
          </a:p>
          <a:p>
            <a:r>
              <a:rPr lang="en-IN" dirty="0">
                <a:solidFill>
                  <a:srgbClr val="0000FF"/>
                </a:solidFill>
              </a:rPr>
              <a:t>The n routing functions are given by:</a:t>
            </a:r>
          </a:p>
          <a:p>
            <a:pPr>
              <a:buNone/>
            </a:pPr>
            <a:r>
              <a:rPr lang="en-IN" dirty="0">
                <a:solidFill>
                  <a:srgbClr val="0000FF"/>
                </a:solidFill>
              </a:rPr>
              <a:t>		</a:t>
            </a:r>
            <a:r>
              <a:rPr lang="en-IN" dirty="0" err="1">
                <a:solidFill>
                  <a:srgbClr val="0000FF"/>
                </a:solidFill>
              </a:rPr>
              <a:t>C</a:t>
            </a:r>
            <a:r>
              <a:rPr lang="en-IN" baseline="-25000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(a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 ......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) = 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 ......a</a:t>
            </a:r>
            <a:r>
              <a:rPr lang="en-IN" baseline="-25000" dirty="0">
                <a:solidFill>
                  <a:srgbClr val="0000FF"/>
                </a:solidFill>
              </a:rPr>
              <a:t>i+1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‘a</a:t>
            </a:r>
            <a:r>
              <a:rPr lang="en-IN" baseline="-25000" dirty="0">
                <a:solidFill>
                  <a:srgbClr val="0000FF"/>
                </a:solidFill>
              </a:rPr>
              <a:t>i-1</a:t>
            </a:r>
            <a:r>
              <a:rPr lang="en-IN" dirty="0">
                <a:solidFill>
                  <a:srgbClr val="0000FF"/>
                </a:solidFill>
              </a:rPr>
              <a:t> ......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 </a:t>
            </a:r>
            <a:r>
              <a:rPr lang="en-IN" dirty="0">
                <a:solidFill>
                  <a:srgbClr val="0000FF"/>
                </a:solidFill>
              </a:rPr>
              <a:t>(for 0 ≤ 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 ≤ n-1)</a:t>
            </a:r>
          </a:p>
          <a:p>
            <a:r>
              <a:rPr lang="en-IN" dirty="0">
                <a:solidFill>
                  <a:srgbClr val="FF0000"/>
                </a:solidFill>
              </a:rPr>
              <a:t>Show the diagram of recirculating cube network</a:t>
            </a:r>
          </a:p>
          <a:p>
            <a:r>
              <a:rPr lang="en-IN" dirty="0">
                <a:solidFill>
                  <a:srgbClr val="0000FF"/>
                </a:solidFill>
              </a:rPr>
              <a:t>C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 = (0,1) (2,3) (4,5) (6,7)</a:t>
            </a:r>
          </a:p>
          <a:p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 = (0,2) (1,3) (4,6) (5,7)</a:t>
            </a:r>
          </a:p>
          <a:p>
            <a:r>
              <a:rPr lang="en-IN" dirty="0">
                <a:solidFill>
                  <a:srgbClr val="0000FF"/>
                </a:solidFill>
              </a:rPr>
              <a:t>C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 = (0,4) (1,5) (2,6) (3,7)</a:t>
            </a:r>
          </a:p>
          <a:p>
            <a:r>
              <a:rPr lang="en-IN" dirty="0"/>
              <a:t>If all the 3 connecting patterns are assembled together, the 3-cube is obtained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1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562-741B-4534-A551-BB06C53E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Cube Interconnection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04E2-F580-4818-B328-3FF05B07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same set of cube-routing functions may be implemented by a </a:t>
            </a:r>
          </a:p>
          <a:p>
            <a:pPr marL="0" indent="0">
              <a:buNone/>
            </a:pPr>
            <a:r>
              <a:rPr lang="en-IN" dirty="0">
                <a:solidFill>
                  <a:srgbClr val="D60093"/>
                </a:solidFill>
              </a:rPr>
              <a:t>   three-stage</a:t>
            </a:r>
            <a:r>
              <a:rPr lang="en-IN" dirty="0"/>
              <a:t> cube network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>
                <a:solidFill>
                  <a:srgbClr val="0000FF"/>
                </a:solidFill>
              </a:rPr>
              <a:t>Two-function (Straight and Exchange) switch boxes are used</a:t>
            </a:r>
          </a:p>
          <a:p>
            <a:r>
              <a:rPr lang="en-IN" dirty="0"/>
              <a:t>Stage </a:t>
            </a:r>
            <a:r>
              <a:rPr lang="en-IN" dirty="0" err="1"/>
              <a:t>i</a:t>
            </a:r>
            <a:r>
              <a:rPr lang="en-IN" dirty="0"/>
              <a:t> implements the </a:t>
            </a:r>
            <a:r>
              <a:rPr lang="en-IN" dirty="0" err="1"/>
              <a:t>C</a:t>
            </a:r>
            <a:r>
              <a:rPr lang="en-IN" baseline="-25000" dirty="0" err="1"/>
              <a:t>i</a:t>
            </a:r>
            <a:r>
              <a:rPr lang="en-IN" dirty="0"/>
              <a:t> routing function</a:t>
            </a:r>
          </a:p>
          <a:p>
            <a:r>
              <a:rPr lang="en-IN" dirty="0">
                <a:solidFill>
                  <a:srgbClr val="0000FF"/>
                </a:solidFill>
              </a:rPr>
              <a:t>This means the switch boxes at stage 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 connect an input line to the output line that differs from it only at the 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baseline="30000" dirty="0" err="1">
                <a:solidFill>
                  <a:srgbClr val="0000FF"/>
                </a:solidFill>
              </a:rPr>
              <a:t>th</a:t>
            </a:r>
            <a:r>
              <a:rPr lang="en-IN" dirty="0">
                <a:solidFill>
                  <a:srgbClr val="0000FF"/>
                </a:solidFill>
              </a:rPr>
              <a:t> bit position</a:t>
            </a:r>
          </a:p>
          <a:p>
            <a:r>
              <a:rPr lang="en-IN" dirty="0"/>
              <a:t>Individual box control is assumed in a multistage cube network</a:t>
            </a:r>
          </a:p>
          <a:p>
            <a:r>
              <a:rPr lang="en-IN" dirty="0">
                <a:solidFill>
                  <a:srgbClr val="FF0000"/>
                </a:solidFill>
              </a:rPr>
              <a:t>Show the path between a source and a destination</a:t>
            </a:r>
          </a:p>
          <a:p>
            <a:r>
              <a:rPr lang="en-US" dirty="0"/>
              <a:t>Supports up to </a:t>
            </a:r>
            <a:r>
              <a:rPr lang="en-US" i="1" dirty="0"/>
              <a:t>N </a:t>
            </a:r>
            <a:r>
              <a:rPr lang="en-US" dirty="0"/>
              <a:t>one-to-one simultaneous connections</a:t>
            </a:r>
          </a:p>
          <a:p>
            <a:r>
              <a:rPr lang="en-US" dirty="0"/>
              <a:t>There may be some permutations which cannot be established</a:t>
            </a:r>
          </a:p>
          <a:p>
            <a:r>
              <a:rPr lang="en-US" dirty="0"/>
              <a:t>Also supports one-to-many connections; that is, an input device can broadcast to all or a subset of the output devices</a:t>
            </a:r>
            <a:r>
              <a:rPr lang="en-US" dirty="0">
                <a:solidFill>
                  <a:srgbClr val="FF0000"/>
                </a:solidFill>
              </a:rPr>
              <a:t> (Show figure)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1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8562-741B-4534-A551-BB06C53E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91316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Cube Interconnection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04E2-F580-4818-B328-3FF05B07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We may note that the permutation (0,1) (0,2) (0,4) is performed only if the top row boxes (a, e, </a:t>
            </a:r>
            <a:r>
              <a:rPr lang="en-IN" dirty="0" err="1">
                <a:solidFill>
                  <a:srgbClr val="0000FF"/>
                </a:solidFill>
              </a:rPr>
              <a:t>i</a:t>
            </a:r>
            <a:r>
              <a:rPr lang="en-IN" dirty="0">
                <a:solidFill>
                  <a:srgbClr val="0000FF"/>
                </a:solidFill>
              </a:rPr>
              <a:t>) are set to exchange and the rest are set to straight</a:t>
            </a:r>
          </a:p>
          <a:p>
            <a:r>
              <a:rPr lang="en-IN" dirty="0"/>
              <a:t>Masking may change the data-routing patterns</a:t>
            </a:r>
          </a:p>
          <a:p>
            <a:r>
              <a:rPr lang="en-IN" dirty="0">
                <a:solidFill>
                  <a:srgbClr val="0000FF"/>
                </a:solidFill>
              </a:rPr>
              <a:t>General practice is to disable all the PEs belonging to the same cycle of a permutation</a:t>
            </a:r>
          </a:p>
          <a:p>
            <a:r>
              <a:rPr lang="en-IN" dirty="0"/>
              <a:t>In case of P</a:t>
            </a:r>
            <a:r>
              <a:rPr lang="en-IN" baseline="-25000" dirty="0"/>
              <a:t>2</a:t>
            </a:r>
            <a:r>
              <a:rPr lang="en-IN" dirty="0"/>
              <a:t> = (0,4) (1,5) (2,6) (3,7), if both PE</a:t>
            </a:r>
            <a:r>
              <a:rPr lang="en-IN" baseline="-25000" dirty="0"/>
              <a:t>2</a:t>
            </a:r>
            <a:r>
              <a:rPr lang="en-IN" dirty="0"/>
              <a:t> and PE</a:t>
            </a:r>
            <a:r>
              <a:rPr lang="en-IN" baseline="-25000" dirty="0"/>
              <a:t>6</a:t>
            </a:r>
            <a:r>
              <a:rPr lang="en-IN" dirty="0"/>
              <a:t> become inactive by masking, the cycles (2,6) are removed and the cube-routing function C</a:t>
            </a:r>
            <a:r>
              <a:rPr lang="en-IN" baseline="-25000" dirty="0"/>
              <a:t>2</a:t>
            </a:r>
            <a:r>
              <a:rPr lang="en-IN" dirty="0"/>
              <a:t> performs only the partial permutation (0,4) (1,5) (3,7)</a:t>
            </a:r>
          </a:p>
          <a:p>
            <a:r>
              <a:rPr lang="en-IN" dirty="0">
                <a:solidFill>
                  <a:srgbClr val="0000FF"/>
                </a:solidFill>
              </a:rPr>
              <a:t>If only PE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 is disabled,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 the above partial permutation will still be performed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Data in both PE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 and PE</a:t>
            </a:r>
            <a:r>
              <a:rPr lang="en-IN" baseline="-25000" dirty="0">
                <a:solidFill>
                  <a:srgbClr val="0000FF"/>
                </a:solidFill>
              </a:rPr>
              <a:t>6</a:t>
            </a:r>
            <a:r>
              <a:rPr lang="en-IN" dirty="0">
                <a:solidFill>
                  <a:srgbClr val="0000FF"/>
                </a:solidFill>
              </a:rPr>
              <a:t> will be transferred to PE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PE</a:t>
            </a:r>
            <a:r>
              <a:rPr lang="en-IN" baseline="-25000" dirty="0">
                <a:solidFill>
                  <a:srgbClr val="0000FF"/>
                </a:solidFill>
              </a:rPr>
              <a:t>6</a:t>
            </a:r>
            <a:r>
              <a:rPr lang="en-IN" dirty="0">
                <a:solidFill>
                  <a:srgbClr val="0000FF"/>
                </a:solidFill>
              </a:rPr>
              <a:t> will not receive any data</a:t>
            </a:r>
          </a:p>
          <a:p>
            <a:r>
              <a:rPr lang="en-IN" dirty="0"/>
              <a:t>Masking should be carefully applied to cube networks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4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Interconnection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Mesh-connected </a:t>
            </a:r>
            <a:r>
              <a:rPr lang="en-US" dirty="0" err="1">
                <a:solidFill>
                  <a:srgbClr val="D60093"/>
                </a:solidFill>
              </a:rPr>
              <a:t>Illiac</a:t>
            </a:r>
            <a:r>
              <a:rPr lang="en-US" dirty="0">
                <a:solidFill>
                  <a:srgbClr val="D60093"/>
                </a:solidFill>
              </a:rPr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figure</a:t>
            </a:r>
          </a:p>
          <a:p>
            <a:r>
              <a:rPr lang="en-US" dirty="0">
                <a:solidFill>
                  <a:srgbClr val="0000FF"/>
                </a:solidFill>
              </a:rPr>
              <a:t>Single stage </a:t>
            </a:r>
            <a:r>
              <a:rPr lang="en-US" dirty="0" err="1">
                <a:solidFill>
                  <a:srgbClr val="0000FF"/>
                </a:solidFill>
              </a:rPr>
              <a:t>recirculating</a:t>
            </a:r>
            <a:r>
              <a:rPr lang="en-US" dirty="0">
                <a:solidFill>
                  <a:srgbClr val="0000FF"/>
                </a:solidFill>
              </a:rPr>
              <a:t> network with N = 64 PEs </a:t>
            </a:r>
          </a:p>
          <a:p>
            <a:r>
              <a:rPr lang="en-US" dirty="0"/>
              <a:t>In one circulation step, each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r>
              <a:rPr lang="en-US" dirty="0"/>
              <a:t> is allowed to send data to any one of PE</a:t>
            </a:r>
            <a:r>
              <a:rPr lang="en-US" baseline="-25000" dirty="0"/>
              <a:t>i+1</a:t>
            </a:r>
            <a:r>
              <a:rPr lang="en-US" dirty="0"/>
              <a:t>, PE</a:t>
            </a:r>
            <a:r>
              <a:rPr lang="en-US" baseline="-25000" dirty="0"/>
              <a:t>i-1</a:t>
            </a:r>
            <a:r>
              <a:rPr lang="en-US" dirty="0"/>
              <a:t> , </a:t>
            </a:r>
            <a:r>
              <a:rPr lang="en-US" dirty="0" err="1"/>
              <a:t>PE</a:t>
            </a:r>
            <a:r>
              <a:rPr lang="en-US" baseline="-25000" dirty="0" err="1"/>
              <a:t>i+r</a:t>
            </a:r>
            <a:r>
              <a:rPr lang="en-US" dirty="0"/>
              <a:t> and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r>
              <a:rPr lang="en-US" baseline="-25000" dirty="0"/>
              <a:t>-r</a:t>
            </a:r>
          </a:p>
          <a:p>
            <a:r>
              <a:rPr lang="en-US" dirty="0">
                <a:solidFill>
                  <a:srgbClr val="0000FF"/>
                </a:solidFill>
              </a:rPr>
              <a:t>In practice, N is a perfect square and r =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(N). For </a:t>
            </a:r>
            <a:r>
              <a:rPr lang="en-US" dirty="0" err="1">
                <a:solidFill>
                  <a:srgbClr val="0000FF"/>
                </a:solidFill>
              </a:rPr>
              <a:t>Illiac</a:t>
            </a:r>
            <a:r>
              <a:rPr lang="en-US" dirty="0">
                <a:solidFill>
                  <a:srgbClr val="0000FF"/>
                </a:solidFill>
              </a:rPr>
              <a:t> IV, r = 8</a:t>
            </a:r>
          </a:p>
          <a:p>
            <a:r>
              <a:rPr lang="en-US" dirty="0"/>
              <a:t>The interconnection network of </a:t>
            </a:r>
            <a:r>
              <a:rPr lang="en-US" dirty="0" err="1"/>
              <a:t>Illiac</a:t>
            </a:r>
            <a:r>
              <a:rPr lang="en-US" dirty="0"/>
              <a:t> IV is characterized by the following four routing functions: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>
                <a:solidFill>
                  <a:srgbClr val="0000FF"/>
                </a:solidFill>
              </a:rPr>
              <a:t>+1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(i+1) mod 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>
                <a:solidFill>
                  <a:srgbClr val="0000FF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(i-1) mod N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+r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(</a:t>
            </a:r>
            <a:r>
              <a:rPr lang="en-US" dirty="0" err="1">
                <a:solidFill>
                  <a:srgbClr val="0000FF"/>
                </a:solidFill>
              </a:rPr>
              <a:t>i+r</a:t>
            </a:r>
            <a:r>
              <a:rPr lang="en-US" dirty="0">
                <a:solidFill>
                  <a:srgbClr val="0000FF"/>
                </a:solidFill>
              </a:rPr>
              <a:t>) mod 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>
                <a:solidFill>
                  <a:srgbClr val="0000FF"/>
                </a:solidFill>
              </a:rPr>
              <a:t>-r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-r) mod N</a:t>
            </a:r>
          </a:p>
          <a:p>
            <a:pPr lvl="1">
              <a:buNone/>
            </a:pPr>
            <a:r>
              <a:rPr lang="en-US" dirty="0"/>
              <a:t>						Where 0 ≤ </a:t>
            </a:r>
            <a:r>
              <a:rPr lang="en-US" dirty="0" err="1"/>
              <a:t>i</a:t>
            </a:r>
            <a:r>
              <a:rPr lang="en-US" dirty="0"/>
              <a:t> ≤ (N-1)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Mesh-connected </a:t>
            </a:r>
            <a:r>
              <a:rPr lang="en-US" dirty="0" err="1">
                <a:solidFill>
                  <a:srgbClr val="FF0000"/>
                </a:solidFill>
              </a:rPr>
              <a:t>Illiac</a:t>
            </a:r>
            <a:r>
              <a:rPr lang="en-US" dirty="0">
                <a:solidFill>
                  <a:srgbClr val="FF0000"/>
                </a:solidFill>
              </a:rPr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the reduced </a:t>
            </a:r>
            <a:r>
              <a:rPr lang="en-US" dirty="0" err="1">
                <a:solidFill>
                  <a:srgbClr val="0000FF"/>
                </a:solidFill>
              </a:rPr>
              <a:t>Illiac</a:t>
            </a:r>
            <a:r>
              <a:rPr lang="en-US" dirty="0">
                <a:solidFill>
                  <a:srgbClr val="0000FF"/>
                </a:solidFill>
              </a:rPr>
              <a:t> network, the outputs of </a:t>
            </a:r>
            <a:r>
              <a:rPr lang="en-US" dirty="0" err="1">
                <a:solidFill>
                  <a:srgbClr val="0000FF"/>
                </a:solidFill>
              </a:rPr>
              <a:t>IS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are connected to the inputs of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 for j = i+1, i-1, </a:t>
            </a:r>
            <a:r>
              <a:rPr lang="en-US" dirty="0" err="1">
                <a:solidFill>
                  <a:srgbClr val="0000FF"/>
                </a:solidFill>
              </a:rPr>
              <a:t>i+r</a:t>
            </a:r>
            <a:r>
              <a:rPr lang="en-US" dirty="0">
                <a:solidFill>
                  <a:srgbClr val="0000FF"/>
                </a:solidFill>
              </a:rPr>
              <a:t>, and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-r</a:t>
            </a:r>
          </a:p>
          <a:p>
            <a:r>
              <a:rPr lang="en-US" dirty="0">
                <a:solidFill>
                  <a:srgbClr val="D60093"/>
                </a:solidFill>
              </a:rPr>
              <a:t>In other words, </a:t>
            </a:r>
            <a:r>
              <a:rPr lang="en-US" dirty="0" err="1">
                <a:solidFill>
                  <a:srgbClr val="D60093"/>
                </a:solidFill>
              </a:rPr>
              <a:t>OS</a:t>
            </a:r>
            <a:r>
              <a:rPr lang="en-US" baseline="-25000" dirty="0" err="1">
                <a:solidFill>
                  <a:srgbClr val="D60093"/>
                </a:solidFill>
              </a:rPr>
              <a:t>j</a:t>
            </a:r>
            <a:r>
              <a:rPr lang="en-US" dirty="0">
                <a:solidFill>
                  <a:srgbClr val="D60093"/>
                </a:solidFill>
              </a:rPr>
              <a:t> gets its inputs from </a:t>
            </a:r>
            <a:r>
              <a:rPr lang="en-US" dirty="0" err="1">
                <a:solidFill>
                  <a:srgbClr val="D60093"/>
                </a:solidFill>
              </a:rPr>
              <a:t>IS</a:t>
            </a:r>
            <a:r>
              <a:rPr lang="en-US" baseline="-25000" dirty="0" err="1">
                <a:solidFill>
                  <a:srgbClr val="D60093"/>
                </a:solidFill>
              </a:rPr>
              <a:t>i</a:t>
            </a:r>
            <a:r>
              <a:rPr lang="en-US" dirty="0">
                <a:solidFill>
                  <a:srgbClr val="D60093"/>
                </a:solidFill>
              </a:rPr>
              <a:t> for </a:t>
            </a:r>
            <a:r>
              <a:rPr lang="en-US" dirty="0" err="1">
                <a:solidFill>
                  <a:srgbClr val="D60093"/>
                </a:solidFill>
              </a:rPr>
              <a:t>i</a:t>
            </a:r>
            <a:r>
              <a:rPr lang="en-US" dirty="0">
                <a:solidFill>
                  <a:srgbClr val="D60093"/>
                </a:solidFill>
              </a:rPr>
              <a:t> = j-1, j+1, j-r, and </a:t>
            </a:r>
            <a:r>
              <a:rPr lang="en-US" dirty="0" err="1">
                <a:solidFill>
                  <a:srgbClr val="D60093"/>
                </a:solidFill>
              </a:rPr>
              <a:t>j+r</a:t>
            </a:r>
            <a:r>
              <a:rPr lang="en-US" dirty="0">
                <a:solidFill>
                  <a:srgbClr val="D60093"/>
                </a:solidFill>
              </a:rPr>
              <a:t> respectively</a:t>
            </a:r>
          </a:p>
          <a:p>
            <a:r>
              <a:rPr lang="en-US" dirty="0"/>
              <a:t>Each </a:t>
            </a:r>
            <a:r>
              <a:rPr lang="en-US" dirty="0" err="1"/>
              <a:t>PE</a:t>
            </a:r>
            <a:r>
              <a:rPr lang="en-US" baseline="-25000" dirty="0" err="1"/>
              <a:t>i</a:t>
            </a:r>
            <a:r>
              <a:rPr lang="en-US" dirty="0"/>
              <a:t> is directly connected to its four nearest </a:t>
            </a:r>
            <a:r>
              <a:rPr lang="en-US" dirty="0" err="1"/>
              <a:t>neighbours</a:t>
            </a:r>
            <a:r>
              <a:rPr lang="en-US" dirty="0"/>
              <a:t> in the mesh network</a:t>
            </a:r>
          </a:p>
          <a:p>
            <a:r>
              <a:rPr lang="en-US" dirty="0">
                <a:solidFill>
                  <a:srgbClr val="0000FF"/>
                </a:solidFill>
              </a:rPr>
              <a:t>Permutation Cycle (a b c) (d e) represents the permutation </a:t>
            </a:r>
            <a:r>
              <a:rPr lang="en-US" dirty="0" err="1">
                <a:solidFill>
                  <a:srgbClr val="0000FF"/>
                </a:solidFill>
              </a:rPr>
              <a:t>a→b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b→c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c→a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dirty="0" err="1">
                <a:solidFill>
                  <a:srgbClr val="0000FF"/>
                </a:solidFill>
              </a:rPr>
              <a:t>d→e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e→d</a:t>
            </a:r>
            <a:r>
              <a:rPr lang="en-US" dirty="0">
                <a:solidFill>
                  <a:srgbClr val="0000FF"/>
                </a:solidFill>
              </a:rPr>
              <a:t> in a circular fashion within each pair of parentheses</a:t>
            </a:r>
          </a:p>
          <a:p>
            <a:r>
              <a:rPr lang="en-US" dirty="0">
                <a:solidFill>
                  <a:srgbClr val="D60093"/>
                </a:solidFill>
              </a:rPr>
              <a:t>We may write for Horizontal PEs</a:t>
            </a:r>
          </a:p>
          <a:p>
            <a:pPr>
              <a:buNone/>
            </a:pPr>
            <a:r>
              <a:rPr lang="en-US" dirty="0">
                <a:solidFill>
                  <a:srgbClr val="D60093"/>
                </a:solidFill>
              </a:rPr>
              <a:t>				R</a:t>
            </a:r>
            <a:r>
              <a:rPr lang="en-US" baseline="-25000" dirty="0">
                <a:solidFill>
                  <a:srgbClr val="D60093"/>
                </a:solidFill>
              </a:rPr>
              <a:t>+1</a:t>
            </a:r>
            <a:r>
              <a:rPr lang="en-US" dirty="0">
                <a:solidFill>
                  <a:srgbClr val="D60093"/>
                </a:solidFill>
              </a:rPr>
              <a:t> = (0 1 2 … N-2 N-1)</a:t>
            </a:r>
          </a:p>
          <a:p>
            <a:pPr>
              <a:buNone/>
            </a:pPr>
            <a:r>
              <a:rPr lang="en-US" dirty="0">
                <a:solidFill>
                  <a:srgbClr val="D60093"/>
                </a:solidFill>
              </a:rPr>
              <a:t>				R</a:t>
            </a:r>
            <a:r>
              <a:rPr lang="en-US" baseline="-25000" dirty="0">
                <a:solidFill>
                  <a:srgbClr val="D60093"/>
                </a:solidFill>
              </a:rPr>
              <a:t>-1</a:t>
            </a:r>
            <a:r>
              <a:rPr lang="en-US" dirty="0">
                <a:solidFill>
                  <a:srgbClr val="D60093"/>
                </a:solidFill>
              </a:rPr>
              <a:t>  = (N-1 N-2 … 2 1 0)</a:t>
            </a:r>
          </a:p>
          <a:p>
            <a:r>
              <a:rPr lang="en-US" dirty="0"/>
              <a:t>When the routing function is executed, data is routed as per above only if all PEs in the cycle are active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Mesh-connected </a:t>
            </a:r>
            <a:r>
              <a:rPr lang="en-US" dirty="0" err="1">
                <a:solidFill>
                  <a:srgbClr val="FF0000"/>
                </a:solidFill>
              </a:rPr>
              <a:t>Illiac</a:t>
            </a:r>
            <a:r>
              <a:rPr lang="en-US" dirty="0">
                <a:solidFill>
                  <a:srgbClr val="FF0000"/>
                </a:solidFill>
              </a:rPr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Vertical PEs, we may write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+r</a:t>
            </a:r>
            <a:r>
              <a:rPr lang="en-US" dirty="0">
                <a:solidFill>
                  <a:srgbClr val="0000FF"/>
                </a:solidFill>
              </a:rPr>
              <a:t> = ∏(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i+r</a:t>
            </a:r>
            <a:r>
              <a:rPr lang="en-US" dirty="0">
                <a:solidFill>
                  <a:srgbClr val="0000FF"/>
                </a:solidFill>
              </a:rPr>
              <a:t> i+2r …. i+N-2r </a:t>
            </a:r>
            <a:r>
              <a:rPr lang="en-US" dirty="0" err="1">
                <a:solidFill>
                  <a:srgbClr val="0000FF"/>
                </a:solidFill>
              </a:rPr>
              <a:t>i+N</a:t>
            </a:r>
            <a:r>
              <a:rPr lang="en-US" dirty="0">
                <a:solidFill>
                  <a:srgbClr val="0000FF"/>
                </a:solidFill>
              </a:rPr>
              <a:t>-r), for r =0, 1, 2, …, r-1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		R</a:t>
            </a:r>
            <a:r>
              <a:rPr lang="en-US" baseline="-25000" dirty="0">
                <a:solidFill>
                  <a:srgbClr val="0000FF"/>
                </a:solidFill>
              </a:rPr>
              <a:t>-r</a:t>
            </a:r>
            <a:r>
              <a:rPr lang="en-US" dirty="0">
                <a:solidFill>
                  <a:srgbClr val="0000FF"/>
                </a:solidFill>
              </a:rPr>
              <a:t> = ∏(</a:t>
            </a:r>
            <a:r>
              <a:rPr lang="en-US" dirty="0" err="1">
                <a:solidFill>
                  <a:srgbClr val="0000FF"/>
                </a:solidFill>
              </a:rPr>
              <a:t>i+N</a:t>
            </a:r>
            <a:r>
              <a:rPr lang="en-US" dirty="0">
                <a:solidFill>
                  <a:srgbClr val="0000FF"/>
                </a:solidFill>
              </a:rPr>
              <a:t>-r i+N-2r …. i+2r </a:t>
            </a:r>
            <a:r>
              <a:rPr lang="en-US" dirty="0" err="1">
                <a:solidFill>
                  <a:srgbClr val="0000FF"/>
                </a:solidFill>
              </a:rPr>
              <a:t>i+r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, for r =0, 1, 2, …, r-1</a:t>
            </a:r>
          </a:p>
          <a:p>
            <a:r>
              <a:rPr lang="en-US" dirty="0"/>
              <a:t>In the reduced </a:t>
            </a:r>
            <a:r>
              <a:rPr lang="en-US" dirty="0" err="1"/>
              <a:t>Illiac</a:t>
            </a:r>
            <a:r>
              <a:rPr lang="en-US" dirty="0"/>
              <a:t> network,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>
                <a:solidFill>
                  <a:srgbClr val="0000FF"/>
                </a:solidFill>
              </a:rPr>
              <a:t>+4</a:t>
            </a:r>
            <a:r>
              <a:rPr lang="en-US" dirty="0">
                <a:solidFill>
                  <a:srgbClr val="0000FF"/>
                </a:solidFill>
              </a:rPr>
              <a:t> = (0 4 8 12) (1 5 9 13) (2 6 10 14) (3 7 11 15)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 			R</a:t>
            </a:r>
            <a:r>
              <a:rPr lang="en-US" baseline="-25000" dirty="0">
                <a:solidFill>
                  <a:srgbClr val="0000FF"/>
                </a:solidFill>
              </a:rPr>
              <a:t>-4</a:t>
            </a:r>
            <a:r>
              <a:rPr lang="en-US" dirty="0">
                <a:solidFill>
                  <a:srgbClr val="0000FF"/>
                </a:solidFill>
              </a:rPr>
              <a:t> = (12 8 4 0) (13 9 5 1) (14 10 6 2) (15 11 7 3)</a:t>
            </a:r>
          </a:p>
          <a:p>
            <a:r>
              <a:rPr lang="en-US" dirty="0"/>
              <a:t>The cycle (2 6 10 14) in the above permutation R</a:t>
            </a:r>
            <a:r>
              <a:rPr lang="en-US" baseline="-25000" dirty="0"/>
              <a:t>+4</a:t>
            </a:r>
            <a:r>
              <a:rPr lang="en-US" dirty="0"/>
              <a:t> will not be executed if one or more among PE</a:t>
            </a:r>
            <a:r>
              <a:rPr lang="en-US" baseline="-25000" dirty="0"/>
              <a:t>2</a:t>
            </a:r>
            <a:r>
              <a:rPr lang="en-US" dirty="0"/>
              <a:t>, PE</a:t>
            </a:r>
            <a:r>
              <a:rPr lang="en-US" baseline="-25000" dirty="0"/>
              <a:t>6</a:t>
            </a:r>
            <a:r>
              <a:rPr lang="en-US" dirty="0"/>
              <a:t>, PE</a:t>
            </a:r>
            <a:r>
              <a:rPr lang="en-US" baseline="-25000" dirty="0"/>
              <a:t>10</a:t>
            </a:r>
            <a:r>
              <a:rPr lang="en-US" dirty="0"/>
              <a:t>, and PE</a:t>
            </a:r>
            <a:r>
              <a:rPr lang="en-US" baseline="-25000" dirty="0"/>
              <a:t>14</a:t>
            </a:r>
            <a:r>
              <a:rPr lang="en-US" dirty="0"/>
              <a:t> is disabled by masking</a:t>
            </a:r>
          </a:p>
          <a:p>
            <a:r>
              <a:rPr lang="en-US" dirty="0">
                <a:solidFill>
                  <a:srgbClr val="0000FF"/>
                </a:solidFill>
              </a:rPr>
              <a:t>Generally speaking, when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+r</a:t>
            </a:r>
            <a:r>
              <a:rPr lang="en-US" dirty="0">
                <a:solidFill>
                  <a:srgbClr val="0000FF"/>
                </a:solidFill>
              </a:rPr>
              <a:t> or R</a:t>
            </a:r>
            <a:r>
              <a:rPr lang="en-US" baseline="-25000" dirty="0">
                <a:solidFill>
                  <a:srgbClr val="0000FF"/>
                </a:solidFill>
              </a:rPr>
              <a:t>-r</a:t>
            </a:r>
            <a:r>
              <a:rPr lang="en-US" dirty="0">
                <a:solidFill>
                  <a:srgbClr val="0000FF"/>
                </a:solidFill>
              </a:rPr>
              <a:t> is executed, data are permuted only if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i+kr</a:t>
            </a:r>
            <a:r>
              <a:rPr lang="en-US" dirty="0">
                <a:solidFill>
                  <a:srgbClr val="0000FF"/>
                </a:solidFill>
              </a:rPr>
              <a:t>, where 0 ≤ k ≤ r-1 are active for each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9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Mesh-connected </a:t>
            </a:r>
            <a:r>
              <a:rPr lang="en-US" dirty="0" err="1">
                <a:solidFill>
                  <a:srgbClr val="FF0000"/>
                </a:solidFill>
              </a:rPr>
              <a:t>Illiac</a:t>
            </a:r>
            <a:r>
              <a:rPr lang="en-US" dirty="0">
                <a:solidFill>
                  <a:srgbClr val="FF0000"/>
                </a:solidFill>
              </a:rPr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0945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err="1">
                <a:solidFill>
                  <a:srgbClr val="0000FF"/>
                </a:solidFill>
              </a:rPr>
              <a:t>Illiac</a:t>
            </a:r>
            <a:r>
              <a:rPr lang="en-US" dirty="0">
                <a:solidFill>
                  <a:srgbClr val="0000FF"/>
                </a:solidFill>
              </a:rPr>
              <a:t> network is a partially connected network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US" dirty="0"/>
              <a:t>It is noted that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In one step, only 4 PEs can be reached from any PE</a:t>
            </a:r>
          </a:p>
          <a:p>
            <a:pPr lvl="1">
              <a:buNone/>
            </a:pPr>
            <a:r>
              <a:rPr lang="en-US" dirty="0">
                <a:solidFill>
                  <a:srgbClr val="D60093"/>
                </a:solidFill>
              </a:rPr>
              <a:t>			PE</a:t>
            </a:r>
            <a:r>
              <a:rPr lang="en-US" baseline="-25000" dirty="0">
                <a:solidFill>
                  <a:srgbClr val="D60093"/>
                </a:solidFill>
              </a:rPr>
              <a:t>0</a:t>
            </a:r>
            <a:r>
              <a:rPr lang="en-US" dirty="0">
                <a:solidFill>
                  <a:srgbClr val="D60093"/>
                </a:solidFill>
              </a:rPr>
              <a:t> to PE</a:t>
            </a:r>
            <a:r>
              <a:rPr lang="en-US" baseline="-25000" dirty="0">
                <a:solidFill>
                  <a:srgbClr val="D60093"/>
                </a:solidFill>
              </a:rPr>
              <a:t>1</a:t>
            </a:r>
            <a:r>
              <a:rPr lang="en-US" dirty="0">
                <a:solidFill>
                  <a:srgbClr val="D60093"/>
                </a:solidFill>
              </a:rPr>
              <a:t>, PE</a:t>
            </a:r>
            <a:r>
              <a:rPr lang="en-US" baseline="-25000" dirty="0">
                <a:solidFill>
                  <a:srgbClr val="D60093"/>
                </a:solidFill>
              </a:rPr>
              <a:t>4</a:t>
            </a:r>
            <a:r>
              <a:rPr lang="en-US" dirty="0">
                <a:solidFill>
                  <a:srgbClr val="D60093"/>
                </a:solidFill>
              </a:rPr>
              <a:t>, PE</a:t>
            </a:r>
            <a:r>
              <a:rPr lang="en-US" baseline="-25000" dirty="0">
                <a:solidFill>
                  <a:srgbClr val="D60093"/>
                </a:solidFill>
              </a:rPr>
              <a:t>12</a:t>
            </a:r>
            <a:r>
              <a:rPr lang="en-US" dirty="0">
                <a:solidFill>
                  <a:srgbClr val="D60093"/>
                </a:solidFill>
              </a:rPr>
              <a:t> or PE</a:t>
            </a:r>
            <a:r>
              <a:rPr lang="en-US" baseline="-25000" dirty="0">
                <a:solidFill>
                  <a:srgbClr val="D60093"/>
                </a:solidFill>
              </a:rPr>
              <a:t>15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In two steps, 7 PEs can be reached from any PE</a:t>
            </a:r>
          </a:p>
          <a:p>
            <a:pPr lvl="1">
              <a:buNone/>
            </a:pPr>
            <a:r>
              <a:rPr lang="en-US" dirty="0"/>
              <a:t>			PE</a:t>
            </a:r>
            <a:r>
              <a:rPr lang="en-US" baseline="-25000" dirty="0"/>
              <a:t>0</a:t>
            </a:r>
            <a:r>
              <a:rPr lang="en-US" dirty="0"/>
              <a:t> to PE</a:t>
            </a:r>
            <a:r>
              <a:rPr lang="en-US" baseline="-25000" dirty="0"/>
              <a:t>2</a:t>
            </a:r>
            <a:r>
              <a:rPr lang="en-US" dirty="0"/>
              <a:t>, PE</a:t>
            </a:r>
            <a:r>
              <a:rPr lang="en-US" baseline="-25000" dirty="0"/>
              <a:t>3</a:t>
            </a:r>
            <a:r>
              <a:rPr lang="en-US" dirty="0"/>
              <a:t>, PE</a:t>
            </a:r>
            <a:r>
              <a:rPr lang="en-US" baseline="-25000" dirty="0"/>
              <a:t>5</a:t>
            </a:r>
            <a:r>
              <a:rPr lang="en-US" dirty="0"/>
              <a:t>, PE</a:t>
            </a:r>
            <a:r>
              <a:rPr lang="en-US" baseline="-25000" dirty="0"/>
              <a:t>8</a:t>
            </a:r>
            <a:r>
              <a:rPr lang="en-US" dirty="0"/>
              <a:t>, PE</a:t>
            </a:r>
            <a:r>
              <a:rPr lang="en-US" baseline="-25000" dirty="0"/>
              <a:t>11</a:t>
            </a:r>
            <a:r>
              <a:rPr lang="en-US" dirty="0"/>
              <a:t>, PE</a:t>
            </a:r>
            <a:r>
              <a:rPr lang="en-US" baseline="-25000" dirty="0"/>
              <a:t>13</a:t>
            </a:r>
            <a:r>
              <a:rPr lang="en-US" dirty="0"/>
              <a:t> or PE</a:t>
            </a:r>
            <a:r>
              <a:rPr lang="en-US" baseline="-25000" dirty="0"/>
              <a:t>14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In three steps, 11 PEs can be reached from any PE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Processing elements PE</a:t>
            </a:r>
            <a:r>
              <a:rPr lang="en-US" baseline="-25000" dirty="0">
                <a:solidFill>
                  <a:srgbClr val="D60093"/>
                </a:solidFill>
              </a:rPr>
              <a:t>6</a:t>
            </a:r>
            <a:r>
              <a:rPr lang="en-US" dirty="0">
                <a:solidFill>
                  <a:srgbClr val="D60093"/>
                </a:solidFill>
              </a:rPr>
              <a:t>, PE</a:t>
            </a:r>
            <a:r>
              <a:rPr lang="en-US" baseline="-25000" dirty="0">
                <a:solidFill>
                  <a:srgbClr val="D60093"/>
                </a:solidFill>
              </a:rPr>
              <a:t>7</a:t>
            </a:r>
            <a:r>
              <a:rPr lang="en-US" dirty="0">
                <a:solidFill>
                  <a:srgbClr val="D60093"/>
                </a:solidFill>
              </a:rPr>
              <a:t>, PE</a:t>
            </a:r>
            <a:r>
              <a:rPr lang="en-US" baseline="-25000" dirty="0">
                <a:solidFill>
                  <a:srgbClr val="D60093"/>
                </a:solidFill>
              </a:rPr>
              <a:t>9</a:t>
            </a:r>
            <a:r>
              <a:rPr lang="en-US" dirty="0">
                <a:solidFill>
                  <a:srgbClr val="D60093"/>
                </a:solidFill>
              </a:rPr>
              <a:t> or PE</a:t>
            </a:r>
            <a:r>
              <a:rPr lang="en-US" baseline="-25000" dirty="0">
                <a:solidFill>
                  <a:srgbClr val="D60093"/>
                </a:solidFill>
              </a:rPr>
              <a:t>10 </a:t>
            </a:r>
            <a:r>
              <a:rPr lang="en-US" dirty="0">
                <a:solidFill>
                  <a:srgbClr val="D60093"/>
                </a:solidFill>
              </a:rPr>
              <a:t>can be reached from PE</a:t>
            </a:r>
            <a:r>
              <a:rPr lang="en-US" baseline="-25000" dirty="0">
                <a:solidFill>
                  <a:srgbClr val="D60093"/>
                </a:solidFill>
              </a:rPr>
              <a:t>0</a:t>
            </a:r>
            <a:r>
              <a:rPr lang="en-US" dirty="0">
                <a:solidFill>
                  <a:srgbClr val="D60093"/>
                </a:solidFill>
              </a:rPr>
              <a:t> in the worst case of three steps </a:t>
            </a:r>
          </a:p>
          <a:p>
            <a:r>
              <a:rPr lang="en-US" dirty="0">
                <a:solidFill>
                  <a:srgbClr val="0000FF"/>
                </a:solidFill>
              </a:rPr>
              <a:t>It takes I steps (</a:t>
            </a:r>
            <a:r>
              <a:rPr lang="en-US" dirty="0" err="1">
                <a:solidFill>
                  <a:srgbClr val="0000FF"/>
                </a:solidFill>
              </a:rPr>
              <a:t>recirculations</a:t>
            </a:r>
            <a:r>
              <a:rPr lang="en-US" dirty="0">
                <a:solidFill>
                  <a:srgbClr val="0000FF"/>
                </a:solidFill>
              </a:rPr>
              <a:t>) to route data from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to any other </a:t>
            </a:r>
            <a:r>
              <a:rPr lang="en-US" dirty="0" err="1">
                <a:solidFill>
                  <a:srgbClr val="0000FF"/>
                </a:solidFill>
              </a:rPr>
              <a:t>PE</a:t>
            </a:r>
            <a:r>
              <a:rPr lang="en-US" baseline="-25000" dirty="0" err="1">
                <a:solidFill>
                  <a:srgbClr val="0000FF"/>
                </a:solidFill>
              </a:rPr>
              <a:t>j</a:t>
            </a:r>
            <a:r>
              <a:rPr lang="en-US" dirty="0">
                <a:solidFill>
                  <a:srgbClr val="0000FF"/>
                </a:solidFill>
              </a:rPr>
              <a:t>, in an </a:t>
            </a:r>
            <a:r>
              <a:rPr lang="en-US" dirty="0" err="1">
                <a:solidFill>
                  <a:srgbClr val="0000FF"/>
                </a:solidFill>
              </a:rPr>
              <a:t>Illiac</a:t>
            </a:r>
            <a:r>
              <a:rPr lang="en-US" dirty="0">
                <a:solidFill>
                  <a:srgbClr val="0000FF"/>
                </a:solidFill>
              </a:rPr>
              <a:t> network of size N, where I is upper-bounded by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</a:rPr>
              <a:t>			I ≤ 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(N) – 1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dirty="0"/>
              <a:t>	At most </a:t>
            </a:r>
            <a:r>
              <a:rPr lang="en-US" dirty="0" err="1"/>
              <a:t>sqrt</a:t>
            </a:r>
            <a:r>
              <a:rPr lang="en-US" dirty="0"/>
              <a:t>(64) – 1 = 7 steps are needed in </a:t>
            </a:r>
            <a:r>
              <a:rPr lang="en-US" dirty="0" err="1"/>
              <a:t>Illiac</a:t>
            </a:r>
            <a:r>
              <a:rPr lang="en-US" dirty="0"/>
              <a:t> IV to route data from any one PE to another PE</a:t>
            </a:r>
          </a:p>
          <a:p>
            <a:r>
              <a:rPr lang="en-US" dirty="0">
                <a:solidFill>
                  <a:srgbClr val="0000FF"/>
                </a:solidFill>
              </a:rPr>
              <a:t>If connectivity is increased, the upper bound can be lowered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4267-00D0-488E-ACCF-10CF19C4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Single Stage Dynamic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CDD5-FFE1-4718-AD14-A6508A11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Also called recirculating network</a:t>
            </a:r>
          </a:p>
          <a:p>
            <a:r>
              <a:rPr lang="en-IN" dirty="0">
                <a:solidFill>
                  <a:srgbClr val="0000FF"/>
                </a:solidFill>
              </a:rPr>
              <a:t>Data items may have to recirculate through the single stage several times before reaching their final destination</a:t>
            </a:r>
          </a:p>
          <a:p>
            <a:r>
              <a:rPr lang="en-IN" dirty="0"/>
              <a:t>The number of </a:t>
            </a:r>
            <a:r>
              <a:rPr lang="en-IN" dirty="0" err="1"/>
              <a:t>recirculations</a:t>
            </a:r>
            <a:r>
              <a:rPr lang="en-IN" dirty="0"/>
              <a:t> needed depends on the connectivity of the network</a:t>
            </a:r>
          </a:p>
          <a:p>
            <a:r>
              <a:rPr lang="en-IN" dirty="0">
                <a:solidFill>
                  <a:srgbClr val="0000FF"/>
                </a:solidFill>
              </a:rPr>
              <a:t>Generally, the higher the connectivity, the less is the number of </a:t>
            </a:r>
            <a:r>
              <a:rPr lang="en-IN" dirty="0" err="1">
                <a:solidFill>
                  <a:srgbClr val="0000FF"/>
                </a:solidFill>
              </a:rPr>
              <a:t>recirculations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IN" dirty="0"/>
              <a:t>The crossbar network is an extreme case where only one circulation is needed to establish any connection path</a:t>
            </a:r>
          </a:p>
          <a:p>
            <a:r>
              <a:rPr lang="en-IN" dirty="0">
                <a:solidFill>
                  <a:srgbClr val="0000FF"/>
                </a:solidFill>
              </a:rPr>
              <a:t>However it is very costly. A fully connected crossbar network has a cost of O(N</a:t>
            </a:r>
            <a:r>
              <a:rPr lang="en-IN" baseline="30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) which may be prohibitive for large N</a:t>
            </a:r>
          </a:p>
          <a:p>
            <a:r>
              <a:rPr lang="en-IN" dirty="0"/>
              <a:t>Most recirculating networks have cost O(</a:t>
            </a:r>
            <a:r>
              <a:rPr lang="en-IN" dirty="0" err="1"/>
              <a:t>NlogN</a:t>
            </a:r>
            <a:r>
              <a:rPr lang="en-IN" dirty="0"/>
              <a:t>) or lower, which is much more cost-effective for large N</a:t>
            </a:r>
          </a:p>
        </p:txBody>
      </p:sp>
    </p:spTree>
    <p:extLst>
      <p:ext uri="{BB962C8B-B14F-4D97-AF65-F5344CB8AC3E}">
        <p14:creationId xmlns:p14="http://schemas.microsoft.com/office/powerpoint/2010/main" val="13130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Multistage Dynamic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97198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D60093"/>
                </a:solidFill>
              </a:rPr>
              <a:t>Many stages of interconnected switches form a multistage network</a:t>
            </a:r>
          </a:p>
          <a:p>
            <a:pPr lvl="1"/>
            <a:r>
              <a:rPr lang="en-US" sz="3200" dirty="0"/>
              <a:t>Described by 3 characterizing features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Switch box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Network topology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Control structure</a:t>
            </a:r>
          </a:p>
          <a:p>
            <a:pPr lvl="1"/>
            <a:r>
              <a:rPr lang="en-US" sz="3200" dirty="0"/>
              <a:t>Many switch boxes are used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</a:rPr>
              <a:t>Each switch box is basically an interchange device with 2 inputs and 2 outputs </a:t>
            </a:r>
            <a:r>
              <a:rPr lang="en-US" sz="3200" dirty="0">
                <a:solidFill>
                  <a:srgbClr val="FF0000"/>
                </a:solidFill>
              </a:rPr>
              <a:t>(show figure)</a:t>
            </a:r>
          </a:p>
          <a:p>
            <a:pPr lvl="1"/>
            <a:r>
              <a:rPr lang="en-US" sz="3200" dirty="0"/>
              <a:t>A two function switch box can be in any of the following states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Straight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Exchange</a:t>
            </a:r>
          </a:p>
          <a:p>
            <a:pPr lvl="1"/>
            <a:r>
              <a:rPr lang="en-US" sz="3200" dirty="0"/>
              <a:t>A four function switch box can be in any of the following states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Straight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Exchange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Upper broadcast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Lower broadcast</a:t>
            </a:r>
          </a:p>
          <a:p>
            <a:pPr lvl="3"/>
            <a:endParaRPr lang="en-US" sz="26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4D16-2B0D-4F95-A660-F29F5935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Multistage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763A-E0FA-4C46-94D7-79F299BDC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93283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Capable of connecting an arbitrary input terminal to an arbitrary output terminal</a:t>
            </a:r>
          </a:p>
          <a:p>
            <a:r>
              <a:rPr lang="en-IN" dirty="0"/>
              <a:t>Consists of n stages where N = 2</a:t>
            </a:r>
            <a:r>
              <a:rPr lang="en-IN" baseline="30000" dirty="0"/>
              <a:t>n</a:t>
            </a:r>
            <a:r>
              <a:rPr lang="en-IN" dirty="0"/>
              <a:t> is the number of input and output lines</a:t>
            </a:r>
          </a:p>
          <a:p>
            <a:r>
              <a:rPr lang="en-IN" dirty="0">
                <a:solidFill>
                  <a:srgbClr val="0000FF"/>
                </a:solidFill>
              </a:rPr>
              <a:t>Each stage may use N/2 switch boxes</a:t>
            </a:r>
          </a:p>
          <a:p>
            <a:r>
              <a:rPr lang="en-IN" dirty="0"/>
              <a:t>Each stage is connected to the next stage by at least N paths</a:t>
            </a:r>
          </a:p>
          <a:p>
            <a:r>
              <a:rPr lang="en-IN" dirty="0">
                <a:solidFill>
                  <a:srgbClr val="0000FF"/>
                </a:solidFill>
              </a:rPr>
              <a:t>The interconnection patterns from stage to stage determine the </a:t>
            </a:r>
            <a:r>
              <a:rPr lang="en-IN" dirty="0">
                <a:solidFill>
                  <a:srgbClr val="D60093"/>
                </a:solidFill>
              </a:rPr>
              <a:t>network topology</a:t>
            </a:r>
          </a:p>
          <a:p>
            <a:r>
              <a:rPr lang="en-IN" dirty="0"/>
              <a:t>The network delay is proportional to the number of stages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D60093"/>
                </a:solidFill>
              </a:rPr>
              <a:t>control structure </a:t>
            </a:r>
            <a:r>
              <a:rPr lang="en-IN" dirty="0"/>
              <a:t>can be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Individual stage control </a:t>
            </a:r>
          </a:p>
          <a:p>
            <a:pPr lvl="2"/>
            <a:r>
              <a:rPr lang="en-IN" dirty="0">
                <a:solidFill>
                  <a:srgbClr val="0000FF"/>
                </a:solidFill>
              </a:rPr>
              <a:t>uses the same control signal to set all switch boxes in the same stage. </a:t>
            </a:r>
          </a:p>
          <a:p>
            <a:pPr lvl="2"/>
            <a:r>
              <a:rPr lang="en-IN" dirty="0">
                <a:solidFill>
                  <a:srgbClr val="0000FF"/>
                </a:solidFill>
              </a:rPr>
              <a:t>Requires n sets of control signals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Individual box control</a:t>
            </a:r>
          </a:p>
          <a:p>
            <a:pPr lvl="2"/>
            <a:r>
              <a:rPr lang="en-IN" dirty="0"/>
              <a:t>Separate control signal is used to set the state of each switch box</a:t>
            </a:r>
          </a:p>
          <a:p>
            <a:pPr lvl="2"/>
            <a:r>
              <a:rPr lang="en-IN" dirty="0"/>
              <a:t>High flexibility but more cost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Partial stage control</a:t>
            </a:r>
          </a:p>
          <a:p>
            <a:pPr lvl="2"/>
            <a:r>
              <a:rPr lang="en-IN" dirty="0">
                <a:solidFill>
                  <a:srgbClr val="0000FF"/>
                </a:solidFill>
              </a:rPr>
              <a:t>Compromise design</a:t>
            </a:r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9312</TotalTime>
  <Words>1141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Module-2 CSEN 3104 Lecture 16</vt:lpstr>
      <vt:lpstr>Interconnection Networks</vt:lpstr>
      <vt:lpstr>Mesh-connected Illiac Network</vt:lpstr>
      <vt:lpstr>Mesh-connected Illiac Network</vt:lpstr>
      <vt:lpstr>Mesh-connected Illiac Network</vt:lpstr>
      <vt:lpstr>Mesh-connected Illiac Network</vt:lpstr>
      <vt:lpstr>Single Stage Dynamic Network</vt:lpstr>
      <vt:lpstr>Multistage Dynamic Networks</vt:lpstr>
      <vt:lpstr>Multistage Networks</vt:lpstr>
      <vt:lpstr>Cube Interconnection Networks</vt:lpstr>
      <vt:lpstr>Cube Interconnection Networks</vt:lpstr>
      <vt:lpstr>Cube Interconnection Networks</vt:lpstr>
      <vt:lpstr>Cube Interconnection Networks</vt:lpstr>
      <vt:lpstr>Cube Interconnection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513</cp:revision>
  <cp:lastPrinted>2018-07-18T10:53:47Z</cp:lastPrinted>
  <dcterms:created xsi:type="dcterms:W3CDTF">2016-08-16T05:32:12Z</dcterms:created>
  <dcterms:modified xsi:type="dcterms:W3CDTF">2019-08-12T17:54:40Z</dcterms:modified>
</cp:coreProperties>
</file>