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37" r:id="rId2"/>
    <p:sldId id="438" r:id="rId3"/>
    <p:sldId id="452" r:id="rId4"/>
    <p:sldId id="453" r:id="rId5"/>
    <p:sldId id="454" r:id="rId6"/>
    <p:sldId id="457" r:id="rId7"/>
    <p:sldId id="443" r:id="rId8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6D55A-48C8-4439-B335-FC47618AE2CA}" type="datetimeFigureOut">
              <a:rPr lang="en-IN" smtClean="0"/>
              <a:pPr/>
              <a:t>19-08-2019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D1EAE-47E5-4507-BD68-3892BD253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933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Module-2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CSEN 3104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Lecture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Interconnection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Shuffle-Exchange and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Based on two routing functions --- Shuffle (S) and Exchange (E)</a:t>
            </a:r>
          </a:p>
          <a:p>
            <a:r>
              <a:rPr lang="en-IN" dirty="0"/>
              <a:t>Let A = 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 </a:t>
            </a:r>
            <a:r>
              <a:rPr lang="en-IN" dirty="0"/>
              <a:t>be the address of a Processing Element (PE)</a:t>
            </a:r>
          </a:p>
          <a:p>
            <a:r>
              <a:rPr lang="en-IN" dirty="0">
                <a:solidFill>
                  <a:srgbClr val="0000FF"/>
                </a:solidFill>
              </a:rPr>
              <a:t>The </a:t>
            </a:r>
            <a:r>
              <a:rPr lang="en-IN" dirty="0">
                <a:solidFill>
                  <a:srgbClr val="D60093"/>
                </a:solidFill>
              </a:rPr>
              <a:t>Shuffle</a:t>
            </a:r>
            <a:r>
              <a:rPr lang="en-IN" dirty="0">
                <a:solidFill>
                  <a:srgbClr val="0000FF"/>
                </a:solidFill>
              </a:rPr>
              <a:t> function is given by 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		S(a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 ….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) = a</a:t>
            </a:r>
            <a:r>
              <a:rPr lang="en-IN" baseline="-25000" dirty="0">
                <a:solidFill>
                  <a:srgbClr val="0000FF"/>
                </a:solidFill>
              </a:rPr>
              <a:t>n-2</a:t>
            </a:r>
            <a:r>
              <a:rPr lang="en-IN" dirty="0">
                <a:solidFill>
                  <a:srgbClr val="0000FF"/>
                </a:solidFill>
              </a:rPr>
              <a:t> …. a</a:t>
            </a:r>
            <a:r>
              <a:rPr lang="en-IN" baseline="-25000" dirty="0">
                <a:solidFill>
                  <a:srgbClr val="0000FF"/>
                </a:solidFill>
              </a:rPr>
              <a:t>1</a:t>
            </a:r>
            <a:r>
              <a:rPr lang="en-IN" dirty="0">
                <a:solidFill>
                  <a:srgbClr val="0000FF"/>
                </a:solidFill>
              </a:rPr>
              <a:t>a</a:t>
            </a:r>
            <a:r>
              <a:rPr lang="en-IN" baseline="-25000" dirty="0">
                <a:solidFill>
                  <a:srgbClr val="0000FF"/>
                </a:solidFill>
              </a:rPr>
              <a:t>0</a:t>
            </a:r>
            <a:r>
              <a:rPr lang="en-IN" dirty="0">
                <a:solidFill>
                  <a:srgbClr val="0000FF"/>
                </a:solidFill>
              </a:rPr>
              <a:t> a</a:t>
            </a:r>
            <a:r>
              <a:rPr lang="en-IN" baseline="-25000" dirty="0">
                <a:solidFill>
                  <a:srgbClr val="0000FF"/>
                </a:solidFill>
              </a:rPr>
              <a:t>n-1</a:t>
            </a:r>
            <a:r>
              <a:rPr lang="en-IN" dirty="0">
                <a:solidFill>
                  <a:srgbClr val="0000FF"/>
                </a:solidFill>
              </a:rPr>
              <a:t> where 0 ≤ A ≤ (N-1) and n = log</a:t>
            </a:r>
            <a:r>
              <a:rPr lang="en-IN" baseline="-25000" dirty="0">
                <a:solidFill>
                  <a:srgbClr val="0000FF"/>
                </a:solidFill>
              </a:rPr>
              <a:t>2</a:t>
            </a:r>
            <a:r>
              <a:rPr lang="en-IN" dirty="0">
                <a:solidFill>
                  <a:srgbClr val="0000FF"/>
                </a:solidFill>
              </a:rPr>
              <a:t>N</a:t>
            </a:r>
          </a:p>
          <a:p>
            <a:r>
              <a:rPr lang="en-IN" dirty="0"/>
              <a:t>Corresponds to cyclic shifting of the bits in A to the </a:t>
            </a:r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>
                <a:solidFill>
                  <a:srgbClr val="0000FF"/>
                </a:solidFill>
              </a:rPr>
              <a:t> </a:t>
            </a:r>
            <a:r>
              <a:rPr lang="en-IN" dirty="0"/>
              <a:t>for 1 bit position</a:t>
            </a:r>
          </a:p>
          <a:p>
            <a:r>
              <a:rPr lang="en-IN" dirty="0">
                <a:solidFill>
                  <a:srgbClr val="FF0000"/>
                </a:solidFill>
              </a:rPr>
              <a:t>Show figure for perfect shuffle</a:t>
            </a:r>
          </a:p>
          <a:p>
            <a:r>
              <a:rPr lang="en-IN" dirty="0">
                <a:solidFill>
                  <a:srgbClr val="0000FF"/>
                </a:solidFill>
              </a:rPr>
              <a:t>This action corresponds to perfect shuffling a deck of N cards</a:t>
            </a:r>
          </a:p>
          <a:p>
            <a:r>
              <a:rPr lang="en-IN" dirty="0"/>
              <a:t>The inverse perfect shuffle does the opposite to restore ordering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>
                <a:solidFill>
                  <a:srgbClr val="0000FF"/>
                </a:solidFill>
              </a:rPr>
              <a:t>Corresponds to cyclic shifting of the bits in A to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>
                <a:solidFill>
                  <a:srgbClr val="0000FF"/>
                </a:solidFill>
              </a:rPr>
              <a:t> for 1 bit position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D60093"/>
                </a:solidFill>
              </a:rPr>
              <a:t>Exchange</a:t>
            </a:r>
            <a:r>
              <a:rPr lang="en-IN" dirty="0"/>
              <a:t> function is given by </a:t>
            </a:r>
          </a:p>
          <a:p>
            <a:pPr marL="0" indent="0">
              <a:buNone/>
            </a:pPr>
            <a:r>
              <a:rPr lang="en-IN" dirty="0"/>
              <a:t>		E(a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) = a</a:t>
            </a:r>
            <a:r>
              <a:rPr lang="en-IN" baseline="-25000" dirty="0"/>
              <a:t>n-1</a:t>
            </a:r>
            <a:r>
              <a:rPr lang="en-IN" dirty="0"/>
              <a:t> ….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’</a:t>
            </a:r>
          </a:p>
          <a:p>
            <a:r>
              <a:rPr lang="en-IN" dirty="0">
                <a:solidFill>
                  <a:srgbClr val="0000FF"/>
                </a:solidFill>
              </a:rPr>
              <a:t>The Exchange function exchanges the data between two PEs with adjacent addresses</a:t>
            </a:r>
          </a:p>
          <a:p>
            <a:r>
              <a:rPr lang="en-IN" dirty="0"/>
              <a:t>It is to be noted that E(A) = C</a:t>
            </a:r>
            <a:r>
              <a:rPr lang="en-IN" baseline="-25000" dirty="0"/>
              <a:t>0 </a:t>
            </a:r>
            <a:r>
              <a:rPr lang="en-IN" dirty="0"/>
              <a:t>(A), where C</a:t>
            </a:r>
            <a:r>
              <a:rPr lang="en-IN" baseline="-25000" dirty="0"/>
              <a:t>0</a:t>
            </a:r>
            <a:r>
              <a:rPr lang="en-IN" dirty="0"/>
              <a:t> was the cube routing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411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Shuffle-Exchange and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The Shuffle-Exchange function can be implemented as</a:t>
            </a:r>
          </a:p>
          <a:p>
            <a:pPr lvl="1"/>
            <a:r>
              <a:rPr lang="en-IN" dirty="0"/>
              <a:t>Single stage network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Multistage network</a:t>
            </a:r>
          </a:p>
          <a:p>
            <a:r>
              <a:rPr lang="en-IN" dirty="0">
                <a:solidFill>
                  <a:srgbClr val="0000FF"/>
                </a:solidFill>
              </a:rPr>
              <a:t>Single Stage recirculating shuffle-exchange network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Dashed lines -&gt; Shuffle			Solid lines -&gt; Exchange</a:t>
            </a:r>
          </a:p>
          <a:p>
            <a:r>
              <a:rPr lang="en-IN" dirty="0">
                <a:solidFill>
                  <a:srgbClr val="0000FF"/>
                </a:solidFill>
              </a:rPr>
              <a:t>A number of parallel algorithms can be effectively implemented by using Shuffle-Exchange function. Examples:</a:t>
            </a:r>
          </a:p>
          <a:p>
            <a:pPr lvl="1"/>
            <a:r>
              <a:rPr lang="en-IN" dirty="0"/>
              <a:t>Fast Fourier Transform (FFT)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Polynomial Evaluation</a:t>
            </a:r>
          </a:p>
          <a:p>
            <a:pPr lvl="1"/>
            <a:r>
              <a:rPr lang="en-IN" dirty="0"/>
              <a:t>Sorting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Matrix Transposition etc…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4539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E6C97-36E1-4296-86CE-A3F6718D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IN" dirty="0">
                <a:solidFill>
                  <a:srgbClr val="D60093"/>
                </a:solidFill>
              </a:rPr>
              <a:t>Multistage Omega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6FFBE-E67D-4782-9978-D20DCEC41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523239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To implement Shuffle-Exchange functions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An N X N Omega network consists of n (= log</a:t>
            </a:r>
            <a:r>
              <a:rPr lang="en-IN" baseline="-25000" dirty="0"/>
              <a:t>2</a:t>
            </a:r>
            <a:r>
              <a:rPr lang="en-IN" dirty="0"/>
              <a:t>N) identical stages</a:t>
            </a:r>
          </a:p>
          <a:p>
            <a:r>
              <a:rPr lang="en-IN" dirty="0">
                <a:solidFill>
                  <a:srgbClr val="0000FF"/>
                </a:solidFill>
              </a:rPr>
              <a:t>Perfect shuffle interconnection between two adjacent stages</a:t>
            </a:r>
          </a:p>
          <a:p>
            <a:r>
              <a:rPr lang="en-IN" dirty="0"/>
              <a:t>Each stage has N/2 numbers of 4-function (straight, exchange, upper broadcast and lower broadcast) switch boxes under independent box control</a:t>
            </a:r>
          </a:p>
          <a:p>
            <a:r>
              <a:rPr lang="en-IN" dirty="0">
                <a:solidFill>
                  <a:srgbClr val="0000FF"/>
                </a:solidFill>
              </a:rPr>
              <a:t>The switch boxes can be repositioned without violating the perfect shuffle interconnection between stages </a:t>
            </a:r>
            <a:r>
              <a:rPr lang="en-IN" dirty="0">
                <a:solidFill>
                  <a:srgbClr val="FF0000"/>
                </a:solidFill>
              </a:rPr>
              <a:t>(Show figure)</a:t>
            </a:r>
          </a:p>
          <a:p>
            <a:r>
              <a:rPr lang="en-IN" dirty="0"/>
              <a:t>The n-cube network has the same interconnection topology as the repositioned Omega</a:t>
            </a:r>
          </a:p>
          <a:p>
            <a:r>
              <a:rPr lang="en-IN" dirty="0">
                <a:solidFill>
                  <a:srgbClr val="0000FF"/>
                </a:solidFill>
              </a:rPr>
              <a:t>However, they are different in the following two points:</a:t>
            </a:r>
          </a:p>
          <a:p>
            <a:pPr lvl="1"/>
            <a:r>
              <a:rPr lang="en-IN" dirty="0">
                <a:solidFill>
                  <a:srgbClr val="D60093"/>
                </a:solidFill>
              </a:rPr>
              <a:t>Cube NW uses 2-function switch boxes, whereas Omega NW uses 4-function ones</a:t>
            </a:r>
          </a:p>
          <a:p>
            <a:pPr lvl="1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The dataflow directions in the two NWs are opposite to each other i.e. the roles of the input-output lines are exchanged in the two networks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920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7A7FA-DF8A-4381-9B2B-38B4F028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Routing Algorithm for Omega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D0E76B-44A9-419C-B0DC-C2FC23FC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536883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 source </a:t>
            </a:r>
            <a:r>
              <a:rPr lang="en-US" i="1" dirty="0">
                <a:solidFill>
                  <a:srgbClr val="0000FF"/>
                </a:solidFill>
              </a:rPr>
              <a:t>S </a:t>
            </a:r>
            <a:r>
              <a:rPr lang="en-US" dirty="0">
                <a:solidFill>
                  <a:srgbClr val="0000FF"/>
                </a:solidFill>
              </a:rPr>
              <a:t>(with address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. . . 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) has to be connected to a certain destination </a:t>
            </a:r>
            <a:r>
              <a:rPr lang="en-US" i="1" dirty="0">
                <a:solidFill>
                  <a:srgbClr val="0000FF"/>
                </a:solidFill>
              </a:rPr>
              <a:t>D </a:t>
            </a:r>
            <a:r>
              <a:rPr lang="en-US" dirty="0">
                <a:solidFill>
                  <a:srgbClr val="0000FF"/>
                </a:solidFill>
              </a:rPr>
              <a:t>(with address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-1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. . .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r>
              <a:rPr lang="en-US" dirty="0"/>
              <a:t>Starting at input </a:t>
            </a:r>
            <a:r>
              <a:rPr lang="en-US" i="1" dirty="0"/>
              <a:t>S</a:t>
            </a:r>
            <a:r>
              <a:rPr lang="en-US" dirty="0"/>
              <a:t>, connect the input of the first switch [in the (</a:t>
            </a:r>
            <a:r>
              <a:rPr lang="en-US" i="1" dirty="0"/>
              <a:t>n</a:t>
            </a:r>
            <a:r>
              <a:rPr lang="en-US" dirty="0"/>
              <a:t>-1)</a:t>
            </a:r>
            <a:r>
              <a:rPr lang="en-US" baseline="30000" dirty="0" err="1"/>
              <a:t>th</a:t>
            </a:r>
            <a:r>
              <a:rPr lang="en-US" dirty="0"/>
              <a:t> stage] that is connected to </a:t>
            </a:r>
            <a:r>
              <a:rPr lang="en-US" i="1" dirty="0"/>
              <a:t>S </a:t>
            </a:r>
            <a:r>
              <a:rPr lang="en-US" dirty="0"/>
              <a:t>to</a:t>
            </a:r>
          </a:p>
          <a:p>
            <a:pPr lvl="1"/>
            <a:r>
              <a:rPr lang="en-US" dirty="0"/>
              <a:t>the upper output of the switch when </a:t>
            </a:r>
            <a:r>
              <a:rPr lang="en-US" i="1" dirty="0"/>
              <a:t>d</a:t>
            </a:r>
            <a:r>
              <a:rPr lang="en-US" i="1" baseline="-25000" dirty="0"/>
              <a:t>n</a:t>
            </a:r>
            <a:r>
              <a:rPr lang="en-US" baseline="-25000" dirty="0"/>
              <a:t>-1</a:t>
            </a:r>
            <a:r>
              <a:rPr lang="en-US" dirty="0"/>
              <a:t>= 0</a:t>
            </a:r>
          </a:p>
          <a:p>
            <a:pPr lvl="1"/>
            <a:r>
              <a:rPr lang="en-US" dirty="0"/>
              <a:t>otherwise, to the lower output</a:t>
            </a:r>
          </a:p>
          <a:p>
            <a:r>
              <a:rPr lang="en-US" dirty="0">
                <a:solidFill>
                  <a:srgbClr val="0000FF"/>
                </a:solidFill>
              </a:rPr>
              <a:t>In the same way, bit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n</a:t>
            </a:r>
            <a:r>
              <a:rPr lang="en-US" baseline="-25000" dirty="0">
                <a:solidFill>
                  <a:srgbClr val="0000FF"/>
                </a:solidFill>
              </a:rPr>
              <a:t>-2</a:t>
            </a:r>
            <a:r>
              <a:rPr lang="en-US" dirty="0">
                <a:solidFill>
                  <a:srgbClr val="0000FF"/>
                </a:solidFill>
              </a:rPr>
              <a:t> determines the output of the switch located on the next stage</a:t>
            </a:r>
          </a:p>
          <a:p>
            <a:r>
              <a:rPr lang="en-US" dirty="0"/>
              <a:t>This process continues until a path is established between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D</a:t>
            </a:r>
          </a:p>
          <a:p>
            <a:r>
              <a:rPr lang="en-US" dirty="0">
                <a:solidFill>
                  <a:srgbClr val="0000FF"/>
                </a:solidFill>
              </a:rPr>
              <a:t>In general, the input of the switch on the </a:t>
            </a:r>
            <a:r>
              <a:rPr lang="en-US" i="1" dirty="0" err="1">
                <a:solidFill>
                  <a:srgbClr val="0000FF"/>
                </a:solidFill>
              </a:rPr>
              <a:t>i</a:t>
            </a:r>
            <a:r>
              <a:rPr lang="en-US" baseline="30000" dirty="0" err="1">
                <a:solidFill>
                  <a:srgbClr val="0000FF"/>
                </a:solidFill>
              </a:rPr>
              <a:t>th</a:t>
            </a:r>
            <a:r>
              <a:rPr lang="en-US" baseline="30000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stage is connected to the upper output when </a:t>
            </a:r>
            <a:r>
              <a:rPr lang="en-US" i="1" dirty="0">
                <a:solidFill>
                  <a:srgbClr val="0000FF"/>
                </a:solidFill>
              </a:rPr>
              <a:t>d</a:t>
            </a:r>
            <a:r>
              <a:rPr lang="en-US" i="1" baseline="-25000" dirty="0">
                <a:solidFill>
                  <a:srgbClr val="0000FF"/>
                </a:solidFill>
              </a:rPr>
              <a:t>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00FF"/>
                </a:solidFill>
              </a:rPr>
              <a:t>0; </a:t>
            </a:r>
            <a:r>
              <a:rPr lang="en-US" dirty="0" smtClean="0"/>
              <a:t>Otherwise</a:t>
            </a:r>
            <a:r>
              <a:rPr lang="en-US" dirty="0"/>
              <a:t>, the switch is connected to the lower output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Source 2 (i.e., </a:t>
            </a:r>
            <a:r>
              <a:rPr lang="en-US" i="1" dirty="0" smtClean="0">
                <a:solidFill>
                  <a:srgbClr val="0000FF"/>
                </a:solidFill>
              </a:rPr>
              <a:t>S </a:t>
            </a:r>
            <a:r>
              <a:rPr lang="en-US" dirty="0" smtClean="0">
                <a:solidFill>
                  <a:srgbClr val="0000FF"/>
                </a:solidFill>
              </a:rPr>
              <a:t>= 010) and destination 6 (i.e., </a:t>
            </a:r>
            <a:r>
              <a:rPr lang="en-US" i="1" dirty="0" smtClean="0">
                <a:solidFill>
                  <a:srgbClr val="0000FF"/>
                </a:solidFill>
              </a:rPr>
              <a:t>D </a:t>
            </a:r>
            <a:r>
              <a:rPr lang="en-US" dirty="0" smtClean="0">
                <a:solidFill>
                  <a:srgbClr val="0000FF"/>
                </a:solidFill>
              </a:rPr>
              <a:t>=110) </a:t>
            </a:r>
            <a:r>
              <a:rPr lang="en-US" dirty="0" smtClean="0">
                <a:solidFill>
                  <a:srgbClr val="FF0000"/>
                </a:solidFill>
              </a:rPr>
              <a:t>(Show Figure)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In addition to one-to-one connections, the omega network also supports broadcasting</a:t>
            </a:r>
          </a:p>
          <a:p>
            <a:r>
              <a:rPr lang="en-US" dirty="0">
                <a:solidFill>
                  <a:srgbClr val="FF0000"/>
                </a:solidFill>
              </a:rPr>
              <a:t>Show Figure</a:t>
            </a:r>
            <a:r>
              <a:rPr lang="en-US" dirty="0">
                <a:solidFill>
                  <a:srgbClr val="0000FF"/>
                </a:solidFill>
              </a:rPr>
              <a:t> to explain the paths between source 2 and destinations 4,5,6 and 7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65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407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Module-2 CSEN 3104 Lecture 17</vt:lpstr>
      <vt:lpstr>Interconnection Networks</vt:lpstr>
      <vt:lpstr>Shuffle-Exchange and Omega Networks</vt:lpstr>
      <vt:lpstr>Shuffle-Exchange and Omega Networks</vt:lpstr>
      <vt:lpstr>Multistage Omega Networks</vt:lpstr>
      <vt:lpstr>Routing Algorithm for Omega Network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571</cp:revision>
  <cp:lastPrinted>2018-07-18T10:53:47Z</cp:lastPrinted>
  <dcterms:created xsi:type="dcterms:W3CDTF">2016-08-16T05:32:12Z</dcterms:created>
  <dcterms:modified xsi:type="dcterms:W3CDTF">2019-08-19T10:55:05Z</dcterms:modified>
</cp:coreProperties>
</file>