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37" r:id="rId2"/>
    <p:sldId id="438" r:id="rId3"/>
    <p:sldId id="452" r:id="rId4"/>
    <p:sldId id="453" r:id="rId5"/>
    <p:sldId id="454" r:id="rId6"/>
    <p:sldId id="457" r:id="rId7"/>
    <p:sldId id="463" r:id="rId8"/>
    <p:sldId id="464" r:id="rId9"/>
    <p:sldId id="465" r:id="rId10"/>
    <p:sldId id="466" r:id="rId11"/>
    <p:sldId id="443" r:id="rId12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00FF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D55A-48C8-4439-B335-FC47618AE2CA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1EAE-47E5-4507-BD68-3892BD253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93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Module-2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CSEN 3104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/>
              <a:t>Lecture </a:t>
            </a:r>
            <a:r>
              <a:rPr lang="en-US" smtClean="0"/>
              <a:t>18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20/08/2019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xmlns="" val="17015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EC5B9-F8E4-4559-B639-8788F32D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Construction of a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X b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Delta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52B40C-5C98-4585-8446-45266CF9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rgbClr val="0000FF"/>
                </a:solidFill>
              </a:rPr>
              <a:t>The stages are interconnected in such a fashion that there exists a unique path of constant length from any source to any destination</a:t>
            </a:r>
          </a:p>
          <a:p>
            <a:r>
              <a:rPr lang="en-IN" dirty="0"/>
              <a:t>The path is digit controlled such that a crossbar module connects an input to one of its b outputs depending on a single base-b digit taken from the destination address</a:t>
            </a:r>
          </a:p>
          <a:p>
            <a:r>
              <a:rPr lang="en-IN" dirty="0">
                <a:solidFill>
                  <a:srgbClr val="0000FF"/>
                </a:solidFill>
              </a:rPr>
              <a:t>If the destination D is expressed in a base-b system as (d</a:t>
            </a:r>
            <a:r>
              <a:rPr lang="en-IN" baseline="-25000" dirty="0">
                <a:solidFill>
                  <a:srgbClr val="0000FF"/>
                </a:solidFill>
              </a:rPr>
              <a:t>n-1</a:t>
            </a:r>
            <a:r>
              <a:rPr lang="en-IN" dirty="0">
                <a:solidFill>
                  <a:srgbClr val="0000FF"/>
                </a:solidFill>
              </a:rPr>
              <a:t>d</a:t>
            </a:r>
            <a:r>
              <a:rPr lang="en-IN" baseline="-25000" dirty="0">
                <a:solidFill>
                  <a:srgbClr val="0000FF"/>
                </a:solidFill>
              </a:rPr>
              <a:t>n-2 </a:t>
            </a:r>
            <a:r>
              <a:rPr lang="en-IN" dirty="0">
                <a:solidFill>
                  <a:srgbClr val="0000FF"/>
                </a:solidFill>
              </a:rPr>
              <a:t>… d</a:t>
            </a:r>
            <a:r>
              <a:rPr lang="en-IN" baseline="-25000" dirty="0">
                <a:solidFill>
                  <a:srgbClr val="0000FF"/>
                </a:solidFill>
              </a:rPr>
              <a:t>1</a:t>
            </a:r>
            <a:r>
              <a:rPr lang="en-IN" dirty="0">
                <a:solidFill>
                  <a:srgbClr val="0000FF"/>
                </a:solidFill>
              </a:rPr>
              <a:t>d</a:t>
            </a:r>
            <a:r>
              <a:rPr lang="en-IN" baseline="-25000" dirty="0">
                <a:solidFill>
                  <a:srgbClr val="0000FF"/>
                </a:solidFill>
              </a:rPr>
              <a:t>0</a:t>
            </a:r>
            <a:r>
              <a:rPr lang="en-IN" dirty="0">
                <a:solidFill>
                  <a:srgbClr val="0000FF"/>
                </a:solidFill>
              </a:rPr>
              <a:t>)</a:t>
            </a:r>
            <a:r>
              <a:rPr lang="en-IN" baseline="-25000" dirty="0">
                <a:solidFill>
                  <a:srgbClr val="0000FF"/>
                </a:solidFill>
              </a:rPr>
              <a:t>b</a:t>
            </a:r>
            <a:r>
              <a:rPr lang="en-IN" dirty="0">
                <a:solidFill>
                  <a:srgbClr val="0000FF"/>
                </a:solidFill>
              </a:rPr>
              <a:t>, where D = d</a:t>
            </a:r>
            <a:r>
              <a:rPr lang="en-IN" baseline="-25000" dirty="0">
                <a:solidFill>
                  <a:srgbClr val="0000FF"/>
                </a:solidFill>
              </a:rPr>
              <a:t>0</a:t>
            </a:r>
            <a:r>
              <a:rPr lang="en-IN" dirty="0">
                <a:solidFill>
                  <a:srgbClr val="0000FF"/>
                </a:solidFill>
              </a:rPr>
              <a:t>b</a:t>
            </a:r>
            <a:r>
              <a:rPr lang="en-IN" baseline="30000" dirty="0">
                <a:solidFill>
                  <a:srgbClr val="0000FF"/>
                </a:solidFill>
              </a:rPr>
              <a:t>0</a:t>
            </a:r>
            <a:r>
              <a:rPr lang="en-IN" dirty="0">
                <a:solidFill>
                  <a:srgbClr val="0000FF"/>
                </a:solidFill>
              </a:rPr>
              <a:t> + d</a:t>
            </a:r>
            <a:r>
              <a:rPr lang="en-IN" baseline="-25000" dirty="0">
                <a:solidFill>
                  <a:srgbClr val="0000FF"/>
                </a:solidFill>
              </a:rPr>
              <a:t>1</a:t>
            </a:r>
            <a:r>
              <a:rPr lang="en-IN" dirty="0">
                <a:solidFill>
                  <a:srgbClr val="0000FF"/>
                </a:solidFill>
              </a:rPr>
              <a:t>b</a:t>
            </a:r>
            <a:r>
              <a:rPr lang="en-IN" baseline="30000" dirty="0">
                <a:solidFill>
                  <a:srgbClr val="0000FF"/>
                </a:solidFill>
              </a:rPr>
              <a:t>1</a:t>
            </a:r>
            <a:r>
              <a:rPr lang="en-IN" dirty="0">
                <a:solidFill>
                  <a:srgbClr val="0000FF"/>
                </a:solidFill>
              </a:rPr>
              <a:t> + …… + d</a:t>
            </a:r>
            <a:r>
              <a:rPr lang="en-IN" baseline="-25000" dirty="0">
                <a:solidFill>
                  <a:srgbClr val="0000FF"/>
                </a:solidFill>
              </a:rPr>
              <a:t>n-1</a:t>
            </a:r>
            <a:r>
              <a:rPr lang="en-IN" dirty="0">
                <a:solidFill>
                  <a:srgbClr val="0000FF"/>
                </a:solidFill>
              </a:rPr>
              <a:t>b</a:t>
            </a:r>
            <a:r>
              <a:rPr lang="en-IN" baseline="30000" dirty="0">
                <a:solidFill>
                  <a:srgbClr val="0000FF"/>
                </a:solidFill>
              </a:rPr>
              <a:t>n-1</a:t>
            </a:r>
            <a:r>
              <a:rPr lang="en-IN" dirty="0">
                <a:solidFill>
                  <a:srgbClr val="0000FF"/>
                </a:solidFill>
              </a:rPr>
              <a:t> and 0 ≤ d</a:t>
            </a:r>
            <a:r>
              <a:rPr lang="en-IN" baseline="-25000" dirty="0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 &lt; b, then the base-b digit d</a:t>
            </a:r>
            <a:r>
              <a:rPr lang="en-IN" baseline="-25000" dirty="0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 controls the crossbar modules of stage (n-</a:t>
            </a:r>
            <a:r>
              <a:rPr lang="en-IN" dirty="0" err="1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r>
              <a:rPr lang="en-IN" dirty="0"/>
              <a:t>No input or output terminal of any crossbar module is left unconnected</a:t>
            </a:r>
          </a:p>
          <a:p>
            <a:r>
              <a:rPr lang="en-IN" dirty="0">
                <a:solidFill>
                  <a:srgbClr val="FF0000"/>
                </a:solidFill>
              </a:rPr>
              <a:t>Show the diagram of 4</a:t>
            </a:r>
            <a:r>
              <a:rPr lang="en-IN" baseline="30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X 3</a:t>
            </a:r>
            <a:r>
              <a:rPr lang="en-IN" baseline="30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, 2</a:t>
            </a:r>
            <a:r>
              <a:rPr lang="en-IN" baseline="30000" dirty="0">
                <a:solidFill>
                  <a:srgbClr val="FF0000"/>
                </a:solidFill>
              </a:rPr>
              <a:t>3</a:t>
            </a:r>
            <a:r>
              <a:rPr lang="en-IN" dirty="0">
                <a:solidFill>
                  <a:srgbClr val="FF0000"/>
                </a:solidFill>
              </a:rPr>
              <a:t> X 2</a:t>
            </a:r>
            <a:r>
              <a:rPr lang="en-IN" baseline="30000" dirty="0">
                <a:solidFill>
                  <a:srgbClr val="FF0000"/>
                </a:solidFill>
              </a:rPr>
              <a:t>3</a:t>
            </a:r>
            <a:r>
              <a:rPr lang="en-IN" dirty="0">
                <a:solidFill>
                  <a:srgbClr val="FF0000"/>
                </a:solidFill>
              </a:rPr>
              <a:t> and a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X b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delta network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9159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Interconnection Networks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E6C97-36E1-4296-86CE-A3F6718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Shuffle-Exchange and Omega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6FFBE-E67D-4782-9978-D20DCEC4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215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Based on two routing functions --- Shuffle (S) and Exchange (E)</a:t>
            </a:r>
          </a:p>
          <a:p>
            <a:r>
              <a:rPr lang="en-IN" dirty="0"/>
              <a:t>Let A = a</a:t>
            </a:r>
            <a:r>
              <a:rPr lang="en-IN" baseline="-25000" dirty="0"/>
              <a:t>n-1</a:t>
            </a:r>
            <a:r>
              <a:rPr lang="en-IN" dirty="0"/>
              <a:t> …. a</a:t>
            </a:r>
            <a:r>
              <a:rPr lang="en-IN" baseline="-25000" dirty="0"/>
              <a:t>1</a:t>
            </a:r>
            <a:r>
              <a:rPr lang="en-IN" dirty="0"/>
              <a:t>a</a:t>
            </a:r>
            <a:r>
              <a:rPr lang="en-IN" baseline="-25000" dirty="0"/>
              <a:t>0 </a:t>
            </a:r>
            <a:r>
              <a:rPr lang="en-IN" dirty="0"/>
              <a:t>be the address of a Processing Element (PE)</a:t>
            </a:r>
          </a:p>
          <a:p>
            <a:r>
              <a:rPr lang="en-IN" dirty="0">
                <a:solidFill>
                  <a:srgbClr val="0000FF"/>
                </a:solidFill>
              </a:rPr>
              <a:t>The </a:t>
            </a:r>
            <a:r>
              <a:rPr lang="en-IN" dirty="0">
                <a:solidFill>
                  <a:srgbClr val="D60093"/>
                </a:solidFill>
              </a:rPr>
              <a:t>Shuffle</a:t>
            </a:r>
            <a:r>
              <a:rPr lang="en-IN" dirty="0">
                <a:solidFill>
                  <a:srgbClr val="0000FF"/>
                </a:solidFill>
              </a:rPr>
              <a:t> function is given by 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		S(a</a:t>
            </a:r>
            <a:r>
              <a:rPr lang="en-IN" baseline="-25000" dirty="0">
                <a:solidFill>
                  <a:srgbClr val="0000FF"/>
                </a:solidFill>
              </a:rPr>
              <a:t>n-1</a:t>
            </a:r>
            <a:r>
              <a:rPr lang="en-IN" dirty="0">
                <a:solidFill>
                  <a:srgbClr val="0000FF"/>
                </a:solidFill>
              </a:rPr>
              <a:t> …. a</a:t>
            </a:r>
            <a:r>
              <a:rPr lang="en-IN" baseline="-25000" dirty="0">
                <a:solidFill>
                  <a:srgbClr val="0000FF"/>
                </a:solidFill>
              </a:rPr>
              <a:t>1</a:t>
            </a:r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-25000" dirty="0">
                <a:solidFill>
                  <a:srgbClr val="0000FF"/>
                </a:solidFill>
              </a:rPr>
              <a:t>0</a:t>
            </a:r>
            <a:r>
              <a:rPr lang="en-IN" dirty="0">
                <a:solidFill>
                  <a:srgbClr val="0000FF"/>
                </a:solidFill>
              </a:rPr>
              <a:t>) = a</a:t>
            </a:r>
            <a:r>
              <a:rPr lang="en-IN" baseline="-25000" dirty="0">
                <a:solidFill>
                  <a:srgbClr val="0000FF"/>
                </a:solidFill>
              </a:rPr>
              <a:t>n-2</a:t>
            </a:r>
            <a:r>
              <a:rPr lang="en-IN" dirty="0">
                <a:solidFill>
                  <a:srgbClr val="0000FF"/>
                </a:solidFill>
              </a:rPr>
              <a:t> …. a</a:t>
            </a:r>
            <a:r>
              <a:rPr lang="en-IN" baseline="-25000" dirty="0">
                <a:solidFill>
                  <a:srgbClr val="0000FF"/>
                </a:solidFill>
              </a:rPr>
              <a:t>1</a:t>
            </a:r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-25000" dirty="0">
                <a:solidFill>
                  <a:srgbClr val="0000FF"/>
                </a:solidFill>
              </a:rPr>
              <a:t>0</a:t>
            </a:r>
            <a:r>
              <a:rPr lang="en-IN" dirty="0">
                <a:solidFill>
                  <a:srgbClr val="0000FF"/>
                </a:solidFill>
              </a:rPr>
              <a:t> a</a:t>
            </a:r>
            <a:r>
              <a:rPr lang="en-IN" baseline="-25000" dirty="0">
                <a:solidFill>
                  <a:srgbClr val="0000FF"/>
                </a:solidFill>
              </a:rPr>
              <a:t>n-1</a:t>
            </a:r>
            <a:r>
              <a:rPr lang="en-IN" dirty="0">
                <a:solidFill>
                  <a:srgbClr val="0000FF"/>
                </a:solidFill>
              </a:rPr>
              <a:t> where 0 ≤ A ≤ (N-1) and n = log</a:t>
            </a:r>
            <a:r>
              <a:rPr lang="en-IN" baseline="-25000" dirty="0">
                <a:solidFill>
                  <a:srgbClr val="0000FF"/>
                </a:solidFill>
              </a:rPr>
              <a:t>2</a:t>
            </a:r>
            <a:r>
              <a:rPr lang="en-IN" dirty="0">
                <a:solidFill>
                  <a:srgbClr val="0000FF"/>
                </a:solidFill>
              </a:rPr>
              <a:t>N</a:t>
            </a:r>
          </a:p>
          <a:p>
            <a:r>
              <a:rPr lang="en-IN" dirty="0"/>
              <a:t>Corresponds to cyclic shifting of the bits in A to the </a:t>
            </a:r>
            <a:r>
              <a:rPr lang="en-IN" dirty="0">
                <a:solidFill>
                  <a:srgbClr val="FF0000"/>
                </a:solidFill>
              </a:rPr>
              <a:t>left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/>
              <a:t>for 1 bit position</a:t>
            </a:r>
          </a:p>
          <a:p>
            <a:r>
              <a:rPr lang="en-IN" dirty="0">
                <a:solidFill>
                  <a:srgbClr val="FF0000"/>
                </a:solidFill>
              </a:rPr>
              <a:t>Show figure for perfect shuffle</a:t>
            </a:r>
          </a:p>
          <a:p>
            <a:r>
              <a:rPr lang="en-IN" dirty="0">
                <a:solidFill>
                  <a:srgbClr val="0000FF"/>
                </a:solidFill>
              </a:rPr>
              <a:t>This action corresponds to perfect shuffling a deck of N cards</a:t>
            </a:r>
          </a:p>
          <a:p>
            <a:r>
              <a:rPr lang="en-IN" dirty="0"/>
              <a:t>The inverse perfect shuffle does the opposite to restore ordering </a:t>
            </a:r>
            <a:r>
              <a:rPr lang="en-IN" dirty="0">
                <a:solidFill>
                  <a:srgbClr val="FF0000"/>
                </a:solidFill>
              </a:rPr>
              <a:t>(Show figure)</a:t>
            </a:r>
          </a:p>
          <a:p>
            <a:r>
              <a:rPr lang="en-IN" dirty="0">
                <a:solidFill>
                  <a:srgbClr val="0000FF"/>
                </a:solidFill>
              </a:rPr>
              <a:t>Corresponds to cyclic shifting of the bits in A to the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>
                <a:solidFill>
                  <a:srgbClr val="0000FF"/>
                </a:solidFill>
              </a:rPr>
              <a:t> for 1 bit position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D60093"/>
                </a:solidFill>
              </a:rPr>
              <a:t>Exchange</a:t>
            </a:r>
            <a:r>
              <a:rPr lang="en-IN" dirty="0"/>
              <a:t> function is given by </a:t>
            </a:r>
          </a:p>
          <a:p>
            <a:pPr marL="0" indent="0">
              <a:buNone/>
            </a:pPr>
            <a:r>
              <a:rPr lang="en-IN" dirty="0"/>
              <a:t>		E(a</a:t>
            </a:r>
            <a:r>
              <a:rPr lang="en-IN" baseline="-25000" dirty="0"/>
              <a:t>n-1</a:t>
            </a:r>
            <a:r>
              <a:rPr lang="en-IN" dirty="0"/>
              <a:t> …. a</a:t>
            </a:r>
            <a:r>
              <a:rPr lang="en-IN" baseline="-25000" dirty="0"/>
              <a:t>1</a:t>
            </a:r>
            <a:r>
              <a:rPr lang="en-IN" dirty="0"/>
              <a:t>a</a:t>
            </a:r>
            <a:r>
              <a:rPr lang="en-IN" baseline="-25000" dirty="0"/>
              <a:t>0</a:t>
            </a:r>
            <a:r>
              <a:rPr lang="en-IN" dirty="0"/>
              <a:t>) = a</a:t>
            </a:r>
            <a:r>
              <a:rPr lang="en-IN" baseline="-25000" dirty="0"/>
              <a:t>n-1</a:t>
            </a:r>
            <a:r>
              <a:rPr lang="en-IN" dirty="0"/>
              <a:t> …. a</a:t>
            </a:r>
            <a:r>
              <a:rPr lang="en-IN" baseline="-25000" dirty="0"/>
              <a:t>1</a:t>
            </a:r>
            <a:r>
              <a:rPr lang="en-IN" dirty="0"/>
              <a:t>a</a:t>
            </a:r>
            <a:r>
              <a:rPr lang="en-IN" baseline="-25000" dirty="0"/>
              <a:t>0</a:t>
            </a:r>
            <a:r>
              <a:rPr lang="en-IN" dirty="0"/>
              <a:t>’</a:t>
            </a:r>
          </a:p>
          <a:p>
            <a:r>
              <a:rPr lang="en-IN" dirty="0">
                <a:solidFill>
                  <a:srgbClr val="0000FF"/>
                </a:solidFill>
              </a:rPr>
              <a:t>The Exchange function exchanges the data between two PEs with adjacent addresses</a:t>
            </a:r>
          </a:p>
          <a:p>
            <a:r>
              <a:rPr lang="en-IN" dirty="0"/>
              <a:t>It is to be noted that E(A) = C</a:t>
            </a:r>
            <a:r>
              <a:rPr lang="en-IN" baseline="-25000" dirty="0"/>
              <a:t>0 </a:t>
            </a:r>
            <a:r>
              <a:rPr lang="en-IN" dirty="0"/>
              <a:t>(A), where C</a:t>
            </a:r>
            <a:r>
              <a:rPr lang="en-IN" baseline="-25000" dirty="0"/>
              <a:t>0</a:t>
            </a:r>
            <a:r>
              <a:rPr lang="en-IN" dirty="0"/>
              <a:t> was the cube routing function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115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E6C97-36E1-4296-86CE-A3F6718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Shuffle-Exchange and Omega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6FFBE-E67D-4782-9978-D20DCEC4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21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The Shuffle-Exchange function can be implemented as</a:t>
            </a:r>
          </a:p>
          <a:p>
            <a:pPr lvl="1"/>
            <a:r>
              <a:rPr lang="en-IN" dirty="0"/>
              <a:t>Single stage network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Multistage network</a:t>
            </a:r>
          </a:p>
          <a:p>
            <a:r>
              <a:rPr lang="en-IN" dirty="0">
                <a:solidFill>
                  <a:srgbClr val="0000FF"/>
                </a:solidFill>
              </a:rPr>
              <a:t>Single Stage recirculating shuffle-exchange network </a:t>
            </a:r>
            <a:r>
              <a:rPr lang="en-IN" dirty="0">
                <a:solidFill>
                  <a:srgbClr val="FF0000"/>
                </a:solidFill>
              </a:rPr>
              <a:t>(Show figure)</a:t>
            </a:r>
          </a:p>
          <a:p>
            <a:r>
              <a:rPr lang="en-IN" dirty="0"/>
              <a:t>Dashed lines -&gt; Shuffle			Solid lines -&gt; Exchange</a:t>
            </a:r>
          </a:p>
          <a:p>
            <a:r>
              <a:rPr lang="en-IN" dirty="0">
                <a:solidFill>
                  <a:srgbClr val="0000FF"/>
                </a:solidFill>
              </a:rPr>
              <a:t>A number of parallel algorithms can be effectively implemented by using Shuffle-Exchange function. Examples:</a:t>
            </a:r>
          </a:p>
          <a:p>
            <a:pPr lvl="1"/>
            <a:r>
              <a:rPr lang="en-IN" dirty="0"/>
              <a:t>Fast Fourier Transform (FFT)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Polynomial Evaluation</a:t>
            </a:r>
          </a:p>
          <a:p>
            <a:pPr lvl="1"/>
            <a:r>
              <a:rPr lang="en-IN" dirty="0"/>
              <a:t>Sorting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Matrix Transposition etc…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4539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E6C97-36E1-4296-86CE-A3F6718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IN" dirty="0">
                <a:solidFill>
                  <a:srgbClr val="D60093"/>
                </a:solidFill>
              </a:rPr>
              <a:t>Multistage Omega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6FFBE-E67D-4782-9978-D20DCEC4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5232399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To implement Shuffle-Exchange functions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(Show figure)</a:t>
            </a:r>
          </a:p>
          <a:p>
            <a:r>
              <a:rPr lang="en-IN" dirty="0"/>
              <a:t>An N X N Omega network consists of n (= log</a:t>
            </a:r>
            <a:r>
              <a:rPr lang="en-IN" baseline="-25000" dirty="0"/>
              <a:t>2</a:t>
            </a:r>
            <a:r>
              <a:rPr lang="en-IN" dirty="0"/>
              <a:t>N) identical stages</a:t>
            </a:r>
          </a:p>
          <a:p>
            <a:r>
              <a:rPr lang="en-IN" dirty="0">
                <a:solidFill>
                  <a:srgbClr val="0000FF"/>
                </a:solidFill>
              </a:rPr>
              <a:t>Perfect shuffle interconnection between two adjacent stages</a:t>
            </a:r>
          </a:p>
          <a:p>
            <a:r>
              <a:rPr lang="en-IN" dirty="0"/>
              <a:t>Each stage has N/2 numbers of 4-function (straight, exchange, upper broadcast and lower broadcast) switch boxes under independent box control</a:t>
            </a:r>
          </a:p>
          <a:p>
            <a:r>
              <a:rPr lang="en-IN" dirty="0">
                <a:solidFill>
                  <a:srgbClr val="0000FF"/>
                </a:solidFill>
              </a:rPr>
              <a:t>The switch boxes can be repositioned without violating the perfect shuffle interconnection between stages </a:t>
            </a:r>
            <a:r>
              <a:rPr lang="en-IN" dirty="0">
                <a:solidFill>
                  <a:srgbClr val="FF0000"/>
                </a:solidFill>
              </a:rPr>
              <a:t>(Show figure)</a:t>
            </a:r>
          </a:p>
          <a:p>
            <a:r>
              <a:rPr lang="en-IN" dirty="0"/>
              <a:t>The n-cube network has the same interconnection topology as the repositioned Omega</a:t>
            </a:r>
          </a:p>
          <a:p>
            <a:r>
              <a:rPr lang="en-IN" dirty="0">
                <a:solidFill>
                  <a:srgbClr val="0000FF"/>
                </a:solidFill>
              </a:rPr>
              <a:t>However, they are different in the following two points: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Cube NW uses 2-function switch boxes, whereas Omega NW uses 4-function ones</a:t>
            </a: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dataflow directions in the two NWs are opposite to each other i.e. the roles of the input-output lines are exchanged in the two networks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920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7A7FA-DF8A-4381-9B2B-38B4F028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Routing Algorithm for Omega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D0E76B-44A9-419C-B0DC-C2FC23FC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536883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 source </a:t>
            </a:r>
            <a:r>
              <a:rPr lang="en-US" i="1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</a:rPr>
              <a:t>(with address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-1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-2</a:t>
            </a:r>
            <a:r>
              <a:rPr lang="en-US" dirty="0">
                <a:solidFill>
                  <a:srgbClr val="0000FF"/>
                </a:solidFill>
              </a:rPr>
              <a:t> . . .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 ) has to be connected to a certain destination </a:t>
            </a:r>
            <a:r>
              <a:rPr lang="en-US" i="1" dirty="0">
                <a:solidFill>
                  <a:srgbClr val="0000FF"/>
                </a:solidFill>
              </a:rPr>
              <a:t>D </a:t>
            </a:r>
            <a:r>
              <a:rPr lang="en-US" dirty="0">
                <a:solidFill>
                  <a:srgbClr val="0000FF"/>
                </a:solidFill>
              </a:rPr>
              <a:t>(with address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-1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-2</a:t>
            </a:r>
            <a:r>
              <a:rPr lang="en-US" dirty="0">
                <a:solidFill>
                  <a:srgbClr val="0000FF"/>
                </a:solidFill>
              </a:rPr>
              <a:t> . . .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 )</a:t>
            </a:r>
          </a:p>
          <a:p>
            <a:r>
              <a:rPr lang="en-US" dirty="0"/>
              <a:t>Starting at input </a:t>
            </a:r>
            <a:r>
              <a:rPr lang="en-US" i="1" dirty="0"/>
              <a:t>S</a:t>
            </a:r>
            <a:r>
              <a:rPr lang="en-US" dirty="0"/>
              <a:t>, connect the input of the first switch [in the (</a:t>
            </a:r>
            <a:r>
              <a:rPr lang="en-US" i="1" dirty="0"/>
              <a:t>n</a:t>
            </a:r>
            <a:r>
              <a:rPr lang="en-US" dirty="0"/>
              <a:t>-1)</a:t>
            </a:r>
            <a:r>
              <a:rPr lang="en-US" baseline="30000" dirty="0" err="1"/>
              <a:t>th</a:t>
            </a:r>
            <a:r>
              <a:rPr lang="en-US" dirty="0"/>
              <a:t> stage] that is connected to </a:t>
            </a:r>
            <a:r>
              <a:rPr lang="en-US" i="1" dirty="0"/>
              <a:t>S </a:t>
            </a:r>
            <a:r>
              <a:rPr lang="en-US" dirty="0"/>
              <a:t>to</a:t>
            </a:r>
          </a:p>
          <a:p>
            <a:pPr lvl="1"/>
            <a:r>
              <a:rPr lang="en-US" dirty="0"/>
              <a:t>the upper output of the switch when </a:t>
            </a:r>
            <a:r>
              <a:rPr lang="en-US" i="1" dirty="0"/>
              <a:t>d</a:t>
            </a:r>
            <a:r>
              <a:rPr lang="en-US" i="1" baseline="-25000" dirty="0"/>
              <a:t>n</a:t>
            </a:r>
            <a:r>
              <a:rPr lang="en-US" baseline="-25000" dirty="0"/>
              <a:t>-1</a:t>
            </a:r>
            <a:r>
              <a:rPr lang="en-US" dirty="0"/>
              <a:t>= 0</a:t>
            </a:r>
          </a:p>
          <a:p>
            <a:pPr lvl="1"/>
            <a:r>
              <a:rPr lang="en-US" dirty="0"/>
              <a:t>otherwise, to the lower output</a:t>
            </a:r>
          </a:p>
          <a:p>
            <a:r>
              <a:rPr lang="en-US" dirty="0">
                <a:solidFill>
                  <a:srgbClr val="0000FF"/>
                </a:solidFill>
              </a:rPr>
              <a:t>In the same way, bit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-2</a:t>
            </a:r>
            <a:r>
              <a:rPr lang="en-US" dirty="0">
                <a:solidFill>
                  <a:srgbClr val="0000FF"/>
                </a:solidFill>
              </a:rPr>
              <a:t> determines the output of the switch located on the next stage</a:t>
            </a:r>
          </a:p>
          <a:p>
            <a:r>
              <a:rPr lang="en-US" dirty="0"/>
              <a:t>This process continues until a path is established between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i="1" dirty="0"/>
              <a:t>D</a:t>
            </a:r>
          </a:p>
          <a:p>
            <a:r>
              <a:rPr lang="en-US" dirty="0">
                <a:solidFill>
                  <a:srgbClr val="0000FF"/>
                </a:solidFill>
              </a:rPr>
              <a:t>In general, the input of the switch on the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baseline="30000" dirty="0" err="1">
                <a:solidFill>
                  <a:srgbClr val="0000FF"/>
                </a:solidFill>
              </a:rPr>
              <a:t>th</a:t>
            </a:r>
            <a:r>
              <a:rPr lang="en-US" baseline="300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stage is connected to the upper output when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i="1" baseline="-25000" dirty="0">
                <a:solidFill>
                  <a:srgbClr val="0000FF"/>
                </a:solidFill>
              </a:rPr>
              <a:t>i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 smtClean="0">
                <a:solidFill>
                  <a:srgbClr val="0000FF"/>
                </a:solidFill>
              </a:rPr>
              <a:t>0; </a:t>
            </a:r>
            <a:r>
              <a:rPr lang="en-US" dirty="0" smtClean="0"/>
              <a:t>Otherwise</a:t>
            </a:r>
            <a:r>
              <a:rPr lang="en-US" dirty="0"/>
              <a:t>, the switch is connected to the lower output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Example: Source 2 (i.e., </a:t>
            </a:r>
            <a:r>
              <a:rPr lang="en-US" i="1" dirty="0" smtClean="0">
                <a:solidFill>
                  <a:srgbClr val="0000FF"/>
                </a:solidFill>
              </a:rPr>
              <a:t>S </a:t>
            </a:r>
            <a:r>
              <a:rPr lang="en-US" dirty="0" smtClean="0">
                <a:solidFill>
                  <a:srgbClr val="0000FF"/>
                </a:solidFill>
              </a:rPr>
              <a:t>= 010) and destination 6 (i.e., </a:t>
            </a:r>
            <a:r>
              <a:rPr lang="en-US" i="1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0000FF"/>
                </a:solidFill>
              </a:rPr>
              <a:t>=110) </a:t>
            </a:r>
            <a:r>
              <a:rPr lang="en-US" dirty="0" smtClean="0">
                <a:solidFill>
                  <a:srgbClr val="FF0000"/>
                </a:solidFill>
              </a:rPr>
              <a:t>(Show Figure)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In addition to one-to-one connections, the omega network also supports broadcasting</a:t>
            </a:r>
          </a:p>
          <a:p>
            <a:r>
              <a:rPr lang="en-US" dirty="0">
                <a:solidFill>
                  <a:srgbClr val="FF0000"/>
                </a:solidFill>
              </a:rPr>
              <a:t>Show Figure</a:t>
            </a:r>
            <a:r>
              <a:rPr lang="en-US" dirty="0">
                <a:solidFill>
                  <a:srgbClr val="0000FF"/>
                </a:solidFill>
              </a:rPr>
              <a:t> to explain the paths between source 2 and destinations 4,5,6 and 7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65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7AC76-D8DD-4A27-8A84-BBDF2F07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Omega Network (Blocking)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DE983-3AC8-4DC3-917D-AD5903C5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102"/>
            <a:ext cx="10515600" cy="5016137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>
                <a:solidFill>
                  <a:srgbClr val="0000FF"/>
                </a:solidFill>
              </a:rPr>
              <a:t>Omega network is a blocking network</a:t>
            </a:r>
          </a:p>
          <a:p>
            <a:r>
              <a:rPr lang="en-US" sz="3100" dirty="0"/>
              <a:t>Because some permutations cannot be established by the network</a:t>
            </a:r>
          </a:p>
          <a:p>
            <a:r>
              <a:rPr lang="en-US" sz="3100" dirty="0">
                <a:solidFill>
                  <a:srgbClr val="0000FF"/>
                </a:solidFill>
              </a:rPr>
              <a:t>For example, a permutation that requires</a:t>
            </a:r>
          </a:p>
          <a:p>
            <a:pPr lvl="1"/>
            <a:r>
              <a:rPr lang="en-US" sz="2600" dirty="0">
                <a:solidFill>
                  <a:srgbClr val="D60093"/>
                </a:solidFill>
              </a:rPr>
              <a:t>source 3 to be connected to destination 1, and</a:t>
            </a:r>
          </a:p>
          <a:p>
            <a:pPr lvl="1"/>
            <a:r>
              <a:rPr lang="en-US" sz="2600" dirty="0">
                <a:solidFill>
                  <a:srgbClr val="D60093"/>
                </a:solidFill>
              </a:rPr>
              <a:t>source 7 to be connected to destination 0</a:t>
            </a:r>
          </a:p>
          <a:p>
            <a:r>
              <a:rPr lang="en-US" dirty="0"/>
              <a:t>This cannot be established </a:t>
            </a:r>
            <a:r>
              <a:rPr lang="en-US" dirty="0">
                <a:solidFill>
                  <a:srgbClr val="FF0000"/>
                </a:solidFill>
              </a:rPr>
              <a:t>(Show figure)</a:t>
            </a:r>
          </a:p>
          <a:p>
            <a:r>
              <a:rPr lang="en-US" dirty="0">
                <a:solidFill>
                  <a:srgbClr val="0000FF"/>
                </a:solidFill>
              </a:rPr>
              <a:t>However, such permutations can be established in several passes through the network</a:t>
            </a:r>
          </a:p>
          <a:p>
            <a:r>
              <a:rPr lang="en-US" dirty="0"/>
              <a:t>For example, when node 3 is connected to node 1, node 7 can be connected to node 0 through node 4</a:t>
            </a:r>
          </a:p>
          <a:p>
            <a:r>
              <a:rPr lang="en-US" dirty="0">
                <a:solidFill>
                  <a:srgbClr val="0000FF"/>
                </a:solidFill>
              </a:rPr>
              <a:t>That is, node 7 sends its packet to node 4, and then node 4 sends the packet to node 0</a:t>
            </a:r>
          </a:p>
          <a:p>
            <a:r>
              <a:rPr lang="en-US" dirty="0"/>
              <a:t>Therefore, we can connect node 3 to node 1 in one pass and node 7 to node 0 in two passes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91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7214F-EFC1-49FF-A5B2-94C5E32D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D60093"/>
                </a:solidFill>
              </a:rPr>
              <a:t>Delta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C0A8FE-EF4E-4DF1-BB3E-818BD138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Recapitulation of Floor Function and Ceiling Function</a:t>
            </a:r>
          </a:p>
          <a:p>
            <a:r>
              <a:rPr lang="en-IN" dirty="0"/>
              <a:t>Floor(x) =		Greatest integer ≤ x	</a:t>
            </a:r>
            <a:r>
              <a:rPr lang="en-IN" dirty="0" smtClean="0"/>
              <a:t>	</a:t>
            </a:r>
            <a:r>
              <a:rPr lang="en-IN" dirty="0"/>
              <a:t>	Floor(2.4) = 2</a:t>
            </a:r>
          </a:p>
          <a:p>
            <a:r>
              <a:rPr lang="en-IN" dirty="0">
                <a:solidFill>
                  <a:srgbClr val="0000FF"/>
                </a:solidFill>
              </a:rPr>
              <a:t>Ceil(x) =		Least integer ≥ x				Ceil(2.4) = 3</a:t>
            </a:r>
          </a:p>
          <a:p>
            <a:r>
              <a:rPr lang="en-IN" dirty="0"/>
              <a:t>Mathematical definition of q-shuffle of qc </a:t>
            </a:r>
            <a:r>
              <a:rPr lang="en-IN" dirty="0" smtClean="0"/>
              <a:t>objects </a:t>
            </a:r>
            <a:r>
              <a:rPr lang="en-IN" dirty="0"/>
              <a:t>(denoted by S</a:t>
            </a:r>
            <a:r>
              <a:rPr lang="en-IN" baseline="-25000" dirty="0"/>
              <a:t>q*c</a:t>
            </a:r>
            <a:r>
              <a:rPr lang="en-IN" dirty="0"/>
              <a:t>):</a:t>
            </a:r>
          </a:p>
          <a:p>
            <a:r>
              <a:rPr lang="en-IN" dirty="0">
                <a:solidFill>
                  <a:srgbClr val="0000FF"/>
                </a:solidFill>
              </a:rPr>
              <a:t>S</a:t>
            </a:r>
            <a:r>
              <a:rPr lang="en-IN" baseline="-25000" dirty="0">
                <a:solidFill>
                  <a:srgbClr val="0000FF"/>
                </a:solidFill>
              </a:rPr>
              <a:t>q*c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) = (qi + Floor(</a:t>
            </a:r>
            <a:r>
              <a:rPr lang="en-IN" dirty="0" err="1">
                <a:solidFill>
                  <a:srgbClr val="0000FF"/>
                </a:solidFill>
              </a:rPr>
              <a:t>i/c</a:t>
            </a:r>
            <a:r>
              <a:rPr lang="en-IN" dirty="0">
                <a:solidFill>
                  <a:srgbClr val="0000FF"/>
                </a:solidFill>
              </a:rPr>
              <a:t>)) mod qc	for 0 ≤ </a:t>
            </a:r>
            <a:r>
              <a:rPr lang="en-IN" dirty="0" err="1" smtClean="0">
                <a:solidFill>
                  <a:srgbClr val="0000FF"/>
                </a:solidFill>
              </a:rPr>
              <a:t>i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dirty="0">
                <a:solidFill>
                  <a:srgbClr val="0000FF"/>
                </a:solidFill>
              </a:rPr>
              <a:t>≤ qc-1</a:t>
            </a:r>
          </a:p>
          <a:p>
            <a:r>
              <a:rPr lang="en-IN" dirty="0"/>
              <a:t>Alternatively, </a:t>
            </a:r>
            <a:r>
              <a:rPr lang="en-IN" dirty="0" err="1"/>
              <a:t>S</a:t>
            </a:r>
            <a:r>
              <a:rPr lang="en-IN" baseline="-25000" dirty="0" err="1"/>
              <a:t>q</a:t>
            </a:r>
            <a:r>
              <a:rPr lang="en-IN" baseline="-25000" dirty="0"/>
              <a:t>*c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	= qi mod (qc-1)	for 0 ≤ </a:t>
            </a:r>
            <a:r>
              <a:rPr lang="en-IN" dirty="0" err="1"/>
              <a:t>i</a:t>
            </a:r>
            <a:r>
              <a:rPr lang="en-IN" dirty="0"/>
              <a:t> &lt; qc-1</a:t>
            </a:r>
          </a:p>
          <a:p>
            <a:pPr marL="0" indent="0">
              <a:buNone/>
            </a:pPr>
            <a:r>
              <a:rPr lang="en-IN" dirty="0"/>
              <a:t>				= </a:t>
            </a:r>
            <a:r>
              <a:rPr lang="en-IN" dirty="0" err="1"/>
              <a:t>i</a:t>
            </a:r>
            <a:r>
              <a:rPr lang="en-IN" dirty="0"/>
              <a:t> 			for </a:t>
            </a:r>
            <a:r>
              <a:rPr lang="en-IN" dirty="0" err="1"/>
              <a:t>i</a:t>
            </a:r>
            <a:r>
              <a:rPr lang="en-IN" dirty="0"/>
              <a:t> = qc-1</a:t>
            </a:r>
          </a:p>
          <a:p>
            <a:r>
              <a:rPr lang="en-IN" dirty="0">
                <a:solidFill>
                  <a:srgbClr val="FF0000"/>
                </a:solidFill>
              </a:rPr>
              <a:t>Show diagram </a:t>
            </a:r>
            <a:r>
              <a:rPr lang="en-IN" dirty="0">
                <a:solidFill>
                  <a:srgbClr val="0000FF"/>
                </a:solidFill>
              </a:rPr>
              <a:t>of a 4-shuffle of 12 indices viz. S</a:t>
            </a:r>
            <a:r>
              <a:rPr lang="en-IN" baseline="-25000" dirty="0">
                <a:solidFill>
                  <a:srgbClr val="0000FF"/>
                </a:solidFill>
              </a:rPr>
              <a:t>4*3</a:t>
            </a:r>
            <a:endParaRPr lang="en-IN" dirty="0">
              <a:solidFill>
                <a:srgbClr val="0000FF"/>
              </a:solidFill>
            </a:endParaRPr>
          </a:p>
          <a:p>
            <a:r>
              <a:rPr lang="en-IN" dirty="0"/>
              <a:t>2-shuffle is basically the well known perfect shuffle, discussed earlier</a:t>
            </a:r>
          </a:p>
        </p:txBody>
      </p:sp>
    </p:spTree>
    <p:extLst>
      <p:ext uri="{BB962C8B-B14F-4D97-AF65-F5344CB8AC3E}">
        <p14:creationId xmlns:p14="http://schemas.microsoft.com/office/powerpoint/2010/main" xmlns="" val="402128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D12064-9227-41A6-A032-CFE687D0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Construction of a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X b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Delta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797842-12B7-4CC5-98FB-DA91EEA1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349"/>
            <a:ext cx="10515600" cy="5133702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An </a:t>
            </a:r>
            <a:r>
              <a:rPr lang="en-IN" dirty="0" err="1">
                <a:solidFill>
                  <a:srgbClr val="0000FF"/>
                </a:solidFill>
              </a:rPr>
              <a:t>a</a:t>
            </a:r>
            <a:r>
              <a:rPr lang="en-IN" baseline="30000" dirty="0" err="1">
                <a:solidFill>
                  <a:srgbClr val="0000FF"/>
                </a:solidFill>
              </a:rPr>
              <a:t>n</a:t>
            </a:r>
            <a:r>
              <a:rPr lang="en-IN" dirty="0">
                <a:solidFill>
                  <a:srgbClr val="0000FF"/>
                </a:solidFill>
              </a:rPr>
              <a:t> X b</a:t>
            </a:r>
            <a:r>
              <a:rPr lang="en-IN" baseline="30000" dirty="0">
                <a:solidFill>
                  <a:srgbClr val="0000FF"/>
                </a:solidFill>
              </a:rPr>
              <a:t>n</a:t>
            </a:r>
            <a:r>
              <a:rPr lang="en-IN" dirty="0">
                <a:solidFill>
                  <a:srgbClr val="0000FF"/>
                </a:solidFill>
              </a:rPr>
              <a:t> delta network has a</a:t>
            </a:r>
            <a:r>
              <a:rPr lang="en-IN" baseline="30000" dirty="0">
                <a:solidFill>
                  <a:srgbClr val="0000FF"/>
                </a:solidFill>
              </a:rPr>
              <a:t>n</a:t>
            </a:r>
            <a:r>
              <a:rPr lang="en-IN" dirty="0">
                <a:solidFill>
                  <a:srgbClr val="0000FF"/>
                </a:solidFill>
              </a:rPr>
              <a:t> sources and b</a:t>
            </a:r>
            <a:r>
              <a:rPr lang="en-IN" baseline="30000" dirty="0">
                <a:solidFill>
                  <a:srgbClr val="0000FF"/>
                </a:solidFill>
              </a:rPr>
              <a:t>n</a:t>
            </a:r>
            <a:r>
              <a:rPr lang="en-IN" dirty="0">
                <a:solidFill>
                  <a:srgbClr val="0000FF"/>
                </a:solidFill>
              </a:rPr>
              <a:t> destinations</a:t>
            </a:r>
          </a:p>
          <a:p>
            <a:r>
              <a:rPr lang="en-IN" dirty="0"/>
              <a:t>There are n stages consisting of a X b crossbar modules</a:t>
            </a:r>
          </a:p>
          <a:p>
            <a:r>
              <a:rPr lang="en-IN" dirty="0">
                <a:solidFill>
                  <a:srgbClr val="0000FF"/>
                </a:solidFill>
              </a:rPr>
              <a:t>a-shuffle is used as the link pattern between every two consecutive </a:t>
            </a:r>
            <a:r>
              <a:rPr lang="en-IN" dirty="0" smtClean="0">
                <a:solidFill>
                  <a:srgbClr val="0000FF"/>
                </a:solidFill>
              </a:rPr>
              <a:t>stages</a:t>
            </a:r>
            <a:endParaRPr lang="en-IN" dirty="0">
              <a:solidFill>
                <a:srgbClr val="0000FF"/>
              </a:solidFill>
            </a:endParaRPr>
          </a:p>
          <a:p>
            <a:r>
              <a:rPr lang="en-IN" dirty="0"/>
              <a:t>Numbering of the stages is done as 1, 2, …., n starting at the source side</a:t>
            </a:r>
          </a:p>
          <a:p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30000" dirty="0">
                <a:solidFill>
                  <a:srgbClr val="0000FF"/>
                </a:solidFill>
              </a:rPr>
              <a:t>n-1 </a:t>
            </a:r>
            <a:r>
              <a:rPr lang="en-IN" dirty="0">
                <a:solidFill>
                  <a:srgbClr val="0000FF"/>
                </a:solidFill>
              </a:rPr>
              <a:t> crossbar modules are required in the first stage</a:t>
            </a:r>
          </a:p>
          <a:p>
            <a:r>
              <a:rPr lang="en-IN" dirty="0"/>
              <a:t>The first stage has a</a:t>
            </a:r>
            <a:r>
              <a:rPr lang="en-IN" baseline="30000" dirty="0"/>
              <a:t>n-1</a:t>
            </a:r>
            <a:r>
              <a:rPr lang="en-IN" dirty="0"/>
              <a:t>b output terminals and so the second stage must have a</a:t>
            </a:r>
            <a:r>
              <a:rPr lang="en-IN" baseline="30000" dirty="0"/>
              <a:t>n-1</a:t>
            </a:r>
            <a:r>
              <a:rPr lang="en-IN" dirty="0"/>
              <a:t>b input terminals</a:t>
            </a:r>
          </a:p>
          <a:p>
            <a:r>
              <a:rPr lang="en-IN" dirty="0">
                <a:solidFill>
                  <a:srgbClr val="0000FF"/>
                </a:solidFill>
              </a:rPr>
              <a:t>So stage 2 requires a</a:t>
            </a:r>
            <a:r>
              <a:rPr lang="en-IN" baseline="30000" dirty="0">
                <a:solidFill>
                  <a:srgbClr val="0000FF"/>
                </a:solidFill>
              </a:rPr>
              <a:t>n-2</a:t>
            </a:r>
            <a:r>
              <a:rPr lang="en-IN" dirty="0">
                <a:solidFill>
                  <a:srgbClr val="0000FF"/>
                </a:solidFill>
              </a:rPr>
              <a:t>b crossbar modules</a:t>
            </a:r>
          </a:p>
          <a:p>
            <a:r>
              <a:rPr lang="en-IN" dirty="0"/>
              <a:t>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stage has a</a:t>
            </a:r>
            <a:r>
              <a:rPr lang="en-IN" baseline="30000" dirty="0"/>
              <a:t>n-i</a:t>
            </a:r>
            <a:r>
              <a:rPr lang="en-IN" dirty="0"/>
              <a:t>b</a:t>
            </a:r>
            <a:r>
              <a:rPr lang="en-IN" baseline="30000" dirty="0"/>
              <a:t>i-1</a:t>
            </a:r>
            <a:r>
              <a:rPr lang="en-IN" dirty="0"/>
              <a:t> crossbar modules of size a X b</a:t>
            </a:r>
          </a:p>
          <a:p>
            <a:r>
              <a:rPr lang="en-IN" dirty="0">
                <a:solidFill>
                  <a:srgbClr val="0000FF"/>
                </a:solidFill>
              </a:rPr>
              <a:t>Thus the total number of a X b crossbar modules required in an </a:t>
            </a:r>
            <a:r>
              <a:rPr lang="en-IN" dirty="0" err="1">
                <a:solidFill>
                  <a:srgbClr val="0000FF"/>
                </a:solidFill>
              </a:rPr>
              <a:t>a</a:t>
            </a:r>
            <a:r>
              <a:rPr lang="en-IN" baseline="30000" dirty="0" err="1">
                <a:solidFill>
                  <a:srgbClr val="0000FF"/>
                </a:solidFill>
              </a:rPr>
              <a:t>n</a:t>
            </a:r>
            <a:r>
              <a:rPr lang="en-IN" dirty="0">
                <a:solidFill>
                  <a:srgbClr val="0000FF"/>
                </a:solidFill>
              </a:rPr>
              <a:t> X b</a:t>
            </a:r>
            <a:r>
              <a:rPr lang="en-IN" baseline="30000" dirty="0">
                <a:solidFill>
                  <a:srgbClr val="0000FF"/>
                </a:solidFill>
              </a:rPr>
              <a:t>n</a:t>
            </a:r>
            <a:r>
              <a:rPr lang="en-IN" dirty="0">
                <a:solidFill>
                  <a:srgbClr val="0000FF"/>
                </a:solidFill>
              </a:rPr>
              <a:t> delta network can be found </a:t>
            </a:r>
            <a:r>
              <a:rPr lang="en-IN" dirty="0" smtClean="0">
                <a:solidFill>
                  <a:srgbClr val="0000FF"/>
                </a:solidFill>
              </a:rPr>
              <a:t>as:</a:t>
            </a:r>
            <a:endParaRPr lang="en-I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dirty="0"/>
              <a:t>		(a</a:t>
            </a:r>
            <a:r>
              <a:rPr lang="en-IN" baseline="30000" dirty="0"/>
              <a:t>n</a:t>
            </a:r>
            <a:r>
              <a:rPr lang="en-IN" dirty="0"/>
              <a:t> - </a:t>
            </a:r>
            <a:r>
              <a:rPr lang="en-IN" dirty="0" err="1"/>
              <a:t>b</a:t>
            </a:r>
            <a:r>
              <a:rPr lang="en-IN" baseline="30000" dirty="0" err="1" smtClean="0"/>
              <a:t>n</a:t>
            </a:r>
            <a:r>
              <a:rPr lang="en-IN" dirty="0"/>
              <a:t>)/ (a – b) 	for a ≠ b</a:t>
            </a:r>
          </a:p>
          <a:p>
            <a:pPr marL="0" indent="0">
              <a:buNone/>
            </a:pPr>
            <a:r>
              <a:rPr lang="en-IN" dirty="0"/>
              <a:t>	and, 	nb</a:t>
            </a:r>
            <a:r>
              <a:rPr lang="en-IN" baseline="30000" dirty="0"/>
              <a:t>n-1</a:t>
            </a:r>
            <a:r>
              <a:rPr lang="en-IN" dirty="0"/>
              <a:t> </a:t>
            </a:r>
            <a:r>
              <a:rPr lang="en-IN" dirty="0" smtClean="0"/>
              <a:t>=</a:t>
            </a:r>
            <a:r>
              <a:rPr lang="en-IN" dirty="0"/>
              <a:t>	</a:t>
            </a:r>
            <a:r>
              <a:rPr lang="en-IN" dirty="0" smtClean="0"/>
              <a:t> na</a:t>
            </a:r>
            <a:r>
              <a:rPr lang="en-IN" baseline="30000" dirty="0" smtClean="0"/>
              <a:t>n-1 </a:t>
            </a:r>
            <a:r>
              <a:rPr lang="en-IN" dirty="0"/>
              <a:t>	</a:t>
            </a:r>
            <a:r>
              <a:rPr lang="en-IN" dirty="0" smtClean="0"/>
              <a:t>	for </a:t>
            </a:r>
            <a:r>
              <a:rPr lang="en-IN" dirty="0"/>
              <a:t>a = b</a:t>
            </a:r>
          </a:p>
        </p:txBody>
      </p:sp>
    </p:spTree>
    <p:extLst>
      <p:ext uri="{BB962C8B-B14F-4D97-AF65-F5344CB8AC3E}">
        <p14:creationId xmlns:p14="http://schemas.microsoft.com/office/powerpoint/2010/main" xmlns="" val="422498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11950</TotalTime>
  <Words>816</Words>
  <Application>Microsoft Office PowerPoint</Application>
  <PresentationFormat>Custom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Module-2 CSEN 3104 Lecture 18 20/08/2019</vt:lpstr>
      <vt:lpstr>Interconnection Networks</vt:lpstr>
      <vt:lpstr>Shuffle-Exchange and Omega Networks</vt:lpstr>
      <vt:lpstr>Shuffle-Exchange and Omega Networks</vt:lpstr>
      <vt:lpstr>Multistage Omega Networks</vt:lpstr>
      <vt:lpstr>Routing Algorithm for Omega Network</vt:lpstr>
      <vt:lpstr>Omega Network (Blocking)</vt:lpstr>
      <vt:lpstr>Delta Network</vt:lpstr>
      <vt:lpstr>Construction of an X bn Delta Network</vt:lpstr>
      <vt:lpstr>Construction of an X bn Delta Network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579</cp:revision>
  <cp:lastPrinted>2018-07-18T10:53:47Z</cp:lastPrinted>
  <dcterms:created xsi:type="dcterms:W3CDTF">2016-08-16T05:32:12Z</dcterms:created>
  <dcterms:modified xsi:type="dcterms:W3CDTF">2019-08-20T07:01:26Z</dcterms:modified>
</cp:coreProperties>
</file>