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400" r:id="rId3"/>
    <p:sldId id="401" r:id="rId4"/>
    <p:sldId id="402" r:id="rId5"/>
    <p:sldId id="380" r:id="rId6"/>
    <p:sldId id="381" r:id="rId7"/>
    <p:sldId id="353" r:id="rId8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4EA39-D657-4E63-BB92-27A621751684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0446-7096-4673-8F58-A62F739DF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CSEN 3104</a:t>
            </a:r>
            <a:br>
              <a:rPr lang="en-US" dirty="0"/>
            </a:br>
            <a:r>
              <a:rPr lang="en-US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="" xmlns:p14="http://schemas.microsoft.com/office/powerpoint/2010/main" val="1701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="" xmlns:a16="http://schemas.microsoft.com/office/drawing/2014/main" id="{0F802EEB-2E39-429F-8F84-EA7DBC8F9CB7}"/>
              </a:ext>
            </a:extLst>
          </p:cNvPr>
          <p:cNvSpPr/>
          <p:nvPr/>
        </p:nvSpPr>
        <p:spPr>
          <a:xfrm>
            <a:off x="4281998" y="1802433"/>
            <a:ext cx="1835289" cy="364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Fetch next Instruction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="" xmlns:a16="http://schemas.microsoft.com/office/drawing/2014/main" id="{8A9B0610-EA98-4270-B728-0B4E4FDD00A7}"/>
              </a:ext>
            </a:extLst>
          </p:cNvPr>
          <p:cNvSpPr/>
          <p:nvPr/>
        </p:nvSpPr>
        <p:spPr>
          <a:xfrm>
            <a:off x="4026565" y="646953"/>
            <a:ext cx="2346157" cy="8983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Any Instruction to be executed?</a:t>
            </a:r>
          </a:p>
          <a:p>
            <a:pPr algn="ctr"/>
            <a:endParaRPr lang="en-IN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="" xmlns:a16="http://schemas.microsoft.com/office/drawing/2014/main" id="{0BCAE9E2-AACB-4BF6-8CAC-7533FB932962}"/>
              </a:ext>
            </a:extLst>
          </p:cNvPr>
          <p:cNvSpPr/>
          <p:nvPr/>
        </p:nvSpPr>
        <p:spPr>
          <a:xfrm>
            <a:off x="4367457" y="2445978"/>
            <a:ext cx="1664370" cy="3540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Decode Instruction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7FBE7FC-2AB7-4FCF-954E-1DD6966A697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A7ABF4-EE72-46A4-A555-E1E6DA243ED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 </a:t>
            </a:r>
            <a:endParaRPr lang="en-IN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="" xmlns:a16="http://schemas.microsoft.com/office/drawing/2014/main" id="{EBC9133E-F47A-47CB-93F2-C6056614428D}"/>
              </a:ext>
            </a:extLst>
          </p:cNvPr>
          <p:cNvSpPr/>
          <p:nvPr/>
        </p:nvSpPr>
        <p:spPr>
          <a:xfrm>
            <a:off x="4171561" y="3096126"/>
            <a:ext cx="2056162" cy="8097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Operand to be fetched?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="" xmlns:a16="http://schemas.microsoft.com/office/drawing/2014/main" id="{D6952CBF-40E0-42DB-9847-224EA868C336}"/>
              </a:ext>
            </a:extLst>
          </p:cNvPr>
          <p:cNvSpPr/>
          <p:nvPr/>
        </p:nvSpPr>
        <p:spPr>
          <a:xfrm>
            <a:off x="4385505" y="4167542"/>
            <a:ext cx="1628274" cy="3516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Execute Instruction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="" xmlns:a16="http://schemas.microsoft.com/office/drawing/2014/main" id="{A00FFFAE-82DB-4386-9334-843FC71EB21E}"/>
              </a:ext>
            </a:extLst>
          </p:cNvPr>
          <p:cNvSpPr/>
          <p:nvPr/>
        </p:nvSpPr>
        <p:spPr>
          <a:xfrm>
            <a:off x="4050627" y="4915323"/>
            <a:ext cx="2346157" cy="8983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Interrupt</a:t>
            </a:r>
          </a:p>
          <a:p>
            <a:pPr algn="ctr"/>
            <a:r>
              <a:rPr lang="en-IN" sz="1400" dirty="0"/>
              <a:t>to be processed?</a:t>
            </a:r>
          </a:p>
          <a:p>
            <a:pPr algn="ctr"/>
            <a:endParaRPr lang="en-IN" dirty="0"/>
          </a:p>
        </p:txBody>
      </p:sp>
      <p:sp>
        <p:nvSpPr>
          <p:cNvPr id="36" name="Flowchart: Decision 35">
            <a:extLst>
              <a:ext uri="{FF2B5EF4-FFF2-40B4-BE49-F238E27FC236}">
                <a16:creationId xmlns="" xmlns:a16="http://schemas.microsoft.com/office/drawing/2014/main" id="{AF788D39-24E4-4FC6-8C51-FBB2E629682C}"/>
              </a:ext>
            </a:extLst>
          </p:cNvPr>
          <p:cNvSpPr/>
          <p:nvPr/>
        </p:nvSpPr>
        <p:spPr>
          <a:xfrm>
            <a:off x="4497800" y="6209851"/>
            <a:ext cx="1451812" cy="4533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More?</a:t>
            </a:r>
          </a:p>
          <a:p>
            <a:pPr algn="ctr"/>
            <a:endParaRPr lang="en-IN" dirty="0"/>
          </a:p>
        </p:txBody>
      </p:sp>
      <p:sp>
        <p:nvSpPr>
          <p:cNvPr id="37" name="Flowchart: Connector 36">
            <a:extLst>
              <a:ext uri="{FF2B5EF4-FFF2-40B4-BE49-F238E27FC236}">
                <a16:creationId xmlns="" xmlns:a16="http://schemas.microsoft.com/office/drawing/2014/main" id="{29BA7C1F-7B6C-4E8F-B831-A61199877F07}"/>
              </a:ext>
            </a:extLst>
          </p:cNvPr>
          <p:cNvSpPr/>
          <p:nvPr/>
        </p:nvSpPr>
        <p:spPr>
          <a:xfrm>
            <a:off x="4810623" y="28883"/>
            <a:ext cx="778043" cy="36094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Start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="" xmlns:a16="http://schemas.microsoft.com/office/drawing/2014/main" id="{D3FE07FC-F19E-44D0-9BBC-1CE00D45B625}"/>
              </a:ext>
            </a:extLst>
          </p:cNvPr>
          <p:cNvSpPr/>
          <p:nvPr/>
        </p:nvSpPr>
        <p:spPr>
          <a:xfrm>
            <a:off x="6697568" y="6077918"/>
            <a:ext cx="1237251" cy="7940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Wait for next program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="" xmlns:a16="http://schemas.microsoft.com/office/drawing/2014/main" id="{DB0D17BA-2C95-4E75-9A8E-CDE342CBC2F9}"/>
              </a:ext>
            </a:extLst>
          </p:cNvPr>
          <p:cNvSpPr/>
          <p:nvPr/>
        </p:nvSpPr>
        <p:spPr>
          <a:xfrm>
            <a:off x="6896097" y="5109840"/>
            <a:ext cx="2927684" cy="5093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Transfer control to </a:t>
            </a:r>
          </a:p>
          <a:p>
            <a:pPr algn="ctr"/>
            <a:r>
              <a:rPr lang="en-IN" sz="1400" dirty="0"/>
              <a:t>Interrupt Service Routine (ISR)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="" xmlns:a16="http://schemas.microsoft.com/office/drawing/2014/main" id="{97D7115C-4FE4-4EEF-985C-5F9B5E5F0812}"/>
              </a:ext>
            </a:extLst>
          </p:cNvPr>
          <p:cNvSpPr/>
          <p:nvPr/>
        </p:nvSpPr>
        <p:spPr>
          <a:xfrm>
            <a:off x="6909037" y="3175933"/>
            <a:ext cx="866274" cy="650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Fetch operand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="" xmlns:a16="http://schemas.microsoft.com/office/drawing/2014/main" id="{A36E5CC1-088B-4DF4-AEE9-C29538C76804}"/>
              </a:ext>
            </a:extLst>
          </p:cNvPr>
          <p:cNvSpPr/>
          <p:nvPr/>
        </p:nvSpPr>
        <p:spPr>
          <a:xfrm>
            <a:off x="3457086" y="6278990"/>
            <a:ext cx="569479" cy="8033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Yes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="" xmlns:a16="http://schemas.microsoft.com/office/drawing/2014/main" id="{D4621F9F-40D2-4B88-BF58-FBD00041233F}"/>
              </a:ext>
            </a:extLst>
          </p:cNvPr>
          <p:cNvSpPr/>
          <p:nvPr/>
        </p:nvSpPr>
        <p:spPr>
          <a:xfrm>
            <a:off x="5965346" y="6262861"/>
            <a:ext cx="629652" cy="69318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No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="" xmlns:a16="http://schemas.microsoft.com/office/drawing/2014/main" id="{868A8900-D795-4D9D-8A1C-C0EB66550AA1}"/>
              </a:ext>
            </a:extLst>
          </p:cNvPr>
          <p:cNvSpPr/>
          <p:nvPr/>
        </p:nvSpPr>
        <p:spPr>
          <a:xfrm>
            <a:off x="8624640" y="6130212"/>
            <a:ext cx="3521242" cy="612648"/>
          </a:xfrm>
          <a:prstGeom prst="flowChartProcess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 Simple Instruction Cycle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="" xmlns:a16="http://schemas.microsoft.com/office/drawing/2014/main" id="{0DD8EAD9-9012-4F63-A0BD-EADF1C4293BF}"/>
              </a:ext>
            </a:extLst>
          </p:cNvPr>
          <p:cNvSpPr/>
          <p:nvPr/>
        </p:nvSpPr>
        <p:spPr>
          <a:xfrm>
            <a:off x="4746453" y="1576441"/>
            <a:ext cx="453189" cy="204269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933DB9AA-7C3C-492D-BB19-D78ABF615377}"/>
              </a:ext>
            </a:extLst>
          </p:cNvPr>
          <p:cNvCxnSpPr>
            <a:stCxn id="37" idx="4"/>
            <a:endCxn id="6" idx="0"/>
          </p:cNvCxnSpPr>
          <p:nvPr/>
        </p:nvCxnSpPr>
        <p:spPr>
          <a:xfrm flipH="1">
            <a:off x="5199644" y="389832"/>
            <a:ext cx="1" cy="25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3E2880E4-6833-4F36-9131-F588AFA4B49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5199643" y="1545312"/>
            <a:ext cx="1" cy="25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DB36FBD8-C257-43D4-8FCA-2A92083F5C8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5199642" y="2166638"/>
            <a:ext cx="1" cy="27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30807C2E-CA79-4F53-AFC4-4F3DABE91EDD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5199642" y="2800037"/>
            <a:ext cx="0" cy="29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27541D77-07A2-4808-B350-D4109D3F316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227723" y="3501007"/>
            <a:ext cx="66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="" xmlns:a16="http://schemas.microsoft.com/office/drawing/2014/main" id="{D0316936-9238-4D28-A5CF-AA55673DCBFD}"/>
              </a:ext>
            </a:extLst>
          </p:cNvPr>
          <p:cNvSpPr/>
          <p:nvPr/>
        </p:nvSpPr>
        <p:spPr>
          <a:xfrm>
            <a:off x="6322971" y="3371066"/>
            <a:ext cx="473242" cy="5793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Yes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61160890-D272-4E92-BD8C-031CECAB96E1}"/>
              </a:ext>
            </a:extLst>
          </p:cNvPr>
          <p:cNvCxnSpPr>
            <a:stCxn id="40" idx="3"/>
          </p:cNvCxnSpPr>
          <p:nvPr/>
        </p:nvCxnSpPr>
        <p:spPr>
          <a:xfrm>
            <a:off x="7775311" y="3501007"/>
            <a:ext cx="46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87866C9C-E6F7-43F6-B0D5-5A46B549DF11}"/>
              </a:ext>
            </a:extLst>
          </p:cNvPr>
          <p:cNvCxnSpPr/>
          <p:nvPr/>
        </p:nvCxnSpPr>
        <p:spPr>
          <a:xfrm flipV="1">
            <a:off x="8240532" y="2948081"/>
            <a:ext cx="0" cy="55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07C780D8-B023-4065-BF1C-BB048B528E29}"/>
              </a:ext>
            </a:extLst>
          </p:cNvPr>
          <p:cNvCxnSpPr>
            <a:cxnSpLocks/>
          </p:cNvCxnSpPr>
          <p:nvPr/>
        </p:nvCxnSpPr>
        <p:spPr>
          <a:xfrm flipH="1">
            <a:off x="5199642" y="2948081"/>
            <a:ext cx="3040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3C7B0D60-6D7D-4D5F-B891-0F86220B7572}"/>
              </a:ext>
            </a:extLst>
          </p:cNvPr>
          <p:cNvCxnSpPr>
            <a:stCxn id="18" idx="2"/>
            <a:endCxn id="34" idx="0"/>
          </p:cNvCxnSpPr>
          <p:nvPr/>
        </p:nvCxnSpPr>
        <p:spPr>
          <a:xfrm>
            <a:off x="5199642" y="3905888"/>
            <a:ext cx="0" cy="2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="" xmlns:a16="http://schemas.microsoft.com/office/drawing/2014/main" id="{011585CC-8B46-4884-9E3D-BA29C6EC722B}"/>
              </a:ext>
            </a:extLst>
          </p:cNvPr>
          <p:cNvSpPr/>
          <p:nvPr/>
        </p:nvSpPr>
        <p:spPr>
          <a:xfrm>
            <a:off x="4666242" y="3940405"/>
            <a:ext cx="445168" cy="9631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88CA9074-3AE7-4777-80EA-8A9FF44C63E0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199642" y="4519155"/>
            <a:ext cx="24064" cy="3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>
            <a:extLst>
              <a:ext uri="{FF2B5EF4-FFF2-40B4-BE49-F238E27FC236}">
                <a16:creationId xmlns="" xmlns:a16="http://schemas.microsoft.com/office/drawing/2014/main" id="{E9F60322-0777-46FE-9E6E-87EA6583165E}"/>
              </a:ext>
            </a:extLst>
          </p:cNvPr>
          <p:cNvSpPr/>
          <p:nvPr/>
        </p:nvSpPr>
        <p:spPr>
          <a:xfrm>
            <a:off x="6382440" y="5165277"/>
            <a:ext cx="425116" cy="692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Yes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D90A4AD9-FAFD-440A-9C84-22623515B944}"/>
              </a:ext>
            </a:extLst>
          </p:cNvPr>
          <p:cNvCxnSpPr>
            <a:stCxn id="39" idx="3"/>
          </p:cNvCxnSpPr>
          <p:nvPr/>
        </p:nvCxnSpPr>
        <p:spPr>
          <a:xfrm flipV="1">
            <a:off x="9823781" y="5364500"/>
            <a:ext cx="481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44C982C0-C5FB-4A54-ABEB-7F92D92C62AA}"/>
              </a:ext>
            </a:extLst>
          </p:cNvPr>
          <p:cNvCxnSpPr/>
          <p:nvPr/>
        </p:nvCxnSpPr>
        <p:spPr>
          <a:xfrm flipV="1">
            <a:off x="10305045" y="389831"/>
            <a:ext cx="0" cy="497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DB4E052C-55F8-4B28-BEA4-3C2C3D9BCC7E}"/>
              </a:ext>
            </a:extLst>
          </p:cNvPr>
          <p:cNvCxnSpPr>
            <a:cxnSpLocks/>
          </p:cNvCxnSpPr>
          <p:nvPr/>
        </p:nvCxnSpPr>
        <p:spPr>
          <a:xfrm flipH="1">
            <a:off x="5211674" y="433960"/>
            <a:ext cx="5093371" cy="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6767F1B2-FC7E-43BF-AA51-A59455298D81}"/>
              </a:ext>
            </a:extLst>
          </p:cNvPr>
          <p:cNvSpPr/>
          <p:nvPr/>
        </p:nvSpPr>
        <p:spPr>
          <a:xfrm>
            <a:off x="4770516" y="5853824"/>
            <a:ext cx="45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No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16441D37-A248-4742-B808-DD812B2DBBEA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5223706" y="5813682"/>
            <a:ext cx="0" cy="39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8D7E7D80-214F-4D6D-AD83-5B43C1B0D39B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3023937" y="6436536"/>
            <a:ext cx="1473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4A375283-7F83-4E50-9289-744385C74772}"/>
              </a:ext>
            </a:extLst>
          </p:cNvPr>
          <p:cNvCxnSpPr/>
          <p:nvPr/>
        </p:nvCxnSpPr>
        <p:spPr>
          <a:xfrm flipV="1">
            <a:off x="3023937" y="423516"/>
            <a:ext cx="0" cy="601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ECA45E0B-D381-4A8A-8BEE-D131A147430D}"/>
              </a:ext>
            </a:extLst>
          </p:cNvPr>
          <p:cNvCxnSpPr/>
          <p:nvPr/>
        </p:nvCxnSpPr>
        <p:spPr>
          <a:xfrm>
            <a:off x="3023937" y="457200"/>
            <a:ext cx="2187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81C09473-5469-4840-8680-C4324F63E8AB}"/>
              </a:ext>
            </a:extLst>
          </p:cNvPr>
          <p:cNvCxnSpPr>
            <a:stCxn id="36" idx="3"/>
            <a:endCxn id="38" idx="2"/>
          </p:cNvCxnSpPr>
          <p:nvPr/>
        </p:nvCxnSpPr>
        <p:spPr>
          <a:xfrm>
            <a:off x="5949612" y="6436537"/>
            <a:ext cx="747956" cy="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FECE8CC8-5C2F-42CC-B106-4A30C6D40A9A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 flipV="1">
            <a:off x="6396784" y="5364501"/>
            <a:ext cx="4993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593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Instruction Execution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60" y="1693889"/>
            <a:ext cx="10515600" cy="5179101"/>
          </a:xfrm>
        </p:spPr>
        <p:txBody>
          <a:bodyPr>
            <a:noAutofit/>
          </a:bodyPr>
          <a:lstStyle/>
          <a:p>
            <a:r>
              <a:rPr lang="en-US" dirty="0"/>
              <a:t>A program is a set of instructions stored in memory</a:t>
            </a:r>
          </a:p>
          <a:p>
            <a:r>
              <a:rPr lang="en-US" dirty="0">
                <a:solidFill>
                  <a:srgbClr val="0000FF"/>
                </a:solidFill>
              </a:rPr>
              <a:t>The program is executed in the computer by going through a cycle for each instruction</a:t>
            </a:r>
          </a:p>
          <a:p>
            <a:r>
              <a:rPr lang="en-US" dirty="0"/>
              <a:t>After the program is loaded onto the memory, the CPU fetches the first instruction</a:t>
            </a:r>
          </a:p>
          <a:p>
            <a:r>
              <a:rPr lang="en-US" dirty="0">
                <a:solidFill>
                  <a:srgbClr val="0000FF"/>
                </a:solidFill>
              </a:rPr>
              <a:t>Then the instruction is decoded to understand what actions the instruction dictates</a:t>
            </a:r>
          </a:p>
          <a:p>
            <a:r>
              <a:rPr lang="en-US" dirty="0"/>
              <a:t>If required, it fetches the operand from the memory</a:t>
            </a:r>
          </a:p>
          <a:p>
            <a:r>
              <a:rPr lang="en-US" dirty="0">
                <a:solidFill>
                  <a:srgbClr val="0000FF"/>
                </a:solidFill>
              </a:rPr>
              <a:t>Then the CPU carries out those actions i.e. executes the instruction</a:t>
            </a:r>
          </a:p>
          <a:p>
            <a:pPr algn="r">
              <a:buNone/>
            </a:pP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="" xmlns:p14="http://schemas.microsoft.com/office/powerpoint/2010/main" val="226761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Instruction Execution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If no interrupt is pending to be serviced, the control is transferred to the next instruction</a:t>
            </a:r>
          </a:p>
          <a:p>
            <a:r>
              <a:rPr lang="en-US" dirty="0"/>
              <a:t>In case some interrupt is pending to be serviced, the CPU transfers control to the Interrupt Service Routine  (ISR)</a:t>
            </a:r>
          </a:p>
          <a:p>
            <a:r>
              <a:rPr lang="en-US" dirty="0">
                <a:solidFill>
                  <a:srgbClr val="0000FF"/>
                </a:solidFill>
              </a:rPr>
              <a:t>After execution of the  ISR, control is transferred to the next instruction (from where it came to ISR)</a:t>
            </a:r>
          </a:p>
          <a:p>
            <a:r>
              <a:rPr lang="en-US" dirty="0"/>
              <a:t>This cycle is repeated continuously by a computer's CPU, from boot up to shut down.</a:t>
            </a:r>
          </a:p>
          <a:p>
            <a:r>
              <a:rPr lang="en-US" dirty="0">
                <a:solidFill>
                  <a:srgbClr val="0000FF"/>
                </a:solidFill>
              </a:rPr>
              <a:t>The fetch–decode–execute cycle (also known as instruction cycle) is the basic operational process of a computer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Instruction Set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Instruction Format</a:t>
            </a:r>
          </a:p>
          <a:p>
            <a:r>
              <a:rPr lang="en-US" dirty="0"/>
              <a:t>Operation Code</a:t>
            </a:r>
          </a:p>
          <a:p>
            <a:pPr lvl="1"/>
            <a:r>
              <a:rPr lang="en-US" dirty="0"/>
              <a:t>Example: Add, Sub, Complement etc.</a:t>
            </a:r>
          </a:p>
          <a:p>
            <a:r>
              <a:rPr lang="en-US" dirty="0"/>
              <a:t>Address field</a:t>
            </a:r>
          </a:p>
          <a:p>
            <a:pPr lvl="1"/>
            <a:r>
              <a:rPr lang="en-US" dirty="0"/>
              <a:t>Memory location</a:t>
            </a:r>
          </a:p>
          <a:p>
            <a:pPr lvl="1"/>
            <a:r>
              <a:rPr lang="en-US" dirty="0"/>
              <a:t>Processor Register</a:t>
            </a:r>
          </a:p>
          <a:p>
            <a:pPr lvl="1"/>
            <a:r>
              <a:rPr lang="en-US" dirty="0"/>
              <a:t>Operand value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Specifies the addressing mode to get the operand</a:t>
            </a:r>
          </a:p>
          <a:p>
            <a:pPr lvl="1"/>
            <a:r>
              <a:rPr lang="en-US" dirty="0"/>
              <a:t>Effective address of the operand </a:t>
            </a:r>
          </a:p>
          <a:p>
            <a:pPr lvl="1"/>
            <a:r>
              <a:rPr lang="en-US" dirty="0"/>
              <a:t>In some computer, no separate mode field and the addressing mode is specified in the instruction (</a:t>
            </a:r>
            <a:r>
              <a:rPr lang="en-US" dirty="0" err="1"/>
              <a:t>opcode</a:t>
            </a:r>
            <a:r>
              <a:rPr lang="en-US" dirty="0"/>
              <a:t>) itself</a:t>
            </a:r>
          </a:p>
          <a:p>
            <a:r>
              <a:rPr lang="en-US" dirty="0"/>
              <a:t>Example: 	ADD R1, R0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486400" y="1828800"/>
            <a:ext cx="26416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Operation Code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8128000" y="1828800"/>
            <a:ext cx="10160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9144000" y="1828800"/>
            <a:ext cx="15240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Set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certain situations, special fields are used</a:t>
            </a:r>
          </a:p>
          <a:p>
            <a:pPr lvl="1"/>
            <a:r>
              <a:rPr lang="en-US" dirty="0"/>
              <a:t>Number of shifts in a SHIFT type instruction</a:t>
            </a:r>
          </a:p>
          <a:p>
            <a:pPr lvl="1"/>
            <a:r>
              <a:rPr lang="en-US" dirty="0"/>
              <a:t>Label field in a BRANCH type instruction</a:t>
            </a:r>
          </a:p>
          <a:p>
            <a:r>
              <a:rPr lang="en-US" dirty="0">
                <a:solidFill>
                  <a:srgbClr val="0000FF"/>
                </a:solidFill>
              </a:rPr>
              <a:t>Memory or Registers store the operand values on which the instructions are executed</a:t>
            </a:r>
          </a:p>
          <a:p>
            <a:r>
              <a:rPr lang="en-US" dirty="0"/>
              <a:t>Memory addresses are used to specify operands stored in memory</a:t>
            </a:r>
          </a:p>
          <a:p>
            <a:r>
              <a:rPr lang="en-US" dirty="0">
                <a:solidFill>
                  <a:srgbClr val="0000FF"/>
                </a:solidFill>
              </a:rPr>
              <a:t>A register address (k-bit) specifies one out of 2</a:t>
            </a:r>
            <a:r>
              <a:rPr lang="en-US" baseline="30000" dirty="0">
                <a:solidFill>
                  <a:srgbClr val="0000FF"/>
                </a:solidFill>
              </a:rPr>
              <a:t>k </a:t>
            </a:r>
            <a:r>
              <a:rPr lang="en-US" dirty="0">
                <a:solidFill>
                  <a:srgbClr val="0000FF"/>
                </a:solidFill>
              </a:rPr>
              <a:t>registers in the CPU</a:t>
            </a:r>
          </a:p>
          <a:p>
            <a:r>
              <a:rPr lang="en-US" dirty="0"/>
              <a:t>A CPU with 32 registers has a register address field of 5 bits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21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354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Computer Architecture CSEN 3104 Lecture 2</vt:lpstr>
      <vt:lpstr>Slide 2</vt:lpstr>
      <vt:lpstr>Instruction Execution Mechanism</vt:lpstr>
      <vt:lpstr>Instruction Execution Mechanism</vt:lpstr>
      <vt:lpstr>Instruction Set Architecture</vt:lpstr>
      <vt:lpstr>Instruction Set Architecture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394</cp:revision>
  <cp:lastPrinted>2018-07-18T10:53:47Z</cp:lastPrinted>
  <dcterms:created xsi:type="dcterms:W3CDTF">2016-08-16T05:32:12Z</dcterms:created>
  <dcterms:modified xsi:type="dcterms:W3CDTF">2019-07-09T07:08:27Z</dcterms:modified>
</cp:coreProperties>
</file>