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353" r:id="rId17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906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4EA39-D657-4E63-BB92-27A621751684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70446-7096-4673-8F58-A62F739DF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Computer Architecture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CSEN 3104</a:t>
            </a:r>
            <a:br>
              <a:rPr lang="en-US" dirty="0"/>
            </a:br>
            <a:r>
              <a:rPr lang="en-US"/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xmlns="" val="1701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PUSH and POP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	&lt;memory address&gt;</a:t>
            </a:r>
          </a:p>
          <a:p>
            <a:pPr lvl="1"/>
            <a:r>
              <a:rPr lang="en-US" dirty="0"/>
              <a:t>SP </a:t>
            </a:r>
            <a:r>
              <a:rPr lang="en-US" dirty="0">
                <a:sym typeface="Wingdings" pitchFamily="2" charset="2"/>
              </a:rPr>
              <a:t> SP – 1</a:t>
            </a:r>
          </a:p>
          <a:p>
            <a:pPr lvl="1"/>
            <a:r>
              <a:rPr lang="en-US" dirty="0">
                <a:sym typeface="Wingdings" pitchFamily="2" charset="2"/>
              </a:rPr>
              <a:t>Top of stack  &lt; memory address&gt;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POP	&lt;memory address&gt;</a:t>
            </a:r>
          </a:p>
          <a:p>
            <a:pPr lvl="1"/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&lt; memory address&gt;  Top of stack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 SP + 1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Stack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9116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operand</a:t>
            </a:r>
          </a:p>
          <a:p>
            <a:r>
              <a:rPr lang="en-US" dirty="0"/>
              <a:t>This type of CPU is known as zero-address machine</a:t>
            </a:r>
          </a:p>
          <a:p>
            <a:r>
              <a:rPr lang="en-US" dirty="0"/>
              <a:t>The two operands are on the top of the stack</a:t>
            </a:r>
          </a:p>
          <a:p>
            <a:r>
              <a:rPr lang="en-US" dirty="0"/>
              <a:t>Result will be on the top of stack</a:t>
            </a:r>
          </a:p>
          <a:p>
            <a:r>
              <a:rPr lang="en-US" altLang="zh-CN" dirty="0">
                <a:ea typeface="宋体" pitchFamily="2" charset="-122"/>
              </a:rPr>
              <a:t>Example: A*B - (X+Y*Z)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A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B</a:t>
            </a:r>
          </a:p>
          <a:p>
            <a:pPr lvl="1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mul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X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Y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Z</a:t>
            </a:r>
          </a:p>
          <a:p>
            <a:pPr lvl="1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mul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add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sub</a:t>
            </a:r>
          </a:p>
          <a:p>
            <a:endParaRPr lang="en-US" dirty="0"/>
          </a:p>
        </p:txBody>
      </p:sp>
      <p:pic>
        <p:nvPicPr>
          <p:cNvPr id="4" name="Picture 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515" y="3154678"/>
            <a:ext cx="3291839" cy="304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221AD8-9426-4ED6-BF57-44A1423547E5}"/>
              </a:ext>
            </a:extLst>
          </p:cNvPr>
          <p:cNvSpPr txBox="1"/>
          <p:nvPr/>
        </p:nvSpPr>
        <p:spPr>
          <a:xfrm>
            <a:off x="9160042" y="2785346"/>
            <a:ext cx="6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Stack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209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No address field -&gt; length of the instruction is short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Low hardware requirements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Efficient computation of complex arithmetic expression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Execution of instruction is fast, because operands are stored in consecutive memory locations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Easy to write a simpler compiler for stack architectures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Stack becomes the bottleneck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Little ability for parallelism or pipelining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Difficult to write an optimizing compiler for stack architectures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Ordering of bytes within a multi-byte word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19794"/>
            <a:ext cx="10515600" cy="483325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Big </a:t>
            </a:r>
            <a:r>
              <a:rPr lang="en-US" altLang="en-US" dirty="0" err="1">
                <a:solidFill>
                  <a:srgbClr val="FF0000"/>
                </a:solidFill>
              </a:rPr>
              <a:t>Endian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Least significant byte has highest address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Store the most significant byte first (at the lower address)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More natural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The sign of the number can be determined by looking at the byte at address offset 0.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Strings and integers are stored in the same order.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Example: Sun, Mac</a:t>
            </a:r>
          </a:p>
          <a:p>
            <a:r>
              <a:rPr lang="en-US" altLang="en-US" dirty="0"/>
              <a:t>Little </a:t>
            </a:r>
            <a:r>
              <a:rPr lang="en-US" altLang="en-US" dirty="0" err="1"/>
              <a:t>Endian</a:t>
            </a:r>
            <a:endParaRPr lang="en-US" altLang="en-US" dirty="0"/>
          </a:p>
          <a:p>
            <a:pPr lvl="1"/>
            <a:r>
              <a:rPr lang="en-US" altLang="en-US" dirty="0"/>
              <a:t>Least significant byte has lowest address</a:t>
            </a:r>
          </a:p>
          <a:p>
            <a:pPr lvl="1"/>
            <a:r>
              <a:rPr lang="en-US" altLang="en-US" dirty="0"/>
              <a:t>Store the </a:t>
            </a:r>
            <a:r>
              <a:rPr lang="en-US" altLang="en-US" dirty="0" smtClean="0"/>
              <a:t>most </a:t>
            </a:r>
            <a:r>
              <a:rPr lang="en-US" altLang="en-US" dirty="0"/>
              <a:t>significant byte </a:t>
            </a:r>
            <a:r>
              <a:rPr lang="en-US" altLang="en-US" dirty="0" smtClean="0"/>
              <a:t>last </a:t>
            </a:r>
            <a:r>
              <a:rPr lang="en-US" altLang="en-US" dirty="0"/>
              <a:t>(at the </a:t>
            </a:r>
            <a:r>
              <a:rPr lang="en-US" altLang="en-US" dirty="0" smtClean="0"/>
              <a:t>highest </a:t>
            </a:r>
            <a:r>
              <a:rPr lang="en-US" altLang="en-US" dirty="0"/>
              <a:t>address)</a:t>
            </a:r>
          </a:p>
          <a:p>
            <a:pPr lvl="1"/>
            <a:r>
              <a:rPr lang="en-US" altLang="en-US" dirty="0"/>
              <a:t>Makes it easier to place values on non-word boundaries.</a:t>
            </a:r>
          </a:p>
          <a:p>
            <a:pPr lvl="1"/>
            <a:r>
              <a:rPr lang="en-US" altLang="en-US" dirty="0"/>
              <a:t>Conversion from a 16-bit integer address to a 32-bit integer address does not require any arithmetic.</a:t>
            </a:r>
          </a:p>
          <a:p>
            <a:pPr lvl="1"/>
            <a:r>
              <a:rPr lang="en-US" altLang="en-US" dirty="0"/>
              <a:t>Example: Alphas, PCs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of Byte Ordering</a:t>
            </a:r>
          </a:p>
        </p:txBody>
      </p:sp>
      <p:pic>
        <p:nvPicPr>
          <p:cNvPr id="7" name="Content Placeholder 6" descr="C:\wpdocs\Julie\Org&amp;Arch\Ch5\PPT\5-1.T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0103" y="5146607"/>
            <a:ext cx="87725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73315" y="2477588"/>
            <a:ext cx="105664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As an example, suppose we have the hexadecimal number 12345678.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big </a:t>
            </a:r>
            <a:r>
              <a:rPr kumimoji="0" lang="en-US" alt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endian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and small </a:t>
            </a:r>
            <a:r>
              <a:rPr kumimoji="0" lang="en-US" alt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endian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arrangements of the bytes are shown below.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Arithmetic 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334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Infix notation</a:t>
            </a:r>
          </a:p>
          <a:p>
            <a:pPr lvl="1"/>
            <a:r>
              <a:rPr lang="en-US" dirty="0"/>
              <a:t>Example: (A + B) * (C + D)</a:t>
            </a:r>
          </a:p>
          <a:p>
            <a:r>
              <a:rPr lang="en-US" dirty="0">
                <a:solidFill>
                  <a:srgbClr val="0000FF"/>
                </a:solidFill>
              </a:rPr>
              <a:t>Polish Notation (or Prefix notation)</a:t>
            </a:r>
          </a:p>
          <a:p>
            <a:pPr lvl="1"/>
            <a:r>
              <a:rPr lang="en-US" dirty="0"/>
              <a:t>Example:  +AB (in Prefix) means A + B (in Infix)</a:t>
            </a:r>
          </a:p>
          <a:p>
            <a:pPr lvl="1"/>
            <a:r>
              <a:rPr lang="en-US" dirty="0"/>
              <a:t>No parenthesis required</a:t>
            </a:r>
          </a:p>
          <a:p>
            <a:r>
              <a:rPr lang="en-US" dirty="0">
                <a:solidFill>
                  <a:srgbClr val="0000FF"/>
                </a:solidFill>
              </a:rPr>
              <a:t>Reverse Polish Notation (or Postfix notation)</a:t>
            </a:r>
          </a:p>
          <a:p>
            <a:pPr lvl="1"/>
            <a:r>
              <a:rPr lang="en-US" dirty="0"/>
              <a:t>Example: AB+ (in Postfix) means A + B (in Infix)</a:t>
            </a:r>
          </a:p>
          <a:p>
            <a:pPr lvl="1"/>
            <a:r>
              <a:rPr lang="en-US" dirty="0"/>
              <a:t>No parenthesis required</a:t>
            </a:r>
          </a:p>
          <a:p>
            <a:r>
              <a:rPr lang="en-US" dirty="0">
                <a:solidFill>
                  <a:srgbClr val="0000FF"/>
                </a:solidFill>
              </a:rPr>
              <a:t>Stack oriented computers are better suited to postfix notation than Infix notation</a:t>
            </a:r>
          </a:p>
          <a:p>
            <a:r>
              <a:rPr lang="en-US" dirty="0"/>
              <a:t>Example: (A +B) * [C/(D-E) + F</a:t>
            </a:r>
            <a:r>
              <a:rPr lang="en-US" dirty="0" smtClean="0"/>
              <a:t>] is </a:t>
            </a:r>
            <a:r>
              <a:rPr lang="en-US" dirty="0"/>
              <a:t>equivalent to AB+CDE-/F+*</a:t>
            </a:r>
          </a:p>
          <a:p>
            <a:r>
              <a:rPr lang="en-US" dirty="0">
                <a:solidFill>
                  <a:srgbClr val="FF0000"/>
                </a:solidFill>
              </a:rPr>
              <a:t>Explain with a Numerical example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2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Various types of Instruction Set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789611"/>
            <a:ext cx="10515600" cy="4415247"/>
          </a:xfrm>
        </p:spPr>
        <p:txBody>
          <a:bodyPr>
            <a:normAutofit/>
          </a:bodyPr>
          <a:lstStyle/>
          <a:p>
            <a:r>
              <a:rPr lang="en-US" dirty="0"/>
              <a:t>Accumulator architecture</a:t>
            </a:r>
          </a:p>
          <a:p>
            <a:r>
              <a:rPr lang="en-US" dirty="0"/>
              <a:t>General Register based architecture</a:t>
            </a:r>
          </a:p>
          <a:p>
            <a:pPr lvl="1"/>
            <a:r>
              <a:rPr lang="en-US" dirty="0"/>
              <a:t>Register-Memory architecture</a:t>
            </a:r>
          </a:p>
          <a:p>
            <a:pPr lvl="1"/>
            <a:r>
              <a:rPr lang="en-US" dirty="0"/>
              <a:t>Memory-Memory architecture</a:t>
            </a:r>
          </a:p>
          <a:p>
            <a:r>
              <a:rPr lang="en-US" dirty="0"/>
              <a:t>Register (Load/ store) architecture</a:t>
            </a:r>
          </a:p>
          <a:p>
            <a:r>
              <a:rPr lang="en-US" dirty="0"/>
              <a:t>Stack architecture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Accumulator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single register, called the Accumulator is used to </a:t>
            </a:r>
          </a:p>
          <a:p>
            <a:pPr lvl="1"/>
            <a:r>
              <a:rPr lang="en-US" dirty="0"/>
              <a:t>process all the instructions</a:t>
            </a:r>
          </a:p>
          <a:p>
            <a:pPr lvl="1"/>
            <a:r>
              <a:rPr lang="en-US" dirty="0"/>
              <a:t>store the operand before the operation</a:t>
            </a:r>
          </a:p>
          <a:p>
            <a:pPr lvl="1"/>
            <a:r>
              <a:rPr lang="en-US" dirty="0"/>
              <a:t>store intermediate results</a:t>
            </a:r>
          </a:p>
          <a:p>
            <a:pPr lvl="1"/>
            <a:r>
              <a:rPr lang="en-US" dirty="0"/>
              <a:t>store the result after the operation</a:t>
            </a:r>
          </a:p>
          <a:p>
            <a:r>
              <a:rPr lang="en-US" dirty="0"/>
              <a:t>Instruction format has only one operand (in register or memory)</a:t>
            </a:r>
          </a:p>
          <a:p>
            <a:r>
              <a:rPr lang="en-US" dirty="0"/>
              <a:t>Accumulator almost always implicitly used</a:t>
            </a:r>
          </a:p>
          <a:p>
            <a:r>
              <a:rPr lang="en-US" dirty="0"/>
              <a:t>This type of CPU is known as one-address machine</a:t>
            </a:r>
          </a:p>
          <a:p>
            <a:r>
              <a:rPr lang="en-US" dirty="0"/>
              <a:t>Example: MULT X			</a:t>
            </a:r>
            <a:r>
              <a:rPr lang="en-US" sz="2400" dirty="0"/>
              <a:t>[ X = address of the operand]</a:t>
            </a:r>
          </a:p>
          <a:p>
            <a:r>
              <a:rPr lang="en-US" dirty="0"/>
              <a:t>(AC) </a:t>
            </a:r>
            <a:r>
              <a:rPr lang="en-US" dirty="0">
                <a:sym typeface="Wingdings" pitchFamily="2" charset="2"/>
              </a:rPr>
              <a:t> (AC) * mem[X]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Accumulator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807131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spcBef>
                <a:spcPct val="30000"/>
              </a:spcBef>
              <a:buFontTx/>
              <a:buChar char="•"/>
            </a:pPr>
            <a:r>
              <a:rPr lang="en-US" altLang="zh-CN" dirty="0">
                <a:latin typeface="Arial" charset="0"/>
              </a:rPr>
              <a:t>Example: </a:t>
            </a:r>
            <a:r>
              <a:rPr lang="en-US" altLang="zh-CN" dirty="0"/>
              <a:t>A*B - (X+Y*Z)</a:t>
            </a:r>
          </a:p>
          <a:p>
            <a:pPr lvl="1">
              <a:spcBef>
                <a:spcPct val="30000"/>
              </a:spcBef>
            </a:pPr>
            <a:r>
              <a:rPr lang="en-US" altLang="zh-CN" sz="2600" dirty="0">
                <a:latin typeface="Arial" charset="0"/>
              </a:rPr>
              <a:t>load Z</a:t>
            </a:r>
          </a:p>
          <a:p>
            <a:pPr lvl="1">
              <a:spcBef>
                <a:spcPct val="30000"/>
              </a:spcBef>
            </a:pPr>
            <a:r>
              <a:rPr lang="en-US" altLang="zh-CN" sz="2600" dirty="0" err="1">
                <a:latin typeface="Arial" charset="0"/>
              </a:rPr>
              <a:t>mul</a:t>
            </a:r>
            <a:r>
              <a:rPr lang="en-US" altLang="zh-CN" sz="2600" dirty="0">
                <a:latin typeface="Arial" charset="0"/>
              </a:rPr>
              <a:t> Y</a:t>
            </a:r>
          </a:p>
          <a:p>
            <a:pPr lvl="1">
              <a:spcBef>
                <a:spcPct val="30000"/>
              </a:spcBef>
            </a:pPr>
            <a:r>
              <a:rPr lang="en-US" altLang="zh-CN" sz="2600" dirty="0">
                <a:latin typeface="Arial" charset="0"/>
              </a:rPr>
              <a:t>add X</a:t>
            </a:r>
          </a:p>
          <a:p>
            <a:pPr lvl="1">
              <a:spcBef>
                <a:spcPct val="30000"/>
              </a:spcBef>
            </a:pPr>
            <a:r>
              <a:rPr lang="en-US" altLang="zh-CN" sz="2600" dirty="0">
                <a:latin typeface="Arial" charset="0"/>
              </a:rPr>
              <a:t>store C</a:t>
            </a:r>
          </a:p>
          <a:p>
            <a:pPr lvl="1">
              <a:spcBef>
                <a:spcPct val="30000"/>
              </a:spcBef>
            </a:pPr>
            <a:r>
              <a:rPr lang="en-US" altLang="zh-CN" sz="2600" dirty="0">
                <a:latin typeface="Arial" charset="0"/>
              </a:rPr>
              <a:t>load A</a:t>
            </a:r>
          </a:p>
          <a:p>
            <a:pPr lvl="1">
              <a:spcBef>
                <a:spcPct val="30000"/>
              </a:spcBef>
            </a:pPr>
            <a:r>
              <a:rPr lang="en-US" altLang="zh-CN" sz="2600" dirty="0" err="1">
                <a:latin typeface="Arial" charset="0"/>
              </a:rPr>
              <a:t>mul</a:t>
            </a:r>
            <a:r>
              <a:rPr lang="en-US" altLang="zh-CN" sz="2600" dirty="0">
                <a:latin typeface="Arial" charset="0"/>
              </a:rPr>
              <a:t> B</a:t>
            </a:r>
          </a:p>
          <a:p>
            <a:pPr lvl="1">
              <a:spcBef>
                <a:spcPct val="30000"/>
              </a:spcBef>
            </a:pPr>
            <a:r>
              <a:rPr lang="en-US" altLang="zh-CN" sz="2600" dirty="0">
                <a:latin typeface="Arial" charset="0"/>
              </a:rPr>
              <a:t>sub C</a:t>
            </a:r>
          </a:p>
          <a:p>
            <a:pPr marL="457200" lvl="1" indent="0">
              <a:spcBef>
                <a:spcPct val="30000"/>
              </a:spcBef>
              <a:buNone/>
            </a:pPr>
            <a:endParaRPr lang="en-US" dirty="0"/>
          </a:p>
          <a:p>
            <a:pPr marL="285750" indent="-285750">
              <a:spcBef>
                <a:spcPct val="30000"/>
              </a:spcBef>
              <a:buFontTx/>
              <a:buChar char="•"/>
            </a:pPr>
            <a:r>
              <a:rPr lang="en-US" altLang="zh-CN" sz="3200" dirty="0">
                <a:latin typeface="Arial" charset="0"/>
                <a:ea typeface="宋体" pitchFamily="2" charset="-122"/>
              </a:rPr>
              <a:t>Advantages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dirty="0">
                <a:latin typeface="Arial" charset="0"/>
                <a:ea typeface="宋体" pitchFamily="2" charset="-122"/>
              </a:rPr>
              <a:t>Very low hardware requirements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dirty="0">
                <a:latin typeface="Arial" charset="0"/>
                <a:ea typeface="宋体" pitchFamily="2" charset="-122"/>
              </a:rPr>
              <a:t>Easy to design and understand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dirty="0">
                <a:latin typeface="Arial" charset="0"/>
                <a:ea typeface="宋体" pitchFamily="2" charset="-122"/>
              </a:rPr>
              <a:t>Short instruction and less memory space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dirty="0">
                <a:latin typeface="Arial" charset="0"/>
                <a:ea typeface="宋体" pitchFamily="2" charset="-122"/>
              </a:rPr>
              <a:t>Instruction cycle is faster</a:t>
            </a:r>
          </a:p>
          <a:p>
            <a:pPr marL="285750" indent="-285750">
              <a:spcBef>
                <a:spcPct val="30000"/>
              </a:spcBef>
              <a:buFontTx/>
              <a:buChar char="•"/>
            </a:pPr>
            <a:r>
              <a:rPr lang="en-US" altLang="zh-CN" sz="3200" dirty="0">
                <a:latin typeface="Arial" charset="0"/>
                <a:ea typeface="宋体" pitchFamily="2" charset="-122"/>
              </a:rPr>
              <a:t>Disadvantages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dirty="0">
                <a:latin typeface="Arial" charset="0"/>
                <a:ea typeface="宋体" pitchFamily="2" charset="-122"/>
              </a:rPr>
              <a:t>Accumulator becomes the bottleneck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dirty="0">
                <a:latin typeface="Arial" charset="0"/>
                <a:ea typeface="宋体" pitchFamily="2" charset="-122"/>
              </a:rPr>
              <a:t>Little ability for parallelism or pipelining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dirty="0">
                <a:latin typeface="Arial" charset="0"/>
                <a:ea typeface="宋体" pitchFamily="2" charset="-122"/>
              </a:rPr>
              <a:t>Program size increases as many short instructions are required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dirty="0">
                <a:latin typeface="Arial" charset="0"/>
                <a:ea typeface="宋体" pitchFamily="2" charset="-122"/>
              </a:rPr>
              <a:t>High memory traffic and more execution time</a:t>
            </a:r>
          </a:p>
          <a:p>
            <a:pPr lvl="1">
              <a:spcBef>
                <a:spcPct val="30000"/>
              </a:spcBef>
              <a:buFontTx/>
              <a:buChar char="–"/>
            </a:pPr>
            <a:endParaRPr lang="en-US" altLang="zh-CN" dirty="0">
              <a:latin typeface="Arial" charset="0"/>
              <a:ea typeface="宋体" pitchFamily="2" charset="-122"/>
            </a:endParaRPr>
          </a:p>
          <a:p>
            <a:endParaRPr 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82244" y="2626763"/>
            <a:ext cx="2523810" cy="301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699862" y="5695405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E40CA7-48F5-431A-BA20-3DAAC98250B0}"/>
              </a:ext>
            </a:extLst>
          </p:cNvPr>
          <p:cNvSpPr txBox="1"/>
          <p:nvPr/>
        </p:nvSpPr>
        <p:spPr>
          <a:xfrm>
            <a:off x="8831178" y="2257431"/>
            <a:ext cx="137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Accumulator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General Register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Multiple general purpose registers (GPRs)</a:t>
            </a:r>
          </a:p>
          <a:p>
            <a:r>
              <a:rPr lang="en-US" dirty="0"/>
              <a:t>Two or Three address fields in the Instruction Format</a:t>
            </a:r>
          </a:p>
          <a:p>
            <a:r>
              <a:rPr lang="en-US" dirty="0"/>
              <a:t>Each address field may specify a general register or a memory word</a:t>
            </a:r>
          </a:p>
          <a:p>
            <a:r>
              <a:rPr lang="en-US" dirty="0">
                <a:sym typeface="Wingdings" pitchFamily="2" charset="2"/>
              </a:rPr>
              <a:t>One operand Register and other operand Memory → </a:t>
            </a:r>
            <a:r>
              <a:rPr lang="en-US" dirty="0"/>
              <a:t>Register-Memory architecture</a:t>
            </a:r>
          </a:p>
          <a:p>
            <a:r>
              <a:rPr lang="en-US" dirty="0">
                <a:sym typeface="Wingdings" pitchFamily="2" charset="2"/>
              </a:rPr>
              <a:t>All operands memory → Memory</a:t>
            </a:r>
            <a:r>
              <a:rPr lang="en-US" dirty="0"/>
              <a:t>-Memory architecture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Example (3-address)</a:t>
            </a:r>
          </a:p>
          <a:p>
            <a:pPr lvl="1"/>
            <a:r>
              <a:rPr lang="en-US" dirty="0"/>
              <a:t>SUB	R1, A, B	</a:t>
            </a:r>
            <a:r>
              <a:rPr lang="en-US" dirty="0" smtClean="0"/>
              <a:t>	which </a:t>
            </a:r>
            <a:r>
              <a:rPr lang="en-US" dirty="0"/>
              <a:t>means (R1)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dirty="0" err="1">
                <a:sym typeface="Wingdings" pitchFamily="2" charset="2"/>
              </a:rPr>
              <a:t>mem</a:t>
            </a:r>
            <a:r>
              <a:rPr lang="en-US" dirty="0">
                <a:sym typeface="Wingdings" pitchFamily="2" charset="2"/>
              </a:rPr>
              <a:t>[A] – </a:t>
            </a:r>
            <a:r>
              <a:rPr lang="en-US" dirty="0" err="1">
                <a:sym typeface="Wingdings" pitchFamily="2" charset="2"/>
              </a:rPr>
              <a:t>mem</a:t>
            </a:r>
            <a:r>
              <a:rPr lang="en-US" dirty="0">
                <a:sym typeface="Wingdings" pitchFamily="2" charset="2"/>
              </a:rPr>
              <a:t>[B]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MULT	R1, R2, R3	which means (R1) </a:t>
            </a:r>
            <a:r>
              <a:rPr lang="en-US" dirty="0">
                <a:sym typeface="Wingdings" pitchFamily="2" charset="2"/>
              </a:rPr>
              <a:t> (R2) * (R3)</a:t>
            </a:r>
          </a:p>
          <a:p>
            <a:r>
              <a:rPr lang="en-US" dirty="0"/>
              <a:t>Example (2-address)</a:t>
            </a:r>
          </a:p>
          <a:p>
            <a:pPr lvl="1"/>
            <a:r>
              <a:rPr lang="en-US" dirty="0"/>
              <a:t>MULT	R1, R2		which means (R1) </a:t>
            </a:r>
            <a:r>
              <a:rPr lang="en-US" dirty="0">
                <a:sym typeface="Wingdings" pitchFamily="2" charset="2"/>
              </a:rPr>
              <a:t> (R1) * (R2)</a:t>
            </a:r>
          </a:p>
          <a:p>
            <a:pPr lvl="1"/>
            <a:r>
              <a:rPr lang="en-US" dirty="0">
                <a:sym typeface="Wingdings" pitchFamily="2" charset="2"/>
              </a:rPr>
              <a:t>ADD 	R1, A</a:t>
            </a:r>
            <a:r>
              <a:rPr lang="en-US" dirty="0"/>
              <a:t> 		which means (R1) </a:t>
            </a:r>
            <a:r>
              <a:rPr lang="en-US" dirty="0">
                <a:sym typeface="Wingdings" pitchFamily="2" charset="2"/>
              </a:rPr>
              <a:t> (R1) + mem[A]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General Register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859381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spcBef>
                <a:spcPct val="30000"/>
              </a:spcBef>
              <a:buFontTx/>
              <a:buChar char="•"/>
            </a:pPr>
            <a:r>
              <a:rPr lang="en-US" altLang="zh-CN" sz="2400" dirty="0">
                <a:latin typeface="Arial" charset="0"/>
              </a:rPr>
              <a:t>Example: A*B - (X+Y*Z)	</a:t>
            </a:r>
          </a:p>
          <a:p>
            <a:pPr lvl="1">
              <a:spcBef>
                <a:spcPct val="30000"/>
              </a:spcBef>
              <a:buNone/>
            </a:pPr>
            <a:r>
              <a:rPr lang="en-US" altLang="zh-CN" dirty="0" smtClean="0">
                <a:latin typeface="Arial" charset="0"/>
              </a:rPr>
              <a:t>		3 </a:t>
            </a:r>
            <a:r>
              <a:rPr lang="en-US" altLang="zh-CN" dirty="0">
                <a:latin typeface="Arial" charset="0"/>
              </a:rPr>
              <a:t>operands		           2 operands</a:t>
            </a:r>
          </a:p>
          <a:p>
            <a:pPr lvl="2">
              <a:spcBef>
                <a:spcPct val="30000"/>
              </a:spcBef>
            </a:pPr>
            <a:r>
              <a:rPr lang="en-US" altLang="zh-CN" dirty="0" err="1">
                <a:latin typeface="Arial" charset="0"/>
              </a:rPr>
              <a:t>mul</a:t>
            </a:r>
            <a:r>
              <a:rPr lang="en-US" altLang="zh-CN" dirty="0">
                <a:latin typeface="Arial" charset="0"/>
              </a:rPr>
              <a:t> D, A, B			mov D, A</a:t>
            </a:r>
          </a:p>
          <a:p>
            <a:pPr lvl="2">
              <a:spcBef>
                <a:spcPct val="30000"/>
              </a:spcBef>
            </a:pPr>
            <a:r>
              <a:rPr lang="en-US" altLang="zh-CN" dirty="0" err="1">
                <a:latin typeface="Arial" charset="0"/>
              </a:rPr>
              <a:t>mul</a:t>
            </a:r>
            <a:r>
              <a:rPr lang="en-US" altLang="zh-CN" dirty="0">
                <a:latin typeface="Arial" charset="0"/>
              </a:rPr>
              <a:t> E, Y, Z			</a:t>
            </a:r>
            <a:r>
              <a:rPr lang="en-US" altLang="zh-CN" dirty="0" err="1">
                <a:latin typeface="Arial" charset="0"/>
              </a:rPr>
              <a:t>mul</a:t>
            </a:r>
            <a:r>
              <a:rPr lang="en-US" altLang="zh-CN" dirty="0">
                <a:latin typeface="Arial" charset="0"/>
              </a:rPr>
              <a:t> D, B</a:t>
            </a:r>
          </a:p>
          <a:p>
            <a:pPr lvl="2">
              <a:spcBef>
                <a:spcPct val="30000"/>
              </a:spcBef>
            </a:pPr>
            <a:r>
              <a:rPr lang="en-US" altLang="zh-CN" dirty="0">
                <a:latin typeface="Arial" charset="0"/>
              </a:rPr>
              <a:t>add E, X, E			mov E, Y</a:t>
            </a:r>
          </a:p>
          <a:p>
            <a:pPr lvl="2">
              <a:spcBef>
                <a:spcPct val="30000"/>
              </a:spcBef>
            </a:pPr>
            <a:r>
              <a:rPr lang="en-US" altLang="zh-CN" dirty="0">
                <a:latin typeface="Arial" charset="0"/>
              </a:rPr>
              <a:t>sub E, D, E			</a:t>
            </a:r>
            <a:r>
              <a:rPr lang="en-US" altLang="zh-CN" dirty="0" err="1">
                <a:latin typeface="Arial" charset="0"/>
              </a:rPr>
              <a:t>mul</a:t>
            </a:r>
            <a:r>
              <a:rPr lang="en-US" altLang="zh-CN" dirty="0">
                <a:latin typeface="Arial" charset="0"/>
              </a:rPr>
              <a:t> E, Z</a:t>
            </a:r>
          </a:p>
          <a:p>
            <a:pPr lvl="2">
              <a:spcBef>
                <a:spcPct val="30000"/>
              </a:spcBef>
            </a:pPr>
            <a:r>
              <a:rPr lang="en-US" altLang="zh-CN" dirty="0">
                <a:latin typeface="Arial" charset="0"/>
              </a:rPr>
              <a:t>				add E, X</a:t>
            </a:r>
          </a:p>
          <a:p>
            <a:pPr lvl="2">
              <a:spcBef>
                <a:spcPct val="30000"/>
              </a:spcBef>
            </a:pPr>
            <a:r>
              <a:rPr lang="en-US" altLang="zh-CN" dirty="0">
                <a:latin typeface="Arial" charset="0"/>
              </a:rPr>
              <a:t>				sub E, D</a:t>
            </a:r>
          </a:p>
          <a:p>
            <a:pPr marL="285750" indent="-285750">
              <a:spcBef>
                <a:spcPct val="30000"/>
              </a:spcBef>
              <a:buFontTx/>
              <a:buChar char="•"/>
            </a:pPr>
            <a:r>
              <a:rPr lang="en-US" altLang="zh-CN" dirty="0">
                <a:latin typeface="Arial" charset="0"/>
                <a:ea typeface="宋体" pitchFamily="2" charset="-122"/>
              </a:rPr>
              <a:t>Advantages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Many registers are used, so program size is less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Requires fewer instructions (especially if 3 operands)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Less memory required to store the program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Easy to write compilers for (especially if 3 operands)</a:t>
            </a:r>
          </a:p>
          <a:p>
            <a:pPr marL="285750" indent="-285750">
              <a:spcBef>
                <a:spcPct val="30000"/>
              </a:spcBef>
              <a:buFontTx/>
              <a:buChar char="•"/>
            </a:pPr>
            <a:r>
              <a:rPr lang="en-US" altLang="zh-CN" dirty="0">
                <a:latin typeface="Arial" charset="0"/>
                <a:ea typeface="宋体" pitchFamily="2" charset="-122"/>
              </a:rPr>
              <a:t>Disadvantages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Very high memory traffic (especially if 3 operands)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Variable number of clocks per instruction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With two operands, more data movements are required</a:t>
            </a:r>
          </a:p>
          <a:p>
            <a:pPr marL="285750" indent="-285750">
              <a:spcBef>
                <a:spcPct val="30000"/>
              </a:spcBef>
              <a:buFontTx/>
              <a:buChar char="•"/>
            </a:pPr>
            <a:endParaRPr lang="en-US" altLang="zh-CN" sz="2400" dirty="0"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2012" y="5172892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6" name="Picture 35">
            <a:extLst>
              <a:ext uri="{FF2B5EF4-FFF2-40B4-BE49-F238E27FC236}">
                <a16:creationId xmlns:a16="http://schemas.microsoft.com/office/drawing/2014/main" xmlns="" id="{C99676E2-14CB-479A-AA1B-1F16286C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6373" y="1580147"/>
            <a:ext cx="2210115" cy="347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33EC9C-05BF-416C-9F41-CD4C9E1CF70C}"/>
              </a:ext>
            </a:extLst>
          </p:cNvPr>
          <p:cNvSpPr txBox="1"/>
          <p:nvPr/>
        </p:nvSpPr>
        <p:spPr>
          <a:xfrm>
            <a:off x="9845213" y="1228298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(Load/ Store)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Divides instructions into two categories:</a:t>
            </a:r>
          </a:p>
          <a:p>
            <a:pPr lvl="1"/>
            <a:r>
              <a:rPr lang="en-US" dirty="0"/>
              <a:t>Memory access (Load and Store between memory and registers)</a:t>
            </a:r>
          </a:p>
          <a:p>
            <a:pPr lvl="1"/>
            <a:r>
              <a:rPr lang="en-US" dirty="0" smtClean="0"/>
              <a:t>Arithmetic / Logic </a:t>
            </a:r>
            <a:r>
              <a:rPr lang="en-US" dirty="0"/>
              <a:t>operations (which only occur between registers)</a:t>
            </a:r>
          </a:p>
          <a:p>
            <a:r>
              <a:rPr lang="en-US" dirty="0"/>
              <a:t>For example, both operands and destination for an ADD operation must be in registers</a:t>
            </a:r>
          </a:p>
          <a:p>
            <a:r>
              <a:rPr lang="en-US" dirty="0"/>
              <a:t>Only load and store instructions access the memory (memory indirect addressing mode)</a:t>
            </a:r>
          </a:p>
          <a:p>
            <a:r>
              <a:rPr lang="en-US" dirty="0"/>
              <a:t>All other instructions use registers as operands.</a:t>
            </a:r>
          </a:p>
          <a:p>
            <a:r>
              <a:rPr lang="en-US" dirty="0"/>
              <a:t>Primary motivation is speedup –registers are faster</a:t>
            </a:r>
          </a:p>
          <a:p>
            <a:r>
              <a:rPr lang="en-US" dirty="0"/>
              <a:t>RISC instruction set architectures such as PowerPC, SPARC, RISC-V, ARM and MIPS are load–store architectures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08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Load/ Store Architecture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241"/>
            <a:ext cx="10515600" cy="4579721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altLang="zh-CN" dirty="0">
                <a:latin typeface="Arial" charset="0"/>
              </a:rPr>
              <a:t>Example: C = A*B - (X+Y*Z)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Arial" charset="0"/>
              </a:rPr>
              <a:t>load R1, &amp;A		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Arial" charset="0"/>
              </a:rPr>
              <a:t>load R2, &amp;B	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Arial" charset="0"/>
              </a:rPr>
              <a:t>load R3, &amp;X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Arial" charset="0"/>
              </a:rPr>
              <a:t>load R4, &amp;Y		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Arial" charset="0"/>
              </a:rPr>
              <a:t>load R5, &amp;Z	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 err="1">
                <a:latin typeface="Arial" charset="0"/>
              </a:rPr>
              <a:t>mul</a:t>
            </a:r>
            <a:r>
              <a:rPr lang="en-US" altLang="zh-CN" sz="2000" dirty="0">
                <a:latin typeface="Arial" charset="0"/>
              </a:rPr>
              <a:t> R7, R4, R5		/*	Y*Z 		*/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Arial" charset="0"/>
              </a:rPr>
              <a:t>add R8, R7, R3   		/* 	X + Y*Z 	*/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 err="1">
                <a:latin typeface="Arial" charset="0"/>
              </a:rPr>
              <a:t>mul</a:t>
            </a:r>
            <a:r>
              <a:rPr lang="en-US" altLang="zh-CN" sz="2000" dirty="0">
                <a:latin typeface="Arial" charset="0"/>
              </a:rPr>
              <a:t> R9, R1, R2		/* 	A*B		*/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Arial" charset="0"/>
              </a:rPr>
              <a:t>sub R10, R9, R8		/*	A*B – (X+Y*Z) 	*/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dirty="0"/>
              <a:t>store R10, &amp;C</a:t>
            </a:r>
          </a:p>
          <a:p>
            <a:pPr marL="285750" indent="-285750">
              <a:spcBef>
                <a:spcPct val="30000"/>
              </a:spcBef>
              <a:buFontTx/>
              <a:buChar char="•"/>
            </a:pPr>
            <a:r>
              <a:rPr lang="en-US" altLang="zh-CN" dirty="0">
                <a:latin typeface="Arial" charset="0"/>
                <a:ea typeface="宋体" pitchFamily="2" charset="-122"/>
              </a:rPr>
              <a:t>Advantages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Simple, fixed length instruction encodings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Instructions take similar number of cycles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Relatively easy to pipeline and make superscalar</a:t>
            </a:r>
          </a:p>
          <a:p>
            <a:pPr marL="285750" indent="-285750">
              <a:spcBef>
                <a:spcPct val="30000"/>
              </a:spcBef>
              <a:buFontTx/>
              <a:buChar char="•"/>
            </a:pPr>
            <a:r>
              <a:rPr lang="en-US" altLang="zh-CN" dirty="0">
                <a:latin typeface="Arial" charset="0"/>
                <a:ea typeface="宋体" pitchFamily="2" charset="-122"/>
              </a:rPr>
              <a:t>Disadvantages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Higher instruction count 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Not all instructions need three operands</a:t>
            </a:r>
          </a:p>
          <a:p>
            <a:pPr lvl="1">
              <a:spcBef>
                <a:spcPct val="30000"/>
              </a:spcBef>
              <a:buFontTx/>
              <a:buChar char="–"/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Dependent on good compiler</a:t>
            </a: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4177" y="1641565"/>
            <a:ext cx="3333205" cy="500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058400" y="1227909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Stack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What is stack?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A portion of memory, used to store operands in successive locations</a:t>
            </a:r>
          </a:p>
          <a:p>
            <a:pPr lvl="1"/>
            <a:r>
              <a:rPr lang="en-US" sz="2800" dirty="0"/>
              <a:t>A data structure in which a list of data is accessed with LIFO access method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Only two operations: PUSH and POP</a:t>
            </a:r>
          </a:p>
          <a:p>
            <a:pPr lvl="1"/>
            <a:r>
              <a:rPr lang="en-US" sz="2800" dirty="0"/>
              <a:t>PUSH inserts one operand at the top of the stack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POP takes out one operand from the top of the stack</a:t>
            </a:r>
          </a:p>
          <a:p>
            <a:pPr lvl="1"/>
            <a:r>
              <a:rPr lang="en-US" sz="2800" dirty="0"/>
              <a:t>Operands are pushed or popped from one end only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Stack Pointer (SP) holds the address of the top of the stack</a:t>
            </a:r>
            <a:r>
              <a:rPr lang="en-US" altLang="zh-CN" sz="1600" dirty="0">
                <a:ea typeface="宋体" pitchFamily="2" charset="-122"/>
              </a:rPr>
              <a:t>	</a:t>
            </a:r>
            <a:endParaRPr lang="en-US" altLang="zh-CN" sz="2000" dirty="0">
              <a:ea typeface="宋体" pitchFamily="2" charset="-122"/>
            </a:endParaRPr>
          </a:p>
          <a:p>
            <a:pPr lvl="1"/>
            <a:endParaRPr lang="en-US" sz="2800" dirty="0">
              <a:solidFill>
                <a:srgbClr val="0000FF"/>
              </a:solidFill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5513</TotalTime>
  <Words>810</Words>
  <Application>Microsoft Office PowerPoint</Application>
  <PresentationFormat>Custom</PresentationFormat>
  <Paragraphs>182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Computer Architecture CSEN 3104 Lecture 3</vt:lpstr>
      <vt:lpstr>Various types of Instruction Set Architecture</vt:lpstr>
      <vt:lpstr>Accumulator architecture</vt:lpstr>
      <vt:lpstr>Accumulator architecture</vt:lpstr>
      <vt:lpstr>General Register Architecture</vt:lpstr>
      <vt:lpstr>General Register Architecture</vt:lpstr>
      <vt:lpstr>Register (Load/ Store) Architecture</vt:lpstr>
      <vt:lpstr>Load/ Store Architecture </vt:lpstr>
      <vt:lpstr>Stack architecture</vt:lpstr>
      <vt:lpstr>Example of PUSH and POP</vt:lpstr>
      <vt:lpstr>Stack architecture</vt:lpstr>
      <vt:lpstr>Stack architecture</vt:lpstr>
      <vt:lpstr>Ordering of bytes within a multi-byte word</vt:lpstr>
      <vt:lpstr>Example of Byte Ordering</vt:lpstr>
      <vt:lpstr>Arithmetic Expression Evaluation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493</cp:revision>
  <cp:lastPrinted>2018-07-18T10:53:47Z</cp:lastPrinted>
  <dcterms:created xsi:type="dcterms:W3CDTF">2016-08-16T05:32:12Z</dcterms:created>
  <dcterms:modified xsi:type="dcterms:W3CDTF">2019-07-11T10:06:37Z</dcterms:modified>
</cp:coreProperties>
</file>