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749" r:id="rId3"/>
    <p:sldId id="750" r:id="rId4"/>
    <p:sldId id="471" r:id="rId5"/>
    <p:sldId id="463" r:id="rId6"/>
    <p:sldId id="464" r:id="rId7"/>
    <p:sldId id="465" r:id="rId8"/>
    <p:sldId id="381" r:id="rId9"/>
    <p:sldId id="467" r:id="rId10"/>
    <p:sldId id="466" r:id="rId11"/>
    <p:sldId id="469" r:id="rId12"/>
    <p:sldId id="396" r:id="rId13"/>
    <p:sldId id="472" r:id="rId14"/>
    <p:sldId id="399" r:id="rId15"/>
    <p:sldId id="475" r:id="rId16"/>
    <p:sldId id="476" r:id="rId17"/>
    <p:sldId id="474" r:id="rId18"/>
    <p:sldId id="748" r:id="rId19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85802CC-19E1-4080-8340-1003475045FE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B1401EB-F155-40DF-B7BC-B147128E2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641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4EA39-D657-4E63-BB92-27A621751684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70446-7096-4673-8F58-A62F739DF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4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63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71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23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58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79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7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05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34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85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15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Computer Architecture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CSEN 3104</a:t>
            </a:r>
            <a:br>
              <a:rPr lang="en-US" dirty="0"/>
            </a:br>
            <a:r>
              <a:rPr lang="en-US"/>
              <a:t>Lecture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Dr. </a:t>
            </a:r>
            <a:r>
              <a:rPr lang="en-US" dirty="0" err="1">
                <a:solidFill>
                  <a:srgbClr val="0000FF"/>
                </a:solidFill>
              </a:rPr>
              <a:t>Debranjan</a:t>
            </a:r>
            <a:r>
              <a:rPr lang="en-US" dirty="0">
                <a:solidFill>
                  <a:srgbClr val="0000FF"/>
                </a:solidFill>
              </a:rPr>
              <a:t> Sarkar</a:t>
            </a:r>
          </a:p>
        </p:txBody>
      </p:sp>
    </p:spTree>
    <p:extLst>
      <p:ext uri="{BB962C8B-B14F-4D97-AF65-F5344CB8AC3E}">
        <p14:creationId xmlns:p14="http://schemas.microsoft.com/office/powerpoint/2010/main" xmlns="" val="17015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185D5355-9EAE-4D61-8181-B04A76F2C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</a:rPr>
              <a:t>MIPS Branch Instructions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854104A8-D7F9-46D9-94C9-2D88BE00B7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Alter program flow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/>
              <a:t>	</a:t>
            </a:r>
            <a:r>
              <a:rPr lang="en-US" altLang="en-US" sz="24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beq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 $s1, $s2, 25	if ($s1==$s2) PC = PC + 4 + 4*25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Unconditional jump</a:t>
            </a:r>
          </a:p>
          <a:p>
            <a:pPr>
              <a:buNone/>
            </a:pPr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	</a:t>
            </a: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j LABEL		# </a:t>
            </a:r>
            <a:r>
              <a:rPr lang="en-US" altLang="en-US" sz="18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goto</a:t>
            </a: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 Label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Conditional branches allow decision making</a:t>
            </a:r>
          </a:p>
          <a:p>
            <a:pPr>
              <a:buNone/>
            </a:pP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		</a:t>
            </a:r>
            <a:r>
              <a:rPr lang="en-US" altLang="en-US" sz="24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beq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 R1, R2, LABEL	    if R1==R2 </a:t>
            </a:r>
            <a:r>
              <a:rPr lang="en-US" altLang="en-US" sz="24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goto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 LABEL</a:t>
            </a:r>
            <a:b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24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bne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 R3, R4, LABEL	    if R3!=R4 </a:t>
            </a:r>
            <a:r>
              <a:rPr lang="en-US" altLang="en-US" sz="24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goto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 LABEL</a:t>
            </a:r>
            <a:endParaRPr lang="en-US" altLang="en-US" sz="2400" dirty="0"/>
          </a:p>
          <a:p>
            <a:r>
              <a:rPr lang="en-US" altLang="en-US" dirty="0">
                <a:solidFill>
                  <a:srgbClr val="FF0000"/>
                </a:solidFill>
              </a:rPr>
              <a:t>Example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sz="2400" dirty="0"/>
              <a:t>C Code	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if (</a:t>
            </a:r>
            <a:r>
              <a:rPr lang="en-US" altLang="en-US" sz="24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==j) </a:t>
            </a:r>
            <a:r>
              <a:rPr lang="en-US" altLang="en-US" sz="24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goto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 L1;</a:t>
            </a:r>
            <a:b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		f = g + h;</a:t>
            </a:r>
            <a:b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	  L1:	f = f - </a:t>
            </a:r>
            <a:r>
              <a:rPr lang="en-US" altLang="en-US" sz="24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i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;</a:t>
            </a:r>
            <a:b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2400" dirty="0">
                <a:latin typeface="Courier" charset="0"/>
              </a:rPr>
              <a:t/>
            </a:r>
            <a:br>
              <a:rPr lang="en-US" altLang="en-US" sz="2400" dirty="0">
                <a:latin typeface="Courier" charset="0"/>
              </a:rPr>
            </a:br>
            <a:r>
              <a:rPr lang="en-US" altLang="en-US" sz="2400" dirty="0"/>
              <a:t>Assembly	</a:t>
            </a:r>
            <a:r>
              <a:rPr lang="en-US" altLang="en-US" sz="24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beq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 $s3, $s4, L1</a:t>
            </a:r>
            <a:b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		add $s0, $s1, $s2</a:t>
            </a:r>
            <a:b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	  L1:	sub $s0, $s0, $s3</a:t>
            </a:r>
          </a:p>
          <a:p>
            <a:endParaRPr lang="en-US" altLang="en-US" sz="1800" dirty="0">
              <a:solidFill>
                <a:srgbClr val="0237BC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185D5355-9EAE-4D61-8181-B04A76F2C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MIPS Branch Instructions (I-Format)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854104A8-D7F9-46D9-94C9-2D88BE00B7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Branch instructions use I-Format</a:t>
            </a:r>
          </a:p>
          <a:p>
            <a:r>
              <a:rPr lang="en-US" altLang="en-US" dirty="0"/>
              <a:t>Offset is added to PC when branch is effected</a:t>
            </a:r>
            <a:r>
              <a:rPr lang="en-US" altLang="en-US" sz="2400" dirty="0">
                <a:latin typeface="Courier" charset="0"/>
              </a:rPr>
              <a:t>		</a:t>
            </a:r>
            <a:br>
              <a:rPr lang="en-US" altLang="en-US" sz="2400" dirty="0">
                <a:latin typeface="Courier" charset="0"/>
              </a:rPr>
            </a:br>
            <a:r>
              <a:rPr lang="en-US" altLang="en-US" sz="2400" dirty="0">
                <a:latin typeface="Courier" charset="0"/>
              </a:rPr>
              <a:t>		</a:t>
            </a:r>
            <a:r>
              <a:rPr lang="en-US" altLang="en-US" sz="2400" dirty="0" err="1">
                <a:solidFill>
                  <a:srgbClr val="0237BC"/>
                </a:solidFill>
                <a:latin typeface="Arial Narrow" pitchFamily="34" charset="0"/>
              </a:rPr>
              <a:t>beq</a:t>
            </a:r>
            <a:r>
              <a:rPr lang="en-US" altLang="en-US" sz="2400" dirty="0">
                <a:solidFill>
                  <a:srgbClr val="0237BC"/>
                </a:solidFill>
                <a:latin typeface="Arial Narrow" pitchFamily="34" charset="0"/>
              </a:rPr>
              <a:t> r0, r1, offset</a:t>
            </a:r>
            <a:r>
              <a:rPr lang="en-US" altLang="en-US" sz="2400" dirty="0">
                <a:latin typeface="Courier" charset="0"/>
              </a:rPr>
              <a:t/>
            </a:r>
            <a:br>
              <a:rPr lang="en-US" altLang="en-US" sz="2400" dirty="0">
                <a:latin typeface="Courier" charset="0"/>
              </a:rPr>
            </a:br>
            <a:r>
              <a:rPr lang="en-US" altLang="en-US" sz="2400" dirty="0">
                <a:latin typeface="Courier" charset="0"/>
              </a:rPr>
              <a:t>	</a:t>
            </a:r>
            <a:br>
              <a:rPr lang="en-US" altLang="en-US" sz="2400" dirty="0">
                <a:latin typeface="Courier" charset="0"/>
              </a:rPr>
            </a:br>
            <a:r>
              <a:rPr lang="en-US" altLang="en-US" sz="2400" dirty="0">
                <a:latin typeface="Courier" charset="0"/>
              </a:rPr>
              <a:t>	</a:t>
            </a:r>
            <a:r>
              <a:rPr lang="en-US" altLang="en-US" dirty="0"/>
              <a:t>has the effect:</a:t>
            </a:r>
            <a:r>
              <a:rPr lang="en-US" altLang="en-US" sz="2400" dirty="0">
                <a:latin typeface="Courier" charset="0"/>
              </a:rPr>
              <a:t/>
            </a:r>
            <a:br>
              <a:rPr lang="en-US" altLang="en-US" sz="2400" dirty="0">
                <a:latin typeface="Courier" charset="0"/>
              </a:rPr>
            </a:br>
            <a:r>
              <a:rPr lang="en-US" altLang="en-US" sz="2400" dirty="0">
                <a:latin typeface="Courier" charset="0"/>
              </a:rPr>
              <a:t/>
            </a:r>
            <a:br>
              <a:rPr lang="en-US" altLang="en-US" sz="2400" dirty="0">
                <a:latin typeface="Courier" charset="0"/>
              </a:rPr>
            </a:br>
            <a:r>
              <a:rPr lang="en-US" altLang="en-US" sz="2400" dirty="0">
                <a:latin typeface="Courier" charset="0"/>
              </a:rPr>
              <a:t>		</a:t>
            </a:r>
            <a:r>
              <a:rPr lang="en-US" altLang="en-US" sz="2400" dirty="0">
                <a:solidFill>
                  <a:srgbClr val="0237BC"/>
                </a:solidFill>
                <a:latin typeface="Arial Narrow" pitchFamily="34" charset="0"/>
              </a:rPr>
              <a:t>if (r0==r1) pc = pc + 4 + (offset &lt;&lt; 2)</a:t>
            </a:r>
            <a:br>
              <a:rPr lang="en-US" altLang="en-US" sz="2400" dirty="0">
                <a:solidFill>
                  <a:srgbClr val="0237BC"/>
                </a:solidFill>
                <a:latin typeface="Arial Narrow" pitchFamily="34" charset="0"/>
              </a:rPr>
            </a:br>
            <a:r>
              <a:rPr lang="en-US" altLang="en-US" sz="2400" dirty="0">
                <a:solidFill>
                  <a:srgbClr val="0237BC"/>
                </a:solidFill>
                <a:latin typeface="Arial Narrow" pitchFamily="34" charset="0"/>
              </a:rPr>
              <a:t>		else pc = pc + 4;</a:t>
            </a:r>
            <a:endParaRPr lang="en-US" altLang="en-US" dirty="0">
              <a:solidFill>
                <a:srgbClr val="0237BC"/>
              </a:solidFill>
              <a:latin typeface="Arial Narrow" pitchFamily="34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97430" y="1878875"/>
            <a:ext cx="4876800" cy="838200"/>
            <a:chOff x="960" y="912"/>
            <a:chExt cx="3072" cy="52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60" y="120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536" y="120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>
                <a:solidFill>
                  <a:srgbClr val="990000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016" y="120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>
                <a:solidFill>
                  <a:srgbClr val="990000"/>
                </a:solidFill>
                <a:latin typeface="Times New Roman" pitchFamily="18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496" y="120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>
                <a:solidFill>
                  <a:srgbClr val="990000"/>
                </a:solidFill>
                <a:latin typeface="Times New Roman" pitchFamily="18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960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008" y="110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536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016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584" y="110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2496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064" y="110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592" y="1104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4032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056" y="912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6 bits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594" y="912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5 bits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074" y="912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 dirty="0">
                  <a:latin typeface="Times New Roman" pitchFamily="18" charset="0"/>
                </a:rPr>
                <a:t>5 bits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054" y="912"/>
              <a:ext cx="43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itchFamily="18" charset="0"/>
                </a:rPr>
                <a:t>16 bits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236580" y="4352744"/>
            <a:ext cx="1671639" cy="822325"/>
            <a:chOff x="4356" y="2026"/>
            <a:chExt cx="1053" cy="518"/>
          </a:xfrm>
        </p:grpSpPr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356" y="2026"/>
              <a:ext cx="1053" cy="40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dirty="0">
                  <a:latin typeface="Helvetica" pitchFamily="34" charset="0"/>
                </a:rPr>
                <a:t>Conversion to </a:t>
              </a:r>
            </a:p>
            <a:p>
              <a:r>
                <a:rPr lang="en-US" altLang="en-US" dirty="0">
                  <a:latin typeface="Helvetica" pitchFamily="34" charset="0"/>
                </a:rPr>
                <a:t>word offset</a:t>
              </a:r>
            </a:p>
          </p:txBody>
        </p:sp>
        <p:sp>
          <p:nvSpPr>
            <p:cNvPr id="25" name="AutoShape 24"/>
            <p:cNvSpPr>
              <a:spLocks/>
            </p:cNvSpPr>
            <p:nvPr/>
          </p:nvSpPr>
          <p:spPr bwMode="auto">
            <a:xfrm rot="5400000">
              <a:off x="4872" y="2328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20264762-442E-4B35-8301-D8740E50B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Comparisons - What about &lt;, &lt;=, &gt;, &gt;=?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F1642867-4E6F-4531-939A-C27081393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bne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beq</a:t>
            </a:r>
            <a:r>
              <a:rPr lang="en-US" altLang="en-US" dirty="0"/>
              <a:t> provide equality comparison</a:t>
            </a:r>
          </a:p>
          <a:p>
            <a:r>
              <a:rPr lang="en-US" altLang="en-US" dirty="0" err="1">
                <a:latin typeface="Courier New" panose="02070309020205020404" pitchFamily="49" charset="0"/>
              </a:rPr>
              <a:t>Slt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dest</a:t>
            </a:r>
            <a:r>
              <a:rPr lang="en-US" altLang="en-US" dirty="0">
                <a:latin typeface="Courier New" panose="02070309020205020404" pitchFamily="49" charset="0"/>
              </a:rPr>
              <a:t>, src1, src2</a:t>
            </a:r>
            <a:r>
              <a:rPr lang="en-US" altLang="en-US" dirty="0"/>
              <a:t> instruction sets </a:t>
            </a:r>
            <a:r>
              <a:rPr lang="en-US" altLang="en-US" dirty="0" err="1">
                <a:latin typeface="Courier New" panose="02070309020205020404" pitchFamily="49" charset="0"/>
              </a:rPr>
              <a:t>dest</a:t>
            </a:r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dirty="0"/>
              <a:t>if </a:t>
            </a:r>
            <a:r>
              <a:rPr lang="en-US" altLang="en-US" dirty="0">
                <a:latin typeface="Courier New" panose="02070309020205020404" pitchFamily="49" charset="0"/>
              </a:rPr>
              <a:t>src1 &lt; src2</a:t>
            </a:r>
            <a:endParaRPr lang="en-US" altLang="en-US" dirty="0">
              <a:solidFill>
                <a:srgbClr val="0237BC"/>
              </a:solidFill>
              <a:latin typeface="Arial Narrow" panose="020B0606020202030204" pitchFamily="34" charset="0"/>
            </a:endParaRPr>
          </a:p>
          <a:p>
            <a:r>
              <a:rPr lang="en-US" altLang="en-US" dirty="0"/>
              <a:t>	</a:t>
            </a:r>
            <a:r>
              <a:rPr lang="en-US" altLang="en-US" sz="18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slt</a:t>
            </a: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 $t0,$s3,$s4	# if $s3&lt;$s4 $t0=1;		here $t0 is the condition register</a:t>
            </a:r>
            <a:b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			# else $t0=0;</a:t>
            </a:r>
            <a:endParaRPr lang="en-US" altLang="en-US" dirty="0">
              <a:solidFill>
                <a:srgbClr val="0237BC"/>
              </a:solidFill>
              <a:latin typeface="Arial Narrow" panose="020B0606020202030204" pitchFamily="34" charset="0"/>
            </a:endParaRPr>
          </a:p>
          <a:p>
            <a:r>
              <a:rPr lang="en-US" altLang="en-US" dirty="0"/>
              <a:t>Combine </a:t>
            </a:r>
            <a:r>
              <a:rPr lang="en-US" altLang="en-US" dirty="0" err="1">
                <a:latin typeface="Courier New" panose="02070309020205020404" pitchFamily="49" charset="0"/>
              </a:rPr>
              <a:t>Slt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with </a:t>
            </a:r>
            <a:r>
              <a:rPr lang="en-US" altLang="en-US" dirty="0" err="1">
                <a:latin typeface="Courier New" panose="02070309020205020404" pitchFamily="49" charset="0"/>
              </a:rPr>
              <a:t>bne</a:t>
            </a:r>
            <a:r>
              <a:rPr lang="en-US" altLang="en-US" dirty="0"/>
              <a:t> or </a:t>
            </a:r>
            <a:r>
              <a:rPr lang="en-US" altLang="en-US" dirty="0" err="1">
                <a:latin typeface="Courier New" panose="02070309020205020404" pitchFamily="49" charset="0"/>
              </a:rPr>
              <a:t>beq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to branch if less than</a:t>
            </a:r>
            <a:br>
              <a:rPr lang="en-US" altLang="en-US" dirty="0"/>
            </a:br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18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slt</a:t>
            </a: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 $t0,$s3,$s4		# if (a&lt;b)</a:t>
            </a:r>
            <a:b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18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bne</a:t>
            </a: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 $t0,$zero, Less		#    </a:t>
            </a:r>
            <a:r>
              <a:rPr lang="en-US" altLang="en-US" sz="18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goto</a:t>
            </a: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 Less;</a:t>
            </a:r>
          </a:p>
          <a:p>
            <a:r>
              <a:rPr lang="en-US" altLang="en-US" dirty="0"/>
              <a:t>Why not include a </a:t>
            </a:r>
            <a:r>
              <a:rPr lang="en-US" altLang="en-US" dirty="0" err="1">
                <a:latin typeface="Courier New" panose="02070309020205020404" pitchFamily="49" charset="0"/>
              </a:rPr>
              <a:t>blt</a:t>
            </a:r>
            <a:r>
              <a:rPr lang="en-US" altLang="en-US" dirty="0"/>
              <a:t> instruction in hardware?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Supporting in hardware would lower performance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Assembler provides this function if desired 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(by generating the two instructions)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122ADCB2-E8C5-4084-806B-FA2C0208F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Jump Instructions (J-Format)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0F9886AC-AFF1-4AE9-B407-75A049F3F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652712"/>
            <a:ext cx="8763000" cy="4052888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Jump Instruction uses J-Format (</a:t>
            </a:r>
            <a:r>
              <a:rPr lang="en-US" altLang="en-US" dirty="0">
                <a:latin typeface="Courier New" panose="02070309020205020404" pitchFamily="49" charset="0"/>
              </a:rPr>
              <a:t>op=2</a:t>
            </a:r>
            <a:r>
              <a:rPr lang="en-US" altLang="en-US" dirty="0"/>
              <a:t>)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26 bits are achieved by dropping the high-order 4 bits of the address and the low-order 2 bits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low order 2 bits are always 00, since addresses are always divisible by 4</a:t>
            </a:r>
            <a:endParaRPr lang="en-US" altLang="en-US" dirty="0"/>
          </a:p>
          <a:p>
            <a:r>
              <a:rPr lang="en-US" altLang="en-US" dirty="0"/>
              <a:t>What happens during execution?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>	PC = PC[31:28] : (IR[25:0] &lt;&lt; 2)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jal</a:t>
            </a:r>
            <a:r>
              <a:rPr lang="en-US" altLang="en-US" dirty="0"/>
              <a:t> (Jump and Link) Instruction has </a:t>
            </a:r>
            <a:r>
              <a:rPr lang="en-US" altLang="en-US" dirty="0">
                <a:latin typeface="Courier New" panose="02070309020205020404" pitchFamily="49" charset="0"/>
              </a:rPr>
              <a:t>op=3</a:t>
            </a:r>
            <a:endParaRPr lang="en-US" altLang="en-US" dirty="0">
              <a:solidFill>
                <a:srgbClr val="0237BC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4820" name="Group 4">
            <a:extLst>
              <a:ext uri="{FF2B5EF4-FFF2-40B4-BE49-F238E27FC236}">
                <a16:creationId xmlns:a16="http://schemas.microsoft.com/office/drawing/2014/main" xmlns="" id="{A564806D-8644-4B5E-96AC-D356E16B452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524000"/>
            <a:ext cx="4876800" cy="838200"/>
            <a:chOff x="960" y="960"/>
            <a:chExt cx="3072" cy="528"/>
          </a:xfrm>
        </p:grpSpPr>
        <p:sp>
          <p:nvSpPr>
            <p:cNvPr id="34826" name="Rectangle 5">
              <a:extLst>
                <a:ext uri="{FF2B5EF4-FFF2-40B4-BE49-F238E27FC236}">
                  <a16:creationId xmlns:a16="http://schemas.microsoft.com/office/drawing/2014/main" xmlns="" id="{5EB9C6C9-0F7B-4F81-A554-24E1ABB2D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27" name="Rectangle 6">
              <a:extLst>
                <a:ext uri="{FF2B5EF4-FFF2-40B4-BE49-F238E27FC236}">
                  <a16:creationId xmlns:a16="http://schemas.microsoft.com/office/drawing/2014/main" xmlns="" id="{2ECF4BA1-128E-4F6D-A792-171E33A2F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48"/>
              <a:ext cx="249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address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28" name="Line 7">
              <a:extLst>
                <a:ext uri="{FF2B5EF4-FFF2-40B4-BE49-F238E27FC236}">
                  <a16:creationId xmlns:a16="http://schemas.microsoft.com/office/drawing/2014/main" xmlns="" id="{A113FCEA-8809-4190-BDF9-33EFD599A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29" name="Line 8">
              <a:extLst>
                <a:ext uri="{FF2B5EF4-FFF2-40B4-BE49-F238E27FC236}">
                  <a16:creationId xmlns:a16="http://schemas.microsoft.com/office/drawing/2014/main" xmlns="" id="{09827AC2-29E3-4647-9CC8-549777758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15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0" name="Line 9">
              <a:extLst>
                <a:ext uri="{FF2B5EF4-FFF2-40B4-BE49-F238E27FC236}">
                  <a16:creationId xmlns:a16="http://schemas.microsoft.com/office/drawing/2014/main" xmlns="" id="{BDD946FD-9204-4FD8-B900-771F4794E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1" name="Line 10">
              <a:extLst>
                <a:ext uri="{FF2B5EF4-FFF2-40B4-BE49-F238E27FC236}">
                  <a16:creationId xmlns:a16="http://schemas.microsoft.com/office/drawing/2014/main" xmlns="" id="{97990A6E-DCE0-4D0A-BD96-88925A68D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152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2" name="Line 11">
              <a:extLst>
                <a:ext uri="{FF2B5EF4-FFF2-40B4-BE49-F238E27FC236}">
                  <a16:creationId xmlns:a16="http://schemas.microsoft.com/office/drawing/2014/main" xmlns="" id="{0ED22E9F-27F2-4C36-994C-CDCC3EF00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3" name="Text Box 12">
              <a:extLst>
                <a:ext uri="{FF2B5EF4-FFF2-40B4-BE49-F238E27FC236}">
                  <a16:creationId xmlns:a16="http://schemas.microsoft.com/office/drawing/2014/main" xmlns="" id="{DC4DF441-1873-4E19-BFC0-8ADA96155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960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834" name="Text Box 13">
              <a:extLst>
                <a:ext uri="{FF2B5EF4-FFF2-40B4-BE49-F238E27FC236}">
                  <a16:creationId xmlns:a16="http://schemas.microsoft.com/office/drawing/2014/main" xmlns="" id="{E8AA3861-67C6-4A83-B758-F7061C50B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6" y="960"/>
              <a:ext cx="4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26 bits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1AD9F0-3962-4F9B-9653-759F56EAD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836" y="727394"/>
            <a:ext cx="1722035" cy="102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26960" rIns="190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AutoShape 18">
            <a:extLst>
              <a:ext uri="{FF2B5EF4-FFF2-40B4-BE49-F238E27FC236}">
                <a16:creationId xmlns:a16="http://schemas.microsoft.com/office/drawing/2014/main" xmlns="" id="{58CC6C39-5F52-4267-93B6-F01551C083C7}"/>
              </a:ext>
            </a:extLst>
          </p:cNvPr>
          <p:cNvSpPr>
            <a:spLocks/>
          </p:cNvSpPr>
          <p:nvPr/>
        </p:nvSpPr>
        <p:spPr bwMode="auto">
          <a:xfrm rot="16200000">
            <a:off x="3463925" y="4819479"/>
            <a:ext cx="228600" cy="755650"/>
          </a:xfrm>
          <a:prstGeom prst="leftBrace">
            <a:avLst>
              <a:gd name="adj1" fmla="val 2754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22" name="Group 14">
            <a:extLst>
              <a:ext uri="{FF2B5EF4-FFF2-40B4-BE49-F238E27FC236}">
                <a16:creationId xmlns:a16="http://schemas.microsoft.com/office/drawing/2014/main" xmlns="" id="{F77FE98E-2ED2-4FED-9E3F-A3290E6A850D}"/>
              </a:ext>
            </a:extLst>
          </p:cNvPr>
          <p:cNvGrpSpPr>
            <a:grpSpLocks/>
          </p:cNvGrpSpPr>
          <p:nvPr/>
        </p:nvGrpSpPr>
        <p:grpSpPr bwMode="auto">
          <a:xfrm>
            <a:off x="4519613" y="5083003"/>
            <a:ext cx="1263650" cy="747713"/>
            <a:chOff x="2954" y="2448"/>
            <a:chExt cx="796" cy="471"/>
          </a:xfrm>
        </p:grpSpPr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xmlns="" id="{EC249413-DE74-4BE6-83D9-B675EAC06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628"/>
              <a:ext cx="7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200" dirty="0">
                  <a:latin typeface="Helvetica" panose="020B0604020202020204" pitchFamily="34" charset="0"/>
                </a:rPr>
                <a:t>Conversion to </a:t>
              </a:r>
            </a:p>
            <a:p>
              <a:pPr algn="l"/>
              <a:r>
                <a:rPr lang="en-US" altLang="en-US" sz="1200" dirty="0">
                  <a:solidFill>
                    <a:srgbClr val="990000"/>
                  </a:solidFill>
                  <a:latin typeface="Helvetica" panose="020B0604020202020204" pitchFamily="34" charset="0"/>
                </a:rPr>
                <a:t>word offset</a:t>
              </a:r>
              <a:endParaRPr lang="en-US" altLang="en-US" sz="1200" dirty="0">
                <a:latin typeface="Helvetica" panose="020B0604020202020204" pitchFamily="34" charset="0"/>
              </a:endParaRPr>
            </a:p>
          </p:txBody>
        </p:sp>
        <p:sp>
          <p:nvSpPr>
            <p:cNvPr id="24" name="AutoShape 16">
              <a:extLst>
                <a:ext uri="{FF2B5EF4-FFF2-40B4-BE49-F238E27FC236}">
                  <a16:creationId xmlns:a16="http://schemas.microsoft.com/office/drawing/2014/main" xmlns="" id="{F1798B1F-73B6-468D-85E0-26355911021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264" y="2352"/>
              <a:ext cx="144" cy="336"/>
            </a:xfrm>
            <a:prstGeom prst="leftBrace">
              <a:avLst>
                <a:gd name="adj1" fmla="val 19444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5" name="Text Box 19">
            <a:extLst>
              <a:ext uri="{FF2B5EF4-FFF2-40B4-BE49-F238E27FC236}">
                <a16:creationId xmlns:a16="http://schemas.microsoft.com/office/drawing/2014/main" xmlns="" id="{687D7260-3B2C-439E-B661-5775D6A44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589" y="5309931"/>
            <a:ext cx="1676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200" dirty="0">
                <a:latin typeface="Helvetica" panose="020B0604020202020204" pitchFamily="34" charset="0"/>
              </a:rPr>
              <a:t>Concatenate upper </a:t>
            </a:r>
            <a:r>
              <a:rPr lang="en-US" altLang="en-US" sz="1200" dirty="0">
                <a:solidFill>
                  <a:srgbClr val="990000"/>
                </a:solidFill>
                <a:latin typeface="Helvetica" panose="020B0604020202020204" pitchFamily="34" charset="0"/>
              </a:rPr>
              <a:t>4</a:t>
            </a:r>
            <a:r>
              <a:rPr lang="en-US" altLang="en-US" sz="1200" dirty="0">
                <a:latin typeface="Helvetica" panose="020B0604020202020204" pitchFamily="34" charset="0"/>
              </a:rPr>
              <a:t> bits </a:t>
            </a:r>
          </a:p>
          <a:p>
            <a:pPr algn="l"/>
            <a:r>
              <a:rPr lang="en-US" altLang="en-US" sz="1200" dirty="0">
                <a:latin typeface="Helvetica" panose="020B0604020202020204" pitchFamily="34" charset="0"/>
              </a:rPr>
              <a:t>of PC to form complete</a:t>
            </a:r>
            <a:endParaRPr lang="en-US" altLang="en-US" sz="1200" dirty="0">
              <a:solidFill>
                <a:srgbClr val="990000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altLang="en-US" sz="1200" dirty="0">
                <a:solidFill>
                  <a:srgbClr val="990000"/>
                </a:solidFill>
                <a:latin typeface="Helvetica" panose="020B0604020202020204" pitchFamily="34" charset="0"/>
              </a:rPr>
              <a:t>32-bit address</a:t>
            </a:r>
            <a:endParaRPr lang="en-US" altLang="en-US" sz="12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086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6864A3FB-D9F2-45A0-9202-9CC253CED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Constants / Immediate Instructions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xmlns="" id="{D6E761C6-9DB7-4E17-B130-BAB90BA55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Small constants are used quite frequently (50% of operands) </a:t>
            </a:r>
            <a:br>
              <a:rPr lang="en-US" altLang="en-US" dirty="0"/>
            </a:br>
            <a:r>
              <a:rPr lang="en-US" altLang="en-US" sz="1800" dirty="0">
                <a:latin typeface="Courier" charset="0"/>
              </a:rPr>
              <a:t>	e.g., 	</a:t>
            </a: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A = A + 5;</a:t>
            </a:r>
            <a:b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		B = B + 1;</a:t>
            </a:r>
            <a:b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		C = C - 18;</a:t>
            </a:r>
            <a:endParaRPr lang="en-US" altLang="en-US" dirty="0">
              <a:solidFill>
                <a:srgbClr val="0237BC"/>
              </a:solidFill>
              <a:latin typeface="Arial Narrow" panose="020B0606020202030204" pitchFamily="34" charset="0"/>
            </a:endParaRPr>
          </a:p>
          <a:p>
            <a:r>
              <a:rPr lang="en-US" altLang="en-US" dirty="0"/>
              <a:t>MIPS Immediate Instructions (I-Format):</a:t>
            </a:r>
            <a:r>
              <a:rPr lang="en-US" altLang="en-US" sz="1800" dirty="0">
                <a:latin typeface="Arial Narrow" panose="020B0606020202030204" pitchFamily="34" charset="0"/>
              </a:rPr>
              <a:t/>
            </a:r>
            <a:br>
              <a:rPr lang="en-US" altLang="en-US" sz="1800" dirty="0">
                <a:latin typeface="Arial Narrow" panose="020B0606020202030204" pitchFamily="34" charset="0"/>
              </a:rPr>
            </a:br>
            <a:r>
              <a:rPr lang="en-US" altLang="en-US" sz="1800" dirty="0">
                <a:latin typeface="Arial Narrow" panose="020B0606020202030204" pitchFamily="34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22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addi</a:t>
            </a:r>
            <a:r>
              <a:rPr lang="en-US" altLang="en-US" sz="2200" dirty="0">
                <a:solidFill>
                  <a:srgbClr val="0237BC"/>
                </a:solidFill>
                <a:latin typeface="Arial Narrow" panose="020B0606020202030204" pitchFamily="34" charset="0"/>
              </a:rPr>
              <a:t> $29, $29, 4	</a:t>
            </a:r>
            <a:br>
              <a:rPr lang="en-US" altLang="en-US" sz="22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2200" dirty="0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22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slti</a:t>
            </a:r>
            <a:r>
              <a:rPr lang="en-US" altLang="en-US" sz="2200" dirty="0">
                <a:solidFill>
                  <a:srgbClr val="0237BC"/>
                </a:solidFill>
                <a:latin typeface="Arial Narrow" panose="020B0606020202030204" pitchFamily="34" charset="0"/>
              </a:rPr>
              <a:t> $8, $18, 10	</a:t>
            </a:r>
            <a:br>
              <a:rPr lang="en-US" altLang="en-US" sz="22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2200" dirty="0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22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andi</a:t>
            </a:r>
            <a:r>
              <a:rPr lang="en-US" altLang="en-US" sz="2200" dirty="0">
                <a:solidFill>
                  <a:srgbClr val="0237BC"/>
                </a:solidFill>
                <a:latin typeface="Arial Narrow" panose="020B0606020202030204" pitchFamily="34" charset="0"/>
              </a:rPr>
              <a:t> $29, $29, 6</a:t>
            </a:r>
            <a:br>
              <a:rPr lang="en-US" altLang="en-US" sz="22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2200" dirty="0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22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ori</a:t>
            </a:r>
            <a:r>
              <a:rPr lang="en-US" altLang="en-US" sz="2200" dirty="0">
                <a:solidFill>
                  <a:srgbClr val="0237BC"/>
                </a:solidFill>
                <a:latin typeface="Arial Narrow" panose="020B0606020202030204" pitchFamily="34" charset="0"/>
              </a:rPr>
              <a:t> $29, $29, 4</a:t>
            </a:r>
          </a:p>
          <a:p>
            <a:r>
              <a:rPr lang="en-US" altLang="en-US" dirty="0"/>
              <a:t>Allows </a:t>
            </a:r>
            <a:r>
              <a:rPr lang="en-US" altLang="en-US" dirty="0" err="1"/>
              <a:t>upto</a:t>
            </a:r>
            <a:r>
              <a:rPr lang="en-US" altLang="en-US" dirty="0"/>
              <a:t> 16-bit constants, because</a:t>
            </a:r>
          </a:p>
          <a:p>
            <a:pPr lvl="1"/>
            <a:r>
              <a:rPr lang="en-US" altLang="en-US" dirty="0"/>
              <a:t>16 bits fits neatly in a 32-bit instruction</a:t>
            </a:r>
          </a:p>
          <a:p>
            <a:pPr lvl="1"/>
            <a:r>
              <a:rPr lang="en-US" altLang="en-US" dirty="0"/>
              <a:t>most constants are small (i.e. &lt; 16 bits)</a:t>
            </a:r>
          </a:p>
          <a:p>
            <a:r>
              <a:rPr lang="en-US" altLang="en-US" dirty="0"/>
              <a:t>How do you load just a constant into a register?</a:t>
            </a:r>
          </a:p>
          <a:p>
            <a:pPr lvl="2"/>
            <a:r>
              <a:rPr lang="en-US" altLang="en-US" dirty="0" err="1"/>
              <a:t>ori</a:t>
            </a:r>
            <a:r>
              <a:rPr lang="en-US" altLang="en-US" dirty="0"/>
              <a:t> $5, $zero, 666</a:t>
            </a:r>
          </a:p>
          <a:p>
            <a:endParaRPr lang="en-US" altLang="en-US" dirty="0"/>
          </a:p>
        </p:txBody>
      </p:sp>
      <p:grpSp>
        <p:nvGrpSpPr>
          <p:cNvPr id="36871" name="Group 7">
            <a:extLst>
              <a:ext uri="{FF2B5EF4-FFF2-40B4-BE49-F238E27FC236}">
                <a16:creationId xmlns:a16="http://schemas.microsoft.com/office/drawing/2014/main" xmlns="" id="{0AC6DEE9-359F-4E12-9D8C-96E3FCC17F9B}"/>
              </a:ext>
            </a:extLst>
          </p:cNvPr>
          <p:cNvGrpSpPr>
            <a:grpSpLocks/>
          </p:cNvGrpSpPr>
          <p:nvPr/>
        </p:nvGrpSpPr>
        <p:grpSpPr bwMode="auto">
          <a:xfrm>
            <a:off x="4436836" y="3240999"/>
            <a:ext cx="6024566" cy="382588"/>
            <a:chOff x="2352" y="2351"/>
            <a:chExt cx="3795" cy="241"/>
          </a:xfrm>
        </p:grpSpPr>
        <p:sp>
          <p:nvSpPr>
            <p:cNvPr id="36875" name="AutoShape 8">
              <a:extLst>
                <a:ext uri="{FF2B5EF4-FFF2-40B4-BE49-F238E27FC236}">
                  <a16:creationId xmlns:a16="http://schemas.microsoft.com/office/drawing/2014/main" xmlns="" id="{FBDBFE9A-7960-4578-9861-C35CD607D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2352"/>
              <a:ext cx="144" cy="240"/>
            </a:xfrm>
            <a:prstGeom prst="rightBrace">
              <a:avLst>
                <a:gd name="adj1" fmla="val 13889"/>
                <a:gd name="adj2" fmla="val 50000"/>
              </a:avLst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6" name="Text Box 9">
              <a:extLst>
                <a:ext uri="{FF2B5EF4-FFF2-40B4-BE49-F238E27FC236}">
                  <a16:creationId xmlns:a16="http://schemas.microsoft.com/office/drawing/2014/main" xmlns="" id="{B4155CB1-DC3A-4BDD-BED2-177AEF024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" y="2351"/>
              <a:ext cx="36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dirty="0">
                  <a:solidFill>
                    <a:srgbClr val="990000"/>
                  </a:solidFill>
                  <a:latin typeface="Helvetica" panose="020B0604020202020204" pitchFamily="34" charset="0"/>
                </a:rPr>
                <a:t>Arithmetic instructions </a:t>
              </a:r>
              <a:r>
                <a:rPr lang="en-US" altLang="en-US" dirty="0">
                  <a:solidFill>
                    <a:srgbClr val="000066"/>
                  </a:solidFill>
                  <a:latin typeface="Helvetica" panose="020B0604020202020204" pitchFamily="34" charset="0"/>
                </a:rPr>
                <a:t>sign-extend</a:t>
              </a:r>
              <a:r>
                <a:rPr lang="en-US" altLang="en-US" dirty="0">
                  <a:solidFill>
                    <a:srgbClr val="990000"/>
                  </a:solidFill>
                  <a:latin typeface="Helvetica" panose="020B0604020202020204" pitchFamily="34" charset="0"/>
                </a:rPr>
                <a:t> immediate data</a:t>
              </a:r>
            </a:p>
          </p:txBody>
        </p:sp>
      </p:grpSp>
      <p:grpSp>
        <p:nvGrpSpPr>
          <p:cNvPr id="36872" name="Group 10">
            <a:extLst>
              <a:ext uri="{FF2B5EF4-FFF2-40B4-BE49-F238E27FC236}">
                <a16:creationId xmlns:a16="http://schemas.microsoft.com/office/drawing/2014/main" xmlns="" id="{4B815578-91A4-4071-8BE9-A575F708E984}"/>
              </a:ext>
            </a:extLst>
          </p:cNvPr>
          <p:cNvGrpSpPr>
            <a:grpSpLocks/>
          </p:cNvGrpSpPr>
          <p:nvPr/>
        </p:nvGrpSpPr>
        <p:grpSpPr bwMode="auto">
          <a:xfrm>
            <a:off x="4440010" y="3727505"/>
            <a:ext cx="6324602" cy="447676"/>
            <a:chOff x="2352" y="2647"/>
            <a:chExt cx="3984" cy="282"/>
          </a:xfrm>
        </p:grpSpPr>
        <p:sp>
          <p:nvSpPr>
            <p:cNvPr id="36873" name="AutoShape 11">
              <a:extLst>
                <a:ext uri="{FF2B5EF4-FFF2-40B4-BE49-F238E27FC236}">
                  <a16:creationId xmlns:a16="http://schemas.microsoft.com/office/drawing/2014/main" xmlns="" id="{9301A7E9-414B-418B-947A-A917822DA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2647"/>
              <a:ext cx="144" cy="240"/>
            </a:xfrm>
            <a:prstGeom prst="rightBrace">
              <a:avLst>
                <a:gd name="adj1" fmla="val 13889"/>
                <a:gd name="adj2" fmla="val 50000"/>
              </a:avLst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4" name="Text Box 12">
              <a:extLst>
                <a:ext uri="{FF2B5EF4-FFF2-40B4-BE49-F238E27FC236}">
                  <a16:creationId xmlns:a16="http://schemas.microsoft.com/office/drawing/2014/main" xmlns="" id="{469EE1CF-A6CB-4B85-9AB1-32A77F84B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696"/>
              <a:ext cx="38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dirty="0">
                  <a:solidFill>
                    <a:srgbClr val="990000"/>
                  </a:solidFill>
                  <a:latin typeface="Helvetica" panose="020B0604020202020204" pitchFamily="34" charset="0"/>
                </a:rPr>
                <a:t>Logical instructions </a:t>
              </a:r>
              <a:r>
                <a:rPr lang="en-US" altLang="en-US" u="sng" dirty="0">
                  <a:solidFill>
                    <a:srgbClr val="000066"/>
                  </a:solidFill>
                  <a:latin typeface="Helvetica" panose="020B0604020202020204" pitchFamily="34" charset="0"/>
                </a:rPr>
                <a:t>don’t</a:t>
              </a:r>
              <a:r>
                <a:rPr lang="en-US" altLang="en-US" dirty="0">
                  <a:solidFill>
                    <a:srgbClr val="990000"/>
                  </a:solidFill>
                  <a:latin typeface="Helvetica" panose="020B0604020202020204" pitchFamily="34" charset="0"/>
                </a:rPr>
                <a:t> sign extend immediate data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97B213-CB60-452C-809E-65E846FA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MIPS Logical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4B4F6-82F2-4F45-81B3-25A02C8A6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>and, </a:t>
            </a:r>
            <a:r>
              <a:rPr lang="en-US" altLang="en-US" dirty="0" err="1">
                <a:solidFill>
                  <a:srgbClr val="0237BC"/>
                </a:solidFill>
                <a:latin typeface="Arial Narrow" panose="020B0606020202030204" pitchFamily="34" charset="0"/>
              </a:rPr>
              <a:t>andi</a:t>
            </a:r>
            <a:r>
              <a:rPr lang="en-US" altLang="en-US" dirty="0"/>
              <a:t> - bitwise AND</a:t>
            </a:r>
          </a:p>
          <a:p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>or, </a:t>
            </a:r>
            <a:r>
              <a:rPr lang="en-US" altLang="en-US" dirty="0" err="1">
                <a:solidFill>
                  <a:srgbClr val="0237BC"/>
                </a:solidFill>
                <a:latin typeface="Arial Narrow" panose="020B0606020202030204" pitchFamily="34" charset="0"/>
              </a:rPr>
              <a:t>ori</a:t>
            </a:r>
            <a:r>
              <a:rPr lang="en-US" altLang="en-US" dirty="0"/>
              <a:t> - bitwise OR</a:t>
            </a:r>
          </a:p>
          <a:p>
            <a:r>
              <a:rPr lang="en-US" altLang="en-US" dirty="0"/>
              <a:t>Example</a:t>
            </a:r>
          </a:p>
          <a:p>
            <a:r>
              <a:rPr lang="en-US" altLang="en-US" dirty="0">
                <a:latin typeface="Arial Narrow" panose="020B0606020202030204" pitchFamily="34" charset="0"/>
              </a:rPr>
              <a:t>and	$s2,$s0,$s1</a:t>
            </a:r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>		$s2 ← $s0 AND $s1</a:t>
            </a:r>
          </a:p>
          <a:p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Bitwise AND the content of register $s0 with that of $s1 and put the result in register $s2</a:t>
            </a:r>
          </a:p>
          <a:p>
            <a:r>
              <a:rPr lang="en-US" altLang="en-US" dirty="0" err="1">
                <a:latin typeface="Arial Narrow" panose="020B0606020202030204" pitchFamily="34" charset="0"/>
              </a:rPr>
              <a:t>ori</a:t>
            </a:r>
            <a:r>
              <a:rPr lang="en-US" altLang="en-US" dirty="0">
                <a:latin typeface="Arial Narrow" panose="020B0606020202030204" pitchFamily="34" charset="0"/>
              </a:rPr>
              <a:t>	$s3,s2,252</a:t>
            </a:r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>		$s3 ← $s2 OR 252</a:t>
            </a:r>
            <a:r>
              <a:rPr lang="en-US" altLang="en-US" baseline="-25000" dirty="0">
                <a:solidFill>
                  <a:srgbClr val="0237BC"/>
                </a:solidFill>
                <a:latin typeface="Arial Narrow" panose="020B0606020202030204" pitchFamily="34" charset="0"/>
              </a:rPr>
              <a:t>10</a:t>
            </a:r>
          </a:p>
          <a:p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Bitwise OR the content of register $s2 with 252</a:t>
            </a:r>
            <a:r>
              <a:rPr lang="en-US" altLang="en-US" sz="240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10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and put the result in register $s3</a:t>
            </a:r>
          </a:p>
          <a:p>
            <a:pPr marL="0" indent="0">
              <a:buNone/>
            </a:pPr>
            <a:endParaRPr lang="en-US" altLang="en-US" dirty="0">
              <a:solidFill>
                <a:srgbClr val="0237BC"/>
              </a:solidFill>
              <a:latin typeface="Arial Narrow" panose="020B0606020202030204" pitchFamily="34" charset="0"/>
            </a:endParaRPr>
          </a:p>
          <a:p>
            <a:endParaRPr lang="en-US" altLang="en-US" dirty="0">
              <a:solidFill>
                <a:srgbClr val="0237BC"/>
              </a:solidFill>
              <a:latin typeface="Arial Narrow" panose="020B0606020202030204" pitchFamily="34" charset="0"/>
            </a:endParaRPr>
          </a:p>
          <a:p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07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FE9B08-BCCD-4E9E-81FE-0D28F6DA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Loading 32-Bit Immediate data in a register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CF716E-D867-449D-A416-FCCBD96C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Normally, Immediate operations provide for 16-bit constants.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32-bit constant can be loaded in a register, using two instructions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Suppose we want to load in register </a:t>
            </a:r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>$t0 </a:t>
            </a:r>
            <a:r>
              <a:rPr lang="en-US" altLang="en-US" dirty="0"/>
              <a:t>the value 0A50FB2F0</a:t>
            </a:r>
            <a:r>
              <a:rPr lang="en-US" altLang="en-US" baseline="-25000" dirty="0"/>
              <a:t>16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load upper immediate - </a:t>
            </a:r>
            <a:r>
              <a:rPr lang="en-US" altLang="en-US" i="1" dirty="0" err="1"/>
              <a:t>lui</a:t>
            </a:r>
            <a:r>
              <a:rPr lang="en-US" altLang="en-US" dirty="0"/>
              <a:t> (I-Format) instruction is used to set the upper 16 bits of a constant in a register</a:t>
            </a:r>
            <a:endParaRPr lang="en-US" altLang="en-US" dirty="0">
              <a:solidFill>
                <a:srgbClr val="0237BC"/>
              </a:solidFill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After execution of the instruction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solidFill>
                  <a:srgbClr val="0237BC"/>
                </a:solidFill>
                <a:latin typeface="Arial Narrow" panose="020B0606020202030204" pitchFamily="34" charset="0"/>
              </a:rPr>
              <a:t>lui</a:t>
            </a:r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> $t0, 1010010100001111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 content of the register </a:t>
            </a:r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>$t0 </a:t>
            </a:r>
            <a:r>
              <a:rPr lang="en-US" altLang="en-US" dirty="0"/>
              <a:t>would be 0A50F0000</a:t>
            </a:r>
            <a:r>
              <a:rPr lang="en-US" altLang="en-US" baseline="-25000" dirty="0"/>
              <a:t>16 </a:t>
            </a:r>
            <a:r>
              <a:rPr lang="en-US" altLang="en-US" dirty="0"/>
              <a:t>(lower 16 bits filled with 0)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Then </a:t>
            </a:r>
            <a:r>
              <a:rPr lang="en-US" altLang="en-US" i="1" dirty="0" err="1"/>
              <a:t>ori</a:t>
            </a:r>
            <a:r>
              <a:rPr lang="en-US" altLang="en-US" i="1" dirty="0"/>
              <a:t> </a:t>
            </a:r>
            <a:r>
              <a:rPr lang="en-US" altLang="en-US" dirty="0"/>
              <a:t>instruction is used to fill in lower 16 bits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solidFill>
                  <a:srgbClr val="0237BC"/>
                </a:solidFill>
                <a:latin typeface="Arial Narrow" panose="020B0606020202030204" pitchFamily="34" charset="0"/>
              </a:rPr>
              <a:t>ori</a:t>
            </a:r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> $t0, $t0, 1011001011110000</a:t>
            </a:r>
            <a:endParaRPr lang="en-US" altLang="en-US" baseline="-25000" dirty="0"/>
          </a:p>
          <a:p>
            <a:pPr>
              <a:lnSpc>
                <a:spcPct val="80000"/>
              </a:lnSpc>
            </a:pPr>
            <a:r>
              <a:rPr lang="en-US" altLang="en-US" dirty="0"/>
              <a:t>After execution of this instruction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 content of the register </a:t>
            </a:r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>$t0 </a:t>
            </a:r>
            <a:r>
              <a:rPr lang="en-US" altLang="en-US" dirty="0"/>
              <a:t>would be 0A50FB2F0</a:t>
            </a:r>
            <a:r>
              <a:rPr lang="en-US" altLang="en-US" baseline="-25000" dirty="0"/>
              <a:t>16 </a:t>
            </a: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4682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E3E9C-5A46-47E8-9BDD-B5060C38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MIPS Shift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EFFCCC-A1A6-442D-8BEB-E1BBB3173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</a:rPr>
              <a:t>MIPS Logical Shift Instructions</a:t>
            </a:r>
          </a:p>
          <a:p>
            <a:pPr lvl="1"/>
            <a:r>
              <a:rPr lang="en-US" altLang="en-US" sz="1800" dirty="0">
                <a:solidFill>
                  <a:srgbClr val="0000FF"/>
                </a:solidFill>
              </a:rPr>
              <a:t>Shift left: </a:t>
            </a:r>
            <a:r>
              <a:rPr lang="en-US" altLang="en-US" sz="1800" dirty="0" err="1">
                <a:solidFill>
                  <a:srgbClr val="0000FF"/>
                </a:solidFill>
              </a:rPr>
              <a:t>sll</a:t>
            </a:r>
            <a:r>
              <a:rPr lang="en-US" altLang="en-US" sz="1800" dirty="0">
                <a:solidFill>
                  <a:srgbClr val="0000FF"/>
                </a:solidFill>
              </a:rPr>
              <a:t> (shift-left logical) instruction</a:t>
            </a:r>
          </a:p>
          <a:p>
            <a:pPr lvl="1"/>
            <a:r>
              <a:rPr lang="en-US" altLang="en-US" sz="1800" dirty="0">
                <a:solidFill>
                  <a:srgbClr val="0000FF"/>
                </a:solidFill>
              </a:rPr>
              <a:t>Right shift: </a:t>
            </a:r>
            <a:r>
              <a:rPr lang="en-US" altLang="en-US" sz="1800" dirty="0" err="1">
                <a:solidFill>
                  <a:srgbClr val="0000FF"/>
                </a:solidFill>
              </a:rPr>
              <a:t>srl</a:t>
            </a:r>
            <a:r>
              <a:rPr lang="en-US" altLang="en-US" sz="1800" dirty="0">
                <a:solidFill>
                  <a:srgbClr val="0000FF"/>
                </a:solidFill>
              </a:rPr>
              <a:t> (shift-right logical) instruction</a:t>
            </a:r>
          </a:p>
          <a:p>
            <a:r>
              <a:rPr lang="en-US" altLang="en-US" sz="2200" dirty="0"/>
              <a:t>Example</a:t>
            </a:r>
          </a:p>
          <a:p>
            <a:r>
              <a:rPr lang="en-US" altLang="en-US" sz="2400" dirty="0" err="1">
                <a:latin typeface="Arial Narrow" panose="020B0606020202030204" pitchFamily="34" charset="0"/>
              </a:rPr>
              <a:t>sll</a:t>
            </a:r>
            <a:r>
              <a:rPr lang="en-US" altLang="en-US" sz="2400" dirty="0">
                <a:latin typeface="Arial Narrow" panose="020B0606020202030204" pitchFamily="34" charset="0"/>
              </a:rPr>
              <a:t>	$s1,$s0,4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	$s1 ← $s0 &lt;&lt; 4		</a:t>
            </a:r>
            <a:r>
              <a:rPr lang="en-US" altLang="en-US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Shift left logical register $s0 by 4 bits and put the result in $s1</a:t>
            </a:r>
          </a:p>
          <a:p>
            <a:r>
              <a:rPr lang="en-US" altLang="en-US" sz="2400" dirty="0" err="1">
                <a:latin typeface="Arial Narrow" panose="020B0606020202030204" pitchFamily="34" charset="0"/>
              </a:rPr>
              <a:t>srl</a:t>
            </a:r>
            <a:r>
              <a:rPr lang="en-US" altLang="en-US" sz="2400" dirty="0">
                <a:latin typeface="Arial Narrow" panose="020B0606020202030204" pitchFamily="34" charset="0"/>
              </a:rPr>
              <a:t>	$s2,$s1,8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	$s2 ← $s1 &gt;&gt; 8		</a:t>
            </a:r>
            <a:r>
              <a:rPr lang="en-US" altLang="en-US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Shift right logical register $s1 by 8 bits and put the result in $s2</a:t>
            </a:r>
          </a:p>
          <a:p>
            <a:endParaRPr lang="en-US" altLang="en-US" sz="24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en-US" altLang="en-US" sz="2400" dirty="0">
              <a:solidFill>
                <a:srgbClr val="0237BC"/>
              </a:solidFill>
              <a:latin typeface="Arial Narrow" panose="020B0606020202030204" pitchFamily="34" charset="0"/>
            </a:endParaRPr>
          </a:p>
          <a:p>
            <a:endParaRPr lang="en-US" altLang="en-US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4852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9403601-D959-45C1-B5D7-F97B4200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F3A07B-0025-43C4-B567-6E435AE79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35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73979464-2755-485E-8157-CEB55A6E0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MIPS Design Principles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6C3E6486-77F3-49B8-8833-5C2756AE0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  <a:buFontTx/>
              <a:buChar char="•"/>
            </a:pPr>
            <a:r>
              <a:rPr lang="en-US" altLang="en-US" sz="3200" dirty="0">
                <a:solidFill>
                  <a:srgbClr val="0000FF"/>
                </a:solidFill>
              </a:rPr>
              <a:t>Keep all instructions a single size</a:t>
            </a:r>
          </a:p>
          <a:p>
            <a:pPr marL="342900" indent="-342900">
              <a:lnSpc>
                <a:spcPct val="80000"/>
              </a:lnSpc>
              <a:buFontTx/>
              <a:buChar char="•"/>
            </a:pPr>
            <a:r>
              <a:rPr lang="en-US" altLang="en-US" sz="3200" dirty="0"/>
              <a:t>Always require three register operands in arithmetic instructions</a:t>
            </a:r>
          </a:p>
          <a:p>
            <a:pPr marL="342900" indent="-342900">
              <a:lnSpc>
                <a:spcPct val="80000"/>
              </a:lnSpc>
              <a:buFontTx/>
              <a:buChar char="•"/>
            </a:pPr>
            <a:r>
              <a:rPr lang="en-US" altLang="en-US" sz="3200" dirty="0">
                <a:solidFill>
                  <a:srgbClr val="0000FF"/>
                </a:solidFill>
              </a:rPr>
              <a:t>Has only 32 registers</a:t>
            </a:r>
          </a:p>
          <a:p>
            <a:pPr marL="342900" indent="-342900">
              <a:lnSpc>
                <a:spcPct val="80000"/>
              </a:lnSpc>
              <a:buFontTx/>
              <a:buChar char="•"/>
            </a:pPr>
            <a:r>
              <a:rPr lang="en-US" altLang="en-US" sz="3200" dirty="0"/>
              <a:t>PC-relative addressing for conditional branches</a:t>
            </a:r>
          </a:p>
          <a:p>
            <a:pPr marL="342900" indent="-342900">
              <a:lnSpc>
                <a:spcPct val="80000"/>
              </a:lnSpc>
              <a:buFontTx/>
              <a:buChar char="•"/>
            </a:pPr>
            <a:r>
              <a:rPr lang="en-US" altLang="en-US" sz="3200" dirty="0">
                <a:solidFill>
                  <a:srgbClr val="0000FF"/>
                </a:solidFill>
              </a:rPr>
              <a:t>Immediate addressing for constant operands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647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MIPS: Registers and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" y="1368425"/>
            <a:ext cx="10515600" cy="4351338"/>
          </a:xfrm>
        </p:spPr>
        <p:txBody>
          <a:bodyPr/>
          <a:lstStyle/>
          <a:p>
            <a:r>
              <a:rPr lang="en-US" dirty="0"/>
              <a:t>32 numbers of General Purpose Registers (32-bit each) (R0 to R31)</a:t>
            </a:r>
          </a:p>
          <a:p>
            <a:r>
              <a:rPr lang="en-US" dirty="0">
                <a:solidFill>
                  <a:srgbClr val="0000FF"/>
                </a:solidFill>
              </a:rPr>
              <a:t>One 32-bit Program Counter (PC)</a:t>
            </a:r>
          </a:p>
          <a:p>
            <a:r>
              <a:rPr lang="en-US" dirty="0"/>
              <a:t>32 bit addressing capability for memory (capacity 4GB max)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Two views of memory: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2</a:t>
            </a:r>
            <a:r>
              <a:rPr lang="en-US" altLang="en-US" baseline="30000" dirty="0">
                <a:solidFill>
                  <a:srgbClr val="0000FF"/>
                </a:solidFill>
              </a:rPr>
              <a:t>32</a:t>
            </a:r>
            <a:r>
              <a:rPr lang="en-US" altLang="en-US" dirty="0">
                <a:solidFill>
                  <a:srgbClr val="0000FF"/>
                </a:solidFill>
              </a:rPr>
              <a:t> bytes  with addresses 0, 1, 2, …, 2</a:t>
            </a:r>
            <a:r>
              <a:rPr lang="en-US" altLang="en-US" baseline="30000" dirty="0">
                <a:solidFill>
                  <a:srgbClr val="0000FF"/>
                </a:solidFill>
              </a:rPr>
              <a:t>32</a:t>
            </a:r>
            <a:r>
              <a:rPr lang="en-US" altLang="en-US" dirty="0">
                <a:solidFill>
                  <a:srgbClr val="0000FF"/>
                </a:solidFill>
              </a:rPr>
              <a:t>-1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2</a:t>
            </a:r>
            <a:r>
              <a:rPr lang="en-US" altLang="en-US" baseline="30000" dirty="0">
                <a:solidFill>
                  <a:srgbClr val="0000FF"/>
                </a:solidFill>
              </a:rPr>
              <a:t>30</a:t>
            </a:r>
            <a:r>
              <a:rPr lang="en-US" altLang="en-US" dirty="0">
                <a:solidFill>
                  <a:srgbClr val="0000FF"/>
                </a:solidFill>
              </a:rPr>
              <a:t> 4-byte words with addresses 0, 4, 8, …, 2</a:t>
            </a:r>
            <a:r>
              <a:rPr lang="en-US" altLang="en-US" baseline="30000" dirty="0">
                <a:solidFill>
                  <a:srgbClr val="0000FF"/>
                </a:solidFill>
              </a:rPr>
              <a:t>32</a:t>
            </a:r>
            <a:r>
              <a:rPr lang="en-US" altLang="en-US" dirty="0">
                <a:solidFill>
                  <a:srgbClr val="0000FF"/>
                </a:solidFill>
              </a:rPr>
              <a:t>-4</a:t>
            </a:r>
          </a:p>
          <a:p>
            <a:r>
              <a:rPr lang="en-US" altLang="en-US" sz="2400" dirty="0"/>
              <a:t>Both views use byte addresses</a:t>
            </a:r>
          </a:p>
          <a:p>
            <a:r>
              <a:rPr lang="en-US" altLang="en-US" sz="2400" dirty="0">
                <a:solidFill>
                  <a:srgbClr val="0000FF"/>
                </a:solidFill>
              </a:rPr>
              <a:t>Word address must be multiple of 4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554"/>
            <a:ext cx="10515600" cy="10456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MIPS registers and usage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03515" y="1133293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dirty="0"/>
              <a:t>			</a:t>
            </a:r>
            <a:r>
              <a:rPr lang="en-US" sz="2400" dirty="0"/>
              <a:t>Each register may be referred to by number or name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060270" y="1711233"/>
          <a:ext cx="936389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6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490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8629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629">
                <a:tc>
                  <a:txBody>
                    <a:bodyPr/>
                    <a:lstStyle/>
                    <a:p>
                      <a:r>
                        <a:rPr lang="en-US" dirty="0"/>
                        <a:t>$zero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constant value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629">
                <a:tc>
                  <a:txBody>
                    <a:bodyPr/>
                    <a:lstStyle/>
                    <a:p>
                      <a:r>
                        <a:rPr lang="en-US" dirty="0"/>
                        <a:t>$at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Reserved for assembler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629">
                <a:tc>
                  <a:txBody>
                    <a:bodyPr/>
                    <a:lstStyle/>
                    <a:p>
                      <a:r>
                        <a:rPr lang="en-US" dirty="0"/>
                        <a:t>$v0 - $v1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–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for results and expression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629">
                <a:tc>
                  <a:txBody>
                    <a:bodyPr/>
                    <a:lstStyle/>
                    <a:p>
                      <a:r>
                        <a:rPr lang="en-US" dirty="0"/>
                        <a:t>$a0 - $a3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–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629">
                <a:tc>
                  <a:txBody>
                    <a:bodyPr/>
                    <a:lstStyle/>
                    <a:p>
                      <a:r>
                        <a:rPr lang="en-US" dirty="0"/>
                        <a:t>$t0 - $t7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–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Temporary registers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629">
                <a:tc>
                  <a:txBody>
                    <a:bodyPr/>
                    <a:lstStyle/>
                    <a:p>
                      <a:r>
                        <a:rPr lang="en-US" dirty="0"/>
                        <a:t>$s0</a:t>
                      </a:r>
                      <a:r>
                        <a:rPr lang="en-US" baseline="0" dirty="0"/>
                        <a:t> - $s7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–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Saved registers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629">
                <a:tc>
                  <a:txBody>
                    <a:bodyPr/>
                    <a:lstStyle/>
                    <a:p>
                      <a:r>
                        <a:rPr lang="en-US" dirty="0"/>
                        <a:t>$t8 - $t9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–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temporary</a:t>
                      </a:r>
                      <a:r>
                        <a:rPr lang="en-US" baseline="0" dirty="0"/>
                        <a:t> registers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8629">
                <a:tc>
                  <a:txBody>
                    <a:bodyPr/>
                    <a:lstStyle/>
                    <a:p>
                      <a:r>
                        <a:rPr lang="en-US" dirty="0"/>
                        <a:t>$k0 - $k1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 –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Reserved for Operating System kernel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8629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gp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8629">
                <a:tc>
                  <a:txBody>
                    <a:bodyPr/>
                    <a:lstStyle/>
                    <a:p>
                      <a:r>
                        <a:rPr lang="en-US" dirty="0"/>
                        <a:t>$sp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8629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8629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MIPS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instructions 1 word = 32 bits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3 different formats</a:t>
            </a:r>
          </a:p>
          <a:p>
            <a:r>
              <a:rPr lang="en-US" altLang="en-US" dirty="0"/>
              <a:t>Different formats for different purposes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5A17CB79-97F0-4547-9C48-9B87E6733EF0}"/>
              </a:ext>
            </a:extLst>
          </p:cNvPr>
          <p:cNvGrpSpPr>
            <a:grpSpLocks/>
          </p:cNvGrpSpPr>
          <p:nvPr/>
        </p:nvGrpSpPr>
        <p:grpSpPr bwMode="auto">
          <a:xfrm>
            <a:off x="2662647" y="3738154"/>
            <a:ext cx="6365875" cy="2438400"/>
            <a:chOff x="816" y="1968"/>
            <a:chExt cx="4010" cy="153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6EC29359-1ACC-4867-92F0-6500A053A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784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5F2063D3-E0F7-4F20-8C29-08DFC5A6C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21129A45-DE85-4301-87CF-5F703A7F8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dirty="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867A4530-F7C9-4B46-AD94-60B365ED8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84"/>
              <a:ext cx="153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xmlns="" id="{5076385A-CA90-49D1-A4D2-7D7B9B67E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xmlns="" id="{93D0FCB3-2109-445C-9256-5F0FA5EF9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68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xmlns="" id="{AA38B445-AEE7-419D-8EF3-96D5C9B50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xmlns="" id="{631F197C-EE20-443B-B05F-D90344B0B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xmlns="" id="{175339BA-FD08-4204-A60E-EE7B76838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xmlns="" id="{020F738A-4D0A-4AB6-8DA6-1A1FF86FA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xmlns="" id="{DFB3B2B0-7A7E-4026-92FF-90D8576FF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xmlns="" id="{15D2A2F2-77DC-4763-802A-F8C97F78F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68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xmlns="" id="{F86C4817-D67B-4A74-A07F-A67A86469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xmlns="" id="{B615C9AA-72D8-4434-99DE-90A00A7AA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496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xmlns="" id="{14882A38-0C7D-47CC-BD65-5D9B1CF8B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" y="2496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xmlns="" id="{C18BF8B6-ADE1-4287-8CF2-F6AAA2AB7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0" y="2496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xmlns="" id="{10B0ACF2-E9D8-408D-8E04-8F40CCB4A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" y="2496"/>
              <a:ext cx="4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 dirty="0">
                  <a:latin typeface="Times New Roman" panose="02020603050405020304" pitchFamily="18" charset="0"/>
                </a:rPr>
                <a:t>16 bits</a:t>
              </a: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xmlns="" id="{B91CB04B-124D-412C-9D26-6880E05B4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xmlns="" id="{CC37C8E2-A344-4115-B02E-E270C5599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xmlns="" id="{E4CE3DCE-53E6-4C81-A268-1DFAE6D62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xmlns="" id="{93EE3EB7-8761-4A72-81FC-6452DCB27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rd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xmlns="" id="{3BDCE23C-BF9D-4878-ABE0-9DA1AE8E1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solidFill>
                    <a:srgbClr val="990000"/>
                  </a:solidFill>
                  <a:latin typeface="Courier" charset="0"/>
                </a:rPr>
                <a:t>funct</a:t>
              </a:r>
              <a:endParaRPr lang="en-US" altLang="en-US" sz="2400" dirty="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xmlns="" id="{9F5494A4-CD4F-407C-BA28-9E08B4432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shamt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xmlns="" id="{E8DB6C75-F1C5-44FE-9F27-E37CD82B2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xmlns="" id="{56EDF249-D8AA-4335-8467-F61C62FDD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xmlns="" id="{94E416BE-FCCC-474D-9E80-287AEB907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xmlns="" id="{71C28529-B26E-420B-964D-9B131E97D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xmlns="" id="{46F0006D-2727-43D9-B41A-20D159DF0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xmlns="" id="{DB5B92AB-1059-425D-9523-ACCEE550F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xmlns="" id="{825437B3-6EB3-470B-A0A8-B78DD547C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xmlns="" id="{FF924EE3-C9F6-4401-B8E4-EB9CF56DB3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xmlns="" id="{C00BE71A-D0B9-4822-A7F5-0F0B35A77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xmlns="" id="{2D54E173-C788-4810-B8F1-CF1B58CF6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xmlns="" id="{6E6A238D-F8F4-464D-AD0E-671BFA2BE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xmlns="" id="{858E25CA-4918-4EA0-BC82-D2E9AFE43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xmlns="" id="{468AFD2C-F642-48AA-9BA5-A457E49F0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Text Box 41">
              <a:extLst>
                <a:ext uri="{FF2B5EF4-FFF2-40B4-BE49-F238E27FC236}">
                  <a16:creationId xmlns:a16="http://schemas.microsoft.com/office/drawing/2014/main" xmlns="" id="{0C363919-D6AD-4A43-82F5-47455C3BA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968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42" name="Text Box 42">
              <a:extLst>
                <a:ext uri="{FF2B5EF4-FFF2-40B4-BE49-F238E27FC236}">
                  <a16:creationId xmlns:a16="http://schemas.microsoft.com/office/drawing/2014/main" xmlns="" id="{54D73F3E-F069-4115-95DA-B79F4BE03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" y="1968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xmlns="" id="{E6C545FD-D813-4C15-AC8A-C342BE80C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0" y="1968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xmlns="" id="{E9383385-DAD0-4FD1-BF50-4ADBBE0FC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0" y="1968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xmlns="" id="{E8723200-BF00-46DE-8C86-19D2F7381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" y="1968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46" name="Text Box 46">
              <a:extLst>
                <a:ext uri="{FF2B5EF4-FFF2-40B4-BE49-F238E27FC236}">
                  <a16:creationId xmlns:a16="http://schemas.microsoft.com/office/drawing/2014/main" xmlns="" id="{79F631AB-0CBE-46F5-AC2A-B35541CBB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968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xmlns="" id="{9558DC43-B3CA-4AFD-8F2F-530AE2BE2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" y="2190"/>
              <a:ext cx="7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>
                  <a:latin typeface="Helvetica" panose="020B0604020202020204" pitchFamily="34" charset="0"/>
                </a:rPr>
                <a:t>R-Format</a:t>
              </a:r>
            </a:p>
          </p:txBody>
        </p:sp>
        <p:sp>
          <p:nvSpPr>
            <p:cNvPr id="48" name="Text Box 48">
              <a:extLst>
                <a:ext uri="{FF2B5EF4-FFF2-40B4-BE49-F238E27FC236}">
                  <a16:creationId xmlns:a16="http://schemas.microsoft.com/office/drawing/2014/main" xmlns="" id="{1F60904C-2536-47A7-BE3C-6BD139FB7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745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>
                  <a:latin typeface="Helvetica" panose="020B0604020202020204" pitchFamily="34" charset="0"/>
                </a:rPr>
                <a:t>I-Format</a:t>
              </a:r>
            </a:p>
          </p:txBody>
        </p:sp>
        <p:sp>
          <p:nvSpPr>
            <p:cNvPr id="49" name="Rectangle 49">
              <a:extLst>
                <a:ext uri="{FF2B5EF4-FFF2-40B4-BE49-F238E27FC236}">
                  <a16:creationId xmlns:a16="http://schemas.microsoft.com/office/drawing/2014/main" xmlns="" id="{F2E70951-B021-48D3-B822-14700195A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312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50">
              <a:extLst>
                <a:ext uri="{FF2B5EF4-FFF2-40B4-BE49-F238E27FC236}">
                  <a16:creationId xmlns:a16="http://schemas.microsoft.com/office/drawing/2014/main" xmlns="" id="{8FCB7E94-E427-48CD-87A7-FCC950952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312"/>
              <a:ext cx="249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address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xmlns="" id="{5BADD140-FDFB-485E-9623-4D4ED9E85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xmlns="" id="{0F4B7C76-9F09-45CE-B96D-540F882DC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xmlns="" id="{2B48938C-7795-4BC6-822B-0E6B5E1F1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xmlns="" id="{551C9A68-2E62-423A-A97D-41400CC11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216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Line 55">
              <a:extLst>
                <a:ext uri="{FF2B5EF4-FFF2-40B4-BE49-F238E27FC236}">
                  <a16:creationId xmlns:a16="http://schemas.microsoft.com/office/drawing/2014/main" xmlns="" id="{4A332F35-3B2C-4E5E-A83C-9ACA04F0D5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Text Box 56">
              <a:extLst>
                <a:ext uri="{FF2B5EF4-FFF2-40B4-BE49-F238E27FC236}">
                  <a16:creationId xmlns:a16="http://schemas.microsoft.com/office/drawing/2014/main" xmlns="" id="{D0E65768-AC79-4E82-884B-0BCE0E22A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024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57" name="Text Box 57">
              <a:extLst>
                <a:ext uri="{FF2B5EF4-FFF2-40B4-BE49-F238E27FC236}">
                  <a16:creationId xmlns:a16="http://schemas.microsoft.com/office/drawing/2014/main" xmlns="" id="{D67528B1-FE47-46F4-820E-33CBDA67A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2" y="3024"/>
              <a:ext cx="4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26 bits</a:t>
              </a:r>
            </a:p>
          </p:txBody>
        </p:sp>
        <p:sp>
          <p:nvSpPr>
            <p:cNvPr id="58" name="Text Box 58">
              <a:extLst>
                <a:ext uri="{FF2B5EF4-FFF2-40B4-BE49-F238E27FC236}">
                  <a16:creationId xmlns:a16="http://schemas.microsoft.com/office/drawing/2014/main" xmlns="" id="{CB262E90-B2CE-4BDD-B1C1-8DB8A910D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225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>
                  <a:latin typeface="Helvetica" panose="020B0604020202020204" pitchFamily="34" charset="0"/>
                </a:rPr>
                <a:t>J-Format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185D5355-9EAE-4D61-8181-B04A76F2C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MIPS Arithmetic &amp; Logical Instructions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854104A8-D7F9-46D9-94C9-2D88BE00B7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Manipulate data in registers</a:t>
            </a:r>
          </a:p>
          <a:p>
            <a:pPr lvl="1"/>
            <a:r>
              <a:rPr lang="en-US" altLang="en-US" dirty="0"/>
              <a:t>Always 3 operands: destination + 2 sources</a:t>
            </a:r>
          </a:p>
          <a:p>
            <a:pPr lvl="1"/>
            <a:r>
              <a:rPr lang="en-US" altLang="en-US" dirty="0"/>
              <a:t>Operand order is fixed</a:t>
            </a:r>
          </a:p>
          <a:p>
            <a:pPr lvl="1"/>
            <a:r>
              <a:rPr lang="en-US" altLang="en-US" dirty="0"/>
              <a:t>Operands are always general purpose registers</a:t>
            </a:r>
          </a:p>
          <a:p>
            <a:pPr lvl="1"/>
            <a:r>
              <a:rPr lang="en-US" altLang="en-US" dirty="0"/>
              <a:t>Instruction usage (assembly)</a:t>
            </a:r>
            <a:br>
              <a:rPr lang="en-US" altLang="en-US" dirty="0"/>
            </a:br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>	add </a:t>
            </a:r>
            <a:r>
              <a:rPr lang="en-US" altLang="en-US" dirty="0" err="1">
                <a:solidFill>
                  <a:srgbClr val="0237BC"/>
                </a:solidFill>
                <a:latin typeface="Arial Narrow" panose="020B0606020202030204" pitchFamily="34" charset="0"/>
              </a:rPr>
              <a:t>dest</a:t>
            </a:r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>, src1, src2		</a:t>
            </a:r>
            <a:r>
              <a:rPr lang="en-US" altLang="en-US" dirty="0" err="1">
                <a:solidFill>
                  <a:srgbClr val="0237BC"/>
                </a:solidFill>
                <a:latin typeface="Arial Narrow" panose="020B0606020202030204" pitchFamily="34" charset="0"/>
              </a:rPr>
              <a:t>dest</a:t>
            </a:r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>=src1 + src2</a:t>
            </a:r>
          </a:p>
          <a:p>
            <a:pPr lvl="1"/>
            <a:r>
              <a:rPr lang="en-US" altLang="en-US" dirty="0">
                <a:latin typeface="Arial Narrow" panose="020B0606020202030204" pitchFamily="34" charset="0"/>
              </a:rPr>
              <a:t>Example</a:t>
            </a:r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/>
            </a:r>
            <a:b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>	add $s1, $s2, $s3		$s1 = $s2 + $s3</a:t>
            </a:r>
            <a:b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>	or $s3, $s4, $s5			$s3 = $s4 OR $s5</a:t>
            </a:r>
          </a:p>
          <a:p>
            <a:pPr lvl="1">
              <a:buNone/>
            </a:pPr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>		sub $s1, $s2, $s3		$s1 = $s2 - $s3</a:t>
            </a:r>
            <a:b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dirty="0">
                <a:solidFill>
                  <a:srgbClr val="0237BC"/>
                </a:solidFill>
                <a:latin typeface="Arial Narrow" panose="020B0606020202030204" pitchFamily="34" charset="0"/>
              </a:rPr>
              <a:t>	and $s3, $s4, $s5		$s3 = $s4 AND $s5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121BB0F5-0AAC-4389-A0F4-0C07ACA1C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Arithmetic &amp; Logical Instructions (R-Format)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1F85C57A-4748-4270-A09D-153B2E063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8989" y="2873375"/>
            <a:ext cx="8538411" cy="3824204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Used for arithmetic, logical, shift instructions</a:t>
            </a:r>
          </a:p>
          <a:p>
            <a:pPr lvl="1"/>
            <a:r>
              <a:rPr lang="en-US" altLang="en-US" sz="2800" dirty="0">
                <a:solidFill>
                  <a:srgbClr val="990000"/>
                </a:solidFill>
                <a:latin typeface="Courier" charset="0"/>
              </a:rPr>
              <a:t>op</a:t>
            </a:r>
            <a:r>
              <a:rPr lang="en-US" altLang="en-US" sz="2800" dirty="0"/>
              <a:t>: Basic operation of the instruction (</a:t>
            </a:r>
            <a:r>
              <a:rPr lang="en-US" altLang="en-US" sz="2800" i="1" dirty="0"/>
              <a:t>opcode</a:t>
            </a:r>
            <a:r>
              <a:rPr lang="en-US" altLang="en-US" sz="2800" dirty="0"/>
              <a:t>) (Always 0 for R-Format)</a:t>
            </a:r>
          </a:p>
          <a:p>
            <a:pPr lvl="1"/>
            <a:r>
              <a:rPr lang="en-US" altLang="en-US" sz="2800" dirty="0" err="1">
                <a:solidFill>
                  <a:srgbClr val="990000"/>
                </a:solidFill>
                <a:latin typeface="Courier" charset="0"/>
              </a:rPr>
              <a:t>rs</a:t>
            </a:r>
            <a:r>
              <a:rPr lang="en-US" altLang="en-US" sz="2800" dirty="0"/>
              <a:t>: first register source operand</a:t>
            </a:r>
          </a:p>
          <a:p>
            <a:pPr lvl="1"/>
            <a:r>
              <a:rPr lang="en-US" altLang="en-US" sz="2800" dirty="0" err="1">
                <a:solidFill>
                  <a:srgbClr val="990000"/>
                </a:solidFill>
                <a:latin typeface="Courier" charset="0"/>
              </a:rPr>
              <a:t>rt</a:t>
            </a:r>
            <a:r>
              <a:rPr lang="en-US" altLang="en-US" sz="2800" dirty="0"/>
              <a:t>: second register source operand</a:t>
            </a:r>
          </a:p>
          <a:p>
            <a:pPr lvl="1"/>
            <a:r>
              <a:rPr lang="en-US" altLang="en-US" sz="2800" dirty="0">
                <a:solidFill>
                  <a:srgbClr val="990000"/>
                </a:solidFill>
                <a:latin typeface="Courier" charset="0"/>
              </a:rPr>
              <a:t>rd</a:t>
            </a:r>
            <a:r>
              <a:rPr lang="en-US" altLang="en-US" sz="2800" dirty="0"/>
              <a:t>: register destination operand</a:t>
            </a:r>
          </a:p>
          <a:p>
            <a:pPr lvl="1"/>
            <a:r>
              <a:rPr lang="en-US" altLang="en-US" sz="2800" dirty="0" err="1">
                <a:solidFill>
                  <a:srgbClr val="990000"/>
                </a:solidFill>
                <a:latin typeface="Courier" charset="0"/>
              </a:rPr>
              <a:t>shamt</a:t>
            </a:r>
            <a:r>
              <a:rPr lang="en-US" altLang="en-US" sz="2800" dirty="0"/>
              <a:t>: shift amount </a:t>
            </a:r>
            <a:r>
              <a:rPr lang="en-IN" sz="2800" dirty="0"/>
              <a:t>(0 when Not Applicable)</a:t>
            </a:r>
            <a:endParaRPr lang="en-US" altLang="en-US" sz="2800" dirty="0"/>
          </a:p>
          <a:p>
            <a:pPr lvl="1"/>
            <a:r>
              <a:rPr lang="en-US" altLang="en-US" sz="2800" dirty="0" err="1">
                <a:solidFill>
                  <a:srgbClr val="990000"/>
                </a:solidFill>
                <a:latin typeface="Courier" charset="0"/>
              </a:rPr>
              <a:t>funct</a:t>
            </a:r>
            <a:r>
              <a:rPr lang="en-US" altLang="en-US" sz="2800" dirty="0"/>
              <a:t>: </a:t>
            </a:r>
            <a:r>
              <a:rPr lang="en-IN" sz="2800" dirty="0"/>
              <a:t>function code (identifies the specific R-format instruction)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4F07FA52-D3A9-4A6E-A74E-0FC538A9496E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676400"/>
            <a:ext cx="4876800" cy="838200"/>
            <a:chOff x="960" y="1056"/>
            <a:chExt cx="3072" cy="528"/>
          </a:xfrm>
        </p:grpSpPr>
        <p:sp>
          <p:nvSpPr>
            <p:cNvPr id="21511" name="Rectangle 5">
              <a:extLst>
                <a:ext uri="{FF2B5EF4-FFF2-40B4-BE49-F238E27FC236}">
                  <a16:creationId xmlns:a16="http://schemas.microsoft.com/office/drawing/2014/main" xmlns="" id="{379C3DE5-8E65-453B-B72E-581116DB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344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 b="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2" name="Rectangle 6">
              <a:extLst>
                <a:ext uri="{FF2B5EF4-FFF2-40B4-BE49-F238E27FC236}">
                  <a16:creationId xmlns:a16="http://schemas.microsoft.com/office/drawing/2014/main" xmlns="" id="{240AEA2E-EABF-4E16-A57B-C8BB000BE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 b="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3" name="Rectangle 7">
              <a:extLst>
                <a:ext uri="{FF2B5EF4-FFF2-40B4-BE49-F238E27FC236}">
                  <a16:creationId xmlns:a16="http://schemas.microsoft.com/office/drawing/2014/main" xmlns="" id="{7758D63C-4AD6-4521-A434-7CB348E25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 b="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4" name="Rectangle 8">
              <a:extLst>
                <a:ext uri="{FF2B5EF4-FFF2-40B4-BE49-F238E27FC236}">
                  <a16:creationId xmlns:a16="http://schemas.microsoft.com/office/drawing/2014/main" xmlns="" id="{EA20A0AC-6BFA-4961-AF1C-E010B44A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rd</a:t>
              </a:r>
              <a:endParaRPr lang="en-US" altLang="en-US" b="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5" name="Rectangle 9">
              <a:extLst>
                <a:ext uri="{FF2B5EF4-FFF2-40B4-BE49-F238E27FC236}">
                  <a16:creationId xmlns:a16="http://schemas.microsoft.com/office/drawing/2014/main" xmlns="" id="{F4E4D8E6-5826-43F7-AD9A-86AEC2036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44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funct</a:t>
              </a:r>
              <a:endParaRPr lang="en-US" altLang="en-US" sz="2400" b="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6" name="Rectangle 10">
              <a:extLst>
                <a:ext uri="{FF2B5EF4-FFF2-40B4-BE49-F238E27FC236}">
                  <a16:creationId xmlns:a16="http://schemas.microsoft.com/office/drawing/2014/main" xmlns="" id="{405DC8DE-4136-4A70-9169-F6605CDB7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shamt</a:t>
              </a:r>
              <a:endParaRPr lang="en-US" altLang="en-US" b="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7" name="Line 11">
              <a:extLst>
                <a:ext uri="{FF2B5EF4-FFF2-40B4-BE49-F238E27FC236}">
                  <a16:creationId xmlns:a16="http://schemas.microsoft.com/office/drawing/2014/main" xmlns="" id="{28D0315A-0E58-4B16-973F-395DF96F2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8" name="Line 12">
              <a:extLst>
                <a:ext uri="{FF2B5EF4-FFF2-40B4-BE49-F238E27FC236}">
                  <a16:creationId xmlns:a16="http://schemas.microsoft.com/office/drawing/2014/main" xmlns="" id="{AD0856CB-1759-45AA-996B-F39D46EBF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2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9" name="Line 13">
              <a:extLst>
                <a:ext uri="{FF2B5EF4-FFF2-40B4-BE49-F238E27FC236}">
                  <a16:creationId xmlns:a16="http://schemas.microsoft.com/office/drawing/2014/main" xmlns="" id="{DAF62E7E-BEDB-401C-BC9D-698B40DEA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0" name="Line 14">
              <a:extLst>
                <a:ext uri="{FF2B5EF4-FFF2-40B4-BE49-F238E27FC236}">
                  <a16:creationId xmlns:a16="http://schemas.microsoft.com/office/drawing/2014/main" xmlns="" id="{84FC606C-7445-46DE-853D-90C704057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1" name="Line 15">
              <a:extLst>
                <a:ext uri="{FF2B5EF4-FFF2-40B4-BE49-F238E27FC236}">
                  <a16:creationId xmlns:a16="http://schemas.microsoft.com/office/drawing/2014/main" xmlns="" id="{2D00E042-B7BD-4E3D-97C8-C3F68A693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2" name="Line 16">
              <a:extLst>
                <a:ext uri="{FF2B5EF4-FFF2-40B4-BE49-F238E27FC236}">
                  <a16:creationId xmlns:a16="http://schemas.microsoft.com/office/drawing/2014/main" xmlns="" id="{957E0157-270F-413D-92BA-DBEAC02DE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3" name="Line 17">
              <a:extLst>
                <a:ext uri="{FF2B5EF4-FFF2-40B4-BE49-F238E27FC236}">
                  <a16:creationId xmlns:a16="http://schemas.microsoft.com/office/drawing/2014/main" xmlns="" id="{2BB3E06E-435F-4820-B846-774E739E8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4" name="Line 18">
              <a:extLst>
                <a:ext uri="{FF2B5EF4-FFF2-40B4-BE49-F238E27FC236}">
                  <a16:creationId xmlns:a16="http://schemas.microsoft.com/office/drawing/2014/main" xmlns="" id="{00A6CDE3-CB6F-431B-BE39-E590DC107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5" name="Line 19">
              <a:extLst>
                <a:ext uri="{FF2B5EF4-FFF2-40B4-BE49-F238E27FC236}">
                  <a16:creationId xmlns:a16="http://schemas.microsoft.com/office/drawing/2014/main" xmlns="" id="{DC23257A-E89B-4263-8BA3-F9D450282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6" name="Line 20">
              <a:extLst>
                <a:ext uri="{FF2B5EF4-FFF2-40B4-BE49-F238E27FC236}">
                  <a16:creationId xmlns:a16="http://schemas.microsoft.com/office/drawing/2014/main" xmlns="" id="{62FA8445-E9A4-45CF-BB7F-CD3BB53CB9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7" name="Line 21">
              <a:extLst>
                <a:ext uri="{FF2B5EF4-FFF2-40B4-BE49-F238E27FC236}">
                  <a16:creationId xmlns:a16="http://schemas.microsoft.com/office/drawing/2014/main" xmlns="" id="{6457FFEC-082D-4B7D-82CB-9B2C4E1E5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8" name="Line 22">
              <a:extLst>
                <a:ext uri="{FF2B5EF4-FFF2-40B4-BE49-F238E27FC236}">
                  <a16:creationId xmlns:a16="http://schemas.microsoft.com/office/drawing/2014/main" xmlns="" id="{AF8A540A-5FE4-40BA-83C1-9C51FFBCD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9" name="Line 23">
              <a:extLst>
                <a:ext uri="{FF2B5EF4-FFF2-40B4-BE49-F238E27FC236}">
                  <a16:creationId xmlns:a16="http://schemas.microsoft.com/office/drawing/2014/main" xmlns="" id="{95012A09-905F-44C4-9BD4-D04D4DCAE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2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0" name="Text Box 24">
              <a:extLst>
                <a:ext uri="{FF2B5EF4-FFF2-40B4-BE49-F238E27FC236}">
                  <a16:creationId xmlns:a16="http://schemas.microsoft.com/office/drawing/2014/main" xmlns="" id="{9CAB02DD-189A-4F71-8C6E-D24E101EE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056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21531" name="Text Box 25">
              <a:extLst>
                <a:ext uri="{FF2B5EF4-FFF2-40B4-BE49-F238E27FC236}">
                  <a16:creationId xmlns:a16="http://schemas.microsoft.com/office/drawing/2014/main" xmlns="" id="{E9065B16-542F-458A-9B0E-453D0FF9E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1056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21532" name="Text Box 26">
              <a:extLst>
                <a:ext uri="{FF2B5EF4-FFF2-40B4-BE49-F238E27FC236}">
                  <a16:creationId xmlns:a16="http://schemas.microsoft.com/office/drawing/2014/main" xmlns="" id="{6BE6B061-70A9-48C1-B378-056ACC609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" y="1056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21533" name="Text Box 27">
              <a:extLst>
                <a:ext uri="{FF2B5EF4-FFF2-40B4-BE49-F238E27FC236}">
                  <a16:creationId xmlns:a16="http://schemas.microsoft.com/office/drawing/2014/main" xmlns="" id="{F50A170F-0287-433E-97B9-680847B4B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4" y="1056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21534" name="Text Box 28">
              <a:extLst>
                <a:ext uri="{FF2B5EF4-FFF2-40B4-BE49-F238E27FC236}">
                  <a16:creationId xmlns:a16="http://schemas.microsoft.com/office/drawing/2014/main" xmlns="" id="{664CEE68-5FA2-4EED-A4D4-6C583319A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" y="1056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21535" name="Text Box 29">
              <a:extLst>
                <a:ext uri="{FF2B5EF4-FFF2-40B4-BE49-F238E27FC236}">
                  <a16:creationId xmlns:a16="http://schemas.microsoft.com/office/drawing/2014/main" xmlns="" id="{0F8A79FE-9DEA-44EB-B195-3C554606F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056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</p:grpSp>
      <p:sp>
        <p:nvSpPr>
          <p:cNvPr id="21509" name="Text Box 30">
            <a:extLst>
              <a:ext uri="{FF2B5EF4-FFF2-40B4-BE49-F238E27FC236}">
                <a16:creationId xmlns:a16="http://schemas.microsoft.com/office/drawing/2014/main" xmlns="" id="{17E53D10-1A72-4660-AA57-F9E57C386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275" y="2403476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1510" name="Text Box 31">
            <a:extLst>
              <a:ext uri="{FF2B5EF4-FFF2-40B4-BE49-F238E27FC236}">
                <a16:creationId xmlns:a16="http://schemas.microsoft.com/office/drawing/2014/main" xmlns="" id="{60369FB8-6CA8-4BE1-9E15-63754185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403476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31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185D5355-9EAE-4D61-8181-B04A76F2C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MIPS Data Transfer Instructions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854104A8-D7F9-46D9-94C9-2D88BE00B7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Transfer data between registers and memory</a:t>
            </a:r>
          </a:p>
          <a:p>
            <a:r>
              <a:rPr lang="en-US" altLang="en-US" dirty="0"/>
              <a:t>Instruction format (assembly)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24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lw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 $</a:t>
            </a:r>
            <a:r>
              <a:rPr lang="en-US" altLang="en-US" sz="24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dest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, offset($</a:t>
            </a:r>
            <a:r>
              <a:rPr lang="en-US" altLang="en-US" sz="24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addr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)	load word</a:t>
            </a:r>
            <a:b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24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sw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 $</a:t>
            </a:r>
            <a:r>
              <a:rPr lang="en-US" altLang="en-US" sz="24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src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, offset($</a:t>
            </a:r>
            <a:r>
              <a:rPr lang="en-US" altLang="en-US" sz="24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addr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)	store word</a:t>
            </a:r>
          </a:p>
          <a:p>
            <a:r>
              <a:rPr lang="en-US" altLang="en-US" dirty="0"/>
              <a:t>Example</a:t>
            </a:r>
          </a:p>
          <a:p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24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lw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 $s1, 100($s2)	$s1 = Memory[$s2 + 100]</a:t>
            </a:r>
            <a:b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24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sw</a:t>
            </a:r>
            <a:r>
              <a:rPr lang="en-US" altLang="en-US" sz="2400" dirty="0">
                <a:solidFill>
                  <a:srgbClr val="0237BC"/>
                </a:solidFill>
                <a:latin typeface="Arial Narrow" panose="020B0606020202030204" pitchFamily="34" charset="0"/>
              </a:rPr>
              <a:t> $s1, 100($s2)	Memory[$s2 + 100] = $s1</a:t>
            </a:r>
          </a:p>
          <a:p>
            <a:r>
              <a:rPr lang="en-US" altLang="en-US" dirty="0"/>
              <a:t>Uses:</a:t>
            </a:r>
          </a:p>
          <a:p>
            <a:pPr lvl="1"/>
            <a:r>
              <a:rPr lang="en-US" altLang="en-US" dirty="0"/>
              <a:t>Accessing a variable in main memory</a:t>
            </a:r>
          </a:p>
          <a:p>
            <a:pPr lvl="1"/>
            <a:r>
              <a:rPr lang="en-US" altLang="en-US" dirty="0"/>
              <a:t>Accessing an array element</a:t>
            </a:r>
            <a:r>
              <a:rPr lang="en-US" altLang="en-US" dirty="0">
                <a:latin typeface="Courier" charset="0"/>
              </a:rPr>
              <a:t>	</a:t>
            </a:r>
          </a:p>
          <a:p>
            <a:endParaRPr lang="en-US" altLang="en-US" sz="1800" dirty="0">
              <a:solidFill>
                <a:srgbClr val="0237BC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185D5355-9EAE-4D61-8181-B04A76F2C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MIPS Data Transfer Instructions (I-Format)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854104A8-D7F9-46D9-94C9-2D88BE00B7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0515600" cy="4693376"/>
          </a:xfrm>
        </p:spPr>
        <p:txBody>
          <a:bodyPr>
            <a:normAutofit/>
          </a:bodyPr>
          <a:lstStyle/>
          <a:p>
            <a:r>
              <a:rPr lang="en-US" altLang="en-US" dirty="0"/>
              <a:t>Transfer data between registers and memory</a:t>
            </a:r>
          </a:p>
          <a:p>
            <a:r>
              <a:rPr lang="en-US" dirty="0"/>
              <a:t>Have a constant value immediately present in the instruction</a:t>
            </a:r>
          </a:p>
          <a:p>
            <a:r>
              <a:rPr lang="en-US" altLang="en-US" dirty="0"/>
              <a:t>Used for load, store instructions</a:t>
            </a:r>
          </a:p>
          <a:p>
            <a:pPr lvl="1"/>
            <a:r>
              <a:rPr lang="en-US" altLang="en-US" dirty="0">
                <a:solidFill>
                  <a:srgbClr val="990000"/>
                </a:solidFill>
                <a:latin typeface="Courier" charset="0"/>
              </a:rPr>
              <a:t>op</a:t>
            </a:r>
            <a:r>
              <a:rPr lang="en-US" altLang="en-US" dirty="0"/>
              <a:t>: Basic operation of the instruction (</a:t>
            </a:r>
            <a:r>
              <a:rPr lang="en-US" altLang="en-US" i="1" dirty="0" err="1"/>
              <a:t>opcode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>
                <a:solidFill>
                  <a:srgbClr val="990000"/>
                </a:solidFill>
                <a:latin typeface="Courier" charset="0"/>
              </a:rPr>
              <a:t>rs</a:t>
            </a:r>
            <a:r>
              <a:rPr lang="en-US" altLang="en-US" dirty="0"/>
              <a:t>: </a:t>
            </a:r>
            <a:r>
              <a:rPr lang="en-US" dirty="0"/>
              <a:t>register containing base address </a:t>
            </a:r>
          </a:p>
          <a:p>
            <a:pPr lvl="1"/>
            <a:r>
              <a:rPr lang="en-US" altLang="en-US" dirty="0">
                <a:solidFill>
                  <a:srgbClr val="990000"/>
                </a:solidFill>
                <a:latin typeface="Courier" charset="0"/>
              </a:rPr>
              <a:t>rt</a:t>
            </a:r>
            <a:r>
              <a:rPr lang="en-US" altLang="en-US" dirty="0"/>
              <a:t>: </a:t>
            </a:r>
            <a:r>
              <a:rPr lang="en-US" dirty="0"/>
              <a:t>register destination/source</a:t>
            </a:r>
          </a:p>
          <a:p>
            <a:pPr lvl="1"/>
            <a:r>
              <a:rPr lang="en-US" altLang="en-US" dirty="0">
                <a:solidFill>
                  <a:srgbClr val="990000"/>
                </a:solidFill>
                <a:latin typeface="Courier" charset="0"/>
              </a:rPr>
              <a:t>offset</a:t>
            </a:r>
            <a:r>
              <a:rPr lang="en-US" altLang="en-US" dirty="0"/>
              <a:t>: 16-bit signed address offset (-32,768 to +32,767)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E1BCE49E-FAFF-4687-950D-E44BDACC45CC}"/>
              </a:ext>
            </a:extLst>
          </p:cNvPr>
          <p:cNvGrpSpPr>
            <a:grpSpLocks/>
          </p:cNvGrpSpPr>
          <p:nvPr/>
        </p:nvGrpSpPr>
        <p:grpSpPr bwMode="auto">
          <a:xfrm>
            <a:off x="4242680" y="5680801"/>
            <a:ext cx="4876800" cy="838200"/>
            <a:chOff x="960" y="960"/>
            <a:chExt cx="3072" cy="528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3691F43A-CB4F-4D98-8D49-0C8D9F30C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7C848346-A94A-4EC6-95F4-FD28B8362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48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734B59A6-6BD4-47DB-8135-44CCF6F35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48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D4DA89B1-CAF2-4C9B-B91F-9A7069AAE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248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xmlns="" id="{A1813DF4-D827-4233-AE34-93398C178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xmlns="" id="{B49717D7-43E2-4C45-8814-FC89B5995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152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xmlns="" id="{9088554E-AC6C-42D1-B909-D0F0BB317A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xmlns="" id="{A44A8179-914B-4B61-8538-80053AC6A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xmlns="" id="{8B017DC5-7FBB-4037-AE8D-7C111CFB3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152"/>
              <a:ext cx="3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xmlns="" id="{3B244CC3-FB70-40B9-99FF-FB7097F803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xmlns="" id="{AB56D685-4978-4D33-816C-AED45C201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152"/>
              <a:ext cx="3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xmlns="" id="{24192BC0-ACDC-4540-BAE8-9A7A04F87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15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xmlns="" id="{015463A2-9C62-4DDC-8436-34BDF2469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xmlns="" id="{E1347F9A-505C-4740-8E5D-8BB5854D9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960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xmlns="" id="{A5F51F8F-843B-436D-ABEE-36B13161A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960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xmlns="" id="{F584F0F3-C435-48ED-9A93-C3945803B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" y="960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xmlns="" id="{864B3702-786E-4843-A5BF-0365495B6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" y="960"/>
              <a:ext cx="4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16 bits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5972</TotalTime>
  <Words>829</Words>
  <Application>Microsoft Office PowerPoint</Application>
  <PresentationFormat>Custom</PresentationFormat>
  <Paragraphs>238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Computer Architecture CSEN 3104 Lecture 5</vt:lpstr>
      <vt:lpstr>MIPS Design Principles</vt:lpstr>
      <vt:lpstr>MIPS: Registers and Memory</vt:lpstr>
      <vt:lpstr>MIPS registers and usage</vt:lpstr>
      <vt:lpstr>MIPS Instructions</vt:lpstr>
      <vt:lpstr>MIPS Arithmetic &amp; Logical Instructions</vt:lpstr>
      <vt:lpstr>Arithmetic &amp; Logical Instructions (R-Format)</vt:lpstr>
      <vt:lpstr>MIPS Data Transfer Instructions</vt:lpstr>
      <vt:lpstr>MIPS Data Transfer Instructions (I-Format)</vt:lpstr>
      <vt:lpstr>MIPS Branch Instructions</vt:lpstr>
      <vt:lpstr>MIPS Branch Instructions (I-Format)</vt:lpstr>
      <vt:lpstr>Comparisons - What about &lt;, &lt;=, &gt;, &gt;=?</vt:lpstr>
      <vt:lpstr>Jump Instructions (J-Format)</vt:lpstr>
      <vt:lpstr>Constants / Immediate Instructions</vt:lpstr>
      <vt:lpstr>MIPS Logical Instructions</vt:lpstr>
      <vt:lpstr>Loading 32-Bit Immediate data in a register</vt:lpstr>
      <vt:lpstr>MIPS Shift Instructions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Block Diagram of 8085 CPU</dc:title>
  <dc:creator>Administrator</dc:creator>
  <cp:lastModifiedBy>Admin</cp:lastModifiedBy>
  <cp:revision>531</cp:revision>
  <cp:lastPrinted>2018-07-18T10:53:47Z</cp:lastPrinted>
  <dcterms:created xsi:type="dcterms:W3CDTF">2016-08-16T05:32:12Z</dcterms:created>
  <dcterms:modified xsi:type="dcterms:W3CDTF">2019-07-16T05:36:59Z</dcterms:modified>
</cp:coreProperties>
</file>