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751" r:id="rId3"/>
    <p:sldId id="719" r:id="rId4"/>
    <p:sldId id="392" r:id="rId5"/>
    <p:sldId id="720" r:id="rId6"/>
    <p:sldId id="721" r:id="rId7"/>
    <p:sldId id="747" r:id="rId8"/>
    <p:sldId id="724" r:id="rId9"/>
    <p:sldId id="725" r:id="rId10"/>
    <p:sldId id="727" r:id="rId11"/>
    <p:sldId id="728" r:id="rId12"/>
    <p:sldId id="729" r:id="rId13"/>
    <p:sldId id="748" r:id="rId14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185802CC-19E1-4080-8340-1003475045FE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B1401EB-F155-40DF-B7BC-B147128E28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5641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4EA39-D657-4E63-BB92-27A621751684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4650" y="698500"/>
            <a:ext cx="6205538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21188"/>
            <a:ext cx="5564188" cy="418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0446-7096-4673-8F58-A62F739DFF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4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63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371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235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58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79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7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40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34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38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154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1305-C4D9-4F3D-A4EA-2933B8E9E19B}" type="datetimeFigureOut">
              <a:rPr lang="en-US" smtClean="0"/>
              <a:pPr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8653-C21A-4D03-9FAB-76ECC09A32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Computer Architecture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CSEN 3104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Dr. </a:t>
            </a:r>
            <a:r>
              <a:rPr lang="en-US" dirty="0" err="1">
                <a:solidFill>
                  <a:srgbClr val="0000FF"/>
                </a:solidFill>
              </a:rPr>
              <a:t>Debranjan</a:t>
            </a:r>
            <a:r>
              <a:rPr lang="en-US" dirty="0">
                <a:solidFill>
                  <a:srgbClr val="0000FF"/>
                </a:solidFill>
              </a:rPr>
              <a:t> Sarkar</a:t>
            </a:r>
          </a:p>
        </p:txBody>
      </p:sp>
    </p:spTree>
    <p:extLst>
      <p:ext uri="{BB962C8B-B14F-4D97-AF65-F5344CB8AC3E}">
        <p14:creationId xmlns="" xmlns:p14="http://schemas.microsoft.com/office/powerpoint/2010/main" val="17015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D3F676-AE60-4B37-9508-F99BA40E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Efficiency</a:t>
            </a:r>
            <a:r>
              <a:rPr lang="en-IN" dirty="0">
                <a:solidFill>
                  <a:srgbClr val="FF0000"/>
                </a:solidFill>
              </a:rPr>
              <a:t> and </a:t>
            </a:r>
            <a:r>
              <a:rPr lang="en-IN" dirty="0">
                <a:solidFill>
                  <a:srgbClr val="0000FF"/>
                </a:solidFill>
              </a:rPr>
              <a:t>Throughput</a:t>
            </a:r>
            <a:r>
              <a:rPr lang="en-IN" dirty="0">
                <a:solidFill>
                  <a:srgbClr val="FF0000"/>
                </a:solidFill>
              </a:rPr>
              <a:t>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B36D80-59AB-4F82-9D79-67518715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7484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The efficiency </a:t>
            </a:r>
            <a:r>
              <a:rPr lang="en-US" i="1" dirty="0">
                <a:solidFill>
                  <a:srgbClr val="C00000"/>
                </a:solidFill>
              </a:rPr>
              <a:t>E </a:t>
            </a:r>
            <a:r>
              <a:rPr lang="en-US" dirty="0">
                <a:solidFill>
                  <a:srgbClr val="C00000"/>
                </a:solidFill>
              </a:rPr>
              <a:t>of a pipeline is defined as the speedup per stage</a:t>
            </a:r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i="1" dirty="0">
                <a:solidFill>
                  <a:srgbClr val="C00000"/>
                </a:solidFill>
              </a:rPr>
              <a:t>m </a:t>
            </a:r>
            <a:r>
              <a:rPr lang="en-US" dirty="0">
                <a:solidFill>
                  <a:srgbClr val="C00000"/>
                </a:solidFill>
              </a:rPr>
              <a:t>is the number of stages, then </a:t>
            </a:r>
          </a:p>
          <a:p>
            <a:pPr marL="0" indent="0">
              <a:buNone/>
            </a:pPr>
            <a:r>
              <a:rPr lang="pt-BR" i="1" dirty="0">
                <a:solidFill>
                  <a:srgbClr val="C00000"/>
                </a:solidFill>
              </a:rPr>
              <a:t>		E </a:t>
            </a:r>
            <a:r>
              <a:rPr lang="pt-BR" dirty="0">
                <a:solidFill>
                  <a:srgbClr val="C00000"/>
                </a:solidFill>
              </a:rPr>
              <a:t>= </a:t>
            </a:r>
            <a:r>
              <a:rPr lang="pt-BR" i="1" dirty="0">
                <a:solidFill>
                  <a:srgbClr val="C00000"/>
                </a:solidFill>
              </a:rPr>
              <a:t>S/m </a:t>
            </a:r>
            <a:r>
              <a:rPr lang="pt-BR" dirty="0">
                <a:solidFill>
                  <a:srgbClr val="C00000"/>
                </a:solidFill>
              </a:rPr>
              <a:t>= [</a:t>
            </a:r>
            <a:r>
              <a:rPr lang="pt-BR" i="1" dirty="0">
                <a:solidFill>
                  <a:srgbClr val="C00000"/>
                </a:solidFill>
              </a:rPr>
              <a:t>n*m </a:t>
            </a:r>
            <a:r>
              <a:rPr lang="pt-BR" dirty="0">
                <a:solidFill>
                  <a:srgbClr val="C00000"/>
                </a:solidFill>
              </a:rPr>
              <a:t>/ (</a:t>
            </a:r>
            <a:r>
              <a:rPr lang="pt-BR" i="1" dirty="0">
                <a:solidFill>
                  <a:srgbClr val="C00000"/>
                </a:solidFill>
              </a:rPr>
              <a:t>m+n </a:t>
            </a:r>
            <a:r>
              <a:rPr lang="pt-BR" dirty="0">
                <a:solidFill>
                  <a:srgbClr val="C00000"/>
                </a:solidFill>
              </a:rPr>
              <a:t>-1)] / </a:t>
            </a:r>
            <a:r>
              <a:rPr lang="pt-BR" i="1" dirty="0">
                <a:solidFill>
                  <a:srgbClr val="C00000"/>
                </a:solidFill>
              </a:rPr>
              <a:t>m = n </a:t>
            </a:r>
            <a:r>
              <a:rPr lang="pt-BR" dirty="0">
                <a:solidFill>
                  <a:srgbClr val="C00000"/>
                </a:solidFill>
              </a:rPr>
              <a:t>/ (</a:t>
            </a:r>
            <a:r>
              <a:rPr lang="pt-BR" i="1" dirty="0">
                <a:solidFill>
                  <a:srgbClr val="C00000"/>
                </a:solidFill>
              </a:rPr>
              <a:t>m+n </a:t>
            </a:r>
            <a:r>
              <a:rPr lang="pt-BR" dirty="0">
                <a:solidFill>
                  <a:srgbClr val="C00000"/>
                </a:solidFill>
              </a:rPr>
              <a:t>-1)</a:t>
            </a:r>
          </a:p>
          <a:p>
            <a:r>
              <a:rPr lang="en-US" dirty="0">
                <a:solidFill>
                  <a:srgbClr val="C00000"/>
                </a:solidFill>
              </a:rPr>
              <a:t>The efficiency approaches its maximum value of 1 when </a:t>
            </a:r>
            <a:r>
              <a:rPr lang="en-US" i="1" dirty="0">
                <a:solidFill>
                  <a:srgbClr val="C00000"/>
                </a:solidFill>
              </a:rPr>
              <a:t>n→</a:t>
            </a:r>
            <a:r>
              <a:rPr lang="en-US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</a:p>
          <a:p>
            <a:r>
              <a:rPr lang="en-US" dirty="0">
                <a:solidFill>
                  <a:srgbClr val="C00000"/>
                </a:solidFill>
              </a:rPr>
              <a:t>When 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=1, </a:t>
            </a:r>
            <a:r>
              <a:rPr lang="en-US" i="1" dirty="0">
                <a:solidFill>
                  <a:srgbClr val="C00000"/>
                </a:solidFill>
              </a:rPr>
              <a:t>E </a:t>
            </a:r>
            <a:r>
              <a:rPr lang="en-US" dirty="0">
                <a:solidFill>
                  <a:srgbClr val="C00000"/>
                </a:solidFill>
              </a:rPr>
              <a:t>will have the value 1/</a:t>
            </a:r>
            <a:r>
              <a:rPr lang="en-US" i="1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, which is the lowest obtainable value</a:t>
            </a:r>
          </a:p>
          <a:p>
            <a:r>
              <a:rPr lang="en-US" dirty="0">
                <a:solidFill>
                  <a:srgbClr val="0000FF"/>
                </a:solidFill>
              </a:rPr>
              <a:t>The throughput </a:t>
            </a:r>
            <a:r>
              <a:rPr lang="en-US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, also called bandwidth, of a pipeline is defined as the number of input tasks it can process per unit of time</a:t>
            </a:r>
          </a:p>
          <a:p>
            <a:r>
              <a:rPr lang="en-US" dirty="0">
                <a:solidFill>
                  <a:srgbClr val="0000FF"/>
                </a:solidFill>
              </a:rPr>
              <a:t>When the pipeline has m stages, </a:t>
            </a:r>
            <a:r>
              <a:rPr lang="en-US" i="1" dirty="0">
                <a:solidFill>
                  <a:srgbClr val="0000FF"/>
                </a:solidFill>
              </a:rPr>
              <a:t>H </a:t>
            </a:r>
            <a:r>
              <a:rPr lang="en-US" dirty="0">
                <a:solidFill>
                  <a:srgbClr val="0000FF"/>
                </a:solidFill>
              </a:rPr>
              <a:t>is defined as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00FF"/>
                </a:solidFill>
              </a:rPr>
              <a:t>		H </a:t>
            </a:r>
            <a:r>
              <a:rPr lang="pt-BR" dirty="0">
                <a:solidFill>
                  <a:srgbClr val="0000FF"/>
                </a:solidFill>
              </a:rPr>
              <a:t>= </a:t>
            </a:r>
            <a:r>
              <a:rPr lang="pt-BR" i="1" dirty="0">
                <a:solidFill>
                  <a:srgbClr val="0000FF"/>
                </a:solidFill>
              </a:rPr>
              <a:t>n </a:t>
            </a:r>
            <a:r>
              <a:rPr lang="pt-BR" dirty="0">
                <a:solidFill>
                  <a:srgbClr val="0000FF"/>
                </a:solidFill>
              </a:rPr>
              <a:t>/ </a:t>
            </a:r>
            <a:r>
              <a:rPr lang="pt-BR" i="1" dirty="0">
                <a:solidFill>
                  <a:srgbClr val="0000FF"/>
                </a:solidFill>
              </a:rPr>
              <a:t>T</a:t>
            </a:r>
            <a:r>
              <a:rPr lang="pt-BR" i="1" baseline="-25000" dirty="0">
                <a:solidFill>
                  <a:srgbClr val="0000FF"/>
                </a:solidFill>
              </a:rPr>
              <a:t>pipe</a:t>
            </a:r>
            <a:r>
              <a:rPr lang="pt-BR" i="1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= </a:t>
            </a:r>
            <a:r>
              <a:rPr lang="pt-BR" i="1" dirty="0">
                <a:solidFill>
                  <a:srgbClr val="0000FF"/>
                </a:solidFill>
              </a:rPr>
              <a:t>n </a:t>
            </a:r>
            <a:r>
              <a:rPr lang="pt-BR" dirty="0">
                <a:solidFill>
                  <a:srgbClr val="0000FF"/>
                </a:solidFill>
              </a:rPr>
              <a:t>/ [</a:t>
            </a:r>
            <a:r>
              <a:rPr lang="pt-BR" i="1" dirty="0">
                <a:solidFill>
                  <a:srgbClr val="0000FF"/>
                </a:solidFill>
              </a:rPr>
              <a:t>m*P </a:t>
            </a:r>
            <a:r>
              <a:rPr lang="pt-BR" dirty="0">
                <a:solidFill>
                  <a:srgbClr val="0000FF"/>
                </a:solidFill>
              </a:rPr>
              <a:t>+ (</a:t>
            </a:r>
            <a:r>
              <a:rPr lang="pt-BR" i="1" dirty="0">
                <a:solidFill>
                  <a:srgbClr val="0000FF"/>
                </a:solidFill>
              </a:rPr>
              <a:t>n</a:t>
            </a:r>
            <a:r>
              <a:rPr lang="pt-BR" dirty="0">
                <a:solidFill>
                  <a:srgbClr val="0000FF"/>
                </a:solidFill>
              </a:rPr>
              <a:t>-1)*</a:t>
            </a:r>
            <a:r>
              <a:rPr lang="pt-BR" i="1" dirty="0">
                <a:solidFill>
                  <a:srgbClr val="0000FF"/>
                </a:solidFill>
              </a:rPr>
              <a:t>P</a:t>
            </a:r>
            <a:r>
              <a:rPr lang="pt-BR" dirty="0">
                <a:solidFill>
                  <a:srgbClr val="0000FF"/>
                </a:solidFill>
              </a:rPr>
              <a:t>] = </a:t>
            </a:r>
            <a:r>
              <a:rPr lang="pt-BR" i="1" dirty="0">
                <a:solidFill>
                  <a:srgbClr val="0000FF"/>
                </a:solidFill>
              </a:rPr>
              <a:t>E </a:t>
            </a:r>
            <a:r>
              <a:rPr lang="pt-BR" dirty="0">
                <a:solidFill>
                  <a:srgbClr val="0000FF"/>
                </a:solidFill>
              </a:rPr>
              <a:t>/ </a:t>
            </a:r>
            <a:r>
              <a:rPr lang="pt-BR" i="1" dirty="0">
                <a:solidFill>
                  <a:srgbClr val="0000FF"/>
                </a:solidFill>
              </a:rPr>
              <a:t>P </a:t>
            </a:r>
            <a:r>
              <a:rPr lang="pt-BR" dirty="0">
                <a:solidFill>
                  <a:srgbClr val="0000FF"/>
                </a:solidFill>
              </a:rPr>
              <a:t>= </a:t>
            </a:r>
            <a:r>
              <a:rPr lang="pt-BR" i="1" dirty="0">
                <a:solidFill>
                  <a:srgbClr val="0000FF"/>
                </a:solidFill>
              </a:rPr>
              <a:t>S </a:t>
            </a:r>
            <a:r>
              <a:rPr lang="pt-BR" dirty="0">
                <a:solidFill>
                  <a:srgbClr val="0000FF"/>
                </a:solidFill>
              </a:rPr>
              <a:t>/ (</a:t>
            </a:r>
            <a:r>
              <a:rPr lang="pt-BR" i="1" dirty="0">
                <a:solidFill>
                  <a:srgbClr val="0000FF"/>
                </a:solidFill>
              </a:rPr>
              <a:t>mP</a:t>
            </a:r>
            <a:r>
              <a:rPr lang="pt-BR" dirty="0">
                <a:solidFill>
                  <a:srgbClr val="0000FF"/>
                </a:solidFill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</a:rPr>
              <a:t>When </a:t>
            </a:r>
            <a:r>
              <a:rPr lang="en-US" i="1" dirty="0">
                <a:solidFill>
                  <a:srgbClr val="0000FF"/>
                </a:solidFill>
              </a:rPr>
              <a:t>n→</a:t>
            </a:r>
            <a:r>
              <a:rPr lang="en-US" i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US" dirty="0">
                <a:solidFill>
                  <a:srgbClr val="0000FF"/>
                </a:solidFill>
              </a:rPr>
              <a:t>, the throughput </a:t>
            </a:r>
            <a:r>
              <a:rPr lang="en-US" i="1" dirty="0">
                <a:solidFill>
                  <a:srgbClr val="0000FF"/>
                </a:solidFill>
              </a:rPr>
              <a:t>H </a:t>
            </a:r>
            <a:r>
              <a:rPr lang="en-US" dirty="0">
                <a:solidFill>
                  <a:srgbClr val="0000FF"/>
                </a:solidFill>
              </a:rPr>
              <a:t>approaches the maximum value of one task per clock cycle</a:t>
            </a:r>
            <a:endParaRPr lang="pt-BR" dirty="0">
              <a:solidFill>
                <a:srgbClr val="0000FF"/>
              </a:solidFill>
            </a:endParaRPr>
          </a:p>
          <a:p>
            <a:endParaRPr lang="pt-BR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223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626DA-AC5A-41CD-AE0E-50AC8031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Performance-cost-ratio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4738C5-F824-459C-8B04-879827070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number of stages in a pipeline often depends on the tradeoff between performance and cost</a:t>
            </a:r>
          </a:p>
          <a:p>
            <a:r>
              <a:rPr lang="en-US" dirty="0">
                <a:solidFill>
                  <a:srgbClr val="0000FF"/>
                </a:solidFill>
              </a:rPr>
              <a:t>The optimal choice for such a number can be determined by obtaining the maximum value of a performance/cost ratio (PCR)</a:t>
            </a:r>
          </a:p>
          <a:p>
            <a:r>
              <a:rPr lang="en-US" dirty="0"/>
              <a:t>PCR is defined as the ratio of </a:t>
            </a:r>
            <a:r>
              <a:rPr lang="en-IN" dirty="0"/>
              <a:t>maximum throughput to pipeline cost</a:t>
            </a:r>
          </a:p>
          <a:p>
            <a:r>
              <a:rPr lang="en-US" dirty="0">
                <a:solidFill>
                  <a:srgbClr val="0000FF"/>
                </a:solidFill>
              </a:rPr>
              <a:t>Throughput (H) =E /P</a:t>
            </a:r>
          </a:p>
          <a:p>
            <a:r>
              <a:rPr lang="en-US" dirty="0"/>
              <a:t>As the maximum value of efficiency (E) is 1, so maximum throughput is 1/P</a:t>
            </a:r>
          </a:p>
          <a:p>
            <a:r>
              <a:rPr lang="en-US" dirty="0">
                <a:solidFill>
                  <a:srgbClr val="0000FF"/>
                </a:solidFill>
              </a:rPr>
              <a:t>Now P = (</a:t>
            </a:r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i="1" baseline="-25000" dirty="0" err="1">
                <a:solidFill>
                  <a:srgbClr val="0000FF"/>
                </a:solidFill>
              </a:rPr>
              <a:t>seq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) + </a:t>
            </a:r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i="1" baseline="-25000" dirty="0" err="1">
                <a:solidFill>
                  <a:srgbClr val="0000FF"/>
                </a:solidFill>
              </a:rPr>
              <a:t>l</a:t>
            </a:r>
            <a:endParaRPr lang="en-US" baseline="-25000" dirty="0">
              <a:solidFill>
                <a:srgbClr val="0000FF"/>
              </a:solidFill>
            </a:endParaRPr>
          </a:p>
          <a:p>
            <a:r>
              <a:rPr lang="en-US" dirty="0"/>
              <a:t>Thus the maximum throughput that can be obtained with such a pipeline is</a:t>
            </a:r>
          </a:p>
          <a:p>
            <a:pPr marL="0" indent="0">
              <a:buNone/>
            </a:pPr>
            <a:r>
              <a:rPr lang="en-IN" dirty="0"/>
              <a:t>		1/</a:t>
            </a:r>
            <a:r>
              <a:rPr lang="en-IN" i="1" dirty="0"/>
              <a:t>P </a:t>
            </a:r>
            <a:r>
              <a:rPr lang="en-IN" dirty="0"/>
              <a:t>= 1/[(</a:t>
            </a:r>
            <a:r>
              <a:rPr lang="en-IN" i="1" dirty="0" err="1"/>
              <a:t>t</a:t>
            </a:r>
            <a:r>
              <a:rPr lang="en-IN" i="1" baseline="-25000" dirty="0" err="1"/>
              <a:t>seq</a:t>
            </a:r>
            <a:r>
              <a:rPr lang="en-IN" dirty="0"/>
              <a:t>/</a:t>
            </a:r>
            <a:r>
              <a:rPr lang="en-IN" i="1" dirty="0"/>
              <a:t>m</a:t>
            </a:r>
            <a:r>
              <a:rPr lang="en-IN" dirty="0"/>
              <a:t>) + </a:t>
            </a:r>
            <a:r>
              <a:rPr lang="en-IN" i="1" dirty="0" err="1"/>
              <a:t>t</a:t>
            </a:r>
            <a:r>
              <a:rPr lang="en-IN" i="1" baseline="-25000" dirty="0" err="1"/>
              <a:t>l</a:t>
            </a:r>
            <a:r>
              <a:rPr lang="en-IN" dirty="0"/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The maximum throughput 1/</a:t>
            </a:r>
            <a:r>
              <a:rPr lang="en-US" i="1" dirty="0">
                <a:solidFill>
                  <a:srgbClr val="0000FF"/>
                </a:solidFill>
              </a:rPr>
              <a:t>P </a:t>
            </a:r>
            <a:r>
              <a:rPr lang="en-US" dirty="0">
                <a:solidFill>
                  <a:srgbClr val="0000FF"/>
                </a:solidFill>
              </a:rPr>
              <a:t>is also called the pipeline frequency</a:t>
            </a:r>
          </a:p>
          <a:p>
            <a:r>
              <a:rPr lang="en-US" dirty="0"/>
              <a:t>The actual throughput may be less than 1/</a:t>
            </a:r>
            <a:r>
              <a:rPr lang="en-US" i="1" dirty="0"/>
              <a:t>P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46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D79AA6-1E78-4D25-B761-9925F30B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Performance-cost-ratio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CF2E0C-76E5-4397-8D19-C46434FD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The pipeline cost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i="1" baseline="-25000" dirty="0">
                <a:solidFill>
                  <a:srgbClr val="0000FF"/>
                </a:solidFill>
              </a:rPr>
              <a:t>p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can be expressed as the total cost of logic gates (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i="1" baseline="-25000" dirty="0">
                <a:solidFill>
                  <a:srgbClr val="0000FF"/>
                </a:solidFill>
              </a:rPr>
              <a:t>g</a:t>
            </a:r>
            <a:r>
              <a:rPr lang="en-US" dirty="0">
                <a:solidFill>
                  <a:srgbClr val="0000FF"/>
                </a:solidFill>
              </a:rPr>
              <a:t>) and latches (</a:t>
            </a:r>
            <a:r>
              <a:rPr lang="en-US" i="1" dirty="0">
                <a:solidFill>
                  <a:srgbClr val="0000FF"/>
                </a:solidFill>
              </a:rPr>
              <a:t>m*c</a:t>
            </a:r>
            <a:r>
              <a:rPr lang="en-US" i="1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 used in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 number of stages.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			c</a:t>
            </a:r>
            <a:r>
              <a:rPr lang="en-US" i="1" baseline="-25000" dirty="0">
                <a:solidFill>
                  <a:srgbClr val="0000FF"/>
                </a:solidFill>
              </a:rPr>
              <a:t>p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i="1" dirty="0">
                <a:solidFill>
                  <a:srgbClr val="0000FF"/>
                </a:solidFill>
              </a:rPr>
              <a:t>c</a:t>
            </a:r>
            <a:r>
              <a:rPr lang="en-US" i="1" baseline="-25000" dirty="0">
                <a:solidFill>
                  <a:srgbClr val="0000FF"/>
                </a:solidFill>
              </a:rPr>
              <a:t>g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+ </a:t>
            </a:r>
            <a:r>
              <a:rPr lang="en-US" i="1" dirty="0">
                <a:solidFill>
                  <a:srgbClr val="0000FF"/>
                </a:solidFill>
              </a:rPr>
              <a:t>m*c</a:t>
            </a:r>
            <a:r>
              <a:rPr lang="en-US" i="1" baseline="-25000" dirty="0">
                <a:solidFill>
                  <a:srgbClr val="0000FF"/>
                </a:solidFill>
              </a:rPr>
              <a:t>l</a:t>
            </a:r>
            <a:r>
              <a:rPr lang="en-US" i="1" dirty="0">
                <a:solidFill>
                  <a:srgbClr val="0000FF"/>
                </a:solidFill>
              </a:rPr>
              <a:t> </a:t>
            </a:r>
          </a:p>
          <a:p>
            <a:r>
              <a:rPr lang="en-US" dirty="0"/>
              <a:t>Note that the cost of gates and latches may be interpreted in different ways:</a:t>
            </a:r>
          </a:p>
          <a:p>
            <a:pPr lvl="1"/>
            <a:r>
              <a:rPr lang="en-US" dirty="0"/>
              <a:t>Actual cost</a:t>
            </a:r>
          </a:p>
          <a:p>
            <a:pPr lvl="1"/>
            <a:r>
              <a:rPr lang="en-US" dirty="0"/>
              <a:t>design complexity</a:t>
            </a:r>
          </a:p>
          <a:p>
            <a:pPr lvl="1"/>
            <a:r>
              <a:rPr lang="en-US" dirty="0"/>
              <a:t>the area required on the chip or circuit board</a:t>
            </a:r>
          </a:p>
          <a:p>
            <a:r>
              <a:rPr lang="en-IN" dirty="0">
                <a:solidFill>
                  <a:srgbClr val="0000FF"/>
                </a:solidFill>
              </a:rPr>
              <a:t>PCR = 1/{[(</a:t>
            </a:r>
            <a:r>
              <a:rPr lang="en-IN" i="1" dirty="0" err="1">
                <a:solidFill>
                  <a:srgbClr val="0000FF"/>
                </a:solidFill>
              </a:rPr>
              <a:t>t</a:t>
            </a:r>
            <a:r>
              <a:rPr lang="en-IN" i="1" baseline="-25000" dirty="0" err="1">
                <a:solidFill>
                  <a:srgbClr val="0000FF"/>
                </a:solidFill>
              </a:rPr>
              <a:t>seq</a:t>
            </a:r>
            <a:r>
              <a:rPr lang="en-IN" dirty="0">
                <a:solidFill>
                  <a:srgbClr val="0000FF"/>
                </a:solidFill>
              </a:rPr>
              <a:t>/</a:t>
            </a:r>
            <a:r>
              <a:rPr lang="en-IN" i="1" dirty="0">
                <a:solidFill>
                  <a:srgbClr val="0000FF"/>
                </a:solidFill>
              </a:rPr>
              <a:t>m</a:t>
            </a:r>
            <a:r>
              <a:rPr lang="en-IN" dirty="0">
                <a:solidFill>
                  <a:srgbClr val="0000FF"/>
                </a:solidFill>
              </a:rPr>
              <a:t>) + </a:t>
            </a:r>
            <a:r>
              <a:rPr lang="en-IN" i="1" dirty="0" err="1">
                <a:solidFill>
                  <a:srgbClr val="0000FF"/>
                </a:solidFill>
              </a:rPr>
              <a:t>t</a:t>
            </a:r>
            <a:r>
              <a:rPr lang="en-IN" i="1" baseline="-25000" dirty="0" err="1">
                <a:solidFill>
                  <a:srgbClr val="0000FF"/>
                </a:solidFill>
              </a:rPr>
              <a:t>l</a:t>
            </a:r>
            <a:r>
              <a:rPr lang="en-IN" dirty="0">
                <a:solidFill>
                  <a:srgbClr val="0000FF"/>
                </a:solidFill>
              </a:rPr>
              <a:t>](</a:t>
            </a:r>
            <a:r>
              <a:rPr lang="en-IN" i="1" dirty="0">
                <a:solidFill>
                  <a:srgbClr val="0000FF"/>
                </a:solidFill>
              </a:rPr>
              <a:t>c</a:t>
            </a:r>
            <a:r>
              <a:rPr lang="en-IN" i="1" baseline="-25000" dirty="0">
                <a:solidFill>
                  <a:srgbClr val="0000FF"/>
                </a:solidFill>
              </a:rPr>
              <a:t>g</a:t>
            </a:r>
            <a:r>
              <a:rPr lang="en-IN" i="1" dirty="0">
                <a:solidFill>
                  <a:srgbClr val="0000FF"/>
                </a:solidFill>
              </a:rPr>
              <a:t> </a:t>
            </a:r>
            <a:r>
              <a:rPr lang="en-IN" dirty="0">
                <a:solidFill>
                  <a:srgbClr val="0000FF"/>
                </a:solidFill>
              </a:rPr>
              <a:t>+ </a:t>
            </a:r>
            <a:r>
              <a:rPr lang="en-IN" i="1" dirty="0">
                <a:solidFill>
                  <a:srgbClr val="0000FF"/>
                </a:solidFill>
              </a:rPr>
              <a:t>m*c</a:t>
            </a:r>
            <a:r>
              <a:rPr lang="en-IN" i="1" baseline="-25000" dirty="0">
                <a:solidFill>
                  <a:srgbClr val="0000FF"/>
                </a:solidFill>
              </a:rPr>
              <a:t>l</a:t>
            </a:r>
            <a:r>
              <a:rPr lang="en-IN" dirty="0">
                <a:solidFill>
                  <a:srgbClr val="0000FF"/>
                </a:solidFill>
              </a:rPr>
              <a:t>)}</a:t>
            </a:r>
          </a:p>
          <a:p>
            <a:r>
              <a:rPr lang="en-US" dirty="0"/>
              <a:t>This equation has a maximum value when m = sqrt {(</a:t>
            </a:r>
            <a:r>
              <a:rPr lang="en-US" dirty="0" err="1"/>
              <a:t>t</a:t>
            </a:r>
            <a:r>
              <a:rPr lang="en-US" baseline="-25000" dirty="0" err="1"/>
              <a:t>seq</a:t>
            </a:r>
            <a:r>
              <a:rPr lang="en-US" dirty="0"/>
              <a:t> * c</a:t>
            </a:r>
            <a:r>
              <a:rPr lang="en-US" baseline="-25000" dirty="0"/>
              <a:t>g</a:t>
            </a:r>
            <a:r>
              <a:rPr lang="en-US" dirty="0"/>
              <a:t>) / (</a:t>
            </a:r>
            <a:r>
              <a:rPr lang="en-US" dirty="0" err="1"/>
              <a:t>t</a:t>
            </a:r>
            <a:r>
              <a:rPr lang="en-US" baseline="-25000" dirty="0" err="1"/>
              <a:t>l</a:t>
            </a:r>
            <a:r>
              <a:rPr lang="en-US" dirty="0"/>
              <a:t> * c</a:t>
            </a:r>
            <a:r>
              <a:rPr lang="en-US" baseline="-25000" dirty="0"/>
              <a:t>l</a:t>
            </a:r>
            <a:r>
              <a:rPr lang="en-US" dirty="0"/>
              <a:t>)}</a:t>
            </a:r>
          </a:p>
          <a:p>
            <a:r>
              <a:rPr lang="en-US" dirty="0">
                <a:solidFill>
                  <a:srgbClr val="0000FF"/>
                </a:solidFill>
              </a:rPr>
              <a:t>This value can be used as an optimal choice for the number of stages.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368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D9403601-D959-45C1-B5D7-F97B4200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5F3A07B-0025-43C4-B567-6E435AE79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35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0F85FA2-CB46-4E39-B123-F17A1B1A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13" y="899840"/>
            <a:ext cx="10515600" cy="2852737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Basics of Pipelining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61BDC2E-9C12-45C3-8792-B9FEF409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66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B3C46-8AF9-4F25-B3B7-0590229B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Basics of 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54D177-3271-44EF-A7E0-D754631B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513370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Modern CPUs employ a variety of speedup techniques viz.</a:t>
            </a:r>
          </a:p>
          <a:p>
            <a:pPr lvl="1"/>
            <a:r>
              <a:rPr lang="en-IN" dirty="0"/>
              <a:t>cache memory</a:t>
            </a:r>
          </a:p>
          <a:p>
            <a:pPr lvl="1"/>
            <a:r>
              <a:rPr lang="en-IN" dirty="0"/>
              <a:t>Pipelining etc..</a:t>
            </a:r>
          </a:p>
          <a:p>
            <a:r>
              <a:rPr lang="en-IN" dirty="0">
                <a:solidFill>
                  <a:srgbClr val="0000FF"/>
                </a:solidFill>
              </a:rPr>
              <a:t>Pipelining allows the processing of several instructions to be partially overlapped (parallelism)</a:t>
            </a:r>
          </a:p>
          <a:p>
            <a:r>
              <a:rPr lang="en-US" dirty="0"/>
              <a:t>Pipelining increases the overall instruction throughput.</a:t>
            </a:r>
          </a:p>
          <a:p>
            <a:r>
              <a:rPr lang="en-IN" dirty="0">
                <a:solidFill>
                  <a:srgbClr val="0000FF"/>
                </a:solidFill>
              </a:rPr>
              <a:t>All the common steps involved in instruction processing by the CPU can be pipelined: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Instruction Fetching (IF)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Instruction decoding (ID)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Operand loading (OL)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Execution (EX)</a:t>
            </a:r>
          </a:p>
          <a:p>
            <a:pPr lvl="1"/>
            <a:r>
              <a:rPr lang="en-IN" dirty="0">
                <a:solidFill>
                  <a:srgbClr val="0000FF"/>
                </a:solidFill>
              </a:rPr>
              <a:t>Operand Storing (OS)</a:t>
            </a:r>
          </a:p>
        </p:txBody>
      </p:sp>
    </p:spTree>
    <p:extLst>
      <p:ext uri="{BB962C8B-B14F-4D97-AF65-F5344CB8AC3E}">
        <p14:creationId xmlns="" xmlns:p14="http://schemas.microsoft.com/office/powerpoint/2010/main" val="345987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Principles of 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189" y="1649594"/>
            <a:ext cx="10203695" cy="436657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Decomposes a sequential task into subtasks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Each subtask is executed in a special dedicated stage </a:t>
            </a:r>
          </a:p>
          <a:p>
            <a:pPr>
              <a:defRPr/>
            </a:pPr>
            <a:r>
              <a:rPr lang="en-US" sz="2000" dirty="0"/>
              <a:t>These stages are connected with one another to form a pipe like structure.</a:t>
            </a:r>
          </a:p>
          <a:p>
            <a:r>
              <a:rPr lang="en-US" sz="2000" dirty="0">
                <a:solidFill>
                  <a:srgbClr val="0000FF"/>
                </a:solidFill>
              </a:rPr>
              <a:t>Instructions enter from one end and exit from another end</a:t>
            </a:r>
          </a:p>
          <a:p>
            <a:r>
              <a:rPr lang="en-US" sz="2000" dirty="0"/>
              <a:t>Stages are pure combinational circuits for arithmetic or logic operations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Result obtained from a stage is transferred to the next stage</a:t>
            </a:r>
          </a:p>
          <a:p>
            <a:pPr>
              <a:defRPr/>
            </a:pPr>
            <a:r>
              <a:rPr lang="en-US" altLang="ko-KR" sz="2000" dirty="0"/>
              <a:t>Final result is obtained after the instruction has passed through all the stages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Stages are separated by high speed latches (or registers)</a:t>
            </a:r>
          </a:p>
          <a:p>
            <a:r>
              <a:rPr lang="en-US" sz="2000" dirty="0"/>
              <a:t>All latches transfer data to the next stage simultaneously (on clock)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151016" y="5377543"/>
            <a:ext cx="187235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842069" y="5347062"/>
            <a:ext cx="1380308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S3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7367451" y="5347064"/>
            <a:ext cx="191588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508070" y="5381895"/>
            <a:ext cx="1380308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S1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4807130" y="5373188"/>
            <a:ext cx="191589" cy="6126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207726" y="5377542"/>
            <a:ext cx="1380308" cy="6096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S2</a:t>
            </a:r>
          </a:p>
        </p:txBody>
      </p:sp>
      <p:cxnSp>
        <p:nvCxnSpPr>
          <p:cNvPr id="16" name="Straight Arrow Connector 15"/>
          <p:cNvCxnSpPr>
            <a:stCxn id="8" idx="3"/>
            <a:endCxn id="11" idx="1"/>
          </p:cNvCxnSpPr>
          <p:nvPr/>
        </p:nvCxnSpPr>
        <p:spPr>
          <a:xfrm>
            <a:off x="2338251" y="5683867"/>
            <a:ext cx="169819" cy="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12" idx="1"/>
          </p:cNvCxnSpPr>
          <p:nvPr/>
        </p:nvCxnSpPr>
        <p:spPr>
          <a:xfrm flipV="1">
            <a:off x="3888378" y="5679512"/>
            <a:ext cx="918752" cy="7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1"/>
          </p:cNvCxnSpPr>
          <p:nvPr/>
        </p:nvCxnSpPr>
        <p:spPr>
          <a:xfrm>
            <a:off x="4998719" y="5679512"/>
            <a:ext cx="209007" cy="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0" idx="1"/>
          </p:cNvCxnSpPr>
          <p:nvPr/>
        </p:nvCxnSpPr>
        <p:spPr>
          <a:xfrm flipV="1">
            <a:off x="6588034" y="5653388"/>
            <a:ext cx="779417" cy="289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9" idx="1"/>
          </p:cNvCxnSpPr>
          <p:nvPr/>
        </p:nvCxnSpPr>
        <p:spPr>
          <a:xfrm flipV="1">
            <a:off x="7559039" y="5651862"/>
            <a:ext cx="283030" cy="1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1567542" y="5603966"/>
            <a:ext cx="613954" cy="16981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9224439" y="5601786"/>
            <a:ext cx="613954" cy="169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2007763" y="6200939"/>
            <a:ext cx="423671" cy="2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1502229" y="6400800"/>
            <a:ext cx="5969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" idx="2"/>
          </p:cNvCxnSpPr>
          <p:nvPr/>
        </p:nvCxnSpPr>
        <p:spPr>
          <a:xfrm rot="16200000" flipH="1">
            <a:off x="7240524" y="6182432"/>
            <a:ext cx="454151" cy="8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</p:cNvCxnSpPr>
          <p:nvPr/>
        </p:nvCxnSpPr>
        <p:spPr>
          <a:xfrm rot="16200000" flipH="1">
            <a:off x="4693266" y="6195495"/>
            <a:ext cx="441090" cy="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57645" y="62048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Clock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75211" y="54733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816191" y="55020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C2D608-5DD6-4E49-91C7-A4026930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Instruction Processing :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FF"/>
                </a:solidFill>
              </a:rPr>
              <a:t>(a) Non-pipelined</a:t>
            </a:r>
            <a:r>
              <a:rPr lang="en-IN" dirty="0"/>
              <a:t>	(b) Pipelined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27E636-3996-4E97-8415-48377C93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0000FF"/>
                </a:solidFill>
              </a:rPr>
              <a:t>Instruction Fetch (IF)</a:t>
            </a:r>
          </a:p>
          <a:p>
            <a:r>
              <a:rPr lang="en-IN" dirty="0">
                <a:solidFill>
                  <a:srgbClr val="0000FF"/>
                </a:solidFill>
              </a:rPr>
              <a:t>Instruction Decode (ID)</a:t>
            </a:r>
          </a:p>
          <a:p>
            <a:r>
              <a:rPr lang="en-IN" dirty="0">
                <a:solidFill>
                  <a:srgbClr val="0000FF"/>
                </a:solidFill>
              </a:rPr>
              <a:t>Operand Load (OL)</a:t>
            </a:r>
          </a:p>
          <a:p>
            <a:r>
              <a:rPr lang="en-IN" dirty="0">
                <a:solidFill>
                  <a:srgbClr val="0000FF"/>
                </a:solidFill>
              </a:rPr>
              <a:t>Execution (EX)</a:t>
            </a:r>
          </a:p>
          <a:p>
            <a:r>
              <a:rPr lang="en-IN" dirty="0">
                <a:solidFill>
                  <a:srgbClr val="0000FF"/>
                </a:solidFill>
              </a:rPr>
              <a:t>Operand Store (OS)</a:t>
            </a:r>
          </a:p>
          <a:p>
            <a:r>
              <a:rPr lang="en-IN" dirty="0">
                <a:solidFill>
                  <a:srgbClr val="0000FF"/>
                </a:solidFill>
              </a:rPr>
              <a:t>Time (clock cycles)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Instruction Fetch (IF)</a:t>
            </a:r>
          </a:p>
          <a:p>
            <a:r>
              <a:rPr lang="en-IN" dirty="0"/>
              <a:t>Instruction Decode (ID)</a:t>
            </a:r>
          </a:p>
          <a:p>
            <a:r>
              <a:rPr lang="en-IN" dirty="0"/>
              <a:t>Operand Load (OL)</a:t>
            </a:r>
          </a:p>
          <a:p>
            <a:r>
              <a:rPr lang="en-IN" dirty="0"/>
              <a:t>Execution (EX)</a:t>
            </a:r>
          </a:p>
          <a:p>
            <a:r>
              <a:rPr lang="en-IN" dirty="0"/>
              <a:t>Operand Store (OS)</a:t>
            </a:r>
          </a:p>
          <a:p>
            <a:r>
              <a:rPr lang="en-IN" dirty="0"/>
              <a:t>Time (clock cycles)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="" xmlns:a16="http://schemas.microsoft.com/office/drawing/2014/main" id="{4BA8E523-2352-435A-B292-70E90B91156B}"/>
              </a:ext>
            </a:extLst>
          </p:cNvPr>
          <p:cNvSpPr/>
          <p:nvPr/>
        </p:nvSpPr>
        <p:spPr>
          <a:xfrm>
            <a:off x="3384884" y="412282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="" xmlns:a16="http://schemas.microsoft.com/office/drawing/2014/main" id="{E68B349C-6AB4-4A68-B055-561960360CFE}"/>
              </a:ext>
            </a:extLst>
          </p:cNvPr>
          <p:cNvSpPr/>
          <p:nvPr/>
        </p:nvSpPr>
        <p:spPr>
          <a:xfrm>
            <a:off x="3834063" y="412282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6889898E-5D4E-4F0C-92E7-C42B57689332}"/>
              </a:ext>
            </a:extLst>
          </p:cNvPr>
          <p:cNvSpPr/>
          <p:nvPr/>
        </p:nvSpPr>
        <p:spPr>
          <a:xfrm>
            <a:off x="4283242" y="412281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="" xmlns:a16="http://schemas.microsoft.com/office/drawing/2014/main" id="{4877E937-9725-4242-842D-BCF446666139}"/>
              </a:ext>
            </a:extLst>
          </p:cNvPr>
          <p:cNvSpPr/>
          <p:nvPr/>
        </p:nvSpPr>
        <p:spPr>
          <a:xfrm>
            <a:off x="4732421" y="4122818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="" xmlns:a16="http://schemas.microsoft.com/office/drawing/2014/main" id="{7C603B2E-1F14-47A6-8D3F-65AAF3C84B91}"/>
              </a:ext>
            </a:extLst>
          </p:cNvPr>
          <p:cNvSpPr/>
          <p:nvPr/>
        </p:nvSpPr>
        <p:spPr>
          <a:xfrm>
            <a:off x="5181600" y="412281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0EDD92DA-C9CC-4F41-9303-C1ABE8DD2C91}"/>
              </a:ext>
            </a:extLst>
          </p:cNvPr>
          <p:cNvSpPr/>
          <p:nvPr/>
        </p:nvSpPr>
        <p:spPr>
          <a:xfrm>
            <a:off x="5630779" y="412281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="" xmlns:a16="http://schemas.microsoft.com/office/drawing/2014/main" id="{A3AA3F5F-64A2-4A8C-9041-CF61B660C963}"/>
              </a:ext>
            </a:extLst>
          </p:cNvPr>
          <p:cNvSpPr/>
          <p:nvPr/>
        </p:nvSpPr>
        <p:spPr>
          <a:xfrm>
            <a:off x="6079958" y="412281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="" xmlns:a16="http://schemas.microsoft.com/office/drawing/2014/main" id="{6F7D9CA2-4CCB-4C1D-8F73-137B286E1774}"/>
              </a:ext>
            </a:extLst>
          </p:cNvPr>
          <p:cNvSpPr/>
          <p:nvPr/>
        </p:nvSpPr>
        <p:spPr>
          <a:xfrm>
            <a:off x="6519110" y="412281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="" xmlns:a16="http://schemas.microsoft.com/office/drawing/2014/main" id="{6EC83831-C0D2-4D4C-A808-57CA35CFB733}"/>
              </a:ext>
            </a:extLst>
          </p:cNvPr>
          <p:cNvSpPr/>
          <p:nvPr/>
        </p:nvSpPr>
        <p:spPr>
          <a:xfrm>
            <a:off x="6958262" y="412281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="" xmlns:a16="http://schemas.microsoft.com/office/drawing/2014/main" id="{140DF00C-88A7-4E98-BF12-1DAFC25E423D}"/>
              </a:ext>
            </a:extLst>
          </p:cNvPr>
          <p:cNvSpPr/>
          <p:nvPr/>
        </p:nvSpPr>
        <p:spPr>
          <a:xfrm>
            <a:off x="7409444" y="412281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="" xmlns:a16="http://schemas.microsoft.com/office/drawing/2014/main" id="{B96F852C-A9DC-4E39-BDD9-A07B5870B3FC}"/>
              </a:ext>
            </a:extLst>
          </p:cNvPr>
          <p:cNvSpPr/>
          <p:nvPr/>
        </p:nvSpPr>
        <p:spPr>
          <a:xfrm>
            <a:off x="7860629" y="412281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="" xmlns:a16="http://schemas.microsoft.com/office/drawing/2014/main" id="{FA40510F-FA5C-4686-9009-B127E3C56751}"/>
              </a:ext>
            </a:extLst>
          </p:cNvPr>
          <p:cNvSpPr/>
          <p:nvPr/>
        </p:nvSpPr>
        <p:spPr>
          <a:xfrm>
            <a:off x="8301786" y="412281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="" xmlns:a16="http://schemas.microsoft.com/office/drawing/2014/main" id="{9BF1D066-5E59-4E27-856D-3BCF7BE05D8D}"/>
              </a:ext>
            </a:extLst>
          </p:cNvPr>
          <p:cNvSpPr/>
          <p:nvPr/>
        </p:nvSpPr>
        <p:spPr>
          <a:xfrm>
            <a:off x="8758987" y="412281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="" xmlns:a16="http://schemas.microsoft.com/office/drawing/2014/main" id="{BC7503FE-8A64-4824-A6C0-5FE7573CF4C6}"/>
              </a:ext>
            </a:extLst>
          </p:cNvPr>
          <p:cNvSpPr/>
          <p:nvPr/>
        </p:nvSpPr>
        <p:spPr>
          <a:xfrm>
            <a:off x="9205159" y="412280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="" xmlns:a16="http://schemas.microsoft.com/office/drawing/2014/main" id="{3CC74032-73DA-4129-BC31-767CFBB5B8D2}"/>
              </a:ext>
            </a:extLst>
          </p:cNvPr>
          <p:cNvSpPr/>
          <p:nvPr/>
        </p:nvSpPr>
        <p:spPr>
          <a:xfrm>
            <a:off x="9644311" y="412280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="" xmlns:a16="http://schemas.microsoft.com/office/drawing/2014/main" id="{32A65565-C993-434F-A7C4-E6DD98060976}"/>
              </a:ext>
            </a:extLst>
          </p:cNvPr>
          <p:cNvSpPr/>
          <p:nvPr/>
        </p:nvSpPr>
        <p:spPr>
          <a:xfrm>
            <a:off x="3384884" y="440588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="" xmlns:a16="http://schemas.microsoft.com/office/drawing/2014/main" id="{DAA83292-F36B-45F4-8CB9-649FC97E65AE}"/>
              </a:ext>
            </a:extLst>
          </p:cNvPr>
          <p:cNvSpPr/>
          <p:nvPr/>
        </p:nvSpPr>
        <p:spPr>
          <a:xfrm>
            <a:off x="3834063" y="441221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="" xmlns:a16="http://schemas.microsoft.com/office/drawing/2014/main" id="{89D05203-A00E-490F-B052-D512B744A075}"/>
              </a:ext>
            </a:extLst>
          </p:cNvPr>
          <p:cNvSpPr/>
          <p:nvPr/>
        </p:nvSpPr>
        <p:spPr>
          <a:xfrm>
            <a:off x="4283242" y="440588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="" xmlns:a16="http://schemas.microsoft.com/office/drawing/2014/main" id="{0376585B-841F-41B0-BE19-D704BA1470B7}"/>
              </a:ext>
            </a:extLst>
          </p:cNvPr>
          <p:cNvSpPr/>
          <p:nvPr/>
        </p:nvSpPr>
        <p:spPr>
          <a:xfrm>
            <a:off x="4732421" y="440588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="" xmlns:a16="http://schemas.microsoft.com/office/drawing/2014/main" id="{8AEC5978-5F8D-4D30-9B51-2ED5D825AB66}"/>
              </a:ext>
            </a:extLst>
          </p:cNvPr>
          <p:cNvSpPr/>
          <p:nvPr/>
        </p:nvSpPr>
        <p:spPr>
          <a:xfrm>
            <a:off x="5191627" y="4420233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="" xmlns:a16="http://schemas.microsoft.com/office/drawing/2014/main" id="{F8418CBF-920B-49EC-87EB-4F23B08C6454}"/>
              </a:ext>
            </a:extLst>
          </p:cNvPr>
          <p:cNvSpPr/>
          <p:nvPr/>
        </p:nvSpPr>
        <p:spPr>
          <a:xfrm>
            <a:off x="5630779" y="440588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="" xmlns:a16="http://schemas.microsoft.com/office/drawing/2014/main" id="{32FB5D71-02C0-4BD5-8D8A-72F51EF85C17}"/>
              </a:ext>
            </a:extLst>
          </p:cNvPr>
          <p:cNvSpPr/>
          <p:nvPr/>
        </p:nvSpPr>
        <p:spPr>
          <a:xfrm>
            <a:off x="6079958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="" xmlns:a16="http://schemas.microsoft.com/office/drawing/2014/main" id="{A0B5F399-53A7-499B-964B-8E95E4BC6CD1}"/>
              </a:ext>
            </a:extLst>
          </p:cNvPr>
          <p:cNvSpPr/>
          <p:nvPr/>
        </p:nvSpPr>
        <p:spPr>
          <a:xfrm>
            <a:off x="6519110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="" xmlns:a16="http://schemas.microsoft.com/office/drawing/2014/main" id="{F055481C-2034-49DD-8F65-77264F3CB2E7}"/>
              </a:ext>
            </a:extLst>
          </p:cNvPr>
          <p:cNvSpPr/>
          <p:nvPr/>
        </p:nvSpPr>
        <p:spPr>
          <a:xfrm>
            <a:off x="6958262" y="442023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="" xmlns:a16="http://schemas.microsoft.com/office/drawing/2014/main" id="{057449C2-2563-4B3E-9E99-742EF6926DB3}"/>
              </a:ext>
            </a:extLst>
          </p:cNvPr>
          <p:cNvSpPr/>
          <p:nvPr/>
        </p:nvSpPr>
        <p:spPr>
          <a:xfrm>
            <a:off x="7417468" y="44295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="" xmlns:a16="http://schemas.microsoft.com/office/drawing/2014/main" id="{C4012192-D1F9-4355-BCD8-AB67168C2803}"/>
              </a:ext>
            </a:extLst>
          </p:cNvPr>
          <p:cNvSpPr/>
          <p:nvPr/>
        </p:nvSpPr>
        <p:spPr>
          <a:xfrm>
            <a:off x="7860630" y="44295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="" xmlns:a16="http://schemas.microsoft.com/office/drawing/2014/main" id="{4FCB4976-D0C0-4335-90C6-42F06B3C8D2F}"/>
              </a:ext>
            </a:extLst>
          </p:cNvPr>
          <p:cNvSpPr/>
          <p:nvPr/>
        </p:nvSpPr>
        <p:spPr>
          <a:xfrm>
            <a:off x="8315826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="" xmlns:a16="http://schemas.microsoft.com/office/drawing/2014/main" id="{9B713844-2904-46AD-AFA1-9EC9B98E3F48}"/>
              </a:ext>
            </a:extLst>
          </p:cNvPr>
          <p:cNvSpPr/>
          <p:nvPr/>
        </p:nvSpPr>
        <p:spPr>
          <a:xfrm>
            <a:off x="8758990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="" xmlns:a16="http://schemas.microsoft.com/office/drawing/2014/main" id="{08FC1EC9-ACF8-4EB1-85A3-AA66FF582660}"/>
              </a:ext>
            </a:extLst>
          </p:cNvPr>
          <p:cNvSpPr/>
          <p:nvPr/>
        </p:nvSpPr>
        <p:spPr>
          <a:xfrm>
            <a:off x="9202154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1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="" xmlns:a16="http://schemas.microsoft.com/office/drawing/2014/main" id="{02E85072-C77F-4247-A2D5-715455B9E57B}"/>
              </a:ext>
            </a:extLst>
          </p:cNvPr>
          <p:cNvSpPr/>
          <p:nvPr/>
        </p:nvSpPr>
        <p:spPr>
          <a:xfrm>
            <a:off x="9645318" y="443612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="" xmlns:a16="http://schemas.microsoft.com/office/drawing/2014/main" id="{D12EDBD0-4B07-4019-8CC9-855A0C14D69B}"/>
              </a:ext>
            </a:extLst>
          </p:cNvPr>
          <p:cNvSpPr/>
          <p:nvPr/>
        </p:nvSpPr>
        <p:spPr>
          <a:xfrm>
            <a:off x="3384884" y="468894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="" xmlns:a16="http://schemas.microsoft.com/office/drawing/2014/main" id="{838A52BB-878E-436E-AD25-3F09DA8FD295}"/>
              </a:ext>
            </a:extLst>
          </p:cNvPr>
          <p:cNvSpPr/>
          <p:nvPr/>
        </p:nvSpPr>
        <p:spPr>
          <a:xfrm>
            <a:off x="3834063" y="470161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="" xmlns:a16="http://schemas.microsoft.com/office/drawing/2014/main" id="{73FC54F1-76C9-45A6-B040-A986FAFC3B4C}"/>
              </a:ext>
            </a:extLst>
          </p:cNvPr>
          <p:cNvSpPr/>
          <p:nvPr/>
        </p:nvSpPr>
        <p:spPr>
          <a:xfrm>
            <a:off x="4283242" y="471428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="" xmlns:a16="http://schemas.microsoft.com/office/drawing/2014/main" id="{EFEE2DB1-F91D-44E9-A466-FFFF7737D0A1}"/>
              </a:ext>
            </a:extLst>
          </p:cNvPr>
          <p:cNvSpPr/>
          <p:nvPr/>
        </p:nvSpPr>
        <p:spPr>
          <a:xfrm>
            <a:off x="4780547" y="471619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="" xmlns:a16="http://schemas.microsoft.com/office/drawing/2014/main" id="{1EEA1DE4-A484-4A02-93EA-644F0304BBF6}"/>
              </a:ext>
            </a:extLst>
          </p:cNvPr>
          <p:cNvSpPr/>
          <p:nvPr/>
        </p:nvSpPr>
        <p:spPr>
          <a:xfrm>
            <a:off x="5181600" y="471428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="" xmlns:a16="http://schemas.microsoft.com/office/drawing/2014/main" id="{39BA144A-35EE-4703-8666-E743BC68909B}"/>
              </a:ext>
            </a:extLst>
          </p:cNvPr>
          <p:cNvSpPr/>
          <p:nvPr/>
        </p:nvSpPr>
        <p:spPr>
          <a:xfrm>
            <a:off x="5630779" y="4724447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0" name="Flowchart: Process 39">
            <a:extLst>
              <a:ext uri="{FF2B5EF4-FFF2-40B4-BE49-F238E27FC236}">
                <a16:creationId xmlns="" xmlns:a16="http://schemas.microsoft.com/office/drawing/2014/main" id="{677F4AE8-4E6D-4A68-B871-642248327032}"/>
              </a:ext>
            </a:extLst>
          </p:cNvPr>
          <p:cNvSpPr/>
          <p:nvPr/>
        </p:nvSpPr>
        <p:spPr>
          <a:xfrm>
            <a:off x="6079958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lowchart: Process 40">
            <a:extLst>
              <a:ext uri="{FF2B5EF4-FFF2-40B4-BE49-F238E27FC236}">
                <a16:creationId xmlns="" xmlns:a16="http://schemas.microsoft.com/office/drawing/2014/main" id="{8187D4F9-2426-451A-B4A8-3FF24EBC0D7E}"/>
              </a:ext>
            </a:extLst>
          </p:cNvPr>
          <p:cNvSpPr/>
          <p:nvPr/>
        </p:nvSpPr>
        <p:spPr>
          <a:xfrm>
            <a:off x="6519110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2" name="Flowchart: Process 41">
            <a:extLst>
              <a:ext uri="{FF2B5EF4-FFF2-40B4-BE49-F238E27FC236}">
                <a16:creationId xmlns="" xmlns:a16="http://schemas.microsoft.com/office/drawing/2014/main" id="{083560BD-E337-434C-955D-C9364F0F038B}"/>
              </a:ext>
            </a:extLst>
          </p:cNvPr>
          <p:cNvSpPr/>
          <p:nvPr/>
        </p:nvSpPr>
        <p:spPr>
          <a:xfrm>
            <a:off x="6958262" y="472572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="" xmlns:a16="http://schemas.microsoft.com/office/drawing/2014/main" id="{6235FF10-DF7E-4CEF-8527-57B693E04022}"/>
              </a:ext>
            </a:extLst>
          </p:cNvPr>
          <p:cNvSpPr/>
          <p:nvPr/>
        </p:nvSpPr>
        <p:spPr>
          <a:xfrm>
            <a:off x="7407441" y="47244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="" xmlns:a16="http://schemas.microsoft.com/office/drawing/2014/main" id="{4D1BCFCD-EF41-4ACA-B413-F1615A964436}"/>
              </a:ext>
            </a:extLst>
          </p:cNvPr>
          <p:cNvSpPr/>
          <p:nvPr/>
        </p:nvSpPr>
        <p:spPr>
          <a:xfrm>
            <a:off x="7866647" y="473749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="" xmlns:a16="http://schemas.microsoft.com/office/drawing/2014/main" id="{46970B89-66F3-47D9-BD36-50C4B01E41A8}"/>
              </a:ext>
            </a:extLst>
          </p:cNvPr>
          <p:cNvSpPr/>
          <p:nvPr/>
        </p:nvSpPr>
        <p:spPr>
          <a:xfrm>
            <a:off x="8305799" y="4749443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Flowchart: Process 45">
            <a:extLst>
              <a:ext uri="{FF2B5EF4-FFF2-40B4-BE49-F238E27FC236}">
                <a16:creationId xmlns="" xmlns:a16="http://schemas.microsoft.com/office/drawing/2014/main" id="{D5C48EC1-619B-4E95-9C7A-518C48DFF755}"/>
              </a:ext>
            </a:extLst>
          </p:cNvPr>
          <p:cNvSpPr/>
          <p:nvPr/>
        </p:nvSpPr>
        <p:spPr>
          <a:xfrm>
            <a:off x="8744951" y="476138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lowchart: Process 46">
            <a:extLst>
              <a:ext uri="{FF2B5EF4-FFF2-40B4-BE49-F238E27FC236}">
                <a16:creationId xmlns="" xmlns:a16="http://schemas.microsoft.com/office/drawing/2014/main" id="{A94E3FC0-7335-4FB2-8F86-7D2B36FE1C3B}"/>
              </a:ext>
            </a:extLst>
          </p:cNvPr>
          <p:cNvSpPr/>
          <p:nvPr/>
        </p:nvSpPr>
        <p:spPr>
          <a:xfrm>
            <a:off x="9202154" y="475016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8" name="Flowchart: Process 47">
            <a:extLst>
              <a:ext uri="{FF2B5EF4-FFF2-40B4-BE49-F238E27FC236}">
                <a16:creationId xmlns="" xmlns:a16="http://schemas.microsoft.com/office/drawing/2014/main" id="{9EA10469-3A87-43F5-8089-6140A9CFEB5C}"/>
              </a:ext>
            </a:extLst>
          </p:cNvPr>
          <p:cNvSpPr/>
          <p:nvPr/>
        </p:nvSpPr>
        <p:spPr>
          <a:xfrm>
            <a:off x="9633282" y="474278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="" xmlns:a16="http://schemas.microsoft.com/office/drawing/2014/main" id="{B06E7529-4DE6-42BD-A6DD-CBD22E861C8D}"/>
              </a:ext>
            </a:extLst>
          </p:cNvPr>
          <p:cNvSpPr/>
          <p:nvPr/>
        </p:nvSpPr>
        <p:spPr>
          <a:xfrm>
            <a:off x="3377867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="" xmlns:a16="http://schemas.microsoft.com/office/drawing/2014/main" id="{EE94E909-2E0C-4F23-B461-662F8D5A7819}"/>
              </a:ext>
            </a:extLst>
          </p:cNvPr>
          <p:cNvSpPr/>
          <p:nvPr/>
        </p:nvSpPr>
        <p:spPr>
          <a:xfrm>
            <a:off x="3850107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="" xmlns:a16="http://schemas.microsoft.com/office/drawing/2014/main" id="{8A7A7EC9-C432-4FC1-9334-684AD9059BD0}"/>
              </a:ext>
            </a:extLst>
          </p:cNvPr>
          <p:cNvSpPr/>
          <p:nvPr/>
        </p:nvSpPr>
        <p:spPr>
          <a:xfrm>
            <a:off x="4283242" y="50074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="" xmlns:a16="http://schemas.microsoft.com/office/drawing/2014/main" id="{16B00A1E-1EF3-40FE-BB8A-0D2EE86C12F2}"/>
              </a:ext>
            </a:extLst>
          </p:cNvPr>
          <p:cNvSpPr/>
          <p:nvPr/>
        </p:nvSpPr>
        <p:spPr>
          <a:xfrm>
            <a:off x="4755482" y="500747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="" xmlns:a16="http://schemas.microsoft.com/office/drawing/2014/main" id="{0A7C3FCE-8B1B-42C6-843A-E7E68CD4B346}"/>
              </a:ext>
            </a:extLst>
          </p:cNvPr>
          <p:cNvSpPr/>
          <p:nvPr/>
        </p:nvSpPr>
        <p:spPr>
          <a:xfrm>
            <a:off x="5181600" y="499105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="" xmlns:a16="http://schemas.microsoft.com/office/drawing/2014/main" id="{C674E5A5-2AD2-416D-B706-39E4D3D3280C}"/>
              </a:ext>
            </a:extLst>
          </p:cNvPr>
          <p:cNvSpPr/>
          <p:nvPr/>
        </p:nvSpPr>
        <p:spPr>
          <a:xfrm>
            <a:off x="5607718" y="4993764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C6A176CB-8912-46B8-A307-22C5AC75139E}"/>
              </a:ext>
            </a:extLst>
          </p:cNvPr>
          <p:cNvSpPr/>
          <p:nvPr/>
        </p:nvSpPr>
        <p:spPr>
          <a:xfrm>
            <a:off x="6079958" y="5007471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6" name="Flowchart: Process 55">
            <a:extLst>
              <a:ext uri="{FF2B5EF4-FFF2-40B4-BE49-F238E27FC236}">
                <a16:creationId xmlns="" xmlns:a16="http://schemas.microsoft.com/office/drawing/2014/main" id="{93379D4A-C607-4F8C-8A94-D9142EB9AFAF}"/>
              </a:ext>
            </a:extLst>
          </p:cNvPr>
          <p:cNvSpPr/>
          <p:nvPr/>
        </p:nvSpPr>
        <p:spPr>
          <a:xfrm>
            <a:off x="6513093" y="5023659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57" name="Flowchart: Process 56">
            <a:extLst>
              <a:ext uri="{FF2B5EF4-FFF2-40B4-BE49-F238E27FC236}">
                <a16:creationId xmlns="" xmlns:a16="http://schemas.microsoft.com/office/drawing/2014/main" id="{21202DD8-8DA6-4618-990C-4A86B7B7D069}"/>
              </a:ext>
            </a:extLst>
          </p:cNvPr>
          <p:cNvSpPr/>
          <p:nvPr/>
        </p:nvSpPr>
        <p:spPr>
          <a:xfrm>
            <a:off x="6946228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="" xmlns:a16="http://schemas.microsoft.com/office/drawing/2014/main" id="{DE70E6F2-DCFD-4417-836E-6A32B879F00E}"/>
              </a:ext>
            </a:extLst>
          </p:cNvPr>
          <p:cNvSpPr/>
          <p:nvPr/>
        </p:nvSpPr>
        <p:spPr>
          <a:xfrm>
            <a:off x="7388391" y="5023658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59" name="Flowchart: Process 58">
            <a:extLst>
              <a:ext uri="{FF2B5EF4-FFF2-40B4-BE49-F238E27FC236}">
                <a16:creationId xmlns="" xmlns:a16="http://schemas.microsoft.com/office/drawing/2014/main" id="{6B03B551-C379-423E-8169-E806E6AF3137}"/>
              </a:ext>
            </a:extLst>
          </p:cNvPr>
          <p:cNvSpPr/>
          <p:nvPr/>
        </p:nvSpPr>
        <p:spPr>
          <a:xfrm>
            <a:off x="7855617" y="5023658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="" xmlns:a16="http://schemas.microsoft.com/office/drawing/2014/main" id="{E472F250-5FD7-47A0-86AF-341890C961F4}"/>
              </a:ext>
            </a:extLst>
          </p:cNvPr>
          <p:cNvSpPr/>
          <p:nvPr/>
        </p:nvSpPr>
        <p:spPr>
          <a:xfrm>
            <a:off x="8309809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Process 60">
            <a:extLst>
              <a:ext uri="{FF2B5EF4-FFF2-40B4-BE49-F238E27FC236}">
                <a16:creationId xmlns="" xmlns:a16="http://schemas.microsoft.com/office/drawing/2014/main" id="{2A95EF67-5E73-484F-8B3D-F1897347303D}"/>
              </a:ext>
            </a:extLst>
          </p:cNvPr>
          <p:cNvSpPr/>
          <p:nvPr/>
        </p:nvSpPr>
        <p:spPr>
          <a:xfrm>
            <a:off x="8752968" y="503984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lowchart: Process 61">
            <a:extLst>
              <a:ext uri="{FF2B5EF4-FFF2-40B4-BE49-F238E27FC236}">
                <a16:creationId xmlns="" xmlns:a16="http://schemas.microsoft.com/office/drawing/2014/main" id="{9C40F6CC-9123-4F2B-A759-DD2C21B7C3B4}"/>
              </a:ext>
            </a:extLst>
          </p:cNvPr>
          <p:cNvSpPr/>
          <p:nvPr/>
        </p:nvSpPr>
        <p:spPr>
          <a:xfrm>
            <a:off x="9193126" y="5032389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="" xmlns:a16="http://schemas.microsoft.com/office/drawing/2014/main" id="{652CA8BD-B67E-47FE-81B9-B67236469D1E}"/>
              </a:ext>
            </a:extLst>
          </p:cNvPr>
          <p:cNvSpPr/>
          <p:nvPr/>
        </p:nvSpPr>
        <p:spPr>
          <a:xfrm>
            <a:off x="9611224" y="5032389"/>
            <a:ext cx="352926" cy="2151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="" xmlns:a16="http://schemas.microsoft.com/office/drawing/2014/main" id="{612E78AA-B61C-4292-92AD-32C15A7FB0B8}"/>
              </a:ext>
            </a:extLst>
          </p:cNvPr>
          <p:cNvSpPr/>
          <p:nvPr/>
        </p:nvSpPr>
        <p:spPr>
          <a:xfrm>
            <a:off x="3377867" y="529579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="" xmlns:a16="http://schemas.microsoft.com/office/drawing/2014/main" id="{60AA75DA-B96A-48BB-8412-3BAFCACFFB58}"/>
              </a:ext>
            </a:extLst>
          </p:cNvPr>
          <p:cNvSpPr/>
          <p:nvPr/>
        </p:nvSpPr>
        <p:spPr>
          <a:xfrm>
            <a:off x="3850107" y="528639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="" xmlns:a16="http://schemas.microsoft.com/office/drawing/2014/main" id="{7FE68931-A43B-42E2-B379-B9820DBCD79D}"/>
              </a:ext>
            </a:extLst>
          </p:cNvPr>
          <p:cNvSpPr/>
          <p:nvPr/>
        </p:nvSpPr>
        <p:spPr>
          <a:xfrm>
            <a:off x="4283242" y="529903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lowchart: Process 66">
            <a:extLst>
              <a:ext uri="{FF2B5EF4-FFF2-40B4-BE49-F238E27FC236}">
                <a16:creationId xmlns="" xmlns:a16="http://schemas.microsoft.com/office/drawing/2014/main" id="{357D960F-0F27-471A-ABA8-46AF8BA2BC8D}"/>
              </a:ext>
            </a:extLst>
          </p:cNvPr>
          <p:cNvSpPr/>
          <p:nvPr/>
        </p:nvSpPr>
        <p:spPr>
          <a:xfrm>
            <a:off x="4731419" y="5286390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Flowchart: Process 67">
            <a:extLst>
              <a:ext uri="{FF2B5EF4-FFF2-40B4-BE49-F238E27FC236}">
                <a16:creationId xmlns="" xmlns:a16="http://schemas.microsoft.com/office/drawing/2014/main" id="{3DFADC96-831F-46BE-96D7-CFEA8304A8B7}"/>
              </a:ext>
            </a:extLst>
          </p:cNvPr>
          <p:cNvSpPr/>
          <p:nvPr/>
        </p:nvSpPr>
        <p:spPr>
          <a:xfrm>
            <a:off x="5181600" y="529469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="" xmlns:a16="http://schemas.microsoft.com/office/drawing/2014/main" id="{C2CEE4B5-C6F9-4EBB-9F93-69085E2A8688}"/>
              </a:ext>
            </a:extLst>
          </p:cNvPr>
          <p:cNvSpPr/>
          <p:nvPr/>
        </p:nvSpPr>
        <p:spPr>
          <a:xfrm>
            <a:off x="5630779" y="5294696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="" xmlns:a16="http://schemas.microsoft.com/office/drawing/2014/main" id="{A5A341CD-8F30-4356-B535-8BACAC1DB748}"/>
              </a:ext>
            </a:extLst>
          </p:cNvPr>
          <p:cNvSpPr/>
          <p:nvPr/>
        </p:nvSpPr>
        <p:spPr>
          <a:xfrm>
            <a:off x="6079958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71" name="Flowchart: Process 70">
            <a:extLst>
              <a:ext uri="{FF2B5EF4-FFF2-40B4-BE49-F238E27FC236}">
                <a16:creationId xmlns="" xmlns:a16="http://schemas.microsoft.com/office/drawing/2014/main" id="{ACCC473E-1C94-4EF2-BCAA-43DC465B9AA2}"/>
              </a:ext>
            </a:extLst>
          </p:cNvPr>
          <p:cNvSpPr/>
          <p:nvPr/>
        </p:nvSpPr>
        <p:spPr>
          <a:xfrm>
            <a:off x="6535148" y="5321077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Flowchart: Process 71">
            <a:extLst>
              <a:ext uri="{FF2B5EF4-FFF2-40B4-BE49-F238E27FC236}">
                <a16:creationId xmlns="" xmlns:a16="http://schemas.microsoft.com/office/drawing/2014/main" id="{6136F1A0-8FCB-4279-B6DF-62C306735995}"/>
              </a:ext>
            </a:extLst>
          </p:cNvPr>
          <p:cNvSpPr/>
          <p:nvPr/>
        </p:nvSpPr>
        <p:spPr>
          <a:xfrm>
            <a:off x="6962268" y="5338804"/>
            <a:ext cx="352926" cy="232611"/>
          </a:xfrm>
          <a:prstGeom prst="flowChart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="" xmlns:a16="http://schemas.microsoft.com/office/drawing/2014/main" id="{6E829A6C-EBB2-4C8B-B473-3D3DCD18470B}"/>
              </a:ext>
            </a:extLst>
          </p:cNvPr>
          <p:cNvSpPr/>
          <p:nvPr/>
        </p:nvSpPr>
        <p:spPr>
          <a:xfrm>
            <a:off x="7405435" y="53303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74" name="Flowchart: Process 73">
            <a:extLst>
              <a:ext uri="{FF2B5EF4-FFF2-40B4-BE49-F238E27FC236}">
                <a16:creationId xmlns="" xmlns:a16="http://schemas.microsoft.com/office/drawing/2014/main" id="{D222D480-5A09-4673-844B-B4B60D4F2C0B}"/>
              </a:ext>
            </a:extLst>
          </p:cNvPr>
          <p:cNvSpPr/>
          <p:nvPr/>
        </p:nvSpPr>
        <p:spPr>
          <a:xfrm>
            <a:off x="7848599" y="533037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9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75" name="Flowchart: Process 74">
            <a:extLst>
              <a:ext uri="{FF2B5EF4-FFF2-40B4-BE49-F238E27FC236}">
                <a16:creationId xmlns="" xmlns:a16="http://schemas.microsoft.com/office/drawing/2014/main" id="{01B9C070-78EC-4DAA-8BD4-9F29EB687636}"/>
              </a:ext>
            </a:extLst>
          </p:cNvPr>
          <p:cNvSpPr/>
          <p:nvPr/>
        </p:nvSpPr>
        <p:spPr>
          <a:xfrm>
            <a:off x="8301786" y="533025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lowchart: Process 75">
            <a:extLst>
              <a:ext uri="{FF2B5EF4-FFF2-40B4-BE49-F238E27FC236}">
                <a16:creationId xmlns="" xmlns:a16="http://schemas.microsoft.com/office/drawing/2014/main" id="{EFF246C2-5FCA-4A08-AA1E-D08F2387AB4B}"/>
              </a:ext>
            </a:extLst>
          </p:cNvPr>
          <p:cNvSpPr/>
          <p:nvPr/>
        </p:nvSpPr>
        <p:spPr>
          <a:xfrm>
            <a:off x="8752968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lowchart: Process 76">
            <a:extLst>
              <a:ext uri="{FF2B5EF4-FFF2-40B4-BE49-F238E27FC236}">
                <a16:creationId xmlns="" xmlns:a16="http://schemas.microsoft.com/office/drawing/2014/main" id="{FBF81F14-AD1F-4748-8C2E-B19D6246B585}"/>
              </a:ext>
            </a:extLst>
          </p:cNvPr>
          <p:cNvSpPr/>
          <p:nvPr/>
        </p:nvSpPr>
        <p:spPr>
          <a:xfrm>
            <a:off x="9196127" y="532224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lowchart: Process 77">
            <a:extLst>
              <a:ext uri="{FF2B5EF4-FFF2-40B4-BE49-F238E27FC236}">
                <a16:creationId xmlns="" xmlns:a16="http://schemas.microsoft.com/office/drawing/2014/main" id="{87177B1F-0FE6-4AA4-BBF9-FC91AF0DED53}"/>
              </a:ext>
            </a:extLst>
          </p:cNvPr>
          <p:cNvSpPr/>
          <p:nvPr/>
        </p:nvSpPr>
        <p:spPr>
          <a:xfrm>
            <a:off x="9601199" y="530453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="" xmlns:a16="http://schemas.microsoft.com/office/drawing/2014/main" id="{7BC3E6B7-DA3D-4072-A29F-4112D1C66B93}"/>
              </a:ext>
            </a:extLst>
          </p:cNvPr>
          <p:cNvSpPr/>
          <p:nvPr/>
        </p:nvSpPr>
        <p:spPr>
          <a:xfrm>
            <a:off x="3377867" y="5611116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82" name="Flowchart: Process 81">
            <a:extLst>
              <a:ext uri="{FF2B5EF4-FFF2-40B4-BE49-F238E27FC236}">
                <a16:creationId xmlns="" xmlns:a16="http://schemas.microsoft.com/office/drawing/2014/main" id="{33B64B53-BDD8-4F43-905E-4E3EAF370B86}"/>
              </a:ext>
            </a:extLst>
          </p:cNvPr>
          <p:cNvSpPr/>
          <p:nvPr/>
        </p:nvSpPr>
        <p:spPr>
          <a:xfrm>
            <a:off x="3850107" y="5607436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83" name="Flowchart: Process 82">
            <a:extLst>
              <a:ext uri="{FF2B5EF4-FFF2-40B4-BE49-F238E27FC236}">
                <a16:creationId xmlns="" xmlns:a16="http://schemas.microsoft.com/office/drawing/2014/main" id="{D76727A5-4A4A-468B-9365-F923D66D61AE}"/>
              </a:ext>
            </a:extLst>
          </p:cNvPr>
          <p:cNvSpPr/>
          <p:nvPr/>
        </p:nvSpPr>
        <p:spPr>
          <a:xfrm>
            <a:off x="4282234" y="5621691"/>
            <a:ext cx="352926" cy="232611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84" name="Flowchart: Process 83">
            <a:extLst>
              <a:ext uri="{FF2B5EF4-FFF2-40B4-BE49-F238E27FC236}">
                <a16:creationId xmlns="" xmlns:a16="http://schemas.microsoft.com/office/drawing/2014/main" id="{022E24CA-D2CA-4FB0-AB58-EBB439E98E5B}"/>
              </a:ext>
            </a:extLst>
          </p:cNvPr>
          <p:cNvSpPr/>
          <p:nvPr/>
        </p:nvSpPr>
        <p:spPr>
          <a:xfrm>
            <a:off x="4727904" y="5619821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85" name="Flowchart: Process 84">
            <a:extLst>
              <a:ext uri="{FF2B5EF4-FFF2-40B4-BE49-F238E27FC236}">
                <a16:creationId xmlns="" xmlns:a16="http://schemas.microsoft.com/office/drawing/2014/main" id="{DCC72680-1B33-4CF1-8829-F9DB689D64BB}"/>
              </a:ext>
            </a:extLst>
          </p:cNvPr>
          <p:cNvSpPr/>
          <p:nvPr/>
        </p:nvSpPr>
        <p:spPr>
          <a:xfrm>
            <a:off x="5181600" y="563131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="" xmlns:a16="http://schemas.microsoft.com/office/drawing/2014/main" id="{95CABD0E-433E-4B42-AA9A-2CDF1D3486A1}"/>
              </a:ext>
            </a:extLst>
          </p:cNvPr>
          <p:cNvSpPr/>
          <p:nvPr/>
        </p:nvSpPr>
        <p:spPr>
          <a:xfrm>
            <a:off x="5639802" y="5631316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87" name="Flowchart: Process 86">
            <a:extLst>
              <a:ext uri="{FF2B5EF4-FFF2-40B4-BE49-F238E27FC236}">
                <a16:creationId xmlns="" xmlns:a16="http://schemas.microsoft.com/office/drawing/2014/main" id="{15ABA7EB-F739-461D-AF21-CDE9063077E0}"/>
              </a:ext>
            </a:extLst>
          </p:cNvPr>
          <p:cNvSpPr/>
          <p:nvPr/>
        </p:nvSpPr>
        <p:spPr>
          <a:xfrm>
            <a:off x="6079958" y="563131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="" xmlns:a16="http://schemas.microsoft.com/office/drawing/2014/main" id="{0411D45E-5D9C-4993-8295-DE99DA83A685}"/>
              </a:ext>
            </a:extLst>
          </p:cNvPr>
          <p:cNvSpPr/>
          <p:nvPr/>
        </p:nvSpPr>
        <p:spPr>
          <a:xfrm>
            <a:off x="6537409" y="561849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="" xmlns:a16="http://schemas.microsoft.com/office/drawing/2014/main" id="{9FC9A501-E761-421D-8D45-FBD7809286CE}"/>
              </a:ext>
            </a:extLst>
          </p:cNvPr>
          <p:cNvSpPr/>
          <p:nvPr/>
        </p:nvSpPr>
        <p:spPr>
          <a:xfrm>
            <a:off x="6966157" y="5636223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="" xmlns:a16="http://schemas.microsoft.com/office/drawing/2014/main" id="{2C270C20-AC57-4EE7-9F29-206606E27FB5}"/>
              </a:ext>
            </a:extLst>
          </p:cNvPr>
          <p:cNvSpPr/>
          <p:nvPr/>
        </p:nvSpPr>
        <p:spPr>
          <a:xfrm>
            <a:off x="7412446" y="5643566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="" xmlns:a16="http://schemas.microsoft.com/office/drawing/2014/main" id="{093B90FB-8FE4-46C0-8FD8-037AAD40E9EC}"/>
              </a:ext>
            </a:extLst>
          </p:cNvPr>
          <p:cNvSpPr/>
          <p:nvPr/>
        </p:nvSpPr>
        <p:spPr>
          <a:xfrm>
            <a:off x="8301786" y="5644320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sp>
        <p:nvSpPr>
          <p:cNvPr id="93" name="Flowchart: Process 92">
            <a:extLst>
              <a:ext uri="{FF2B5EF4-FFF2-40B4-BE49-F238E27FC236}">
                <a16:creationId xmlns="" xmlns:a16="http://schemas.microsoft.com/office/drawing/2014/main" id="{532253A6-2A29-4EC8-B80D-2F56F90A0AAF}"/>
              </a:ext>
            </a:extLst>
          </p:cNvPr>
          <p:cNvSpPr/>
          <p:nvPr/>
        </p:nvSpPr>
        <p:spPr>
          <a:xfrm>
            <a:off x="7855605" y="5643565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="" xmlns:a16="http://schemas.microsoft.com/office/drawing/2014/main" id="{7A5F04B5-B524-4C8E-A290-1386598F17A2}"/>
              </a:ext>
            </a:extLst>
          </p:cNvPr>
          <p:cNvSpPr/>
          <p:nvPr/>
        </p:nvSpPr>
        <p:spPr>
          <a:xfrm>
            <a:off x="8752968" y="5643567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="" xmlns:a16="http://schemas.microsoft.com/office/drawing/2014/main" id="{F822DABA-04A8-4AE9-AC1C-D03643ADCAC9}"/>
              </a:ext>
            </a:extLst>
          </p:cNvPr>
          <p:cNvSpPr/>
          <p:nvPr/>
        </p:nvSpPr>
        <p:spPr>
          <a:xfrm>
            <a:off x="9196127" y="5627910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="" xmlns:a16="http://schemas.microsoft.com/office/drawing/2014/main" id="{2635A133-14EC-4596-A383-82FFC17AC5B8}"/>
              </a:ext>
            </a:extLst>
          </p:cNvPr>
          <p:cNvSpPr/>
          <p:nvPr/>
        </p:nvSpPr>
        <p:spPr>
          <a:xfrm>
            <a:off x="9611224" y="5606888"/>
            <a:ext cx="352926" cy="232611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</a:p>
        </p:txBody>
      </p:sp>
      <p:sp>
        <p:nvSpPr>
          <p:cNvPr id="112" name="Flowchart: Process 111">
            <a:extLst>
              <a:ext uri="{FF2B5EF4-FFF2-40B4-BE49-F238E27FC236}">
                <a16:creationId xmlns="" xmlns:a16="http://schemas.microsoft.com/office/drawing/2014/main" id="{FA2195B5-3B6B-47BD-AB2D-740E64C4869C}"/>
              </a:ext>
            </a:extLst>
          </p:cNvPr>
          <p:cNvSpPr/>
          <p:nvPr/>
        </p:nvSpPr>
        <p:spPr>
          <a:xfrm>
            <a:off x="3377867" y="1825625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="" xmlns:a16="http://schemas.microsoft.com/office/drawing/2014/main" id="{742E406A-A721-4284-8B64-F17FB484F3CC}"/>
              </a:ext>
            </a:extLst>
          </p:cNvPr>
          <p:cNvSpPr/>
          <p:nvPr/>
        </p:nvSpPr>
        <p:spPr>
          <a:xfrm>
            <a:off x="5630779" y="1793002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="" xmlns:a16="http://schemas.microsoft.com/office/drawing/2014/main" id="{F92B3AFC-035C-4CD4-9151-FF9C87B000C8}"/>
              </a:ext>
            </a:extLst>
          </p:cNvPr>
          <p:cNvSpPr/>
          <p:nvPr/>
        </p:nvSpPr>
        <p:spPr>
          <a:xfrm>
            <a:off x="7883691" y="1793001"/>
            <a:ext cx="352926" cy="2326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Flowchart: Process 126">
            <a:extLst>
              <a:ext uri="{FF2B5EF4-FFF2-40B4-BE49-F238E27FC236}">
                <a16:creationId xmlns="" xmlns:a16="http://schemas.microsoft.com/office/drawing/2014/main" id="{C984ADEA-F405-4E36-8395-4F0EA3801B35}"/>
              </a:ext>
            </a:extLst>
          </p:cNvPr>
          <p:cNvSpPr/>
          <p:nvPr/>
        </p:nvSpPr>
        <p:spPr>
          <a:xfrm>
            <a:off x="3757867" y="2174618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="" xmlns:a16="http://schemas.microsoft.com/office/drawing/2014/main" id="{B833B029-74E2-4879-A8D2-AD97ECC79070}"/>
              </a:ext>
            </a:extLst>
          </p:cNvPr>
          <p:cNvSpPr/>
          <p:nvPr/>
        </p:nvSpPr>
        <p:spPr>
          <a:xfrm>
            <a:off x="6013774" y="2104084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Flowchart: Process 128">
            <a:extLst>
              <a:ext uri="{FF2B5EF4-FFF2-40B4-BE49-F238E27FC236}">
                <a16:creationId xmlns="" xmlns:a16="http://schemas.microsoft.com/office/drawing/2014/main" id="{27EFE155-C604-4852-BEE1-2FF4D4724E5D}"/>
              </a:ext>
            </a:extLst>
          </p:cNvPr>
          <p:cNvSpPr/>
          <p:nvPr/>
        </p:nvSpPr>
        <p:spPr>
          <a:xfrm>
            <a:off x="8309809" y="2091193"/>
            <a:ext cx="395024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Flowchart: Process 129">
            <a:extLst>
              <a:ext uri="{FF2B5EF4-FFF2-40B4-BE49-F238E27FC236}">
                <a16:creationId xmlns="" xmlns:a16="http://schemas.microsoft.com/office/drawing/2014/main" id="{5A51B176-F79D-4F31-9D18-DB492D313FD3}"/>
              </a:ext>
            </a:extLst>
          </p:cNvPr>
          <p:cNvSpPr/>
          <p:nvPr/>
        </p:nvSpPr>
        <p:spPr>
          <a:xfrm>
            <a:off x="8704832" y="2425401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Flowchart: Process 130">
            <a:extLst>
              <a:ext uri="{FF2B5EF4-FFF2-40B4-BE49-F238E27FC236}">
                <a16:creationId xmlns="" xmlns:a16="http://schemas.microsoft.com/office/drawing/2014/main" id="{1C837C65-2E30-4A50-BF1A-7FE13E2C2042}"/>
              </a:ext>
            </a:extLst>
          </p:cNvPr>
          <p:cNvSpPr/>
          <p:nvPr/>
        </p:nvSpPr>
        <p:spPr>
          <a:xfrm>
            <a:off x="6465454" y="2413725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Flowchart: Process 131">
            <a:extLst>
              <a:ext uri="{FF2B5EF4-FFF2-40B4-BE49-F238E27FC236}">
                <a16:creationId xmlns="" xmlns:a16="http://schemas.microsoft.com/office/drawing/2014/main" id="{27D8DB8B-3FB6-4F54-BF57-AFB0D95E1533}"/>
              </a:ext>
            </a:extLst>
          </p:cNvPr>
          <p:cNvSpPr/>
          <p:nvPr/>
        </p:nvSpPr>
        <p:spPr>
          <a:xfrm>
            <a:off x="4203033" y="2432423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OL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Flowchart: Process 133">
            <a:extLst>
              <a:ext uri="{FF2B5EF4-FFF2-40B4-BE49-F238E27FC236}">
                <a16:creationId xmlns="" xmlns:a16="http://schemas.microsoft.com/office/drawing/2014/main" id="{2C23F250-3CCA-4082-8328-0B8CA54956E5}"/>
              </a:ext>
            </a:extLst>
          </p:cNvPr>
          <p:cNvSpPr/>
          <p:nvPr/>
        </p:nvSpPr>
        <p:spPr>
          <a:xfrm>
            <a:off x="4700826" y="2705752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Flowchart: Process 134">
            <a:extLst>
              <a:ext uri="{FF2B5EF4-FFF2-40B4-BE49-F238E27FC236}">
                <a16:creationId xmlns="" xmlns:a16="http://schemas.microsoft.com/office/drawing/2014/main" id="{55FCBD58-A083-4123-AF4A-1DE9FE1E678A}"/>
              </a:ext>
            </a:extLst>
          </p:cNvPr>
          <p:cNvSpPr/>
          <p:nvPr/>
        </p:nvSpPr>
        <p:spPr>
          <a:xfrm>
            <a:off x="6929176" y="2722158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="" xmlns:a16="http://schemas.microsoft.com/office/drawing/2014/main" id="{1E457FF3-738F-4A83-8B80-179E30B76D65}"/>
              </a:ext>
            </a:extLst>
          </p:cNvPr>
          <p:cNvSpPr/>
          <p:nvPr/>
        </p:nvSpPr>
        <p:spPr>
          <a:xfrm>
            <a:off x="9137463" y="2748952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Flowchart: Process 136">
            <a:extLst>
              <a:ext uri="{FF2B5EF4-FFF2-40B4-BE49-F238E27FC236}">
                <a16:creationId xmlns="" xmlns:a16="http://schemas.microsoft.com/office/drawing/2014/main" id="{3ABEA27C-2ABD-4D76-BD11-B956D21615AB}"/>
              </a:ext>
            </a:extLst>
          </p:cNvPr>
          <p:cNvSpPr/>
          <p:nvPr/>
        </p:nvSpPr>
        <p:spPr>
          <a:xfrm>
            <a:off x="5164549" y="2998989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Process 137">
            <a:extLst>
              <a:ext uri="{FF2B5EF4-FFF2-40B4-BE49-F238E27FC236}">
                <a16:creationId xmlns="" xmlns:a16="http://schemas.microsoft.com/office/drawing/2014/main" id="{3EDFBD05-5EB1-4245-A63D-DD0D4F457AF4}"/>
              </a:ext>
            </a:extLst>
          </p:cNvPr>
          <p:cNvSpPr/>
          <p:nvPr/>
        </p:nvSpPr>
        <p:spPr>
          <a:xfrm>
            <a:off x="7374846" y="3002320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Flowchart: Process 138">
            <a:extLst>
              <a:ext uri="{FF2B5EF4-FFF2-40B4-BE49-F238E27FC236}">
                <a16:creationId xmlns="" xmlns:a16="http://schemas.microsoft.com/office/drawing/2014/main" id="{92337C16-0B6F-4D3D-B41F-0BD3408BFD88}"/>
              </a:ext>
            </a:extLst>
          </p:cNvPr>
          <p:cNvSpPr/>
          <p:nvPr/>
        </p:nvSpPr>
        <p:spPr>
          <a:xfrm>
            <a:off x="9603196" y="3026175"/>
            <a:ext cx="407081" cy="22526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</a:t>
            </a:r>
            <a:r>
              <a:rPr kumimoji="0" lang="en-IN" sz="1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Flowchart: Process 139">
            <a:extLst>
              <a:ext uri="{FF2B5EF4-FFF2-40B4-BE49-F238E27FC236}">
                <a16:creationId xmlns="" xmlns:a16="http://schemas.microsoft.com/office/drawing/2014/main" id="{9BC579FC-A427-45A4-A6C4-CA09EDD2F479}"/>
              </a:ext>
            </a:extLst>
          </p:cNvPr>
          <p:cNvSpPr/>
          <p:nvPr/>
        </p:nvSpPr>
        <p:spPr>
          <a:xfrm>
            <a:off x="3350786" y="327079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Flowchart: Process 141">
            <a:extLst>
              <a:ext uri="{FF2B5EF4-FFF2-40B4-BE49-F238E27FC236}">
                <a16:creationId xmlns="" xmlns:a16="http://schemas.microsoft.com/office/drawing/2014/main" id="{36BEDA94-0876-47BC-938A-5A0334FD7BA5}"/>
              </a:ext>
            </a:extLst>
          </p:cNvPr>
          <p:cNvSpPr/>
          <p:nvPr/>
        </p:nvSpPr>
        <p:spPr>
          <a:xfrm>
            <a:off x="4263950" y="3277618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Flowchart: Process 142">
            <a:extLst>
              <a:ext uri="{FF2B5EF4-FFF2-40B4-BE49-F238E27FC236}">
                <a16:creationId xmlns="" xmlns:a16="http://schemas.microsoft.com/office/drawing/2014/main" id="{F2E28AD1-6CC9-4EE1-B429-456C3EB33AC2}"/>
              </a:ext>
            </a:extLst>
          </p:cNvPr>
          <p:cNvSpPr/>
          <p:nvPr/>
        </p:nvSpPr>
        <p:spPr>
          <a:xfrm>
            <a:off x="4714179" y="3274275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Flowchart: Process 143">
            <a:extLst>
              <a:ext uri="{FF2B5EF4-FFF2-40B4-BE49-F238E27FC236}">
                <a16:creationId xmlns="" xmlns:a16="http://schemas.microsoft.com/office/drawing/2014/main" id="{7B47698E-A3FD-45F5-AFB1-D136F7C3EB37}"/>
              </a:ext>
            </a:extLst>
          </p:cNvPr>
          <p:cNvSpPr/>
          <p:nvPr/>
        </p:nvSpPr>
        <p:spPr>
          <a:xfrm>
            <a:off x="5177451" y="3269435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Flowchart: Process 144">
            <a:extLst>
              <a:ext uri="{FF2B5EF4-FFF2-40B4-BE49-F238E27FC236}">
                <a16:creationId xmlns="" xmlns:a16="http://schemas.microsoft.com/office/drawing/2014/main" id="{B740CA3A-37CF-4999-9D77-F03E2FEE9C4B}"/>
              </a:ext>
            </a:extLst>
          </p:cNvPr>
          <p:cNvSpPr/>
          <p:nvPr/>
        </p:nvSpPr>
        <p:spPr>
          <a:xfrm>
            <a:off x="5643155" y="326770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="" xmlns:a16="http://schemas.microsoft.com/office/drawing/2014/main" id="{27F7B4AD-00E9-41FE-B125-E136504A14A2}"/>
              </a:ext>
            </a:extLst>
          </p:cNvPr>
          <p:cNvSpPr/>
          <p:nvPr/>
        </p:nvSpPr>
        <p:spPr>
          <a:xfrm>
            <a:off x="6111927" y="325892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Flowchart: Process 146">
            <a:extLst>
              <a:ext uri="{FF2B5EF4-FFF2-40B4-BE49-F238E27FC236}">
                <a16:creationId xmlns="" xmlns:a16="http://schemas.microsoft.com/office/drawing/2014/main" id="{26727B5C-B990-467D-8BBF-E4D303E79568}"/>
              </a:ext>
            </a:extLst>
          </p:cNvPr>
          <p:cNvSpPr/>
          <p:nvPr/>
        </p:nvSpPr>
        <p:spPr>
          <a:xfrm>
            <a:off x="6557675" y="326770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Flowchart: Process 147">
            <a:extLst>
              <a:ext uri="{FF2B5EF4-FFF2-40B4-BE49-F238E27FC236}">
                <a16:creationId xmlns="" xmlns:a16="http://schemas.microsoft.com/office/drawing/2014/main" id="{3484E8CD-32CC-4328-B10A-EEF5F92A0793}"/>
              </a:ext>
            </a:extLst>
          </p:cNvPr>
          <p:cNvSpPr/>
          <p:nvPr/>
        </p:nvSpPr>
        <p:spPr>
          <a:xfrm>
            <a:off x="7013472" y="3277743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Flowchart: Process 148">
            <a:extLst>
              <a:ext uri="{FF2B5EF4-FFF2-40B4-BE49-F238E27FC236}">
                <a16:creationId xmlns="" xmlns:a16="http://schemas.microsoft.com/office/drawing/2014/main" id="{416A8CDB-DDA5-4F28-AA69-A3FEFA7E52E0}"/>
              </a:ext>
            </a:extLst>
          </p:cNvPr>
          <p:cNvSpPr/>
          <p:nvPr/>
        </p:nvSpPr>
        <p:spPr>
          <a:xfrm>
            <a:off x="7398258" y="329323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Flowchart: Process 149">
            <a:extLst>
              <a:ext uri="{FF2B5EF4-FFF2-40B4-BE49-F238E27FC236}">
                <a16:creationId xmlns="" xmlns:a16="http://schemas.microsoft.com/office/drawing/2014/main" id="{CA5A81B7-BCD9-4E50-AEDF-14BABE7756FC}"/>
              </a:ext>
            </a:extLst>
          </p:cNvPr>
          <p:cNvSpPr/>
          <p:nvPr/>
        </p:nvSpPr>
        <p:spPr>
          <a:xfrm>
            <a:off x="7865024" y="330538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lowchart: Process 150">
            <a:extLst>
              <a:ext uri="{FF2B5EF4-FFF2-40B4-BE49-F238E27FC236}">
                <a16:creationId xmlns="" xmlns:a16="http://schemas.microsoft.com/office/drawing/2014/main" id="{EC159D13-913D-4350-BAB6-CE071894D422}"/>
              </a:ext>
            </a:extLst>
          </p:cNvPr>
          <p:cNvSpPr/>
          <p:nvPr/>
        </p:nvSpPr>
        <p:spPr>
          <a:xfrm>
            <a:off x="8315826" y="3301370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Flowchart: Process 151">
            <a:extLst>
              <a:ext uri="{FF2B5EF4-FFF2-40B4-BE49-F238E27FC236}">
                <a16:creationId xmlns="" xmlns:a16="http://schemas.microsoft.com/office/drawing/2014/main" id="{5E366410-EED4-4283-AB38-D9CD04009315}"/>
              </a:ext>
            </a:extLst>
          </p:cNvPr>
          <p:cNvSpPr/>
          <p:nvPr/>
        </p:nvSpPr>
        <p:spPr>
          <a:xfrm>
            <a:off x="8785284" y="3301369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Flowchart: Process 152">
            <a:extLst>
              <a:ext uri="{FF2B5EF4-FFF2-40B4-BE49-F238E27FC236}">
                <a16:creationId xmlns="" xmlns:a16="http://schemas.microsoft.com/office/drawing/2014/main" id="{0A57D428-6107-4B84-9CA3-030604917248}"/>
              </a:ext>
            </a:extLst>
          </p:cNvPr>
          <p:cNvSpPr/>
          <p:nvPr/>
        </p:nvSpPr>
        <p:spPr>
          <a:xfrm>
            <a:off x="9216713" y="3301051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Flowchart: Process 153">
            <a:extLst>
              <a:ext uri="{FF2B5EF4-FFF2-40B4-BE49-F238E27FC236}">
                <a16:creationId xmlns="" xmlns:a16="http://schemas.microsoft.com/office/drawing/2014/main" id="{DF985EF4-3AD2-4099-8556-6DC4E9CD766E}"/>
              </a:ext>
            </a:extLst>
          </p:cNvPr>
          <p:cNvSpPr/>
          <p:nvPr/>
        </p:nvSpPr>
        <p:spPr>
          <a:xfrm>
            <a:off x="9657445" y="3307539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</a:t>
            </a:r>
            <a:endParaRPr kumimoji="0" lang="en-IN" sz="1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Flowchart: Process 154">
            <a:extLst>
              <a:ext uri="{FF2B5EF4-FFF2-40B4-BE49-F238E27FC236}">
                <a16:creationId xmlns="" xmlns:a16="http://schemas.microsoft.com/office/drawing/2014/main" id="{51200047-0BCE-4723-94FD-EB10A2DBBDDB}"/>
              </a:ext>
            </a:extLst>
          </p:cNvPr>
          <p:cNvSpPr/>
          <p:nvPr/>
        </p:nvSpPr>
        <p:spPr>
          <a:xfrm>
            <a:off x="3818202" y="3227723"/>
            <a:ext cx="407081" cy="225265"/>
          </a:xfrm>
          <a:prstGeom prst="flowChartProcess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9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090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8C990-119E-4640-80D4-70459973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Pipelining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AFBD1E-E816-4A55-A61E-6DE13AFD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In the example, </a:t>
            </a:r>
            <a:r>
              <a:rPr lang="en-IN" dirty="0" err="1">
                <a:solidFill>
                  <a:srgbClr val="0000FF"/>
                </a:solidFill>
              </a:rPr>
              <a:t>upto</a:t>
            </a:r>
            <a:r>
              <a:rPr lang="en-IN" dirty="0">
                <a:solidFill>
                  <a:srgbClr val="0000FF"/>
                </a:solidFill>
              </a:rPr>
              <a:t> five instructions can be overlapped,</a:t>
            </a:r>
          </a:p>
          <a:p>
            <a:pPr marL="457200" lvl="1" indent="0">
              <a:buNone/>
            </a:pPr>
            <a:r>
              <a:rPr lang="en-IN" dirty="0"/>
              <a:t>	provided, necessary pipeline stages are available</a:t>
            </a:r>
          </a:p>
          <a:p>
            <a:r>
              <a:rPr lang="en-IN" dirty="0">
                <a:solidFill>
                  <a:srgbClr val="0000FF"/>
                </a:solidFill>
              </a:rPr>
              <a:t>Example of performance reducing delays</a:t>
            </a:r>
          </a:p>
          <a:p>
            <a:pPr lvl="1"/>
            <a:r>
              <a:rPr lang="en-IN" dirty="0"/>
              <a:t>Instruction I</a:t>
            </a:r>
            <a:r>
              <a:rPr lang="en-IN" baseline="-25000" dirty="0"/>
              <a:t>4</a:t>
            </a:r>
            <a:r>
              <a:rPr lang="en-IN" dirty="0"/>
              <a:t> (shaded) uses the EX stage for two consecutive cycles</a:t>
            </a:r>
          </a:p>
          <a:p>
            <a:pPr lvl="1"/>
            <a:r>
              <a:rPr lang="en-IN" dirty="0"/>
              <a:t>Instruction I</a:t>
            </a:r>
            <a:r>
              <a:rPr lang="en-IN" baseline="-25000" dirty="0"/>
              <a:t>7 </a:t>
            </a:r>
            <a:r>
              <a:rPr lang="en-IN" dirty="0"/>
              <a:t>(branch), where the outcome of the I</a:t>
            </a:r>
            <a:r>
              <a:rPr lang="en-IN" baseline="-25000" dirty="0"/>
              <a:t>7</a:t>
            </a:r>
            <a:r>
              <a:rPr lang="en-IN" dirty="0"/>
              <a:t>’s EX step must be known before the location of the next instruction (I</a:t>
            </a:r>
            <a:r>
              <a:rPr lang="en-IN" baseline="-25000" dirty="0"/>
              <a:t>8</a:t>
            </a:r>
            <a:r>
              <a:rPr lang="en-IN" dirty="0"/>
              <a:t>) to be processed can be identified.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01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DE1FEA-1FD2-4FAA-90E4-52887249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Performance measure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CB53E7-EF4E-41FB-B285-C45090F2A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FF"/>
                </a:solidFill>
              </a:rPr>
              <a:t>Speedup</a:t>
            </a:r>
          </a:p>
          <a:p>
            <a:r>
              <a:rPr lang="en-IN" dirty="0">
                <a:solidFill>
                  <a:srgbClr val="0000FF"/>
                </a:solidFill>
              </a:rPr>
              <a:t>Efficiency</a:t>
            </a:r>
          </a:p>
          <a:p>
            <a:r>
              <a:rPr lang="en-IN" dirty="0">
                <a:solidFill>
                  <a:srgbClr val="0000FF"/>
                </a:solidFill>
              </a:rPr>
              <a:t>Throughput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AD688C7A-AB81-4D92-83B3-A89008E6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35" y="2204661"/>
            <a:ext cx="7427860" cy="3593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926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24F10-8678-42D4-B38F-EB03CD2F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Speedup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579491-DEC3-4412-940B-E70DC98A3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Let</a:t>
            </a:r>
          </a:p>
          <a:p>
            <a:pPr lvl="1"/>
            <a:r>
              <a:rPr lang="en-US" sz="2200" i="1" dirty="0"/>
              <a:t>n </a:t>
            </a:r>
            <a:r>
              <a:rPr lang="en-US" sz="2200" dirty="0"/>
              <a:t>be the number of input tasks,</a:t>
            </a:r>
          </a:p>
          <a:p>
            <a:pPr lvl="1"/>
            <a:r>
              <a:rPr lang="en-US" sz="2200" i="1" dirty="0"/>
              <a:t>m</a:t>
            </a:r>
            <a:r>
              <a:rPr lang="en-US" sz="2200" dirty="0"/>
              <a:t> the number of stages in the pipeline,</a:t>
            </a:r>
          </a:p>
          <a:p>
            <a:pPr lvl="1"/>
            <a:r>
              <a:rPr lang="en-US" sz="2200" i="1" dirty="0"/>
              <a:t>P </a:t>
            </a:r>
            <a:r>
              <a:rPr lang="en-US" sz="2200" dirty="0"/>
              <a:t> the clock period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The time required for the first input task to get through the pipeline	= 1*</a:t>
            </a:r>
            <a:r>
              <a:rPr lang="en-US" sz="2200" i="1" dirty="0">
                <a:solidFill>
                  <a:srgbClr val="0000FF"/>
                </a:solidFill>
              </a:rPr>
              <a:t>m*P</a:t>
            </a:r>
            <a:endParaRPr lang="en-US" sz="2200" dirty="0">
              <a:solidFill>
                <a:srgbClr val="0000FF"/>
              </a:solidFill>
            </a:endParaRPr>
          </a:p>
          <a:p>
            <a:r>
              <a:rPr lang="en-US" sz="2200" dirty="0"/>
              <a:t>The time required for the remaining tasks				= (</a:t>
            </a:r>
            <a:r>
              <a:rPr lang="en-US" sz="2200" i="1" dirty="0"/>
              <a:t>n-</a:t>
            </a:r>
            <a:r>
              <a:rPr lang="en-US" sz="2200" dirty="0"/>
              <a:t>1)*1</a:t>
            </a:r>
            <a:r>
              <a:rPr lang="en-US" sz="2200" i="1" dirty="0"/>
              <a:t>*P </a:t>
            </a:r>
            <a:endParaRPr lang="en-US" sz="2200" dirty="0"/>
          </a:p>
          <a:p>
            <a:r>
              <a:rPr lang="en-US" sz="2200" dirty="0">
                <a:solidFill>
                  <a:srgbClr val="0000FF"/>
                </a:solidFill>
              </a:rPr>
              <a:t>Note that after the pipeline has been filled, it generates an output on each clock cycle.</a:t>
            </a:r>
          </a:p>
          <a:p>
            <a:r>
              <a:rPr lang="en-US" sz="2200" dirty="0"/>
              <a:t>Overall theoretical completion time (</a:t>
            </a:r>
            <a:r>
              <a:rPr lang="pt-BR" sz="2200" i="1" dirty="0"/>
              <a:t>T</a:t>
            </a:r>
            <a:r>
              <a:rPr lang="pt-BR" sz="2200" i="1" baseline="-25000" dirty="0"/>
              <a:t>pipe</a:t>
            </a:r>
            <a:r>
              <a:rPr lang="pt-BR" sz="2200" i="1" dirty="0"/>
              <a:t>)				= m*P + (n-1)*P</a:t>
            </a:r>
          </a:p>
          <a:p>
            <a:r>
              <a:rPr lang="en-US" sz="2200" dirty="0">
                <a:solidFill>
                  <a:srgbClr val="0000FF"/>
                </a:solidFill>
              </a:rPr>
              <a:t>The pipeline will greatly outperform nonpipelined techniques, which require each task to complete before another task’s execution sequence begins.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1210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A2C049-3FAC-4A13-BC0E-B0F605C9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Speedup of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9798F2-103B-476F-AC65-DDC7B556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In a nonpipelined processor, the above sequential process requires a </a:t>
            </a:r>
            <a:r>
              <a:rPr lang="en-IN" dirty="0">
                <a:solidFill>
                  <a:srgbClr val="0000FF"/>
                </a:solidFill>
              </a:rPr>
              <a:t>completion time of 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</a:rPr>
              <a:t>			</a:t>
            </a:r>
            <a:r>
              <a:rPr lang="en-IN" dirty="0" err="1">
                <a:solidFill>
                  <a:srgbClr val="0000FF"/>
                </a:solidFill>
              </a:rPr>
              <a:t>T</a:t>
            </a:r>
            <a:r>
              <a:rPr lang="en-IN" baseline="-25000" dirty="0" err="1">
                <a:solidFill>
                  <a:srgbClr val="0000FF"/>
                </a:solidFill>
              </a:rPr>
              <a:t>seq</a:t>
            </a:r>
            <a:r>
              <a:rPr lang="en-IN" dirty="0">
                <a:solidFill>
                  <a:srgbClr val="0000FF"/>
                </a:solidFill>
              </a:rPr>
              <a:t> = n * m * </a:t>
            </a:r>
            <a:r>
              <a:rPr lang="en-IN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τ, 		where τ is the delay of each stage</a:t>
            </a:r>
            <a:endParaRPr lang="en-IN" dirty="0">
              <a:solidFill>
                <a:srgbClr val="0000FF"/>
              </a:solidFill>
            </a:endParaRPr>
          </a:p>
          <a:p>
            <a:r>
              <a:rPr lang="en-US" dirty="0"/>
              <a:t>If we ignore the small storing time </a:t>
            </a:r>
            <a:r>
              <a:rPr lang="en-US" i="1" dirty="0" err="1"/>
              <a:t>t</a:t>
            </a:r>
            <a:r>
              <a:rPr lang="en-US" i="1" baseline="-25000" dirty="0" err="1"/>
              <a:t>l</a:t>
            </a:r>
            <a:r>
              <a:rPr lang="en-US" i="1" dirty="0"/>
              <a:t> </a:t>
            </a:r>
            <a:r>
              <a:rPr lang="en-US" dirty="0"/>
              <a:t>that is required for latch storage (i.e., </a:t>
            </a:r>
            <a:r>
              <a:rPr lang="en-US" i="1" dirty="0" err="1"/>
              <a:t>t</a:t>
            </a:r>
            <a:r>
              <a:rPr lang="en-US" i="1" baseline="-25000" dirty="0" err="1"/>
              <a:t>l</a:t>
            </a:r>
            <a:r>
              <a:rPr lang="en-US" i="1" dirty="0"/>
              <a:t> </a:t>
            </a:r>
            <a:r>
              <a:rPr lang="en-US" dirty="0"/>
              <a:t>= 0), then</a:t>
            </a:r>
          </a:p>
          <a:p>
            <a:pPr marL="0" indent="0">
              <a:buNone/>
            </a:pPr>
            <a:r>
              <a:rPr lang="pt-BR" i="1" dirty="0"/>
              <a:t>			T</a:t>
            </a:r>
            <a:r>
              <a:rPr lang="pt-BR" i="1" baseline="-25000" dirty="0"/>
              <a:t>seq</a:t>
            </a:r>
            <a:r>
              <a:rPr lang="pt-BR" i="1" dirty="0"/>
              <a:t> = n * m * P</a:t>
            </a:r>
            <a:endParaRPr lang="pt-BR" dirty="0"/>
          </a:p>
          <a:p>
            <a:r>
              <a:rPr lang="en-US" dirty="0">
                <a:solidFill>
                  <a:srgbClr val="0000FF"/>
                </a:solidFill>
              </a:rPr>
              <a:t>Now, </a:t>
            </a:r>
            <a:r>
              <a:rPr lang="en-US" i="1" dirty="0">
                <a:solidFill>
                  <a:srgbClr val="0000FF"/>
                </a:solidFill>
              </a:rPr>
              <a:t>speedup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) may be represented as:</a:t>
            </a:r>
          </a:p>
          <a:p>
            <a:pPr marL="0" indent="0">
              <a:buNone/>
            </a:pPr>
            <a:r>
              <a:rPr lang="pt-BR" i="1" dirty="0">
                <a:solidFill>
                  <a:srgbClr val="0000FF"/>
                </a:solidFill>
              </a:rPr>
              <a:t>			S = T</a:t>
            </a:r>
            <a:r>
              <a:rPr lang="pt-BR" i="1" baseline="-25000" dirty="0">
                <a:solidFill>
                  <a:srgbClr val="0000FF"/>
                </a:solidFill>
              </a:rPr>
              <a:t>seq</a:t>
            </a:r>
            <a:r>
              <a:rPr lang="pt-BR" i="1" dirty="0">
                <a:solidFill>
                  <a:srgbClr val="0000FF"/>
                </a:solidFill>
              </a:rPr>
              <a:t> / T</a:t>
            </a:r>
            <a:r>
              <a:rPr lang="pt-BR" i="1" baseline="-25000" dirty="0">
                <a:solidFill>
                  <a:srgbClr val="0000FF"/>
                </a:solidFill>
              </a:rPr>
              <a:t>pipe</a:t>
            </a:r>
            <a:r>
              <a:rPr lang="pt-BR" i="1" dirty="0">
                <a:solidFill>
                  <a:srgbClr val="0000FF"/>
                </a:solidFill>
              </a:rPr>
              <a:t> = n*m / </a:t>
            </a:r>
            <a:r>
              <a:rPr lang="pt-BR" dirty="0">
                <a:solidFill>
                  <a:srgbClr val="0000FF"/>
                </a:solidFill>
              </a:rPr>
              <a:t>(</a:t>
            </a:r>
            <a:r>
              <a:rPr lang="pt-BR" i="1" dirty="0">
                <a:solidFill>
                  <a:srgbClr val="0000FF"/>
                </a:solidFill>
              </a:rPr>
              <a:t>m+n -</a:t>
            </a:r>
            <a:r>
              <a:rPr lang="pt-BR" dirty="0">
                <a:solidFill>
                  <a:srgbClr val="0000FF"/>
                </a:solidFill>
              </a:rPr>
              <a:t>1)</a:t>
            </a:r>
          </a:p>
          <a:p>
            <a:r>
              <a:rPr lang="en-US" dirty="0"/>
              <a:t>The value </a:t>
            </a:r>
            <a:r>
              <a:rPr lang="en-US" i="1" dirty="0"/>
              <a:t>S </a:t>
            </a:r>
            <a:r>
              <a:rPr lang="en-US" dirty="0"/>
              <a:t>approaches </a:t>
            </a:r>
            <a:r>
              <a:rPr lang="en-US" i="1" dirty="0"/>
              <a:t>m </a:t>
            </a:r>
            <a:r>
              <a:rPr lang="en-US" dirty="0"/>
              <a:t>when </a:t>
            </a:r>
            <a:r>
              <a:rPr lang="en-US" i="1" dirty="0"/>
              <a:t>n→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en-US" dirty="0"/>
              <a:t>. That is, the maximum speedup, also called ideal speedup, of a pipeline processor with </a:t>
            </a:r>
            <a:r>
              <a:rPr lang="en-US" i="1" dirty="0"/>
              <a:t>m </a:t>
            </a:r>
            <a:r>
              <a:rPr lang="en-US" dirty="0"/>
              <a:t>stages over an equivalent nonpipelined processor is </a:t>
            </a:r>
            <a:r>
              <a:rPr lang="en-US" i="1" dirty="0"/>
              <a:t>m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 other words, the ideal speedup is equal to the number of pipeline stages</a:t>
            </a:r>
          </a:p>
          <a:p>
            <a:r>
              <a:rPr lang="en-US" dirty="0"/>
              <a:t>That is, when </a:t>
            </a:r>
            <a:r>
              <a:rPr lang="en-US" i="1" dirty="0"/>
              <a:t>n </a:t>
            </a:r>
            <a:r>
              <a:rPr lang="en-US" dirty="0"/>
              <a:t>is very large, a pipelined processor can produce output approximately </a:t>
            </a:r>
            <a:r>
              <a:rPr lang="en-US" i="1" dirty="0"/>
              <a:t>m </a:t>
            </a:r>
            <a:r>
              <a:rPr lang="en-US" dirty="0"/>
              <a:t>times faster than a nonpipelined processor</a:t>
            </a:r>
          </a:p>
          <a:p>
            <a:r>
              <a:rPr lang="en-US" dirty="0">
                <a:solidFill>
                  <a:srgbClr val="0000FF"/>
                </a:solidFill>
              </a:rPr>
              <a:t>When </a:t>
            </a:r>
            <a:r>
              <a:rPr lang="en-US" i="1" dirty="0">
                <a:solidFill>
                  <a:srgbClr val="0000FF"/>
                </a:solidFill>
              </a:rPr>
              <a:t>n </a:t>
            </a:r>
            <a:r>
              <a:rPr lang="en-US" dirty="0">
                <a:solidFill>
                  <a:srgbClr val="0000FF"/>
                </a:solidFill>
              </a:rPr>
              <a:t>is small, the speedup decreases. For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=1, the pipeline has the minimum speedup (= 1)</a:t>
            </a:r>
          </a:p>
          <a:p>
            <a:endParaRPr lang="pt-BR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0166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5972</TotalTime>
  <Words>587</Words>
  <Application>Microsoft Office PowerPoint</Application>
  <PresentationFormat>Custom</PresentationFormat>
  <Paragraphs>206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Architecture CSEN 3104 Lecture 6</vt:lpstr>
      <vt:lpstr>Basics of Pipelining</vt:lpstr>
      <vt:lpstr>Basics of pipelining</vt:lpstr>
      <vt:lpstr>Principles of Pipelining</vt:lpstr>
      <vt:lpstr>Instruction Processing : (a) Non-pipelined (b) Pipelined</vt:lpstr>
      <vt:lpstr>Pipelining</vt:lpstr>
      <vt:lpstr>Performance measure of a pipeline</vt:lpstr>
      <vt:lpstr>Speedup of a pipeline</vt:lpstr>
      <vt:lpstr>Speedup of a pipeline</vt:lpstr>
      <vt:lpstr>Efficiency and Throughput of a pipeline</vt:lpstr>
      <vt:lpstr>Performance-cost-ratio of a pipeline</vt:lpstr>
      <vt:lpstr>Performance-cost-ratio of a pipeline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Block Diagram of 8085 CPU</dc:title>
  <dc:creator>Administrator</dc:creator>
  <cp:lastModifiedBy>Admin</cp:lastModifiedBy>
  <cp:revision>534</cp:revision>
  <cp:lastPrinted>2018-07-18T10:53:47Z</cp:lastPrinted>
  <dcterms:created xsi:type="dcterms:W3CDTF">2016-08-16T05:32:12Z</dcterms:created>
  <dcterms:modified xsi:type="dcterms:W3CDTF">2019-07-16T05:42:58Z</dcterms:modified>
</cp:coreProperties>
</file>