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752" r:id="rId3"/>
    <p:sldId id="753" r:id="rId4"/>
    <p:sldId id="747" r:id="rId5"/>
    <p:sldId id="750" r:id="rId6"/>
    <p:sldId id="756" r:id="rId7"/>
    <p:sldId id="751" r:id="rId8"/>
    <p:sldId id="757" r:id="rId9"/>
    <p:sldId id="758" r:id="rId10"/>
    <p:sldId id="759" r:id="rId11"/>
    <p:sldId id="760" r:id="rId12"/>
    <p:sldId id="761" r:id="rId13"/>
    <p:sldId id="353" r:id="rId14"/>
  </p:sldIdLst>
  <p:sldSz cx="12192000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00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185802CC-19E1-4080-8340-1003475045FE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3B1401EB-F155-40DF-B7BC-B147128E2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5641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6D55A-48C8-4439-B335-FC47618AE2CA}" type="datetimeFigureOut">
              <a:rPr lang="en-IN" smtClean="0"/>
              <a:pPr/>
              <a:t>22-07-2019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D1EAE-47E5-4507-BD68-3892BD25347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3933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4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630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371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235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588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792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77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405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340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385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154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1305-C4D9-4F3D-A4EA-2933B8E9E19B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5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Pipelined Architecture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CSEN 3104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/>
              <a:t>Lecture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Dr. </a:t>
            </a:r>
            <a:r>
              <a:rPr lang="en-US" dirty="0" err="1">
                <a:solidFill>
                  <a:srgbClr val="0000FF"/>
                </a:solidFill>
              </a:rPr>
              <a:t>Debranjan</a:t>
            </a:r>
            <a:r>
              <a:rPr lang="en-US" dirty="0">
                <a:solidFill>
                  <a:srgbClr val="0000FF"/>
                </a:solidFill>
              </a:rPr>
              <a:t> Sarkar</a:t>
            </a:r>
          </a:p>
        </p:txBody>
      </p:sp>
    </p:spTree>
    <p:extLst>
      <p:ext uri="{BB962C8B-B14F-4D97-AF65-F5344CB8AC3E}">
        <p14:creationId xmlns="" xmlns:p14="http://schemas.microsoft.com/office/powerpoint/2010/main" val="17015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Data Hazards: RAW (Read after Write)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Instruction (I): Write data object X</a:t>
            </a:r>
          </a:p>
          <a:p>
            <a:r>
              <a:rPr lang="en-US" dirty="0"/>
              <a:t>Instruction (J): Read data object X</a:t>
            </a:r>
          </a:p>
          <a:p>
            <a:r>
              <a:rPr lang="en-US" dirty="0">
                <a:solidFill>
                  <a:srgbClr val="FF0000"/>
                </a:solidFill>
              </a:rPr>
              <a:t>J tries to read data before it is written by I</a:t>
            </a:r>
          </a:p>
          <a:p>
            <a:r>
              <a:rPr lang="en-US" dirty="0"/>
              <a:t>So, J gets old value of data which is incorrect</a:t>
            </a:r>
          </a:p>
          <a:p>
            <a:r>
              <a:rPr lang="en-US" dirty="0">
                <a:solidFill>
                  <a:srgbClr val="FF0000"/>
                </a:solidFill>
              </a:rPr>
              <a:t>Program order must be preserved to ensure that J gets the correct data value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Data Hazards: WAW (Write after Write)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Instruction (I): Write data object X</a:t>
            </a:r>
          </a:p>
          <a:p>
            <a:r>
              <a:rPr lang="en-US" dirty="0"/>
              <a:t>Instruction (J): Write (or modify) data object X</a:t>
            </a:r>
          </a:p>
          <a:p>
            <a:r>
              <a:rPr lang="en-US" dirty="0">
                <a:solidFill>
                  <a:srgbClr val="FF0000"/>
                </a:solidFill>
              </a:rPr>
              <a:t>J tries to write (modify) data before it is written by I</a:t>
            </a:r>
          </a:p>
          <a:p>
            <a:r>
              <a:rPr lang="en-US" dirty="0"/>
              <a:t>So, finally the data object written by instruction I prevails which is not desirable</a:t>
            </a:r>
          </a:p>
          <a:p>
            <a:r>
              <a:rPr lang="en-US" dirty="0">
                <a:solidFill>
                  <a:srgbClr val="FF0000"/>
                </a:solidFill>
              </a:rPr>
              <a:t>It was desired to have the final value of data object X written by instruction J and not by instruction I</a:t>
            </a:r>
          </a:p>
          <a:p>
            <a:r>
              <a:rPr lang="en-US" dirty="0"/>
              <a:t>Program order must be preserved to ensure that J gets the correct data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Data Hazards: WAR (Write after Read)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Instruction (I): Read data object X</a:t>
            </a:r>
          </a:p>
          <a:p>
            <a:r>
              <a:rPr lang="en-US" dirty="0"/>
              <a:t>Instruction (J): Write (or modify) data object X</a:t>
            </a:r>
          </a:p>
          <a:p>
            <a:r>
              <a:rPr lang="en-US" dirty="0">
                <a:solidFill>
                  <a:srgbClr val="FF0000"/>
                </a:solidFill>
              </a:rPr>
              <a:t>J tries to write (modify) data object before it is read by I</a:t>
            </a:r>
          </a:p>
          <a:p>
            <a:r>
              <a:rPr lang="en-US" dirty="0"/>
              <a:t>So, the data object read by instruction I is incorrect</a:t>
            </a:r>
          </a:p>
          <a:p>
            <a:r>
              <a:rPr lang="en-US" dirty="0">
                <a:solidFill>
                  <a:srgbClr val="FF0000"/>
                </a:solidFill>
              </a:rPr>
              <a:t>It was desired that instruction I would read the old value of X and then the data object would be modified by instruction J</a:t>
            </a:r>
          </a:p>
          <a:p>
            <a:r>
              <a:rPr lang="en-US" dirty="0"/>
              <a:t>Program order must be preserved to ensure that J gets the correct data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2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="" xmlns:a16="http://schemas.microsoft.com/office/drawing/2014/main" id="{841F471A-5391-4034-9E56-CD8E598D8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solidFill>
                  <a:srgbClr val="FF0000"/>
                </a:solidFill>
              </a:rPr>
              <a:t>Types of parallelism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="" xmlns:a16="http://schemas.microsoft.com/office/drawing/2014/main" id="{9BE25627-9F9A-4232-AF18-DA24B267D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2579" y="1690688"/>
            <a:ext cx="7772400" cy="496887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rgbClr val="0000FF"/>
                </a:solidFill>
              </a:rPr>
              <a:t>Classification proposed by Wolfgang Handler (1977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eaLnBrk="1" hangingPunct="1">
              <a:defRPr/>
            </a:pPr>
            <a:r>
              <a:rPr lang="en-US" altLang="ko-KR" dirty="0">
                <a:solidFill>
                  <a:srgbClr val="0000FF"/>
                </a:solidFill>
              </a:rPr>
              <a:t>Parallelism </a:t>
            </a:r>
            <a:r>
              <a:rPr lang="en-US" altLang="ko-KR" dirty="0" smtClean="0">
                <a:solidFill>
                  <a:srgbClr val="0000FF"/>
                </a:solidFill>
              </a:rPr>
              <a:t>and pipelining in </a:t>
            </a:r>
            <a:r>
              <a:rPr lang="en-US" altLang="ko-KR" dirty="0">
                <a:solidFill>
                  <a:srgbClr val="0000FF"/>
                </a:solidFill>
              </a:rPr>
              <a:t>3 distinct levels</a:t>
            </a:r>
          </a:p>
          <a:p>
            <a:pPr lvl="1">
              <a:defRPr/>
            </a:pPr>
            <a:r>
              <a:rPr lang="en-US" altLang="ko-KR" dirty="0"/>
              <a:t>Processor Control Unit (PCU) =&gt; 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Processor </a:t>
            </a:r>
            <a:r>
              <a:rPr lang="en-US" altLang="ko-KR" dirty="0"/>
              <a:t>or CPU</a:t>
            </a:r>
          </a:p>
          <a:p>
            <a:pPr lvl="1">
              <a:defRPr/>
            </a:pPr>
            <a:r>
              <a:rPr lang="en-US" altLang="ko-KR" dirty="0">
                <a:solidFill>
                  <a:srgbClr val="FF0000"/>
                </a:solidFill>
              </a:rPr>
              <a:t>Arithmetic Logic Unit (ALU) =&gt;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Functional </a:t>
            </a:r>
            <a:r>
              <a:rPr lang="en-US" altLang="ko-KR" dirty="0">
                <a:solidFill>
                  <a:srgbClr val="FF0000"/>
                </a:solidFill>
              </a:rPr>
              <a:t>Unit or a processing </a:t>
            </a:r>
            <a:r>
              <a:rPr lang="en-US" altLang="ko-KR" dirty="0" smtClean="0">
                <a:solidFill>
                  <a:srgbClr val="FF0000"/>
                </a:solidFill>
              </a:rPr>
              <a:t>element (PE) in an array processor</a:t>
            </a:r>
          </a:p>
          <a:p>
            <a:pPr lvl="2">
              <a:defRPr/>
            </a:pPr>
            <a:r>
              <a:rPr lang="en-US" dirty="0" smtClean="0">
                <a:solidFill>
                  <a:srgbClr val="FF0000"/>
                </a:solidFill>
              </a:rPr>
              <a:t>An element much smaller than a central processor and having much lower features than a processor</a:t>
            </a:r>
          </a:p>
          <a:p>
            <a:pPr lvl="2">
              <a:defRPr/>
            </a:pPr>
            <a:r>
              <a:rPr lang="en-US" dirty="0" smtClean="0">
                <a:solidFill>
                  <a:srgbClr val="FF0000"/>
                </a:solidFill>
              </a:rPr>
              <a:t>working under the control of the processor</a:t>
            </a:r>
          </a:p>
          <a:p>
            <a:pPr lvl="2">
              <a:defRPr/>
            </a:pPr>
            <a:r>
              <a:rPr lang="en-US" dirty="0" smtClean="0">
                <a:solidFill>
                  <a:srgbClr val="FF0000"/>
                </a:solidFill>
              </a:rPr>
              <a:t>there are many ALUs in a system, working in parallel to increase the speed of the system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ko-KR" dirty="0"/>
              <a:t>Bit Level Circuit (BLC) =&gt; 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Combinational logic </a:t>
            </a:r>
            <a:r>
              <a:rPr lang="en-US" altLang="ko-KR" dirty="0"/>
              <a:t>circuit needed to </a:t>
            </a:r>
            <a:r>
              <a:rPr lang="en-US" altLang="ko-KR" dirty="0" smtClean="0"/>
              <a:t>perform the bit operations </a:t>
            </a:r>
            <a:r>
              <a:rPr lang="en-US" altLang="ko-KR" dirty="0"/>
              <a:t>in the </a:t>
            </a:r>
            <a:r>
              <a:rPr lang="en-US" altLang="ko-KR" dirty="0" smtClean="0"/>
              <a:t>ALU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="" xmlns:a16="http://schemas.microsoft.com/office/drawing/2014/main" id="{841F471A-5391-4034-9E56-CD8E598D8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solidFill>
                  <a:srgbClr val="FF0000"/>
                </a:solidFill>
              </a:rPr>
              <a:t>3 Types of pipelining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="" xmlns:a16="http://schemas.microsoft.com/office/drawing/2014/main" id="{9BE25627-9F9A-4232-AF18-DA24B267D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2579" y="1690688"/>
            <a:ext cx="7772400" cy="49688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dirty="0"/>
              <a:t>Instruction pipelines</a:t>
            </a:r>
          </a:p>
          <a:p>
            <a:pPr lvl="1">
              <a:defRPr/>
            </a:pPr>
            <a:r>
              <a:rPr lang="en-IN" dirty="0">
                <a:solidFill>
                  <a:srgbClr val="0000FF"/>
                </a:solidFill>
              </a:rPr>
              <a:t>Instruction Fetching (IF)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Instruction decoding (ID)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Operand loading (OL)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Execution (EX)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Operand Storing (OS)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Arithmetic pipelines</a:t>
            </a:r>
          </a:p>
          <a:p>
            <a:pPr>
              <a:defRPr/>
            </a:pPr>
            <a:r>
              <a:rPr lang="en-US" altLang="ko-KR" dirty="0"/>
              <a:t>Processor pipelines</a:t>
            </a:r>
          </a:p>
          <a:p>
            <a:pPr lvl="1">
              <a:defRPr/>
            </a:pPr>
            <a:r>
              <a:rPr lang="en-US" altLang="ko-KR" dirty="0">
                <a:solidFill>
                  <a:srgbClr val="0000FF"/>
                </a:solidFill>
              </a:rPr>
              <a:t>a cascade of processors each executing a specific module in the application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FE8991-2F7D-4E33-B4FA-14A95490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62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Hazards of Instruction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CC108E-C851-4F9C-B54D-C6AD69E3C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49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rgbClr val="0000FF"/>
                </a:solidFill>
              </a:rPr>
              <a:t>Situations preventing execution of the next instruction in the instruction stream during its designated clock cycle</a:t>
            </a:r>
          </a:p>
          <a:p>
            <a:r>
              <a:rPr lang="en-IN" dirty="0"/>
              <a:t>The instruction is said to be stalled and a hazard is said to exist for that instruction</a:t>
            </a:r>
          </a:p>
          <a:p>
            <a:r>
              <a:rPr lang="en-IN" dirty="0">
                <a:solidFill>
                  <a:srgbClr val="0000FF"/>
                </a:solidFill>
              </a:rPr>
              <a:t>The instructions later in the pipeline are also stalled</a:t>
            </a:r>
          </a:p>
          <a:p>
            <a:r>
              <a:rPr lang="en-IN" dirty="0"/>
              <a:t>Earlier instructions can continue</a:t>
            </a:r>
          </a:p>
          <a:p>
            <a:r>
              <a:rPr lang="en-IN" dirty="0">
                <a:solidFill>
                  <a:srgbClr val="0000FF"/>
                </a:solidFill>
              </a:rPr>
              <a:t>No new instructions are fetched during the stall</a:t>
            </a:r>
          </a:p>
          <a:p>
            <a:r>
              <a:rPr lang="en-IN" dirty="0"/>
              <a:t>Pipeline cannot execute instructions at its peak rate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3 types of Hazards</a:t>
            </a:r>
          </a:p>
          <a:p>
            <a:pPr lvl="1"/>
            <a:r>
              <a:rPr lang="en-IN" dirty="0"/>
              <a:t>(1) Structural hazards</a:t>
            </a:r>
          </a:p>
          <a:p>
            <a:pPr lvl="1"/>
            <a:r>
              <a:rPr lang="en-IN" dirty="0"/>
              <a:t>(2) Data hazards</a:t>
            </a:r>
          </a:p>
          <a:p>
            <a:pPr lvl="1"/>
            <a:r>
              <a:rPr lang="en-IN" dirty="0"/>
              <a:t>(3) Control hazards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089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FE8991-2F7D-4E33-B4FA-14A95490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Structural </a:t>
            </a:r>
            <a:r>
              <a:rPr lang="en-IN" dirty="0" smtClean="0">
                <a:solidFill>
                  <a:srgbClr val="FF0000"/>
                </a:solidFill>
              </a:rPr>
              <a:t>Hazards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CC108E-C851-4F9C-B54D-C6AD69E3C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A structural hazard refers to a situation in which a required resource is not available (or is busy) for executing an instruction.</a:t>
            </a:r>
          </a:p>
          <a:p>
            <a:r>
              <a:rPr lang="en-US" altLang="en-US" dirty="0"/>
              <a:t>Resource conflicts =&gt; Structural hazards</a:t>
            </a:r>
          </a:p>
          <a:p>
            <a:pPr lvl="1"/>
            <a:r>
              <a:rPr lang="en-US" altLang="en-US" dirty="0"/>
              <a:t>use of same resource in different stages</a:t>
            </a:r>
          </a:p>
          <a:p>
            <a:r>
              <a:rPr lang="en-US" altLang="en-US" dirty="0">
                <a:solidFill>
                  <a:srgbClr val="0000FF"/>
                </a:solidFill>
              </a:rPr>
              <a:t>Resource can be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</a:rPr>
              <a:t>Memory (data and instruction)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</a:rPr>
              <a:t>Functional Unit, which is not fully pipelined</a:t>
            </a:r>
          </a:p>
          <a:p>
            <a:r>
              <a:rPr lang="en-US" altLang="en-US" dirty="0"/>
              <a:t>Example: Let the </a:t>
            </a:r>
            <a:r>
              <a:rPr lang="en-US" altLang="en-US" dirty="0" err="1"/>
              <a:t>i</a:t>
            </a:r>
            <a:r>
              <a:rPr lang="en-US" altLang="en-US" baseline="30000" dirty="0" err="1"/>
              <a:t>th</a:t>
            </a:r>
            <a:r>
              <a:rPr lang="en-US" altLang="en-US" dirty="0"/>
              <a:t> instruction be 	ADD R4,X</a:t>
            </a:r>
          </a:p>
          <a:p>
            <a:r>
              <a:rPr lang="en-US" altLang="en-US" dirty="0"/>
              <a:t>Here Penalty = 1 cycle</a:t>
            </a:r>
          </a:p>
          <a:p>
            <a:r>
              <a:rPr lang="en-US" altLang="en-US" sz="2000" dirty="0"/>
              <a:t>Clock		1	2	3	4	5	6	7	8	9	10</a:t>
            </a:r>
          </a:p>
          <a:p>
            <a:r>
              <a:rPr lang="en-US" altLang="en-US" sz="2000" dirty="0"/>
              <a:t>ADD R4,X 	IF	ID	OF	EX	WB</a:t>
            </a:r>
          </a:p>
          <a:p>
            <a:r>
              <a:rPr lang="en-US" altLang="en-US" sz="2000" dirty="0"/>
              <a:t>(i+1)</a:t>
            </a:r>
            <a:r>
              <a:rPr lang="en-US" altLang="en-US" sz="2000" baseline="30000" dirty="0" err="1"/>
              <a:t>th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inst</a:t>
            </a:r>
            <a:r>
              <a:rPr lang="en-US" altLang="en-US" sz="2000" baseline="30000" dirty="0" err="1"/>
              <a:t>n</a:t>
            </a:r>
            <a:r>
              <a:rPr lang="en-US" altLang="en-US" sz="2000" dirty="0"/>
              <a:t>		IF	ID	OF	EX	WB</a:t>
            </a:r>
          </a:p>
          <a:p>
            <a:r>
              <a:rPr lang="en-US" altLang="en-US" sz="2100" dirty="0"/>
              <a:t>(i+2)</a:t>
            </a:r>
            <a:r>
              <a:rPr lang="en-US" altLang="en-US" sz="2100" baseline="30000" dirty="0" err="1"/>
              <a:t>th</a:t>
            </a:r>
            <a:r>
              <a:rPr lang="en-US" altLang="en-US" sz="2100" dirty="0"/>
              <a:t> </a:t>
            </a:r>
            <a:r>
              <a:rPr lang="en-US" altLang="en-US" sz="2100" dirty="0" err="1"/>
              <a:t>inst</a:t>
            </a:r>
            <a:r>
              <a:rPr lang="en-US" altLang="en-US" sz="2100" baseline="30000" dirty="0" err="1"/>
              <a:t>n</a:t>
            </a:r>
            <a:r>
              <a:rPr lang="en-US" altLang="en-US" sz="2100" dirty="0"/>
              <a:t>			Stall	IF	ID	OF	EX	WB</a:t>
            </a:r>
          </a:p>
          <a:p>
            <a:r>
              <a:rPr lang="en-US" altLang="en-US" sz="2000" dirty="0"/>
              <a:t>(i+3)</a:t>
            </a:r>
            <a:r>
              <a:rPr lang="en-US" altLang="en-US" sz="2000" baseline="30000" dirty="0" err="1"/>
              <a:t>th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inst</a:t>
            </a:r>
            <a:r>
              <a:rPr lang="en-US" altLang="en-US" sz="2000" baseline="30000" dirty="0" err="1"/>
              <a:t>n</a:t>
            </a:r>
            <a:r>
              <a:rPr lang="en-US" altLang="en-US" sz="2000" dirty="0"/>
              <a:t>					IF	ID	OF	EX	WB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05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Structural Hazards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[1] </a:t>
            </a:r>
            <a:r>
              <a:rPr lang="en-US" dirty="0" smtClean="0"/>
              <a:t>If </a:t>
            </a:r>
            <a:r>
              <a:rPr lang="en-US" dirty="0"/>
              <a:t>an execution unit that requires more than one clock cycle (such as multiply) is not fully pipelined or is not replicated, then a sequence of instructions that uses the unit cannot be subsequently (one per clock cycle) issued for execution.</a:t>
            </a:r>
          </a:p>
          <a:p>
            <a:r>
              <a:rPr lang="en-US" dirty="0">
                <a:solidFill>
                  <a:srgbClr val="0000FF"/>
                </a:solidFill>
              </a:rPr>
              <a:t>Replicating and/or pipelining execution units increases the number of instructions that can be issued  simultaneously.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[2] </a:t>
            </a:r>
            <a:r>
              <a:rPr lang="en-US" dirty="0" smtClean="0"/>
              <a:t>Another </a:t>
            </a:r>
            <a:r>
              <a:rPr lang="en-US" dirty="0"/>
              <a:t>type of structural hazard that may occur is due to the design of register files.</a:t>
            </a:r>
          </a:p>
          <a:p>
            <a:r>
              <a:rPr lang="en-US" dirty="0">
                <a:solidFill>
                  <a:srgbClr val="0000FF"/>
                </a:solidFill>
              </a:rPr>
              <a:t>If a register file does not have multiple write (read) ports, multiple writes (reads) to (from) registers cannot be performed simultaneously.</a:t>
            </a:r>
          </a:p>
          <a:p>
            <a:r>
              <a:rPr lang="en-US" dirty="0"/>
              <a:t>For example, under certain situations the instruction pipeline might want to perform two register writes in a clock cycle.</a:t>
            </a:r>
          </a:p>
          <a:p>
            <a:r>
              <a:rPr lang="en-US" dirty="0">
                <a:solidFill>
                  <a:srgbClr val="0000FF"/>
                </a:solidFill>
              </a:rPr>
              <a:t>This may not be possible when the register file has only one write port.</a:t>
            </a:r>
          </a:p>
          <a:p>
            <a:r>
              <a:rPr lang="en-US" dirty="0"/>
              <a:t>The effect of a structural hazard can be reduced fairly simply by implementing multiple execution units and using register files with multiple input/output ports.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2484FC-B89D-4A5B-A4C7-506E3EE2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Techniques to solve Structural Hazards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D302C4-B52B-49EB-880F-817DF0CCB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Certain resources are duplicated</a:t>
            </a:r>
          </a:p>
          <a:p>
            <a:r>
              <a:rPr lang="en-IN" dirty="0">
                <a:solidFill>
                  <a:srgbClr val="00B050"/>
                </a:solidFill>
              </a:rPr>
              <a:t>Functional Units (ALU, FP unit) can be pipelined themselves in order to support several instructions at a time</a:t>
            </a:r>
          </a:p>
          <a:p>
            <a:r>
              <a:rPr lang="en-IN" dirty="0">
                <a:solidFill>
                  <a:srgbClr val="00B0F0"/>
                </a:solidFill>
              </a:rPr>
              <a:t>Structural hazard due to memory conflict is avoided by providing separate data cache and instruction cache</a:t>
            </a:r>
          </a:p>
        </p:txBody>
      </p:sp>
    </p:spTree>
    <p:extLst>
      <p:ext uri="{BB962C8B-B14F-4D97-AF65-F5344CB8AC3E}">
        <p14:creationId xmlns="" xmlns:p14="http://schemas.microsoft.com/office/powerpoint/2010/main" val="218543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FE8991-2F7D-4E33-B4FA-14A95490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Data Hazards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CC108E-C851-4F9C-B54D-C6AD69E3C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A data hazard refers to a situation in which there exists a data dependency (operand conflict) with a previous instruction</a:t>
            </a:r>
          </a:p>
          <a:p>
            <a:r>
              <a:rPr lang="en-US" altLang="en-US" dirty="0"/>
              <a:t>Data dependencies =&gt; Data hazards</a:t>
            </a:r>
          </a:p>
          <a:p>
            <a:r>
              <a:rPr lang="en-US" dirty="0">
                <a:solidFill>
                  <a:srgbClr val="0000FF"/>
                </a:solidFill>
              </a:rPr>
              <a:t>Example: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Two instructions I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 and I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 are in pipeline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The execution of I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 can start before I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 has terminated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I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 needs the result produced by I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, then there is a data hazard</a:t>
            </a:r>
          </a:p>
          <a:p>
            <a:r>
              <a:rPr lang="en-US" altLang="en-US" dirty="0"/>
              <a:t>Three classes of Data hazards</a:t>
            </a:r>
          </a:p>
          <a:p>
            <a:pPr lvl="1"/>
            <a:r>
              <a:rPr lang="en-US" altLang="en-US" dirty="0"/>
              <a:t>RAW (read after write)</a:t>
            </a:r>
          </a:p>
          <a:p>
            <a:pPr lvl="1"/>
            <a:r>
              <a:rPr lang="en-US" altLang="en-US" dirty="0"/>
              <a:t>WAR (write after read)</a:t>
            </a:r>
          </a:p>
          <a:p>
            <a:pPr lvl="1"/>
            <a:r>
              <a:rPr lang="en-US" altLang="en-US" dirty="0"/>
              <a:t>WAW (write after write)</a:t>
            </a:r>
          </a:p>
          <a:p>
            <a:r>
              <a:rPr lang="en-US" altLang="en-US" dirty="0">
                <a:solidFill>
                  <a:srgbClr val="0000FF"/>
                </a:solidFill>
              </a:rPr>
              <a:t>Read-after-Read (RAR) is not a hazard as no data is changed</a:t>
            </a:r>
          </a:p>
        </p:txBody>
      </p:sp>
    </p:spTree>
    <p:extLst>
      <p:ext uri="{BB962C8B-B14F-4D97-AF65-F5344CB8AC3E}">
        <p14:creationId xmlns="" xmlns:p14="http://schemas.microsoft.com/office/powerpoint/2010/main" val="48761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="" xmlns:a16="http://schemas.microsoft.com/office/drawing/2014/main" id="{8F757E4C-0A10-4647-B192-EB465B47F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1650" y="139700"/>
            <a:ext cx="861695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Hazards</a:t>
            </a:r>
          </a:p>
        </p:txBody>
      </p:sp>
      <p:sp>
        <p:nvSpPr>
          <p:cNvPr id="24581" name="Line 3">
            <a:extLst>
              <a:ext uri="{FF2B5EF4-FFF2-40B4-BE49-F238E27FC236}">
                <a16:creationId xmlns="" xmlns:a16="http://schemas.microsoft.com/office/drawing/2014/main" id="{DEF56F57-C2EE-477A-BDB6-4724BAAC60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3901" y="2592388"/>
            <a:ext cx="4271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2" name="Line 4">
            <a:extLst>
              <a:ext uri="{FF2B5EF4-FFF2-40B4-BE49-F238E27FC236}">
                <a16:creationId xmlns="" xmlns:a16="http://schemas.microsoft.com/office/drawing/2014/main" id="{771357E7-5870-483B-A72B-29F273E93E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3900" y="23637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3" name="Line 5">
            <a:extLst>
              <a:ext uri="{FF2B5EF4-FFF2-40B4-BE49-F238E27FC236}">
                <a16:creationId xmlns="" xmlns:a16="http://schemas.microsoft.com/office/drawing/2014/main" id="{25E0CB5A-5AA8-41AE-89A9-9682BB352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3500" y="23637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4" name="Line 6">
            <a:extLst>
              <a:ext uri="{FF2B5EF4-FFF2-40B4-BE49-F238E27FC236}">
                <a16:creationId xmlns="" xmlns:a16="http://schemas.microsoft.com/office/drawing/2014/main" id="{E5025F9A-468F-4367-949E-31B9B81E9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3100" y="23637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5" name="Line 7">
            <a:extLst>
              <a:ext uri="{FF2B5EF4-FFF2-40B4-BE49-F238E27FC236}">
                <a16:creationId xmlns="" xmlns:a16="http://schemas.microsoft.com/office/drawing/2014/main" id="{402522F6-E5D7-4F38-97EF-0CA9F6117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2700" y="23637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6" name="Line 8">
            <a:extLst>
              <a:ext uri="{FF2B5EF4-FFF2-40B4-BE49-F238E27FC236}">
                <a16:creationId xmlns="" xmlns:a16="http://schemas.microsoft.com/office/drawing/2014/main" id="{D726973E-31ED-4E39-AE72-96752A5FF0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2300" y="23637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7" name="Line 9">
            <a:extLst>
              <a:ext uri="{FF2B5EF4-FFF2-40B4-BE49-F238E27FC236}">
                <a16:creationId xmlns="" xmlns:a16="http://schemas.microsoft.com/office/drawing/2014/main" id="{535A83A7-C1D7-4A64-86EE-C56430CAD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1900" y="23637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8" name="Line 10">
            <a:extLst>
              <a:ext uri="{FF2B5EF4-FFF2-40B4-BE49-F238E27FC236}">
                <a16:creationId xmlns="" xmlns:a16="http://schemas.microsoft.com/office/drawing/2014/main" id="{E9FF764C-0B73-4743-B92E-64808BA95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1500" y="23637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9" name="Line 11">
            <a:extLst>
              <a:ext uri="{FF2B5EF4-FFF2-40B4-BE49-F238E27FC236}">
                <a16:creationId xmlns="" xmlns:a16="http://schemas.microsoft.com/office/drawing/2014/main" id="{F76FB32A-70BB-40C0-A50B-295BDA4D4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1100" y="23637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0" name="Line 12">
            <a:extLst>
              <a:ext uri="{FF2B5EF4-FFF2-40B4-BE49-F238E27FC236}">
                <a16:creationId xmlns="" xmlns:a16="http://schemas.microsoft.com/office/drawing/2014/main" id="{18A7144A-53B9-4257-89A9-E5C75CCC5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4126" y="5983288"/>
            <a:ext cx="18272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1" name="Text Box 13">
            <a:extLst>
              <a:ext uri="{FF2B5EF4-FFF2-40B4-BE49-F238E27FC236}">
                <a16:creationId xmlns="" xmlns:a16="http://schemas.microsoft.com/office/drawing/2014/main" id="{E473A044-DE7B-4C23-8B64-097EEC252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9389" y="5538788"/>
            <a:ext cx="1430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990000"/>
                </a:solidFill>
                <a:latin typeface="Arial" panose="020B0604020202020204" pitchFamily="34" charset="0"/>
              </a:rPr>
              <a:t>delay = 3</a:t>
            </a:r>
            <a:endParaRPr lang="en-US" altLang="en-US" sz="2400"/>
          </a:p>
        </p:txBody>
      </p:sp>
      <p:sp>
        <p:nvSpPr>
          <p:cNvPr id="24592" name="Text Box 14">
            <a:extLst>
              <a:ext uri="{FF2B5EF4-FFF2-40B4-BE49-F238E27FC236}">
                <a16:creationId xmlns="" xmlns:a16="http://schemas.microsoft.com/office/drawing/2014/main" id="{7E794F55-75A2-4324-A6DA-F4E946882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9426" y="2109788"/>
            <a:ext cx="14081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/>
              <a:t>previous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/>
              <a:t>instr</a:t>
            </a:r>
            <a:endParaRPr lang="en-US" altLang="en-US" sz="2400"/>
          </a:p>
        </p:txBody>
      </p:sp>
      <p:sp>
        <p:nvSpPr>
          <p:cNvPr id="24593" name="Text Box 15">
            <a:extLst>
              <a:ext uri="{FF2B5EF4-FFF2-40B4-BE49-F238E27FC236}">
                <a16:creationId xmlns="" xmlns:a16="http://schemas.microsoft.com/office/drawing/2014/main" id="{FE10B39D-3D1D-44DC-B5E1-1917F2445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964" y="3430588"/>
            <a:ext cx="11906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/>
              <a:t>current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/>
              <a:t>instr</a:t>
            </a:r>
            <a:endParaRPr lang="en-US" altLang="en-US" sz="2400"/>
          </a:p>
        </p:txBody>
      </p:sp>
      <p:sp>
        <p:nvSpPr>
          <p:cNvPr id="24594" name="Text Box 17">
            <a:extLst>
              <a:ext uri="{FF2B5EF4-FFF2-40B4-BE49-F238E27FC236}">
                <a16:creationId xmlns="" xmlns:a16="http://schemas.microsoft.com/office/drawing/2014/main" id="{3843F830-E725-4D95-A598-0624FAFF3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451" y="1595438"/>
            <a:ext cx="1624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6699FF"/>
                </a:solidFill>
              </a:rPr>
              <a:t>read</a:t>
            </a:r>
            <a:r>
              <a:rPr lang="en-US" altLang="en-US" sz="2800"/>
              <a:t>/write</a:t>
            </a:r>
            <a:endParaRPr lang="en-US" altLang="en-US" sz="2400"/>
          </a:p>
        </p:txBody>
      </p:sp>
      <p:sp>
        <p:nvSpPr>
          <p:cNvPr id="24595" name="Line 20">
            <a:extLst>
              <a:ext uri="{FF2B5EF4-FFF2-40B4-BE49-F238E27FC236}">
                <a16:creationId xmlns="" xmlns:a16="http://schemas.microsoft.com/office/drawing/2014/main" id="{6EF2BEF8-069B-4430-A9AC-91E2C1D7E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8925" y="3317875"/>
            <a:ext cx="0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6" name="Line 23">
            <a:extLst>
              <a:ext uri="{FF2B5EF4-FFF2-40B4-BE49-F238E27FC236}">
                <a16:creationId xmlns="" xmlns:a16="http://schemas.microsoft.com/office/drawing/2014/main" id="{8AA8A567-0D67-43B9-98CF-0911AF638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8" y="2038351"/>
            <a:ext cx="0" cy="322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7" name="Line 24">
            <a:extLst>
              <a:ext uri="{FF2B5EF4-FFF2-40B4-BE49-F238E27FC236}">
                <a16:creationId xmlns="" xmlns:a16="http://schemas.microsoft.com/office/drawing/2014/main" id="{EE9456BF-6EFF-4574-BD18-36F8337B05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3501" y="3913188"/>
            <a:ext cx="4271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8" name="Line 25">
            <a:extLst>
              <a:ext uri="{FF2B5EF4-FFF2-40B4-BE49-F238E27FC236}">
                <a16:creationId xmlns="" xmlns:a16="http://schemas.microsoft.com/office/drawing/2014/main" id="{854BA33C-4B4E-4D59-958A-FDBDCCE74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3500" y="36845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9" name="Line 26">
            <a:extLst>
              <a:ext uri="{FF2B5EF4-FFF2-40B4-BE49-F238E27FC236}">
                <a16:creationId xmlns="" xmlns:a16="http://schemas.microsoft.com/office/drawing/2014/main" id="{BD874B58-143E-4F6B-8FEB-CFAC554CD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3100" y="36845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0" name="Line 27">
            <a:extLst>
              <a:ext uri="{FF2B5EF4-FFF2-40B4-BE49-F238E27FC236}">
                <a16:creationId xmlns="" xmlns:a16="http://schemas.microsoft.com/office/drawing/2014/main" id="{A8998ABE-D405-4CA5-B736-EF64C0286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2700" y="36845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1" name="Line 28">
            <a:extLst>
              <a:ext uri="{FF2B5EF4-FFF2-40B4-BE49-F238E27FC236}">
                <a16:creationId xmlns="" xmlns:a16="http://schemas.microsoft.com/office/drawing/2014/main" id="{B9D76F4D-2191-4DE1-89A5-6B1B5D3982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2300" y="36845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2" name="Line 29">
            <a:extLst>
              <a:ext uri="{FF2B5EF4-FFF2-40B4-BE49-F238E27FC236}">
                <a16:creationId xmlns="" xmlns:a16="http://schemas.microsoft.com/office/drawing/2014/main" id="{CD55A981-8371-41E8-A943-7F5221BA2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1900" y="36845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3" name="Line 30">
            <a:extLst>
              <a:ext uri="{FF2B5EF4-FFF2-40B4-BE49-F238E27FC236}">
                <a16:creationId xmlns="" xmlns:a16="http://schemas.microsoft.com/office/drawing/2014/main" id="{AE41EB97-0600-4A8D-97E6-3D5361101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1500" y="36845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4" name="Line 31">
            <a:extLst>
              <a:ext uri="{FF2B5EF4-FFF2-40B4-BE49-F238E27FC236}">
                <a16:creationId xmlns="" xmlns:a16="http://schemas.microsoft.com/office/drawing/2014/main" id="{450B03F1-D257-4677-BA47-67C8CC5D0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1100" y="36845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5" name="Line 32">
            <a:extLst>
              <a:ext uri="{FF2B5EF4-FFF2-40B4-BE49-F238E27FC236}">
                <a16:creationId xmlns="" xmlns:a16="http://schemas.microsoft.com/office/drawing/2014/main" id="{9DE3653D-DD29-48AF-814C-B3790AC2A6E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0700" y="36845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6" name="Text Box 46">
            <a:extLst>
              <a:ext uri="{FF2B5EF4-FFF2-40B4-BE49-F238E27FC236}">
                <a16:creationId xmlns="" xmlns:a16="http://schemas.microsoft.com/office/drawing/2014/main" id="{7911EB98-116C-41A3-AB05-460D6D2A6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051" y="2916238"/>
            <a:ext cx="1624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/>
              <a:t>read/</a:t>
            </a:r>
            <a:r>
              <a:rPr lang="en-US" altLang="en-US" sz="2800">
                <a:solidFill>
                  <a:srgbClr val="6699FF"/>
                </a:solidFill>
              </a:rPr>
              <a:t>write</a:t>
            </a:r>
            <a:endParaRPr lang="en-US" altLang="en-US" sz="2400">
              <a:solidFill>
                <a:srgbClr val="6699FF"/>
              </a:solidFill>
            </a:endParaRPr>
          </a:p>
        </p:txBody>
      </p:sp>
      <p:sp>
        <p:nvSpPr>
          <p:cNvPr id="24607" name="Line 48">
            <a:extLst>
              <a:ext uri="{FF2B5EF4-FFF2-40B4-BE49-F238E27FC236}">
                <a16:creationId xmlns="" xmlns:a16="http://schemas.microsoft.com/office/drawing/2014/main" id="{9DA9EA9E-23E3-4F94-B611-8ABD274D4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0425" y="4270375"/>
            <a:ext cx="0" cy="37623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8" name="Line 49">
            <a:extLst>
              <a:ext uri="{FF2B5EF4-FFF2-40B4-BE49-F238E27FC236}">
                <a16:creationId xmlns="" xmlns:a16="http://schemas.microsoft.com/office/drawing/2014/main" id="{AFCB25D4-3086-4BEC-8063-E399DE2C5F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1" y="4865688"/>
            <a:ext cx="42719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9" name="Line 50">
            <a:extLst>
              <a:ext uri="{FF2B5EF4-FFF2-40B4-BE49-F238E27FC236}">
                <a16:creationId xmlns="" xmlns:a16="http://schemas.microsoft.com/office/drawing/2014/main" id="{F78C7D78-3E5A-480F-B6B5-89CCADA7C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637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10" name="Line 51">
            <a:extLst>
              <a:ext uri="{FF2B5EF4-FFF2-40B4-BE49-F238E27FC236}">
                <a16:creationId xmlns="" xmlns:a16="http://schemas.microsoft.com/office/drawing/2014/main" id="{8C3BC522-F3CB-480C-B256-2D9BBADBD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637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11" name="Line 52">
            <a:extLst>
              <a:ext uri="{FF2B5EF4-FFF2-40B4-BE49-F238E27FC236}">
                <a16:creationId xmlns="" xmlns:a16="http://schemas.microsoft.com/office/drawing/2014/main" id="{3990998F-3A1C-46C9-B689-E2EA75B97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637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12" name="Line 53">
            <a:extLst>
              <a:ext uri="{FF2B5EF4-FFF2-40B4-BE49-F238E27FC236}">
                <a16:creationId xmlns="" xmlns:a16="http://schemas.microsoft.com/office/drawing/2014/main" id="{0943CBDB-609F-43E5-9162-6ACB9AF5F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637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13" name="Line 54">
            <a:extLst>
              <a:ext uri="{FF2B5EF4-FFF2-40B4-BE49-F238E27FC236}">
                <a16:creationId xmlns="" xmlns:a16="http://schemas.microsoft.com/office/drawing/2014/main" id="{B01891E4-B021-4698-8871-FA03D983E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4637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14" name="Line 55">
            <a:extLst>
              <a:ext uri="{FF2B5EF4-FFF2-40B4-BE49-F238E27FC236}">
                <a16:creationId xmlns="" xmlns:a16="http://schemas.microsoft.com/office/drawing/2014/main" id="{BA7B4B7F-292C-47FD-9770-AAB316A11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4637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15" name="Line 56">
            <a:extLst>
              <a:ext uri="{FF2B5EF4-FFF2-40B4-BE49-F238E27FC236}">
                <a16:creationId xmlns="" xmlns:a16="http://schemas.microsoft.com/office/drawing/2014/main" id="{C7EB4217-C815-4FB6-AE32-5DFC27780A9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4637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16" name="Line 57">
            <a:extLst>
              <a:ext uri="{FF2B5EF4-FFF2-40B4-BE49-F238E27FC236}">
                <a16:creationId xmlns="" xmlns:a16="http://schemas.microsoft.com/office/drawing/2014/main" id="{47DB74C3-A37C-454B-A4DA-A93038498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2200" y="4637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5827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5397</TotalTime>
  <Words>854</Words>
  <Application>Microsoft Office PowerPoint</Application>
  <PresentationFormat>Custom</PresentationFormat>
  <Paragraphs>106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Pipelined Architecture CSEN 3104 Lecture 7</vt:lpstr>
      <vt:lpstr>Types of parallelism</vt:lpstr>
      <vt:lpstr>3 Types of pipelining</vt:lpstr>
      <vt:lpstr>Hazards of Instruction Pipeline</vt:lpstr>
      <vt:lpstr>Structural Hazards</vt:lpstr>
      <vt:lpstr>Structural Hazards</vt:lpstr>
      <vt:lpstr>Techniques to solve Structural Hazards</vt:lpstr>
      <vt:lpstr>Data Hazards</vt:lpstr>
      <vt:lpstr>Data Hazards</vt:lpstr>
      <vt:lpstr>Data Hazards: RAW (Read after Write)</vt:lpstr>
      <vt:lpstr>Data Hazards: WAW (Write after Write)</vt:lpstr>
      <vt:lpstr>Data Hazards: WAR (Write after Read)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Block Diagram of 8085 CPU</dc:title>
  <dc:creator>Administrator</dc:creator>
  <cp:lastModifiedBy>Admin</cp:lastModifiedBy>
  <cp:revision>460</cp:revision>
  <cp:lastPrinted>2018-07-18T10:53:47Z</cp:lastPrinted>
  <dcterms:created xsi:type="dcterms:W3CDTF">2016-08-16T05:32:12Z</dcterms:created>
  <dcterms:modified xsi:type="dcterms:W3CDTF">2019-07-22T09:12:56Z</dcterms:modified>
</cp:coreProperties>
</file>