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863" r:id="rId3"/>
    <p:sldId id="864" r:id="rId4"/>
    <p:sldId id="865" r:id="rId5"/>
    <p:sldId id="866" r:id="rId6"/>
    <p:sldId id="867" r:id="rId7"/>
    <p:sldId id="850" r:id="rId8"/>
    <p:sldId id="851" r:id="rId9"/>
    <p:sldId id="852" r:id="rId10"/>
    <p:sldId id="853" r:id="rId11"/>
    <p:sldId id="869" r:id="rId12"/>
    <p:sldId id="870" r:id="rId13"/>
    <p:sldId id="854" r:id="rId14"/>
    <p:sldId id="855" r:id="rId15"/>
    <p:sldId id="856" r:id="rId16"/>
    <p:sldId id="857" r:id="rId17"/>
    <p:sldId id="858" r:id="rId18"/>
    <p:sldId id="859" r:id="rId19"/>
    <p:sldId id="860" r:id="rId20"/>
    <p:sldId id="861" r:id="rId21"/>
    <p:sldId id="862" r:id="rId22"/>
    <p:sldId id="770" r:id="rId23"/>
    <p:sldId id="771" r:id="rId24"/>
    <p:sldId id="779" r:id="rId25"/>
    <p:sldId id="868" r:id="rId26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=""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85802CC-19E1-4080-8340-1003475045FE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B1401EB-F155-40DF-B7BC-B147128E2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564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6D55A-48C8-4439-B335-FC47618AE2CA}" type="datetimeFigureOut">
              <a:rPr lang="en-IN" smtClean="0"/>
              <a:pPr/>
              <a:t>22-07-2019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1EAE-47E5-4507-BD68-3892BD2534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3933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4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63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37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23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58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79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40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34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38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15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1305-C4D9-4F3D-A4EA-2933B8E9E19B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Pipelined Architecture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CSEN 3104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Lecture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Dr. </a:t>
            </a:r>
            <a:r>
              <a:rPr lang="en-US" dirty="0" err="1">
                <a:solidFill>
                  <a:srgbClr val="0000FF"/>
                </a:solidFill>
              </a:rPr>
              <a:t>Debranjan</a:t>
            </a:r>
            <a:r>
              <a:rPr lang="en-US" dirty="0">
                <a:solidFill>
                  <a:srgbClr val="0000FF"/>
                </a:solidFill>
              </a:rPr>
              <a:t> Sarkar</a:t>
            </a:r>
          </a:p>
        </p:txBody>
      </p:sp>
    </p:spTree>
    <p:extLst>
      <p:ext uri="{BB962C8B-B14F-4D97-AF65-F5344CB8AC3E}">
        <p14:creationId xmlns="" xmlns:p14="http://schemas.microsoft.com/office/powerpoint/2010/main" val="17015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of Data </a:t>
            </a:r>
            <a:r>
              <a:rPr lang="en-US" dirty="0" smtClean="0">
                <a:solidFill>
                  <a:srgbClr val="FF0000"/>
                </a:solidFill>
              </a:rPr>
              <a:t>Hazard: stall the pipeline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Let, a hazard has been detected between the current instruction (J) and a previous instruction (I)</a:t>
            </a:r>
          </a:p>
          <a:p>
            <a:r>
              <a:rPr lang="en-US" dirty="0"/>
              <a:t>Simple solution: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Stall the pipeline and </a:t>
            </a:r>
            <a:r>
              <a:rPr lang="en-US" dirty="0">
                <a:solidFill>
                  <a:srgbClr val="0070C0"/>
                </a:solidFill>
              </a:rPr>
              <a:t>ignore the execution of the </a:t>
            </a:r>
            <a:r>
              <a:rPr lang="en-US" dirty="0" smtClean="0">
                <a:solidFill>
                  <a:srgbClr val="0070C0"/>
                </a:solidFill>
              </a:rPr>
              <a:t>instructions </a:t>
            </a:r>
            <a:r>
              <a:rPr lang="en-US" dirty="0">
                <a:solidFill>
                  <a:srgbClr val="0070C0"/>
                </a:solidFill>
              </a:rPr>
              <a:t>J, J+1, J+2, …., until the instruction I has passed the point of resource conflict</a:t>
            </a:r>
          </a:p>
          <a:p>
            <a:r>
              <a:rPr lang="en-US" dirty="0"/>
              <a:t>Advanced solution: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Ignore only instruction J and continue with the instructions J+1, J+2, ….</a:t>
            </a:r>
          </a:p>
          <a:p>
            <a:pPr lvl="1"/>
            <a:r>
              <a:rPr lang="en-US" dirty="0"/>
              <a:t>The potential hazards due to the suspension of J must be continuously tested as the instructions J+1, J+2, … execute prior to J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Multi-level hazard detection may be encountered, which requires very complex control policies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of Data </a:t>
            </a:r>
            <a:r>
              <a:rPr lang="en-US" dirty="0" smtClean="0">
                <a:solidFill>
                  <a:srgbClr val="FF0000"/>
                </a:solidFill>
              </a:rPr>
              <a:t>Hazard: stall the pipeline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Let</a:t>
            </a:r>
            <a:r>
              <a:rPr lang="en-US" sz="2400" dirty="0">
                <a:solidFill>
                  <a:srgbClr val="0000FF"/>
                </a:solidFill>
              </a:rPr>
              <a:t>, a hazard has been detected between the current instruction (J) and a previous instruction (I)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Instruction I: ADD R1, R2, R3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Instruction J: SUB R4, R1, R6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5574" y="4225836"/>
          <a:ext cx="8399424" cy="25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928"/>
                <a:gridCol w="1049928"/>
                <a:gridCol w="1049928"/>
                <a:gridCol w="1049928"/>
                <a:gridCol w="1049928"/>
                <a:gridCol w="1049928"/>
                <a:gridCol w="1049928"/>
                <a:gridCol w="1049928"/>
              </a:tblGrid>
              <a:tr h="3853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R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R</a:t>
                      </a:r>
                      <a:r>
                        <a:rPr lang="en-US" strike="sngStrike" baseline="-25000" dirty="0" smtClean="0"/>
                        <a:t>1</a:t>
                      </a:r>
                      <a:r>
                        <a:rPr lang="en-US" strike="sngStrike" dirty="0" smtClean="0"/>
                        <a:t>, R</a:t>
                      </a:r>
                      <a:r>
                        <a:rPr lang="en-US" strike="sngStrike" baseline="-25000" dirty="0" smtClean="0"/>
                        <a:t>6 </a:t>
                      </a:r>
                      <a:r>
                        <a:rPr lang="en-US" dirty="0" smtClean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, R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+</a:t>
                      </a:r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R</a:t>
                      </a:r>
                      <a:r>
                        <a:rPr lang="en-US" strike="sngStrike" baseline="-25000" dirty="0" smtClean="0"/>
                        <a:t>1</a:t>
                      </a:r>
                      <a:r>
                        <a:rPr lang="en-US" strike="sngStrike" baseline="0" dirty="0" smtClean="0"/>
                        <a:t>-</a:t>
                      </a:r>
                      <a:r>
                        <a:rPr lang="en-US" strike="sngStrike" dirty="0" smtClean="0"/>
                        <a:t>R</a:t>
                      </a:r>
                      <a:r>
                        <a:rPr lang="en-US" strike="sngStrike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 to R</a:t>
                      </a:r>
                      <a:r>
                        <a:rPr lang="en-US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122023" y="6257109"/>
            <a:ext cx="104503" cy="39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7143" y="4689566"/>
            <a:ext cx="148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 2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of Data </a:t>
            </a:r>
            <a:r>
              <a:rPr lang="en-US" dirty="0" smtClean="0">
                <a:solidFill>
                  <a:srgbClr val="FF0000"/>
                </a:solidFill>
              </a:rPr>
              <a:t>Hazard: data forwarding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obtained at the Execution phase of the first instruction may be forwarded to the operand fetch unit of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instruction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Instruction I: ADD R1, R2, R3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Instruction J: SUB R4, R1, R6</a:t>
            </a:r>
          </a:p>
          <a:p>
            <a:r>
              <a:rPr lang="en-US" dirty="0" smtClean="0"/>
              <a:t>After data forwarding, the delay is reduced to 1 cycle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9265" y="4095207"/>
          <a:ext cx="8399424" cy="25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928"/>
                <a:gridCol w="1049928"/>
                <a:gridCol w="1049928"/>
                <a:gridCol w="1049928"/>
                <a:gridCol w="1049928"/>
                <a:gridCol w="1049928"/>
                <a:gridCol w="1049928"/>
                <a:gridCol w="1049928"/>
              </a:tblGrid>
              <a:tr h="3853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R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2+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,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+</a:t>
                      </a:r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2+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 to R</a:t>
                      </a:r>
                      <a:r>
                        <a:rPr lang="en-US" baseline="-25000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122023" y="6257109"/>
            <a:ext cx="104503" cy="39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18320" y="4676503"/>
            <a:ext cx="2511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 Reduced to 1 cycle</a:t>
            </a:r>
          </a:p>
          <a:p>
            <a:r>
              <a:rPr lang="en-US" dirty="0" smtClean="0"/>
              <a:t>By Data Forwarding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FE8991-2F7D-4E33-B4FA-14A95490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Control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CC108E-C851-4F9C-B54D-C6AD69E3C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 control hazard refers to a situation in which an instruction, such as branch, causes a change in the program flow</a:t>
            </a:r>
          </a:p>
          <a:p>
            <a:r>
              <a:rPr lang="en-US" altLang="en-US" dirty="0"/>
              <a:t>Procedural dependencies =&gt; Control hazards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Instructions that change the content of program counter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Example: unconditional and conditional branches, calls/returns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Processor cannot determine which instruction to fetch next until the branch instruction is executed completely</a:t>
            </a:r>
          </a:p>
          <a:p>
            <a:r>
              <a:rPr lang="en-US" altLang="en-US" dirty="0"/>
              <a:t>This causes delay in pipelined processors</a:t>
            </a:r>
          </a:p>
          <a:p>
            <a:r>
              <a:rPr lang="en-US" dirty="0">
                <a:solidFill>
                  <a:srgbClr val="0000FF"/>
                </a:solidFill>
              </a:rPr>
              <a:t>Control hazards occur less frequently than data hazards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310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C2D608-5DD6-4E49-91C7-A4026930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0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Instruction Processing :</a:t>
            </a:r>
            <a:r>
              <a:rPr lang="en-IN" dirty="0"/>
              <a:t/>
            </a:r>
            <a:br>
              <a:rPr lang="en-IN" dirty="0"/>
            </a:br>
            <a:r>
              <a:rPr lang="en-IN" sz="3600" dirty="0">
                <a:solidFill>
                  <a:srgbClr val="0000FF"/>
                </a:solidFill>
              </a:rPr>
              <a:t>(a) Non-pipelined</a:t>
            </a:r>
            <a:r>
              <a:rPr lang="en-IN" sz="3600" dirty="0"/>
              <a:t>	(b) Pipelined with I</a:t>
            </a:r>
            <a:r>
              <a:rPr lang="en-IN" sz="3600" baseline="-25000" dirty="0"/>
              <a:t>7</a:t>
            </a:r>
            <a:r>
              <a:rPr lang="en-IN" sz="3600" dirty="0"/>
              <a:t> as Jump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27E636-3996-4E97-8415-48377C93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Instruction Fetch (IF)</a:t>
            </a:r>
          </a:p>
          <a:p>
            <a:r>
              <a:rPr lang="en-IN" dirty="0">
                <a:solidFill>
                  <a:srgbClr val="0000FF"/>
                </a:solidFill>
              </a:rPr>
              <a:t>Instruction Decode (ID)</a:t>
            </a:r>
          </a:p>
          <a:p>
            <a:r>
              <a:rPr lang="en-IN" dirty="0">
                <a:solidFill>
                  <a:srgbClr val="0000FF"/>
                </a:solidFill>
              </a:rPr>
              <a:t>Operand Load (OL)</a:t>
            </a:r>
          </a:p>
          <a:p>
            <a:r>
              <a:rPr lang="en-IN" dirty="0">
                <a:solidFill>
                  <a:srgbClr val="0000FF"/>
                </a:solidFill>
              </a:rPr>
              <a:t>Execution (EX)</a:t>
            </a:r>
          </a:p>
          <a:p>
            <a:r>
              <a:rPr lang="en-IN" dirty="0">
                <a:solidFill>
                  <a:srgbClr val="0000FF"/>
                </a:solidFill>
              </a:rPr>
              <a:t>Operand Store (OS)</a:t>
            </a:r>
          </a:p>
          <a:p>
            <a:r>
              <a:rPr lang="en-IN" dirty="0">
                <a:solidFill>
                  <a:srgbClr val="0000FF"/>
                </a:solidFill>
              </a:rPr>
              <a:t>Time (clock cycles)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Instruction Fetch (IF)</a:t>
            </a:r>
          </a:p>
          <a:p>
            <a:r>
              <a:rPr lang="en-IN" dirty="0"/>
              <a:t>Instruction Decode (ID)</a:t>
            </a:r>
          </a:p>
          <a:p>
            <a:r>
              <a:rPr lang="en-IN" dirty="0"/>
              <a:t>Operand Load (OL)</a:t>
            </a:r>
          </a:p>
          <a:p>
            <a:r>
              <a:rPr lang="en-IN" dirty="0"/>
              <a:t>Execution (EX)</a:t>
            </a:r>
          </a:p>
          <a:p>
            <a:r>
              <a:rPr lang="en-IN" dirty="0"/>
              <a:t>Operand Store (OS)</a:t>
            </a:r>
          </a:p>
          <a:p>
            <a:r>
              <a:rPr lang="en-IN" dirty="0"/>
              <a:t>Time (clock cycles)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="" xmlns:a16="http://schemas.microsoft.com/office/drawing/2014/main" id="{4BA8E523-2352-435A-B292-70E90B91156B}"/>
              </a:ext>
            </a:extLst>
          </p:cNvPr>
          <p:cNvSpPr/>
          <p:nvPr/>
        </p:nvSpPr>
        <p:spPr>
          <a:xfrm>
            <a:off x="3384884" y="412282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="" xmlns:a16="http://schemas.microsoft.com/office/drawing/2014/main" id="{E68B349C-6AB4-4A68-B055-561960360CFE}"/>
              </a:ext>
            </a:extLst>
          </p:cNvPr>
          <p:cNvSpPr/>
          <p:nvPr/>
        </p:nvSpPr>
        <p:spPr>
          <a:xfrm>
            <a:off x="3834063" y="4122820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="" xmlns:a16="http://schemas.microsoft.com/office/drawing/2014/main" id="{6889898E-5D4E-4F0C-92E7-C42B57689332}"/>
              </a:ext>
            </a:extLst>
          </p:cNvPr>
          <p:cNvSpPr/>
          <p:nvPr/>
        </p:nvSpPr>
        <p:spPr>
          <a:xfrm>
            <a:off x="4283242" y="4122819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="" xmlns:a16="http://schemas.microsoft.com/office/drawing/2014/main" id="{4877E937-9725-4242-842D-BCF446666139}"/>
              </a:ext>
            </a:extLst>
          </p:cNvPr>
          <p:cNvSpPr/>
          <p:nvPr/>
        </p:nvSpPr>
        <p:spPr>
          <a:xfrm>
            <a:off x="4732421" y="4122818"/>
            <a:ext cx="352926" cy="23261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="" xmlns:a16="http://schemas.microsoft.com/office/drawing/2014/main" id="{7C603B2E-1F14-47A6-8D3F-65AAF3C84B91}"/>
              </a:ext>
            </a:extLst>
          </p:cNvPr>
          <p:cNvSpPr/>
          <p:nvPr/>
        </p:nvSpPr>
        <p:spPr>
          <a:xfrm>
            <a:off x="5181600" y="412281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="" xmlns:a16="http://schemas.microsoft.com/office/drawing/2014/main" id="{0EDD92DA-C9CC-4F41-9303-C1ABE8DD2C91}"/>
              </a:ext>
            </a:extLst>
          </p:cNvPr>
          <p:cNvSpPr/>
          <p:nvPr/>
        </p:nvSpPr>
        <p:spPr>
          <a:xfrm>
            <a:off x="5630779" y="4122816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="" xmlns:a16="http://schemas.microsoft.com/office/drawing/2014/main" id="{A3AA3F5F-64A2-4A8C-9041-CF61B660C963}"/>
              </a:ext>
            </a:extLst>
          </p:cNvPr>
          <p:cNvSpPr/>
          <p:nvPr/>
        </p:nvSpPr>
        <p:spPr>
          <a:xfrm>
            <a:off x="6079958" y="412281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="" xmlns:a16="http://schemas.microsoft.com/office/drawing/2014/main" id="{6F7D9CA2-4CCB-4C1D-8F73-137B286E1774}"/>
              </a:ext>
            </a:extLst>
          </p:cNvPr>
          <p:cNvSpPr/>
          <p:nvPr/>
        </p:nvSpPr>
        <p:spPr>
          <a:xfrm>
            <a:off x="6519110" y="412281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="" xmlns:a16="http://schemas.microsoft.com/office/drawing/2014/main" id="{6EC83831-C0D2-4D4C-A808-57CA35CFB733}"/>
              </a:ext>
            </a:extLst>
          </p:cNvPr>
          <p:cNvSpPr/>
          <p:nvPr/>
        </p:nvSpPr>
        <p:spPr>
          <a:xfrm>
            <a:off x="6958262" y="4122814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="" xmlns:a16="http://schemas.microsoft.com/office/drawing/2014/main" id="{140DF00C-88A7-4E98-BF12-1DAFC25E423D}"/>
              </a:ext>
            </a:extLst>
          </p:cNvPr>
          <p:cNvSpPr/>
          <p:nvPr/>
        </p:nvSpPr>
        <p:spPr>
          <a:xfrm>
            <a:off x="7409444" y="4122813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="" xmlns:a16="http://schemas.microsoft.com/office/drawing/2014/main" id="{B96F852C-A9DC-4E39-BDD9-A07B5870B3FC}"/>
              </a:ext>
            </a:extLst>
          </p:cNvPr>
          <p:cNvSpPr/>
          <p:nvPr/>
        </p:nvSpPr>
        <p:spPr>
          <a:xfrm>
            <a:off x="7860629" y="4122812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="" xmlns:a16="http://schemas.microsoft.com/office/drawing/2014/main" id="{FA40510F-FA5C-4686-9009-B127E3C56751}"/>
              </a:ext>
            </a:extLst>
          </p:cNvPr>
          <p:cNvSpPr/>
          <p:nvPr/>
        </p:nvSpPr>
        <p:spPr>
          <a:xfrm>
            <a:off x="8301786" y="412281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="" xmlns:a16="http://schemas.microsoft.com/office/drawing/2014/main" id="{9BF1D066-5E59-4E27-856D-3BCF7BE05D8D}"/>
              </a:ext>
            </a:extLst>
          </p:cNvPr>
          <p:cNvSpPr/>
          <p:nvPr/>
        </p:nvSpPr>
        <p:spPr>
          <a:xfrm>
            <a:off x="8758987" y="4122810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="" xmlns:a16="http://schemas.microsoft.com/office/drawing/2014/main" id="{BC7503FE-8A64-4824-A6C0-5FE7573CF4C6}"/>
              </a:ext>
            </a:extLst>
          </p:cNvPr>
          <p:cNvSpPr/>
          <p:nvPr/>
        </p:nvSpPr>
        <p:spPr>
          <a:xfrm>
            <a:off x="9205159" y="4122809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="" xmlns:a16="http://schemas.microsoft.com/office/drawing/2014/main" id="{3CC74032-73DA-4129-BC31-767CFBB5B8D2}"/>
              </a:ext>
            </a:extLst>
          </p:cNvPr>
          <p:cNvSpPr/>
          <p:nvPr/>
        </p:nvSpPr>
        <p:spPr>
          <a:xfrm>
            <a:off x="9644311" y="4122809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="" xmlns:a16="http://schemas.microsoft.com/office/drawing/2014/main" id="{32A65565-C993-434F-A7C4-E6DD98060976}"/>
              </a:ext>
            </a:extLst>
          </p:cNvPr>
          <p:cNvSpPr/>
          <p:nvPr/>
        </p:nvSpPr>
        <p:spPr>
          <a:xfrm>
            <a:off x="3384884" y="440588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="" xmlns:a16="http://schemas.microsoft.com/office/drawing/2014/main" id="{DAA83292-F36B-45F4-8CB9-649FC97E65AE}"/>
              </a:ext>
            </a:extLst>
          </p:cNvPr>
          <p:cNvSpPr/>
          <p:nvPr/>
        </p:nvSpPr>
        <p:spPr>
          <a:xfrm>
            <a:off x="3834063" y="4412216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="" xmlns:a16="http://schemas.microsoft.com/office/drawing/2014/main" id="{89D05203-A00E-490F-B052-D512B744A075}"/>
              </a:ext>
            </a:extLst>
          </p:cNvPr>
          <p:cNvSpPr/>
          <p:nvPr/>
        </p:nvSpPr>
        <p:spPr>
          <a:xfrm>
            <a:off x="4283242" y="4405882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="" xmlns:a16="http://schemas.microsoft.com/office/drawing/2014/main" id="{0376585B-841F-41B0-BE19-D704BA1470B7}"/>
              </a:ext>
            </a:extLst>
          </p:cNvPr>
          <p:cNvSpPr/>
          <p:nvPr/>
        </p:nvSpPr>
        <p:spPr>
          <a:xfrm>
            <a:off x="4732421" y="440588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="" xmlns:a16="http://schemas.microsoft.com/office/drawing/2014/main" id="{8AEC5978-5F8D-4D30-9B51-2ED5D825AB66}"/>
              </a:ext>
            </a:extLst>
          </p:cNvPr>
          <p:cNvSpPr/>
          <p:nvPr/>
        </p:nvSpPr>
        <p:spPr>
          <a:xfrm>
            <a:off x="5191627" y="4420233"/>
            <a:ext cx="352926" cy="23261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="" xmlns:a16="http://schemas.microsoft.com/office/drawing/2014/main" id="{F8418CBF-920B-49EC-87EB-4F23B08C6454}"/>
              </a:ext>
            </a:extLst>
          </p:cNvPr>
          <p:cNvSpPr/>
          <p:nvPr/>
        </p:nvSpPr>
        <p:spPr>
          <a:xfrm>
            <a:off x="5630779" y="4405880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="" xmlns:a16="http://schemas.microsoft.com/office/drawing/2014/main" id="{32FB5D71-02C0-4BD5-8D8A-72F51EF85C17}"/>
              </a:ext>
            </a:extLst>
          </p:cNvPr>
          <p:cNvSpPr/>
          <p:nvPr/>
        </p:nvSpPr>
        <p:spPr>
          <a:xfrm>
            <a:off x="6079958" y="4420233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="" xmlns:a16="http://schemas.microsoft.com/office/drawing/2014/main" id="{A0B5F399-53A7-499B-964B-8E95E4BC6CD1}"/>
              </a:ext>
            </a:extLst>
          </p:cNvPr>
          <p:cNvSpPr/>
          <p:nvPr/>
        </p:nvSpPr>
        <p:spPr>
          <a:xfrm>
            <a:off x="6519110" y="4420233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="" xmlns:a16="http://schemas.microsoft.com/office/drawing/2014/main" id="{F055481C-2034-49DD-8F65-77264F3CB2E7}"/>
              </a:ext>
            </a:extLst>
          </p:cNvPr>
          <p:cNvSpPr/>
          <p:nvPr/>
        </p:nvSpPr>
        <p:spPr>
          <a:xfrm>
            <a:off x="6958262" y="4420233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="" xmlns:a16="http://schemas.microsoft.com/office/drawing/2014/main" id="{057449C2-2563-4B3E-9E99-742EF6926DB3}"/>
              </a:ext>
            </a:extLst>
          </p:cNvPr>
          <p:cNvSpPr/>
          <p:nvPr/>
        </p:nvSpPr>
        <p:spPr>
          <a:xfrm>
            <a:off x="7417468" y="442952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="" xmlns:a16="http://schemas.microsoft.com/office/drawing/2014/main" id="{C4012192-D1F9-4355-BCD8-AB67168C2803}"/>
              </a:ext>
            </a:extLst>
          </p:cNvPr>
          <p:cNvSpPr/>
          <p:nvPr/>
        </p:nvSpPr>
        <p:spPr>
          <a:xfrm>
            <a:off x="7860630" y="442952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="" xmlns:a16="http://schemas.microsoft.com/office/drawing/2014/main" id="{4FCB4976-D0C0-4335-90C6-42F06B3C8D2F}"/>
              </a:ext>
            </a:extLst>
          </p:cNvPr>
          <p:cNvSpPr/>
          <p:nvPr/>
        </p:nvSpPr>
        <p:spPr>
          <a:xfrm>
            <a:off x="8315826" y="443612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Flowchart: Process 30">
            <a:extLst>
              <a:ext uri="{FF2B5EF4-FFF2-40B4-BE49-F238E27FC236}">
                <a16:creationId xmlns="" xmlns:a16="http://schemas.microsoft.com/office/drawing/2014/main" id="{9B713844-2904-46AD-AFA1-9EC9B98E3F48}"/>
              </a:ext>
            </a:extLst>
          </p:cNvPr>
          <p:cNvSpPr/>
          <p:nvPr/>
        </p:nvSpPr>
        <p:spPr>
          <a:xfrm>
            <a:off x="8758990" y="443612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="" xmlns:a16="http://schemas.microsoft.com/office/drawing/2014/main" id="{08FC1EC9-ACF8-4EB1-85A3-AA66FF582660}"/>
              </a:ext>
            </a:extLst>
          </p:cNvPr>
          <p:cNvSpPr/>
          <p:nvPr/>
        </p:nvSpPr>
        <p:spPr>
          <a:xfrm>
            <a:off x="9202154" y="443612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="" xmlns:a16="http://schemas.microsoft.com/office/drawing/2014/main" id="{02E85072-C77F-4247-A2D5-715455B9E57B}"/>
              </a:ext>
            </a:extLst>
          </p:cNvPr>
          <p:cNvSpPr/>
          <p:nvPr/>
        </p:nvSpPr>
        <p:spPr>
          <a:xfrm>
            <a:off x="9645318" y="443612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="" xmlns:a16="http://schemas.microsoft.com/office/drawing/2014/main" id="{D12EDBD0-4B07-4019-8CC9-855A0C14D69B}"/>
              </a:ext>
            </a:extLst>
          </p:cNvPr>
          <p:cNvSpPr/>
          <p:nvPr/>
        </p:nvSpPr>
        <p:spPr>
          <a:xfrm>
            <a:off x="3384884" y="468894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="" xmlns:a16="http://schemas.microsoft.com/office/drawing/2014/main" id="{838A52BB-878E-436E-AD25-3F09DA8FD295}"/>
              </a:ext>
            </a:extLst>
          </p:cNvPr>
          <p:cNvSpPr/>
          <p:nvPr/>
        </p:nvSpPr>
        <p:spPr>
          <a:xfrm>
            <a:off x="3834063" y="4701612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="" xmlns:a16="http://schemas.microsoft.com/office/drawing/2014/main" id="{73FC54F1-76C9-45A6-B040-A986FAFC3B4C}"/>
              </a:ext>
            </a:extLst>
          </p:cNvPr>
          <p:cNvSpPr/>
          <p:nvPr/>
        </p:nvSpPr>
        <p:spPr>
          <a:xfrm>
            <a:off x="4283242" y="4714283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="" xmlns:a16="http://schemas.microsoft.com/office/drawing/2014/main" id="{EFEE2DB1-F91D-44E9-A466-FFFF7737D0A1}"/>
              </a:ext>
            </a:extLst>
          </p:cNvPr>
          <p:cNvSpPr/>
          <p:nvPr/>
        </p:nvSpPr>
        <p:spPr>
          <a:xfrm>
            <a:off x="4780547" y="471619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="" xmlns:a16="http://schemas.microsoft.com/office/drawing/2014/main" id="{1EEA1DE4-A484-4A02-93EA-644F0304BBF6}"/>
              </a:ext>
            </a:extLst>
          </p:cNvPr>
          <p:cNvSpPr/>
          <p:nvPr/>
        </p:nvSpPr>
        <p:spPr>
          <a:xfrm>
            <a:off x="5181600" y="4714283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="" xmlns:a16="http://schemas.microsoft.com/office/drawing/2014/main" id="{39BA144A-35EE-4703-8666-E743BC68909B}"/>
              </a:ext>
            </a:extLst>
          </p:cNvPr>
          <p:cNvSpPr/>
          <p:nvPr/>
        </p:nvSpPr>
        <p:spPr>
          <a:xfrm>
            <a:off x="5630779" y="4724447"/>
            <a:ext cx="352926" cy="23261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="" xmlns:a16="http://schemas.microsoft.com/office/drawing/2014/main" id="{677F4AE8-4E6D-4A68-B871-642248327032}"/>
              </a:ext>
            </a:extLst>
          </p:cNvPr>
          <p:cNvSpPr/>
          <p:nvPr/>
        </p:nvSpPr>
        <p:spPr>
          <a:xfrm>
            <a:off x="6079958" y="4737499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="" xmlns:a16="http://schemas.microsoft.com/office/drawing/2014/main" id="{8187D4F9-2426-451A-B4A8-3FF24EBC0D7E}"/>
              </a:ext>
            </a:extLst>
          </p:cNvPr>
          <p:cNvSpPr/>
          <p:nvPr/>
        </p:nvSpPr>
        <p:spPr>
          <a:xfrm>
            <a:off x="6519110" y="4737499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="" xmlns:a16="http://schemas.microsoft.com/office/drawing/2014/main" id="{083560BD-E337-434C-955D-C9364F0F038B}"/>
              </a:ext>
            </a:extLst>
          </p:cNvPr>
          <p:cNvSpPr/>
          <p:nvPr/>
        </p:nvSpPr>
        <p:spPr>
          <a:xfrm>
            <a:off x="6958262" y="4725723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="" xmlns:a16="http://schemas.microsoft.com/office/drawing/2014/main" id="{6235FF10-DF7E-4CEF-8527-57B693E04022}"/>
              </a:ext>
            </a:extLst>
          </p:cNvPr>
          <p:cNvSpPr/>
          <p:nvPr/>
        </p:nvSpPr>
        <p:spPr>
          <a:xfrm>
            <a:off x="7407441" y="472444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="" xmlns:a16="http://schemas.microsoft.com/office/drawing/2014/main" id="{4D1BCFCD-EF41-4ACA-B413-F1615A964436}"/>
              </a:ext>
            </a:extLst>
          </p:cNvPr>
          <p:cNvSpPr/>
          <p:nvPr/>
        </p:nvSpPr>
        <p:spPr>
          <a:xfrm>
            <a:off x="7866647" y="4737499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="" xmlns:a16="http://schemas.microsoft.com/office/drawing/2014/main" id="{46970B89-66F3-47D9-BD36-50C4B01E41A8}"/>
              </a:ext>
            </a:extLst>
          </p:cNvPr>
          <p:cNvSpPr/>
          <p:nvPr/>
        </p:nvSpPr>
        <p:spPr>
          <a:xfrm>
            <a:off x="8305799" y="4749443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="" xmlns:a16="http://schemas.microsoft.com/office/drawing/2014/main" id="{D5C48EC1-619B-4E95-9C7A-518C48DFF755}"/>
              </a:ext>
            </a:extLst>
          </p:cNvPr>
          <p:cNvSpPr/>
          <p:nvPr/>
        </p:nvSpPr>
        <p:spPr>
          <a:xfrm>
            <a:off x="8744951" y="476138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="" xmlns:a16="http://schemas.microsoft.com/office/drawing/2014/main" id="{A94E3FC0-7335-4FB2-8F86-7D2B36FE1C3B}"/>
              </a:ext>
            </a:extLst>
          </p:cNvPr>
          <p:cNvSpPr/>
          <p:nvPr/>
        </p:nvSpPr>
        <p:spPr>
          <a:xfrm>
            <a:off x="9202154" y="475016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="" xmlns:a16="http://schemas.microsoft.com/office/drawing/2014/main" id="{9EA10469-3A87-43F5-8089-6140A9CFEB5C}"/>
              </a:ext>
            </a:extLst>
          </p:cNvPr>
          <p:cNvSpPr/>
          <p:nvPr/>
        </p:nvSpPr>
        <p:spPr>
          <a:xfrm>
            <a:off x="9633282" y="4742784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="" xmlns:a16="http://schemas.microsoft.com/office/drawing/2014/main" id="{B06E7529-4DE6-42BD-A6DD-CBD22E861C8D}"/>
              </a:ext>
            </a:extLst>
          </p:cNvPr>
          <p:cNvSpPr/>
          <p:nvPr/>
        </p:nvSpPr>
        <p:spPr>
          <a:xfrm>
            <a:off x="3377867" y="499105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="" xmlns:a16="http://schemas.microsoft.com/office/drawing/2014/main" id="{EE94E909-2E0C-4F23-B461-662F8D5A7819}"/>
              </a:ext>
            </a:extLst>
          </p:cNvPr>
          <p:cNvSpPr/>
          <p:nvPr/>
        </p:nvSpPr>
        <p:spPr>
          <a:xfrm>
            <a:off x="3850107" y="499105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="" xmlns:a16="http://schemas.microsoft.com/office/drawing/2014/main" id="{8A7A7EC9-C432-4FC1-9334-684AD9059BD0}"/>
              </a:ext>
            </a:extLst>
          </p:cNvPr>
          <p:cNvSpPr/>
          <p:nvPr/>
        </p:nvSpPr>
        <p:spPr>
          <a:xfrm>
            <a:off x="4283242" y="5007472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Flowchart: Process 51">
            <a:extLst>
              <a:ext uri="{FF2B5EF4-FFF2-40B4-BE49-F238E27FC236}">
                <a16:creationId xmlns="" xmlns:a16="http://schemas.microsoft.com/office/drawing/2014/main" id="{16B00A1E-1EF3-40FE-BB8A-0D2EE86C12F2}"/>
              </a:ext>
            </a:extLst>
          </p:cNvPr>
          <p:cNvSpPr/>
          <p:nvPr/>
        </p:nvSpPr>
        <p:spPr>
          <a:xfrm>
            <a:off x="4755482" y="500747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="" xmlns:a16="http://schemas.microsoft.com/office/drawing/2014/main" id="{0A7C3FCE-8B1B-42C6-843A-E7E68CD4B346}"/>
              </a:ext>
            </a:extLst>
          </p:cNvPr>
          <p:cNvSpPr/>
          <p:nvPr/>
        </p:nvSpPr>
        <p:spPr>
          <a:xfrm>
            <a:off x="5181600" y="499105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="" xmlns:a16="http://schemas.microsoft.com/office/drawing/2014/main" id="{C674E5A5-2AD2-416D-B706-39E4D3D3280C}"/>
              </a:ext>
            </a:extLst>
          </p:cNvPr>
          <p:cNvSpPr/>
          <p:nvPr/>
        </p:nvSpPr>
        <p:spPr>
          <a:xfrm>
            <a:off x="5607718" y="4993764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="" xmlns:a16="http://schemas.microsoft.com/office/drawing/2014/main" id="{C6A176CB-8912-46B8-A307-22C5AC75139E}"/>
              </a:ext>
            </a:extLst>
          </p:cNvPr>
          <p:cNvSpPr/>
          <p:nvPr/>
        </p:nvSpPr>
        <p:spPr>
          <a:xfrm>
            <a:off x="6079958" y="5007471"/>
            <a:ext cx="352926" cy="23261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="" xmlns:a16="http://schemas.microsoft.com/office/drawing/2014/main" id="{93379D4A-C607-4F8C-8A94-D9142EB9AFAF}"/>
              </a:ext>
            </a:extLst>
          </p:cNvPr>
          <p:cNvSpPr/>
          <p:nvPr/>
        </p:nvSpPr>
        <p:spPr>
          <a:xfrm>
            <a:off x="6513093" y="5023659"/>
            <a:ext cx="352926" cy="23261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="" xmlns:a16="http://schemas.microsoft.com/office/drawing/2014/main" id="{21202DD8-8DA6-4618-990C-4A86B7B7D069}"/>
              </a:ext>
            </a:extLst>
          </p:cNvPr>
          <p:cNvSpPr/>
          <p:nvPr/>
        </p:nvSpPr>
        <p:spPr>
          <a:xfrm>
            <a:off x="6946228" y="503984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="" xmlns:a16="http://schemas.microsoft.com/office/drawing/2014/main" id="{DE70E6F2-DCFD-4417-836E-6A32B879F00E}"/>
              </a:ext>
            </a:extLst>
          </p:cNvPr>
          <p:cNvSpPr/>
          <p:nvPr/>
        </p:nvSpPr>
        <p:spPr>
          <a:xfrm>
            <a:off x="7388391" y="5023658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="" xmlns:a16="http://schemas.microsoft.com/office/drawing/2014/main" id="{6B03B551-C379-423E-8169-E806E6AF3137}"/>
              </a:ext>
            </a:extLst>
          </p:cNvPr>
          <p:cNvSpPr/>
          <p:nvPr/>
        </p:nvSpPr>
        <p:spPr>
          <a:xfrm>
            <a:off x="7855617" y="5023658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="" xmlns:a16="http://schemas.microsoft.com/office/drawing/2014/main" id="{E472F250-5FD7-47A0-86AF-341890C961F4}"/>
              </a:ext>
            </a:extLst>
          </p:cNvPr>
          <p:cNvSpPr/>
          <p:nvPr/>
        </p:nvSpPr>
        <p:spPr>
          <a:xfrm>
            <a:off x="8309809" y="503984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Flowchart: Process 60">
            <a:extLst>
              <a:ext uri="{FF2B5EF4-FFF2-40B4-BE49-F238E27FC236}">
                <a16:creationId xmlns="" xmlns:a16="http://schemas.microsoft.com/office/drawing/2014/main" id="{2A95EF67-5E73-484F-8B3D-F1897347303D}"/>
              </a:ext>
            </a:extLst>
          </p:cNvPr>
          <p:cNvSpPr/>
          <p:nvPr/>
        </p:nvSpPr>
        <p:spPr>
          <a:xfrm>
            <a:off x="8752968" y="503984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Flowchart: Process 61">
            <a:extLst>
              <a:ext uri="{FF2B5EF4-FFF2-40B4-BE49-F238E27FC236}">
                <a16:creationId xmlns="" xmlns:a16="http://schemas.microsoft.com/office/drawing/2014/main" id="{9C40F6CC-9123-4F2B-A759-DD2C21B7C3B4}"/>
              </a:ext>
            </a:extLst>
          </p:cNvPr>
          <p:cNvSpPr/>
          <p:nvPr/>
        </p:nvSpPr>
        <p:spPr>
          <a:xfrm>
            <a:off x="9193126" y="5032389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Flowchart: Process 62">
            <a:extLst>
              <a:ext uri="{FF2B5EF4-FFF2-40B4-BE49-F238E27FC236}">
                <a16:creationId xmlns="" xmlns:a16="http://schemas.microsoft.com/office/drawing/2014/main" id="{652CA8BD-B67E-47FE-81B9-B67236469D1E}"/>
              </a:ext>
            </a:extLst>
          </p:cNvPr>
          <p:cNvSpPr/>
          <p:nvPr/>
        </p:nvSpPr>
        <p:spPr>
          <a:xfrm>
            <a:off x="9611224" y="5032389"/>
            <a:ext cx="352926" cy="2151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="" xmlns:a16="http://schemas.microsoft.com/office/drawing/2014/main" id="{612E78AA-B61C-4292-92AD-32C15A7FB0B8}"/>
              </a:ext>
            </a:extLst>
          </p:cNvPr>
          <p:cNvSpPr/>
          <p:nvPr/>
        </p:nvSpPr>
        <p:spPr>
          <a:xfrm>
            <a:off x="3377867" y="529579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Flowchart: Process 64">
            <a:extLst>
              <a:ext uri="{FF2B5EF4-FFF2-40B4-BE49-F238E27FC236}">
                <a16:creationId xmlns="" xmlns:a16="http://schemas.microsoft.com/office/drawing/2014/main" id="{60AA75DA-B96A-48BB-8412-3BAFCACFFB58}"/>
              </a:ext>
            </a:extLst>
          </p:cNvPr>
          <p:cNvSpPr/>
          <p:nvPr/>
        </p:nvSpPr>
        <p:spPr>
          <a:xfrm>
            <a:off x="3850107" y="5286390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="" xmlns:a16="http://schemas.microsoft.com/office/drawing/2014/main" id="{7FE68931-A43B-42E2-B379-B9820DBCD79D}"/>
              </a:ext>
            </a:extLst>
          </p:cNvPr>
          <p:cNvSpPr/>
          <p:nvPr/>
        </p:nvSpPr>
        <p:spPr>
          <a:xfrm>
            <a:off x="4283242" y="529903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Flowchart: Process 66">
            <a:extLst>
              <a:ext uri="{FF2B5EF4-FFF2-40B4-BE49-F238E27FC236}">
                <a16:creationId xmlns="" xmlns:a16="http://schemas.microsoft.com/office/drawing/2014/main" id="{357D960F-0F27-471A-ABA8-46AF8BA2BC8D}"/>
              </a:ext>
            </a:extLst>
          </p:cNvPr>
          <p:cNvSpPr/>
          <p:nvPr/>
        </p:nvSpPr>
        <p:spPr>
          <a:xfrm>
            <a:off x="4731419" y="5286390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Flowchart: Process 67">
            <a:extLst>
              <a:ext uri="{FF2B5EF4-FFF2-40B4-BE49-F238E27FC236}">
                <a16:creationId xmlns="" xmlns:a16="http://schemas.microsoft.com/office/drawing/2014/main" id="{3DFADC96-831F-46BE-96D7-CFEA8304A8B7}"/>
              </a:ext>
            </a:extLst>
          </p:cNvPr>
          <p:cNvSpPr/>
          <p:nvPr/>
        </p:nvSpPr>
        <p:spPr>
          <a:xfrm>
            <a:off x="5181600" y="5294696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9" name="Flowchart: Process 68">
            <a:extLst>
              <a:ext uri="{FF2B5EF4-FFF2-40B4-BE49-F238E27FC236}">
                <a16:creationId xmlns="" xmlns:a16="http://schemas.microsoft.com/office/drawing/2014/main" id="{C2CEE4B5-C6F9-4EBB-9F93-69085E2A8688}"/>
              </a:ext>
            </a:extLst>
          </p:cNvPr>
          <p:cNvSpPr/>
          <p:nvPr/>
        </p:nvSpPr>
        <p:spPr>
          <a:xfrm>
            <a:off x="5630779" y="5294696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70" name="Flowchart: Process 69">
            <a:extLst>
              <a:ext uri="{FF2B5EF4-FFF2-40B4-BE49-F238E27FC236}">
                <a16:creationId xmlns="" xmlns:a16="http://schemas.microsoft.com/office/drawing/2014/main" id="{A5A341CD-8F30-4356-B535-8BACAC1DB748}"/>
              </a:ext>
            </a:extLst>
          </p:cNvPr>
          <p:cNvSpPr/>
          <p:nvPr/>
        </p:nvSpPr>
        <p:spPr>
          <a:xfrm>
            <a:off x="6079958" y="532224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71" name="Flowchart: Process 70">
            <a:extLst>
              <a:ext uri="{FF2B5EF4-FFF2-40B4-BE49-F238E27FC236}">
                <a16:creationId xmlns="" xmlns:a16="http://schemas.microsoft.com/office/drawing/2014/main" id="{ACCC473E-1C94-4EF2-BCAA-43DC465B9AA2}"/>
              </a:ext>
            </a:extLst>
          </p:cNvPr>
          <p:cNvSpPr/>
          <p:nvPr/>
        </p:nvSpPr>
        <p:spPr>
          <a:xfrm>
            <a:off x="6535148" y="532107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Flowchart: Process 71">
            <a:extLst>
              <a:ext uri="{FF2B5EF4-FFF2-40B4-BE49-F238E27FC236}">
                <a16:creationId xmlns="" xmlns:a16="http://schemas.microsoft.com/office/drawing/2014/main" id="{6136F1A0-8FCB-4279-B6DF-62C306735995}"/>
              </a:ext>
            </a:extLst>
          </p:cNvPr>
          <p:cNvSpPr/>
          <p:nvPr/>
        </p:nvSpPr>
        <p:spPr>
          <a:xfrm>
            <a:off x="6962268" y="5338804"/>
            <a:ext cx="352926" cy="23261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73" name="Flowchart: Process 72">
            <a:extLst>
              <a:ext uri="{FF2B5EF4-FFF2-40B4-BE49-F238E27FC236}">
                <a16:creationId xmlns="" xmlns:a16="http://schemas.microsoft.com/office/drawing/2014/main" id="{6E829A6C-EBB2-4C8B-B473-3D3DCD18470B}"/>
              </a:ext>
            </a:extLst>
          </p:cNvPr>
          <p:cNvSpPr/>
          <p:nvPr/>
        </p:nvSpPr>
        <p:spPr>
          <a:xfrm>
            <a:off x="7405435" y="5330372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74" name="Flowchart: Process 73">
            <a:extLst>
              <a:ext uri="{FF2B5EF4-FFF2-40B4-BE49-F238E27FC236}">
                <a16:creationId xmlns="" xmlns:a16="http://schemas.microsoft.com/office/drawing/2014/main" id="{D222D480-5A09-4673-844B-B4B60D4F2C0B}"/>
              </a:ext>
            </a:extLst>
          </p:cNvPr>
          <p:cNvSpPr/>
          <p:nvPr/>
        </p:nvSpPr>
        <p:spPr>
          <a:xfrm>
            <a:off x="7848599" y="5330372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75" name="Flowchart: Process 74">
            <a:extLst>
              <a:ext uri="{FF2B5EF4-FFF2-40B4-BE49-F238E27FC236}">
                <a16:creationId xmlns="" xmlns:a16="http://schemas.microsoft.com/office/drawing/2014/main" id="{01B9C070-78EC-4DAA-8BD4-9F29EB687636}"/>
              </a:ext>
            </a:extLst>
          </p:cNvPr>
          <p:cNvSpPr/>
          <p:nvPr/>
        </p:nvSpPr>
        <p:spPr>
          <a:xfrm>
            <a:off x="8301786" y="533025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Flowchart: Process 75">
            <a:extLst>
              <a:ext uri="{FF2B5EF4-FFF2-40B4-BE49-F238E27FC236}">
                <a16:creationId xmlns="" xmlns:a16="http://schemas.microsoft.com/office/drawing/2014/main" id="{EFF246C2-5FCA-4A08-AA1E-D08F2387AB4B}"/>
              </a:ext>
            </a:extLst>
          </p:cNvPr>
          <p:cNvSpPr/>
          <p:nvPr/>
        </p:nvSpPr>
        <p:spPr>
          <a:xfrm>
            <a:off x="8752968" y="532224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Flowchart: Process 76">
            <a:extLst>
              <a:ext uri="{FF2B5EF4-FFF2-40B4-BE49-F238E27FC236}">
                <a16:creationId xmlns="" xmlns:a16="http://schemas.microsoft.com/office/drawing/2014/main" id="{FBF81F14-AD1F-4748-8C2E-B19D6246B585}"/>
              </a:ext>
            </a:extLst>
          </p:cNvPr>
          <p:cNvSpPr/>
          <p:nvPr/>
        </p:nvSpPr>
        <p:spPr>
          <a:xfrm>
            <a:off x="9196127" y="532224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Flowchart: Process 77">
            <a:extLst>
              <a:ext uri="{FF2B5EF4-FFF2-40B4-BE49-F238E27FC236}">
                <a16:creationId xmlns="" xmlns:a16="http://schemas.microsoft.com/office/drawing/2014/main" id="{87177B1F-0FE6-4AA4-BBF9-FC91AF0DED53}"/>
              </a:ext>
            </a:extLst>
          </p:cNvPr>
          <p:cNvSpPr/>
          <p:nvPr/>
        </p:nvSpPr>
        <p:spPr>
          <a:xfrm>
            <a:off x="9601199" y="530453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Flowchart: Process 79">
            <a:extLst>
              <a:ext uri="{FF2B5EF4-FFF2-40B4-BE49-F238E27FC236}">
                <a16:creationId xmlns="" xmlns:a16="http://schemas.microsoft.com/office/drawing/2014/main" id="{7BC3E6B7-DA3D-4072-A29F-4112D1C66B93}"/>
              </a:ext>
            </a:extLst>
          </p:cNvPr>
          <p:cNvSpPr/>
          <p:nvPr/>
        </p:nvSpPr>
        <p:spPr>
          <a:xfrm>
            <a:off x="3377867" y="5611116"/>
            <a:ext cx="352926" cy="232611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2" name="Flowchart: Process 81">
            <a:extLst>
              <a:ext uri="{FF2B5EF4-FFF2-40B4-BE49-F238E27FC236}">
                <a16:creationId xmlns="" xmlns:a16="http://schemas.microsoft.com/office/drawing/2014/main" id="{33B64B53-BDD8-4F43-905E-4E3EAF370B86}"/>
              </a:ext>
            </a:extLst>
          </p:cNvPr>
          <p:cNvSpPr/>
          <p:nvPr/>
        </p:nvSpPr>
        <p:spPr>
          <a:xfrm>
            <a:off x="3850107" y="5607436"/>
            <a:ext cx="352926" cy="232611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3" name="Flowchart: Process 82">
            <a:extLst>
              <a:ext uri="{FF2B5EF4-FFF2-40B4-BE49-F238E27FC236}">
                <a16:creationId xmlns="" xmlns:a16="http://schemas.microsoft.com/office/drawing/2014/main" id="{D76727A5-4A4A-468B-9365-F923D66D61AE}"/>
              </a:ext>
            </a:extLst>
          </p:cNvPr>
          <p:cNvSpPr/>
          <p:nvPr/>
        </p:nvSpPr>
        <p:spPr>
          <a:xfrm>
            <a:off x="4282234" y="5621691"/>
            <a:ext cx="352926" cy="232611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84" name="Flowchart: Process 83">
            <a:extLst>
              <a:ext uri="{FF2B5EF4-FFF2-40B4-BE49-F238E27FC236}">
                <a16:creationId xmlns="" xmlns:a16="http://schemas.microsoft.com/office/drawing/2014/main" id="{022E24CA-D2CA-4FB0-AB58-EBB439E98E5B}"/>
              </a:ext>
            </a:extLst>
          </p:cNvPr>
          <p:cNvSpPr/>
          <p:nvPr/>
        </p:nvSpPr>
        <p:spPr>
          <a:xfrm>
            <a:off x="4727904" y="5619821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85" name="Flowchart: Process 84">
            <a:extLst>
              <a:ext uri="{FF2B5EF4-FFF2-40B4-BE49-F238E27FC236}">
                <a16:creationId xmlns="" xmlns:a16="http://schemas.microsoft.com/office/drawing/2014/main" id="{DCC72680-1B33-4CF1-8829-F9DB689D64BB}"/>
              </a:ext>
            </a:extLst>
          </p:cNvPr>
          <p:cNvSpPr/>
          <p:nvPr/>
        </p:nvSpPr>
        <p:spPr>
          <a:xfrm>
            <a:off x="5181600" y="5631315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86" name="Flowchart: Process 85">
            <a:extLst>
              <a:ext uri="{FF2B5EF4-FFF2-40B4-BE49-F238E27FC236}">
                <a16:creationId xmlns="" xmlns:a16="http://schemas.microsoft.com/office/drawing/2014/main" id="{95CABD0E-433E-4B42-AA9A-2CDF1D3486A1}"/>
              </a:ext>
            </a:extLst>
          </p:cNvPr>
          <p:cNvSpPr/>
          <p:nvPr/>
        </p:nvSpPr>
        <p:spPr>
          <a:xfrm>
            <a:off x="5639802" y="5631316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87" name="Flowchart: Process 86">
            <a:extLst>
              <a:ext uri="{FF2B5EF4-FFF2-40B4-BE49-F238E27FC236}">
                <a16:creationId xmlns="" xmlns:a16="http://schemas.microsoft.com/office/drawing/2014/main" id="{15ABA7EB-F739-461D-AF21-CDE9063077E0}"/>
              </a:ext>
            </a:extLst>
          </p:cNvPr>
          <p:cNvSpPr/>
          <p:nvPr/>
        </p:nvSpPr>
        <p:spPr>
          <a:xfrm>
            <a:off x="6079958" y="5631315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88" name="Flowchart: Process 87">
            <a:extLst>
              <a:ext uri="{FF2B5EF4-FFF2-40B4-BE49-F238E27FC236}">
                <a16:creationId xmlns="" xmlns:a16="http://schemas.microsoft.com/office/drawing/2014/main" id="{0411D45E-5D9C-4993-8295-DE99DA83A685}"/>
              </a:ext>
            </a:extLst>
          </p:cNvPr>
          <p:cNvSpPr/>
          <p:nvPr/>
        </p:nvSpPr>
        <p:spPr>
          <a:xfrm>
            <a:off x="6537409" y="5618495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89" name="Flowchart: Process 88">
            <a:extLst>
              <a:ext uri="{FF2B5EF4-FFF2-40B4-BE49-F238E27FC236}">
                <a16:creationId xmlns="" xmlns:a16="http://schemas.microsoft.com/office/drawing/2014/main" id="{9FC9A501-E761-421D-8D45-FBD7809286CE}"/>
              </a:ext>
            </a:extLst>
          </p:cNvPr>
          <p:cNvSpPr/>
          <p:nvPr/>
        </p:nvSpPr>
        <p:spPr>
          <a:xfrm>
            <a:off x="6966157" y="5636223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90" name="Flowchart: Process 89">
            <a:extLst>
              <a:ext uri="{FF2B5EF4-FFF2-40B4-BE49-F238E27FC236}">
                <a16:creationId xmlns="" xmlns:a16="http://schemas.microsoft.com/office/drawing/2014/main" id="{2C270C20-AC57-4EE7-9F29-206606E27FB5}"/>
              </a:ext>
            </a:extLst>
          </p:cNvPr>
          <p:cNvSpPr/>
          <p:nvPr/>
        </p:nvSpPr>
        <p:spPr>
          <a:xfrm>
            <a:off x="7412446" y="5643566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="" xmlns:a16="http://schemas.microsoft.com/office/drawing/2014/main" id="{093B90FB-8FE4-46C0-8FD8-037AAD40E9EC}"/>
              </a:ext>
            </a:extLst>
          </p:cNvPr>
          <p:cNvSpPr/>
          <p:nvPr/>
        </p:nvSpPr>
        <p:spPr>
          <a:xfrm>
            <a:off x="8301786" y="5644320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="" xmlns:a16="http://schemas.microsoft.com/office/drawing/2014/main" id="{532253A6-2A29-4EC8-B80D-2F56F90A0AAF}"/>
              </a:ext>
            </a:extLst>
          </p:cNvPr>
          <p:cNvSpPr/>
          <p:nvPr/>
        </p:nvSpPr>
        <p:spPr>
          <a:xfrm>
            <a:off x="7855605" y="5643565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="" xmlns:a16="http://schemas.microsoft.com/office/drawing/2014/main" id="{7A5F04B5-B524-4C8E-A290-1386598F17A2}"/>
              </a:ext>
            </a:extLst>
          </p:cNvPr>
          <p:cNvSpPr/>
          <p:nvPr/>
        </p:nvSpPr>
        <p:spPr>
          <a:xfrm>
            <a:off x="8752968" y="5643567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95" name="Flowchart: Process 94">
            <a:extLst>
              <a:ext uri="{FF2B5EF4-FFF2-40B4-BE49-F238E27FC236}">
                <a16:creationId xmlns="" xmlns:a16="http://schemas.microsoft.com/office/drawing/2014/main" id="{F822DABA-04A8-4AE9-AC1C-D03643ADCAC9}"/>
              </a:ext>
            </a:extLst>
          </p:cNvPr>
          <p:cNvSpPr/>
          <p:nvPr/>
        </p:nvSpPr>
        <p:spPr>
          <a:xfrm>
            <a:off x="9196127" y="5627910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96" name="Flowchart: Process 95">
            <a:extLst>
              <a:ext uri="{FF2B5EF4-FFF2-40B4-BE49-F238E27FC236}">
                <a16:creationId xmlns="" xmlns:a16="http://schemas.microsoft.com/office/drawing/2014/main" id="{2635A133-14EC-4596-A383-82FFC17AC5B8}"/>
              </a:ext>
            </a:extLst>
          </p:cNvPr>
          <p:cNvSpPr/>
          <p:nvPr/>
        </p:nvSpPr>
        <p:spPr>
          <a:xfrm>
            <a:off x="9611224" y="5606888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12" name="Flowchart: Process 111">
            <a:extLst>
              <a:ext uri="{FF2B5EF4-FFF2-40B4-BE49-F238E27FC236}">
                <a16:creationId xmlns="" xmlns:a16="http://schemas.microsoft.com/office/drawing/2014/main" id="{FA2195B5-3B6B-47BD-AB2D-740E64C4869C}"/>
              </a:ext>
            </a:extLst>
          </p:cNvPr>
          <p:cNvSpPr/>
          <p:nvPr/>
        </p:nvSpPr>
        <p:spPr>
          <a:xfrm>
            <a:off x="3377867" y="182562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Flowchart: Process 116">
            <a:extLst>
              <a:ext uri="{FF2B5EF4-FFF2-40B4-BE49-F238E27FC236}">
                <a16:creationId xmlns="" xmlns:a16="http://schemas.microsoft.com/office/drawing/2014/main" id="{742E406A-A721-4284-8B64-F17FB484F3CC}"/>
              </a:ext>
            </a:extLst>
          </p:cNvPr>
          <p:cNvSpPr/>
          <p:nvPr/>
        </p:nvSpPr>
        <p:spPr>
          <a:xfrm>
            <a:off x="5630779" y="1793002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Flowchart: Process 121">
            <a:extLst>
              <a:ext uri="{FF2B5EF4-FFF2-40B4-BE49-F238E27FC236}">
                <a16:creationId xmlns="" xmlns:a16="http://schemas.microsoft.com/office/drawing/2014/main" id="{F92B3AFC-035C-4CD4-9151-FF9C87B000C8}"/>
              </a:ext>
            </a:extLst>
          </p:cNvPr>
          <p:cNvSpPr/>
          <p:nvPr/>
        </p:nvSpPr>
        <p:spPr>
          <a:xfrm>
            <a:off x="7883691" y="179300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Flowchart: Process 126">
            <a:extLst>
              <a:ext uri="{FF2B5EF4-FFF2-40B4-BE49-F238E27FC236}">
                <a16:creationId xmlns="" xmlns:a16="http://schemas.microsoft.com/office/drawing/2014/main" id="{C984ADEA-F405-4E36-8395-4F0EA3801B35}"/>
              </a:ext>
            </a:extLst>
          </p:cNvPr>
          <p:cNvSpPr/>
          <p:nvPr/>
        </p:nvSpPr>
        <p:spPr>
          <a:xfrm>
            <a:off x="3757867" y="2174618"/>
            <a:ext cx="395024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Flowchart: Process 127">
            <a:extLst>
              <a:ext uri="{FF2B5EF4-FFF2-40B4-BE49-F238E27FC236}">
                <a16:creationId xmlns="" xmlns:a16="http://schemas.microsoft.com/office/drawing/2014/main" id="{B833B029-74E2-4879-A8D2-AD97ECC79070}"/>
              </a:ext>
            </a:extLst>
          </p:cNvPr>
          <p:cNvSpPr/>
          <p:nvPr/>
        </p:nvSpPr>
        <p:spPr>
          <a:xfrm>
            <a:off x="6013774" y="2104084"/>
            <a:ext cx="395024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Flowchart: Process 128">
            <a:extLst>
              <a:ext uri="{FF2B5EF4-FFF2-40B4-BE49-F238E27FC236}">
                <a16:creationId xmlns="" xmlns:a16="http://schemas.microsoft.com/office/drawing/2014/main" id="{27EFE155-C604-4852-BEE1-2FF4D4724E5D}"/>
              </a:ext>
            </a:extLst>
          </p:cNvPr>
          <p:cNvSpPr/>
          <p:nvPr/>
        </p:nvSpPr>
        <p:spPr>
          <a:xfrm>
            <a:off x="8309809" y="2091193"/>
            <a:ext cx="395024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Flowchart: Process 129">
            <a:extLst>
              <a:ext uri="{FF2B5EF4-FFF2-40B4-BE49-F238E27FC236}">
                <a16:creationId xmlns="" xmlns:a16="http://schemas.microsoft.com/office/drawing/2014/main" id="{5A51B176-F79D-4F31-9D18-DB492D313FD3}"/>
              </a:ext>
            </a:extLst>
          </p:cNvPr>
          <p:cNvSpPr/>
          <p:nvPr/>
        </p:nvSpPr>
        <p:spPr>
          <a:xfrm>
            <a:off x="8704832" y="2425401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Flowchart: Process 130">
            <a:extLst>
              <a:ext uri="{FF2B5EF4-FFF2-40B4-BE49-F238E27FC236}">
                <a16:creationId xmlns="" xmlns:a16="http://schemas.microsoft.com/office/drawing/2014/main" id="{1C837C65-2E30-4A50-BF1A-7FE13E2C2042}"/>
              </a:ext>
            </a:extLst>
          </p:cNvPr>
          <p:cNvSpPr/>
          <p:nvPr/>
        </p:nvSpPr>
        <p:spPr>
          <a:xfrm>
            <a:off x="6465454" y="2413725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Flowchart: Process 131">
            <a:extLst>
              <a:ext uri="{FF2B5EF4-FFF2-40B4-BE49-F238E27FC236}">
                <a16:creationId xmlns="" xmlns:a16="http://schemas.microsoft.com/office/drawing/2014/main" id="{27D8DB8B-3FB6-4F54-BF57-AFB0D95E1533}"/>
              </a:ext>
            </a:extLst>
          </p:cNvPr>
          <p:cNvSpPr/>
          <p:nvPr/>
        </p:nvSpPr>
        <p:spPr>
          <a:xfrm>
            <a:off x="4203033" y="2432423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Flowchart: Process 133">
            <a:extLst>
              <a:ext uri="{FF2B5EF4-FFF2-40B4-BE49-F238E27FC236}">
                <a16:creationId xmlns="" xmlns:a16="http://schemas.microsoft.com/office/drawing/2014/main" id="{2C23F250-3CCA-4082-8328-0B8CA54956E5}"/>
              </a:ext>
            </a:extLst>
          </p:cNvPr>
          <p:cNvSpPr/>
          <p:nvPr/>
        </p:nvSpPr>
        <p:spPr>
          <a:xfrm>
            <a:off x="4700826" y="2705752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Flowchart: Process 134">
            <a:extLst>
              <a:ext uri="{FF2B5EF4-FFF2-40B4-BE49-F238E27FC236}">
                <a16:creationId xmlns="" xmlns:a16="http://schemas.microsoft.com/office/drawing/2014/main" id="{55FCBD58-A083-4123-AF4A-1DE9FE1E678A}"/>
              </a:ext>
            </a:extLst>
          </p:cNvPr>
          <p:cNvSpPr/>
          <p:nvPr/>
        </p:nvSpPr>
        <p:spPr>
          <a:xfrm>
            <a:off x="6929176" y="2722158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Flowchart: Process 135">
            <a:extLst>
              <a:ext uri="{FF2B5EF4-FFF2-40B4-BE49-F238E27FC236}">
                <a16:creationId xmlns="" xmlns:a16="http://schemas.microsoft.com/office/drawing/2014/main" id="{1E457FF3-738F-4A83-8B80-179E30B76D65}"/>
              </a:ext>
            </a:extLst>
          </p:cNvPr>
          <p:cNvSpPr/>
          <p:nvPr/>
        </p:nvSpPr>
        <p:spPr>
          <a:xfrm>
            <a:off x="9137463" y="2748952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Flowchart: Process 136">
            <a:extLst>
              <a:ext uri="{FF2B5EF4-FFF2-40B4-BE49-F238E27FC236}">
                <a16:creationId xmlns="" xmlns:a16="http://schemas.microsoft.com/office/drawing/2014/main" id="{3ABEA27C-2ABD-4D76-BD11-B956D21615AB}"/>
              </a:ext>
            </a:extLst>
          </p:cNvPr>
          <p:cNvSpPr/>
          <p:nvPr/>
        </p:nvSpPr>
        <p:spPr>
          <a:xfrm>
            <a:off x="5164549" y="2998989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Flowchart: Process 137">
            <a:extLst>
              <a:ext uri="{FF2B5EF4-FFF2-40B4-BE49-F238E27FC236}">
                <a16:creationId xmlns="" xmlns:a16="http://schemas.microsoft.com/office/drawing/2014/main" id="{3EDFBD05-5EB1-4245-A63D-DD0D4F457AF4}"/>
              </a:ext>
            </a:extLst>
          </p:cNvPr>
          <p:cNvSpPr/>
          <p:nvPr/>
        </p:nvSpPr>
        <p:spPr>
          <a:xfrm>
            <a:off x="7374846" y="3002320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Flowchart: Process 138">
            <a:extLst>
              <a:ext uri="{FF2B5EF4-FFF2-40B4-BE49-F238E27FC236}">
                <a16:creationId xmlns="" xmlns:a16="http://schemas.microsoft.com/office/drawing/2014/main" id="{92337C16-0B6F-4D3D-B41F-0BD3408BFD88}"/>
              </a:ext>
            </a:extLst>
          </p:cNvPr>
          <p:cNvSpPr/>
          <p:nvPr/>
        </p:nvSpPr>
        <p:spPr>
          <a:xfrm>
            <a:off x="9603196" y="3026175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Flowchart: Process 139">
            <a:extLst>
              <a:ext uri="{FF2B5EF4-FFF2-40B4-BE49-F238E27FC236}">
                <a16:creationId xmlns="" xmlns:a16="http://schemas.microsoft.com/office/drawing/2014/main" id="{9BC579FC-A427-45A4-A6C4-CA09EDD2F479}"/>
              </a:ext>
            </a:extLst>
          </p:cNvPr>
          <p:cNvSpPr/>
          <p:nvPr/>
        </p:nvSpPr>
        <p:spPr>
          <a:xfrm>
            <a:off x="3350786" y="3270791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Flowchart: Process 141">
            <a:extLst>
              <a:ext uri="{FF2B5EF4-FFF2-40B4-BE49-F238E27FC236}">
                <a16:creationId xmlns="" xmlns:a16="http://schemas.microsoft.com/office/drawing/2014/main" id="{36BEDA94-0876-47BC-938A-5A0334FD7BA5}"/>
              </a:ext>
            </a:extLst>
          </p:cNvPr>
          <p:cNvSpPr/>
          <p:nvPr/>
        </p:nvSpPr>
        <p:spPr>
          <a:xfrm>
            <a:off x="4263950" y="3277618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Flowchart: Process 142">
            <a:extLst>
              <a:ext uri="{FF2B5EF4-FFF2-40B4-BE49-F238E27FC236}">
                <a16:creationId xmlns="" xmlns:a16="http://schemas.microsoft.com/office/drawing/2014/main" id="{F2E28AD1-6CC9-4EE1-B429-456C3EB33AC2}"/>
              </a:ext>
            </a:extLst>
          </p:cNvPr>
          <p:cNvSpPr/>
          <p:nvPr/>
        </p:nvSpPr>
        <p:spPr>
          <a:xfrm>
            <a:off x="4714179" y="3274275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Flowchart: Process 143">
            <a:extLst>
              <a:ext uri="{FF2B5EF4-FFF2-40B4-BE49-F238E27FC236}">
                <a16:creationId xmlns="" xmlns:a16="http://schemas.microsoft.com/office/drawing/2014/main" id="{7B47698E-A3FD-45F5-AFB1-D136F7C3EB37}"/>
              </a:ext>
            </a:extLst>
          </p:cNvPr>
          <p:cNvSpPr/>
          <p:nvPr/>
        </p:nvSpPr>
        <p:spPr>
          <a:xfrm>
            <a:off x="5177451" y="3269435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Flowchart: Process 144">
            <a:extLst>
              <a:ext uri="{FF2B5EF4-FFF2-40B4-BE49-F238E27FC236}">
                <a16:creationId xmlns="" xmlns:a16="http://schemas.microsoft.com/office/drawing/2014/main" id="{B740CA3A-37CF-4999-9D77-F03E2FEE9C4B}"/>
              </a:ext>
            </a:extLst>
          </p:cNvPr>
          <p:cNvSpPr/>
          <p:nvPr/>
        </p:nvSpPr>
        <p:spPr>
          <a:xfrm>
            <a:off x="5643155" y="3267700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Flowchart: Process 145">
            <a:extLst>
              <a:ext uri="{FF2B5EF4-FFF2-40B4-BE49-F238E27FC236}">
                <a16:creationId xmlns="" xmlns:a16="http://schemas.microsoft.com/office/drawing/2014/main" id="{27F7B4AD-00E9-41FE-B125-E136504A14A2}"/>
              </a:ext>
            </a:extLst>
          </p:cNvPr>
          <p:cNvSpPr/>
          <p:nvPr/>
        </p:nvSpPr>
        <p:spPr>
          <a:xfrm>
            <a:off x="6111927" y="3258921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Flowchart: Process 146">
            <a:extLst>
              <a:ext uri="{FF2B5EF4-FFF2-40B4-BE49-F238E27FC236}">
                <a16:creationId xmlns="" xmlns:a16="http://schemas.microsoft.com/office/drawing/2014/main" id="{26727B5C-B990-467D-8BBF-E4D303E79568}"/>
              </a:ext>
            </a:extLst>
          </p:cNvPr>
          <p:cNvSpPr/>
          <p:nvPr/>
        </p:nvSpPr>
        <p:spPr>
          <a:xfrm>
            <a:off x="6557675" y="3267700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Flowchart: Process 147">
            <a:extLst>
              <a:ext uri="{FF2B5EF4-FFF2-40B4-BE49-F238E27FC236}">
                <a16:creationId xmlns="" xmlns:a16="http://schemas.microsoft.com/office/drawing/2014/main" id="{3484E8CD-32CC-4328-B10A-EEF5F92A0793}"/>
              </a:ext>
            </a:extLst>
          </p:cNvPr>
          <p:cNvSpPr/>
          <p:nvPr/>
        </p:nvSpPr>
        <p:spPr>
          <a:xfrm>
            <a:off x="7013472" y="3277743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Flowchart: Process 148">
            <a:extLst>
              <a:ext uri="{FF2B5EF4-FFF2-40B4-BE49-F238E27FC236}">
                <a16:creationId xmlns="" xmlns:a16="http://schemas.microsoft.com/office/drawing/2014/main" id="{416A8CDB-DDA5-4F28-AA69-A3FEFA7E52E0}"/>
              </a:ext>
            </a:extLst>
          </p:cNvPr>
          <p:cNvSpPr/>
          <p:nvPr/>
        </p:nvSpPr>
        <p:spPr>
          <a:xfrm>
            <a:off x="7398258" y="3293231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Flowchart: Process 149">
            <a:extLst>
              <a:ext uri="{FF2B5EF4-FFF2-40B4-BE49-F238E27FC236}">
                <a16:creationId xmlns="" xmlns:a16="http://schemas.microsoft.com/office/drawing/2014/main" id="{CA5A81B7-BCD9-4E50-AEDF-14BABE7756FC}"/>
              </a:ext>
            </a:extLst>
          </p:cNvPr>
          <p:cNvSpPr/>
          <p:nvPr/>
        </p:nvSpPr>
        <p:spPr>
          <a:xfrm>
            <a:off x="7865024" y="3305381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Flowchart: Process 150">
            <a:extLst>
              <a:ext uri="{FF2B5EF4-FFF2-40B4-BE49-F238E27FC236}">
                <a16:creationId xmlns="" xmlns:a16="http://schemas.microsoft.com/office/drawing/2014/main" id="{EC159D13-913D-4350-BAB6-CE071894D422}"/>
              </a:ext>
            </a:extLst>
          </p:cNvPr>
          <p:cNvSpPr/>
          <p:nvPr/>
        </p:nvSpPr>
        <p:spPr>
          <a:xfrm>
            <a:off x="8315826" y="3301370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Flowchart: Process 151">
            <a:extLst>
              <a:ext uri="{FF2B5EF4-FFF2-40B4-BE49-F238E27FC236}">
                <a16:creationId xmlns="" xmlns:a16="http://schemas.microsoft.com/office/drawing/2014/main" id="{5E366410-EED4-4283-AB38-D9CD04009315}"/>
              </a:ext>
            </a:extLst>
          </p:cNvPr>
          <p:cNvSpPr/>
          <p:nvPr/>
        </p:nvSpPr>
        <p:spPr>
          <a:xfrm>
            <a:off x="8785284" y="3301369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Flowchart: Process 152">
            <a:extLst>
              <a:ext uri="{FF2B5EF4-FFF2-40B4-BE49-F238E27FC236}">
                <a16:creationId xmlns="" xmlns:a16="http://schemas.microsoft.com/office/drawing/2014/main" id="{0A57D428-6107-4B84-9CA3-030604917248}"/>
              </a:ext>
            </a:extLst>
          </p:cNvPr>
          <p:cNvSpPr/>
          <p:nvPr/>
        </p:nvSpPr>
        <p:spPr>
          <a:xfrm>
            <a:off x="9216713" y="3301051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Flowchart: Process 153">
            <a:extLst>
              <a:ext uri="{FF2B5EF4-FFF2-40B4-BE49-F238E27FC236}">
                <a16:creationId xmlns="" xmlns:a16="http://schemas.microsoft.com/office/drawing/2014/main" id="{DF985EF4-3AD2-4099-8556-6DC4E9CD766E}"/>
              </a:ext>
            </a:extLst>
          </p:cNvPr>
          <p:cNvSpPr/>
          <p:nvPr/>
        </p:nvSpPr>
        <p:spPr>
          <a:xfrm>
            <a:off x="9657445" y="3307539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Flowchart: Process 154">
            <a:extLst>
              <a:ext uri="{FF2B5EF4-FFF2-40B4-BE49-F238E27FC236}">
                <a16:creationId xmlns="" xmlns:a16="http://schemas.microsoft.com/office/drawing/2014/main" id="{51200047-0BCE-4723-94FD-EB10A2DBBDDB}"/>
              </a:ext>
            </a:extLst>
          </p:cNvPr>
          <p:cNvSpPr/>
          <p:nvPr/>
        </p:nvSpPr>
        <p:spPr>
          <a:xfrm>
            <a:off x="3818202" y="3227723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0189029" y="4506686"/>
            <a:ext cx="177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Penalty : 3 cycles</a:t>
            </a:r>
          </a:p>
        </p:txBody>
      </p:sp>
    </p:spTree>
    <p:extLst>
      <p:ext uri="{BB962C8B-B14F-4D97-AF65-F5344CB8AC3E}">
        <p14:creationId xmlns="" xmlns:p14="http://schemas.microsoft.com/office/powerpoint/2010/main" val="18109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E04ED532-8EF2-40E7-BF38-B0F986377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Techniques to mitigate Control Hazards: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Freeze the pipeline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A4A07B5B-F0CF-4D9E-AE38-EC7FF2582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Freeze the pipeline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until the branch outcome and target are known and then proceed with fetch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incurs a penalty equal to the number of stall cycles</a:t>
            </a:r>
          </a:p>
          <a:p>
            <a:pPr lvl="1"/>
            <a:r>
              <a:rPr lang="en-US" sz="2800" dirty="0"/>
              <a:t>unsatisfactory if</a:t>
            </a:r>
          </a:p>
          <a:p>
            <a:pPr lvl="2"/>
            <a:r>
              <a:rPr lang="en-US" sz="2400" dirty="0"/>
              <a:t>the instruction mix contains many branch instructions</a:t>
            </a:r>
          </a:p>
          <a:p>
            <a:pPr lvl="2"/>
            <a:r>
              <a:rPr lang="en-US" sz="2400" dirty="0"/>
              <a:t>the pipeline is very deep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E04ED532-8EF2-40E7-BF38-B0F986377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Techniques to mitigate Control Hazards: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Pre-fetching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A4A07B5B-F0CF-4D9E-AE38-EC7FF2582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Pre-fetching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Pre-fetch both the target instruction part and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</a:rPr>
              <a:t>	the instructions following the branch</a:t>
            </a:r>
          </a:p>
          <a:p>
            <a:pPr lvl="1"/>
            <a:r>
              <a:rPr lang="en-US" dirty="0"/>
              <a:t>Multiport memory with concurrent access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a conditional branch is successful,</a:t>
            </a:r>
          </a:p>
          <a:p>
            <a:pPr lvl="2"/>
            <a:r>
              <a:rPr lang="en-US" dirty="0"/>
              <a:t>Entire sequential </a:t>
            </a:r>
            <a:r>
              <a:rPr lang="en-US" dirty="0" err="1"/>
              <a:t>prefetch</a:t>
            </a:r>
            <a:r>
              <a:rPr lang="en-US" dirty="0"/>
              <a:t> buffer is invalidated</a:t>
            </a:r>
          </a:p>
          <a:p>
            <a:pPr lvl="2"/>
            <a:r>
              <a:rPr lang="en-US" dirty="0"/>
              <a:t>Target </a:t>
            </a:r>
            <a:r>
              <a:rPr lang="en-US" dirty="0" err="1"/>
              <a:t>prefetch</a:t>
            </a:r>
            <a:r>
              <a:rPr lang="en-US" dirty="0"/>
              <a:t> buffer is validated</a:t>
            </a:r>
          </a:p>
          <a:p>
            <a:pPr lvl="1"/>
            <a:r>
              <a:rPr lang="en-US" dirty="0"/>
              <a:t>And vice versa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When instruction is requested by the decoder,</a:t>
            </a:r>
          </a:p>
          <a:p>
            <a:pPr lvl="2"/>
            <a:r>
              <a:rPr lang="en-US" dirty="0"/>
              <a:t>It enters the decoder from one of the </a:t>
            </a:r>
            <a:r>
              <a:rPr lang="en-US" dirty="0" err="1"/>
              <a:t>Prefetch</a:t>
            </a:r>
            <a:r>
              <a:rPr lang="en-US" dirty="0"/>
              <a:t> Buffers</a:t>
            </a:r>
          </a:p>
          <a:p>
            <a:pPr lvl="2">
              <a:buNone/>
            </a:pPr>
            <a:r>
              <a:rPr lang="en-US" dirty="0"/>
              <a:t>	depending on the situation</a:t>
            </a:r>
          </a:p>
          <a:p>
            <a:pPr lvl="2"/>
            <a:r>
              <a:rPr lang="en-US" dirty="0"/>
              <a:t>No delay is incurred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Otherwise, the decoder is idle until the instruction comes from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8530044" y="2403566"/>
            <a:ext cx="1188721" cy="84908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Sequential </a:t>
            </a:r>
            <a:r>
              <a:rPr lang="en-US" dirty="0" err="1">
                <a:solidFill>
                  <a:schemeClr val="tx1"/>
                </a:solidFill>
              </a:rPr>
              <a:t>Prefetch</a:t>
            </a:r>
            <a:r>
              <a:rPr lang="en-US" dirty="0">
                <a:solidFill>
                  <a:schemeClr val="tx1"/>
                </a:solidFill>
              </a:rPr>
              <a:t> Buffer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11033759" y="2377440"/>
            <a:ext cx="1158241" cy="8490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 </a:t>
            </a:r>
            <a:r>
              <a:rPr lang="en-US" dirty="0" err="1">
                <a:solidFill>
                  <a:schemeClr val="tx1"/>
                </a:solidFill>
              </a:rPr>
              <a:t>Prefetch</a:t>
            </a:r>
            <a:r>
              <a:rPr lang="en-US" dirty="0">
                <a:solidFill>
                  <a:schemeClr val="tx1"/>
                </a:solidFill>
              </a:rPr>
              <a:t> Buffer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9940834" y="3487784"/>
            <a:ext cx="1031966" cy="4789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10001793" y="4175761"/>
            <a:ext cx="936171" cy="4789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9818915" y="1458685"/>
            <a:ext cx="1232263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 System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10023564" y="4863738"/>
            <a:ext cx="936171" cy="4789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10032271" y="5538653"/>
            <a:ext cx="936171" cy="4789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10040982" y="6222274"/>
            <a:ext cx="936171" cy="4789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/>
          <p:cNvCxnSpPr>
            <a:stCxn id="13" idx="1"/>
            <a:endCxn id="4" idx="0"/>
          </p:cNvCxnSpPr>
          <p:nvPr/>
        </p:nvCxnSpPr>
        <p:spPr>
          <a:xfrm rot="10800000" flipV="1">
            <a:off x="9124405" y="1765008"/>
            <a:ext cx="694510" cy="638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5" idx="0"/>
          </p:cNvCxnSpPr>
          <p:nvPr/>
        </p:nvCxnSpPr>
        <p:spPr>
          <a:xfrm>
            <a:off x="11051178" y="1765009"/>
            <a:ext cx="561702" cy="612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</p:cNvCxnSpPr>
          <p:nvPr/>
        </p:nvCxnSpPr>
        <p:spPr>
          <a:xfrm rot="16200000" flipH="1">
            <a:off x="9558745" y="2818310"/>
            <a:ext cx="248195" cy="111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 rot="5400000">
            <a:off x="11031583" y="2919549"/>
            <a:ext cx="274320" cy="888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rot="16200000" flipH="1">
            <a:off x="10358845" y="4064727"/>
            <a:ext cx="209006" cy="13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4" idx="0"/>
          </p:cNvCxnSpPr>
          <p:nvPr/>
        </p:nvCxnSpPr>
        <p:spPr>
          <a:xfrm rot="16200000" flipH="1">
            <a:off x="10376261" y="4748349"/>
            <a:ext cx="209006" cy="21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15" idx="0"/>
          </p:cNvCxnSpPr>
          <p:nvPr/>
        </p:nvCxnSpPr>
        <p:spPr>
          <a:xfrm rot="16200000" flipH="1">
            <a:off x="10398031" y="5436327"/>
            <a:ext cx="195944" cy="8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16" idx="0"/>
          </p:cNvCxnSpPr>
          <p:nvPr/>
        </p:nvCxnSpPr>
        <p:spPr>
          <a:xfrm rot="16200000" flipH="1">
            <a:off x="10402387" y="6115593"/>
            <a:ext cx="204650" cy="8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2"/>
          </p:cNvCxnSpPr>
          <p:nvPr/>
        </p:nvCxnSpPr>
        <p:spPr>
          <a:xfrm rot="16200000" flipH="1">
            <a:off x="10433957" y="6776356"/>
            <a:ext cx="156755" cy="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E04ED532-8EF2-40E7-BF38-B0F986377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Techniques to mitigate Control Hazards: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Branch Prediction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A4A07B5B-F0CF-4D9E-AE38-EC7FF2582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3877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Uses some additional logic (heuristic) to predict the outcome of a conditional branch instruction before it is executed</a:t>
            </a:r>
          </a:p>
          <a:p>
            <a:r>
              <a:rPr lang="en-US" dirty="0"/>
              <a:t>Normally two strategies are followed</a:t>
            </a:r>
          </a:p>
          <a:p>
            <a:pPr lvl="1"/>
            <a:r>
              <a:rPr lang="en-US" dirty="0"/>
              <a:t>Static Branch Strategy: Probability of branch </a:t>
            </a:r>
          </a:p>
          <a:p>
            <a:pPr lvl="1"/>
            <a:r>
              <a:rPr lang="en-US" dirty="0"/>
              <a:t>Dynamic Branch Strategy: Branch history is taken into consideration</a:t>
            </a:r>
          </a:p>
          <a:p>
            <a:r>
              <a:rPr lang="en-US" dirty="0">
                <a:solidFill>
                  <a:srgbClr val="0000FF"/>
                </a:solidFill>
              </a:rPr>
              <a:t>Instructions are speculatively fetched and executed down the predicted path</a:t>
            </a:r>
          </a:p>
          <a:p>
            <a:r>
              <a:rPr lang="en-US" dirty="0"/>
              <a:t>But results are not written back to the register file until the branch is executed and the prediction is verified</a:t>
            </a:r>
          </a:p>
          <a:p>
            <a:r>
              <a:rPr lang="en-US" dirty="0">
                <a:solidFill>
                  <a:srgbClr val="0000FF"/>
                </a:solidFill>
              </a:rPr>
              <a:t>When a branch is predicted, the processor enters a </a:t>
            </a:r>
            <a:r>
              <a:rPr lang="en-US" i="1" dirty="0">
                <a:solidFill>
                  <a:srgbClr val="FF0000"/>
                </a:solidFill>
              </a:rPr>
              <a:t>speculative mode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00FF"/>
                </a:solidFill>
              </a:rPr>
              <a:t>in which results are written to another register file that mirrors the architected register file</a:t>
            </a:r>
          </a:p>
          <a:p>
            <a:r>
              <a:rPr lang="en-US" dirty="0"/>
              <a:t>Another pipeline stage called the </a:t>
            </a:r>
            <a:r>
              <a:rPr lang="en-US" i="1" dirty="0"/>
              <a:t>commit</a:t>
            </a:r>
            <a:r>
              <a:rPr lang="en-US" dirty="0"/>
              <a:t> stage is introduced to handle writing verified speculatively obtained results back into the "real" register file</a:t>
            </a:r>
          </a:p>
          <a:p>
            <a:r>
              <a:rPr lang="en-US" dirty="0">
                <a:solidFill>
                  <a:srgbClr val="0000FF"/>
                </a:solidFill>
              </a:rPr>
              <a:t>Branch predictors cannot be 100% accurate</a:t>
            </a:r>
          </a:p>
          <a:p>
            <a:r>
              <a:rPr lang="en-US" dirty="0"/>
              <a:t>So there is still a penalty for branches if the prediction is found to be incorrect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E04ED532-8EF2-40E7-BF38-B0F986377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Techniques to mitigate Control Hazards: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Delayed Branch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A4A07B5B-F0CF-4D9E-AE38-EC7FF2582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The compiler detects the branch instruction and rearranges the machine language code sequence by inserting useful instructions or NOPs (No operations) that keep the pipeline operating without interruptions</a:t>
            </a:r>
          </a:p>
          <a:p>
            <a:r>
              <a:rPr lang="en-US" dirty="0"/>
              <a:t>The Assembly Language Program developer must fill these branch delay slots</a:t>
            </a:r>
          </a:p>
          <a:p>
            <a:r>
              <a:rPr lang="en-US" dirty="0">
                <a:solidFill>
                  <a:srgbClr val="0000FF"/>
                </a:solidFill>
              </a:rPr>
              <a:t>This causes the computer to fetch the target instruction during the execution of the other useful instructions (or NOPs), allowing a continuous flow of the pipeline</a:t>
            </a:r>
          </a:p>
          <a:p>
            <a:r>
              <a:rPr lang="en-US" dirty="0"/>
              <a:t>This solution does not extend well to deeper pipelines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E04ED532-8EF2-40E7-BF38-B0F986377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Example of Delayed Branch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I1:	Load		R1, A</a:t>
            </a:r>
          </a:p>
          <a:p>
            <a:r>
              <a:rPr lang="en-US" dirty="0">
                <a:solidFill>
                  <a:srgbClr val="0000FF"/>
                </a:solidFill>
              </a:rPr>
              <a:t>I2:	Decrement	R3, 1</a:t>
            </a:r>
          </a:p>
          <a:p>
            <a:r>
              <a:rPr lang="en-US" dirty="0">
                <a:solidFill>
                  <a:srgbClr val="0000FF"/>
                </a:solidFill>
              </a:rPr>
              <a:t>I3:	Branch zero	R3, I5</a:t>
            </a:r>
          </a:p>
          <a:p>
            <a:r>
              <a:rPr lang="en-US" dirty="0">
                <a:solidFill>
                  <a:srgbClr val="0000FF"/>
                </a:solidFill>
              </a:rPr>
              <a:t>I4:	Add		R2, R4</a:t>
            </a:r>
          </a:p>
          <a:p>
            <a:r>
              <a:rPr lang="en-US" dirty="0">
                <a:solidFill>
                  <a:srgbClr val="0000FF"/>
                </a:solidFill>
              </a:rPr>
              <a:t>I5:	Subtract	R5, R6</a:t>
            </a:r>
          </a:p>
          <a:p>
            <a:r>
              <a:rPr lang="en-US" dirty="0">
                <a:solidFill>
                  <a:srgbClr val="0000FF"/>
                </a:solidFill>
              </a:rPr>
              <a:t>I6:	Store		R5, B</a:t>
            </a:r>
          </a:p>
          <a:p>
            <a:endParaRPr lang="en-US" dirty="0"/>
          </a:p>
          <a:p>
            <a:pPr marL="228600" lvl="1">
              <a:spcBef>
                <a:spcPts val="1000"/>
              </a:spcBef>
              <a:buNone/>
            </a:pPr>
            <a:r>
              <a:rPr lang="en-US" dirty="0"/>
              <a:t>                                                                        	</a:t>
            </a:r>
            <a:r>
              <a:rPr lang="en-US" dirty="0">
                <a:solidFill>
                  <a:srgbClr val="00B050"/>
                </a:solidFill>
              </a:rPr>
              <a:t>Original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I2:	Decrement	R3, 1</a:t>
            </a:r>
          </a:p>
          <a:p>
            <a:r>
              <a:rPr lang="en-US" dirty="0"/>
              <a:t>I3:	Branch zero	R3, I5</a:t>
            </a:r>
          </a:p>
          <a:p>
            <a:r>
              <a:rPr lang="en-US" dirty="0">
                <a:solidFill>
                  <a:srgbClr val="FF0000"/>
                </a:solidFill>
              </a:rPr>
              <a:t>I1:	Load		R1, A</a:t>
            </a:r>
          </a:p>
          <a:p>
            <a:r>
              <a:rPr lang="en-US" dirty="0"/>
              <a:t>I4:	Add		R2, R4</a:t>
            </a:r>
          </a:p>
          <a:p>
            <a:r>
              <a:rPr lang="en-US" dirty="0"/>
              <a:t>I5:	Subtract	R5, R6</a:t>
            </a:r>
          </a:p>
          <a:p>
            <a:r>
              <a:rPr lang="en-US" dirty="0"/>
              <a:t>I6:	Store		R5, B</a:t>
            </a:r>
          </a:p>
          <a:p>
            <a:endParaRPr lang="en-US" dirty="0"/>
          </a:p>
          <a:p>
            <a:pPr lvl="1">
              <a:buNone/>
            </a:pPr>
            <a:r>
              <a:rPr lang="en-US" dirty="0"/>
              <a:t>		</a:t>
            </a:r>
          </a:p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		Reordered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FE8991-2F7D-4E33-B4FA-14A95490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Data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CC108E-C851-4F9C-B54D-C6AD69E3C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 data hazard refers to a situation in which there exists a data dependency (operand conflict) with a previous instruction</a:t>
            </a:r>
          </a:p>
          <a:p>
            <a:r>
              <a:rPr lang="en-US" altLang="en-US" dirty="0"/>
              <a:t>Data dependencies =&gt; Data hazards</a:t>
            </a:r>
          </a:p>
          <a:p>
            <a:r>
              <a:rPr lang="en-US" dirty="0">
                <a:solidFill>
                  <a:srgbClr val="0000FF"/>
                </a:solidFill>
              </a:rPr>
              <a:t>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Two instructions I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 and I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are in pipeline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 execution of I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can start before I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 has terminated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I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needs the result produced by I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, then there is a data hazard</a:t>
            </a:r>
          </a:p>
          <a:p>
            <a:r>
              <a:rPr lang="en-US" altLang="en-US" dirty="0"/>
              <a:t>Three classes of Data hazards</a:t>
            </a:r>
          </a:p>
          <a:p>
            <a:pPr lvl="1"/>
            <a:r>
              <a:rPr lang="en-US" altLang="en-US" dirty="0"/>
              <a:t>RAW (read after write)</a:t>
            </a:r>
          </a:p>
          <a:p>
            <a:pPr lvl="1"/>
            <a:r>
              <a:rPr lang="en-US" altLang="en-US" dirty="0"/>
              <a:t>WAR (write after read)</a:t>
            </a:r>
          </a:p>
          <a:p>
            <a:pPr lvl="1"/>
            <a:r>
              <a:rPr lang="en-US" altLang="en-US" dirty="0"/>
              <a:t>WAW (write after write)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Read-after-Read (RAR) is not a hazard as no data is changed</a:t>
            </a:r>
          </a:p>
        </p:txBody>
      </p:sp>
    </p:spTree>
    <p:extLst>
      <p:ext uri="{BB962C8B-B14F-4D97-AF65-F5344CB8AC3E}">
        <p14:creationId xmlns="" xmlns:p14="http://schemas.microsoft.com/office/powerpoint/2010/main" val="4876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E04ED532-8EF2-40E7-BF38-B0F986377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Example of Delayed Branch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By reordering, I1, I4, and I5 are executed regardless of the branch outcome</a:t>
            </a:r>
          </a:p>
          <a:p>
            <a:r>
              <a:rPr lang="en-US" dirty="0"/>
              <a:t>If the branch is unsuccessful,</a:t>
            </a:r>
          </a:p>
          <a:p>
            <a:pPr lvl="1"/>
            <a:r>
              <a:rPr lang="en-US" dirty="0"/>
              <a:t>Produces the same results as the original program</a:t>
            </a:r>
          </a:p>
          <a:p>
            <a:r>
              <a:rPr lang="en-US" dirty="0">
                <a:solidFill>
                  <a:srgbClr val="0000FF"/>
                </a:solidFill>
              </a:rPr>
              <a:t>If the branch is successful,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Execution of delayed instructions I1 and I5 needed anyway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Only one cycle is wasted in executing instruction I4, which is not needed</a:t>
            </a:r>
          </a:p>
          <a:p>
            <a:r>
              <a:rPr lang="en-US" dirty="0"/>
              <a:t>In case of 5-stage instruction pipeline:</a:t>
            </a:r>
          </a:p>
          <a:p>
            <a:pPr lvl="1"/>
            <a:r>
              <a:rPr lang="en-US" dirty="0"/>
              <a:t>The delay slot is reduced to 1 for an unsuccessful branch</a:t>
            </a:r>
          </a:p>
          <a:p>
            <a:pPr lvl="1"/>
            <a:r>
              <a:rPr lang="en-US" dirty="0"/>
              <a:t>The delay slot is reduced to 2 for a successful branch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E04ED532-8EF2-40E7-BF38-B0F986377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More about Delayed Branch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A4A07B5B-F0CF-4D9E-AE38-EC7FF2582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Data dependencies between instructions moving across the branch and the remaining instructions being scheduled must be analyzed</a:t>
            </a:r>
          </a:p>
          <a:p>
            <a:r>
              <a:rPr lang="en-US" altLang="ko-KR" dirty="0"/>
              <a:t>Instructions I1 and I4 are independent of the remaining instructions (I2, I3, I5 and I6), leaving them in the delay slot will not create data hazards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Inserting NOP fillers does not save any cycles in the delayed branch operation</a:t>
            </a:r>
          </a:p>
          <a:p>
            <a:r>
              <a:rPr lang="en-US" altLang="ko-KR" dirty="0"/>
              <a:t>Delayed branching is more effective in short instruction pipelines with about four stages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Delayed branching is implemented in most RISC processors, including MIPS R4000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419FD0FE-CF6B-4103-8544-5A0966CB4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solidFill>
                  <a:srgbClr val="FF0000"/>
                </a:solidFill>
              </a:rPr>
              <a:t>Classification of pipelines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41DDA6D4-D016-45B9-AB52-3D52EE34B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dirty="0">
                <a:solidFill>
                  <a:srgbClr val="0000FF"/>
                </a:solidFill>
              </a:rPr>
              <a:t>As per Configuration, pipelines are of two types:</a:t>
            </a:r>
          </a:p>
          <a:p>
            <a:r>
              <a:rPr lang="en-US" altLang="ko-KR" dirty="0"/>
              <a:t>Static Pipeline: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 static pipeline can perform only one function (or operation such as addition or multiplication) at a time</a:t>
            </a:r>
          </a:p>
          <a:p>
            <a:pPr lvl="1"/>
            <a:r>
              <a:rPr lang="en-US" dirty="0"/>
              <a:t>The operation of a static pipeline can only be changed after the pipeline has been drained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 pipeline is said to be drained when the last input data leave the pipeline</a:t>
            </a:r>
          </a:p>
          <a:p>
            <a:pPr lvl="1"/>
            <a:r>
              <a:rPr lang="en-US" dirty="0"/>
              <a:t>Thus, the performance of static pipelines is severely degraded when the operations change often</a:t>
            </a:r>
          </a:p>
          <a:p>
            <a:pPr>
              <a:defRPr/>
            </a:pPr>
            <a:r>
              <a:rPr lang="en-US" altLang="ko-KR" dirty="0">
                <a:solidFill>
                  <a:srgbClr val="0000FF"/>
                </a:solidFill>
              </a:rPr>
              <a:t>Dynamic Pipeline:</a:t>
            </a:r>
          </a:p>
          <a:p>
            <a:pPr marL="685800" lvl="2">
              <a:spcBef>
                <a:spcPts val="1000"/>
              </a:spcBef>
              <a:defRPr/>
            </a:pPr>
            <a:r>
              <a:rPr lang="en-US" altLang="ko-KR" sz="2400" dirty="0"/>
              <a:t>a dynamic pipeline can perform more than one function at a time</a:t>
            </a:r>
          </a:p>
          <a:p>
            <a:pPr marL="685800" lvl="2">
              <a:spcBef>
                <a:spcPts val="1000"/>
              </a:spcBef>
              <a:defRPr/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Reservation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 pipeline reservation table shows when stages of a pipeline are in use for a particular function</a:t>
            </a:r>
          </a:p>
          <a:p>
            <a:r>
              <a:rPr lang="en-US" dirty="0"/>
              <a:t>Each stage of the pipeline is represented by a row in the reservation table</a:t>
            </a:r>
          </a:p>
          <a:p>
            <a:r>
              <a:rPr lang="en-US" dirty="0">
                <a:solidFill>
                  <a:srgbClr val="0000FF"/>
                </a:solidFill>
              </a:rPr>
              <a:t>Each column of the reservation table represents one clock cycle</a:t>
            </a:r>
          </a:p>
          <a:p>
            <a:r>
              <a:rPr lang="en-US" dirty="0"/>
              <a:t>The number of columns indicates the total number of time units required for the pipeline to perform a particular function.</a:t>
            </a:r>
          </a:p>
          <a:p>
            <a:r>
              <a:rPr lang="en-US" dirty="0">
                <a:solidFill>
                  <a:srgbClr val="0000FF"/>
                </a:solidFill>
              </a:rPr>
              <a:t>To indicate that some stage S is in use at some time t</a:t>
            </a:r>
            <a:r>
              <a:rPr lang="en-US" baseline="-25000" dirty="0">
                <a:solidFill>
                  <a:srgbClr val="0000FF"/>
                </a:solidFill>
              </a:rPr>
              <a:t>y</a:t>
            </a:r>
            <a:r>
              <a:rPr lang="en-US" dirty="0">
                <a:solidFill>
                  <a:srgbClr val="0000FF"/>
                </a:solidFill>
              </a:rPr>
              <a:t>, an X is placed at the intersection of the row and column in the table corresponding to that stage and time</a:t>
            </a:r>
          </a:p>
          <a:p>
            <a:r>
              <a:rPr lang="en-US" dirty="0"/>
              <a:t>Multiple checkmarks in a row, means repeated usage of the same stage in different cycles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Reservation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3 stages, 5 clock cycles</a:t>
            </a:r>
          </a:p>
          <a:p>
            <a:r>
              <a:rPr lang="en-US" dirty="0"/>
              <a:t>The input data goes through the stages 1, 2, 2, 3 and 1 progressively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3391" y="2834641"/>
            <a:ext cx="5696434" cy="342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905794" y="6214348"/>
            <a:ext cx="546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 static pipeline and its corresponding reservation table.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Thank you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="" xmlns:a16="http://schemas.microsoft.com/office/drawing/2014/main" id="{8F757E4C-0A10-4647-B192-EB465B47F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1650" y="139700"/>
            <a:ext cx="86169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Hazards</a:t>
            </a:r>
          </a:p>
        </p:txBody>
      </p:sp>
      <p:sp>
        <p:nvSpPr>
          <p:cNvPr id="24581" name="Line 3">
            <a:extLst>
              <a:ext uri="{FF2B5EF4-FFF2-40B4-BE49-F238E27FC236}">
                <a16:creationId xmlns="" xmlns:a16="http://schemas.microsoft.com/office/drawing/2014/main" id="{DEF56F57-C2EE-477A-BDB6-4724BAAC6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1" y="2592388"/>
            <a:ext cx="4271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2" name="Line 4">
            <a:extLst>
              <a:ext uri="{FF2B5EF4-FFF2-40B4-BE49-F238E27FC236}">
                <a16:creationId xmlns="" xmlns:a16="http://schemas.microsoft.com/office/drawing/2014/main" id="{771357E7-5870-483B-A72B-29F273E93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3900" y="23637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3" name="Line 5">
            <a:extLst>
              <a:ext uri="{FF2B5EF4-FFF2-40B4-BE49-F238E27FC236}">
                <a16:creationId xmlns="" xmlns:a16="http://schemas.microsoft.com/office/drawing/2014/main" id="{25E0CB5A-5AA8-41AE-89A9-9682BB352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23637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4" name="Line 6">
            <a:extLst>
              <a:ext uri="{FF2B5EF4-FFF2-40B4-BE49-F238E27FC236}">
                <a16:creationId xmlns="" xmlns:a16="http://schemas.microsoft.com/office/drawing/2014/main" id="{E5025F9A-468F-4367-949E-31B9B81E9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100" y="23637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5" name="Line 7">
            <a:extLst>
              <a:ext uri="{FF2B5EF4-FFF2-40B4-BE49-F238E27FC236}">
                <a16:creationId xmlns="" xmlns:a16="http://schemas.microsoft.com/office/drawing/2014/main" id="{402522F6-E5D7-4F38-97EF-0CA9F6117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700" y="23637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6" name="Line 8">
            <a:extLst>
              <a:ext uri="{FF2B5EF4-FFF2-40B4-BE49-F238E27FC236}">
                <a16:creationId xmlns="" xmlns:a16="http://schemas.microsoft.com/office/drawing/2014/main" id="{D726973E-31ED-4E39-AE72-96752A5FF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2300" y="23637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7" name="Line 9">
            <a:extLst>
              <a:ext uri="{FF2B5EF4-FFF2-40B4-BE49-F238E27FC236}">
                <a16:creationId xmlns="" xmlns:a16="http://schemas.microsoft.com/office/drawing/2014/main" id="{535A83A7-C1D7-4A64-86EE-C56430CAD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23637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8" name="Line 10">
            <a:extLst>
              <a:ext uri="{FF2B5EF4-FFF2-40B4-BE49-F238E27FC236}">
                <a16:creationId xmlns="" xmlns:a16="http://schemas.microsoft.com/office/drawing/2014/main" id="{E9FF764C-0B73-4743-B92E-64808BA95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0" y="23637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9" name="Line 11">
            <a:extLst>
              <a:ext uri="{FF2B5EF4-FFF2-40B4-BE49-F238E27FC236}">
                <a16:creationId xmlns="" xmlns:a16="http://schemas.microsoft.com/office/drawing/2014/main" id="{F76FB32A-70BB-40C0-A50B-295BDA4D4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100" y="23637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Line 12">
            <a:extLst>
              <a:ext uri="{FF2B5EF4-FFF2-40B4-BE49-F238E27FC236}">
                <a16:creationId xmlns="" xmlns:a16="http://schemas.microsoft.com/office/drawing/2014/main" id="{18A7144A-53B9-4257-89A9-E5C75CCC5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126" y="5983288"/>
            <a:ext cx="18272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1" name="Text Box 13">
            <a:extLst>
              <a:ext uri="{FF2B5EF4-FFF2-40B4-BE49-F238E27FC236}">
                <a16:creationId xmlns="" xmlns:a16="http://schemas.microsoft.com/office/drawing/2014/main" id="{E473A044-DE7B-4C23-8B64-097EEC252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389" y="5538788"/>
            <a:ext cx="143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990000"/>
                </a:solidFill>
                <a:latin typeface="Arial" panose="020B0604020202020204" pitchFamily="34" charset="0"/>
              </a:rPr>
              <a:t>delay = 3</a:t>
            </a:r>
            <a:endParaRPr lang="en-US" altLang="en-US" sz="2400"/>
          </a:p>
        </p:txBody>
      </p:sp>
      <p:sp>
        <p:nvSpPr>
          <p:cNvPr id="24592" name="Text Box 14">
            <a:extLst>
              <a:ext uri="{FF2B5EF4-FFF2-40B4-BE49-F238E27FC236}">
                <a16:creationId xmlns="" xmlns:a16="http://schemas.microsoft.com/office/drawing/2014/main" id="{7E794F55-75A2-4324-A6DA-F4E946882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426" y="2109788"/>
            <a:ext cx="1408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/>
              <a:t>previous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/>
              <a:t>instr</a:t>
            </a:r>
            <a:endParaRPr lang="en-US" altLang="en-US" sz="2400"/>
          </a:p>
        </p:txBody>
      </p:sp>
      <p:sp>
        <p:nvSpPr>
          <p:cNvPr id="24593" name="Text Box 15">
            <a:extLst>
              <a:ext uri="{FF2B5EF4-FFF2-40B4-BE49-F238E27FC236}">
                <a16:creationId xmlns="" xmlns:a16="http://schemas.microsoft.com/office/drawing/2014/main" id="{FE10B39D-3D1D-44DC-B5E1-1917F2445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4" y="3430588"/>
            <a:ext cx="1190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/>
              <a:t>current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/>
              <a:t>instr</a:t>
            </a:r>
            <a:endParaRPr lang="en-US" altLang="en-US" sz="2400"/>
          </a:p>
        </p:txBody>
      </p:sp>
      <p:sp>
        <p:nvSpPr>
          <p:cNvPr id="24594" name="Text Box 17">
            <a:extLst>
              <a:ext uri="{FF2B5EF4-FFF2-40B4-BE49-F238E27FC236}">
                <a16:creationId xmlns="" xmlns:a16="http://schemas.microsoft.com/office/drawing/2014/main" id="{3843F830-E725-4D95-A598-0624FAFF3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1" y="1595438"/>
            <a:ext cx="1624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6699FF"/>
                </a:solidFill>
              </a:rPr>
              <a:t>read</a:t>
            </a:r>
            <a:r>
              <a:rPr lang="en-US" altLang="en-US" sz="2800"/>
              <a:t>/write</a:t>
            </a:r>
            <a:endParaRPr lang="en-US" altLang="en-US" sz="2400"/>
          </a:p>
        </p:txBody>
      </p:sp>
      <p:sp>
        <p:nvSpPr>
          <p:cNvPr id="24595" name="Line 20">
            <a:extLst>
              <a:ext uri="{FF2B5EF4-FFF2-40B4-BE49-F238E27FC236}">
                <a16:creationId xmlns="" xmlns:a16="http://schemas.microsoft.com/office/drawing/2014/main" id="{6EF2BEF8-069B-4430-A9AC-91E2C1D7E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8925" y="331787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6" name="Line 23">
            <a:extLst>
              <a:ext uri="{FF2B5EF4-FFF2-40B4-BE49-F238E27FC236}">
                <a16:creationId xmlns="" xmlns:a16="http://schemas.microsoft.com/office/drawing/2014/main" id="{8AA8A567-0D67-43B9-98CF-0911AF638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2038351"/>
            <a:ext cx="0" cy="322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7" name="Line 24">
            <a:extLst>
              <a:ext uri="{FF2B5EF4-FFF2-40B4-BE49-F238E27FC236}">
                <a16:creationId xmlns="" xmlns:a16="http://schemas.microsoft.com/office/drawing/2014/main" id="{EE9456BF-6EFF-4574-BD18-36F8337B0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1" y="3913188"/>
            <a:ext cx="4271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8" name="Line 25">
            <a:extLst>
              <a:ext uri="{FF2B5EF4-FFF2-40B4-BE49-F238E27FC236}">
                <a16:creationId xmlns="" xmlns:a16="http://schemas.microsoft.com/office/drawing/2014/main" id="{854BA33C-4B4E-4D59-958A-FDBDCCE74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368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9" name="Line 26">
            <a:extLst>
              <a:ext uri="{FF2B5EF4-FFF2-40B4-BE49-F238E27FC236}">
                <a16:creationId xmlns="" xmlns:a16="http://schemas.microsoft.com/office/drawing/2014/main" id="{BD874B58-143E-4F6B-8FEB-CFAC554CD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100" y="368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0" name="Line 27">
            <a:extLst>
              <a:ext uri="{FF2B5EF4-FFF2-40B4-BE49-F238E27FC236}">
                <a16:creationId xmlns="" xmlns:a16="http://schemas.microsoft.com/office/drawing/2014/main" id="{A8998ABE-D405-4CA5-B736-EF64C0286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700" y="368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1" name="Line 28">
            <a:extLst>
              <a:ext uri="{FF2B5EF4-FFF2-40B4-BE49-F238E27FC236}">
                <a16:creationId xmlns="" xmlns:a16="http://schemas.microsoft.com/office/drawing/2014/main" id="{B9D76F4D-2191-4DE1-89A5-6B1B5D398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2300" y="368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2" name="Line 29">
            <a:extLst>
              <a:ext uri="{FF2B5EF4-FFF2-40B4-BE49-F238E27FC236}">
                <a16:creationId xmlns="" xmlns:a16="http://schemas.microsoft.com/office/drawing/2014/main" id="{CD55A981-8371-41E8-A943-7F5221BA2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368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3" name="Line 30">
            <a:extLst>
              <a:ext uri="{FF2B5EF4-FFF2-40B4-BE49-F238E27FC236}">
                <a16:creationId xmlns="" xmlns:a16="http://schemas.microsoft.com/office/drawing/2014/main" id="{AE41EB97-0600-4A8D-97E6-3D5361101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0" y="368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4" name="Line 31">
            <a:extLst>
              <a:ext uri="{FF2B5EF4-FFF2-40B4-BE49-F238E27FC236}">
                <a16:creationId xmlns="" xmlns:a16="http://schemas.microsoft.com/office/drawing/2014/main" id="{450B03F1-D257-4677-BA47-67C8CC5D0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100" y="368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5" name="Line 32">
            <a:extLst>
              <a:ext uri="{FF2B5EF4-FFF2-40B4-BE49-F238E27FC236}">
                <a16:creationId xmlns="" xmlns:a16="http://schemas.microsoft.com/office/drawing/2014/main" id="{9DE3653D-DD29-48AF-814C-B3790AC2A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0700" y="36845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6" name="Text Box 46">
            <a:extLst>
              <a:ext uri="{FF2B5EF4-FFF2-40B4-BE49-F238E27FC236}">
                <a16:creationId xmlns="" xmlns:a16="http://schemas.microsoft.com/office/drawing/2014/main" id="{7911EB98-116C-41A3-AB05-460D6D2A6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1" y="2916238"/>
            <a:ext cx="1624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/>
              <a:t>read/</a:t>
            </a:r>
            <a:r>
              <a:rPr lang="en-US" altLang="en-US" sz="2800">
                <a:solidFill>
                  <a:srgbClr val="6699FF"/>
                </a:solidFill>
              </a:rPr>
              <a:t>write</a:t>
            </a:r>
            <a:endParaRPr lang="en-US" altLang="en-US" sz="2400">
              <a:solidFill>
                <a:srgbClr val="6699FF"/>
              </a:solidFill>
            </a:endParaRPr>
          </a:p>
        </p:txBody>
      </p:sp>
      <p:sp>
        <p:nvSpPr>
          <p:cNvPr id="24607" name="Line 48">
            <a:extLst>
              <a:ext uri="{FF2B5EF4-FFF2-40B4-BE49-F238E27FC236}">
                <a16:creationId xmlns="" xmlns:a16="http://schemas.microsoft.com/office/drawing/2014/main" id="{9DA9EA9E-23E3-4F94-B611-8ABD274D4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0425" y="427037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8" name="Line 49">
            <a:extLst>
              <a:ext uri="{FF2B5EF4-FFF2-40B4-BE49-F238E27FC236}">
                <a16:creationId xmlns="" xmlns:a16="http://schemas.microsoft.com/office/drawing/2014/main" id="{AFCB25D4-3086-4BEC-8063-E399DE2C5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1" y="4865688"/>
            <a:ext cx="42719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9" name="Line 50">
            <a:extLst>
              <a:ext uri="{FF2B5EF4-FFF2-40B4-BE49-F238E27FC236}">
                <a16:creationId xmlns="" xmlns:a16="http://schemas.microsoft.com/office/drawing/2014/main" id="{F78C7D78-3E5A-480F-B6B5-89CCADA7C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637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0" name="Line 51">
            <a:extLst>
              <a:ext uri="{FF2B5EF4-FFF2-40B4-BE49-F238E27FC236}">
                <a16:creationId xmlns="" xmlns:a16="http://schemas.microsoft.com/office/drawing/2014/main" id="{8C3BC522-F3CB-480C-B256-2D9BBADBD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637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1" name="Line 52">
            <a:extLst>
              <a:ext uri="{FF2B5EF4-FFF2-40B4-BE49-F238E27FC236}">
                <a16:creationId xmlns="" xmlns:a16="http://schemas.microsoft.com/office/drawing/2014/main" id="{3990998F-3A1C-46C9-B689-E2EA75B97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637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2" name="Line 53">
            <a:extLst>
              <a:ext uri="{FF2B5EF4-FFF2-40B4-BE49-F238E27FC236}">
                <a16:creationId xmlns="" xmlns:a16="http://schemas.microsoft.com/office/drawing/2014/main" id="{0943CBDB-609F-43E5-9162-6ACB9AF5F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637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3" name="Line 54">
            <a:extLst>
              <a:ext uri="{FF2B5EF4-FFF2-40B4-BE49-F238E27FC236}">
                <a16:creationId xmlns="" xmlns:a16="http://schemas.microsoft.com/office/drawing/2014/main" id="{B01891E4-B021-4698-8871-FA03D983E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637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4" name="Line 55">
            <a:extLst>
              <a:ext uri="{FF2B5EF4-FFF2-40B4-BE49-F238E27FC236}">
                <a16:creationId xmlns="" xmlns:a16="http://schemas.microsoft.com/office/drawing/2014/main" id="{BA7B4B7F-292C-47FD-9770-AAB316A11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4637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5" name="Line 56">
            <a:extLst>
              <a:ext uri="{FF2B5EF4-FFF2-40B4-BE49-F238E27FC236}">
                <a16:creationId xmlns="" xmlns:a16="http://schemas.microsoft.com/office/drawing/2014/main" id="{C7EB4217-C815-4FB6-AE32-5DFC27780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4637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6" name="Line 57">
            <a:extLst>
              <a:ext uri="{FF2B5EF4-FFF2-40B4-BE49-F238E27FC236}">
                <a16:creationId xmlns="" xmlns:a16="http://schemas.microsoft.com/office/drawing/2014/main" id="{47DB74C3-A37C-454B-A4DA-A93038498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200" y="4637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582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Data Hazards: RAW (Read after Write)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Instruction (I): Write data object X</a:t>
            </a:r>
          </a:p>
          <a:p>
            <a:r>
              <a:rPr lang="en-US" dirty="0"/>
              <a:t>Instruction (J): Read data object X</a:t>
            </a:r>
          </a:p>
          <a:p>
            <a:r>
              <a:rPr lang="en-US" dirty="0">
                <a:solidFill>
                  <a:srgbClr val="FF0000"/>
                </a:solidFill>
              </a:rPr>
              <a:t>J tries to read data before it is written by I</a:t>
            </a:r>
          </a:p>
          <a:p>
            <a:r>
              <a:rPr lang="en-US" dirty="0"/>
              <a:t>So, J gets old value of data which is incorrect</a:t>
            </a:r>
          </a:p>
          <a:p>
            <a:r>
              <a:rPr lang="en-US" dirty="0">
                <a:solidFill>
                  <a:srgbClr val="FF0000"/>
                </a:solidFill>
              </a:rPr>
              <a:t>Program order must be preserved to ensure that J gets the correct data value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Data Hazards: WAW (Write after Write)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Instruction (I): Write data object X</a:t>
            </a:r>
          </a:p>
          <a:p>
            <a:r>
              <a:rPr lang="en-US" dirty="0"/>
              <a:t>Instruction (J): Write (or modify) data object X</a:t>
            </a:r>
          </a:p>
          <a:p>
            <a:r>
              <a:rPr lang="en-US" dirty="0">
                <a:solidFill>
                  <a:srgbClr val="FF0000"/>
                </a:solidFill>
              </a:rPr>
              <a:t>J tries to write (modify) data before it is written by I</a:t>
            </a:r>
          </a:p>
          <a:p>
            <a:r>
              <a:rPr lang="en-US" dirty="0"/>
              <a:t>So, finally the data object written by instruction I prevails which is not desirable</a:t>
            </a:r>
          </a:p>
          <a:p>
            <a:r>
              <a:rPr lang="en-US" dirty="0">
                <a:solidFill>
                  <a:srgbClr val="FF0000"/>
                </a:solidFill>
              </a:rPr>
              <a:t>It was desired to have the final value of data object X written by instruction J and not by instruction I</a:t>
            </a:r>
          </a:p>
          <a:p>
            <a:r>
              <a:rPr lang="en-US" dirty="0"/>
              <a:t>Program order must be preserved to ensure that J gets the correct data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Data Hazards: WAR (Write after Read)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Instruction (I): Read data object X</a:t>
            </a:r>
          </a:p>
          <a:p>
            <a:r>
              <a:rPr lang="en-US" dirty="0"/>
              <a:t>Instruction (J): Write (or modify) data object X</a:t>
            </a:r>
          </a:p>
          <a:p>
            <a:r>
              <a:rPr lang="en-US" dirty="0">
                <a:solidFill>
                  <a:srgbClr val="FF0000"/>
                </a:solidFill>
              </a:rPr>
              <a:t>J tries to write (modify) data object before it is read by I</a:t>
            </a:r>
          </a:p>
          <a:p>
            <a:r>
              <a:rPr lang="en-US" dirty="0"/>
              <a:t>So, the data object read by instruction I is incorrect</a:t>
            </a:r>
          </a:p>
          <a:p>
            <a:r>
              <a:rPr lang="en-US" dirty="0">
                <a:solidFill>
                  <a:srgbClr val="FF0000"/>
                </a:solidFill>
              </a:rPr>
              <a:t>It was desired that instruction I would read the old value of X and then the data object would be modified by instruction J</a:t>
            </a:r>
          </a:p>
          <a:p>
            <a:r>
              <a:rPr lang="en-US" dirty="0"/>
              <a:t>Program order must be preserved to ensure that J gets the correct data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Detection of Data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Resource Object: </a:t>
            </a:r>
            <a:r>
              <a:rPr lang="en-US" dirty="0"/>
              <a:t>Working registers, memory locations, flags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Data Object: </a:t>
            </a:r>
            <a:r>
              <a:rPr lang="en-US" dirty="0"/>
              <a:t>Contents of the Resource Objects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Domain of an Instruction D(I):</a:t>
            </a:r>
          </a:p>
          <a:p>
            <a:pPr lvl="2"/>
            <a:r>
              <a:rPr lang="en-US" dirty="0"/>
              <a:t>Set of resource objects, whose data objects may affect the execution of the instruction I</a:t>
            </a:r>
          </a:p>
          <a:p>
            <a:pPr lvl="2"/>
            <a:r>
              <a:rPr lang="en-US" dirty="0"/>
              <a:t>Holds the operands to be read for execution of the instruction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Range of an Instruction R(I):</a:t>
            </a:r>
          </a:p>
          <a:p>
            <a:pPr lvl="2"/>
            <a:r>
              <a:rPr lang="en-US" dirty="0"/>
              <a:t>Set of resource objects, whose data objects may be modified by the execution of the instruction I</a:t>
            </a:r>
          </a:p>
          <a:p>
            <a:pPr lvl="2"/>
            <a:r>
              <a:rPr lang="en-US" dirty="0"/>
              <a:t>Holds the results produced after execution of the instruction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7" y="1"/>
            <a:ext cx="10515600" cy="15806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Conditions for data hazards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I and J are two instructions in a program</a:t>
            </a:r>
          </a:p>
          <a:p>
            <a:r>
              <a:rPr lang="en-US" dirty="0"/>
              <a:t>I occurs before J</a:t>
            </a:r>
          </a:p>
          <a:p>
            <a:r>
              <a:rPr lang="en-US" dirty="0">
                <a:solidFill>
                  <a:schemeClr val="accent2"/>
                </a:solidFill>
              </a:rPr>
              <a:t>RAW Hazard:	R(I) ∩ D(J) ≠ </a:t>
            </a:r>
            <a:r>
              <a:rPr lang="el-GR" dirty="0">
                <a:solidFill>
                  <a:schemeClr val="accent2"/>
                </a:solidFill>
              </a:rPr>
              <a:t>φ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WAW Hazard:	R(I) ∩ R(J) ≠ </a:t>
            </a:r>
            <a:r>
              <a:rPr lang="el-GR" dirty="0"/>
              <a:t>φ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WAR Hazard:	D(I) ∩ R(J) ≠ </a:t>
            </a:r>
            <a:r>
              <a:rPr lang="el-GR" dirty="0">
                <a:solidFill>
                  <a:schemeClr val="accent2"/>
                </a:solidFill>
              </a:rPr>
              <a:t>φ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dirty="0"/>
              <a:t>These conditions are necessary (but not sufficient)</a:t>
            </a:r>
          </a:p>
          <a:p>
            <a:r>
              <a:rPr lang="en-US" dirty="0">
                <a:solidFill>
                  <a:schemeClr val="accent2"/>
                </a:solidFill>
              </a:rPr>
              <a:t>Hazard may not appear even if one or more of the above conditions are satisfied</a:t>
            </a:r>
          </a:p>
          <a:p>
            <a:r>
              <a:rPr lang="en-US" dirty="0"/>
              <a:t>If Hazard appears, then at least one of the above conditions must be satisfied</a:t>
            </a:r>
          </a:p>
          <a:p>
            <a:r>
              <a:rPr lang="en-US" dirty="0">
                <a:solidFill>
                  <a:schemeClr val="accent2"/>
                </a:solidFill>
              </a:rPr>
              <a:t>If the two instructions are executed in right order, hazard will not occur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790601" y="4951663"/>
            <a:ext cx="809215" cy="6353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D(J)</a:t>
            </a:r>
          </a:p>
        </p:txBody>
      </p:sp>
      <p:sp>
        <p:nvSpPr>
          <p:cNvPr id="18" name="Oval 17"/>
          <p:cNvSpPr/>
          <p:nvPr/>
        </p:nvSpPr>
        <p:spPr>
          <a:xfrm>
            <a:off x="8774567" y="4973434"/>
            <a:ext cx="809215" cy="635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R(J)</a:t>
            </a:r>
          </a:p>
        </p:txBody>
      </p:sp>
      <p:sp>
        <p:nvSpPr>
          <p:cNvPr id="21" name="Oval 20"/>
          <p:cNvSpPr/>
          <p:nvPr/>
        </p:nvSpPr>
        <p:spPr>
          <a:xfrm>
            <a:off x="8722315" y="4542360"/>
            <a:ext cx="809215" cy="6353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D(I)</a:t>
            </a:r>
          </a:p>
        </p:txBody>
      </p:sp>
      <p:sp>
        <p:nvSpPr>
          <p:cNvPr id="23" name="Oval 22"/>
          <p:cNvSpPr/>
          <p:nvPr/>
        </p:nvSpPr>
        <p:spPr>
          <a:xfrm>
            <a:off x="6775950" y="4581549"/>
            <a:ext cx="809215" cy="6353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R(I)</a:t>
            </a:r>
          </a:p>
        </p:txBody>
      </p:sp>
      <p:cxnSp>
        <p:nvCxnSpPr>
          <p:cNvPr id="25" name="Straight Arrow Connector 24"/>
          <p:cNvCxnSpPr>
            <a:stCxn id="15" idx="2"/>
            <a:endCxn id="18" idx="6"/>
          </p:cNvCxnSpPr>
          <p:nvPr/>
        </p:nvCxnSpPr>
        <p:spPr>
          <a:xfrm rot="10800000" flipV="1">
            <a:off x="9583783" y="5269315"/>
            <a:ext cx="1206819" cy="21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2"/>
            <a:endCxn id="23" idx="6"/>
          </p:cNvCxnSpPr>
          <p:nvPr/>
        </p:nvCxnSpPr>
        <p:spPr>
          <a:xfrm rot="10800000" flipV="1">
            <a:off x="7585165" y="4860012"/>
            <a:ext cx="1137150" cy="39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016921" y="3784714"/>
            <a:ext cx="809215" cy="6353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D(J)</a:t>
            </a:r>
          </a:p>
        </p:txBody>
      </p:sp>
      <p:sp>
        <p:nvSpPr>
          <p:cNvPr id="34" name="Oval 33"/>
          <p:cNvSpPr/>
          <p:nvPr/>
        </p:nvSpPr>
        <p:spPr>
          <a:xfrm>
            <a:off x="9919744" y="3793423"/>
            <a:ext cx="809215" cy="6353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R(J)</a:t>
            </a:r>
          </a:p>
        </p:txBody>
      </p:sp>
      <p:sp>
        <p:nvSpPr>
          <p:cNvPr id="35" name="Oval 34"/>
          <p:cNvSpPr/>
          <p:nvPr/>
        </p:nvSpPr>
        <p:spPr>
          <a:xfrm>
            <a:off x="9876201" y="3240429"/>
            <a:ext cx="809215" cy="6353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R(I )</a:t>
            </a:r>
          </a:p>
        </p:txBody>
      </p:sp>
      <p:sp>
        <p:nvSpPr>
          <p:cNvPr id="36" name="Oval 35"/>
          <p:cNvSpPr/>
          <p:nvPr/>
        </p:nvSpPr>
        <p:spPr>
          <a:xfrm>
            <a:off x="6484212" y="3236074"/>
            <a:ext cx="809215" cy="6353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D(I)</a:t>
            </a:r>
          </a:p>
        </p:txBody>
      </p:sp>
      <p:cxnSp>
        <p:nvCxnSpPr>
          <p:cNvPr id="45" name="Straight Arrow Connector 44"/>
          <p:cNvCxnSpPr>
            <a:stCxn id="36" idx="6"/>
            <a:endCxn id="35" idx="2"/>
          </p:cNvCxnSpPr>
          <p:nvPr/>
        </p:nvCxnSpPr>
        <p:spPr>
          <a:xfrm>
            <a:off x="7293427" y="3553727"/>
            <a:ext cx="2582774" cy="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3" idx="6"/>
            <a:endCxn id="34" idx="2"/>
          </p:cNvCxnSpPr>
          <p:nvPr/>
        </p:nvCxnSpPr>
        <p:spPr>
          <a:xfrm>
            <a:off x="8826136" y="4102367"/>
            <a:ext cx="1093608" cy="8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102521" y="1838348"/>
            <a:ext cx="809215" cy="6353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D(I)</a:t>
            </a:r>
          </a:p>
        </p:txBody>
      </p:sp>
      <p:sp>
        <p:nvSpPr>
          <p:cNvPr id="56" name="Oval 55"/>
          <p:cNvSpPr/>
          <p:nvPr/>
        </p:nvSpPr>
        <p:spPr>
          <a:xfrm>
            <a:off x="9135972" y="1860120"/>
            <a:ext cx="809215" cy="6353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R(I)</a:t>
            </a:r>
          </a:p>
        </p:txBody>
      </p:sp>
      <p:sp>
        <p:nvSpPr>
          <p:cNvPr id="57" name="Oval 56"/>
          <p:cNvSpPr/>
          <p:nvPr/>
        </p:nvSpPr>
        <p:spPr>
          <a:xfrm>
            <a:off x="9157744" y="2339092"/>
            <a:ext cx="809215" cy="6353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D(J)</a:t>
            </a:r>
          </a:p>
        </p:txBody>
      </p:sp>
      <p:sp>
        <p:nvSpPr>
          <p:cNvPr id="58" name="Oval 57"/>
          <p:cNvSpPr/>
          <p:nvPr/>
        </p:nvSpPr>
        <p:spPr>
          <a:xfrm>
            <a:off x="11134590" y="2334737"/>
            <a:ext cx="809215" cy="6353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R(J)</a:t>
            </a:r>
          </a:p>
        </p:txBody>
      </p:sp>
      <p:cxnSp>
        <p:nvCxnSpPr>
          <p:cNvPr id="62" name="Straight Arrow Connector 61"/>
          <p:cNvCxnSpPr>
            <a:stCxn id="55" idx="6"/>
            <a:endCxn id="56" idx="2"/>
          </p:cNvCxnSpPr>
          <p:nvPr/>
        </p:nvCxnSpPr>
        <p:spPr>
          <a:xfrm>
            <a:off x="7911736" y="2156001"/>
            <a:ext cx="1224236" cy="21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7" idx="6"/>
            <a:endCxn id="58" idx="2"/>
          </p:cNvCxnSpPr>
          <p:nvPr/>
        </p:nvCxnSpPr>
        <p:spPr>
          <a:xfrm flipV="1">
            <a:off x="9966959" y="2652390"/>
            <a:ext cx="1167631" cy="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046720" y="1737360"/>
            <a:ext cx="9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(I)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149841" y="2286001"/>
            <a:ext cx="92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(J)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895806" y="3788229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(J)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506788" y="3169920"/>
            <a:ext cx="9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(I)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727474" y="4894217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(J)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76607" y="4502332"/>
            <a:ext cx="90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Detection of Data Hazard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hazard is detected in the Instruction Fetch (IF) stage of a pipeline</a:t>
            </a:r>
          </a:p>
          <a:p>
            <a:r>
              <a:rPr lang="en-US" dirty="0"/>
              <a:t>The domain and range of the fetched instruction is found out</a:t>
            </a:r>
          </a:p>
          <a:p>
            <a:r>
              <a:rPr lang="en-US" dirty="0">
                <a:solidFill>
                  <a:srgbClr val="0000FF"/>
                </a:solidFill>
              </a:rPr>
              <a:t>The domain and range of other instructions, being processed in the pipeline, is found out</a:t>
            </a:r>
          </a:p>
          <a:p>
            <a:r>
              <a:rPr lang="en-US" dirty="0"/>
              <a:t>If any of the necessary conditions, stated earlier, is detected, a warning signal is issued to prevent the hazard from taking place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5981</TotalTime>
  <Words>1800</Words>
  <Application>Microsoft Office PowerPoint</Application>
  <PresentationFormat>Custom</PresentationFormat>
  <Paragraphs>377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Pipelined Architecture CSEN 3104 Lecture 8</vt:lpstr>
      <vt:lpstr>Data Hazards</vt:lpstr>
      <vt:lpstr>Data Hazards</vt:lpstr>
      <vt:lpstr>Data Hazards: RAW (Read after Write)</vt:lpstr>
      <vt:lpstr>Data Hazards: WAW (Write after Write)</vt:lpstr>
      <vt:lpstr>Data Hazards: WAR (Write after Read)</vt:lpstr>
      <vt:lpstr>Detection of Data Hazards</vt:lpstr>
      <vt:lpstr>Conditions for data hazards </vt:lpstr>
      <vt:lpstr>Detection of Data Hazard </vt:lpstr>
      <vt:lpstr>Solution of Data Hazard: stall the pipeline</vt:lpstr>
      <vt:lpstr>Solution of Data Hazard: stall the pipeline</vt:lpstr>
      <vt:lpstr>Solution of Data Hazard: data forwarding</vt:lpstr>
      <vt:lpstr>Control Hazards</vt:lpstr>
      <vt:lpstr>Instruction Processing : (a) Non-pipelined (b) Pipelined with I7 as Jump instruction</vt:lpstr>
      <vt:lpstr>Techniques to mitigate Control Hazards: Freeze the pipeline</vt:lpstr>
      <vt:lpstr>Techniques to mitigate Control Hazards: Pre-fetching</vt:lpstr>
      <vt:lpstr>Techniques to mitigate Control Hazards: Branch Prediction</vt:lpstr>
      <vt:lpstr>Techniques to mitigate Control Hazards: Delayed Branch</vt:lpstr>
      <vt:lpstr>Example of Delayed Branch</vt:lpstr>
      <vt:lpstr>Example of Delayed Branch</vt:lpstr>
      <vt:lpstr>More about Delayed Branch</vt:lpstr>
      <vt:lpstr>Classification of pipelines</vt:lpstr>
      <vt:lpstr>Reservation Table</vt:lpstr>
      <vt:lpstr>Reservation Table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Block Diagram of 8085 CPU</dc:title>
  <dc:creator>Administrator</dc:creator>
  <cp:lastModifiedBy>Admin</cp:lastModifiedBy>
  <cp:revision>520</cp:revision>
  <cp:lastPrinted>2018-07-18T10:53:47Z</cp:lastPrinted>
  <dcterms:created xsi:type="dcterms:W3CDTF">2016-08-16T05:32:12Z</dcterms:created>
  <dcterms:modified xsi:type="dcterms:W3CDTF">2019-07-22T10:34:34Z</dcterms:modified>
</cp:coreProperties>
</file>