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7" r:id="rId2"/>
    <p:sldId id="903" r:id="rId3"/>
    <p:sldId id="904" r:id="rId4"/>
    <p:sldId id="905" r:id="rId5"/>
    <p:sldId id="906" r:id="rId6"/>
    <p:sldId id="907" r:id="rId7"/>
    <p:sldId id="908" r:id="rId8"/>
    <p:sldId id="909" r:id="rId9"/>
    <p:sldId id="910" r:id="rId10"/>
    <p:sldId id="911" r:id="rId11"/>
    <p:sldId id="912" r:id="rId12"/>
    <p:sldId id="913" r:id="rId13"/>
    <p:sldId id="914" r:id="rId14"/>
    <p:sldId id="915" r:id="rId15"/>
    <p:sldId id="916" r:id="rId16"/>
    <p:sldId id="917" r:id="rId17"/>
    <p:sldId id="918" r:id="rId18"/>
    <p:sldId id="919" r:id="rId19"/>
    <p:sldId id="920" r:id="rId20"/>
    <p:sldId id="921" r:id="rId21"/>
    <p:sldId id="922" r:id="rId22"/>
    <p:sldId id="923" r:id="rId23"/>
    <p:sldId id="924" r:id="rId24"/>
    <p:sldId id="925" r:id="rId25"/>
    <p:sldId id="926" r:id="rId26"/>
    <p:sldId id="927" r:id="rId27"/>
    <p:sldId id="901" r:id="rId28"/>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xmlns=""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434" autoAdjust="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185802CC-19E1-4080-8340-1003475045FE}" type="datetimeFigureOut">
              <a:rPr lang="en-US" smtClean="0"/>
              <a:pPr/>
              <a:t>7/30/2019</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3B1401EB-F155-40DF-B7BC-B147128E2853}" type="slidenum">
              <a:rPr lang="en-US" smtClean="0"/>
              <a:pPr/>
              <a:t>‹#›</a:t>
            </a:fld>
            <a:endParaRPr lang="en-US"/>
          </a:p>
        </p:txBody>
      </p:sp>
    </p:spTree>
    <p:extLst>
      <p:ext uri="{BB962C8B-B14F-4D97-AF65-F5344CB8AC3E}">
        <p14:creationId xmlns:p14="http://schemas.microsoft.com/office/powerpoint/2010/main" xmlns="" val="3115641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F766D55A-48C8-4439-B335-FC47618AE2CA}" type="datetimeFigureOut">
              <a:rPr lang="en-IN" smtClean="0"/>
              <a:pPr/>
              <a:t>30-07-2019</a:t>
            </a:fld>
            <a:endParaRPr lang="en-IN"/>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48DD1EAE-47E5-4507-BD68-3892BD253477}" type="slidenum">
              <a:rPr lang="en-IN" smtClean="0"/>
              <a:pPr/>
              <a:t>‹#›</a:t>
            </a:fld>
            <a:endParaRPr lang="en-IN"/>
          </a:p>
        </p:txBody>
      </p:sp>
    </p:spTree>
    <p:extLst>
      <p:ext uri="{BB962C8B-B14F-4D97-AF65-F5344CB8AC3E}">
        <p14:creationId xmlns:p14="http://schemas.microsoft.com/office/powerpoint/2010/main" xmlns="" val="353933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23944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143630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158371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61235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160588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7E1305-C4D9-4F3D-A4EA-2933B8E9E19B}"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406792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E1305-C4D9-4F3D-A4EA-2933B8E9E19B}" type="datetimeFigureOut">
              <a:rPr lang="en-US" smtClean="0"/>
              <a:pPr/>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2117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7E1305-C4D9-4F3D-A4EA-2933B8E9E19B}" type="datetimeFigureOut">
              <a:rPr lang="en-US" smtClean="0"/>
              <a:pPr/>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336405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1305-C4D9-4F3D-A4EA-2933B8E9E19B}" type="datetimeFigureOut">
              <a:rPr lang="en-US" smtClean="0"/>
              <a:pPr/>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324340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1305-C4D9-4F3D-A4EA-2933B8E9E19B}"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143385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1305-C4D9-4F3D-A4EA-2933B8E9E19B}"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402154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1305-C4D9-4F3D-A4EA-2933B8E9E19B}" type="datetimeFigureOut">
              <a:rPr lang="en-US" smtClean="0"/>
              <a:pPr/>
              <a:t>7/30/2019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18653-C21A-4D03-9FAB-76ECC09A32BB}" type="slidenum">
              <a:rPr lang="en-US" smtClean="0"/>
              <a:pPr/>
              <a:t>‹#›</a:t>
            </a:fld>
            <a:endParaRPr lang="en-US"/>
          </a:p>
        </p:txBody>
      </p:sp>
    </p:spTree>
    <p:extLst>
      <p:ext uri="{BB962C8B-B14F-4D97-AF65-F5344CB8AC3E}">
        <p14:creationId xmlns:p14="http://schemas.microsoft.com/office/powerpoint/2010/main" xmlns="" val="40953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Pipelined Architecture</a:t>
            </a:r>
            <a:br>
              <a:rPr lang="en-US" dirty="0">
                <a:solidFill>
                  <a:srgbClr val="FF0000"/>
                </a:solidFill>
              </a:rPr>
            </a:br>
            <a:r>
              <a:rPr lang="en-US" dirty="0">
                <a:solidFill>
                  <a:srgbClr val="00B0F0"/>
                </a:solidFill>
              </a:rPr>
              <a:t>CSEN 3104</a:t>
            </a:r>
            <a:br>
              <a:rPr lang="en-US" dirty="0">
                <a:solidFill>
                  <a:srgbClr val="00B0F0"/>
                </a:solidFill>
              </a:rPr>
            </a:br>
            <a:r>
              <a:rPr lang="en-US" dirty="0"/>
              <a:t>Lecture </a:t>
            </a:r>
            <a:r>
              <a:rPr lang="en-US" dirty="0" smtClean="0"/>
              <a:t>9</a:t>
            </a:r>
            <a:endParaRPr lang="en-US" dirty="0"/>
          </a:p>
        </p:txBody>
      </p:sp>
      <p:sp>
        <p:nvSpPr>
          <p:cNvPr id="3" name="Subtitle 2"/>
          <p:cNvSpPr>
            <a:spLocks noGrp="1"/>
          </p:cNvSpPr>
          <p:nvPr>
            <p:ph type="subTitle" idx="1"/>
          </p:nvPr>
        </p:nvSpPr>
        <p:spPr/>
        <p:txBody>
          <a:bodyPr/>
          <a:lstStyle/>
          <a:p>
            <a:endParaRPr lang="en-US" dirty="0"/>
          </a:p>
          <a:p>
            <a:endParaRPr lang="en-US" dirty="0"/>
          </a:p>
          <a:p>
            <a:r>
              <a:rPr lang="en-US" dirty="0">
                <a:solidFill>
                  <a:srgbClr val="0000FF"/>
                </a:solidFill>
              </a:rPr>
              <a:t>Dr. </a:t>
            </a:r>
            <a:r>
              <a:rPr lang="en-US" dirty="0" err="1">
                <a:solidFill>
                  <a:srgbClr val="0000FF"/>
                </a:solidFill>
              </a:rPr>
              <a:t>Debranjan</a:t>
            </a:r>
            <a:r>
              <a:rPr lang="en-US" dirty="0">
                <a:solidFill>
                  <a:srgbClr val="0000FF"/>
                </a:solidFill>
              </a:rPr>
              <a:t> Sarkar</a:t>
            </a:r>
          </a:p>
        </p:txBody>
      </p:sp>
    </p:spTree>
    <p:extLst>
      <p:ext uri="{BB962C8B-B14F-4D97-AF65-F5344CB8AC3E}">
        <p14:creationId xmlns:p14="http://schemas.microsoft.com/office/powerpoint/2010/main" xmlns="" val="170153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Collision Vectors</a:t>
            </a:r>
          </a:p>
        </p:txBody>
      </p:sp>
      <p:sp>
        <p:nvSpPr>
          <p:cNvPr id="3" name="Content Placeholder 2"/>
          <p:cNvSpPr>
            <a:spLocks noGrp="1"/>
          </p:cNvSpPr>
          <p:nvPr>
            <p:ph idx="1"/>
          </p:nvPr>
        </p:nvSpPr>
        <p:spPr>
          <a:xfrm>
            <a:off x="838200" y="1862569"/>
            <a:ext cx="10515600" cy="4351338"/>
          </a:xfrm>
        </p:spPr>
        <p:txBody>
          <a:bodyPr>
            <a:normAutofit lnSpcReduction="10000"/>
          </a:bodyPr>
          <a:lstStyle/>
          <a:p>
            <a:r>
              <a:rPr lang="en-US" dirty="0">
                <a:solidFill>
                  <a:srgbClr val="0000FF"/>
                </a:solidFill>
              </a:rPr>
              <a:t>A collision vector is a combined set of permissible and forbidden latencies.</a:t>
            </a:r>
            <a:endParaRPr lang="en-IN" dirty="0">
              <a:solidFill>
                <a:srgbClr val="0000FF"/>
              </a:solidFill>
            </a:endParaRPr>
          </a:p>
          <a:p>
            <a:r>
              <a:rPr lang="en-US" dirty="0"/>
              <a:t>Let the Maximum forbidden latency be m (here 4)  and n = no. of columns (m ≤ n-1)</a:t>
            </a:r>
            <a:endParaRPr lang="en-IN" dirty="0"/>
          </a:p>
          <a:p>
            <a:r>
              <a:rPr lang="en-US" dirty="0">
                <a:solidFill>
                  <a:srgbClr val="0000FF"/>
                </a:solidFill>
              </a:rPr>
              <a:t>Then the collision vector is an m-bit binary number C = (C</a:t>
            </a:r>
            <a:r>
              <a:rPr lang="en-US" baseline="-25000" dirty="0">
                <a:solidFill>
                  <a:srgbClr val="0000FF"/>
                </a:solidFill>
              </a:rPr>
              <a:t>m</a:t>
            </a:r>
            <a:r>
              <a:rPr lang="en-US" dirty="0">
                <a:solidFill>
                  <a:srgbClr val="0000FF"/>
                </a:solidFill>
              </a:rPr>
              <a:t> C</a:t>
            </a:r>
            <a:r>
              <a:rPr lang="en-US" baseline="-25000" dirty="0">
                <a:solidFill>
                  <a:srgbClr val="0000FF"/>
                </a:solidFill>
              </a:rPr>
              <a:t>m-1</a:t>
            </a:r>
            <a:r>
              <a:rPr lang="en-US" dirty="0">
                <a:solidFill>
                  <a:srgbClr val="0000FF"/>
                </a:solidFill>
              </a:rPr>
              <a:t>….C</a:t>
            </a:r>
            <a:r>
              <a:rPr lang="en-US" baseline="-25000" dirty="0">
                <a:solidFill>
                  <a:srgbClr val="0000FF"/>
                </a:solidFill>
              </a:rPr>
              <a:t>2</a:t>
            </a:r>
            <a:r>
              <a:rPr lang="en-US" dirty="0">
                <a:solidFill>
                  <a:srgbClr val="0000FF"/>
                </a:solidFill>
              </a:rPr>
              <a:t> C</a:t>
            </a:r>
            <a:r>
              <a:rPr lang="en-US" baseline="-25000" dirty="0">
                <a:solidFill>
                  <a:srgbClr val="0000FF"/>
                </a:solidFill>
              </a:rPr>
              <a:t>1</a:t>
            </a:r>
            <a:r>
              <a:rPr lang="en-US" dirty="0">
                <a:solidFill>
                  <a:srgbClr val="0000FF"/>
                </a:solidFill>
              </a:rPr>
              <a:t> )</a:t>
            </a:r>
            <a:endParaRPr lang="en-IN" dirty="0">
              <a:solidFill>
                <a:srgbClr val="0000FF"/>
              </a:solidFill>
            </a:endParaRPr>
          </a:p>
          <a:p>
            <a:r>
              <a:rPr lang="en-US" dirty="0"/>
              <a:t>The initial collision vector, C, is created from the forbidden list in the following way: </a:t>
            </a:r>
          </a:p>
          <a:p>
            <a:pPr lvl="1"/>
            <a:r>
              <a:rPr lang="en-US" dirty="0"/>
              <a:t>each component </a:t>
            </a:r>
            <a:r>
              <a:rPr lang="en-US" dirty="0" err="1"/>
              <a:t>C</a:t>
            </a:r>
            <a:r>
              <a:rPr lang="en-US" baseline="-25000" dirty="0" err="1"/>
              <a:t>i</a:t>
            </a:r>
            <a:r>
              <a:rPr lang="en-US" dirty="0"/>
              <a:t> of C, for </a:t>
            </a:r>
            <a:r>
              <a:rPr lang="en-US" dirty="0" err="1"/>
              <a:t>i</a:t>
            </a:r>
            <a:r>
              <a:rPr lang="en-US" dirty="0"/>
              <a:t>=1 to m, is 1 if </a:t>
            </a:r>
            <a:r>
              <a:rPr lang="en-US" dirty="0" err="1"/>
              <a:t>i</a:t>
            </a:r>
            <a:r>
              <a:rPr lang="en-US" dirty="0"/>
              <a:t> is an element of the forbidden list.</a:t>
            </a:r>
          </a:p>
          <a:p>
            <a:pPr lvl="1"/>
            <a:r>
              <a:rPr lang="en-US" dirty="0"/>
              <a:t>Otherwise, </a:t>
            </a:r>
            <a:r>
              <a:rPr lang="en-US" dirty="0" err="1"/>
              <a:t>C</a:t>
            </a:r>
            <a:r>
              <a:rPr lang="en-US" baseline="-25000" dirty="0" err="1"/>
              <a:t>i</a:t>
            </a:r>
            <a:r>
              <a:rPr lang="en-US" dirty="0"/>
              <a:t> is zero</a:t>
            </a:r>
          </a:p>
          <a:p>
            <a:endParaRPr lang="en-US"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4313"/>
            <a:ext cx="10972800" cy="1143000"/>
          </a:xfrm>
        </p:spPr>
        <p:txBody>
          <a:bodyPr rtlCol="0">
            <a:normAutofit/>
          </a:bodyPr>
          <a:lstStyle/>
          <a:p>
            <a:pPr eaLnBrk="1" fontAlgn="auto" hangingPunct="1">
              <a:spcAft>
                <a:spcPts val="0"/>
              </a:spcAft>
              <a:defRPr/>
            </a:pPr>
            <a:r>
              <a:rPr lang="en-US" b="1" dirty="0">
                <a:solidFill>
                  <a:srgbClr val="FF0000"/>
                </a:solidFill>
              </a:rPr>
              <a:t>Example 1</a:t>
            </a:r>
            <a:endParaRPr lang="en-IN" b="1" dirty="0">
              <a:solidFill>
                <a:srgbClr val="FF0000"/>
              </a:solidFill>
            </a:endParaRPr>
          </a:p>
        </p:txBody>
      </p:sp>
      <p:cxnSp>
        <p:nvCxnSpPr>
          <p:cNvPr id="25" name="Straight Connector 24"/>
          <p:cNvCxnSpPr/>
          <p:nvPr/>
        </p:nvCxnSpPr>
        <p:spPr bwMode="auto">
          <a:xfrm>
            <a:off x="5712884" y="4170364"/>
            <a:ext cx="232833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6"/>
          <p:cNvGrpSpPr>
            <a:grpSpLocks/>
          </p:cNvGrpSpPr>
          <p:nvPr/>
        </p:nvGrpSpPr>
        <p:grpSpPr bwMode="auto">
          <a:xfrm>
            <a:off x="3479801" y="1214438"/>
            <a:ext cx="5679017" cy="3143250"/>
            <a:chOff x="2642380" y="1928802"/>
            <a:chExt cx="4359306" cy="3644926"/>
          </a:xfrm>
        </p:grpSpPr>
        <p:cxnSp>
          <p:nvCxnSpPr>
            <p:cNvPr id="8" name="Straight Connector 7"/>
            <p:cNvCxnSpPr/>
            <p:nvPr/>
          </p:nvCxnSpPr>
          <p:spPr>
            <a:xfrm rot="5400000" flipH="1" flipV="1">
              <a:off x="2464628" y="2106554"/>
              <a:ext cx="357129" cy="16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42380" y="1928802"/>
              <a:ext cx="4359306" cy="18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823121" y="2107367"/>
              <a:ext cx="3571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179231" y="5320715"/>
              <a:ext cx="500717" cy="1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777" y="5571887"/>
              <a:ext cx="1785642" cy="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963248" y="5320715"/>
              <a:ext cx="500717" cy="1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214677" y="5214865"/>
              <a:ext cx="285335" cy="16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999397" y="5213945"/>
              <a:ext cx="287176" cy="1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25" name="Content Placeholder 2"/>
          <p:cNvSpPr txBox="1">
            <a:spLocks/>
          </p:cNvSpPr>
          <p:nvPr/>
        </p:nvSpPr>
        <p:spPr bwMode="auto">
          <a:xfrm>
            <a:off x="609600" y="4429125"/>
            <a:ext cx="11296651" cy="1214438"/>
          </a:xfrm>
          <a:prstGeom prst="rect">
            <a:avLst/>
          </a:prstGeom>
          <a:noFill/>
          <a:ln w="9525">
            <a:noFill/>
            <a:miter lim="800000"/>
            <a:headEnd/>
            <a:tailEnd/>
          </a:ln>
        </p:spPr>
        <p:txBody>
          <a:bodyPr/>
          <a:lstStyle/>
          <a:p>
            <a:pPr marL="342900" indent="-342900">
              <a:spcBef>
                <a:spcPct val="20000"/>
              </a:spcBef>
              <a:buFont typeface="Arial" charset="0"/>
              <a:buChar char="•"/>
            </a:pPr>
            <a:endParaRPr lang="en-US" sz="3200" dirty="0">
              <a:latin typeface="Calibri" pitchFamily="34" charset="0"/>
            </a:endParaRPr>
          </a:p>
          <a:p>
            <a:pPr marL="342900" indent="-342900">
              <a:spcBef>
                <a:spcPct val="20000"/>
              </a:spcBef>
              <a:buFont typeface="Arial" charset="0"/>
              <a:buChar char="•"/>
            </a:pPr>
            <a:r>
              <a:rPr lang="en-US" sz="3200" dirty="0">
                <a:solidFill>
                  <a:srgbClr val="0000FF"/>
                </a:solidFill>
                <a:latin typeface="Calibri" pitchFamily="34" charset="0"/>
              </a:rPr>
              <a:t>Forbidden Latency Set, F	= {5} U {2} U {2} 	   = { 2,5}</a:t>
            </a:r>
          </a:p>
          <a:p>
            <a:pPr marL="342900" indent="-342900">
              <a:spcBef>
                <a:spcPct val="20000"/>
              </a:spcBef>
              <a:buFont typeface="Arial" charset="0"/>
              <a:buChar char="•"/>
            </a:pPr>
            <a:r>
              <a:rPr lang="en-US" sz="3200" dirty="0">
                <a:solidFill>
                  <a:srgbClr val="0000FF"/>
                </a:solidFill>
                <a:latin typeface="Calibri" pitchFamily="34" charset="0"/>
              </a:rPr>
              <a:t>Permissible Latency List = { 1,3,4}</a:t>
            </a:r>
          </a:p>
          <a:p>
            <a:pPr marL="342900" indent="-342900">
              <a:spcBef>
                <a:spcPct val="20000"/>
              </a:spcBef>
              <a:buFont typeface="Arial" charset="0"/>
              <a:buChar char="•"/>
            </a:pPr>
            <a:r>
              <a:rPr lang="en-US" sz="3200" dirty="0">
                <a:solidFill>
                  <a:srgbClr val="0000FF"/>
                </a:solidFill>
                <a:latin typeface="Calibri" pitchFamily="34" charset="0"/>
              </a:rPr>
              <a:t>Initial Collision Vector = 10010</a:t>
            </a:r>
          </a:p>
          <a:p>
            <a:pPr marL="342900" indent="-342900">
              <a:spcBef>
                <a:spcPct val="20000"/>
              </a:spcBef>
              <a:buFont typeface="Arial" charset="0"/>
              <a:buChar char="•"/>
            </a:pPr>
            <a:endParaRPr lang="en-US" sz="3200" dirty="0">
              <a:solidFill>
                <a:srgbClr val="0000FF"/>
              </a:solidFill>
              <a:latin typeface="Calibri" pitchFamily="34" charset="0"/>
            </a:endParaRPr>
          </a:p>
          <a:p>
            <a:pPr marL="342900" indent="-342900">
              <a:spcBef>
                <a:spcPct val="20000"/>
              </a:spcBef>
              <a:buFont typeface="Arial" charset="0"/>
              <a:buChar char="•"/>
            </a:pPr>
            <a:endParaRPr lang="en-IN" sz="3200" dirty="0">
              <a:latin typeface="Calibri" pitchFamily="34" charset="0"/>
            </a:endParaRPr>
          </a:p>
        </p:txBody>
      </p:sp>
      <p:pic>
        <p:nvPicPr>
          <p:cNvPr id="5126" name="Picture 17"/>
          <p:cNvPicPr>
            <a:picLocks noChangeAspect="1" noChangeArrowheads="1"/>
          </p:cNvPicPr>
          <p:nvPr/>
        </p:nvPicPr>
        <p:blipFill>
          <a:blip r:embed="rId2"/>
          <a:srcRect/>
          <a:stretch>
            <a:fillRect/>
          </a:stretch>
        </p:blipFill>
        <p:spPr bwMode="auto">
          <a:xfrm>
            <a:off x="1828800" y="1447800"/>
            <a:ext cx="8094133"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State Diagram</a:t>
            </a:r>
            <a:r>
              <a:rPr lang="en-US" dirty="0"/>
              <a:t> </a:t>
            </a:r>
          </a:p>
        </p:txBody>
      </p:sp>
      <p:sp>
        <p:nvSpPr>
          <p:cNvPr id="4" name="Content Placeholder 3"/>
          <p:cNvSpPr>
            <a:spLocks noGrp="1"/>
          </p:cNvSpPr>
          <p:nvPr>
            <p:ph idx="1"/>
          </p:nvPr>
        </p:nvSpPr>
        <p:spPr/>
        <p:txBody>
          <a:bodyPr/>
          <a:lstStyle/>
          <a:p>
            <a:r>
              <a:rPr lang="en-US" dirty="0">
                <a:solidFill>
                  <a:srgbClr val="0000FF"/>
                </a:solidFill>
              </a:rPr>
              <a:t>State Diagram is a graph of all the possible operation sequences through the pipeline</a:t>
            </a:r>
          </a:p>
          <a:p>
            <a:r>
              <a:rPr lang="en-US" dirty="0"/>
              <a:t>State diagrams can be constructed to specify the permissible transitions among successive initiations</a:t>
            </a:r>
            <a:endParaRPr lang="en-US" dirty="0">
              <a:solidFill>
                <a:srgbClr val="0000FF"/>
              </a:solidFill>
            </a:endParaRPr>
          </a:p>
          <a:p>
            <a:r>
              <a:rPr lang="en-US" dirty="0">
                <a:solidFill>
                  <a:srgbClr val="0000FF"/>
                </a:solidFill>
              </a:rPr>
              <a:t>State diagrams can be used to show the different states of a pipeline for a given time slice</a:t>
            </a:r>
          </a:p>
          <a:p>
            <a:r>
              <a:rPr lang="en-US" dirty="0"/>
              <a:t>Once a state diagram is created, it is easier to derive schedules of input data for the pipeline that have no collisions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 xmlns:a16="http://schemas.microsoft.com/office/drawing/2014/main" id="{79C574FD-589C-4922-A949-2758E7871B17}"/>
              </a:ext>
            </a:extLst>
          </p:cNvPr>
          <p:cNvSpPr>
            <a:spLocks noGrp="1"/>
          </p:cNvSpPr>
          <p:nvPr>
            <p:ph type="title"/>
          </p:nvPr>
        </p:nvSpPr>
        <p:spPr/>
        <p:txBody>
          <a:bodyPr/>
          <a:lstStyle/>
          <a:p>
            <a:r>
              <a:rPr lang="en-US" altLang="en-US" b="1" dirty="0">
                <a:solidFill>
                  <a:srgbClr val="FF0000"/>
                </a:solidFill>
              </a:rPr>
              <a:t>Procedure for construction of State Diagram</a:t>
            </a:r>
          </a:p>
        </p:txBody>
      </p:sp>
      <p:sp>
        <p:nvSpPr>
          <p:cNvPr id="3" name="Content Placeholder 2">
            <a:extLst>
              <a:ext uri="{FF2B5EF4-FFF2-40B4-BE49-F238E27FC236}">
                <a16:creationId xmlns="" xmlns:a16="http://schemas.microsoft.com/office/drawing/2014/main" id="{598C3B5D-00C4-4079-BECC-F6491B44CC17}"/>
              </a:ext>
            </a:extLst>
          </p:cNvPr>
          <p:cNvSpPr>
            <a:spLocks noGrp="1"/>
          </p:cNvSpPr>
          <p:nvPr>
            <p:ph idx="1"/>
          </p:nvPr>
        </p:nvSpPr>
        <p:spPr/>
        <p:txBody>
          <a:bodyPr>
            <a:normAutofit fontScale="92500" lnSpcReduction="20000"/>
          </a:bodyPr>
          <a:lstStyle/>
          <a:p>
            <a:pPr marL="514350" indent="-514350">
              <a:buFont typeface="+mj-lt"/>
              <a:buAutoNum type="arabicPeriod"/>
              <a:defRPr/>
            </a:pPr>
            <a:r>
              <a:rPr lang="en-US" dirty="0"/>
              <a:t>Start with the ICV</a:t>
            </a:r>
          </a:p>
          <a:p>
            <a:pPr marL="514350" indent="-514350">
              <a:buFont typeface="+mj-lt"/>
              <a:buAutoNum type="arabicPeriod"/>
              <a:defRPr/>
            </a:pPr>
            <a:r>
              <a:rPr lang="en-US" dirty="0"/>
              <a:t>For each unprocessed state, </a:t>
            </a:r>
          </a:p>
          <a:p>
            <a:pPr marL="514350" indent="-514350">
              <a:buNone/>
              <a:defRPr/>
            </a:pPr>
            <a:r>
              <a:rPr lang="en-US" dirty="0"/>
              <a:t>	For each bit </a:t>
            </a:r>
            <a:r>
              <a:rPr lang="en-US" dirty="0" err="1"/>
              <a:t>i</a:t>
            </a:r>
            <a:r>
              <a:rPr lang="en-US" dirty="0"/>
              <a:t> in the </a:t>
            </a:r>
            <a:r>
              <a:rPr lang="en-US" dirty="0" err="1"/>
              <a:t>CV</a:t>
            </a:r>
            <a:r>
              <a:rPr lang="en-US" baseline="-25000" dirty="0" err="1"/>
              <a:t>i</a:t>
            </a:r>
            <a:r>
              <a:rPr lang="en-US" dirty="0"/>
              <a:t> which is 0, do the following:</a:t>
            </a:r>
          </a:p>
          <a:p>
            <a:pPr marL="514350" indent="-514350">
              <a:buFont typeface="+mj-lt"/>
              <a:buAutoNum type="alphaLcPeriod"/>
              <a:defRPr/>
            </a:pPr>
            <a:r>
              <a:rPr lang="en-US" dirty="0"/>
              <a:t>Shift </a:t>
            </a:r>
            <a:r>
              <a:rPr lang="en-US" dirty="0" err="1"/>
              <a:t>CV</a:t>
            </a:r>
            <a:r>
              <a:rPr lang="en-US" baseline="-25000" dirty="0" err="1"/>
              <a:t>i</a:t>
            </a:r>
            <a:r>
              <a:rPr lang="en-US" dirty="0"/>
              <a:t> right by </a:t>
            </a:r>
            <a:r>
              <a:rPr lang="en-US" dirty="0" err="1"/>
              <a:t>i</a:t>
            </a:r>
            <a:r>
              <a:rPr lang="en-US" dirty="0"/>
              <a:t> bits</a:t>
            </a:r>
          </a:p>
          <a:p>
            <a:pPr marL="514350" indent="-514350">
              <a:buFont typeface="+mj-lt"/>
              <a:buAutoNum type="alphaLcPeriod"/>
              <a:defRPr/>
            </a:pPr>
            <a:r>
              <a:rPr lang="en-US" dirty="0"/>
              <a:t>Drop </a:t>
            </a:r>
            <a:r>
              <a:rPr lang="en-US" dirty="0" err="1"/>
              <a:t>i</a:t>
            </a:r>
            <a:r>
              <a:rPr lang="en-US" dirty="0"/>
              <a:t> rightmost bits</a:t>
            </a:r>
          </a:p>
          <a:p>
            <a:pPr marL="514350" indent="-514350">
              <a:buFont typeface="Calibri" panose="020F0502020204030204" pitchFamily="34" charset="0"/>
              <a:buAutoNum type="alphaLcPeriod" startAt="3"/>
            </a:pPr>
            <a:r>
              <a:rPr lang="en-US" altLang="en-US" dirty="0"/>
              <a:t>Append zeros to left</a:t>
            </a:r>
          </a:p>
          <a:p>
            <a:pPr marL="514350" indent="-514350">
              <a:buFont typeface="Calibri" panose="020F0502020204030204" pitchFamily="34" charset="0"/>
              <a:buAutoNum type="alphaLcPeriod" startAt="3"/>
            </a:pPr>
            <a:r>
              <a:rPr lang="en-US" altLang="en-US" dirty="0"/>
              <a:t>Logically OR with ICV</a:t>
            </a:r>
          </a:p>
          <a:p>
            <a:pPr marL="514350" indent="-514350" algn="just">
              <a:buFont typeface="Calibri" panose="020F0502020204030204" pitchFamily="34" charset="0"/>
              <a:buAutoNum type="alphaLcPeriod" startAt="3"/>
            </a:pPr>
            <a:r>
              <a:rPr lang="en-US" altLang="en-US" dirty="0"/>
              <a:t>If step(d) results in a new state then form a new node for this state and join it with node of </a:t>
            </a:r>
            <a:r>
              <a:rPr lang="en-US" altLang="en-US" dirty="0" err="1"/>
              <a:t>CV</a:t>
            </a:r>
            <a:r>
              <a:rPr lang="en-US" altLang="en-US" baseline="-25000" dirty="0" err="1"/>
              <a:t>i</a:t>
            </a:r>
            <a:r>
              <a:rPr lang="en-US" altLang="en-US" dirty="0"/>
              <a:t> by an arc with a marking </a:t>
            </a:r>
            <a:r>
              <a:rPr lang="en-US" altLang="en-US" dirty="0" err="1"/>
              <a:t>i</a:t>
            </a:r>
            <a:r>
              <a:rPr lang="en-US" altLang="en-US" dirty="0"/>
              <a:t>. </a:t>
            </a:r>
          </a:p>
          <a:p>
            <a:pPr marL="514350" indent="-514350" algn="just"/>
            <a:r>
              <a:rPr lang="en-US" altLang="en-US" dirty="0"/>
              <a:t>This shifting process needs to continue until no more new states can be generated.</a:t>
            </a:r>
          </a:p>
          <a:p>
            <a:pPr marL="514350" indent="-514350">
              <a:buFont typeface="+mj-lt"/>
              <a:buAutoNum type="alphaLcPeriod"/>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 xmlns:a16="http://schemas.microsoft.com/office/drawing/2014/main" id="{37EB5400-526F-448D-86E2-47A7FBA6BA5C}"/>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p>
        </p:txBody>
      </p:sp>
      <p:sp>
        <p:nvSpPr>
          <p:cNvPr id="28675" name="TextBox 3">
            <a:extLst>
              <a:ext uri="{FF2B5EF4-FFF2-40B4-BE49-F238E27FC236}">
                <a16:creationId xmlns="" xmlns:a16="http://schemas.microsoft.com/office/drawing/2014/main" id="{53A18FCC-0B96-487F-A157-6ED7C9B31512}"/>
              </a:ext>
            </a:extLst>
          </p:cNvPr>
          <p:cNvSpPr txBox="1">
            <a:spLocks noChangeArrowheads="1"/>
          </p:cNvSpPr>
          <p:nvPr/>
        </p:nvSpPr>
        <p:spPr bwMode="auto">
          <a:xfrm>
            <a:off x="4938714" y="1714501"/>
            <a:ext cx="199548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Tree>
    <p:extLst>
      <p:ext uri="{BB962C8B-B14F-4D97-AF65-F5344CB8AC3E}">
        <p14:creationId xmlns="" xmlns:p14="http://schemas.microsoft.com/office/powerpoint/2010/main" val="2074197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 xmlns:a16="http://schemas.microsoft.com/office/drawing/2014/main" id="{7B3017AA-E1D5-42A3-A14D-6C4154783291}"/>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0311C981-5A81-4E31-BEE5-1480EB2DB83E}"/>
              </a:ext>
            </a:extLst>
          </p:cNvPr>
          <p:cNvCxnSpPr>
            <a:stCxn id="28675" idx="2"/>
          </p:cNvCxnSpPr>
          <p:nvPr/>
        </p:nvCxnSpPr>
        <p:spPr>
          <a:xfrm rot="5400000">
            <a:off x="3881438" y="2319338"/>
            <a:ext cx="1681162" cy="13954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6">
            <a:extLst>
              <a:ext uri="{FF2B5EF4-FFF2-40B4-BE49-F238E27FC236}">
                <a16:creationId xmlns="" xmlns:a16="http://schemas.microsoft.com/office/drawing/2014/main" id="{17FEEE66-5383-482E-8C28-3D716404E181}"/>
              </a:ext>
            </a:extLst>
          </p:cNvPr>
          <p:cNvGrpSpPr>
            <a:grpSpLocks/>
          </p:cNvGrpSpPr>
          <p:nvPr/>
        </p:nvGrpSpPr>
        <p:grpSpPr bwMode="auto">
          <a:xfrm>
            <a:off x="3024189" y="1714500"/>
            <a:ext cx="6929437" cy="2700338"/>
            <a:chOff x="2428875" y="1428750"/>
            <a:chExt cx="5786461" cy="2027914"/>
          </a:xfrm>
        </p:grpSpPr>
        <p:sp>
          <p:nvSpPr>
            <p:cNvPr id="28675" name="TextBox 3">
              <a:extLst>
                <a:ext uri="{FF2B5EF4-FFF2-40B4-BE49-F238E27FC236}">
                  <a16:creationId xmlns="" xmlns:a16="http://schemas.microsoft.com/office/drawing/2014/main" id="{C7193ABC-1EA2-4395-BACE-3FA240291906}"/>
                </a:ext>
              </a:extLst>
            </p:cNvPr>
            <p:cNvSpPr txBox="1">
              <a:spLocks noChangeArrowheads="1"/>
            </p:cNvSpPr>
            <p:nvPr/>
          </p:nvSpPr>
          <p:spPr bwMode="auto">
            <a:xfrm>
              <a:off x="3428415" y="1428750"/>
              <a:ext cx="2000405" cy="346927"/>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 name="TextBox 24">
              <a:extLst>
                <a:ext uri="{FF2B5EF4-FFF2-40B4-BE49-F238E27FC236}">
                  <a16:creationId xmlns="" xmlns:a16="http://schemas.microsoft.com/office/drawing/2014/main" id="{61960074-12BF-4D7C-8AC7-879384D2F3D5}"/>
                </a:ext>
              </a:extLst>
            </p:cNvPr>
            <p:cNvSpPr txBox="1">
              <a:spLocks noChangeArrowheads="1"/>
            </p:cNvSpPr>
            <p:nvPr/>
          </p:nvSpPr>
          <p:spPr bwMode="auto">
            <a:xfrm>
              <a:off x="2428875" y="3038205"/>
              <a:ext cx="2000405" cy="346927"/>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1273" name="TextBox 14">
              <a:extLst>
                <a:ext uri="{FF2B5EF4-FFF2-40B4-BE49-F238E27FC236}">
                  <a16:creationId xmlns="" xmlns:a16="http://schemas.microsoft.com/office/drawing/2014/main" id="{1A059D9B-3688-40FC-A6E7-FAF648FF859B}"/>
                </a:ext>
              </a:extLst>
            </p:cNvPr>
            <p:cNvSpPr txBox="1">
              <a:spLocks noChangeArrowheads="1"/>
            </p:cNvSpPr>
            <p:nvPr/>
          </p:nvSpPr>
          <p:spPr bwMode="auto">
            <a:xfrm>
              <a:off x="4929199" y="2555298"/>
              <a:ext cx="3286137" cy="901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01001</a:t>
              </a:r>
            </a:p>
            <a:p>
              <a:pPr eaLnBrk="1" hangingPunct="1">
                <a:spcBef>
                  <a:spcPct val="0"/>
                </a:spcBef>
                <a:buFontTx/>
                <a:buNone/>
              </a:pPr>
              <a:r>
                <a:rPr lang="en-US" altLang="en-US" sz="2400" b="1">
                  <a:latin typeface="Arial" panose="020B0604020202020204" pitchFamily="34" charset="0"/>
                </a:rPr>
                <a:t>CV*	11011 </a:t>
              </a:r>
              <a:endParaRPr lang="en-IN" altLang="en-US" sz="2400" b="1">
                <a:latin typeface="Arial" panose="020B0604020202020204" pitchFamily="34" charset="0"/>
              </a:endParaRPr>
            </a:p>
          </p:txBody>
        </p:sp>
      </p:grpSp>
      <p:sp>
        <p:nvSpPr>
          <p:cNvPr id="11269" name="TextBox 14">
            <a:extLst>
              <a:ext uri="{FF2B5EF4-FFF2-40B4-BE49-F238E27FC236}">
                <a16:creationId xmlns="" xmlns:a16="http://schemas.microsoft.com/office/drawing/2014/main" id="{8B570893-F498-4A2C-811E-8506A584F764}"/>
              </a:ext>
            </a:extLst>
          </p:cNvPr>
          <p:cNvSpPr txBox="1">
            <a:spLocks noChangeArrowheads="1"/>
          </p:cNvSpPr>
          <p:nvPr/>
        </p:nvSpPr>
        <p:spPr bwMode="auto">
          <a:xfrm>
            <a:off x="7096126" y="1928814"/>
            <a:ext cx="7858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 1 </a:t>
            </a:r>
          </a:p>
        </p:txBody>
      </p:sp>
      <p:sp>
        <p:nvSpPr>
          <p:cNvPr id="11270" name="TextBox 15">
            <a:extLst>
              <a:ext uri="{FF2B5EF4-FFF2-40B4-BE49-F238E27FC236}">
                <a16:creationId xmlns="" xmlns:a16="http://schemas.microsoft.com/office/drawing/2014/main" id="{06F8A549-3BE0-4F32-8DFE-C7E55C2F7A0E}"/>
              </a:ext>
            </a:extLst>
          </p:cNvPr>
          <p:cNvSpPr txBox="1">
            <a:spLocks noChangeArrowheads="1"/>
          </p:cNvSpPr>
          <p:nvPr/>
        </p:nvSpPr>
        <p:spPr bwMode="auto">
          <a:xfrm>
            <a:off x="4024313" y="314325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spTree>
    <p:extLst>
      <p:ext uri="{BB962C8B-B14F-4D97-AF65-F5344CB8AC3E}">
        <p14:creationId xmlns="" xmlns:p14="http://schemas.microsoft.com/office/powerpoint/2010/main" val="33680370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D4DADB74-BE1A-4FB1-8EA8-3B6DAC50DEDC}"/>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983A193C-D782-46D7-A95A-396EA26737EE}"/>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22096FCB-34C3-436F-8F79-F09D742F559B}"/>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 </a:t>
            </a:r>
          </a:p>
        </p:txBody>
      </p:sp>
      <p:sp>
        <p:nvSpPr>
          <p:cNvPr id="28678" name="TextBox 24">
            <a:extLst>
              <a:ext uri="{FF2B5EF4-FFF2-40B4-BE49-F238E27FC236}">
                <a16:creationId xmlns="" xmlns:a16="http://schemas.microsoft.com/office/drawing/2014/main" id="{4DE2F638-3BEB-463F-ADA9-5A8DFD7D926F}"/>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2294" name="TextBox 15">
            <a:extLst>
              <a:ext uri="{FF2B5EF4-FFF2-40B4-BE49-F238E27FC236}">
                <a16:creationId xmlns="" xmlns:a16="http://schemas.microsoft.com/office/drawing/2014/main" id="{3F9324CC-9FFE-4D69-B751-BEC1F51662B4}"/>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sp>
        <p:nvSpPr>
          <p:cNvPr id="12295" name="TextBox 14">
            <a:extLst>
              <a:ext uri="{FF2B5EF4-FFF2-40B4-BE49-F238E27FC236}">
                <a16:creationId xmlns="" xmlns:a16="http://schemas.microsoft.com/office/drawing/2014/main" id="{1E41F1AA-AED8-4705-B54B-2D59047CB866}"/>
              </a:ext>
            </a:extLst>
          </p:cNvPr>
          <p:cNvSpPr txBox="1">
            <a:spLocks noChangeArrowheads="1"/>
          </p:cNvSpPr>
          <p:nvPr/>
        </p:nvSpPr>
        <p:spPr bwMode="auto">
          <a:xfrm>
            <a:off x="5715001" y="28956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00010</a:t>
            </a:r>
          </a:p>
          <a:p>
            <a:pPr eaLnBrk="1" hangingPunct="1">
              <a:spcBef>
                <a:spcPct val="0"/>
              </a:spcBef>
              <a:buFontTx/>
              <a:buNone/>
            </a:pPr>
            <a:r>
              <a:rPr lang="en-US" altLang="en-US" sz="2400" b="1">
                <a:latin typeface="Arial" panose="020B0604020202020204" pitchFamily="34" charset="0"/>
              </a:rPr>
              <a:t>CV*	10010 </a:t>
            </a:r>
            <a:endParaRPr lang="en-IN" altLang="en-US" sz="2400" b="1">
              <a:latin typeface="Arial" panose="020B0604020202020204" pitchFamily="34" charset="0"/>
            </a:endParaRPr>
          </a:p>
        </p:txBody>
      </p:sp>
      <p:sp>
        <p:nvSpPr>
          <p:cNvPr id="12296" name="TextBox 12">
            <a:extLst>
              <a:ext uri="{FF2B5EF4-FFF2-40B4-BE49-F238E27FC236}">
                <a16:creationId xmlns="" xmlns:a16="http://schemas.microsoft.com/office/drawing/2014/main" id="{C26DA56E-C764-4E8F-82F3-4AA31E265B79}"/>
              </a:ext>
            </a:extLst>
          </p:cNvPr>
          <p:cNvSpPr txBox="1">
            <a:spLocks noChangeArrowheads="1"/>
          </p:cNvSpPr>
          <p:nvPr/>
        </p:nvSpPr>
        <p:spPr bwMode="auto">
          <a:xfrm>
            <a:off x="7096126" y="1928814"/>
            <a:ext cx="7858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 3</a:t>
            </a:r>
          </a:p>
        </p:txBody>
      </p:sp>
      <p:sp>
        <p:nvSpPr>
          <p:cNvPr id="12297" name="TextBox 15">
            <a:extLst>
              <a:ext uri="{FF2B5EF4-FFF2-40B4-BE49-F238E27FC236}">
                <a16:creationId xmlns="" xmlns:a16="http://schemas.microsoft.com/office/drawing/2014/main" id="{5F22CA49-34FD-4EEF-AC29-C3F0AD4C7303}"/>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4" name="Shape 13">
            <a:extLst>
              <a:ext uri="{FF2B5EF4-FFF2-40B4-BE49-F238E27FC236}">
                <a16:creationId xmlns="" xmlns:a16="http://schemas.microsoft.com/office/drawing/2014/main" id="{F61310D3-E48E-4F1F-B415-58B56BE27DD0}"/>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120752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 xmlns:a16="http://schemas.microsoft.com/office/drawing/2014/main" id="{FF2A10E5-D1A4-4E15-B2C2-0D7086FA168C}"/>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FBFD5227-4DCC-431C-933F-735B3105B0D7}"/>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32213AF0-C06F-4271-ABE1-4807AB5974EA}"/>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8678" name="TextBox 24">
            <a:extLst>
              <a:ext uri="{FF2B5EF4-FFF2-40B4-BE49-F238E27FC236}">
                <a16:creationId xmlns="" xmlns:a16="http://schemas.microsoft.com/office/drawing/2014/main" id="{5B934687-74B0-43C6-AF71-17727BB58E33}"/>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3318" name="TextBox 15">
            <a:extLst>
              <a:ext uri="{FF2B5EF4-FFF2-40B4-BE49-F238E27FC236}">
                <a16:creationId xmlns="" xmlns:a16="http://schemas.microsoft.com/office/drawing/2014/main" id="{CD63FB93-F5DF-4407-8BA4-C0758A0AC4D2}"/>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cxnSp>
        <p:nvCxnSpPr>
          <p:cNvPr id="13" name="Straight Arrow Connector 12">
            <a:extLst>
              <a:ext uri="{FF2B5EF4-FFF2-40B4-BE49-F238E27FC236}">
                <a16:creationId xmlns="" xmlns:a16="http://schemas.microsoft.com/office/drawing/2014/main" id="{75E5C347-5504-4E41-8895-369191AFDED8}"/>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374C0DFC-8AFF-4AF7-BECB-B7992E4AE20C}"/>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1 0 0 1 1    </a:t>
            </a:r>
          </a:p>
        </p:txBody>
      </p:sp>
      <p:sp>
        <p:nvSpPr>
          <p:cNvPr id="13321" name="TextBox 15">
            <a:extLst>
              <a:ext uri="{FF2B5EF4-FFF2-40B4-BE49-F238E27FC236}">
                <a16:creationId xmlns="" xmlns:a16="http://schemas.microsoft.com/office/drawing/2014/main" id="{DB8AD10F-036D-499A-A958-DAD050419F74}"/>
              </a:ext>
            </a:extLst>
          </p:cNvPr>
          <p:cNvSpPr txBox="1">
            <a:spLocks noChangeArrowheads="1"/>
          </p:cNvSpPr>
          <p:nvPr/>
        </p:nvSpPr>
        <p:spPr bwMode="auto">
          <a:xfrm>
            <a:off x="5900738"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
        <p:nvSpPr>
          <p:cNvPr id="13322" name="TextBox 15">
            <a:extLst>
              <a:ext uri="{FF2B5EF4-FFF2-40B4-BE49-F238E27FC236}">
                <a16:creationId xmlns="" xmlns:a16="http://schemas.microsoft.com/office/drawing/2014/main" id="{DA3BFD6E-1236-4F75-AA16-248455837FCC}"/>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6" name="Shape 15">
            <a:extLst>
              <a:ext uri="{FF2B5EF4-FFF2-40B4-BE49-F238E27FC236}">
                <a16:creationId xmlns="" xmlns:a16="http://schemas.microsoft.com/office/drawing/2014/main" id="{817A3097-3E93-4F25-924C-7AB157228A28}"/>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24" name="TextBox 14">
            <a:extLst>
              <a:ext uri="{FF2B5EF4-FFF2-40B4-BE49-F238E27FC236}">
                <a16:creationId xmlns="" xmlns:a16="http://schemas.microsoft.com/office/drawing/2014/main" id="{8E004C65-5CC8-4256-9400-DEDEFE24618A}"/>
              </a:ext>
            </a:extLst>
          </p:cNvPr>
          <p:cNvSpPr txBox="1">
            <a:spLocks noChangeArrowheads="1"/>
          </p:cNvSpPr>
          <p:nvPr/>
        </p:nvSpPr>
        <p:spPr bwMode="auto">
          <a:xfrm>
            <a:off x="5715001" y="44958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00001</a:t>
            </a:r>
          </a:p>
          <a:p>
            <a:pPr eaLnBrk="1" hangingPunct="1">
              <a:spcBef>
                <a:spcPct val="0"/>
              </a:spcBef>
              <a:buFontTx/>
              <a:buNone/>
            </a:pPr>
            <a:r>
              <a:rPr lang="en-US" altLang="en-US" sz="2400" b="1">
                <a:latin typeface="Arial" panose="020B0604020202020204" pitchFamily="34" charset="0"/>
              </a:rPr>
              <a:t>CV*	10011 </a:t>
            </a:r>
            <a:endParaRPr lang="en-IN" altLang="en-US" sz="2400" b="1">
              <a:latin typeface="Arial" panose="020B0604020202020204" pitchFamily="34" charset="0"/>
            </a:endParaRPr>
          </a:p>
        </p:txBody>
      </p:sp>
      <p:sp>
        <p:nvSpPr>
          <p:cNvPr id="13325" name="TextBox 12">
            <a:extLst>
              <a:ext uri="{FF2B5EF4-FFF2-40B4-BE49-F238E27FC236}">
                <a16:creationId xmlns="" xmlns:a16="http://schemas.microsoft.com/office/drawing/2014/main" id="{706A7EEF-54CF-4D9F-A050-0226586D8C8A}"/>
              </a:ext>
            </a:extLst>
          </p:cNvPr>
          <p:cNvSpPr txBox="1">
            <a:spLocks noChangeArrowheads="1"/>
          </p:cNvSpPr>
          <p:nvPr/>
        </p:nvSpPr>
        <p:spPr bwMode="auto">
          <a:xfrm>
            <a:off x="7096126" y="1928814"/>
            <a:ext cx="7858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 4</a:t>
            </a:r>
          </a:p>
        </p:txBody>
      </p:sp>
    </p:spTree>
    <p:extLst>
      <p:ext uri="{BB962C8B-B14F-4D97-AF65-F5344CB8AC3E}">
        <p14:creationId xmlns="" xmlns:p14="http://schemas.microsoft.com/office/powerpoint/2010/main" val="103064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27B42649-EFB0-4CD1-A097-6A2645B73CD0}"/>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BEB38DD5-F1F3-4ADE-AEC6-91EEDA49CE0F}"/>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79B24ABB-E5C8-44B7-BD17-A090894F7E5B}"/>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8678" name="TextBox 24">
            <a:extLst>
              <a:ext uri="{FF2B5EF4-FFF2-40B4-BE49-F238E27FC236}">
                <a16:creationId xmlns="" xmlns:a16="http://schemas.microsoft.com/office/drawing/2014/main" id="{405290A5-7EE6-4429-9A2E-177602B7B049}"/>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4342" name="TextBox 15">
            <a:extLst>
              <a:ext uri="{FF2B5EF4-FFF2-40B4-BE49-F238E27FC236}">
                <a16:creationId xmlns="" xmlns:a16="http://schemas.microsoft.com/office/drawing/2014/main" id="{D65E5508-1733-4FB8-AB92-8E817681E925}"/>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cxnSp>
        <p:nvCxnSpPr>
          <p:cNvPr id="13" name="Straight Arrow Connector 12">
            <a:extLst>
              <a:ext uri="{FF2B5EF4-FFF2-40B4-BE49-F238E27FC236}">
                <a16:creationId xmlns="" xmlns:a16="http://schemas.microsoft.com/office/drawing/2014/main" id="{9B94247D-86C8-4305-8320-F5C882716B0B}"/>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F86D6719-2D47-43F3-BE57-9B532EF774F7}"/>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1 0 0 1 1    </a:t>
            </a:r>
          </a:p>
        </p:txBody>
      </p:sp>
      <p:sp>
        <p:nvSpPr>
          <p:cNvPr id="14345" name="TextBox 15">
            <a:extLst>
              <a:ext uri="{FF2B5EF4-FFF2-40B4-BE49-F238E27FC236}">
                <a16:creationId xmlns="" xmlns:a16="http://schemas.microsoft.com/office/drawing/2014/main" id="{1C7DB841-98E5-48AB-91ED-39127810A0E9}"/>
              </a:ext>
            </a:extLst>
          </p:cNvPr>
          <p:cNvSpPr txBox="1">
            <a:spLocks noChangeArrowheads="1"/>
          </p:cNvSpPr>
          <p:nvPr/>
        </p:nvSpPr>
        <p:spPr bwMode="auto">
          <a:xfrm>
            <a:off x="5900738"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
        <p:nvSpPr>
          <p:cNvPr id="14346" name="TextBox 15">
            <a:extLst>
              <a:ext uri="{FF2B5EF4-FFF2-40B4-BE49-F238E27FC236}">
                <a16:creationId xmlns="" xmlns:a16="http://schemas.microsoft.com/office/drawing/2014/main" id="{7BA857F2-2DA2-4D1B-8E63-E1CCC132B9CD}"/>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6" name="Shape 15">
            <a:extLst>
              <a:ext uri="{FF2B5EF4-FFF2-40B4-BE49-F238E27FC236}">
                <a16:creationId xmlns="" xmlns:a16="http://schemas.microsoft.com/office/drawing/2014/main" id="{BA247805-D0E4-4D25-BA7D-1190B7BFEBB2}"/>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48" name="TextBox 14">
            <a:extLst>
              <a:ext uri="{FF2B5EF4-FFF2-40B4-BE49-F238E27FC236}">
                <a16:creationId xmlns="" xmlns:a16="http://schemas.microsoft.com/office/drawing/2014/main" id="{53B6B276-111A-4179-B7B0-6E35C549C01A}"/>
              </a:ext>
            </a:extLst>
          </p:cNvPr>
          <p:cNvSpPr txBox="1">
            <a:spLocks noChangeArrowheads="1"/>
          </p:cNvSpPr>
          <p:nvPr/>
        </p:nvSpPr>
        <p:spPr bwMode="auto">
          <a:xfrm>
            <a:off x="5715001" y="44958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00000</a:t>
            </a:r>
          </a:p>
          <a:p>
            <a:pPr eaLnBrk="1" hangingPunct="1">
              <a:spcBef>
                <a:spcPct val="0"/>
              </a:spcBef>
              <a:buFontTx/>
              <a:buNone/>
            </a:pPr>
            <a:r>
              <a:rPr lang="en-US" altLang="en-US" sz="2400" b="1">
                <a:latin typeface="Arial" panose="020B0604020202020204" pitchFamily="34" charset="0"/>
              </a:rPr>
              <a:t>CV*	10010 </a:t>
            </a:r>
            <a:endParaRPr lang="en-IN" altLang="en-US" sz="2400" b="1">
              <a:latin typeface="Arial" panose="020B0604020202020204" pitchFamily="34" charset="0"/>
            </a:endParaRPr>
          </a:p>
        </p:txBody>
      </p:sp>
      <p:sp>
        <p:nvSpPr>
          <p:cNvPr id="14349" name="TextBox 12">
            <a:extLst>
              <a:ext uri="{FF2B5EF4-FFF2-40B4-BE49-F238E27FC236}">
                <a16:creationId xmlns="" xmlns:a16="http://schemas.microsoft.com/office/drawing/2014/main" id="{CAB9782A-8050-4EB8-8A47-11A41722A9D7}"/>
              </a:ext>
            </a:extLst>
          </p:cNvPr>
          <p:cNvSpPr txBox="1">
            <a:spLocks noChangeArrowheads="1"/>
          </p:cNvSpPr>
          <p:nvPr/>
        </p:nvSpPr>
        <p:spPr bwMode="auto">
          <a:xfrm>
            <a:off x="7096126" y="1928814"/>
            <a:ext cx="7858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 5</a:t>
            </a:r>
          </a:p>
        </p:txBody>
      </p:sp>
      <p:cxnSp>
        <p:nvCxnSpPr>
          <p:cNvPr id="14" name="Shape 13">
            <a:extLst>
              <a:ext uri="{FF2B5EF4-FFF2-40B4-BE49-F238E27FC236}">
                <a16:creationId xmlns="" xmlns:a16="http://schemas.microsoft.com/office/drawing/2014/main" id="{8DEBC32B-F12C-4F79-A87E-AAC1602F4C1E}"/>
              </a:ext>
            </a:extLst>
          </p:cNvPr>
          <p:cNvCxnSpPr>
            <a:stCxn id="28675" idx="1"/>
          </p:cNvCxnSpPr>
          <p:nvPr/>
        </p:nvCxnSpPr>
        <p:spPr>
          <a:xfrm rot="10800000" flipH="1">
            <a:off x="4114800" y="1524001"/>
            <a:ext cx="152400" cy="307975"/>
          </a:xfrm>
          <a:prstGeom prst="curvedConnector4">
            <a:avLst>
              <a:gd name="adj1" fmla="val -226191"/>
              <a:gd name="adj2" fmla="val 172647"/>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51" name="TextBox 15">
            <a:extLst>
              <a:ext uri="{FF2B5EF4-FFF2-40B4-BE49-F238E27FC236}">
                <a16:creationId xmlns="" xmlns:a16="http://schemas.microsoft.com/office/drawing/2014/main" id="{DAD5BD32-FE55-469C-8131-1AC34274AD73}"/>
              </a:ext>
            </a:extLst>
          </p:cNvPr>
          <p:cNvSpPr txBox="1">
            <a:spLocks noChangeArrowheads="1"/>
          </p:cNvSpPr>
          <p:nvPr/>
        </p:nvSpPr>
        <p:spPr bwMode="auto">
          <a:xfrm>
            <a:off x="3352801" y="12954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spTree>
    <p:extLst>
      <p:ext uri="{BB962C8B-B14F-4D97-AF65-F5344CB8AC3E}">
        <p14:creationId xmlns="" xmlns:p14="http://schemas.microsoft.com/office/powerpoint/2010/main" val="19270936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4E029FED-32F2-4CFD-A94D-04DB4D0D26EA}"/>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E08AC426-DDFF-4DDC-9EFD-02637133FABF}"/>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CE154B7D-A7E9-47EF-A2B0-7CDE3F99786D}"/>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8678" name="TextBox 24">
            <a:extLst>
              <a:ext uri="{FF2B5EF4-FFF2-40B4-BE49-F238E27FC236}">
                <a16:creationId xmlns="" xmlns:a16="http://schemas.microsoft.com/office/drawing/2014/main" id="{0F601CBC-B52E-4D45-B41B-7E9DDBD02A81}"/>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5366" name="TextBox 15">
            <a:extLst>
              <a:ext uri="{FF2B5EF4-FFF2-40B4-BE49-F238E27FC236}">
                <a16:creationId xmlns="" xmlns:a16="http://schemas.microsoft.com/office/drawing/2014/main" id="{BE5EF539-F267-410F-BF57-1064510D80F6}"/>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cxnSp>
        <p:nvCxnSpPr>
          <p:cNvPr id="13" name="Straight Arrow Connector 12">
            <a:extLst>
              <a:ext uri="{FF2B5EF4-FFF2-40B4-BE49-F238E27FC236}">
                <a16:creationId xmlns="" xmlns:a16="http://schemas.microsoft.com/office/drawing/2014/main" id="{4E34D35F-FFEA-4A9C-BBD5-5B53F487D191}"/>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DC850410-1BBD-4D54-BD45-5A77F6CDD3F2}"/>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1 0 0 1 1    </a:t>
            </a:r>
          </a:p>
        </p:txBody>
      </p:sp>
      <p:sp>
        <p:nvSpPr>
          <p:cNvPr id="15369" name="TextBox 15">
            <a:extLst>
              <a:ext uri="{FF2B5EF4-FFF2-40B4-BE49-F238E27FC236}">
                <a16:creationId xmlns="" xmlns:a16="http://schemas.microsoft.com/office/drawing/2014/main" id="{3BB494DB-FB61-4358-8558-A2696E4AADD3}"/>
              </a:ext>
            </a:extLst>
          </p:cNvPr>
          <p:cNvSpPr txBox="1">
            <a:spLocks noChangeArrowheads="1"/>
          </p:cNvSpPr>
          <p:nvPr/>
        </p:nvSpPr>
        <p:spPr bwMode="auto">
          <a:xfrm>
            <a:off x="54864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
        <p:nvSpPr>
          <p:cNvPr id="15370" name="TextBox 15">
            <a:extLst>
              <a:ext uri="{FF2B5EF4-FFF2-40B4-BE49-F238E27FC236}">
                <a16:creationId xmlns="" xmlns:a16="http://schemas.microsoft.com/office/drawing/2014/main" id="{CCB0852C-6DDF-4B3F-9347-DC9E1FF16935}"/>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6" name="Shape 15">
            <a:extLst>
              <a:ext uri="{FF2B5EF4-FFF2-40B4-BE49-F238E27FC236}">
                <a16:creationId xmlns="" xmlns:a16="http://schemas.microsoft.com/office/drawing/2014/main" id="{24057FC3-D731-4416-9B4B-5D606DB90329}"/>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72" name="TextBox 14">
            <a:extLst>
              <a:ext uri="{FF2B5EF4-FFF2-40B4-BE49-F238E27FC236}">
                <a16:creationId xmlns="" xmlns:a16="http://schemas.microsoft.com/office/drawing/2014/main" id="{52A45B40-153E-4AF5-A7AC-D2457081BC60}"/>
              </a:ext>
            </a:extLst>
          </p:cNvPr>
          <p:cNvSpPr txBox="1">
            <a:spLocks noChangeArrowheads="1"/>
          </p:cNvSpPr>
          <p:nvPr/>
        </p:nvSpPr>
        <p:spPr bwMode="auto">
          <a:xfrm>
            <a:off x="5715001" y="44958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00010</a:t>
            </a:r>
          </a:p>
          <a:p>
            <a:pPr eaLnBrk="1" hangingPunct="1">
              <a:spcBef>
                <a:spcPct val="0"/>
              </a:spcBef>
              <a:buFontTx/>
              <a:buNone/>
            </a:pPr>
            <a:r>
              <a:rPr lang="en-US" altLang="en-US" sz="2400" b="1">
                <a:latin typeface="Arial" panose="020B0604020202020204" pitchFamily="34" charset="0"/>
              </a:rPr>
              <a:t>CV*	10010 </a:t>
            </a:r>
            <a:endParaRPr lang="en-IN" altLang="en-US" sz="2400" b="1">
              <a:latin typeface="Arial" panose="020B0604020202020204" pitchFamily="34" charset="0"/>
            </a:endParaRPr>
          </a:p>
        </p:txBody>
      </p:sp>
      <p:sp>
        <p:nvSpPr>
          <p:cNvPr id="15373" name="TextBox 12">
            <a:extLst>
              <a:ext uri="{FF2B5EF4-FFF2-40B4-BE49-F238E27FC236}">
                <a16:creationId xmlns="" xmlns:a16="http://schemas.microsoft.com/office/drawing/2014/main" id="{A71CF381-1BEB-4FD6-B39B-AAAAA4A80AA4}"/>
              </a:ext>
            </a:extLst>
          </p:cNvPr>
          <p:cNvSpPr txBox="1">
            <a:spLocks noChangeArrowheads="1"/>
          </p:cNvSpPr>
          <p:nvPr/>
        </p:nvSpPr>
        <p:spPr bwMode="auto">
          <a:xfrm>
            <a:off x="7215188" y="3973514"/>
            <a:ext cx="7858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=3</a:t>
            </a:r>
          </a:p>
        </p:txBody>
      </p:sp>
      <p:cxnSp>
        <p:nvCxnSpPr>
          <p:cNvPr id="14" name="Shape 13">
            <a:extLst>
              <a:ext uri="{FF2B5EF4-FFF2-40B4-BE49-F238E27FC236}">
                <a16:creationId xmlns="" xmlns:a16="http://schemas.microsoft.com/office/drawing/2014/main" id="{7AB284C6-F0F7-434A-8D6C-AB5FACBC1F40}"/>
              </a:ext>
            </a:extLst>
          </p:cNvPr>
          <p:cNvCxnSpPr>
            <a:stCxn id="28675" idx="1"/>
          </p:cNvCxnSpPr>
          <p:nvPr/>
        </p:nvCxnSpPr>
        <p:spPr>
          <a:xfrm rot="10800000" flipH="1">
            <a:off x="4114800" y="1524001"/>
            <a:ext cx="152400" cy="307975"/>
          </a:xfrm>
          <a:prstGeom prst="curvedConnector4">
            <a:avLst>
              <a:gd name="adj1" fmla="val -226191"/>
              <a:gd name="adj2" fmla="val 172647"/>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75" name="TextBox 15">
            <a:extLst>
              <a:ext uri="{FF2B5EF4-FFF2-40B4-BE49-F238E27FC236}">
                <a16:creationId xmlns="" xmlns:a16="http://schemas.microsoft.com/office/drawing/2014/main" id="{CD276FA1-1DC5-4A7F-9B13-580397C69691}"/>
              </a:ext>
            </a:extLst>
          </p:cNvPr>
          <p:cNvSpPr txBox="1">
            <a:spLocks noChangeArrowheads="1"/>
          </p:cNvSpPr>
          <p:nvPr/>
        </p:nvSpPr>
        <p:spPr bwMode="auto">
          <a:xfrm>
            <a:off x="3352801" y="12954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cxnSp>
        <p:nvCxnSpPr>
          <p:cNvPr id="19" name="Straight Arrow Connector 18">
            <a:extLst>
              <a:ext uri="{FF2B5EF4-FFF2-40B4-BE49-F238E27FC236}">
                <a16:creationId xmlns="" xmlns:a16="http://schemas.microsoft.com/office/drawing/2014/main" id="{81DA20C4-8332-4FDF-B570-47574494F8DF}"/>
              </a:ext>
            </a:extLst>
          </p:cNvPr>
          <p:cNvCxnSpPr/>
          <p:nvPr/>
        </p:nvCxnSpPr>
        <p:spPr>
          <a:xfrm rot="16200000" flipV="1">
            <a:off x="5524500" y="2324100"/>
            <a:ext cx="1066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77" name="TextBox 15">
            <a:extLst>
              <a:ext uri="{FF2B5EF4-FFF2-40B4-BE49-F238E27FC236}">
                <a16:creationId xmlns="" xmlns:a16="http://schemas.microsoft.com/office/drawing/2014/main" id="{20FDF57E-6C0F-4067-B3EC-9F5600031756}"/>
              </a:ext>
            </a:extLst>
          </p:cNvPr>
          <p:cNvSpPr txBox="1">
            <a:spLocks noChangeArrowheads="1"/>
          </p:cNvSpPr>
          <p:nvPr/>
        </p:nvSpPr>
        <p:spPr bwMode="auto">
          <a:xfrm>
            <a:off x="6172201" y="2449514"/>
            <a:ext cx="5000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spTree>
    <p:extLst>
      <p:ext uri="{BB962C8B-B14F-4D97-AF65-F5344CB8AC3E}">
        <p14:creationId xmlns="" xmlns:p14="http://schemas.microsoft.com/office/powerpoint/2010/main" val="5605099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Reservation Table</a:t>
            </a:r>
          </a:p>
        </p:txBody>
      </p:sp>
      <p:sp>
        <p:nvSpPr>
          <p:cNvPr id="3" name="Content Placeholder 2"/>
          <p:cNvSpPr>
            <a:spLocks noGrp="1"/>
          </p:cNvSpPr>
          <p:nvPr>
            <p:ph idx="1"/>
          </p:nvPr>
        </p:nvSpPr>
        <p:spPr/>
        <p:txBody>
          <a:bodyPr>
            <a:normAutofit/>
          </a:bodyPr>
          <a:lstStyle/>
          <a:p>
            <a:r>
              <a:rPr lang="en-US" i="1" dirty="0">
                <a:solidFill>
                  <a:srgbClr val="0000FF"/>
                </a:solidFill>
              </a:rPr>
              <a:t>3 stages, 5 clock cycles</a:t>
            </a:r>
          </a:p>
          <a:p>
            <a:r>
              <a:rPr lang="en-US" dirty="0"/>
              <a:t>The input data goes through the stages 1, 2, 2, 3 and 1 progressively</a:t>
            </a:r>
          </a:p>
        </p:txBody>
      </p:sp>
      <p:pic>
        <p:nvPicPr>
          <p:cNvPr id="90116" name="Picture 4"/>
          <p:cNvPicPr>
            <a:picLocks noChangeAspect="1" noChangeArrowheads="1"/>
          </p:cNvPicPr>
          <p:nvPr/>
        </p:nvPicPr>
        <p:blipFill>
          <a:blip r:embed="rId2"/>
          <a:srcRect/>
          <a:stretch>
            <a:fillRect/>
          </a:stretch>
        </p:blipFill>
        <p:spPr bwMode="auto">
          <a:xfrm>
            <a:off x="3713391" y="2834641"/>
            <a:ext cx="5696434" cy="3424510"/>
          </a:xfrm>
          <a:prstGeom prst="rect">
            <a:avLst/>
          </a:prstGeom>
          <a:noFill/>
          <a:ln w="9525">
            <a:noFill/>
            <a:miter lim="800000"/>
            <a:headEnd/>
            <a:tailEnd/>
          </a:ln>
          <a:effectLst/>
        </p:spPr>
      </p:pic>
      <p:sp>
        <p:nvSpPr>
          <p:cNvPr id="8" name="TextBox 7"/>
          <p:cNvSpPr txBox="1"/>
          <p:nvPr/>
        </p:nvSpPr>
        <p:spPr>
          <a:xfrm>
            <a:off x="3905794" y="6214348"/>
            <a:ext cx="5460919" cy="369332"/>
          </a:xfrm>
          <a:prstGeom prst="rect">
            <a:avLst/>
          </a:prstGeom>
          <a:noFill/>
        </p:spPr>
        <p:txBody>
          <a:bodyPr wrap="none" rtlCol="0">
            <a:spAutoFit/>
          </a:bodyPr>
          <a:lstStyle/>
          <a:p>
            <a:r>
              <a:rPr lang="en-US" dirty="0">
                <a:solidFill>
                  <a:srgbClr val="0000FF"/>
                </a:solidFill>
              </a:rPr>
              <a:t>A static pipeline and its corresponding reservation table.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5962ED67-4726-4F27-8B56-10A5EE15BDF2}"/>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274A2DCF-8494-45E4-A93E-F6D2E9600D23}"/>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35000DEA-315F-4BE9-B6E0-CEC1965BD44A}"/>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8678" name="TextBox 24">
            <a:extLst>
              <a:ext uri="{FF2B5EF4-FFF2-40B4-BE49-F238E27FC236}">
                <a16:creationId xmlns="" xmlns:a16="http://schemas.microsoft.com/office/drawing/2014/main" id="{722589E2-531B-47B3-A48A-839C6B6C4048}"/>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6390" name="TextBox 15">
            <a:extLst>
              <a:ext uri="{FF2B5EF4-FFF2-40B4-BE49-F238E27FC236}">
                <a16:creationId xmlns="" xmlns:a16="http://schemas.microsoft.com/office/drawing/2014/main" id="{338F6584-CC82-4650-9E88-017E62A25454}"/>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cxnSp>
        <p:nvCxnSpPr>
          <p:cNvPr id="13" name="Straight Arrow Connector 12">
            <a:extLst>
              <a:ext uri="{FF2B5EF4-FFF2-40B4-BE49-F238E27FC236}">
                <a16:creationId xmlns="" xmlns:a16="http://schemas.microsoft.com/office/drawing/2014/main" id="{561DF7AE-EFBD-4421-B858-049921E2E8AD}"/>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D60CA459-D3F3-461D-AFC3-8AD395C7114E}"/>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1 0 0 1 1    </a:t>
            </a:r>
          </a:p>
        </p:txBody>
      </p:sp>
      <p:sp>
        <p:nvSpPr>
          <p:cNvPr id="16393" name="TextBox 15">
            <a:extLst>
              <a:ext uri="{FF2B5EF4-FFF2-40B4-BE49-F238E27FC236}">
                <a16:creationId xmlns="" xmlns:a16="http://schemas.microsoft.com/office/drawing/2014/main" id="{223A1833-7F4B-41C7-ACC6-4D03402B2A74}"/>
              </a:ext>
            </a:extLst>
          </p:cNvPr>
          <p:cNvSpPr txBox="1">
            <a:spLocks noChangeArrowheads="1"/>
          </p:cNvSpPr>
          <p:nvPr/>
        </p:nvSpPr>
        <p:spPr bwMode="auto">
          <a:xfrm>
            <a:off x="54864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
        <p:nvSpPr>
          <p:cNvPr id="16394" name="TextBox 15">
            <a:extLst>
              <a:ext uri="{FF2B5EF4-FFF2-40B4-BE49-F238E27FC236}">
                <a16:creationId xmlns="" xmlns:a16="http://schemas.microsoft.com/office/drawing/2014/main" id="{34BD70C2-03C2-4A26-846B-A6C4A8DD166D}"/>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6" name="Shape 15">
            <a:extLst>
              <a:ext uri="{FF2B5EF4-FFF2-40B4-BE49-F238E27FC236}">
                <a16:creationId xmlns="" xmlns:a16="http://schemas.microsoft.com/office/drawing/2014/main" id="{21382E16-EBC3-42FD-B038-737DF9FD5A68}"/>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6" name="TextBox 14">
            <a:extLst>
              <a:ext uri="{FF2B5EF4-FFF2-40B4-BE49-F238E27FC236}">
                <a16:creationId xmlns="" xmlns:a16="http://schemas.microsoft.com/office/drawing/2014/main" id="{46E78D30-58B9-4BA9-B98C-7CFFD01A02EF}"/>
              </a:ext>
            </a:extLst>
          </p:cNvPr>
          <p:cNvSpPr txBox="1">
            <a:spLocks noChangeArrowheads="1"/>
          </p:cNvSpPr>
          <p:nvPr/>
        </p:nvSpPr>
        <p:spPr bwMode="auto">
          <a:xfrm>
            <a:off x="5715001" y="44958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dirty="0">
                <a:latin typeface="Arial" panose="020B0604020202020204" pitchFamily="34" charset="0"/>
              </a:rPr>
              <a:t>ICV –  10010       OR  </a:t>
            </a:r>
          </a:p>
          <a:p>
            <a:pPr eaLnBrk="1" hangingPunct="1">
              <a:spcBef>
                <a:spcPct val="0"/>
              </a:spcBef>
              <a:buFontTx/>
              <a:buNone/>
            </a:pPr>
            <a:r>
              <a:rPr lang="en-US" altLang="en-US" sz="2400" b="1" dirty="0" err="1">
                <a:latin typeface="Arial" panose="020B0604020202020204" pitchFamily="34" charset="0"/>
              </a:rPr>
              <a:t>CV</a:t>
            </a:r>
            <a:r>
              <a:rPr lang="en-US" altLang="en-US" sz="2400" b="1" baseline="-25000" dirty="0" err="1">
                <a:latin typeface="Arial" panose="020B0604020202020204" pitchFamily="34" charset="0"/>
              </a:rPr>
              <a:t>i</a:t>
            </a:r>
            <a:r>
              <a:rPr lang="en-US" altLang="en-US" sz="2400" b="1" baseline="-25000" dirty="0">
                <a:latin typeface="Arial" panose="020B0604020202020204" pitchFamily="34" charset="0"/>
              </a:rPr>
              <a:t>  </a:t>
            </a:r>
            <a:r>
              <a:rPr lang="en-US" altLang="en-US" sz="2400" b="1" dirty="0">
                <a:latin typeface="Arial" panose="020B0604020202020204" pitchFamily="34" charset="0"/>
              </a:rPr>
              <a:t>–  </a:t>
            </a:r>
            <a:r>
              <a:rPr lang="en-US" altLang="en-US" sz="2400" b="1" u="sng" dirty="0">
                <a:latin typeface="Arial" panose="020B0604020202020204" pitchFamily="34" charset="0"/>
              </a:rPr>
              <a:t>00001</a:t>
            </a:r>
          </a:p>
          <a:p>
            <a:pPr eaLnBrk="1" hangingPunct="1">
              <a:spcBef>
                <a:spcPct val="0"/>
              </a:spcBef>
              <a:buFontTx/>
              <a:buNone/>
            </a:pPr>
            <a:r>
              <a:rPr lang="en-US" altLang="en-US" sz="2400" b="1" dirty="0">
                <a:latin typeface="Arial" panose="020B0604020202020204" pitchFamily="34" charset="0"/>
              </a:rPr>
              <a:t>CV*	10011 </a:t>
            </a:r>
            <a:endParaRPr lang="en-IN" altLang="en-US" sz="2400" b="1" dirty="0">
              <a:latin typeface="Arial" panose="020B0604020202020204" pitchFamily="34" charset="0"/>
            </a:endParaRPr>
          </a:p>
        </p:txBody>
      </p:sp>
      <p:sp>
        <p:nvSpPr>
          <p:cNvPr id="16397" name="TextBox 12">
            <a:extLst>
              <a:ext uri="{FF2B5EF4-FFF2-40B4-BE49-F238E27FC236}">
                <a16:creationId xmlns="" xmlns:a16="http://schemas.microsoft.com/office/drawing/2014/main" id="{60B84792-C307-495B-918A-78F0F67E7FED}"/>
              </a:ext>
            </a:extLst>
          </p:cNvPr>
          <p:cNvSpPr txBox="1">
            <a:spLocks noChangeArrowheads="1"/>
          </p:cNvSpPr>
          <p:nvPr/>
        </p:nvSpPr>
        <p:spPr bwMode="auto">
          <a:xfrm>
            <a:off x="7215188" y="3973514"/>
            <a:ext cx="7858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=4</a:t>
            </a:r>
          </a:p>
        </p:txBody>
      </p:sp>
      <p:cxnSp>
        <p:nvCxnSpPr>
          <p:cNvPr id="14" name="Shape 13">
            <a:extLst>
              <a:ext uri="{FF2B5EF4-FFF2-40B4-BE49-F238E27FC236}">
                <a16:creationId xmlns="" xmlns:a16="http://schemas.microsoft.com/office/drawing/2014/main" id="{2FEEB2EE-98C8-41E2-A675-C4BDACF6ABCA}"/>
              </a:ext>
            </a:extLst>
          </p:cNvPr>
          <p:cNvCxnSpPr>
            <a:stCxn id="28675" idx="1"/>
          </p:cNvCxnSpPr>
          <p:nvPr/>
        </p:nvCxnSpPr>
        <p:spPr>
          <a:xfrm rot="10800000" flipH="1">
            <a:off x="4114800" y="1524001"/>
            <a:ext cx="152400" cy="307975"/>
          </a:xfrm>
          <a:prstGeom prst="curvedConnector4">
            <a:avLst>
              <a:gd name="adj1" fmla="val -226191"/>
              <a:gd name="adj2" fmla="val 172647"/>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9" name="TextBox 15">
            <a:extLst>
              <a:ext uri="{FF2B5EF4-FFF2-40B4-BE49-F238E27FC236}">
                <a16:creationId xmlns="" xmlns:a16="http://schemas.microsoft.com/office/drawing/2014/main" id="{9D0651F8-4B94-4633-A003-9F84E1B5F2F6}"/>
              </a:ext>
            </a:extLst>
          </p:cNvPr>
          <p:cNvSpPr txBox="1">
            <a:spLocks noChangeArrowheads="1"/>
          </p:cNvSpPr>
          <p:nvPr/>
        </p:nvSpPr>
        <p:spPr bwMode="auto">
          <a:xfrm>
            <a:off x="3352801" y="12954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cxnSp>
        <p:nvCxnSpPr>
          <p:cNvPr id="19" name="Straight Arrow Connector 18">
            <a:extLst>
              <a:ext uri="{FF2B5EF4-FFF2-40B4-BE49-F238E27FC236}">
                <a16:creationId xmlns="" xmlns:a16="http://schemas.microsoft.com/office/drawing/2014/main" id="{8954BB35-2B2E-4641-99C7-E802BD1E92C6}"/>
              </a:ext>
            </a:extLst>
          </p:cNvPr>
          <p:cNvCxnSpPr/>
          <p:nvPr/>
        </p:nvCxnSpPr>
        <p:spPr>
          <a:xfrm rot="16200000" flipV="1">
            <a:off x="5524500" y="2324100"/>
            <a:ext cx="1066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01" name="TextBox 15">
            <a:extLst>
              <a:ext uri="{FF2B5EF4-FFF2-40B4-BE49-F238E27FC236}">
                <a16:creationId xmlns="" xmlns:a16="http://schemas.microsoft.com/office/drawing/2014/main" id="{8CD515B3-8D70-4365-9456-F7F86B7B10DE}"/>
              </a:ext>
            </a:extLst>
          </p:cNvPr>
          <p:cNvSpPr txBox="1">
            <a:spLocks noChangeArrowheads="1"/>
          </p:cNvSpPr>
          <p:nvPr/>
        </p:nvSpPr>
        <p:spPr bwMode="auto">
          <a:xfrm>
            <a:off x="6172201" y="2449514"/>
            <a:ext cx="5000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20" name="Shape 19">
            <a:extLst>
              <a:ext uri="{FF2B5EF4-FFF2-40B4-BE49-F238E27FC236}">
                <a16:creationId xmlns="" xmlns:a16="http://schemas.microsoft.com/office/drawing/2014/main" id="{19BF78F0-5467-4F56-B724-FE4589582FC7}"/>
              </a:ext>
            </a:extLst>
          </p:cNvPr>
          <p:cNvCxnSpPr/>
          <p:nvPr/>
        </p:nvCxnSpPr>
        <p:spPr>
          <a:xfrm flipH="1" flipV="1">
            <a:off x="7086601" y="3200401"/>
            <a:ext cx="163513"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03" name="TextBox 15">
            <a:extLst>
              <a:ext uri="{FF2B5EF4-FFF2-40B4-BE49-F238E27FC236}">
                <a16:creationId xmlns="" xmlns:a16="http://schemas.microsoft.com/office/drawing/2014/main" id="{05A89977-981B-46EC-934A-BFE4C5E823C8}"/>
              </a:ext>
            </a:extLst>
          </p:cNvPr>
          <p:cNvSpPr txBox="1">
            <a:spLocks noChangeArrowheads="1"/>
          </p:cNvSpPr>
          <p:nvPr/>
        </p:nvSpPr>
        <p:spPr bwMode="auto">
          <a:xfrm>
            <a:off x="7500938" y="2754314"/>
            <a:ext cx="5000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Tree>
    <p:extLst>
      <p:ext uri="{BB962C8B-B14F-4D97-AF65-F5344CB8AC3E}">
        <p14:creationId xmlns="" xmlns:p14="http://schemas.microsoft.com/office/powerpoint/2010/main" val="266228381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95B0E55D-6C9E-45CF-99A7-CA8827575BA4}"/>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A314185F-CD00-4ECB-B597-6AB467316FA2}"/>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17BC1616-394D-4AB1-A5E3-66C79AE6BD3C}"/>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8678" name="TextBox 24">
            <a:extLst>
              <a:ext uri="{FF2B5EF4-FFF2-40B4-BE49-F238E27FC236}">
                <a16:creationId xmlns="" xmlns:a16="http://schemas.microsoft.com/office/drawing/2014/main" id="{B5243E9A-A280-4127-8C1D-AAC7C0BDCC7B}"/>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7414" name="TextBox 15">
            <a:extLst>
              <a:ext uri="{FF2B5EF4-FFF2-40B4-BE49-F238E27FC236}">
                <a16:creationId xmlns="" xmlns:a16="http://schemas.microsoft.com/office/drawing/2014/main" id="{CA81BE74-0536-46A3-8281-684A1E8C995E}"/>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cxnSp>
        <p:nvCxnSpPr>
          <p:cNvPr id="13" name="Straight Arrow Connector 12">
            <a:extLst>
              <a:ext uri="{FF2B5EF4-FFF2-40B4-BE49-F238E27FC236}">
                <a16:creationId xmlns="" xmlns:a16="http://schemas.microsoft.com/office/drawing/2014/main" id="{D5F0D4FF-BA8B-4362-85C5-13874B5A933D}"/>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D8AE8F2B-68BE-4068-969D-9543BDC4B8D5}"/>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1 0 0 1 1    </a:t>
            </a:r>
          </a:p>
        </p:txBody>
      </p:sp>
      <p:sp>
        <p:nvSpPr>
          <p:cNvPr id="17417" name="TextBox 15">
            <a:extLst>
              <a:ext uri="{FF2B5EF4-FFF2-40B4-BE49-F238E27FC236}">
                <a16:creationId xmlns="" xmlns:a16="http://schemas.microsoft.com/office/drawing/2014/main" id="{C8735386-D70D-4475-916C-53A191C992DD}"/>
              </a:ext>
            </a:extLst>
          </p:cNvPr>
          <p:cNvSpPr txBox="1">
            <a:spLocks noChangeArrowheads="1"/>
          </p:cNvSpPr>
          <p:nvPr/>
        </p:nvSpPr>
        <p:spPr bwMode="auto">
          <a:xfrm>
            <a:off x="54864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
        <p:nvSpPr>
          <p:cNvPr id="17418" name="TextBox 15">
            <a:extLst>
              <a:ext uri="{FF2B5EF4-FFF2-40B4-BE49-F238E27FC236}">
                <a16:creationId xmlns="" xmlns:a16="http://schemas.microsoft.com/office/drawing/2014/main" id="{941D1856-F1D2-47EE-A1D2-73271F95BAF3}"/>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6" name="Shape 15">
            <a:extLst>
              <a:ext uri="{FF2B5EF4-FFF2-40B4-BE49-F238E27FC236}">
                <a16:creationId xmlns="" xmlns:a16="http://schemas.microsoft.com/office/drawing/2014/main" id="{D0792C65-DD03-4886-B133-4817B22BA09F}"/>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20" name="TextBox 14">
            <a:extLst>
              <a:ext uri="{FF2B5EF4-FFF2-40B4-BE49-F238E27FC236}">
                <a16:creationId xmlns="" xmlns:a16="http://schemas.microsoft.com/office/drawing/2014/main" id="{AAFDDF9B-0678-4A32-8959-17B2CCBACE3D}"/>
              </a:ext>
            </a:extLst>
          </p:cNvPr>
          <p:cNvSpPr txBox="1">
            <a:spLocks noChangeArrowheads="1"/>
          </p:cNvSpPr>
          <p:nvPr/>
        </p:nvSpPr>
        <p:spPr bwMode="auto">
          <a:xfrm>
            <a:off x="1828801" y="44958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00011</a:t>
            </a:r>
          </a:p>
          <a:p>
            <a:pPr eaLnBrk="1" hangingPunct="1">
              <a:spcBef>
                <a:spcPct val="0"/>
              </a:spcBef>
              <a:buFontTx/>
              <a:buNone/>
            </a:pPr>
            <a:r>
              <a:rPr lang="en-US" altLang="en-US" sz="2400" b="1">
                <a:latin typeface="Arial" panose="020B0604020202020204" pitchFamily="34" charset="0"/>
              </a:rPr>
              <a:t>CV*	10011 </a:t>
            </a:r>
            <a:endParaRPr lang="en-IN" altLang="en-US" sz="2400" b="1">
              <a:latin typeface="Arial" panose="020B0604020202020204" pitchFamily="34" charset="0"/>
            </a:endParaRPr>
          </a:p>
        </p:txBody>
      </p:sp>
      <p:sp>
        <p:nvSpPr>
          <p:cNvPr id="17421" name="TextBox 12">
            <a:extLst>
              <a:ext uri="{FF2B5EF4-FFF2-40B4-BE49-F238E27FC236}">
                <a16:creationId xmlns="" xmlns:a16="http://schemas.microsoft.com/office/drawing/2014/main" id="{0F366FF2-6D28-4DC0-9F65-55F7F7782B6E}"/>
              </a:ext>
            </a:extLst>
          </p:cNvPr>
          <p:cNvSpPr txBox="1">
            <a:spLocks noChangeArrowheads="1"/>
          </p:cNvSpPr>
          <p:nvPr/>
        </p:nvSpPr>
        <p:spPr bwMode="auto">
          <a:xfrm>
            <a:off x="3328988" y="3973514"/>
            <a:ext cx="7858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=3</a:t>
            </a:r>
          </a:p>
        </p:txBody>
      </p:sp>
      <p:cxnSp>
        <p:nvCxnSpPr>
          <p:cNvPr id="14" name="Shape 13">
            <a:extLst>
              <a:ext uri="{FF2B5EF4-FFF2-40B4-BE49-F238E27FC236}">
                <a16:creationId xmlns="" xmlns:a16="http://schemas.microsoft.com/office/drawing/2014/main" id="{B24532F4-9160-48C1-82C9-DD207750C19A}"/>
              </a:ext>
            </a:extLst>
          </p:cNvPr>
          <p:cNvCxnSpPr>
            <a:stCxn id="28675" idx="1"/>
          </p:cNvCxnSpPr>
          <p:nvPr/>
        </p:nvCxnSpPr>
        <p:spPr>
          <a:xfrm rot="10800000" flipH="1">
            <a:off x="4114800" y="1524001"/>
            <a:ext cx="152400" cy="307975"/>
          </a:xfrm>
          <a:prstGeom prst="curvedConnector4">
            <a:avLst>
              <a:gd name="adj1" fmla="val -226191"/>
              <a:gd name="adj2" fmla="val 172647"/>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23" name="TextBox 15">
            <a:extLst>
              <a:ext uri="{FF2B5EF4-FFF2-40B4-BE49-F238E27FC236}">
                <a16:creationId xmlns="" xmlns:a16="http://schemas.microsoft.com/office/drawing/2014/main" id="{C87D8FBF-83E4-4553-91C1-879177897C1E}"/>
              </a:ext>
            </a:extLst>
          </p:cNvPr>
          <p:cNvSpPr txBox="1">
            <a:spLocks noChangeArrowheads="1"/>
          </p:cNvSpPr>
          <p:nvPr/>
        </p:nvSpPr>
        <p:spPr bwMode="auto">
          <a:xfrm>
            <a:off x="3352801" y="12954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cxnSp>
        <p:nvCxnSpPr>
          <p:cNvPr id="19" name="Straight Arrow Connector 18">
            <a:extLst>
              <a:ext uri="{FF2B5EF4-FFF2-40B4-BE49-F238E27FC236}">
                <a16:creationId xmlns="" xmlns:a16="http://schemas.microsoft.com/office/drawing/2014/main" id="{D052A248-3BB1-4515-B56E-F86C7BAD0929}"/>
              </a:ext>
            </a:extLst>
          </p:cNvPr>
          <p:cNvCxnSpPr/>
          <p:nvPr/>
        </p:nvCxnSpPr>
        <p:spPr>
          <a:xfrm rot="16200000" flipV="1">
            <a:off x="5524500" y="2324100"/>
            <a:ext cx="1066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25" name="TextBox 15">
            <a:extLst>
              <a:ext uri="{FF2B5EF4-FFF2-40B4-BE49-F238E27FC236}">
                <a16:creationId xmlns="" xmlns:a16="http://schemas.microsoft.com/office/drawing/2014/main" id="{61DEA334-B8BC-4E22-953A-DDFA8983E50F}"/>
              </a:ext>
            </a:extLst>
          </p:cNvPr>
          <p:cNvSpPr txBox="1">
            <a:spLocks noChangeArrowheads="1"/>
          </p:cNvSpPr>
          <p:nvPr/>
        </p:nvSpPr>
        <p:spPr bwMode="auto">
          <a:xfrm>
            <a:off x="6172201" y="2449514"/>
            <a:ext cx="5000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20" name="Shape 19">
            <a:extLst>
              <a:ext uri="{FF2B5EF4-FFF2-40B4-BE49-F238E27FC236}">
                <a16:creationId xmlns="" xmlns:a16="http://schemas.microsoft.com/office/drawing/2014/main" id="{FE420739-58A5-4606-88FC-A46CD18CA07C}"/>
              </a:ext>
            </a:extLst>
          </p:cNvPr>
          <p:cNvCxnSpPr/>
          <p:nvPr/>
        </p:nvCxnSpPr>
        <p:spPr>
          <a:xfrm flipH="1" flipV="1">
            <a:off x="7086601" y="3200401"/>
            <a:ext cx="163513"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27" name="TextBox 15">
            <a:extLst>
              <a:ext uri="{FF2B5EF4-FFF2-40B4-BE49-F238E27FC236}">
                <a16:creationId xmlns="" xmlns:a16="http://schemas.microsoft.com/office/drawing/2014/main" id="{2F7E9D43-C3BD-4B89-8B31-455B62F94303}"/>
              </a:ext>
            </a:extLst>
          </p:cNvPr>
          <p:cNvSpPr txBox="1">
            <a:spLocks noChangeArrowheads="1"/>
          </p:cNvSpPr>
          <p:nvPr/>
        </p:nvSpPr>
        <p:spPr bwMode="auto">
          <a:xfrm>
            <a:off x="7500938" y="2754314"/>
            <a:ext cx="5000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cxnSp>
        <p:nvCxnSpPr>
          <p:cNvPr id="23" name="Straight Arrow Connector 22">
            <a:extLst>
              <a:ext uri="{FF2B5EF4-FFF2-40B4-BE49-F238E27FC236}">
                <a16:creationId xmlns="" xmlns:a16="http://schemas.microsoft.com/office/drawing/2014/main" id="{8F0ED0F7-48EB-430C-92C6-1E64D3F2AB64}"/>
              </a:ext>
            </a:extLst>
          </p:cNvPr>
          <p:cNvCxnSpPr/>
          <p:nvPr/>
        </p:nvCxnSpPr>
        <p:spPr>
          <a:xfrm flipV="1">
            <a:off x="4800600" y="3427414"/>
            <a:ext cx="6858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29" name="TextBox 15">
            <a:extLst>
              <a:ext uri="{FF2B5EF4-FFF2-40B4-BE49-F238E27FC236}">
                <a16:creationId xmlns="" xmlns:a16="http://schemas.microsoft.com/office/drawing/2014/main" id="{A5984130-E55D-4077-A3AF-E997BD7EC0F7}"/>
              </a:ext>
            </a:extLst>
          </p:cNvPr>
          <p:cNvSpPr txBox="1">
            <a:spLocks noChangeArrowheads="1"/>
          </p:cNvSpPr>
          <p:nvPr/>
        </p:nvSpPr>
        <p:spPr bwMode="auto">
          <a:xfrm>
            <a:off x="4910138" y="34290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spTree>
    <p:extLst>
      <p:ext uri="{BB962C8B-B14F-4D97-AF65-F5344CB8AC3E}">
        <p14:creationId xmlns="" xmlns:p14="http://schemas.microsoft.com/office/powerpoint/2010/main" val="36271965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73693708-C518-49A7-9EBB-D8DA80CAC2D4}"/>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3C66A0F0-BC66-49BB-B5D7-35DFCCC7DFBF}"/>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92884ADE-0820-465C-9C14-DF3F0275703F}"/>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8678" name="TextBox 24">
            <a:extLst>
              <a:ext uri="{FF2B5EF4-FFF2-40B4-BE49-F238E27FC236}">
                <a16:creationId xmlns="" xmlns:a16="http://schemas.microsoft.com/office/drawing/2014/main" id="{AD6807BE-1722-42E8-B749-4FC75559CAEE}"/>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8438" name="TextBox 15">
            <a:extLst>
              <a:ext uri="{FF2B5EF4-FFF2-40B4-BE49-F238E27FC236}">
                <a16:creationId xmlns="" xmlns:a16="http://schemas.microsoft.com/office/drawing/2014/main" id="{5311C2FA-2FD7-454F-8A2C-D4235CE51E04}"/>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cxnSp>
        <p:nvCxnSpPr>
          <p:cNvPr id="13" name="Straight Arrow Connector 12">
            <a:extLst>
              <a:ext uri="{FF2B5EF4-FFF2-40B4-BE49-F238E27FC236}">
                <a16:creationId xmlns="" xmlns:a16="http://schemas.microsoft.com/office/drawing/2014/main" id="{CCF214C9-03A8-4789-A95E-854295C93264}"/>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D0CB0228-85EA-4D5E-A63D-D387990EE486}"/>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1 0 0 1 1    </a:t>
            </a:r>
          </a:p>
        </p:txBody>
      </p:sp>
      <p:sp>
        <p:nvSpPr>
          <p:cNvPr id="18441" name="TextBox 15">
            <a:extLst>
              <a:ext uri="{FF2B5EF4-FFF2-40B4-BE49-F238E27FC236}">
                <a16:creationId xmlns="" xmlns:a16="http://schemas.microsoft.com/office/drawing/2014/main" id="{4BA26CBB-544A-43C8-9A6D-019891BCAFB2}"/>
              </a:ext>
            </a:extLst>
          </p:cNvPr>
          <p:cNvSpPr txBox="1">
            <a:spLocks noChangeArrowheads="1"/>
          </p:cNvSpPr>
          <p:nvPr/>
        </p:nvSpPr>
        <p:spPr bwMode="auto">
          <a:xfrm>
            <a:off x="54864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
        <p:nvSpPr>
          <p:cNvPr id="18442" name="TextBox 15">
            <a:extLst>
              <a:ext uri="{FF2B5EF4-FFF2-40B4-BE49-F238E27FC236}">
                <a16:creationId xmlns="" xmlns:a16="http://schemas.microsoft.com/office/drawing/2014/main" id="{FE66CD92-AB8E-4D4C-B0B7-86B41B3E989F}"/>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6" name="Shape 15">
            <a:extLst>
              <a:ext uri="{FF2B5EF4-FFF2-40B4-BE49-F238E27FC236}">
                <a16:creationId xmlns="" xmlns:a16="http://schemas.microsoft.com/office/drawing/2014/main" id="{744E40D8-CEAB-48BA-A55A-0CC064F0202B}"/>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4" name="TextBox 14">
            <a:extLst>
              <a:ext uri="{FF2B5EF4-FFF2-40B4-BE49-F238E27FC236}">
                <a16:creationId xmlns="" xmlns:a16="http://schemas.microsoft.com/office/drawing/2014/main" id="{11A2A27C-99FE-4E9F-B939-A0D614CB7A3F}"/>
              </a:ext>
            </a:extLst>
          </p:cNvPr>
          <p:cNvSpPr txBox="1">
            <a:spLocks noChangeArrowheads="1"/>
          </p:cNvSpPr>
          <p:nvPr/>
        </p:nvSpPr>
        <p:spPr bwMode="auto">
          <a:xfrm>
            <a:off x="1828801" y="44958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00000</a:t>
            </a:r>
          </a:p>
          <a:p>
            <a:pPr eaLnBrk="1" hangingPunct="1">
              <a:spcBef>
                <a:spcPct val="0"/>
              </a:spcBef>
              <a:buFontTx/>
              <a:buNone/>
            </a:pPr>
            <a:r>
              <a:rPr lang="en-US" altLang="en-US" sz="2400" b="1">
                <a:latin typeface="Arial" panose="020B0604020202020204" pitchFamily="34" charset="0"/>
              </a:rPr>
              <a:t>CV*	10010 </a:t>
            </a:r>
            <a:endParaRPr lang="en-IN" altLang="en-US" sz="2400" b="1">
              <a:latin typeface="Arial" panose="020B0604020202020204" pitchFamily="34" charset="0"/>
            </a:endParaRPr>
          </a:p>
        </p:txBody>
      </p:sp>
      <p:sp>
        <p:nvSpPr>
          <p:cNvPr id="18445" name="TextBox 12">
            <a:extLst>
              <a:ext uri="{FF2B5EF4-FFF2-40B4-BE49-F238E27FC236}">
                <a16:creationId xmlns="" xmlns:a16="http://schemas.microsoft.com/office/drawing/2014/main" id="{DB4742B6-FF64-42A4-B200-ECAE4A1C9A23}"/>
              </a:ext>
            </a:extLst>
          </p:cNvPr>
          <p:cNvSpPr txBox="1">
            <a:spLocks noChangeArrowheads="1"/>
          </p:cNvSpPr>
          <p:nvPr/>
        </p:nvSpPr>
        <p:spPr bwMode="auto">
          <a:xfrm>
            <a:off x="3328988" y="3973514"/>
            <a:ext cx="7858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 5</a:t>
            </a:r>
          </a:p>
        </p:txBody>
      </p:sp>
      <p:cxnSp>
        <p:nvCxnSpPr>
          <p:cNvPr id="14" name="Shape 13">
            <a:extLst>
              <a:ext uri="{FF2B5EF4-FFF2-40B4-BE49-F238E27FC236}">
                <a16:creationId xmlns="" xmlns:a16="http://schemas.microsoft.com/office/drawing/2014/main" id="{523CAB63-7422-4C69-B1A0-E665B7588F28}"/>
              </a:ext>
            </a:extLst>
          </p:cNvPr>
          <p:cNvCxnSpPr>
            <a:stCxn id="28675" idx="1"/>
          </p:cNvCxnSpPr>
          <p:nvPr/>
        </p:nvCxnSpPr>
        <p:spPr>
          <a:xfrm rot="10800000" flipH="1">
            <a:off x="4114800" y="1524001"/>
            <a:ext cx="152400" cy="307975"/>
          </a:xfrm>
          <a:prstGeom prst="curvedConnector4">
            <a:avLst>
              <a:gd name="adj1" fmla="val -226191"/>
              <a:gd name="adj2" fmla="val 172647"/>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7" name="TextBox 15">
            <a:extLst>
              <a:ext uri="{FF2B5EF4-FFF2-40B4-BE49-F238E27FC236}">
                <a16:creationId xmlns="" xmlns:a16="http://schemas.microsoft.com/office/drawing/2014/main" id="{6969E82F-F7C1-4EC2-AB92-5D3BFDC88919}"/>
              </a:ext>
            </a:extLst>
          </p:cNvPr>
          <p:cNvSpPr txBox="1">
            <a:spLocks noChangeArrowheads="1"/>
          </p:cNvSpPr>
          <p:nvPr/>
        </p:nvSpPr>
        <p:spPr bwMode="auto">
          <a:xfrm>
            <a:off x="3352801" y="12954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cxnSp>
        <p:nvCxnSpPr>
          <p:cNvPr id="19" name="Straight Arrow Connector 18">
            <a:extLst>
              <a:ext uri="{FF2B5EF4-FFF2-40B4-BE49-F238E27FC236}">
                <a16:creationId xmlns="" xmlns:a16="http://schemas.microsoft.com/office/drawing/2014/main" id="{4DEBA6ED-E972-4CFB-A457-A0B8ECC18CDC}"/>
              </a:ext>
            </a:extLst>
          </p:cNvPr>
          <p:cNvCxnSpPr/>
          <p:nvPr/>
        </p:nvCxnSpPr>
        <p:spPr>
          <a:xfrm rot="16200000" flipV="1">
            <a:off x="5524500" y="2324100"/>
            <a:ext cx="1066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9" name="TextBox 15">
            <a:extLst>
              <a:ext uri="{FF2B5EF4-FFF2-40B4-BE49-F238E27FC236}">
                <a16:creationId xmlns="" xmlns:a16="http://schemas.microsoft.com/office/drawing/2014/main" id="{5CBA3B69-7D98-4283-988F-3F51ACDBBB72}"/>
              </a:ext>
            </a:extLst>
          </p:cNvPr>
          <p:cNvSpPr txBox="1">
            <a:spLocks noChangeArrowheads="1"/>
          </p:cNvSpPr>
          <p:nvPr/>
        </p:nvSpPr>
        <p:spPr bwMode="auto">
          <a:xfrm>
            <a:off x="6172201" y="2449514"/>
            <a:ext cx="5000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20" name="Shape 19">
            <a:extLst>
              <a:ext uri="{FF2B5EF4-FFF2-40B4-BE49-F238E27FC236}">
                <a16:creationId xmlns="" xmlns:a16="http://schemas.microsoft.com/office/drawing/2014/main" id="{B1362BA6-01FC-4113-B227-F8936DCDE88E}"/>
              </a:ext>
            </a:extLst>
          </p:cNvPr>
          <p:cNvCxnSpPr/>
          <p:nvPr/>
        </p:nvCxnSpPr>
        <p:spPr>
          <a:xfrm flipH="1" flipV="1">
            <a:off x="7086601" y="3200401"/>
            <a:ext cx="163513"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51" name="TextBox 15">
            <a:extLst>
              <a:ext uri="{FF2B5EF4-FFF2-40B4-BE49-F238E27FC236}">
                <a16:creationId xmlns="" xmlns:a16="http://schemas.microsoft.com/office/drawing/2014/main" id="{2F18585E-B2B6-4E4B-B78E-9ECAC039FB6A}"/>
              </a:ext>
            </a:extLst>
          </p:cNvPr>
          <p:cNvSpPr txBox="1">
            <a:spLocks noChangeArrowheads="1"/>
          </p:cNvSpPr>
          <p:nvPr/>
        </p:nvSpPr>
        <p:spPr bwMode="auto">
          <a:xfrm>
            <a:off x="7500938" y="2754314"/>
            <a:ext cx="5000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cxnSp>
        <p:nvCxnSpPr>
          <p:cNvPr id="23" name="Straight Arrow Connector 22">
            <a:extLst>
              <a:ext uri="{FF2B5EF4-FFF2-40B4-BE49-F238E27FC236}">
                <a16:creationId xmlns="" xmlns:a16="http://schemas.microsoft.com/office/drawing/2014/main" id="{7327D154-9A20-4D22-BCCE-ECF615FE076A}"/>
              </a:ext>
            </a:extLst>
          </p:cNvPr>
          <p:cNvCxnSpPr/>
          <p:nvPr/>
        </p:nvCxnSpPr>
        <p:spPr>
          <a:xfrm flipV="1">
            <a:off x="4800600" y="3427414"/>
            <a:ext cx="6858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53" name="TextBox 15">
            <a:extLst>
              <a:ext uri="{FF2B5EF4-FFF2-40B4-BE49-F238E27FC236}">
                <a16:creationId xmlns="" xmlns:a16="http://schemas.microsoft.com/office/drawing/2014/main" id="{C238B7D1-30E9-4755-86BF-AC3B3E3B4531}"/>
              </a:ext>
            </a:extLst>
          </p:cNvPr>
          <p:cNvSpPr txBox="1">
            <a:spLocks noChangeArrowheads="1"/>
          </p:cNvSpPr>
          <p:nvPr/>
        </p:nvSpPr>
        <p:spPr bwMode="auto">
          <a:xfrm>
            <a:off x="4910138" y="34290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24" name="Straight Arrow Connector 23">
            <a:extLst>
              <a:ext uri="{FF2B5EF4-FFF2-40B4-BE49-F238E27FC236}">
                <a16:creationId xmlns="" xmlns:a16="http://schemas.microsoft.com/office/drawing/2014/main" id="{90674CCF-3120-4A6A-A792-1FB926BDE545}"/>
              </a:ext>
            </a:extLst>
          </p:cNvPr>
          <p:cNvCxnSpPr/>
          <p:nvPr/>
        </p:nvCxnSpPr>
        <p:spPr>
          <a:xfrm rot="5400000" flipH="1" flipV="1">
            <a:off x="3048000" y="2057400"/>
            <a:ext cx="114300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55" name="TextBox 15">
            <a:extLst>
              <a:ext uri="{FF2B5EF4-FFF2-40B4-BE49-F238E27FC236}">
                <a16:creationId xmlns="" xmlns:a16="http://schemas.microsoft.com/office/drawing/2014/main" id="{9452FF4C-BF42-4DA3-BE7E-7A702BAAA568}"/>
              </a:ext>
            </a:extLst>
          </p:cNvPr>
          <p:cNvSpPr txBox="1">
            <a:spLocks noChangeArrowheads="1"/>
          </p:cNvSpPr>
          <p:nvPr/>
        </p:nvSpPr>
        <p:spPr bwMode="auto">
          <a:xfrm>
            <a:off x="32766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spTree>
    <p:extLst>
      <p:ext uri="{BB962C8B-B14F-4D97-AF65-F5344CB8AC3E}">
        <p14:creationId xmlns="" xmlns:p14="http://schemas.microsoft.com/office/powerpoint/2010/main" val="15922261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B087D224-A1DC-4B4D-B326-AB4BF85E67A2}"/>
              </a:ext>
            </a:extLst>
          </p:cNvPr>
          <p:cNvSpPr>
            <a:spLocks noGrp="1"/>
          </p:cNvSpPr>
          <p:nvPr>
            <p:ph type="title"/>
          </p:nvPr>
        </p:nvSpPr>
        <p:spPr>
          <a:xfrm>
            <a:off x="1992313" y="260350"/>
            <a:ext cx="8229600" cy="1143000"/>
          </a:xfrm>
        </p:spPr>
        <p:txBody>
          <a:bodyPr/>
          <a:lstStyle/>
          <a:p>
            <a:r>
              <a:rPr lang="en-US" altLang="en-US" b="1" dirty="0">
                <a:solidFill>
                  <a:srgbClr val="FF0000"/>
                </a:solidFill>
              </a:rPr>
              <a:t>Example 1: State Diagram</a:t>
            </a:r>
            <a:endParaRPr lang="en-US" altLang="en-US" b="1" dirty="0"/>
          </a:p>
        </p:txBody>
      </p:sp>
      <p:cxnSp>
        <p:nvCxnSpPr>
          <p:cNvPr id="11" name="Straight Arrow Connector 10">
            <a:extLst>
              <a:ext uri="{FF2B5EF4-FFF2-40B4-BE49-F238E27FC236}">
                <a16:creationId xmlns="" xmlns:a16="http://schemas.microsoft.com/office/drawing/2014/main" id="{696D914A-6DFB-4D59-869C-EDBDB7B52E90}"/>
              </a:ext>
            </a:extLst>
          </p:cNvPr>
          <p:cNvCxnSpPr>
            <a:stCxn id="28675" idx="2"/>
            <a:endCxn id="28678" idx="0"/>
          </p:cNvCxnSpPr>
          <p:nvPr/>
        </p:nvCxnSpPr>
        <p:spPr>
          <a:xfrm rot="5400000">
            <a:off x="3900489" y="2085976"/>
            <a:ext cx="1138237" cy="10906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5" name="TextBox 3">
            <a:extLst>
              <a:ext uri="{FF2B5EF4-FFF2-40B4-BE49-F238E27FC236}">
                <a16:creationId xmlns="" xmlns:a16="http://schemas.microsoft.com/office/drawing/2014/main" id="{24DAFCF1-174B-4718-AFBB-AD9BA01CB673}"/>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1 0 0 1 0</a:t>
            </a:r>
          </a:p>
        </p:txBody>
      </p:sp>
      <p:sp>
        <p:nvSpPr>
          <p:cNvPr id="28678" name="TextBox 24">
            <a:extLst>
              <a:ext uri="{FF2B5EF4-FFF2-40B4-BE49-F238E27FC236}">
                <a16:creationId xmlns="" xmlns:a16="http://schemas.microsoft.com/office/drawing/2014/main" id="{8D0AC6EC-95B5-496D-930C-1569EAC45357}"/>
              </a:ext>
            </a:extLst>
          </p:cNvPr>
          <p:cNvSpPr txBox="1">
            <a:spLocks noChangeArrowheads="1"/>
          </p:cNvSpPr>
          <p:nvPr/>
        </p:nvSpPr>
        <p:spPr bwMode="auto">
          <a:xfrm>
            <a:off x="3024189" y="3200401"/>
            <a:ext cx="1798637"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1 1 0 1 1  </a:t>
            </a:r>
          </a:p>
        </p:txBody>
      </p:sp>
      <p:sp>
        <p:nvSpPr>
          <p:cNvPr id="19462" name="TextBox 15">
            <a:extLst>
              <a:ext uri="{FF2B5EF4-FFF2-40B4-BE49-F238E27FC236}">
                <a16:creationId xmlns="" xmlns:a16="http://schemas.microsoft.com/office/drawing/2014/main" id="{BFEFAE81-7143-4BB9-9E5A-FA1A6C93871E}"/>
              </a:ext>
            </a:extLst>
          </p:cNvPr>
          <p:cNvSpPr txBox="1">
            <a:spLocks noChangeArrowheads="1"/>
          </p:cNvSpPr>
          <p:nvPr/>
        </p:nvSpPr>
        <p:spPr bwMode="auto">
          <a:xfrm>
            <a:off x="4024313" y="25146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1</a:t>
            </a:r>
          </a:p>
        </p:txBody>
      </p:sp>
      <p:cxnSp>
        <p:nvCxnSpPr>
          <p:cNvPr id="13" name="Straight Arrow Connector 12">
            <a:extLst>
              <a:ext uri="{FF2B5EF4-FFF2-40B4-BE49-F238E27FC236}">
                <a16:creationId xmlns="" xmlns:a16="http://schemas.microsoft.com/office/drawing/2014/main" id="{97EDD665-7263-43FF-8EF8-E010F9F33F79}"/>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0CC8E43D-1203-4652-B31E-0CBD49BE9D66}"/>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1 0 0 1 1    </a:t>
            </a:r>
          </a:p>
        </p:txBody>
      </p:sp>
      <p:sp>
        <p:nvSpPr>
          <p:cNvPr id="19465" name="TextBox 15">
            <a:extLst>
              <a:ext uri="{FF2B5EF4-FFF2-40B4-BE49-F238E27FC236}">
                <a16:creationId xmlns="" xmlns:a16="http://schemas.microsoft.com/office/drawing/2014/main" id="{2DD74A4E-DDBC-4C84-986D-EFD29A32C895}"/>
              </a:ext>
            </a:extLst>
          </p:cNvPr>
          <p:cNvSpPr txBox="1">
            <a:spLocks noChangeArrowheads="1"/>
          </p:cNvSpPr>
          <p:nvPr/>
        </p:nvSpPr>
        <p:spPr bwMode="auto">
          <a:xfrm>
            <a:off x="54864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sp>
        <p:nvSpPr>
          <p:cNvPr id="19466" name="TextBox 15">
            <a:extLst>
              <a:ext uri="{FF2B5EF4-FFF2-40B4-BE49-F238E27FC236}">
                <a16:creationId xmlns="" xmlns:a16="http://schemas.microsoft.com/office/drawing/2014/main" id="{8C79F67D-0054-4985-BBC6-2FBE33E1C61F}"/>
              </a:ext>
            </a:extLst>
          </p:cNvPr>
          <p:cNvSpPr txBox="1">
            <a:spLocks noChangeArrowheads="1"/>
          </p:cNvSpPr>
          <p:nvPr/>
        </p:nvSpPr>
        <p:spPr bwMode="auto">
          <a:xfrm>
            <a:off x="6357938" y="16002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16" name="Shape 15">
            <a:extLst>
              <a:ext uri="{FF2B5EF4-FFF2-40B4-BE49-F238E27FC236}">
                <a16:creationId xmlns="" xmlns:a16="http://schemas.microsoft.com/office/drawing/2014/main" id="{DBDD73FC-62BC-43BB-8488-89A68B3FDC73}"/>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8" name="TextBox 14">
            <a:extLst>
              <a:ext uri="{FF2B5EF4-FFF2-40B4-BE49-F238E27FC236}">
                <a16:creationId xmlns="" xmlns:a16="http://schemas.microsoft.com/office/drawing/2014/main" id="{E14D026B-F3F6-472B-B8B7-6F8B5A120630}"/>
              </a:ext>
            </a:extLst>
          </p:cNvPr>
          <p:cNvSpPr txBox="1">
            <a:spLocks noChangeArrowheads="1"/>
          </p:cNvSpPr>
          <p:nvPr/>
        </p:nvSpPr>
        <p:spPr bwMode="auto">
          <a:xfrm>
            <a:off x="1828801" y="4495800"/>
            <a:ext cx="39354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rPr>
              <a:t>ICV –  10010       OR  </a:t>
            </a:r>
          </a:p>
          <a:p>
            <a:pPr eaLnBrk="1" hangingPunct="1">
              <a:spcBef>
                <a:spcPct val="0"/>
              </a:spcBef>
              <a:buFontTx/>
              <a:buNone/>
            </a:pPr>
            <a:r>
              <a:rPr lang="en-US" altLang="en-US" sz="2400" b="1">
                <a:latin typeface="Arial" panose="020B0604020202020204" pitchFamily="34" charset="0"/>
              </a:rPr>
              <a:t>CV</a:t>
            </a:r>
            <a:r>
              <a:rPr lang="en-US" altLang="en-US" sz="2400" b="1" baseline="-25000">
                <a:latin typeface="Arial" panose="020B0604020202020204" pitchFamily="34" charset="0"/>
              </a:rPr>
              <a:t>i  </a:t>
            </a:r>
            <a:r>
              <a:rPr lang="en-US" altLang="en-US" sz="2400" b="1">
                <a:latin typeface="Arial" panose="020B0604020202020204" pitchFamily="34" charset="0"/>
              </a:rPr>
              <a:t>–  </a:t>
            </a:r>
            <a:r>
              <a:rPr lang="en-US" altLang="en-US" sz="2400" b="1" u="sng">
                <a:latin typeface="Arial" panose="020B0604020202020204" pitchFamily="34" charset="0"/>
              </a:rPr>
              <a:t>00000</a:t>
            </a:r>
          </a:p>
          <a:p>
            <a:pPr eaLnBrk="1" hangingPunct="1">
              <a:spcBef>
                <a:spcPct val="0"/>
              </a:spcBef>
              <a:buFontTx/>
              <a:buNone/>
            </a:pPr>
            <a:r>
              <a:rPr lang="en-US" altLang="en-US" sz="2400" b="1">
                <a:latin typeface="Arial" panose="020B0604020202020204" pitchFamily="34" charset="0"/>
              </a:rPr>
              <a:t>CV*	10010 </a:t>
            </a:r>
            <a:endParaRPr lang="en-IN" altLang="en-US" sz="2400" b="1">
              <a:latin typeface="Arial" panose="020B0604020202020204" pitchFamily="34" charset="0"/>
            </a:endParaRPr>
          </a:p>
        </p:txBody>
      </p:sp>
      <p:sp>
        <p:nvSpPr>
          <p:cNvPr id="19469" name="TextBox 12">
            <a:extLst>
              <a:ext uri="{FF2B5EF4-FFF2-40B4-BE49-F238E27FC236}">
                <a16:creationId xmlns="" xmlns:a16="http://schemas.microsoft.com/office/drawing/2014/main" id="{A6A4F227-6E52-4F45-ADEB-28B308C1B78B}"/>
              </a:ext>
            </a:extLst>
          </p:cNvPr>
          <p:cNvSpPr txBox="1">
            <a:spLocks noChangeArrowheads="1"/>
          </p:cNvSpPr>
          <p:nvPr/>
        </p:nvSpPr>
        <p:spPr bwMode="auto">
          <a:xfrm>
            <a:off x="3328988" y="3973514"/>
            <a:ext cx="7858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  = 5</a:t>
            </a:r>
          </a:p>
        </p:txBody>
      </p:sp>
      <p:cxnSp>
        <p:nvCxnSpPr>
          <p:cNvPr id="14" name="Shape 13">
            <a:extLst>
              <a:ext uri="{FF2B5EF4-FFF2-40B4-BE49-F238E27FC236}">
                <a16:creationId xmlns="" xmlns:a16="http://schemas.microsoft.com/office/drawing/2014/main" id="{F031C43D-62AB-464A-97AA-524D0FAA50F6}"/>
              </a:ext>
            </a:extLst>
          </p:cNvPr>
          <p:cNvCxnSpPr>
            <a:stCxn id="28675" idx="1"/>
          </p:cNvCxnSpPr>
          <p:nvPr/>
        </p:nvCxnSpPr>
        <p:spPr>
          <a:xfrm rot="10800000" flipH="1">
            <a:off x="4114800" y="1524001"/>
            <a:ext cx="152400" cy="307975"/>
          </a:xfrm>
          <a:prstGeom prst="curvedConnector4">
            <a:avLst>
              <a:gd name="adj1" fmla="val -226191"/>
              <a:gd name="adj2" fmla="val 172647"/>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71" name="TextBox 15">
            <a:extLst>
              <a:ext uri="{FF2B5EF4-FFF2-40B4-BE49-F238E27FC236}">
                <a16:creationId xmlns="" xmlns:a16="http://schemas.microsoft.com/office/drawing/2014/main" id="{28B4C203-FA41-42C5-9F7A-15EEC038580E}"/>
              </a:ext>
            </a:extLst>
          </p:cNvPr>
          <p:cNvSpPr txBox="1">
            <a:spLocks noChangeArrowheads="1"/>
          </p:cNvSpPr>
          <p:nvPr/>
        </p:nvSpPr>
        <p:spPr bwMode="auto">
          <a:xfrm>
            <a:off x="3352801" y="12954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cxnSp>
        <p:nvCxnSpPr>
          <p:cNvPr id="19" name="Straight Arrow Connector 18">
            <a:extLst>
              <a:ext uri="{FF2B5EF4-FFF2-40B4-BE49-F238E27FC236}">
                <a16:creationId xmlns="" xmlns:a16="http://schemas.microsoft.com/office/drawing/2014/main" id="{D8D1C633-C62F-41FA-BF51-FA35AD0FACB3}"/>
              </a:ext>
            </a:extLst>
          </p:cNvPr>
          <p:cNvCxnSpPr/>
          <p:nvPr/>
        </p:nvCxnSpPr>
        <p:spPr>
          <a:xfrm rot="16200000" flipV="1">
            <a:off x="5524500" y="2324100"/>
            <a:ext cx="1066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73" name="TextBox 15">
            <a:extLst>
              <a:ext uri="{FF2B5EF4-FFF2-40B4-BE49-F238E27FC236}">
                <a16:creationId xmlns="" xmlns:a16="http://schemas.microsoft.com/office/drawing/2014/main" id="{6764F86B-9D1D-4DDD-95AD-3B27F93B07F6}"/>
              </a:ext>
            </a:extLst>
          </p:cNvPr>
          <p:cNvSpPr txBox="1">
            <a:spLocks noChangeArrowheads="1"/>
          </p:cNvSpPr>
          <p:nvPr/>
        </p:nvSpPr>
        <p:spPr bwMode="auto">
          <a:xfrm>
            <a:off x="6172201" y="2449514"/>
            <a:ext cx="5000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20" name="Shape 19">
            <a:extLst>
              <a:ext uri="{FF2B5EF4-FFF2-40B4-BE49-F238E27FC236}">
                <a16:creationId xmlns="" xmlns:a16="http://schemas.microsoft.com/office/drawing/2014/main" id="{422613A1-DB4A-4B19-B3DC-5F04E36F6C96}"/>
              </a:ext>
            </a:extLst>
          </p:cNvPr>
          <p:cNvCxnSpPr/>
          <p:nvPr/>
        </p:nvCxnSpPr>
        <p:spPr>
          <a:xfrm flipH="1" flipV="1">
            <a:off x="7086601" y="3200401"/>
            <a:ext cx="163513"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75" name="TextBox 15">
            <a:extLst>
              <a:ext uri="{FF2B5EF4-FFF2-40B4-BE49-F238E27FC236}">
                <a16:creationId xmlns="" xmlns:a16="http://schemas.microsoft.com/office/drawing/2014/main" id="{20886624-A7C6-49DC-96A1-F5BC5892DF99}"/>
              </a:ext>
            </a:extLst>
          </p:cNvPr>
          <p:cNvSpPr txBox="1">
            <a:spLocks noChangeArrowheads="1"/>
          </p:cNvSpPr>
          <p:nvPr/>
        </p:nvSpPr>
        <p:spPr bwMode="auto">
          <a:xfrm>
            <a:off x="7500938" y="2754314"/>
            <a:ext cx="5000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4</a:t>
            </a:r>
          </a:p>
        </p:txBody>
      </p:sp>
      <p:cxnSp>
        <p:nvCxnSpPr>
          <p:cNvPr id="23" name="Straight Arrow Connector 22">
            <a:extLst>
              <a:ext uri="{FF2B5EF4-FFF2-40B4-BE49-F238E27FC236}">
                <a16:creationId xmlns="" xmlns:a16="http://schemas.microsoft.com/office/drawing/2014/main" id="{F0A097AA-FB07-4592-9DAA-CC32D6B5770E}"/>
              </a:ext>
            </a:extLst>
          </p:cNvPr>
          <p:cNvCxnSpPr/>
          <p:nvPr/>
        </p:nvCxnSpPr>
        <p:spPr>
          <a:xfrm flipV="1">
            <a:off x="4800600" y="3427414"/>
            <a:ext cx="6858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77" name="TextBox 15">
            <a:extLst>
              <a:ext uri="{FF2B5EF4-FFF2-40B4-BE49-F238E27FC236}">
                <a16:creationId xmlns="" xmlns:a16="http://schemas.microsoft.com/office/drawing/2014/main" id="{B2D64848-D44D-4C50-94FD-FB8144046396}"/>
              </a:ext>
            </a:extLst>
          </p:cNvPr>
          <p:cNvSpPr txBox="1">
            <a:spLocks noChangeArrowheads="1"/>
          </p:cNvSpPr>
          <p:nvPr/>
        </p:nvSpPr>
        <p:spPr bwMode="auto">
          <a:xfrm>
            <a:off x="4910138" y="3429000"/>
            <a:ext cx="5000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3</a:t>
            </a:r>
          </a:p>
        </p:txBody>
      </p:sp>
      <p:cxnSp>
        <p:nvCxnSpPr>
          <p:cNvPr id="24" name="Straight Arrow Connector 23">
            <a:extLst>
              <a:ext uri="{FF2B5EF4-FFF2-40B4-BE49-F238E27FC236}">
                <a16:creationId xmlns="" xmlns:a16="http://schemas.microsoft.com/office/drawing/2014/main" id="{F4235849-B77B-4E04-A23D-649BE73CC30D}"/>
              </a:ext>
            </a:extLst>
          </p:cNvPr>
          <p:cNvCxnSpPr/>
          <p:nvPr/>
        </p:nvCxnSpPr>
        <p:spPr>
          <a:xfrm rot="5400000" flipH="1" flipV="1">
            <a:off x="3048000" y="2057400"/>
            <a:ext cx="114300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79" name="TextBox 15">
            <a:extLst>
              <a:ext uri="{FF2B5EF4-FFF2-40B4-BE49-F238E27FC236}">
                <a16:creationId xmlns="" xmlns:a16="http://schemas.microsoft.com/office/drawing/2014/main" id="{066ADB21-87E6-49AC-B7A5-5465D355FF8C}"/>
              </a:ext>
            </a:extLst>
          </p:cNvPr>
          <p:cNvSpPr txBox="1">
            <a:spLocks noChangeArrowheads="1"/>
          </p:cNvSpPr>
          <p:nvPr/>
        </p:nvSpPr>
        <p:spPr bwMode="auto">
          <a:xfrm>
            <a:off x="32766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cxnSp>
        <p:nvCxnSpPr>
          <p:cNvPr id="30" name="Straight Arrow Connector 29">
            <a:extLst>
              <a:ext uri="{FF2B5EF4-FFF2-40B4-BE49-F238E27FC236}">
                <a16:creationId xmlns="" xmlns:a16="http://schemas.microsoft.com/office/drawing/2014/main" id="{B5FD8D63-FC9D-4297-AB75-5699499509BC}"/>
              </a:ext>
            </a:extLst>
          </p:cNvPr>
          <p:cNvCxnSpPr>
            <a:endCxn id="28675" idx="3"/>
          </p:cNvCxnSpPr>
          <p:nvPr/>
        </p:nvCxnSpPr>
        <p:spPr>
          <a:xfrm rot="16200000" flipV="1">
            <a:off x="5701507" y="2043907"/>
            <a:ext cx="1368425" cy="9445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81" name="TextBox 15">
            <a:extLst>
              <a:ext uri="{FF2B5EF4-FFF2-40B4-BE49-F238E27FC236}">
                <a16:creationId xmlns="" xmlns:a16="http://schemas.microsoft.com/office/drawing/2014/main" id="{B14C805B-CD0B-4896-9F2C-810748FD6FEF}"/>
              </a:ext>
            </a:extLst>
          </p:cNvPr>
          <p:cNvSpPr txBox="1">
            <a:spLocks noChangeArrowheads="1"/>
          </p:cNvSpPr>
          <p:nvPr/>
        </p:nvSpPr>
        <p:spPr bwMode="auto">
          <a:xfrm>
            <a:off x="65532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6+</a:t>
            </a:r>
          </a:p>
        </p:txBody>
      </p:sp>
    </p:spTree>
    <p:extLst>
      <p:ext uri="{BB962C8B-B14F-4D97-AF65-F5344CB8AC3E}">
        <p14:creationId xmlns="" xmlns:p14="http://schemas.microsoft.com/office/powerpoint/2010/main" val="1571125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Cycle, Average Latency and MAL</a:t>
            </a:r>
          </a:p>
        </p:txBody>
      </p:sp>
      <p:sp>
        <p:nvSpPr>
          <p:cNvPr id="3" name="Content Placeholder 2"/>
          <p:cNvSpPr>
            <a:spLocks noGrp="1"/>
          </p:cNvSpPr>
          <p:nvPr>
            <p:ph idx="1"/>
          </p:nvPr>
        </p:nvSpPr>
        <p:spPr/>
        <p:txBody>
          <a:bodyPr>
            <a:normAutofit fontScale="92500" lnSpcReduction="10000"/>
          </a:bodyPr>
          <a:lstStyle/>
          <a:p>
            <a:r>
              <a:rPr lang="en-US" dirty="0"/>
              <a:t>A cycle in a state diagram is an alternating sequence of collision vectors and arcs: C0, a1, C1, ..., an, </a:t>
            </a:r>
            <a:r>
              <a:rPr lang="en-US" dirty="0" err="1"/>
              <a:t>Cn</a:t>
            </a:r>
            <a:r>
              <a:rPr lang="en-US" dirty="0"/>
              <a:t> </a:t>
            </a:r>
          </a:p>
          <a:p>
            <a:r>
              <a:rPr lang="en-US" dirty="0">
                <a:solidFill>
                  <a:srgbClr val="0000FF"/>
                </a:solidFill>
              </a:rPr>
              <a:t>Each arc </a:t>
            </a:r>
            <a:r>
              <a:rPr lang="en-US" dirty="0" err="1">
                <a:solidFill>
                  <a:srgbClr val="0000FF"/>
                </a:solidFill>
              </a:rPr>
              <a:t>ai</a:t>
            </a:r>
            <a:r>
              <a:rPr lang="en-US" dirty="0">
                <a:solidFill>
                  <a:srgbClr val="0000FF"/>
                </a:solidFill>
              </a:rPr>
              <a:t> connects collision vector Ci-1 to </a:t>
            </a:r>
            <a:r>
              <a:rPr lang="en-US" dirty="0" err="1">
                <a:solidFill>
                  <a:srgbClr val="0000FF"/>
                </a:solidFill>
              </a:rPr>
              <a:t>Ci</a:t>
            </a:r>
            <a:endParaRPr lang="en-US" dirty="0">
              <a:solidFill>
                <a:srgbClr val="0000FF"/>
              </a:solidFill>
            </a:endParaRPr>
          </a:p>
          <a:p>
            <a:r>
              <a:rPr lang="en-US" dirty="0"/>
              <a:t>All the collision vectors are distinct except the first and last</a:t>
            </a:r>
          </a:p>
          <a:p>
            <a:r>
              <a:rPr lang="en-US" dirty="0">
                <a:solidFill>
                  <a:srgbClr val="0000FF"/>
                </a:solidFill>
              </a:rPr>
              <a:t>A cycle is simply represented by a sequence of latencies of its arcs</a:t>
            </a:r>
          </a:p>
          <a:p>
            <a:r>
              <a:rPr lang="en-IN" dirty="0"/>
              <a:t>A Constant Cycle is a latency cycle which contains only one latency value</a:t>
            </a:r>
          </a:p>
          <a:p>
            <a:r>
              <a:rPr lang="en-US" dirty="0">
                <a:solidFill>
                  <a:srgbClr val="0000FF"/>
                </a:solidFill>
              </a:rPr>
              <a:t>The average latency for a cycle is determined by adding the latencies of the arcs of the cycle and then dividing it by the total number of arcs in the cycle</a:t>
            </a:r>
          </a:p>
          <a:p>
            <a:r>
              <a:rPr lang="en-US" dirty="0"/>
              <a:t>Minimum Average Latency (MAL) is the minimum of all the average latencies of a state diagram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 1: Average Latency</a:t>
            </a:r>
          </a:p>
        </p:txBody>
      </p:sp>
      <p:sp>
        <p:nvSpPr>
          <p:cNvPr id="3" name="Content Placeholder 2"/>
          <p:cNvSpPr>
            <a:spLocks noGrp="1"/>
          </p:cNvSpPr>
          <p:nvPr>
            <p:ph idx="1"/>
          </p:nvPr>
        </p:nvSpPr>
        <p:spPr/>
        <p:txBody>
          <a:bodyPr>
            <a:normAutofit fontScale="92500" lnSpcReduction="20000"/>
          </a:bodyPr>
          <a:lstStyle/>
          <a:p>
            <a:r>
              <a:rPr lang="en-US" dirty="0">
                <a:solidFill>
                  <a:srgbClr val="0000FF"/>
                </a:solidFill>
              </a:rPr>
              <a:t>Let C0 is 10010, C1 is 11011 and C2 is 10011</a:t>
            </a:r>
          </a:p>
          <a:p>
            <a:r>
              <a:rPr lang="en-US" dirty="0"/>
              <a:t>The cycle </a:t>
            </a:r>
            <a:r>
              <a:rPr lang="en-US" i="1" dirty="0"/>
              <a:t>C0, a1, C1, a2, C2, a3, C0 </a:t>
            </a:r>
          </a:p>
          <a:p>
            <a:r>
              <a:rPr lang="en-US" i="1" dirty="0">
                <a:solidFill>
                  <a:srgbClr val="0000FF"/>
                </a:solidFill>
              </a:rPr>
              <a:t>a1 is an arc (latency = 1) from C0 to C1</a:t>
            </a:r>
          </a:p>
          <a:p>
            <a:r>
              <a:rPr lang="en-US" i="1" dirty="0"/>
              <a:t>a2 is an arc (latency = 3) from C1 </a:t>
            </a:r>
            <a:r>
              <a:rPr lang="en-US" dirty="0"/>
              <a:t>to </a:t>
            </a:r>
            <a:r>
              <a:rPr lang="en-US" i="1" dirty="0"/>
              <a:t>C2</a:t>
            </a:r>
          </a:p>
          <a:p>
            <a:r>
              <a:rPr lang="en-US" i="1" dirty="0">
                <a:solidFill>
                  <a:srgbClr val="0000FF"/>
                </a:solidFill>
              </a:rPr>
              <a:t>a3 is an arc (latency = 6) from C2 </a:t>
            </a:r>
            <a:r>
              <a:rPr lang="en-US" dirty="0">
                <a:solidFill>
                  <a:srgbClr val="0000FF"/>
                </a:solidFill>
              </a:rPr>
              <a:t>to </a:t>
            </a:r>
            <a:r>
              <a:rPr lang="en-US" i="1" dirty="0">
                <a:solidFill>
                  <a:srgbClr val="0000FF"/>
                </a:solidFill>
              </a:rPr>
              <a:t>C0</a:t>
            </a:r>
          </a:p>
          <a:p>
            <a:r>
              <a:rPr lang="en-US" i="1" dirty="0"/>
              <a:t>The cycle is represented as C=(1, 3, 6)</a:t>
            </a:r>
          </a:p>
          <a:p>
            <a:r>
              <a:rPr lang="en-US" dirty="0">
                <a:solidFill>
                  <a:srgbClr val="0000FF"/>
                </a:solidFill>
              </a:rPr>
              <a:t>The average latency for a cycle is determined by adding the latencies of the arcs of the cycle and then dividing it by the total number of arcs in the cycle</a:t>
            </a:r>
          </a:p>
          <a:p>
            <a:r>
              <a:rPr lang="en-US" dirty="0"/>
              <a:t>The cycle </a:t>
            </a:r>
            <a:r>
              <a:rPr lang="en-US" i="1" dirty="0"/>
              <a:t>C=(1, 3, 6) has the average latency:</a:t>
            </a:r>
          </a:p>
          <a:p>
            <a:pPr>
              <a:buNone/>
            </a:pPr>
            <a:r>
              <a:rPr lang="en-US" dirty="0"/>
              <a:t>					(1 + 3 + 6)/3 = 3.33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Example 1: Minimum Average Latency (MAL)</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0000FF"/>
                </a:solidFill>
              </a:rPr>
              <a:t>The following are the average latencies of the different cycles in example 1</a:t>
            </a:r>
          </a:p>
          <a:p>
            <a:r>
              <a:rPr lang="en-US" dirty="0"/>
              <a:t>3/1= 3</a:t>
            </a:r>
            <a:endParaRPr lang="en-US" i="1" dirty="0"/>
          </a:p>
          <a:p>
            <a:r>
              <a:rPr lang="en-US" dirty="0">
                <a:solidFill>
                  <a:srgbClr val="0000FF"/>
                </a:solidFill>
              </a:rPr>
              <a:t>6/1= 6</a:t>
            </a:r>
          </a:p>
          <a:p>
            <a:r>
              <a:rPr lang="en-US" dirty="0"/>
              <a:t>(1 + 6)/2 =3.5</a:t>
            </a:r>
          </a:p>
          <a:p>
            <a:r>
              <a:rPr lang="en-US" dirty="0">
                <a:solidFill>
                  <a:srgbClr val="0000FF"/>
                </a:solidFill>
              </a:rPr>
              <a:t>(1 + 3 + 3)/3 =2.33 </a:t>
            </a:r>
          </a:p>
          <a:p>
            <a:r>
              <a:rPr lang="en-US" dirty="0"/>
              <a:t>(1 + 3 + 6)/3 = 3.33</a:t>
            </a:r>
          </a:p>
          <a:p>
            <a:r>
              <a:rPr lang="en-US" dirty="0">
                <a:solidFill>
                  <a:srgbClr val="0000FF"/>
                </a:solidFill>
              </a:rPr>
              <a:t>(4 + 3)/2 = 3.5</a:t>
            </a:r>
          </a:p>
          <a:p>
            <a:r>
              <a:rPr lang="en-US" dirty="0"/>
              <a:t>(4 + 6) /2 = 5</a:t>
            </a:r>
          </a:p>
          <a:p>
            <a:r>
              <a:rPr lang="en-US" dirty="0">
                <a:solidFill>
                  <a:srgbClr val="0000FF"/>
                </a:solidFill>
              </a:rPr>
              <a:t>4/1 = 4</a:t>
            </a:r>
          </a:p>
          <a:p>
            <a:r>
              <a:rPr lang="en-US" dirty="0"/>
              <a:t>The minimum average latency is simply the minimum of these values</a:t>
            </a:r>
          </a:p>
          <a:p>
            <a:r>
              <a:rPr lang="en-US" dirty="0">
                <a:solidFill>
                  <a:srgbClr val="0000FF"/>
                </a:solidFill>
              </a:rPr>
              <a:t>So the MAL is 2.33</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FF0000"/>
                </a:solidFill>
              </a:rPr>
              <a:t>Thank you</a:t>
            </a:r>
            <a:endParaRPr lang="en-US" dirty="0">
              <a:solidFill>
                <a:srgbClr val="FF0000"/>
              </a:solidFill>
            </a:endParaRP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Scheduling of Static Pipelines</a:t>
            </a:r>
            <a:br>
              <a:rPr lang="en-US" b="1" dirty="0">
                <a:solidFill>
                  <a:srgbClr val="FF0000"/>
                </a:solidFill>
              </a:rPr>
            </a:br>
            <a:endParaRPr lang="en-US" dirty="0">
              <a:solidFill>
                <a:srgbClr val="FF0000"/>
              </a:solidFill>
            </a:endParaRPr>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0000"/>
                </a:solidFill>
              </a:rPr>
              <a:t>Pipeline Control: Scheduling</a:t>
            </a:r>
          </a:p>
        </p:txBody>
      </p:sp>
      <p:sp>
        <p:nvSpPr>
          <p:cNvPr id="5" name="Content Placeholder 4"/>
          <p:cNvSpPr>
            <a:spLocks noGrp="1"/>
          </p:cNvSpPr>
          <p:nvPr>
            <p:ph idx="1"/>
          </p:nvPr>
        </p:nvSpPr>
        <p:spPr/>
        <p:txBody>
          <a:bodyPr>
            <a:normAutofit/>
          </a:bodyPr>
          <a:lstStyle/>
          <a:p>
            <a:r>
              <a:rPr lang="en-US" dirty="0"/>
              <a:t>Controlling the sequence of tasks presented to a pipeline for execution is extremely important for maximizing its utilization. </a:t>
            </a:r>
          </a:p>
          <a:p>
            <a:r>
              <a:rPr lang="en-US" dirty="0">
                <a:solidFill>
                  <a:srgbClr val="0000FF"/>
                </a:solidFill>
              </a:rPr>
              <a:t>If two tasks are initiated requiring the same stage of the pipeline at the same time, a collision occurs, which temporarily disrupts execution. </a:t>
            </a:r>
          </a:p>
          <a:p>
            <a:r>
              <a:rPr lang="en-US" dirty="0"/>
              <a:t>The reservation table can be used for determining the time difference between input data initiations so that collisions won't occur. </a:t>
            </a:r>
          </a:p>
          <a:p>
            <a:r>
              <a:rPr lang="en-US" dirty="0">
                <a:solidFill>
                  <a:srgbClr val="0000FF"/>
                </a:solidFill>
              </a:rPr>
              <a:t>Initiation of an input data refers to the time that the data enter the first stage of the pipeline.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 Definitions</a:t>
            </a:r>
          </a:p>
        </p:txBody>
      </p:sp>
      <p:sp>
        <p:nvSpPr>
          <p:cNvPr id="3" name="Content Placeholder 2"/>
          <p:cNvSpPr>
            <a:spLocks noGrp="1"/>
          </p:cNvSpPr>
          <p:nvPr>
            <p:ph idx="1"/>
          </p:nvPr>
        </p:nvSpPr>
        <p:spPr/>
        <p:txBody>
          <a:bodyPr>
            <a:normAutofit fontScale="85000" lnSpcReduction="20000"/>
          </a:bodyPr>
          <a:lstStyle/>
          <a:p>
            <a:r>
              <a:rPr lang="en-US" altLang="ko-KR" dirty="0">
                <a:solidFill>
                  <a:srgbClr val="FF0000"/>
                </a:solidFill>
              </a:rPr>
              <a:t>Initiation: </a:t>
            </a:r>
            <a:r>
              <a:rPr lang="en-US" altLang="ko-KR" dirty="0"/>
              <a:t>Launching of an operation into the pipeline. i.e. </a:t>
            </a:r>
            <a:r>
              <a:rPr lang="en-US" dirty="0"/>
              <a:t>the time that the data enter the first stage of the pipeline</a:t>
            </a:r>
          </a:p>
          <a:p>
            <a:endParaRPr lang="en-US" b="1" dirty="0"/>
          </a:p>
          <a:p>
            <a:r>
              <a:rPr lang="en-US" altLang="ko-KR" dirty="0">
                <a:solidFill>
                  <a:srgbClr val="FF0000"/>
                </a:solidFill>
              </a:rPr>
              <a:t>Latency:</a:t>
            </a:r>
            <a:r>
              <a:rPr lang="en-US" altLang="ko-KR" dirty="0"/>
              <a:t> the delay (or, the number of cycles) that elapse between two initiations of a pipeline</a:t>
            </a:r>
          </a:p>
          <a:p>
            <a:r>
              <a:rPr lang="en-IN" dirty="0">
                <a:solidFill>
                  <a:srgbClr val="0000FF"/>
                </a:solidFill>
              </a:rPr>
              <a:t>Latency values must be non-negative integers</a:t>
            </a:r>
          </a:p>
          <a:p>
            <a:r>
              <a:rPr lang="en-US" dirty="0"/>
              <a:t>A collision will occur if two pieces of input data are initiated with a latency equal to the distance between two X's in a reservation table</a:t>
            </a:r>
          </a:p>
          <a:p>
            <a:r>
              <a:rPr lang="en-US" dirty="0">
                <a:solidFill>
                  <a:srgbClr val="0000FF"/>
                </a:solidFill>
              </a:rPr>
              <a:t>For example, the reservation table, shown earlier, has two X's with a distance of 1 in the second row</a:t>
            </a:r>
          </a:p>
          <a:p>
            <a:r>
              <a:rPr lang="en-US" dirty="0"/>
              <a:t>So, if a second piece of data is passed to the pipeline one time unit after the first, a collision will occur in stage 2</a:t>
            </a:r>
          </a:p>
          <a:p>
            <a:r>
              <a:rPr lang="en-US" dirty="0">
                <a:solidFill>
                  <a:srgbClr val="0000FF"/>
                </a:solidFill>
              </a:rPr>
              <a:t>A latency value </a:t>
            </a:r>
            <a:r>
              <a:rPr lang="en-US" i="1" dirty="0">
                <a:solidFill>
                  <a:srgbClr val="0000FF"/>
                </a:solidFill>
              </a:rPr>
              <a:t>k </a:t>
            </a:r>
            <a:r>
              <a:rPr lang="en-US" dirty="0">
                <a:solidFill>
                  <a:srgbClr val="0000FF"/>
                </a:solidFill>
              </a:rPr>
              <a:t>means that two initiations are separated by </a:t>
            </a:r>
            <a:r>
              <a:rPr lang="en-US" i="1" dirty="0">
                <a:solidFill>
                  <a:srgbClr val="0000FF"/>
                </a:solidFill>
              </a:rPr>
              <a:t>k </a:t>
            </a:r>
            <a:r>
              <a:rPr lang="en-US" dirty="0">
                <a:solidFill>
                  <a:srgbClr val="0000FF"/>
                </a:solidFill>
              </a:rPr>
              <a:t>clock cycles</a:t>
            </a:r>
            <a:endParaRPr lang="en-US" altLang="ko-KR" dirty="0">
              <a:solidFill>
                <a:srgbClr val="0000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 definitions</a:t>
            </a:r>
          </a:p>
        </p:txBody>
      </p:sp>
      <p:sp>
        <p:nvSpPr>
          <p:cNvPr id="3" name="Content Placeholder 2"/>
          <p:cNvSpPr>
            <a:spLocks noGrp="1"/>
          </p:cNvSpPr>
          <p:nvPr>
            <p:ph idx="1"/>
          </p:nvPr>
        </p:nvSpPr>
        <p:spPr/>
        <p:txBody>
          <a:bodyPr>
            <a:normAutofit fontScale="92500" lnSpcReduction="10000"/>
          </a:bodyPr>
          <a:lstStyle/>
          <a:p>
            <a:pPr>
              <a:defRPr/>
            </a:pPr>
            <a:r>
              <a:rPr lang="en-US" altLang="ko-KR" dirty="0">
                <a:solidFill>
                  <a:srgbClr val="FF0000"/>
                </a:solidFill>
              </a:rPr>
              <a:t>Collision</a:t>
            </a:r>
          </a:p>
          <a:p>
            <a:pPr lvl="1">
              <a:defRPr/>
            </a:pPr>
            <a:r>
              <a:rPr lang="en-US" altLang="ko-KR" sz="2600" dirty="0"/>
              <a:t>Collision occurs if a stage in the pipeline is required to perform more than one task at any time</a:t>
            </a:r>
            <a:endParaRPr lang="en-US" altLang="ko-KR" sz="2600" dirty="0">
              <a:solidFill>
                <a:srgbClr val="00B0F0"/>
              </a:solidFill>
            </a:endParaRPr>
          </a:p>
          <a:p>
            <a:pPr lvl="1"/>
            <a:r>
              <a:rPr lang="en-US" sz="2800" dirty="0">
                <a:solidFill>
                  <a:srgbClr val="0000FF"/>
                </a:solidFill>
              </a:rPr>
              <a:t>Any attempt by two or more initiations to use the same pipeline stage at the same time will cause a </a:t>
            </a:r>
            <a:r>
              <a:rPr lang="en-US" sz="2800" i="1" dirty="0">
                <a:solidFill>
                  <a:srgbClr val="0000FF"/>
                </a:solidFill>
              </a:rPr>
              <a:t>collision</a:t>
            </a:r>
            <a:r>
              <a:rPr lang="en-US" sz="2800" dirty="0">
                <a:solidFill>
                  <a:srgbClr val="0000FF"/>
                </a:solidFill>
              </a:rPr>
              <a:t>.</a:t>
            </a:r>
            <a:endParaRPr lang="en-IN" sz="2800" dirty="0">
              <a:solidFill>
                <a:srgbClr val="0000FF"/>
              </a:solidFill>
            </a:endParaRPr>
          </a:p>
          <a:p>
            <a:pPr lvl="1"/>
            <a:r>
              <a:rPr lang="en-US" sz="2600" dirty="0"/>
              <a:t>A collision will occur if two pieces of input data are initiated with a latency equal to the distance between two X's in a reservation table</a:t>
            </a:r>
          </a:p>
          <a:p>
            <a:pPr lvl="1"/>
            <a:r>
              <a:rPr lang="en-US" sz="2600" dirty="0">
                <a:solidFill>
                  <a:srgbClr val="0000FF"/>
                </a:solidFill>
              </a:rPr>
              <a:t>For example, the reservation table, shown earlier, has two X's with a distance of 1 in the second row</a:t>
            </a:r>
          </a:p>
          <a:p>
            <a:pPr lvl="1"/>
            <a:r>
              <a:rPr lang="en-US" sz="2600" dirty="0"/>
              <a:t>Therefore, if a second piece of data is passed to the pipeline one time unit after the first, a collision will occur in stage 2</a:t>
            </a:r>
          </a:p>
          <a:p>
            <a:pPr lvl="1"/>
            <a:r>
              <a:rPr lang="en-IN" sz="2600" dirty="0">
                <a:solidFill>
                  <a:srgbClr val="0000FF"/>
                </a:solidFill>
              </a:rPr>
              <a:t>A collision implies </a:t>
            </a:r>
            <a:r>
              <a:rPr lang="en-IN" sz="2600" dirty="0">
                <a:solidFill>
                  <a:srgbClr val="FF0000"/>
                </a:solidFill>
              </a:rPr>
              <a:t>resource conflicts</a:t>
            </a:r>
            <a:r>
              <a:rPr lang="en-IN" sz="2600" dirty="0">
                <a:solidFill>
                  <a:srgbClr val="0000FF"/>
                </a:solidFill>
              </a:rPr>
              <a:t> between two initiations in the pipeline, so it should be avoided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DBF35C-C0F1-4271-853C-58EF39B84886}"/>
              </a:ext>
            </a:extLst>
          </p:cNvPr>
          <p:cNvSpPr>
            <a:spLocks noGrp="1"/>
          </p:cNvSpPr>
          <p:nvPr>
            <p:ph type="title"/>
          </p:nvPr>
        </p:nvSpPr>
        <p:spPr/>
        <p:txBody>
          <a:bodyPr/>
          <a:lstStyle/>
          <a:p>
            <a:r>
              <a:rPr lang="en-US" dirty="0">
                <a:solidFill>
                  <a:srgbClr val="FF0000"/>
                </a:solidFill>
              </a:rPr>
              <a:t>Forbidden Latency</a:t>
            </a:r>
            <a:endParaRPr lang="en-IN" dirty="0"/>
          </a:p>
        </p:txBody>
      </p:sp>
      <p:sp>
        <p:nvSpPr>
          <p:cNvPr id="3" name="Content Placeholder 2">
            <a:extLst>
              <a:ext uri="{FF2B5EF4-FFF2-40B4-BE49-F238E27FC236}">
                <a16:creationId xmlns="" xmlns:a16="http://schemas.microsoft.com/office/drawing/2014/main" id="{9A7A7734-1ED1-441A-A542-1A463B539D39}"/>
              </a:ext>
            </a:extLst>
          </p:cNvPr>
          <p:cNvSpPr>
            <a:spLocks noGrp="1"/>
          </p:cNvSpPr>
          <p:nvPr>
            <p:ph idx="1"/>
          </p:nvPr>
        </p:nvSpPr>
        <p:spPr/>
        <p:txBody>
          <a:bodyPr>
            <a:normAutofit fontScale="92500" lnSpcReduction="10000"/>
          </a:bodyPr>
          <a:lstStyle/>
          <a:p>
            <a:r>
              <a:rPr lang="en-US" dirty="0">
                <a:solidFill>
                  <a:srgbClr val="0000FF"/>
                </a:solidFill>
              </a:rPr>
              <a:t>Latencies that cause collision are called forbidden latencies</a:t>
            </a:r>
          </a:p>
          <a:p>
            <a:r>
              <a:rPr lang="en-US" dirty="0"/>
              <a:t>Forbidden latencies should be prohibited</a:t>
            </a:r>
          </a:p>
          <a:p>
            <a:r>
              <a:rPr lang="en-US" dirty="0">
                <a:solidFill>
                  <a:srgbClr val="0000FF"/>
                </a:solidFill>
              </a:rPr>
              <a:t>Otherwise, the two data would arrive at the same stage of the pipeline at the same time and lead to collision</a:t>
            </a:r>
          </a:p>
          <a:p>
            <a:r>
              <a:rPr lang="en-US" dirty="0"/>
              <a:t>Forbidden latencies for the previous RT are 1 and 4</a:t>
            </a:r>
            <a:endParaRPr lang="en-IN" dirty="0"/>
          </a:p>
          <a:p>
            <a:r>
              <a:rPr lang="en-US" dirty="0">
                <a:solidFill>
                  <a:srgbClr val="0000FF"/>
                </a:solidFill>
              </a:rPr>
              <a:t>Let the Maximum forbidden latency be m (here 4)</a:t>
            </a:r>
            <a:endParaRPr lang="en-IN" dirty="0">
              <a:solidFill>
                <a:srgbClr val="0000FF"/>
              </a:solidFill>
            </a:endParaRPr>
          </a:p>
          <a:p>
            <a:r>
              <a:rPr lang="en-US" dirty="0"/>
              <a:t>n = no. of columns (m ≤ n-1)</a:t>
            </a:r>
          </a:p>
          <a:p>
            <a:r>
              <a:rPr lang="en-US" dirty="0"/>
              <a:t>With static pipelines, zero is always considered a forbidden latency, since it is impossible to initiate two jobs to the same pipeline at the same time.</a:t>
            </a:r>
          </a:p>
          <a:p>
            <a:r>
              <a:rPr lang="en-US" dirty="0"/>
              <a:t> </a:t>
            </a:r>
            <a:r>
              <a:rPr lang="en-US" dirty="0">
                <a:solidFill>
                  <a:srgbClr val="0000FF"/>
                </a:solidFill>
              </a:rPr>
              <a:t>However, such initiations are possible with dynamic pipelines</a:t>
            </a:r>
          </a:p>
          <a:p>
            <a:endParaRPr lang="en-IN" dirty="0"/>
          </a:p>
        </p:txBody>
      </p:sp>
    </p:spTree>
    <p:extLst>
      <p:ext uri="{BB962C8B-B14F-4D97-AF65-F5344CB8AC3E}">
        <p14:creationId xmlns="" xmlns:p14="http://schemas.microsoft.com/office/powerpoint/2010/main" val="1146120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DBF35C-C0F1-4271-853C-58EF39B84886}"/>
              </a:ext>
            </a:extLst>
          </p:cNvPr>
          <p:cNvSpPr>
            <a:spLocks noGrp="1"/>
          </p:cNvSpPr>
          <p:nvPr>
            <p:ph type="title"/>
          </p:nvPr>
        </p:nvSpPr>
        <p:spPr/>
        <p:txBody>
          <a:bodyPr/>
          <a:lstStyle/>
          <a:p>
            <a:r>
              <a:rPr lang="en-US" dirty="0">
                <a:solidFill>
                  <a:srgbClr val="FF0000"/>
                </a:solidFill>
              </a:rPr>
              <a:t>Permissible Latency</a:t>
            </a:r>
            <a:endParaRPr lang="en-IN" dirty="0"/>
          </a:p>
        </p:txBody>
      </p:sp>
      <p:sp>
        <p:nvSpPr>
          <p:cNvPr id="3" name="Content Placeholder 2">
            <a:extLst>
              <a:ext uri="{FF2B5EF4-FFF2-40B4-BE49-F238E27FC236}">
                <a16:creationId xmlns="" xmlns:a16="http://schemas.microsoft.com/office/drawing/2014/main" id="{9A7A7734-1ED1-441A-A542-1A463B539D39}"/>
              </a:ext>
            </a:extLst>
          </p:cNvPr>
          <p:cNvSpPr>
            <a:spLocks noGrp="1"/>
          </p:cNvSpPr>
          <p:nvPr>
            <p:ph idx="1"/>
          </p:nvPr>
        </p:nvSpPr>
        <p:spPr/>
        <p:txBody>
          <a:bodyPr>
            <a:normAutofit lnSpcReduction="10000"/>
          </a:bodyPr>
          <a:lstStyle/>
          <a:p>
            <a:r>
              <a:rPr lang="en-IN" dirty="0">
                <a:solidFill>
                  <a:srgbClr val="0000FF"/>
                </a:solidFill>
              </a:rPr>
              <a:t>Latencies that do not cause any collision are called permissible latencies</a:t>
            </a:r>
          </a:p>
          <a:p>
            <a:r>
              <a:rPr lang="en-US" dirty="0"/>
              <a:t>Permissible latencies for the previous RT are 2 and 3, as they do not cause collision</a:t>
            </a:r>
            <a:endParaRPr lang="en-IN" dirty="0"/>
          </a:p>
          <a:p>
            <a:r>
              <a:rPr lang="en-US" dirty="0">
                <a:solidFill>
                  <a:srgbClr val="0000FF"/>
                </a:solidFill>
              </a:rPr>
              <a:t>Let the Maximum forbidden latency be m</a:t>
            </a:r>
            <a:endParaRPr lang="en-IN" dirty="0">
              <a:solidFill>
                <a:srgbClr val="0000FF"/>
              </a:solidFill>
            </a:endParaRPr>
          </a:p>
          <a:p>
            <a:r>
              <a:rPr lang="en-US" dirty="0"/>
              <a:t>All the latencies greater than m do not cause collisions</a:t>
            </a:r>
            <a:endParaRPr lang="en-IN" dirty="0"/>
          </a:p>
          <a:p>
            <a:r>
              <a:rPr lang="en-US" dirty="0">
                <a:solidFill>
                  <a:srgbClr val="0000FF"/>
                </a:solidFill>
              </a:rPr>
              <a:t>Permissible Latency p, lies in the range 1 ≤ p ≤ m-1</a:t>
            </a:r>
            <a:endParaRPr lang="en-IN" dirty="0">
              <a:solidFill>
                <a:srgbClr val="0000FF"/>
              </a:solidFill>
            </a:endParaRPr>
          </a:p>
          <a:p>
            <a:r>
              <a:rPr lang="en-US" dirty="0"/>
              <a:t>Value of p should be as small as possible</a:t>
            </a:r>
            <a:endParaRPr lang="en-IN" dirty="0"/>
          </a:p>
          <a:p>
            <a:r>
              <a:rPr lang="en-US" dirty="0">
                <a:solidFill>
                  <a:srgbClr val="0000FF"/>
                </a:solidFill>
              </a:rPr>
              <a:t>Permissible latency p=1 corresponds to an ideal case, can be achieved by a static pipeline</a:t>
            </a:r>
            <a:endParaRPr lang="en-IN" dirty="0">
              <a:solidFill>
                <a:srgbClr val="0000FF"/>
              </a:solidFill>
            </a:endParaRPr>
          </a:p>
        </p:txBody>
      </p:sp>
    </p:spTree>
    <p:extLst>
      <p:ext uri="{BB962C8B-B14F-4D97-AF65-F5344CB8AC3E}">
        <p14:creationId xmlns="" xmlns:p14="http://schemas.microsoft.com/office/powerpoint/2010/main" val="1146120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Forbidden Latency set or Forbidden List</a:t>
            </a:r>
          </a:p>
        </p:txBody>
      </p:sp>
      <p:sp>
        <p:nvSpPr>
          <p:cNvPr id="3" name="Content Placeholder 2"/>
          <p:cNvSpPr>
            <a:spLocks noGrp="1"/>
          </p:cNvSpPr>
          <p:nvPr>
            <p:ph idx="1"/>
          </p:nvPr>
        </p:nvSpPr>
        <p:spPr/>
        <p:txBody>
          <a:bodyPr>
            <a:normAutofit/>
          </a:bodyPr>
          <a:lstStyle/>
          <a:p>
            <a:r>
              <a:rPr lang="en-US" dirty="0">
                <a:solidFill>
                  <a:srgbClr val="0000FF"/>
                </a:solidFill>
              </a:rPr>
              <a:t>Reservation table, having more than one X's in any given row, has one or more forbidden latencies, which, if not prohibited, would allow two data to collide or arrive at the same stage of the pipeline at the same time</a:t>
            </a:r>
          </a:p>
          <a:p>
            <a:r>
              <a:rPr lang="en-US" altLang="ko-KR" dirty="0"/>
              <a:t>Forbidden Latency set: the set of all possible column distances between two entries in a particular row of Reservation Table</a:t>
            </a:r>
          </a:p>
          <a:p>
            <a:r>
              <a:rPr lang="en-US" dirty="0">
                <a:solidFill>
                  <a:srgbClr val="0000FF"/>
                </a:solidFill>
              </a:rPr>
              <a:t>The forbidden list F is simply a list of integers corresponding to these prohibited Latencies</a:t>
            </a:r>
          </a:p>
          <a:p>
            <a:r>
              <a:rPr lang="en-US" dirty="0"/>
              <a:t>As 0 is always considered a forbidden latency for static pipelines, 0 may be included in the Forbidden List</a:t>
            </a:r>
          </a:p>
        </p:txBody>
      </p:sp>
    </p:spTree>
    <p:extLst>
      <p:ext uri="{BB962C8B-B14F-4D97-AF65-F5344CB8AC3E}">
        <p14:creationId xmlns="" xmlns:p14="http://schemas.microsoft.com/office/powerpoint/2010/main" val="2606091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6477</TotalTime>
  <Words>1463</Words>
  <Application>Microsoft Office PowerPoint</Application>
  <PresentationFormat>Custom</PresentationFormat>
  <Paragraphs>228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Pipelined Architecture CSEN 3104 Lecture 9</vt:lpstr>
      <vt:lpstr>Reservation Table</vt:lpstr>
      <vt:lpstr>Scheduling of Static Pipelines </vt:lpstr>
      <vt:lpstr>Pipeline Control: Scheduling</vt:lpstr>
      <vt:lpstr>Some Definitions</vt:lpstr>
      <vt:lpstr>Some definitions</vt:lpstr>
      <vt:lpstr>Forbidden Latency</vt:lpstr>
      <vt:lpstr>Permissible Latency</vt:lpstr>
      <vt:lpstr>Forbidden Latency set or Forbidden List</vt:lpstr>
      <vt:lpstr>Collision Vectors</vt:lpstr>
      <vt:lpstr>Example 1</vt:lpstr>
      <vt:lpstr>State Diagram </vt:lpstr>
      <vt:lpstr>Procedure for construction of State Diagram</vt:lpstr>
      <vt:lpstr>Example 1: State Diagram</vt:lpstr>
      <vt:lpstr>Example 1: State Diagram</vt:lpstr>
      <vt:lpstr>Example 1: State Diagram</vt:lpstr>
      <vt:lpstr>Example 1: State Diagram</vt:lpstr>
      <vt:lpstr>Example 1: State Diagram</vt:lpstr>
      <vt:lpstr>Example 1: State Diagram</vt:lpstr>
      <vt:lpstr>Example 1: State Diagram</vt:lpstr>
      <vt:lpstr>Example 1: State Diagram</vt:lpstr>
      <vt:lpstr>Example 1: State Diagram</vt:lpstr>
      <vt:lpstr>Example 1: State Diagram</vt:lpstr>
      <vt:lpstr>Cycle, Average Latency and MAL</vt:lpstr>
      <vt:lpstr>Example 1: Average Latency</vt:lpstr>
      <vt:lpstr>Example 1: Minimum Average Latency (MAL)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Block Diagram of 8085 CPU</dc:title>
  <dc:creator>Administrator</dc:creator>
  <cp:lastModifiedBy>Admin</cp:lastModifiedBy>
  <cp:revision>573</cp:revision>
  <cp:lastPrinted>2018-07-18T10:53:47Z</cp:lastPrinted>
  <dcterms:created xsi:type="dcterms:W3CDTF">2016-08-16T05:32:12Z</dcterms:created>
  <dcterms:modified xsi:type="dcterms:W3CDTF">2019-07-30T07:19:04Z</dcterms:modified>
</cp:coreProperties>
</file>