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5E6F0-071F-45F5-8F51-7A7F357B846F}" v="1" dt="2023-02-05T23:03:25.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ab huda" userId="b764bab570905669" providerId="LiveId" clId="{A855E6F0-071F-45F5-8F51-7A7F357B846F}"/>
    <pc:docChg chg="custSel addSld modSld sldOrd">
      <pc:chgData name="zainab huda" userId="b764bab570905669" providerId="LiveId" clId="{A855E6F0-071F-45F5-8F51-7A7F357B846F}" dt="2023-02-05T23:05:06.150" v="142" actId="114"/>
      <pc:docMkLst>
        <pc:docMk/>
      </pc:docMkLst>
      <pc:sldChg chg="addSp delSp modSp new mod ord modClrScheme chgLayout">
        <pc:chgData name="zainab huda" userId="b764bab570905669" providerId="LiveId" clId="{A855E6F0-071F-45F5-8F51-7A7F357B846F}" dt="2023-02-05T23:05:06.150" v="142" actId="114"/>
        <pc:sldMkLst>
          <pc:docMk/>
          <pc:sldMk cId="2140893802" sldId="261"/>
        </pc:sldMkLst>
        <pc:spChg chg="del mod ord">
          <ac:chgData name="zainab huda" userId="b764bab570905669" providerId="LiveId" clId="{A855E6F0-071F-45F5-8F51-7A7F357B846F}" dt="2023-02-05T23:01:58.731" v="3" actId="700"/>
          <ac:spMkLst>
            <pc:docMk/>
            <pc:sldMk cId="2140893802" sldId="261"/>
            <ac:spMk id="2" creationId="{7C52E742-3C4A-FF9F-FAD9-FED35A837408}"/>
          </ac:spMkLst>
        </pc:spChg>
        <pc:spChg chg="del mod ord">
          <ac:chgData name="zainab huda" userId="b764bab570905669" providerId="LiveId" clId="{A855E6F0-071F-45F5-8F51-7A7F357B846F}" dt="2023-02-05T23:01:58.731" v="3" actId="700"/>
          <ac:spMkLst>
            <pc:docMk/>
            <pc:sldMk cId="2140893802" sldId="261"/>
            <ac:spMk id="3" creationId="{F3713589-7C98-C33B-1C9B-D7AB39F14051}"/>
          </ac:spMkLst>
        </pc:spChg>
        <pc:spChg chg="del">
          <ac:chgData name="zainab huda" userId="b764bab570905669" providerId="LiveId" clId="{A855E6F0-071F-45F5-8F51-7A7F357B846F}" dt="2023-02-05T23:01:58.731" v="3" actId="700"/>
          <ac:spMkLst>
            <pc:docMk/>
            <pc:sldMk cId="2140893802" sldId="261"/>
            <ac:spMk id="4" creationId="{BA5C1827-A9E3-0AF4-FAFA-51D04D55360F}"/>
          </ac:spMkLst>
        </pc:spChg>
        <pc:spChg chg="add mod ord">
          <ac:chgData name="zainab huda" userId="b764bab570905669" providerId="LiveId" clId="{A855E6F0-071F-45F5-8F51-7A7F357B846F}" dt="2023-02-05T23:03:36.551" v="81" actId="207"/>
          <ac:spMkLst>
            <pc:docMk/>
            <pc:sldMk cId="2140893802" sldId="261"/>
            <ac:spMk id="5" creationId="{50773ACA-9548-4CBA-54B1-927A9D3FB091}"/>
          </ac:spMkLst>
        </pc:spChg>
        <pc:spChg chg="add mod ord">
          <ac:chgData name="zainab huda" userId="b764bab570905669" providerId="LiveId" clId="{A855E6F0-071F-45F5-8F51-7A7F357B846F}" dt="2023-02-05T23:05:06.150" v="142" actId="114"/>
          <ac:spMkLst>
            <pc:docMk/>
            <pc:sldMk cId="2140893802" sldId="261"/>
            <ac:spMk id="6" creationId="{6FD0FAC6-79C9-27EA-FE6F-D239302108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B668-BB7B-E7C2-270C-98587EE412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D288E3-FFFA-AA03-F047-8E3AD8CCB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E2B096-DF3A-975D-D1AF-21924E7717AF}"/>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5" name="Footer Placeholder 4">
            <a:extLst>
              <a:ext uri="{FF2B5EF4-FFF2-40B4-BE49-F238E27FC236}">
                <a16:creationId xmlns:a16="http://schemas.microsoft.com/office/drawing/2014/main" id="{1F360B89-6165-C2AC-4054-DB6056C30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26FDC-A7A4-4C16-DFE8-1B761D8CE4CA}"/>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214165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AFFD-22BA-B263-A6B1-167CD42843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5EC21A-8071-BFD5-0208-864A3D832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42460-9897-C46F-94F7-869EF2F6AB52}"/>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5" name="Footer Placeholder 4">
            <a:extLst>
              <a:ext uri="{FF2B5EF4-FFF2-40B4-BE49-F238E27FC236}">
                <a16:creationId xmlns:a16="http://schemas.microsoft.com/office/drawing/2014/main" id="{83866ED6-442A-BCBB-3F5D-0A8C29FD4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DF1AE-84E4-9517-0D8D-FFAE00B04C48}"/>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158287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71678-91DB-17F8-D33D-67150E2509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05BB9A-62A7-54F2-E4DD-63B463214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AAF72-7F9C-061B-70AE-6AF912552A07}"/>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5" name="Footer Placeholder 4">
            <a:extLst>
              <a:ext uri="{FF2B5EF4-FFF2-40B4-BE49-F238E27FC236}">
                <a16:creationId xmlns:a16="http://schemas.microsoft.com/office/drawing/2014/main" id="{5D313B6F-A75E-6A30-AA27-197B14A5D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21872-C988-A2BC-C558-62D9A92E869A}"/>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205358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119F-EBB3-04AC-354C-8085314E7B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319CC-1521-29CA-A832-CC678D708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5D973-5446-992B-9037-447E857722A7}"/>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5" name="Footer Placeholder 4">
            <a:extLst>
              <a:ext uri="{FF2B5EF4-FFF2-40B4-BE49-F238E27FC236}">
                <a16:creationId xmlns:a16="http://schemas.microsoft.com/office/drawing/2014/main" id="{119BE6A4-01BB-1AB6-86CB-968678082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FF949-257D-2371-3E9E-079DA45AD7D6}"/>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226330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159A-400C-C475-3D69-463B4E886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D49F7-0843-0553-C567-D7FF294B2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98412-FBC3-2E68-7BE2-4765D4E328DE}"/>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5" name="Footer Placeholder 4">
            <a:extLst>
              <a:ext uri="{FF2B5EF4-FFF2-40B4-BE49-F238E27FC236}">
                <a16:creationId xmlns:a16="http://schemas.microsoft.com/office/drawing/2014/main" id="{2F474789-75AB-70A6-A746-8CB26359B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20013-79C0-5C65-78AF-BAC815B75937}"/>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86707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DE19-27AA-D9E6-0D2C-E8291AE8D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1F0CCD-19FF-FF30-54D9-0DBA64489F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41DA3-5D61-4046-79AA-2237509B33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2D135C-ACFF-63BE-64A6-88BAFF6DD4A2}"/>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6" name="Footer Placeholder 5">
            <a:extLst>
              <a:ext uri="{FF2B5EF4-FFF2-40B4-BE49-F238E27FC236}">
                <a16:creationId xmlns:a16="http://schemas.microsoft.com/office/drawing/2014/main" id="{B758B31C-A611-1535-0C3A-CFA27175C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89EB1-2260-7E24-DE49-FDB2C5237086}"/>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156797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82B2-0533-B84E-2840-72D5D9928C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E05879-F76F-97D1-0AEB-C580DE8DA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A2C5D-2504-A9EA-F278-636F75D372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CDDA8F-0B03-9537-0FB6-947E40485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0F72EC-AFAF-6E6E-1429-1C6A1A925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37628A-3F95-88BC-237A-FC1E8815FEEF}"/>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8" name="Footer Placeholder 7">
            <a:extLst>
              <a:ext uri="{FF2B5EF4-FFF2-40B4-BE49-F238E27FC236}">
                <a16:creationId xmlns:a16="http://schemas.microsoft.com/office/drawing/2014/main" id="{F0FB3724-74B9-D65F-B7F1-9446F5C546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995A26-321E-088A-5379-493F13560B35}"/>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12108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CBEA-638B-F894-373A-A1FBBC14BB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606F21-E7A3-B703-ABF8-77326006C5B8}"/>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4" name="Footer Placeholder 3">
            <a:extLst>
              <a:ext uri="{FF2B5EF4-FFF2-40B4-BE49-F238E27FC236}">
                <a16:creationId xmlns:a16="http://schemas.microsoft.com/office/drawing/2014/main" id="{D1607478-D176-676A-F9C2-EA7FE7FFB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685791-EB2F-BE9D-C39E-78F16FB850E5}"/>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8938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6E77D-4F6A-5EF2-6F2D-D4E10D57CF10}"/>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3" name="Footer Placeholder 2">
            <a:extLst>
              <a:ext uri="{FF2B5EF4-FFF2-40B4-BE49-F238E27FC236}">
                <a16:creationId xmlns:a16="http://schemas.microsoft.com/office/drawing/2014/main" id="{2CC80C76-C043-9787-50E9-E44478137D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A97A70-58EC-FC17-1EEE-4F05CBBDF95A}"/>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228708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1A59-0142-2B2A-5954-FFF35CD89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BB27E-6852-2871-868D-FA771CE9E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5BC8C3-0FE8-F484-C1E4-EDF01E2B8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6960F-B88E-1888-D613-17FDFCDCFB82}"/>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6" name="Footer Placeholder 5">
            <a:extLst>
              <a:ext uri="{FF2B5EF4-FFF2-40B4-BE49-F238E27FC236}">
                <a16:creationId xmlns:a16="http://schemas.microsoft.com/office/drawing/2014/main" id="{7E204B6E-6E3E-2644-8D2E-A243FA5DB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1A48D-00F1-300E-5651-C054576AFBF7}"/>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286581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37A4-5A03-9A95-02D4-B56D3C95C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967CCB-279C-D5BC-DB9D-21DA5C5F1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87EC0A-F8FA-334B-A130-899EC11A9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330A7-346F-0C3D-8C5A-111CBE8C4FDC}"/>
              </a:ext>
            </a:extLst>
          </p:cNvPr>
          <p:cNvSpPr>
            <a:spLocks noGrp="1"/>
          </p:cNvSpPr>
          <p:nvPr>
            <p:ph type="dt" sz="half" idx="10"/>
          </p:nvPr>
        </p:nvSpPr>
        <p:spPr/>
        <p:txBody>
          <a:bodyPr/>
          <a:lstStyle/>
          <a:p>
            <a:fld id="{78DA74FE-0780-4EE5-BEEE-1F22895FFB96}" type="datetimeFigureOut">
              <a:rPr lang="en-US" smtClean="0"/>
              <a:t>2/5/2023</a:t>
            </a:fld>
            <a:endParaRPr lang="en-US"/>
          </a:p>
        </p:txBody>
      </p:sp>
      <p:sp>
        <p:nvSpPr>
          <p:cNvPr id="6" name="Footer Placeholder 5">
            <a:extLst>
              <a:ext uri="{FF2B5EF4-FFF2-40B4-BE49-F238E27FC236}">
                <a16:creationId xmlns:a16="http://schemas.microsoft.com/office/drawing/2014/main" id="{9BDD20BE-29D5-0C5C-302C-A4D4B17BE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CE7C5-8F22-E8D1-A0F5-0F091EE86EFD}"/>
              </a:ext>
            </a:extLst>
          </p:cNvPr>
          <p:cNvSpPr>
            <a:spLocks noGrp="1"/>
          </p:cNvSpPr>
          <p:nvPr>
            <p:ph type="sldNum" sz="quarter" idx="12"/>
          </p:nvPr>
        </p:nvSpPr>
        <p:spPr/>
        <p:txBody>
          <a:bodyPr/>
          <a:lstStyle/>
          <a:p>
            <a:fld id="{6393E71A-09BE-48D9-BEAC-A656F817D187}" type="slidenum">
              <a:rPr lang="en-US" smtClean="0"/>
              <a:t>‹#›</a:t>
            </a:fld>
            <a:endParaRPr lang="en-US"/>
          </a:p>
        </p:txBody>
      </p:sp>
    </p:spTree>
    <p:extLst>
      <p:ext uri="{BB962C8B-B14F-4D97-AF65-F5344CB8AC3E}">
        <p14:creationId xmlns:p14="http://schemas.microsoft.com/office/powerpoint/2010/main" val="198011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EEFBC2-6212-4BF7-FB4E-A0E8E62A7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698F12-3960-C338-6AEA-C9D24B8F2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8533A-0271-7310-FC4A-0E2929B13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A74FE-0780-4EE5-BEEE-1F22895FFB96}" type="datetimeFigureOut">
              <a:rPr lang="en-US" smtClean="0"/>
              <a:t>2/5/2023</a:t>
            </a:fld>
            <a:endParaRPr lang="en-US"/>
          </a:p>
        </p:txBody>
      </p:sp>
      <p:sp>
        <p:nvSpPr>
          <p:cNvPr id="5" name="Footer Placeholder 4">
            <a:extLst>
              <a:ext uri="{FF2B5EF4-FFF2-40B4-BE49-F238E27FC236}">
                <a16:creationId xmlns:a16="http://schemas.microsoft.com/office/drawing/2014/main" id="{9E64A2A3-50CC-69F1-9C88-4849E985B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DD69A9-1033-8C00-D99B-58E065840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3E71A-09BE-48D9-BEAC-A656F817D187}" type="slidenum">
              <a:rPr lang="en-US" smtClean="0"/>
              <a:t>‹#›</a:t>
            </a:fld>
            <a:endParaRPr lang="en-US"/>
          </a:p>
        </p:txBody>
      </p:sp>
    </p:spTree>
    <p:extLst>
      <p:ext uri="{BB962C8B-B14F-4D97-AF65-F5344CB8AC3E}">
        <p14:creationId xmlns:p14="http://schemas.microsoft.com/office/powerpoint/2010/main" val="1678378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773ACA-9548-4CBA-54B1-927A9D3FB091}"/>
              </a:ext>
            </a:extLst>
          </p:cNvPr>
          <p:cNvSpPr>
            <a:spLocks noGrp="1"/>
          </p:cNvSpPr>
          <p:nvPr>
            <p:ph type="ctrTitle"/>
          </p:nvPr>
        </p:nvSpPr>
        <p:spPr/>
        <p:txBody>
          <a:bodyPr>
            <a:normAutofit/>
          </a:bodyPr>
          <a:lstStyle/>
          <a:p>
            <a:r>
              <a:rPr lang="en-US" sz="4000" dirty="0">
                <a:solidFill>
                  <a:srgbClr val="0070C0"/>
                </a:solidFill>
                <a:latin typeface="Arial" panose="020B0604020202020204" pitchFamily="34" charset="0"/>
              </a:rPr>
              <a:t>Will we be homeless?Housing prices</a:t>
            </a:r>
            <a:endParaRPr lang="en-US" sz="4000" dirty="0">
              <a:solidFill>
                <a:srgbClr val="0070C0"/>
              </a:solidFill>
            </a:endParaRPr>
          </a:p>
        </p:txBody>
      </p:sp>
      <p:sp>
        <p:nvSpPr>
          <p:cNvPr id="6" name="Subtitle 5">
            <a:extLst>
              <a:ext uri="{FF2B5EF4-FFF2-40B4-BE49-F238E27FC236}">
                <a16:creationId xmlns:a16="http://schemas.microsoft.com/office/drawing/2014/main" id="{6FD0FAC6-79C9-27EA-FE6F-D239302108C2}"/>
              </a:ext>
            </a:extLst>
          </p:cNvPr>
          <p:cNvSpPr>
            <a:spLocks noGrp="1"/>
          </p:cNvSpPr>
          <p:nvPr>
            <p:ph type="subTitle" idx="1"/>
          </p:nvPr>
        </p:nvSpPr>
        <p:spPr/>
        <p:txBody>
          <a:bodyPr>
            <a:normAutofit/>
          </a:bodyPr>
          <a:lstStyle/>
          <a:p>
            <a:r>
              <a:rPr lang="en-US" i="1" dirty="0"/>
              <a:t>Made By </a:t>
            </a:r>
          </a:p>
          <a:p>
            <a:r>
              <a:rPr lang="en-US" sz="1800" i="1" dirty="0"/>
              <a:t>Tabrez Zahoor</a:t>
            </a:r>
          </a:p>
          <a:p>
            <a:r>
              <a:rPr lang="en-US" sz="1800" i="1" dirty="0"/>
              <a:t>Jacob Nyamu</a:t>
            </a:r>
          </a:p>
          <a:p>
            <a:r>
              <a:rPr lang="en-US" sz="1800" i="1" dirty="0"/>
              <a:t>Zainab Huda</a:t>
            </a:r>
          </a:p>
        </p:txBody>
      </p:sp>
    </p:spTree>
    <p:extLst>
      <p:ext uri="{BB962C8B-B14F-4D97-AF65-F5344CB8AC3E}">
        <p14:creationId xmlns:p14="http://schemas.microsoft.com/office/powerpoint/2010/main" val="214089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D6A4-0440-AAB4-816E-E54474654633}"/>
              </a:ext>
            </a:extLst>
          </p:cNvPr>
          <p:cNvSpPr>
            <a:spLocks noGrp="1"/>
          </p:cNvSpPr>
          <p:nvPr>
            <p:ph type="title"/>
          </p:nvPr>
        </p:nvSpPr>
        <p:spPr/>
        <p:txBody>
          <a:bodyPr/>
          <a:lstStyle/>
          <a:p>
            <a:r>
              <a:rPr lang="en-US" b="1" dirty="0">
                <a:solidFill>
                  <a:srgbClr val="0070C0"/>
                </a:solidFill>
              </a:rPr>
              <a:t>Problem Statement</a:t>
            </a:r>
          </a:p>
        </p:txBody>
      </p:sp>
      <p:sp>
        <p:nvSpPr>
          <p:cNvPr id="3" name="Content Placeholder 2">
            <a:extLst>
              <a:ext uri="{FF2B5EF4-FFF2-40B4-BE49-F238E27FC236}">
                <a16:creationId xmlns:a16="http://schemas.microsoft.com/office/drawing/2014/main" id="{76673BF6-424A-D4CE-504D-9F505257F724}"/>
              </a:ext>
            </a:extLst>
          </p:cNvPr>
          <p:cNvSpPr>
            <a:spLocks noGrp="1"/>
          </p:cNvSpPr>
          <p:nvPr>
            <p:ph idx="1"/>
          </p:nvPr>
        </p:nvSpPr>
        <p:spPr/>
        <p:txBody>
          <a:bodyPr/>
          <a:lstStyle/>
          <a:p>
            <a:r>
              <a:rPr lang="en-US" dirty="0"/>
              <a:t>The rising cost of housing in Boston has become a major concern for many individuals and families, fueling their fear of becoming homeless. People are finding it difficult to afford adequate living arrangements due to rising housing prices, putting them at risk of losing their homes and potentially becoming homeless.</a:t>
            </a:r>
            <a:r>
              <a:rPr lang="en-US" b="0" i="0" dirty="0">
                <a:solidFill>
                  <a:srgbClr val="374151"/>
                </a:solidFill>
                <a:effectLst/>
                <a:latin typeface="Söhne"/>
              </a:rPr>
              <a:t> </a:t>
            </a:r>
            <a:r>
              <a:rPr lang="en-US" b="0" i="0" dirty="0">
                <a:effectLst/>
                <a:latin typeface="Söhne"/>
              </a:rPr>
              <a:t>This issue not only affects individuals and families, but also has broader societal and economic implications, such as increased poverty and decreased access to education and healthcare</a:t>
            </a:r>
            <a:endParaRPr lang="en-US" dirty="0"/>
          </a:p>
        </p:txBody>
      </p:sp>
    </p:spTree>
    <p:extLst>
      <p:ext uri="{BB962C8B-B14F-4D97-AF65-F5344CB8AC3E}">
        <p14:creationId xmlns:p14="http://schemas.microsoft.com/office/powerpoint/2010/main" val="228547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E1F4-B4E9-543B-D012-746FBF91B774}"/>
              </a:ext>
            </a:extLst>
          </p:cNvPr>
          <p:cNvSpPr>
            <a:spLocks noGrp="1"/>
          </p:cNvSpPr>
          <p:nvPr>
            <p:ph type="title"/>
          </p:nvPr>
        </p:nvSpPr>
        <p:spPr/>
        <p:txBody>
          <a:bodyPr/>
          <a:lstStyle/>
          <a:p>
            <a:r>
              <a:rPr lang="en-US" b="1" dirty="0">
                <a:solidFill>
                  <a:srgbClr val="0070C0"/>
                </a:solidFill>
              </a:rPr>
              <a:t>Steps and Conclusion</a:t>
            </a:r>
          </a:p>
        </p:txBody>
      </p:sp>
      <p:sp>
        <p:nvSpPr>
          <p:cNvPr id="3" name="Content Placeholder 2">
            <a:extLst>
              <a:ext uri="{FF2B5EF4-FFF2-40B4-BE49-F238E27FC236}">
                <a16:creationId xmlns:a16="http://schemas.microsoft.com/office/drawing/2014/main" id="{F21D7DA6-85C7-4F8B-2214-B017EDDBEB4F}"/>
              </a:ext>
            </a:extLst>
          </p:cNvPr>
          <p:cNvSpPr>
            <a:spLocks noGrp="1"/>
          </p:cNvSpPr>
          <p:nvPr>
            <p:ph idx="1"/>
          </p:nvPr>
        </p:nvSpPr>
        <p:spPr/>
        <p:txBody>
          <a:bodyPr>
            <a:normAutofit lnSpcReduction="10000"/>
          </a:bodyPr>
          <a:lstStyle/>
          <a:p>
            <a:r>
              <a:rPr lang="en-US" sz="2400" dirty="0">
                <a:solidFill>
                  <a:srgbClr val="374151"/>
                </a:solidFill>
              </a:rPr>
              <a:t>P</a:t>
            </a:r>
            <a:r>
              <a:rPr lang="en-US" sz="2400" b="0" i="0" dirty="0">
                <a:solidFill>
                  <a:srgbClr val="374151"/>
                </a:solidFill>
                <a:effectLst/>
              </a:rPr>
              <a:t>erformed linear regression on the data using the year, month, and day columns as predictors and the price column as the target </a:t>
            </a:r>
            <a:r>
              <a:rPr lang="en-US" sz="2400" b="0" i="0" dirty="0" err="1">
                <a:solidFill>
                  <a:srgbClr val="374151"/>
                </a:solidFill>
                <a:effectLst/>
              </a:rPr>
              <a:t>variable.</a:t>
            </a:r>
            <a:r>
              <a:rPr lang="en-US" sz="2400" dirty="0" err="1">
                <a:solidFill>
                  <a:srgbClr val="374151"/>
                </a:solidFill>
              </a:rPr>
              <a:t>S</a:t>
            </a:r>
            <a:r>
              <a:rPr lang="en-US" sz="2400" b="0" i="0" dirty="0" err="1">
                <a:solidFill>
                  <a:srgbClr val="374151"/>
                </a:solidFill>
                <a:effectLst/>
              </a:rPr>
              <a:t>everal</a:t>
            </a:r>
            <a:r>
              <a:rPr lang="en-US" sz="2400" b="0" i="0" dirty="0">
                <a:solidFill>
                  <a:srgbClr val="374151"/>
                </a:solidFill>
                <a:effectLst/>
              </a:rPr>
              <a:t> operations on the data such as selecting specific rows, dropping columns, transposing the data frame, converting a column to datetime format, and extracting year, month, and day from the datetime column. The model predicts the price for December 31st, 2023 as 553609.</a:t>
            </a:r>
          </a:p>
          <a:p>
            <a:r>
              <a:rPr lang="en-US" sz="2400" dirty="0">
                <a:solidFill>
                  <a:srgbClr val="374151"/>
                </a:solidFill>
              </a:rPr>
              <a:t>The descriptive statistics of the Inventory csv was also analyzed and line plot was created accordingly to show the Boston housing inventory over the years.</a:t>
            </a:r>
          </a:p>
          <a:p>
            <a:r>
              <a:rPr lang="en-US" sz="2400" dirty="0">
                <a:solidFill>
                  <a:srgbClr val="374151"/>
                </a:solidFill>
              </a:rPr>
              <a:t>The conclusion made with the analysis is there is a constant rise in the price of the houses. And, the analysis from inventory further supports by showing the declining number of houses over the years. Thus , fear of homelessness is real, and it is </a:t>
            </a:r>
            <a:r>
              <a:rPr lang="en-US" sz="2400" b="0" i="0" dirty="0">
                <a:solidFill>
                  <a:srgbClr val="374151"/>
                </a:solidFill>
                <a:effectLst/>
              </a:rPr>
              <a:t>important to find solutions to this problem in order to ensure that everyone has access to affordable and stable housing.</a:t>
            </a:r>
            <a:endParaRPr lang="en-US" sz="2400" dirty="0">
              <a:solidFill>
                <a:srgbClr val="374151"/>
              </a:solidFill>
            </a:endParaRPr>
          </a:p>
          <a:p>
            <a:endParaRPr lang="en-US" sz="2400" dirty="0"/>
          </a:p>
        </p:txBody>
      </p:sp>
    </p:spTree>
    <p:extLst>
      <p:ext uri="{BB962C8B-B14F-4D97-AF65-F5344CB8AC3E}">
        <p14:creationId xmlns:p14="http://schemas.microsoft.com/office/powerpoint/2010/main" val="386527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C4F9-F0F7-9331-4D70-6D122E0B1C1A}"/>
              </a:ext>
            </a:extLst>
          </p:cNvPr>
          <p:cNvSpPr>
            <a:spLocks noGrp="1"/>
          </p:cNvSpPr>
          <p:nvPr>
            <p:ph type="title"/>
          </p:nvPr>
        </p:nvSpPr>
        <p:spPr/>
        <p:txBody>
          <a:bodyPr>
            <a:normAutofit/>
          </a:bodyPr>
          <a:lstStyle/>
          <a:p>
            <a:r>
              <a:rPr lang="en-US" sz="3200" b="1" dirty="0">
                <a:solidFill>
                  <a:srgbClr val="0070C0"/>
                </a:solidFill>
              </a:rPr>
              <a:t>Graphical analysis of price and housing inventory over the years</a:t>
            </a:r>
          </a:p>
        </p:txBody>
      </p:sp>
      <p:pic>
        <p:nvPicPr>
          <p:cNvPr id="6" name="Content Placeholder 5">
            <a:extLst>
              <a:ext uri="{FF2B5EF4-FFF2-40B4-BE49-F238E27FC236}">
                <a16:creationId xmlns:a16="http://schemas.microsoft.com/office/drawing/2014/main" id="{42AA0067-751C-A9DF-CED6-63FC87C2F397}"/>
              </a:ext>
            </a:extLst>
          </p:cNvPr>
          <p:cNvPicPr>
            <a:picLocks noGrp="1" noChangeAspect="1"/>
          </p:cNvPicPr>
          <p:nvPr>
            <p:ph sz="half" idx="1"/>
          </p:nvPr>
        </p:nvPicPr>
        <p:blipFill>
          <a:blip r:embed="rId2"/>
          <a:stretch>
            <a:fillRect/>
          </a:stretch>
        </p:blipFill>
        <p:spPr>
          <a:xfrm>
            <a:off x="838200" y="2612721"/>
            <a:ext cx="5181600" cy="2777145"/>
          </a:xfrm>
        </p:spPr>
      </p:pic>
      <p:pic>
        <p:nvPicPr>
          <p:cNvPr id="8" name="Content Placeholder 7">
            <a:extLst>
              <a:ext uri="{FF2B5EF4-FFF2-40B4-BE49-F238E27FC236}">
                <a16:creationId xmlns:a16="http://schemas.microsoft.com/office/drawing/2014/main" id="{155DF5B0-C432-9231-E1FD-893DF09CEEB1}"/>
              </a:ext>
            </a:extLst>
          </p:cNvPr>
          <p:cNvPicPr>
            <a:picLocks noGrp="1" noChangeAspect="1"/>
          </p:cNvPicPr>
          <p:nvPr>
            <p:ph sz="half" idx="2"/>
          </p:nvPr>
        </p:nvPicPr>
        <p:blipFill>
          <a:blip r:embed="rId3"/>
          <a:stretch>
            <a:fillRect/>
          </a:stretch>
        </p:blipFill>
        <p:spPr>
          <a:xfrm>
            <a:off x="6172202" y="2612721"/>
            <a:ext cx="5328918" cy="2519892"/>
          </a:xfrm>
        </p:spPr>
      </p:pic>
    </p:spTree>
    <p:extLst>
      <p:ext uri="{BB962C8B-B14F-4D97-AF65-F5344CB8AC3E}">
        <p14:creationId xmlns:p14="http://schemas.microsoft.com/office/powerpoint/2010/main" val="380022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287</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Will we be homeless?Housing prices</vt:lpstr>
      <vt:lpstr>Problem Statement</vt:lpstr>
      <vt:lpstr>Steps and Conclusion</vt:lpstr>
      <vt:lpstr>Graphical analysis of price and housing inventory over the years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zainab huda</dc:creator>
  <cp:lastModifiedBy>zainab huda</cp:lastModifiedBy>
  <cp:revision>1</cp:revision>
  <dcterms:created xsi:type="dcterms:W3CDTF">2023-02-05T22:01:18Z</dcterms:created>
  <dcterms:modified xsi:type="dcterms:W3CDTF">2023-02-05T23:05:06Z</dcterms:modified>
</cp:coreProperties>
</file>