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3049c50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3049c50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3049c50e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3049c50e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049c50e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049c50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3049c50e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3049c50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3049c50e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3049c50e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049c50e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049c50e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Neutral Party Benchmarking of Cloud Relational Database Offerings Contrasted to Same-Provider Virtual Machine Based Databases</a:t>
            </a:r>
            <a:endParaRPr sz="30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OR: NPB-CRBO-vs-SPVMDB</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2576513" y="576263"/>
            <a:ext cx="3990975" cy="3990975"/>
          </a:xfrm>
          <a:prstGeom prst="rect">
            <a:avLst/>
          </a:prstGeom>
          <a:noFill/>
          <a:ln>
            <a:noFill/>
          </a:ln>
        </p:spPr>
      </p:pic>
      <p:sp>
        <p:nvSpPr>
          <p:cNvPr id="126" name="Google Shape;126;p22"/>
          <p:cNvSpPr txBox="1"/>
          <p:nvPr/>
        </p:nvSpPr>
        <p:spPr>
          <a:xfrm>
            <a:off x="349550" y="649175"/>
            <a:ext cx="1914300" cy="36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What’s our cross point for a database in a VM vs a given DaaS?</a:t>
            </a:r>
            <a:endParaRPr>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1409400" y="1146900"/>
            <a:ext cx="6325200" cy="284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solidFill>
                  <a:schemeClr val="accent5"/>
                </a:solidFill>
              </a:rPr>
              <a:t>Thank you</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7957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Imagine you’re founding a new company. Where is your database?</a:t>
            </a:r>
            <a:endParaRPr sz="2400"/>
          </a:p>
        </p:txBody>
      </p:sp>
      <p:sp>
        <p:nvSpPr>
          <p:cNvPr id="79" name="Google Shape;79;p14"/>
          <p:cNvSpPr txBox="1"/>
          <p:nvPr>
            <p:ph idx="4294967295" type="title"/>
          </p:nvPr>
        </p:nvSpPr>
        <p:spPr>
          <a:xfrm>
            <a:off x="535775" y="2038750"/>
            <a:ext cx="8391300" cy="263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With the advent of cloud computing, localized databases are a thing of the past.</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The question becomes: </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Given your choice of Cloud service provider, are you better off standing up your own database on a virtual machine? </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Is it easier and cheaper to use a pre-configured database as a serivce (DaaS*)?</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*not to be confused with Desktop as a Service.</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1970100"/>
            <a:ext cx="7957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434343"/>
                </a:solidFill>
              </a:rPr>
              <a:t>What if we told you that no-one really knows?*</a:t>
            </a:r>
            <a:endParaRPr sz="2400">
              <a:solidFill>
                <a:srgbClr val="434343"/>
              </a:solidFill>
            </a:endParaRPr>
          </a:p>
        </p:txBody>
      </p:sp>
      <p:sp>
        <p:nvSpPr>
          <p:cNvPr id="85" name="Google Shape;85;p15"/>
          <p:cNvSpPr txBox="1"/>
          <p:nvPr/>
        </p:nvSpPr>
        <p:spPr>
          <a:xfrm>
            <a:off x="1396750" y="3791200"/>
            <a:ext cx="6645300" cy="7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t>at least not from a numeric/evaluatory standpoint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91" name="Google Shape;91;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Facts:</a:t>
            </a:r>
            <a:endParaRPr b="1" sz="3000">
              <a:solidFill>
                <a:schemeClr val="lt2"/>
              </a:solidFill>
              <a:latin typeface="Raleway"/>
              <a:ea typeface="Raleway"/>
              <a:cs typeface="Raleway"/>
              <a:sym typeface="Raleway"/>
            </a:endParaRPr>
          </a:p>
        </p:txBody>
      </p:sp>
      <p:sp>
        <p:nvSpPr>
          <p:cNvPr id="92" name="Google Shape;92;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DaaS is everywher</a:t>
            </a:r>
            <a:r>
              <a:rPr b="1" lang="en" sz="1400">
                <a:solidFill>
                  <a:schemeClr val="dk1"/>
                </a:solidFill>
                <a:latin typeface="Raleway"/>
                <a:ea typeface="Raleway"/>
                <a:cs typeface="Raleway"/>
                <a:sym typeface="Raleway"/>
              </a:rPr>
              <a:t>e</a:t>
            </a:r>
            <a:br>
              <a:rPr lang="en" sz="1400">
                <a:latin typeface="Raleway"/>
                <a:ea typeface="Raleway"/>
                <a:cs typeface="Raleway"/>
                <a:sym typeface="Raleway"/>
              </a:rPr>
            </a:br>
            <a:r>
              <a:rPr lang="en" sz="1200">
                <a:latin typeface="Raleway"/>
                <a:ea typeface="Raleway"/>
                <a:cs typeface="Raleway"/>
                <a:sym typeface="Raleway"/>
              </a:rPr>
              <a:t>AWS, GCP, AZURE, IBM cloud </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Many cloud providers don’t advocate DaaS as the solution</a:t>
            </a:r>
            <a:br>
              <a:rPr lang="en" sz="1400">
                <a:latin typeface="Raleway"/>
                <a:ea typeface="Raleway"/>
                <a:cs typeface="Raleway"/>
                <a:sym typeface="Raleway"/>
              </a:rPr>
            </a:br>
            <a:r>
              <a:rPr lang="en" sz="1200">
                <a:latin typeface="Raleway"/>
                <a:ea typeface="Raleway"/>
                <a:cs typeface="Raleway"/>
                <a:sym typeface="Raleway"/>
              </a:rPr>
              <a:t>AWS, for example, says that for many a EC2 based database is a better solution.</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Independent benchmarks for DaaS are scarce.</a:t>
            </a:r>
            <a:br>
              <a:rPr lang="en" sz="1400">
                <a:latin typeface="Raleway"/>
                <a:ea typeface="Raleway"/>
                <a:cs typeface="Raleway"/>
                <a:sym typeface="Raleway"/>
              </a:rPr>
            </a:br>
            <a:r>
              <a:rPr lang="en" sz="1200">
                <a:latin typeface="Raleway"/>
                <a:ea typeface="Raleway"/>
                <a:cs typeface="Raleway"/>
                <a:sym typeface="Raleway"/>
              </a:rPr>
              <a:t>How do YOU know DaaS is the right solution for your company?</a:t>
            </a: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TPC-DS based DaaS/VC benchmarks.</a:t>
            </a:r>
            <a:endParaRPr/>
          </a:p>
          <a:p>
            <a:pPr indent="0" lvl="0" marL="0" rtl="0" algn="l">
              <a:spcBef>
                <a:spcPts val="0"/>
              </a:spcBef>
              <a:spcAft>
                <a:spcPts val="0"/>
              </a:spcAft>
              <a:buNone/>
            </a:pPr>
            <a:r>
              <a:rPr lang="en">
                <a:solidFill>
                  <a:schemeClr val="accent5"/>
                </a:solidFill>
              </a:rPr>
              <a:t>The preferred measure for SQL based big data systems.</a:t>
            </a:r>
            <a:endParaRPr>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372292" y="76200"/>
            <a:ext cx="8399420" cy="499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idx="4294967295" type="title"/>
          </p:nvPr>
        </p:nvSpPr>
        <p:spPr>
          <a:xfrm>
            <a:off x="535775" y="712150"/>
            <a:ext cx="7957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Why TPC-DS?</a:t>
            </a:r>
            <a:endParaRPr sz="2400"/>
          </a:p>
        </p:txBody>
      </p:sp>
      <p:sp>
        <p:nvSpPr>
          <p:cNvPr id="108" name="Google Shape;108;p19"/>
          <p:cNvSpPr txBox="1"/>
          <p:nvPr>
            <p:ph idx="4294967295" type="title"/>
          </p:nvPr>
        </p:nvSpPr>
        <p:spPr>
          <a:xfrm>
            <a:off x="535775" y="2038750"/>
            <a:ext cx="8391300" cy="2637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ato"/>
              <a:buAutoNum type="arabicPeriod"/>
            </a:pPr>
            <a:r>
              <a:rPr b="0" lang="en" sz="1800">
                <a:latin typeface="Lato"/>
                <a:ea typeface="Lato"/>
                <a:cs typeface="Lato"/>
                <a:sym typeface="Lato"/>
              </a:rPr>
              <a:t>Industry recognition and acceptance</a:t>
            </a:r>
            <a:endParaRPr b="0" sz="1800">
              <a:latin typeface="Lato"/>
              <a:ea typeface="Lato"/>
              <a:cs typeface="Lato"/>
              <a:sym typeface="Lato"/>
            </a:endParaRPr>
          </a:p>
          <a:p>
            <a:pPr indent="-342900" lvl="0" marL="457200" rtl="0" algn="l">
              <a:lnSpc>
                <a:spcPct val="200000"/>
              </a:lnSpc>
              <a:spcBef>
                <a:spcPts val="0"/>
              </a:spcBef>
              <a:spcAft>
                <a:spcPts val="0"/>
              </a:spcAft>
              <a:buSzPts val="1800"/>
              <a:buFont typeface="Lato"/>
              <a:buAutoNum type="arabicPeriod"/>
            </a:pPr>
            <a:r>
              <a:rPr b="0" lang="en" sz="1800">
                <a:latin typeface="Lato"/>
                <a:ea typeface="Lato"/>
                <a:cs typeface="Lato"/>
                <a:sym typeface="Lato"/>
              </a:rPr>
              <a:t>Wide assortment of different complex query types</a:t>
            </a:r>
            <a:endParaRPr b="0" sz="1800">
              <a:latin typeface="Lato"/>
              <a:ea typeface="Lato"/>
              <a:cs typeface="Lato"/>
              <a:sym typeface="Lato"/>
            </a:endParaRPr>
          </a:p>
          <a:p>
            <a:pPr indent="-342900" lvl="0" marL="457200" rtl="0" algn="l">
              <a:lnSpc>
                <a:spcPct val="200000"/>
              </a:lnSpc>
              <a:spcBef>
                <a:spcPts val="0"/>
              </a:spcBef>
              <a:spcAft>
                <a:spcPts val="0"/>
              </a:spcAft>
              <a:buSzPts val="1800"/>
              <a:buFont typeface="Lato"/>
              <a:buAutoNum type="arabicPeriod"/>
            </a:pPr>
            <a:r>
              <a:rPr b="0" lang="en" sz="1800">
                <a:latin typeface="Lato"/>
                <a:ea typeface="Lato"/>
                <a:cs typeface="Lato"/>
                <a:sym typeface="Lato"/>
              </a:rPr>
              <a:t>Data scalability from 1 Gig -&gt; 100 Gigs</a:t>
            </a:r>
            <a:endParaRPr b="0" sz="1800">
              <a:latin typeface="Lato"/>
              <a:ea typeface="Lato"/>
              <a:cs typeface="Lato"/>
              <a:sym typeface="Lato"/>
            </a:endParaRPr>
          </a:p>
          <a:p>
            <a:pPr indent="-342900" lvl="0" marL="457200" rtl="0" algn="l">
              <a:lnSpc>
                <a:spcPct val="200000"/>
              </a:lnSpc>
              <a:spcBef>
                <a:spcPts val="0"/>
              </a:spcBef>
              <a:spcAft>
                <a:spcPts val="0"/>
              </a:spcAft>
              <a:buSzPts val="1800"/>
              <a:buFont typeface="Lato"/>
              <a:buAutoNum type="arabicPeriod"/>
            </a:pPr>
            <a:r>
              <a:rPr b="0" lang="en" sz="1800">
                <a:latin typeface="Lato"/>
                <a:ea typeface="Lato"/>
                <a:cs typeface="Lato"/>
                <a:sym typeface="Lato"/>
              </a:rPr>
              <a:t>Low(ish) overhead to stand up and run on any SQL database variant.</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idx="4294967295" type="title"/>
          </p:nvPr>
        </p:nvSpPr>
        <p:spPr>
          <a:xfrm>
            <a:off x="535775" y="712150"/>
            <a:ext cx="7957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Why SQL? What about MongoDB, CouchDB, Cassandra, etc?</a:t>
            </a:r>
            <a:endParaRPr sz="2400"/>
          </a:p>
        </p:txBody>
      </p:sp>
      <p:sp>
        <p:nvSpPr>
          <p:cNvPr id="114" name="Google Shape;114;p20"/>
          <p:cNvSpPr txBox="1"/>
          <p:nvPr>
            <p:ph idx="4294967295" type="title"/>
          </p:nvPr>
        </p:nvSpPr>
        <p:spPr>
          <a:xfrm>
            <a:off x="535775" y="2038750"/>
            <a:ext cx="8391300" cy="2637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While No-SQL databases continue to grow in popularity, a benchmarking standard with the acceptance and proven history of TPC-DS just doesn’t exist yet.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Comparing No-SQL benchmarks to TPC-DS on SQL = Apples vs Oranges</a:t>
            </a:r>
            <a:endParaRPr b="0" sz="1800">
              <a:latin typeface="Lato"/>
              <a:ea typeface="Lato"/>
              <a:cs typeface="Lato"/>
              <a:sym typeface="Lato"/>
            </a:endParaRPr>
          </a:p>
          <a:p>
            <a:pPr indent="0" lvl="0" marL="457200" rtl="0" algn="l">
              <a:lnSpc>
                <a:spcPct val="115000"/>
              </a:lnSpc>
              <a:spcBef>
                <a:spcPts val="1600"/>
              </a:spcBef>
              <a:spcAft>
                <a:spcPts val="0"/>
              </a:spcAft>
              <a:buNone/>
            </a:pPr>
            <a:r>
              <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Worthy of investigation! Just not by us.</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8" name="Shape 118"/>
        <p:cNvGrpSpPr/>
        <p:nvPr/>
      </p:nvGrpSpPr>
      <p:grpSpPr>
        <a:xfrm>
          <a:off x="0" y="0"/>
          <a:ext cx="0" cy="0"/>
          <a:chOff x="0" y="0"/>
          <a:chExt cx="0" cy="0"/>
        </a:xfrm>
      </p:grpSpPr>
      <p:sp>
        <p:nvSpPr>
          <p:cNvPr id="119" name="Google Shape;119;p21"/>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Why should we care?</a:t>
            </a:r>
            <a:endParaRPr b="1" sz="3000">
              <a:solidFill>
                <a:schemeClr val="dk1"/>
              </a:solidFill>
            </a:endParaRPr>
          </a:p>
          <a:p>
            <a:pPr indent="0" lvl="0" marL="0" rtl="0" algn="l">
              <a:lnSpc>
                <a:spcPct val="115000"/>
              </a:lnSpc>
              <a:spcBef>
                <a:spcPts val="1600"/>
              </a:spcBef>
              <a:spcAft>
                <a:spcPts val="1600"/>
              </a:spcAft>
              <a:buNone/>
            </a:pPr>
            <a:r>
              <a:rPr lang="en" sz="1800"/>
              <a:t>Meet George. He is the CTO of the new tech company BigDataOrBust. Every millisecond that company’s db calls takes costs him money, and his customers their time. He, like all tech CTOs, wants the fastest, most reliable RDS for his money.</a:t>
            </a:r>
            <a:endParaRPr sz="1800"/>
          </a:p>
        </p:txBody>
      </p:sp>
      <p:pic>
        <p:nvPicPr>
          <p:cNvPr id="120" name="Google Shape;120;p21"/>
          <p:cNvPicPr preferRelativeResize="0"/>
          <p:nvPr/>
        </p:nvPicPr>
        <p:blipFill rotWithShape="1">
          <a:blip r:embed="rId3">
            <a:alphaModFix/>
          </a:blip>
          <a:srcRect b="20862" l="1729" r="0" t="6746"/>
          <a:stretch/>
        </p:blipFill>
        <p:spPr>
          <a:xfrm>
            <a:off x="4488725" y="0"/>
            <a:ext cx="4655272" cy="51435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