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5" r:id="rId17"/>
    <p:sldId id="274" r:id="rId18"/>
    <p:sldId id="273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0D25-0006-4662-97C1-3426D3E56D8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91D4-D917-4AB3-BB3C-13319826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0D25-0006-4662-97C1-3426D3E56D8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91D4-D917-4AB3-BB3C-13319826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9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0D25-0006-4662-97C1-3426D3E56D8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91D4-D917-4AB3-BB3C-13319826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16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0D25-0006-4662-97C1-3426D3E56D8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91D4-D917-4AB3-BB3C-13319826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14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0D25-0006-4662-97C1-3426D3E56D8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91D4-D917-4AB3-BB3C-13319826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64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0D25-0006-4662-97C1-3426D3E56D8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91D4-D917-4AB3-BB3C-13319826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5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0D25-0006-4662-97C1-3426D3E56D8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91D4-D917-4AB3-BB3C-13319826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0D25-0006-4662-97C1-3426D3E56D8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91D4-D917-4AB3-BB3C-13319826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4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0D25-0006-4662-97C1-3426D3E56D8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91D4-D917-4AB3-BB3C-13319826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5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0D25-0006-4662-97C1-3426D3E56D8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91D4-D917-4AB3-BB3C-13319826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5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0D25-0006-4662-97C1-3426D3E56D8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91D4-D917-4AB3-BB3C-13319826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4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0D25-0006-4662-97C1-3426D3E56D8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91D4-D917-4AB3-BB3C-13319826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0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0D25-0006-4662-97C1-3426D3E56D8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91D4-D917-4AB3-BB3C-13319826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2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A3D0D25-0006-4662-97C1-3426D3E56D8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05C91D4-D917-4AB3-BB3C-13319826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3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A3D0D25-0006-4662-97C1-3426D3E56D8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05C91D4-D917-4AB3-BB3C-133198261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40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Budgeteer Budgeting and Savings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576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CS 470</a:t>
            </a:r>
          </a:p>
          <a:p>
            <a:r>
              <a:rPr lang="en-US" dirty="0"/>
              <a:t>Team 8 – The Drop Tables</a:t>
            </a:r>
          </a:p>
          <a:p>
            <a:r>
              <a:rPr lang="en-US" dirty="0"/>
              <a:t>Nick, Jack, Sasha, Max</a:t>
            </a:r>
          </a:p>
        </p:txBody>
      </p:sp>
    </p:spTree>
    <p:extLst>
      <p:ext uri="{BB962C8B-B14F-4D97-AF65-F5344CB8AC3E}">
        <p14:creationId xmlns:p14="http://schemas.microsoft.com/office/powerpoint/2010/main" val="222689237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08574" y="2278476"/>
            <a:ext cx="5674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 TABLE </a:t>
            </a:r>
            <a:r>
              <a:rPr lang="en-US" sz="1200" dirty="0" err="1"/>
              <a:t>bank.accounts</a:t>
            </a:r>
            <a:r>
              <a:rPr lang="en-US" sz="1200" dirty="0"/>
              <a:t>(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account_number</a:t>
            </a:r>
            <a:r>
              <a:rPr lang="en-US" sz="1200" dirty="0"/>
              <a:t> integer NOT NULL,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user_id</a:t>
            </a:r>
            <a:r>
              <a:rPr lang="en-US" sz="1200" dirty="0"/>
              <a:t> integer NOT NULL,</a:t>
            </a:r>
          </a:p>
          <a:p>
            <a:r>
              <a:rPr lang="en-US" sz="1200" dirty="0"/>
              <a:t>    balance integer DEFAULT 0 NOT NULL,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account_type</a:t>
            </a:r>
            <a:r>
              <a:rPr lang="en-US" sz="1200" dirty="0"/>
              <a:t> text COLLATE </a:t>
            </a:r>
            <a:r>
              <a:rPr lang="en-US" sz="1200" dirty="0" err="1"/>
              <a:t>pg_catalog."default</a:t>
            </a:r>
            <a:r>
              <a:rPr lang="en-US" sz="1200" dirty="0"/>
              <a:t>",</a:t>
            </a:r>
          </a:p>
          <a:p>
            <a:r>
              <a:rPr lang="en-US" sz="1200" dirty="0"/>
              <a:t>    CONSTRAINT </a:t>
            </a:r>
            <a:r>
              <a:rPr lang="en-US" sz="1200" dirty="0" err="1"/>
              <a:t>account_number_pkey</a:t>
            </a:r>
            <a:r>
              <a:rPr lang="en-US" sz="1200" dirty="0"/>
              <a:t> PRIMARY KEY (</a:t>
            </a:r>
            <a:r>
              <a:rPr lang="en-US" sz="1200" dirty="0" err="1"/>
              <a:t>account_number</a:t>
            </a:r>
            <a:r>
              <a:rPr lang="en-US" sz="1200" dirty="0"/>
              <a:t>),</a:t>
            </a:r>
          </a:p>
          <a:p>
            <a:r>
              <a:rPr lang="en-US" sz="1200" dirty="0"/>
              <a:t>    CONSTRAINT </a:t>
            </a:r>
            <a:r>
              <a:rPr lang="en-US" sz="1200" dirty="0" err="1"/>
              <a:t>account_user_id_fk</a:t>
            </a:r>
            <a:r>
              <a:rPr lang="en-US" sz="1200" dirty="0"/>
              <a:t> FOREIGN KEY (</a:t>
            </a:r>
            <a:r>
              <a:rPr lang="en-US" sz="1200" dirty="0" err="1"/>
              <a:t>user_id</a:t>
            </a:r>
            <a:r>
              <a:rPr lang="en-US" sz="1200" dirty="0"/>
              <a:t>) </a:t>
            </a:r>
          </a:p>
          <a:p>
            <a:r>
              <a:rPr lang="en-US" sz="1200" dirty="0"/>
              <a:t>        REFERENCES </a:t>
            </a:r>
            <a:r>
              <a:rPr lang="en-US" sz="1200" dirty="0" err="1"/>
              <a:t>bank.users</a:t>
            </a:r>
            <a:r>
              <a:rPr lang="en-US" sz="1200" dirty="0"/>
              <a:t> (</a:t>
            </a:r>
            <a:r>
              <a:rPr lang="en-US" sz="1200" dirty="0" err="1"/>
              <a:t>user_id</a:t>
            </a:r>
            <a:r>
              <a:rPr lang="en-US" sz="1200" dirty="0"/>
              <a:t>) MATCH SIMPLE</a:t>
            </a:r>
          </a:p>
          <a:p>
            <a:r>
              <a:rPr lang="en-US" sz="1200" dirty="0"/>
              <a:t>        ON UPDATE NO ACTION</a:t>
            </a:r>
          </a:p>
          <a:p>
            <a:r>
              <a:rPr lang="en-US" sz="1200" dirty="0"/>
              <a:t>        ON DELETE NO ACTION</a:t>
            </a:r>
          </a:p>
          <a:p>
            <a:r>
              <a:rPr lang="en-US" sz="1200" dirty="0"/>
              <a:t>    )</a:t>
            </a:r>
          </a:p>
          <a:p>
            <a:r>
              <a:rPr lang="en-US" sz="1200" dirty="0"/>
              <a:t>    TABLESPACE </a:t>
            </a:r>
            <a:r>
              <a:rPr lang="en-US" sz="1200" dirty="0" err="1"/>
              <a:t>pg_default</a:t>
            </a:r>
            <a:r>
              <a:rPr lang="en-US" sz="1200" dirty="0"/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36574" y="2894029"/>
            <a:ext cx="3902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Schema Creation: Account Table</a:t>
            </a:r>
          </a:p>
        </p:txBody>
      </p:sp>
    </p:spTree>
    <p:extLst>
      <p:ext uri="{BB962C8B-B14F-4D97-AF65-F5344CB8AC3E}">
        <p14:creationId xmlns:p14="http://schemas.microsoft.com/office/powerpoint/2010/main" val="327323495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08568" y="2846901"/>
            <a:ext cx="4609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 TABLE </a:t>
            </a:r>
            <a:r>
              <a:rPr lang="en-US" sz="1200" dirty="0" err="1"/>
              <a:t>bank.transaction_category</a:t>
            </a:r>
            <a:r>
              <a:rPr lang="en-US" sz="1200" dirty="0"/>
              <a:t>(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category_id</a:t>
            </a:r>
            <a:r>
              <a:rPr lang="en-US" sz="1200" dirty="0"/>
              <a:t> integer NOT NULL,</a:t>
            </a:r>
          </a:p>
          <a:p>
            <a:r>
              <a:rPr lang="en-US" sz="1200" dirty="0"/>
              <a:t>    name text COLLATE </a:t>
            </a:r>
            <a:r>
              <a:rPr lang="en-US" sz="1200" dirty="0" err="1"/>
              <a:t>pg_catalog."default</a:t>
            </a:r>
            <a:r>
              <a:rPr lang="en-US" sz="1200" dirty="0"/>
              <a:t>",</a:t>
            </a:r>
          </a:p>
          <a:p>
            <a:r>
              <a:rPr lang="en-US" sz="1200" dirty="0"/>
              <a:t>    CONSTRAINT </a:t>
            </a:r>
            <a:r>
              <a:rPr lang="en-US" sz="1200" dirty="0" err="1"/>
              <a:t>category_pkey</a:t>
            </a:r>
            <a:r>
              <a:rPr lang="en-US" sz="1200" dirty="0"/>
              <a:t> PRIMARY KEY (</a:t>
            </a:r>
            <a:r>
              <a:rPr lang="en-US" sz="1200" dirty="0" err="1"/>
              <a:t>category_id</a:t>
            </a:r>
            <a:r>
              <a:rPr lang="en-US" sz="1200" dirty="0"/>
              <a:t>)</a:t>
            </a:r>
          </a:p>
          <a:p>
            <a:r>
              <a:rPr lang="en-US" sz="1200" dirty="0"/>
              <a:t>    )</a:t>
            </a:r>
          </a:p>
          <a:p>
            <a:r>
              <a:rPr lang="en-US" sz="1200" dirty="0"/>
              <a:t>    TABLESPACE </a:t>
            </a:r>
            <a:r>
              <a:rPr lang="en-US" sz="1200" dirty="0" err="1"/>
              <a:t>pg_default</a:t>
            </a:r>
            <a:r>
              <a:rPr lang="en-US" sz="1200" dirty="0"/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6573" y="2894029"/>
            <a:ext cx="3817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Schema Creation: Category Table</a:t>
            </a:r>
          </a:p>
        </p:txBody>
      </p:sp>
    </p:spTree>
    <p:extLst>
      <p:ext uri="{BB962C8B-B14F-4D97-AF65-F5344CB8AC3E}">
        <p14:creationId xmlns:p14="http://schemas.microsoft.com/office/powerpoint/2010/main" val="376211047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08568" y="2092758"/>
            <a:ext cx="54801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 TABLE </a:t>
            </a:r>
            <a:r>
              <a:rPr lang="en-US" sz="1200" dirty="0" err="1"/>
              <a:t>bank.budget</a:t>
            </a:r>
            <a:r>
              <a:rPr lang="en-US" sz="1200" dirty="0"/>
              <a:t>(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budget_id</a:t>
            </a:r>
            <a:r>
              <a:rPr lang="en-US" sz="1200" dirty="0"/>
              <a:t> integer NOT NULL,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account_number</a:t>
            </a:r>
            <a:r>
              <a:rPr lang="en-US" sz="1200" dirty="0"/>
              <a:t> integer NOT NULL,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category_id</a:t>
            </a:r>
            <a:r>
              <a:rPr lang="en-US" sz="1200" dirty="0"/>
              <a:t> integer NOT NULL,</a:t>
            </a:r>
          </a:p>
          <a:p>
            <a:r>
              <a:rPr lang="en-US" sz="1200" dirty="0"/>
              <a:t>    balance integer DEFAULT 0 NOT NULL,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budget_limit</a:t>
            </a:r>
            <a:r>
              <a:rPr lang="en-US" sz="1200" dirty="0"/>
              <a:t> integer DEFAULT 500 NOT NULL,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budget_interval</a:t>
            </a:r>
            <a:r>
              <a:rPr lang="en-US" sz="1200" dirty="0"/>
              <a:t> integer DEFAULT 30 NOT NULL,</a:t>
            </a:r>
          </a:p>
          <a:p>
            <a:r>
              <a:rPr lang="en-US" sz="1200" dirty="0"/>
              <a:t>    CONSTRAINT </a:t>
            </a:r>
            <a:r>
              <a:rPr lang="en-US" sz="1200" dirty="0" err="1"/>
              <a:t>budget_id_pkey</a:t>
            </a:r>
            <a:r>
              <a:rPr lang="en-US" sz="1200" dirty="0"/>
              <a:t> PRIMARY KEY (</a:t>
            </a:r>
            <a:r>
              <a:rPr lang="en-US" sz="1200" dirty="0" err="1"/>
              <a:t>budget_id</a:t>
            </a:r>
            <a:r>
              <a:rPr lang="en-US" sz="1200" dirty="0"/>
              <a:t>),</a:t>
            </a:r>
          </a:p>
          <a:p>
            <a:r>
              <a:rPr lang="en-US" sz="1200" dirty="0"/>
              <a:t>    CONSTRAINT </a:t>
            </a:r>
            <a:r>
              <a:rPr lang="en-US" sz="1200" dirty="0" err="1"/>
              <a:t>account_number_fk</a:t>
            </a:r>
            <a:r>
              <a:rPr lang="en-US" sz="1200" dirty="0"/>
              <a:t> FOREIGN KEY (</a:t>
            </a:r>
            <a:r>
              <a:rPr lang="en-US" sz="1200" dirty="0" err="1"/>
              <a:t>account_number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REFERENCES </a:t>
            </a:r>
            <a:r>
              <a:rPr lang="en-US" sz="1200" dirty="0" err="1"/>
              <a:t>bank.accounts</a:t>
            </a:r>
            <a:r>
              <a:rPr lang="en-US" sz="1200" dirty="0"/>
              <a:t> (</a:t>
            </a:r>
            <a:r>
              <a:rPr lang="en-US" sz="1200" dirty="0" err="1"/>
              <a:t>account_number</a:t>
            </a:r>
            <a:r>
              <a:rPr lang="en-US" sz="1200" dirty="0"/>
              <a:t>) MATCH SIMPLE</a:t>
            </a:r>
          </a:p>
          <a:p>
            <a:r>
              <a:rPr lang="en-US" sz="1200" dirty="0"/>
              <a:t>        ON UPDATE NO ACTION</a:t>
            </a:r>
          </a:p>
          <a:p>
            <a:r>
              <a:rPr lang="en-US" sz="1200" dirty="0"/>
              <a:t>        ON DELETE NO ACTION</a:t>
            </a:r>
          </a:p>
          <a:p>
            <a:r>
              <a:rPr lang="en-US" sz="1200" dirty="0"/>
              <a:t>    )</a:t>
            </a:r>
          </a:p>
          <a:p>
            <a:r>
              <a:rPr lang="en-US" sz="1200" dirty="0"/>
              <a:t>    TABLESPACE </a:t>
            </a:r>
            <a:r>
              <a:rPr lang="en-US" sz="1200" dirty="0" err="1"/>
              <a:t>pg_default</a:t>
            </a:r>
            <a:r>
              <a:rPr lang="en-US" sz="1200" dirty="0"/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6571" y="2894029"/>
            <a:ext cx="38461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Schema Creation: Budget Table</a:t>
            </a:r>
          </a:p>
        </p:txBody>
      </p:sp>
    </p:spTree>
    <p:extLst>
      <p:ext uri="{BB962C8B-B14F-4D97-AF65-F5344CB8AC3E}">
        <p14:creationId xmlns:p14="http://schemas.microsoft.com/office/powerpoint/2010/main" val="46703425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4416362" y="488310"/>
            <a:ext cx="3511578" cy="589364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4000" dirty="0"/>
              <a:t>from </a:t>
            </a:r>
            <a:r>
              <a:rPr lang="en-US" sz="4000" dirty="0" err="1"/>
              <a:t>xlrd</a:t>
            </a:r>
            <a:r>
              <a:rPr lang="en-US" sz="4000" dirty="0"/>
              <a:t> import </a:t>
            </a:r>
            <a:r>
              <a:rPr lang="en-US" sz="4000" dirty="0" err="1"/>
              <a:t>open_workbook</a:t>
            </a:r>
            <a:endParaRPr lang="en-US" sz="4000" dirty="0"/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4000" dirty="0" err="1"/>
              <a:t>wb</a:t>
            </a:r>
            <a:r>
              <a:rPr lang="en-US" sz="4000" dirty="0"/>
              <a:t> = </a:t>
            </a:r>
            <a:r>
              <a:rPr lang="en-US" sz="4000" dirty="0" err="1"/>
              <a:t>open_workbook</a:t>
            </a:r>
            <a:r>
              <a:rPr lang="en-US" sz="4000" dirty="0"/>
              <a:t>('umkcprojectdata.xlsx')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4000" dirty="0"/>
              <a:t>values = []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4000" dirty="0"/>
              <a:t>for s in </a:t>
            </a:r>
            <a:r>
              <a:rPr lang="en-US" sz="4000" dirty="0" err="1"/>
              <a:t>wb.sheets</a:t>
            </a:r>
            <a:r>
              <a:rPr lang="en-US" sz="4000" dirty="0"/>
              <a:t>():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4000" dirty="0"/>
              <a:t>   #print '</a:t>
            </a:r>
            <a:r>
              <a:rPr lang="en-US" sz="4000" dirty="0" err="1"/>
              <a:t>Sheet:',s.name</a:t>
            </a:r>
            <a:endParaRPr lang="en-US" sz="4000" dirty="0"/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4000" dirty="0"/>
              <a:t>   for row in range(1, </a:t>
            </a:r>
            <a:r>
              <a:rPr lang="en-US" sz="4000" dirty="0" err="1"/>
              <a:t>s.nrows</a:t>
            </a:r>
            <a:r>
              <a:rPr lang="en-US" sz="4000" dirty="0"/>
              <a:t>):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4000" dirty="0"/>
              <a:t>       </a:t>
            </a:r>
            <a:r>
              <a:rPr lang="en-US" sz="4000" dirty="0" err="1"/>
              <a:t>col_names</a:t>
            </a:r>
            <a:r>
              <a:rPr lang="en-US" sz="4000" dirty="0"/>
              <a:t> = </a:t>
            </a:r>
            <a:r>
              <a:rPr lang="en-US" sz="4000" dirty="0" err="1"/>
              <a:t>s.row</a:t>
            </a:r>
            <a:r>
              <a:rPr lang="en-US" sz="4000" dirty="0"/>
              <a:t>(0)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4000" dirty="0"/>
              <a:t>       </a:t>
            </a:r>
            <a:r>
              <a:rPr lang="en-US" sz="4000" dirty="0" err="1"/>
              <a:t>col_value</a:t>
            </a:r>
            <a:r>
              <a:rPr lang="en-US" sz="4000" dirty="0"/>
              <a:t> = []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4000" dirty="0"/>
              <a:t>       for name, col in zip(</a:t>
            </a:r>
            <a:r>
              <a:rPr lang="en-US" sz="4000" dirty="0" err="1"/>
              <a:t>col_names</a:t>
            </a:r>
            <a:r>
              <a:rPr lang="en-US" sz="4000" dirty="0"/>
              <a:t>, range(</a:t>
            </a:r>
            <a:r>
              <a:rPr lang="en-US" sz="4000" dirty="0" err="1"/>
              <a:t>s.ncols</a:t>
            </a:r>
            <a:r>
              <a:rPr lang="en-US" sz="4000" dirty="0"/>
              <a:t>)):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4000" dirty="0"/>
              <a:t>           value  = (</a:t>
            </a:r>
            <a:r>
              <a:rPr lang="en-US" sz="4000" dirty="0" err="1"/>
              <a:t>s.cell</a:t>
            </a:r>
            <a:r>
              <a:rPr lang="en-US" sz="4000" dirty="0"/>
              <a:t>(</a:t>
            </a:r>
            <a:r>
              <a:rPr lang="en-US" sz="4000" dirty="0" err="1"/>
              <a:t>row,col</a:t>
            </a:r>
            <a:r>
              <a:rPr lang="en-US" sz="4000" dirty="0"/>
              <a:t>).value)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4000" dirty="0"/>
              <a:t>           try : value = </a:t>
            </a:r>
            <a:r>
              <a:rPr lang="en-US" sz="4000" dirty="0" err="1"/>
              <a:t>str</a:t>
            </a:r>
            <a:r>
              <a:rPr lang="en-US" sz="4000" dirty="0"/>
              <a:t>(int(value))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4000" dirty="0"/>
              <a:t>           except : pass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4000" dirty="0"/>
              <a:t>           </a:t>
            </a:r>
            <a:r>
              <a:rPr lang="en-US" sz="4000" dirty="0" err="1"/>
              <a:t>col_value.append</a:t>
            </a:r>
            <a:r>
              <a:rPr lang="en-US" sz="4000" dirty="0"/>
              <a:t>((</a:t>
            </a:r>
            <a:r>
              <a:rPr lang="en-US" sz="4000" dirty="0" err="1"/>
              <a:t>name.value</a:t>
            </a:r>
            <a:r>
              <a:rPr lang="en-US" sz="4000" dirty="0"/>
              <a:t>, value))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4000" dirty="0"/>
              <a:t>       </a:t>
            </a:r>
            <a:r>
              <a:rPr lang="en-US" sz="4000" dirty="0" err="1"/>
              <a:t>values.append</a:t>
            </a:r>
            <a:r>
              <a:rPr lang="en-US" sz="4000" dirty="0"/>
              <a:t>(</a:t>
            </a:r>
            <a:r>
              <a:rPr lang="en-US" sz="4000" dirty="0" err="1"/>
              <a:t>col_value</a:t>
            </a:r>
            <a:r>
              <a:rPr lang="en-US" sz="4000" dirty="0"/>
              <a:t>)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4000" dirty="0"/>
              <a:t>file = open("</a:t>
            </a:r>
            <a:r>
              <a:rPr lang="en-US" sz="4000" dirty="0" err="1"/>
              <a:t>query.txt","w</a:t>
            </a:r>
            <a:r>
              <a:rPr lang="en-US" sz="4000" dirty="0"/>
              <a:t>")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endParaRPr lang="en-US" sz="4000" dirty="0"/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4000" dirty="0"/>
              <a:t>def </a:t>
            </a:r>
            <a:r>
              <a:rPr lang="en-US" sz="4000" dirty="0" err="1"/>
              <a:t>get_account_type</a:t>
            </a:r>
            <a:r>
              <a:rPr lang="en-US" sz="4000" dirty="0"/>
              <a:t>(</a:t>
            </a:r>
            <a:r>
              <a:rPr lang="en-US" sz="4000" dirty="0" err="1"/>
              <a:t>account_type</a:t>
            </a:r>
            <a:r>
              <a:rPr lang="en-US" sz="4000" dirty="0"/>
              <a:t>):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4000" dirty="0"/>
              <a:t>   if </a:t>
            </a:r>
            <a:r>
              <a:rPr lang="en-US" sz="4000" dirty="0" err="1"/>
              <a:t>account_type</a:t>
            </a:r>
            <a:r>
              <a:rPr lang="en-US" sz="4000" dirty="0"/>
              <a:t> == "Checking":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4000" dirty="0"/>
              <a:t>       return 1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4000" dirty="0"/>
              <a:t>   if </a:t>
            </a:r>
            <a:r>
              <a:rPr lang="en-US" sz="4000" dirty="0" err="1"/>
              <a:t>account_type</a:t>
            </a:r>
            <a:r>
              <a:rPr lang="en-US" sz="4000" dirty="0"/>
              <a:t> == "Savings":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4000" dirty="0"/>
              <a:t>       return 2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4000" dirty="0"/>
              <a:t>   if </a:t>
            </a:r>
            <a:r>
              <a:rPr lang="en-US" sz="4000" dirty="0" err="1"/>
              <a:t>account_type</a:t>
            </a:r>
            <a:r>
              <a:rPr lang="en-US" sz="4000" dirty="0"/>
              <a:t> == "Credit Card":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4000" dirty="0"/>
              <a:t>       return 3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endParaRPr lang="en-US" sz="4000" dirty="0"/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4000" dirty="0"/>
              <a:t>def </a:t>
            </a:r>
            <a:r>
              <a:rPr lang="en-US" sz="4000" dirty="0" err="1"/>
              <a:t>is_null</a:t>
            </a:r>
            <a:r>
              <a:rPr lang="en-US" sz="4000" dirty="0"/>
              <a:t>(string):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4000" dirty="0"/>
              <a:t>   if string == "":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4000" dirty="0"/>
              <a:t>       return "NULL"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4000" dirty="0"/>
              <a:t>   else: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4000" dirty="0"/>
              <a:t>       return string</a:t>
            </a:r>
          </a:p>
          <a:p>
            <a:pPr marL="177800" indent="0">
              <a:buFont typeface="Wingdings 2" charset="2"/>
              <a:buNone/>
            </a:pPr>
            <a:endParaRPr lang="en-US" sz="70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8385047" y="214929"/>
            <a:ext cx="3200497" cy="644982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900" dirty="0"/>
              <a:t>from </a:t>
            </a:r>
            <a:r>
              <a:rPr lang="en-US" sz="900" dirty="0" err="1"/>
              <a:t>xlrd</a:t>
            </a:r>
            <a:r>
              <a:rPr lang="en-US" sz="900" dirty="0"/>
              <a:t> import </a:t>
            </a:r>
            <a:r>
              <a:rPr lang="en-US" sz="900" dirty="0" err="1"/>
              <a:t>open_workbook</a:t>
            </a:r>
            <a:endParaRPr lang="en-US" sz="900" dirty="0"/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900" dirty="0" err="1"/>
              <a:t>wb</a:t>
            </a:r>
            <a:r>
              <a:rPr lang="en-US" sz="900" dirty="0"/>
              <a:t> = </a:t>
            </a:r>
            <a:r>
              <a:rPr lang="en-US" sz="900" dirty="0" err="1"/>
              <a:t>open_workbook</a:t>
            </a:r>
            <a:r>
              <a:rPr lang="en-US" sz="900" dirty="0"/>
              <a:t>('umkcprojectdata.xlsx')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900" dirty="0"/>
              <a:t>values = []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900" dirty="0"/>
              <a:t>for s in </a:t>
            </a:r>
            <a:r>
              <a:rPr lang="en-US" sz="900" dirty="0" err="1"/>
              <a:t>wb.sheets</a:t>
            </a:r>
            <a:r>
              <a:rPr lang="en-US" sz="900" dirty="0"/>
              <a:t>():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900" dirty="0"/>
              <a:t>   #print '</a:t>
            </a:r>
            <a:r>
              <a:rPr lang="en-US" sz="900" dirty="0" err="1"/>
              <a:t>Sheet:',s.name</a:t>
            </a:r>
            <a:endParaRPr lang="en-US" sz="900" dirty="0"/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900" dirty="0"/>
              <a:t>   for row in range(1, </a:t>
            </a:r>
            <a:r>
              <a:rPr lang="en-US" sz="900" dirty="0" err="1"/>
              <a:t>s.nrows</a:t>
            </a:r>
            <a:r>
              <a:rPr lang="en-US" sz="900" dirty="0"/>
              <a:t>):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900" dirty="0"/>
              <a:t>       </a:t>
            </a:r>
            <a:r>
              <a:rPr lang="en-US" sz="900" dirty="0" err="1"/>
              <a:t>col_names</a:t>
            </a:r>
            <a:r>
              <a:rPr lang="en-US" sz="900" dirty="0"/>
              <a:t> = </a:t>
            </a:r>
            <a:r>
              <a:rPr lang="en-US" sz="900" dirty="0" err="1"/>
              <a:t>s.row</a:t>
            </a:r>
            <a:r>
              <a:rPr lang="en-US" sz="900" dirty="0"/>
              <a:t>(0)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900" dirty="0"/>
              <a:t>       </a:t>
            </a:r>
            <a:r>
              <a:rPr lang="en-US" sz="900" dirty="0" err="1"/>
              <a:t>col_value</a:t>
            </a:r>
            <a:r>
              <a:rPr lang="en-US" sz="900" dirty="0"/>
              <a:t> = []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900" dirty="0"/>
              <a:t>       for name, col in zip(</a:t>
            </a:r>
            <a:r>
              <a:rPr lang="en-US" sz="900" dirty="0" err="1"/>
              <a:t>col_names</a:t>
            </a:r>
            <a:r>
              <a:rPr lang="en-US" sz="900" dirty="0"/>
              <a:t>, range(</a:t>
            </a:r>
            <a:r>
              <a:rPr lang="en-US" sz="900" dirty="0" err="1"/>
              <a:t>s.ncols</a:t>
            </a:r>
            <a:r>
              <a:rPr lang="en-US" sz="900" dirty="0"/>
              <a:t>)):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900" dirty="0"/>
              <a:t>           value  = (</a:t>
            </a:r>
            <a:r>
              <a:rPr lang="en-US" sz="900" dirty="0" err="1"/>
              <a:t>s.cell</a:t>
            </a:r>
            <a:r>
              <a:rPr lang="en-US" sz="900" dirty="0"/>
              <a:t>(</a:t>
            </a:r>
            <a:r>
              <a:rPr lang="en-US" sz="900" dirty="0" err="1"/>
              <a:t>row,col</a:t>
            </a:r>
            <a:r>
              <a:rPr lang="en-US" sz="900" dirty="0"/>
              <a:t>).value)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900" dirty="0"/>
              <a:t>           try : value = </a:t>
            </a:r>
            <a:r>
              <a:rPr lang="en-US" sz="900" dirty="0" err="1"/>
              <a:t>str</a:t>
            </a:r>
            <a:r>
              <a:rPr lang="en-US" sz="900" dirty="0"/>
              <a:t>(int(value))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900" dirty="0"/>
              <a:t>           except : pass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900" dirty="0"/>
              <a:t>           </a:t>
            </a:r>
            <a:r>
              <a:rPr lang="en-US" sz="900" dirty="0" err="1"/>
              <a:t>col_value.append</a:t>
            </a:r>
            <a:r>
              <a:rPr lang="en-US" sz="900" dirty="0"/>
              <a:t>((</a:t>
            </a:r>
            <a:r>
              <a:rPr lang="en-US" sz="900" dirty="0" err="1"/>
              <a:t>name.value</a:t>
            </a:r>
            <a:r>
              <a:rPr lang="en-US" sz="900" dirty="0"/>
              <a:t>, value))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900" dirty="0"/>
              <a:t>       </a:t>
            </a:r>
            <a:r>
              <a:rPr lang="en-US" sz="900" dirty="0" err="1"/>
              <a:t>values.append</a:t>
            </a:r>
            <a:r>
              <a:rPr lang="en-US" sz="900" dirty="0"/>
              <a:t>(</a:t>
            </a:r>
            <a:r>
              <a:rPr lang="en-US" sz="900" dirty="0" err="1"/>
              <a:t>col_value</a:t>
            </a:r>
            <a:r>
              <a:rPr lang="en-US" sz="900" dirty="0"/>
              <a:t>)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900" dirty="0"/>
              <a:t>file = open("</a:t>
            </a:r>
            <a:r>
              <a:rPr lang="en-US" sz="900" dirty="0" err="1"/>
              <a:t>query.txt","w</a:t>
            </a:r>
            <a:r>
              <a:rPr lang="en-US" sz="900" dirty="0"/>
              <a:t>")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endParaRPr lang="en-US" sz="900" dirty="0"/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900" dirty="0"/>
              <a:t>def </a:t>
            </a:r>
            <a:r>
              <a:rPr lang="en-US" sz="900" dirty="0" err="1"/>
              <a:t>get_account_type</a:t>
            </a:r>
            <a:r>
              <a:rPr lang="en-US" sz="900" dirty="0"/>
              <a:t>(</a:t>
            </a:r>
            <a:r>
              <a:rPr lang="en-US" sz="900" dirty="0" err="1"/>
              <a:t>account_type</a:t>
            </a:r>
            <a:r>
              <a:rPr lang="en-US" sz="900" dirty="0"/>
              <a:t>):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900" dirty="0"/>
              <a:t>   if </a:t>
            </a:r>
            <a:r>
              <a:rPr lang="en-US" sz="900" dirty="0" err="1"/>
              <a:t>account_type</a:t>
            </a:r>
            <a:r>
              <a:rPr lang="en-US" sz="900" dirty="0"/>
              <a:t> == "Checking":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900" dirty="0"/>
              <a:t>       return 1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900" dirty="0"/>
              <a:t>   if </a:t>
            </a:r>
            <a:r>
              <a:rPr lang="en-US" sz="900" dirty="0" err="1"/>
              <a:t>account_type</a:t>
            </a:r>
            <a:r>
              <a:rPr lang="en-US" sz="900" dirty="0"/>
              <a:t> == "Savings":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900" dirty="0"/>
              <a:t>       return 2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900" dirty="0"/>
              <a:t>   if </a:t>
            </a:r>
            <a:r>
              <a:rPr lang="en-US" sz="900" dirty="0" err="1"/>
              <a:t>account_type</a:t>
            </a:r>
            <a:r>
              <a:rPr lang="en-US" sz="900" dirty="0"/>
              <a:t> == "Credit Card":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900" dirty="0"/>
              <a:t>       return 3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endParaRPr lang="en-US" sz="900" dirty="0"/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900" dirty="0"/>
              <a:t>def </a:t>
            </a:r>
            <a:r>
              <a:rPr lang="en-US" sz="900" dirty="0" err="1"/>
              <a:t>is_null</a:t>
            </a:r>
            <a:r>
              <a:rPr lang="en-US" sz="900" dirty="0"/>
              <a:t>(string):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900" dirty="0"/>
              <a:t>   if string == "":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900" dirty="0"/>
              <a:t>       return "NULL"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900" dirty="0"/>
              <a:t>   else:</a:t>
            </a:r>
          </a:p>
          <a:p>
            <a:pPr marL="177800" indent="0">
              <a:spcBef>
                <a:spcPts val="0"/>
              </a:spcBef>
              <a:buFont typeface="Wingdings 2" charset="2"/>
              <a:buNone/>
            </a:pPr>
            <a:r>
              <a:rPr lang="en-US" sz="900" dirty="0"/>
              <a:t>       return string</a:t>
            </a:r>
          </a:p>
          <a:p>
            <a:pPr marL="177800" indent="0">
              <a:buFont typeface="Wingdings 2" charset="2"/>
              <a:buNone/>
            </a:pPr>
            <a:endParaRPr 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636214" y="3141620"/>
            <a:ext cx="2889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150213897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5792251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69723" y="1447461"/>
            <a:ext cx="40158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from </a:t>
            </a:r>
            <a:r>
              <a:rPr lang="en-US" sz="1200" dirty="0" err="1">
                <a:latin typeface="Verdana"/>
                <a:ea typeface="Verdana"/>
                <a:cs typeface="Verdana"/>
                <a:sym typeface="Verdana"/>
              </a:rPr>
              <a:t>xlrd</a:t>
            </a:r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 import </a:t>
            </a:r>
            <a:r>
              <a:rPr lang="en-US" sz="1200" dirty="0" err="1">
                <a:latin typeface="Verdana"/>
                <a:ea typeface="Verdana"/>
                <a:cs typeface="Verdana"/>
                <a:sym typeface="Verdana"/>
              </a:rPr>
              <a:t>open_workbook</a:t>
            </a:r>
            <a:endParaRPr lang="en-US" sz="1200" dirty="0">
              <a:latin typeface="Verdana"/>
              <a:ea typeface="Verdana"/>
              <a:cs typeface="Verdana"/>
              <a:sym typeface="Verdana"/>
            </a:endParaRPr>
          </a:p>
          <a:p>
            <a:pPr lvl="0"/>
            <a:endParaRPr lang="en-US" sz="1200" dirty="0">
              <a:latin typeface="Verdana"/>
              <a:ea typeface="Verdana"/>
              <a:cs typeface="Verdana"/>
              <a:sym typeface="Verdana"/>
            </a:endParaRPr>
          </a:p>
          <a:p>
            <a:pPr lvl="0"/>
            <a:r>
              <a:rPr lang="en-US" sz="1200" dirty="0" err="1">
                <a:latin typeface="Verdana"/>
                <a:ea typeface="Verdana"/>
                <a:cs typeface="Verdana"/>
                <a:sym typeface="Verdana"/>
              </a:rPr>
              <a:t>wb</a:t>
            </a:r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 def </a:t>
            </a:r>
            <a:r>
              <a:rPr lang="en-US" sz="1200" dirty="0" err="1">
                <a:latin typeface="Verdana"/>
                <a:ea typeface="Verdana"/>
                <a:cs typeface="Verdana"/>
                <a:sym typeface="Verdana"/>
              </a:rPr>
              <a:t>is_null</a:t>
            </a:r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(string):</a:t>
            </a:r>
          </a:p>
          <a:p>
            <a:pPr lvl="0"/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   if string == "":</a:t>
            </a:r>
          </a:p>
          <a:p>
            <a:pPr lvl="0"/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       return "NULL"</a:t>
            </a:r>
          </a:p>
          <a:p>
            <a:pPr lvl="0"/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   else:</a:t>
            </a:r>
          </a:p>
          <a:p>
            <a:pPr lvl="0"/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       return string</a:t>
            </a:r>
          </a:p>
          <a:p>
            <a:pPr lvl="0"/>
            <a:br>
              <a:rPr lang="en-US" sz="1200" dirty="0"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en-US" sz="1200" dirty="0" err="1">
                <a:latin typeface="Verdana"/>
                <a:ea typeface="Verdana"/>
                <a:cs typeface="Verdana"/>
                <a:sym typeface="Verdana"/>
              </a:rPr>
              <a:t>get_transaction_type_id</a:t>
            </a:r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1200" dirty="0" err="1">
                <a:latin typeface="Verdana"/>
                <a:ea typeface="Verdana"/>
                <a:cs typeface="Verdana"/>
                <a:sym typeface="Verdana"/>
              </a:rPr>
              <a:t>transaction_type</a:t>
            </a:r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):</a:t>
            </a:r>
            <a:br>
              <a:rPr lang="en-US" sz="1200" dirty="0"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    if </a:t>
            </a:r>
            <a:r>
              <a:rPr lang="en-US" sz="1200" dirty="0" err="1">
                <a:latin typeface="Verdana"/>
                <a:ea typeface="Verdana"/>
                <a:cs typeface="Verdana"/>
                <a:sym typeface="Verdana"/>
              </a:rPr>
              <a:t>transaction_type</a:t>
            </a:r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 == "DR":</a:t>
            </a:r>
            <a:br>
              <a:rPr lang="en-US" sz="1200" dirty="0"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        return 2</a:t>
            </a:r>
            <a:br>
              <a:rPr lang="en-US" sz="1200" dirty="0"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    e</a:t>
            </a:r>
          </a:p>
          <a:p>
            <a:pPr lvl="0"/>
            <a:endParaRPr lang="en-US" sz="1200" dirty="0">
              <a:latin typeface="Verdana"/>
              <a:ea typeface="Verdana"/>
              <a:cs typeface="Verdana"/>
              <a:sym typeface="Verdana"/>
            </a:endParaRPr>
          </a:p>
          <a:p>
            <a:pPr lvl="0"/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from </a:t>
            </a:r>
            <a:r>
              <a:rPr lang="en-US" sz="1200" dirty="0" err="1">
                <a:latin typeface="Verdana"/>
                <a:ea typeface="Verdana"/>
                <a:cs typeface="Verdana"/>
                <a:sym typeface="Verdana"/>
              </a:rPr>
              <a:t>xlrd</a:t>
            </a:r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 import o</a:t>
            </a:r>
          </a:p>
          <a:p>
            <a:pPr marL="177800" lvl="0" indent="0">
              <a:buNone/>
            </a:pPr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       return string</a:t>
            </a:r>
          </a:p>
          <a:p>
            <a:pPr marL="177800" lvl="0" indent="0">
              <a:buNone/>
            </a:pPr>
            <a:endParaRPr lang="en-US" sz="1200" dirty="0">
              <a:latin typeface="Verdana"/>
              <a:ea typeface="Verdana"/>
              <a:cs typeface="Verdana"/>
              <a:sym typeface="Verdana"/>
            </a:endParaRPr>
          </a:p>
          <a:p>
            <a:pPr marL="177800" lvl="0" indent="0">
              <a:buNone/>
            </a:pPr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en-US" sz="1200" dirty="0" err="1">
                <a:latin typeface="Verdana"/>
                <a:ea typeface="Verdana"/>
                <a:cs typeface="Verdana"/>
                <a:sym typeface="Verdana"/>
              </a:rPr>
              <a:t>get_transaction_type_id</a:t>
            </a:r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1200" dirty="0" err="1">
                <a:latin typeface="Verdana"/>
                <a:ea typeface="Verdana"/>
                <a:cs typeface="Verdana"/>
                <a:sym typeface="Verdana"/>
              </a:rPr>
              <a:t>transaction_type</a:t>
            </a:r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):</a:t>
            </a:r>
            <a:br>
              <a:rPr lang="en-US" sz="1200" dirty="0"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    if </a:t>
            </a:r>
            <a:r>
              <a:rPr lang="en-US" sz="1200" dirty="0" err="1">
                <a:latin typeface="Verdana"/>
                <a:ea typeface="Verdana"/>
                <a:cs typeface="Verdana"/>
                <a:sym typeface="Verdana"/>
              </a:rPr>
              <a:t>transaction_type</a:t>
            </a:r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 == "DR":</a:t>
            </a:r>
            <a:br>
              <a:rPr lang="en-US" sz="1200" dirty="0"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        return 2</a:t>
            </a:r>
            <a:br>
              <a:rPr lang="en-US" sz="1200" dirty="0"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1200" dirty="0" err="1">
                <a:latin typeface="Verdana"/>
                <a:ea typeface="Verdana"/>
                <a:cs typeface="Verdana"/>
                <a:sym typeface="Verdana"/>
              </a:rPr>
              <a:t>elif</a:t>
            </a:r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200" dirty="0" err="1">
                <a:latin typeface="Verdana"/>
                <a:ea typeface="Verdana"/>
                <a:cs typeface="Verdana"/>
                <a:sym typeface="Verdana"/>
              </a:rPr>
              <a:t>transac</a:t>
            </a:r>
            <a:br>
              <a:rPr lang="en-US" sz="1200" dirty="0"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#</a:t>
            </a:r>
            <a:r>
              <a:rPr lang="en-US" sz="1200" dirty="0" err="1">
                <a:latin typeface="Verdana"/>
                <a:ea typeface="Verdana"/>
                <a:cs typeface="Verdana"/>
                <a:sym typeface="Verdana"/>
              </a:rPr>
              <a:t>file.close</a:t>
            </a:r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()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36214" y="3141620"/>
            <a:ext cx="546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Network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5447847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 Queries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315184"/>
              </p:ext>
            </p:extLst>
          </p:nvPr>
        </p:nvGraphicFramePr>
        <p:xfrm>
          <a:off x="819150" y="2222499"/>
          <a:ext cx="10553700" cy="3961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4153237201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1252381615"/>
                    </a:ext>
                  </a:extLst>
                </a:gridCol>
              </a:tblGrid>
              <a:tr h="4968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u="none" strike="noStrike" cap="none" dirty="0"/>
                        <a:t>Query Description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/>
                        <a:t>SQL Statement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233293144"/>
                  </a:ext>
                </a:extLst>
              </a:tr>
              <a:tr h="4968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Get the budgets for an account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SELECT * FROM Budget WHERE AcctNumber = X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798185769"/>
                  </a:ext>
                </a:extLst>
              </a:tr>
              <a:tr h="98017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dirty="0"/>
                        <a:t>Get the category name for a transaction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dirty="0"/>
                        <a:t>SELECT Name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dirty="0"/>
                        <a:t>FROM Transaction AS T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dirty="0"/>
                        <a:t>JOIN Category AS C ON </a:t>
                      </a:r>
                      <a:r>
                        <a:rPr lang="en-US" sz="1400" dirty="0" err="1"/>
                        <a:t>T.CategoryID</a:t>
                      </a:r>
                      <a:r>
                        <a:rPr lang="en-US" sz="1400" dirty="0"/>
                        <a:t> = </a:t>
                      </a:r>
                      <a:r>
                        <a:rPr lang="en-US" sz="1400" dirty="0" err="1"/>
                        <a:t>C.CategoryID</a:t>
                      </a:r>
                      <a:endParaRPr lang="en-US" sz="14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347942093"/>
                  </a:ext>
                </a:extLst>
              </a:tr>
              <a:tr h="4968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Get the balance of a budget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SELECT Balance FROM Budget WHERE Name = N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549135642"/>
                  </a:ext>
                </a:extLst>
              </a:tr>
              <a:tr h="4968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Set the balance of a budget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UPDATE Budget SET Balance = X Where Name = N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4166742183"/>
                  </a:ext>
                </a:extLst>
              </a:tr>
              <a:tr h="4968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Set the limit of a budget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dirty="0"/>
                        <a:t>UPDATE Budget SET Limit = L WHERE Name = N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543098773"/>
                  </a:ext>
                </a:extLst>
              </a:tr>
              <a:tr h="4968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Set the interval of a budget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dirty="0"/>
                        <a:t>UPDATE Budget SET Interval = I Where Name = N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587709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28177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Queries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984325"/>
              </p:ext>
            </p:extLst>
          </p:nvPr>
        </p:nvGraphicFramePr>
        <p:xfrm>
          <a:off x="819150" y="2222499"/>
          <a:ext cx="10553700" cy="3952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2476723043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1005047439"/>
                    </a:ext>
                  </a:extLst>
                </a:gridCol>
              </a:tblGrid>
              <a:tr h="48487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dirty="0"/>
                        <a:t>Query Description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SQL Statement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571066738"/>
                  </a:ext>
                </a:extLst>
              </a:tr>
              <a:tr h="191292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Get all transactions that occurred within a certain time period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*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Transactions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WHERE AcctNumber = num AND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TransDate &gt;= d1 AND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TransDate &lt;= d2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642765497"/>
                  </a:ext>
                </a:extLst>
              </a:tr>
              <a:tr h="155425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 all transactions of a specific type that occurred within a certain time period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* FROM Transactions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WHERE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CategoryID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= X AND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TransDate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&gt;= d1 AND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TransDate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&lt;= d2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148725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10395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Queries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465827"/>
              </p:ext>
            </p:extLst>
          </p:nvPr>
        </p:nvGraphicFramePr>
        <p:xfrm>
          <a:off x="819150" y="2222499"/>
          <a:ext cx="10553700" cy="3952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1866846331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2023681167"/>
                    </a:ext>
                  </a:extLst>
                </a:gridCol>
              </a:tblGrid>
              <a:tr h="59239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dirty="0"/>
                        <a:t>Query Description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SQL Statement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458787473"/>
                  </a:ext>
                </a:extLst>
              </a:tr>
              <a:tr h="18989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Get the sum of all transactions of the same type for a given period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SUM(Amount) as Total FROM Transactions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WHERE CategoryID = X AND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TransDate &gt;= d1 AND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TransDate &lt;= d2 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160694706"/>
                  </a:ext>
                </a:extLst>
              </a:tr>
              <a:tr h="14607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Get the amount budgeted for a transaction type for a given period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Balance, Interval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Budgets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WHERE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BudgetID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= X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74393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64108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Implement a user interface screen to categorize transactions</a:t>
            </a:r>
          </a:p>
          <a:p>
            <a:endParaRPr lang="en-US" dirty="0"/>
          </a:p>
          <a:p>
            <a:r>
              <a:rPr lang="en-US" dirty="0"/>
              <a:t>Enable users to re-categorize previous transactions</a:t>
            </a:r>
          </a:p>
          <a:p>
            <a:endParaRPr lang="en-US" dirty="0"/>
          </a:p>
          <a:p>
            <a:r>
              <a:rPr lang="en-US" dirty="0"/>
              <a:t>Trigger notifications to be sent when x% of budget limit is reached.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248" y="2746262"/>
            <a:ext cx="5175953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4057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Goal: Develop a budgeting and savings application that could be used by a bank to help their customers better manage and track their spending</a:t>
            </a:r>
          </a:p>
          <a:p>
            <a:r>
              <a:rPr lang="en-US" dirty="0"/>
              <a:t>Project is based on the final project for the Software Engineering Capstone (CS 451R) course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0517" y="2429243"/>
            <a:ext cx="4889416" cy="32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8281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Demonstration &amp; Class Questions</a:t>
            </a:r>
          </a:p>
        </p:txBody>
      </p:sp>
    </p:spTree>
    <p:extLst>
      <p:ext uri="{BB962C8B-B14F-4D97-AF65-F5344CB8AC3E}">
        <p14:creationId xmlns:p14="http://schemas.microsoft.com/office/powerpoint/2010/main" val="56588854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Functionality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view budgets and spending for multiple accounts</a:t>
            </a:r>
          </a:p>
          <a:p>
            <a:endParaRPr lang="en-US" dirty="0"/>
          </a:p>
          <a:p>
            <a:r>
              <a:rPr lang="en-US" dirty="0"/>
              <a:t>Create and edit budgets to track spending by transaction type</a:t>
            </a:r>
          </a:p>
          <a:p>
            <a:endParaRPr lang="en-US" dirty="0"/>
          </a:p>
          <a:p>
            <a:r>
              <a:rPr lang="en-US" dirty="0"/>
              <a:t>Comparison between budgeting and actual spending</a:t>
            </a:r>
          </a:p>
          <a:p>
            <a:endParaRPr lang="en-US" dirty="0"/>
          </a:p>
          <a:p>
            <a:r>
              <a:rPr lang="en-US" dirty="0"/>
              <a:t>Provide a visual (graphical) representation of budgeting and actual spending</a:t>
            </a:r>
          </a:p>
        </p:txBody>
      </p:sp>
    </p:spTree>
    <p:extLst>
      <p:ext uri="{BB962C8B-B14F-4D97-AF65-F5344CB8AC3E}">
        <p14:creationId xmlns:p14="http://schemas.microsoft.com/office/powerpoint/2010/main" val="48151424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Two-Fork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Network Database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Fully functional proof of concept</a:t>
            </a:r>
          </a:p>
          <a:p>
            <a:r>
              <a:rPr lang="en-US" dirty="0"/>
              <a:t>Production implementation</a:t>
            </a:r>
          </a:p>
          <a:p>
            <a:r>
              <a:rPr lang="en-US" dirty="0"/>
              <a:t>Our product, our servers.</a:t>
            </a:r>
          </a:p>
          <a:p>
            <a:r>
              <a:rPr lang="en-US" dirty="0"/>
              <a:t>The best product.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dirty="0"/>
              <a:t>Local Database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Expendable test environment</a:t>
            </a:r>
          </a:p>
          <a:p>
            <a:r>
              <a:rPr lang="en-US" dirty="0"/>
              <a:t>Future development into custom products</a:t>
            </a:r>
          </a:p>
          <a:p>
            <a:r>
              <a:rPr lang="en-US" dirty="0"/>
              <a:t>Deployment to future custom products.</a:t>
            </a:r>
          </a:p>
          <a:p>
            <a:r>
              <a:rPr lang="en-US" dirty="0"/>
              <a:t>Product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431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Network Architecture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Three-Tier</a:t>
            </a:r>
          </a:p>
          <a:p>
            <a:pPr lvl="1"/>
            <a:r>
              <a:rPr lang="en-US" dirty="0"/>
              <a:t>Data </a:t>
            </a:r>
          </a:p>
          <a:p>
            <a:pPr lvl="2"/>
            <a:r>
              <a:rPr lang="en-US" dirty="0"/>
              <a:t>Microsoft SQL Server</a:t>
            </a:r>
          </a:p>
          <a:p>
            <a:pPr lvl="1"/>
            <a:r>
              <a:rPr lang="en-US" dirty="0"/>
              <a:t>Business Logic</a:t>
            </a:r>
          </a:p>
          <a:p>
            <a:pPr lvl="2"/>
            <a:r>
              <a:rPr lang="en-US" dirty="0"/>
              <a:t>C#</a:t>
            </a:r>
          </a:p>
          <a:p>
            <a:pPr lvl="2"/>
            <a:r>
              <a:rPr lang="en-US" dirty="0"/>
              <a:t>ASP. NET</a:t>
            </a:r>
          </a:p>
          <a:p>
            <a:pPr lvl="1"/>
            <a:r>
              <a:rPr lang="en-US" dirty="0"/>
              <a:t>Client</a:t>
            </a:r>
          </a:p>
          <a:p>
            <a:pPr lvl="2"/>
            <a:r>
              <a:rPr lang="en-US" dirty="0"/>
              <a:t>HTML/CSS/JavaScript</a:t>
            </a:r>
          </a:p>
          <a:p>
            <a:pPr lvl="2"/>
            <a:r>
              <a:rPr lang="en-US" dirty="0"/>
              <a:t>Bootstrap Framework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dirty="0"/>
              <a:t>Local Architecture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Two-Tier -&gt; Three-Tier</a:t>
            </a:r>
          </a:p>
          <a:p>
            <a:pPr lvl="1"/>
            <a:r>
              <a:rPr lang="en-US" dirty="0"/>
              <a:t>Data</a:t>
            </a:r>
          </a:p>
          <a:p>
            <a:pPr lvl="2"/>
            <a:r>
              <a:rPr lang="en-US" dirty="0"/>
              <a:t>PostgreSQL Server on localhost</a:t>
            </a:r>
          </a:p>
          <a:p>
            <a:pPr lvl="1"/>
            <a:r>
              <a:rPr lang="en-US" dirty="0"/>
              <a:t>Client</a:t>
            </a:r>
          </a:p>
          <a:p>
            <a:pPr lvl="2"/>
            <a:r>
              <a:rPr lang="en-US" dirty="0"/>
              <a:t>HTML/CSS/JavaScript</a:t>
            </a:r>
          </a:p>
          <a:p>
            <a:pPr lvl="2"/>
            <a:r>
              <a:rPr lang="en-US" dirty="0"/>
              <a:t>Bootstrap Framework</a:t>
            </a:r>
            <a:endParaRPr lang="en-US" sz="1800" dirty="0"/>
          </a:p>
          <a:p>
            <a:pPr marL="914400" lvl="2" indent="0">
              <a:buNone/>
            </a:pPr>
            <a:endParaRPr lang="en-US" sz="1800" dirty="0"/>
          </a:p>
          <a:p>
            <a:pPr marL="274320" lvl="1" indent="0">
              <a:buNone/>
            </a:pPr>
            <a:r>
              <a:rPr lang="en-US" sz="2000" dirty="0"/>
              <a:t>*Third tier would be requisite going forward to link the two local tiers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3425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5026" y="237540"/>
            <a:ext cx="5427164" cy="636659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Five Entities: User, Account, Transaction, Budget, and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to N relationship between User and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to N relationship between Account and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to N relationship between Account and Budget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to 1 relationship between Budget and Category</a:t>
            </a:r>
          </a:p>
        </p:txBody>
      </p:sp>
    </p:spTree>
    <p:extLst>
      <p:ext uri="{BB962C8B-B14F-4D97-AF65-F5344CB8AC3E}">
        <p14:creationId xmlns:p14="http://schemas.microsoft.com/office/powerpoint/2010/main" val="3548730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9109771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08570" y="2463142"/>
            <a:ext cx="41949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 TABLE </a:t>
            </a:r>
            <a:r>
              <a:rPr lang="en-US" sz="1200" dirty="0" err="1"/>
              <a:t>bank.users</a:t>
            </a:r>
            <a:r>
              <a:rPr lang="en-US" sz="1200" dirty="0"/>
              <a:t>(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user_id</a:t>
            </a:r>
            <a:r>
              <a:rPr lang="en-US" sz="1200" dirty="0"/>
              <a:t> integer NOT NULL,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user_first_name</a:t>
            </a:r>
            <a:r>
              <a:rPr lang="en-US" sz="1200" dirty="0"/>
              <a:t> text COLLATE </a:t>
            </a:r>
            <a:r>
              <a:rPr lang="en-US" sz="1200" dirty="0" err="1"/>
              <a:t>pg_catalog."default</a:t>
            </a:r>
            <a:r>
              <a:rPr lang="en-US" sz="1200" dirty="0"/>
              <a:t>",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user_last_name</a:t>
            </a:r>
            <a:r>
              <a:rPr lang="en-US" sz="1200" dirty="0"/>
              <a:t> text COLLATE </a:t>
            </a:r>
            <a:r>
              <a:rPr lang="en-US" sz="1200" dirty="0" err="1"/>
              <a:t>pg_catalog."default</a:t>
            </a:r>
            <a:r>
              <a:rPr lang="en-US" sz="1200" dirty="0"/>
              <a:t>",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user_username</a:t>
            </a:r>
            <a:r>
              <a:rPr lang="en-US" sz="1200" dirty="0"/>
              <a:t> text COLLATE </a:t>
            </a:r>
            <a:r>
              <a:rPr lang="en-US" sz="1200" dirty="0" err="1"/>
              <a:t>pg_catalog."default</a:t>
            </a:r>
            <a:r>
              <a:rPr lang="en-US" sz="1200" dirty="0"/>
              <a:t>",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user_email</a:t>
            </a:r>
            <a:r>
              <a:rPr lang="en-US" sz="1200" dirty="0"/>
              <a:t> text COLLATE </a:t>
            </a:r>
            <a:r>
              <a:rPr lang="en-US" sz="1200" dirty="0" err="1"/>
              <a:t>pg_catalog."default</a:t>
            </a:r>
            <a:r>
              <a:rPr lang="en-US" sz="1200" dirty="0"/>
              <a:t>",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user_password</a:t>
            </a:r>
            <a:r>
              <a:rPr lang="en-US" sz="1200" dirty="0"/>
              <a:t> text COLLATE </a:t>
            </a:r>
            <a:r>
              <a:rPr lang="en-US" sz="1200" dirty="0" err="1"/>
              <a:t>pg_catalog."default</a:t>
            </a:r>
            <a:r>
              <a:rPr lang="en-US" sz="1200" dirty="0"/>
              <a:t>",</a:t>
            </a:r>
          </a:p>
          <a:p>
            <a:r>
              <a:rPr lang="en-US" sz="1200" dirty="0"/>
              <a:t>    CONSTRAINT </a:t>
            </a:r>
            <a:r>
              <a:rPr lang="en-US" sz="1200" dirty="0" err="1"/>
              <a:t>user_id_pkay</a:t>
            </a:r>
            <a:r>
              <a:rPr lang="en-US" sz="1200" dirty="0"/>
              <a:t> PRIMARY KEY (</a:t>
            </a:r>
            <a:r>
              <a:rPr lang="en-US" sz="1200" dirty="0" err="1"/>
              <a:t>user_id</a:t>
            </a:r>
            <a:r>
              <a:rPr lang="en-US" sz="1200" dirty="0"/>
              <a:t>)</a:t>
            </a:r>
          </a:p>
          <a:p>
            <a:r>
              <a:rPr lang="en-US" sz="1200" dirty="0"/>
              <a:t>    )</a:t>
            </a:r>
          </a:p>
          <a:p>
            <a:r>
              <a:rPr lang="en-US" sz="1200" dirty="0"/>
              <a:t>    TABLESPACE </a:t>
            </a:r>
            <a:r>
              <a:rPr lang="en-US" sz="1200" dirty="0" err="1"/>
              <a:t>pg_default</a:t>
            </a:r>
            <a:r>
              <a:rPr lang="en-US" sz="1200" dirty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36573" y="2894029"/>
            <a:ext cx="37895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Schema Creation: </a:t>
            </a:r>
          </a:p>
          <a:p>
            <a:r>
              <a:rPr lang="en-US" sz="3200" dirty="0"/>
              <a:t>User Table</a:t>
            </a:r>
          </a:p>
        </p:txBody>
      </p:sp>
    </p:spTree>
    <p:extLst>
      <p:ext uri="{BB962C8B-B14F-4D97-AF65-F5344CB8AC3E}">
        <p14:creationId xmlns:p14="http://schemas.microsoft.com/office/powerpoint/2010/main" val="215742046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08573" y="1640269"/>
            <a:ext cx="565608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 TABLE </a:t>
            </a:r>
            <a:r>
              <a:rPr lang="en-US" sz="1200" dirty="0" err="1"/>
              <a:t>bank.transactions</a:t>
            </a:r>
            <a:r>
              <a:rPr lang="en-US" sz="1200" dirty="0"/>
              <a:t>(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transaction_id</a:t>
            </a:r>
            <a:r>
              <a:rPr lang="en-US" sz="1200" dirty="0"/>
              <a:t> integer NOT NULL,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account_number</a:t>
            </a:r>
            <a:r>
              <a:rPr lang="en-US" sz="1200" dirty="0"/>
              <a:t> integer NOT NULL,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category_id</a:t>
            </a:r>
            <a:r>
              <a:rPr lang="en-US" sz="1200" dirty="0"/>
              <a:t> integer NOT NULL,</a:t>
            </a:r>
          </a:p>
          <a:p>
            <a:r>
              <a:rPr lang="en-US" sz="1200" dirty="0"/>
              <a:t>    amount integer DEFAULT 0 NOT NULL,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transaction_type</a:t>
            </a:r>
            <a:r>
              <a:rPr lang="en-US" sz="1200" dirty="0"/>
              <a:t> text COLLATE </a:t>
            </a:r>
            <a:r>
              <a:rPr lang="en-US" sz="1200" dirty="0" err="1"/>
              <a:t>pg_catalog."default</a:t>
            </a:r>
            <a:r>
              <a:rPr lang="en-US" sz="1200" dirty="0"/>
              <a:t>",</a:t>
            </a:r>
          </a:p>
          <a:p>
            <a:r>
              <a:rPr lang="en-US" sz="1200" dirty="0"/>
              <a:t>    description text COLLATE </a:t>
            </a:r>
            <a:r>
              <a:rPr lang="en-US" sz="1200" dirty="0" err="1"/>
              <a:t>pg_catalog."default</a:t>
            </a:r>
            <a:r>
              <a:rPr lang="en-US" sz="1200" dirty="0"/>
              <a:t>",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transaction_date</a:t>
            </a:r>
            <a:r>
              <a:rPr lang="en-US" sz="1200" dirty="0"/>
              <a:t> date,</a:t>
            </a:r>
          </a:p>
          <a:p>
            <a:r>
              <a:rPr lang="en-US" sz="1200" dirty="0"/>
              <a:t>    CONSTRAINT </a:t>
            </a:r>
            <a:r>
              <a:rPr lang="en-US" sz="1200" dirty="0" err="1"/>
              <a:t>transaction_id_pkey</a:t>
            </a:r>
            <a:r>
              <a:rPr lang="en-US" sz="1200" dirty="0"/>
              <a:t> PRIMARY KEY (</a:t>
            </a:r>
            <a:r>
              <a:rPr lang="en-US" sz="1200" dirty="0" err="1"/>
              <a:t>transaction_id</a:t>
            </a:r>
            <a:r>
              <a:rPr lang="en-US" sz="1200" dirty="0"/>
              <a:t>),</a:t>
            </a:r>
          </a:p>
          <a:p>
            <a:r>
              <a:rPr lang="en-US" sz="1200" dirty="0"/>
              <a:t>    CONSTRAINT </a:t>
            </a:r>
            <a:r>
              <a:rPr lang="en-US" sz="1200" dirty="0" err="1"/>
              <a:t>account_number_fk</a:t>
            </a:r>
            <a:r>
              <a:rPr lang="en-US" sz="1200" dirty="0"/>
              <a:t> FOREIGN KEY (</a:t>
            </a:r>
            <a:r>
              <a:rPr lang="en-US" sz="1200" dirty="0" err="1"/>
              <a:t>account_number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REFERENCES </a:t>
            </a:r>
            <a:r>
              <a:rPr lang="en-US" sz="1200" dirty="0" err="1"/>
              <a:t>bank.accounts</a:t>
            </a:r>
            <a:r>
              <a:rPr lang="en-US" sz="1200" dirty="0"/>
              <a:t> (</a:t>
            </a:r>
            <a:r>
              <a:rPr lang="en-US" sz="1200" dirty="0" err="1"/>
              <a:t>account_number</a:t>
            </a:r>
            <a:r>
              <a:rPr lang="en-US" sz="1200" dirty="0"/>
              <a:t>) MATCH SIMPLE</a:t>
            </a:r>
          </a:p>
          <a:p>
            <a:r>
              <a:rPr lang="en-US" sz="1200" dirty="0"/>
              <a:t>            ON UPDATE NO ACTION</a:t>
            </a:r>
          </a:p>
          <a:p>
            <a:r>
              <a:rPr lang="en-US" sz="1200" dirty="0"/>
              <a:t>            ON DELETE NO ACTION,</a:t>
            </a:r>
          </a:p>
          <a:p>
            <a:r>
              <a:rPr lang="en-US" sz="1200" dirty="0"/>
              <a:t>    CONSTRAINT </a:t>
            </a:r>
            <a:r>
              <a:rPr lang="en-US" sz="1200" dirty="0" err="1"/>
              <a:t>category_id_fk</a:t>
            </a:r>
            <a:r>
              <a:rPr lang="en-US" sz="1200" dirty="0"/>
              <a:t> FOREIGN KEY (</a:t>
            </a:r>
            <a:r>
              <a:rPr lang="en-US" sz="1200" dirty="0" err="1"/>
              <a:t>category_id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REFERENCES </a:t>
            </a:r>
            <a:r>
              <a:rPr lang="en-US" sz="1200" dirty="0" err="1"/>
              <a:t>bank.transaction_category</a:t>
            </a:r>
            <a:r>
              <a:rPr lang="en-US" sz="1200" dirty="0"/>
              <a:t> (</a:t>
            </a:r>
            <a:r>
              <a:rPr lang="en-US" sz="1200" dirty="0" err="1"/>
              <a:t>category_id</a:t>
            </a:r>
            <a:r>
              <a:rPr lang="en-US" sz="1200" dirty="0"/>
              <a:t>) MATCH SIMPLE</a:t>
            </a:r>
          </a:p>
          <a:p>
            <a:r>
              <a:rPr lang="en-US" sz="1200" dirty="0"/>
              <a:t>            ON UPDATE NO ACTION</a:t>
            </a:r>
          </a:p>
          <a:p>
            <a:r>
              <a:rPr lang="en-US" sz="1200" dirty="0"/>
              <a:t>            ON DELETE NO ACTION</a:t>
            </a:r>
          </a:p>
          <a:p>
            <a:r>
              <a:rPr lang="en-US" sz="1200" dirty="0"/>
              <a:t>    )   </a:t>
            </a:r>
          </a:p>
          <a:p>
            <a:r>
              <a:rPr lang="en-US" sz="1200" dirty="0"/>
              <a:t>    TABLESPACE </a:t>
            </a:r>
            <a:r>
              <a:rPr lang="en-US" sz="1200" dirty="0" err="1"/>
              <a:t>pg_default</a:t>
            </a:r>
            <a:r>
              <a:rPr lang="en-US" sz="1200" dirty="0"/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36573" y="2894029"/>
            <a:ext cx="37990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Schema Creation: Transaction Table</a:t>
            </a:r>
          </a:p>
        </p:txBody>
      </p:sp>
    </p:spTree>
    <p:extLst>
      <p:ext uri="{BB962C8B-B14F-4D97-AF65-F5344CB8AC3E}">
        <p14:creationId xmlns:p14="http://schemas.microsoft.com/office/powerpoint/2010/main" val="148632477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72</TotalTime>
  <Words>1527</Words>
  <Application>Microsoft Office PowerPoint</Application>
  <PresentationFormat>Widescreen</PresentationFormat>
  <Paragraphs>244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Verdana</vt:lpstr>
      <vt:lpstr>Wingdings 2</vt:lpstr>
      <vt:lpstr>Quotable</vt:lpstr>
      <vt:lpstr>Budgeteer Budgeting and Savings System</vt:lpstr>
      <vt:lpstr>Introduction</vt:lpstr>
      <vt:lpstr>Desired Functionality</vt:lpstr>
      <vt:lpstr>Two-Fork Design</vt:lpstr>
      <vt:lpstr>Application Architecture</vt:lpstr>
      <vt:lpstr>ER Diagram</vt:lpstr>
      <vt:lpstr>Local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Implementation</vt:lpstr>
      <vt:lpstr>PowerPoint Presentation</vt:lpstr>
      <vt:lpstr>Budget Queries</vt:lpstr>
      <vt:lpstr>Transaction Queries</vt:lpstr>
      <vt:lpstr>Graph Queries</vt:lpstr>
      <vt:lpstr>Future Scope</vt:lpstr>
      <vt:lpstr>User Interface Demonstration &amp; Class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Budgeteer Budgeting and Savings System</dc:title>
  <dc:creator>Max Schoettger</dc:creator>
  <cp:lastModifiedBy>Max Schoettger</cp:lastModifiedBy>
  <cp:revision>13</cp:revision>
  <dcterms:created xsi:type="dcterms:W3CDTF">2017-05-02T23:36:20Z</dcterms:created>
  <dcterms:modified xsi:type="dcterms:W3CDTF">2017-05-03T00:48:52Z</dcterms:modified>
</cp:coreProperties>
</file>