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70" r:id="rId8"/>
    <p:sldId id="267" r:id="rId9"/>
    <p:sldId id="273" r:id="rId10"/>
    <p:sldId id="271" r:id="rId11"/>
    <p:sldId id="269" r:id="rId12"/>
    <p:sldId id="272"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4" autoAdjust="0"/>
    <p:restoredTop sz="94648" autoAdjust="0"/>
  </p:normalViewPr>
  <p:slideViewPr>
    <p:cSldViewPr snapToGrid="0">
      <p:cViewPr varScale="1">
        <p:scale>
          <a:sx n="66" d="100"/>
          <a:sy n="66" d="100"/>
        </p:scale>
        <p:origin x="876" y="4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1/14/2020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Panic At The Desktop Project 1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Jack Harvey, Svitlana nAZARcHUK , Adib Khan, Shawn Cavalieri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Final Conclusions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077326"/>
            <a:ext cx="11162169"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size of the CLF doesn’t have a strong correlation with unemployment rates as compared to other states</a:t>
            </a:r>
          </a:p>
          <a:p>
            <a:pPr marL="285750" indent="-285750">
              <a:buFont typeface="Arial" panose="020B0604020202020204" pitchFamily="34" charset="0"/>
              <a:buChar char="•"/>
            </a:pPr>
            <a:r>
              <a:rPr lang="en-US" dirty="0"/>
              <a:t>The CLF of a state doesn’t influence what the median housing price is in that state</a:t>
            </a:r>
          </a:p>
          <a:p>
            <a:pPr marL="742950" lvl="1" indent="-285750">
              <a:buFont typeface="Arial" panose="020B0604020202020204" pitchFamily="34" charset="0"/>
              <a:buChar char="•"/>
            </a:pPr>
            <a:r>
              <a:rPr lang="en-US" dirty="0"/>
              <a:t>See Rhode Island vs. California</a:t>
            </a:r>
          </a:p>
          <a:p>
            <a:pPr marL="285750" indent="-285750">
              <a:buFont typeface="Arial" panose="020B0604020202020204" pitchFamily="34" charset="0"/>
              <a:buChar char="•"/>
            </a:pPr>
            <a:r>
              <a:rPr lang="en-US" dirty="0"/>
              <a:t>Unemployment rates and median housing prices have an inverse relationship</a:t>
            </a:r>
          </a:p>
          <a:p>
            <a:pPr marL="742950" lvl="1" indent="-285750">
              <a:buFont typeface="Arial" panose="020B0604020202020204" pitchFamily="34" charset="0"/>
              <a:buChar char="•"/>
            </a:pPr>
            <a:r>
              <a:rPr lang="en-US" dirty="0"/>
              <a:t>Housing prices increase as unemployment rates decrease, and vice versa</a:t>
            </a:r>
          </a:p>
          <a:p>
            <a:pPr marL="285750" indent="-285750">
              <a:buFont typeface="Arial" panose="020B0604020202020204" pitchFamily="34" charset="0"/>
              <a:buChar char="•"/>
            </a:pPr>
            <a:r>
              <a:rPr lang="en-US" dirty="0"/>
              <a:t>Despite unemployment rate decreasing significantly from 2010 to 2018, birth rate went down as well. The lowest birth rate in 2018 was in New Hampshire and Vermont, and the highest was in Utah and North Dakota.</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methodology</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1827069"/>
            <a:ext cx="11162169" cy="4755148"/>
          </a:xfrm>
          <a:prstGeom prst="rect">
            <a:avLst/>
          </a:prstGeom>
          <a:noFill/>
        </p:spPr>
        <p:txBody>
          <a:bodyPr wrap="square" rtlCol="0">
            <a:spAutoFit/>
          </a:bodyPr>
          <a:lstStyle/>
          <a:p>
            <a:pPr marL="285750" indent="-285750">
              <a:buFont typeface="Arial" panose="020B0604020202020204" pitchFamily="34" charset="0"/>
              <a:buChar char="•"/>
            </a:pPr>
            <a:r>
              <a:rPr lang="en-US" sz="1500" b="1" dirty="0"/>
              <a:t>Our goal:</a:t>
            </a:r>
            <a:r>
              <a:rPr lang="en-US" sz="1500" dirty="0"/>
              <a:t> </a:t>
            </a:r>
          </a:p>
          <a:p>
            <a:pPr marL="742950" lvl="1" indent="-285750">
              <a:buFont typeface="Arial" panose="020B0604020202020204" pitchFamily="34" charset="0"/>
              <a:buChar char="•"/>
            </a:pPr>
            <a:r>
              <a:rPr lang="en-US" sz="1500" dirty="0"/>
              <a:t>To specifically look at the impact of the Great Recession of 2008 on Unemployment, Median Housing Prices, and birth rate. </a:t>
            </a:r>
          </a:p>
          <a:p>
            <a:pPr marL="285750" indent="-285750">
              <a:buFont typeface="Arial" panose="020B0604020202020204" pitchFamily="34" charset="0"/>
              <a:buChar char="•"/>
            </a:pPr>
            <a:r>
              <a:rPr lang="en-US" sz="1500" b="1" dirty="0"/>
              <a:t>Question we are trying to answer: </a:t>
            </a:r>
          </a:p>
          <a:p>
            <a:pPr marL="742950" lvl="1" indent="-285750">
              <a:buFont typeface="Arial" panose="020B0604020202020204" pitchFamily="34" charset="0"/>
              <a:buChar char="•"/>
            </a:pPr>
            <a:r>
              <a:rPr lang="en-US" sz="1500" dirty="0"/>
              <a:t>What were the general trends regarding unemployment, housing prices, and birth rate after the great recession? Can we draw any conclusions from the data?</a:t>
            </a:r>
          </a:p>
          <a:p>
            <a:pPr marL="285750" indent="-285750">
              <a:buFont typeface="Arial" panose="020B0604020202020204" pitchFamily="34" charset="0"/>
              <a:buChar char="•"/>
            </a:pPr>
            <a:r>
              <a:rPr lang="en-US" sz="1500" b="1" dirty="0"/>
              <a:t>What data did we use/how did we clean it?</a:t>
            </a:r>
          </a:p>
          <a:p>
            <a:pPr marL="742950" lvl="1" indent="-285750">
              <a:buFont typeface="Arial" panose="020B0604020202020204" pitchFamily="34" charset="0"/>
              <a:buChar char="•"/>
            </a:pPr>
            <a:r>
              <a:rPr lang="en-US" sz="1500" dirty="0"/>
              <a:t>We used data from the USDA ERS and the Federal Housing Finance Agency that showed the civilian labor force (CLF), unemployment rates, birth rates, and median housing prices by state from 2007 to 2018</a:t>
            </a:r>
          </a:p>
          <a:p>
            <a:pPr marL="742950" lvl="1" indent="-285750">
              <a:buFont typeface="Arial" panose="020B0604020202020204" pitchFamily="34" charset="0"/>
              <a:buChar char="•"/>
            </a:pPr>
            <a:r>
              <a:rPr lang="en-US" sz="1500" dirty="0"/>
              <a:t>Began with information of all states and counties (for all metrics listed above) and decided we didn’t need to use the county level data</a:t>
            </a:r>
          </a:p>
          <a:p>
            <a:pPr marL="742950" lvl="1" indent="-285750">
              <a:buFont typeface="Arial" panose="020B0604020202020204" pitchFamily="34" charset="0"/>
              <a:buChar char="•"/>
            </a:pPr>
            <a:r>
              <a:rPr lang="en-US" sz="1500" dirty="0"/>
              <a:t>Dropped and renamed columns for easier readability and consumption</a:t>
            </a:r>
          </a:p>
          <a:p>
            <a:pPr marL="742950" lvl="1" indent="-285750">
              <a:buFont typeface="Arial" panose="020B0604020202020204" pitchFamily="34" charset="0"/>
              <a:buChar char="•"/>
            </a:pPr>
            <a:r>
              <a:rPr lang="en-US" sz="1500" dirty="0"/>
              <a:t>Created functions to change data from strings to floats and define different variables, such as state unemployment and state population</a:t>
            </a:r>
          </a:p>
          <a:p>
            <a:pPr marL="742950" lvl="1" indent="-285750">
              <a:buFont typeface="Arial" panose="020B0604020202020204" pitchFamily="34" charset="0"/>
              <a:buChar char="•"/>
            </a:pPr>
            <a:r>
              <a:rPr lang="en-US" sz="1500" dirty="0"/>
              <a:t>Merged the cleaned datasets together so all data could be compared </a:t>
            </a:r>
          </a:p>
          <a:p>
            <a:pPr marL="285750" indent="-285750">
              <a:buFont typeface="Arial" panose="020B0604020202020204" pitchFamily="34" charset="0"/>
              <a:buChar char="•"/>
            </a:pPr>
            <a:r>
              <a:rPr lang="en-US" sz="1500" b="1" dirty="0"/>
              <a:t>What we did with the data:</a:t>
            </a:r>
          </a:p>
          <a:p>
            <a:pPr marL="742950" lvl="1" indent="-285750">
              <a:buFont typeface="Arial" panose="020B0604020202020204" pitchFamily="34" charset="0"/>
              <a:buChar char="•"/>
            </a:pPr>
            <a:r>
              <a:rPr lang="en-US" sz="1500" dirty="0"/>
              <a:t>We used the civilian labor force as the main group, and binned each state by it’s CLF count</a:t>
            </a:r>
          </a:p>
          <a:p>
            <a:pPr marL="742950" lvl="1" indent="-285750">
              <a:buFont typeface="Arial" panose="020B0604020202020204" pitchFamily="34" charset="0"/>
              <a:buChar char="•"/>
            </a:pPr>
            <a:r>
              <a:rPr lang="en-US" sz="1500" dirty="0"/>
              <a:t>The main bins for this presentation are states with over 5,000,000 CLF population and states with under 1,000,000 CLF population</a:t>
            </a:r>
          </a:p>
          <a:p>
            <a:pPr marL="742950" lvl="1" indent="-285750">
              <a:buFont typeface="Arial" panose="020B0604020202020204" pitchFamily="34" charset="0"/>
              <a:buChar char="•"/>
            </a:pPr>
            <a:r>
              <a:rPr lang="en-US" sz="1500" dirty="0"/>
              <a:t>Used a for loop to compare all of the data we needed at once vs. 50 different functions</a:t>
            </a:r>
          </a:p>
          <a:p>
            <a:pPr marL="742950" lvl="1" indent="-285750">
              <a:buFont typeface="Arial" panose="020B0604020202020204" pitchFamily="34" charset="0"/>
              <a:buChar char="•"/>
            </a:pPr>
            <a:r>
              <a:rPr lang="en-US" sz="1500" dirty="0"/>
              <a:t>Binned data based on CLF size and median house price to compare against each other</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3253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4549676"/>
            <a:ext cx="11162169" cy="19082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The number of CLF has no impact on the general trend of decrease in unemployment. </a:t>
            </a:r>
          </a:p>
          <a:p>
            <a:pPr marL="742950" lvl="1" indent="-285750">
              <a:buFont typeface="Arial" panose="020B0604020202020204" pitchFamily="34" charset="0"/>
              <a:buChar char="•"/>
            </a:pPr>
            <a:r>
              <a:rPr lang="en-US" sz="1600"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F67C6D1D-6FB8-4FAA-8A0B-16B993EF8FB9}"/>
              </a:ext>
            </a:extLst>
          </p:cNvPr>
          <p:cNvPicPr>
            <a:picLocks noChangeAspect="1"/>
          </p:cNvPicPr>
          <p:nvPr/>
        </p:nvPicPr>
        <p:blipFill>
          <a:blip r:embed="rId2"/>
          <a:stretch>
            <a:fillRect/>
          </a:stretch>
        </p:blipFill>
        <p:spPr>
          <a:xfrm>
            <a:off x="6096000" y="1890702"/>
            <a:ext cx="5647360" cy="3249309"/>
          </a:xfrm>
          <a:prstGeom prst="rect">
            <a:avLst/>
          </a:prstGeom>
        </p:spPr>
      </p:pic>
      <p:pic>
        <p:nvPicPr>
          <p:cNvPr id="7" name="Picture 6">
            <a:extLst>
              <a:ext uri="{FF2B5EF4-FFF2-40B4-BE49-F238E27FC236}">
                <a16:creationId xmlns:a16="http://schemas.microsoft.com/office/drawing/2014/main" id="{1B6C82F4-40B8-4F00-A182-2AFEAFE9D149}"/>
              </a:ext>
            </a:extLst>
          </p:cNvPr>
          <p:cNvPicPr>
            <a:picLocks noChangeAspect="1"/>
          </p:cNvPicPr>
          <p:nvPr/>
        </p:nvPicPr>
        <p:blipFill>
          <a:blip r:embed="rId3"/>
          <a:stretch>
            <a:fillRect/>
          </a:stretch>
        </p:blipFill>
        <p:spPr>
          <a:xfrm>
            <a:off x="581191" y="1890702"/>
            <a:ext cx="5726815" cy="3249309"/>
          </a:xfrm>
          <a:prstGeom prst="rect">
            <a:avLst/>
          </a:prstGeom>
        </p:spPr>
      </p:pic>
    </p:spTree>
    <p:extLst>
      <p:ext uri="{BB962C8B-B14F-4D97-AF65-F5344CB8AC3E}">
        <p14:creationId xmlns:p14="http://schemas.microsoft.com/office/powerpoint/2010/main" val="3371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Continued – Rhode Island vs. California </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912924"/>
            <a:ext cx="11162169" cy="141577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Two specific examples of large vs. small CLF show almost an identical trend and regression line for unemployment by year</a:t>
            </a:r>
          </a:p>
          <a:p>
            <a:pPr marL="742950" lvl="1" indent="-285750">
              <a:buFont typeface="Arial" panose="020B0604020202020204" pitchFamily="34" charset="0"/>
              <a:buChar char="•"/>
            </a:pPr>
            <a:r>
              <a:rPr lang="en-US" sz="1600" dirty="0"/>
              <a:t>We don’t believe there is any correlation between CLF and unemployment rate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2551BC9-648F-4D8D-8BE1-16EC27F3E4F4}"/>
              </a:ext>
            </a:extLst>
          </p:cNvPr>
          <p:cNvPicPr>
            <a:picLocks noChangeAspect="1"/>
          </p:cNvPicPr>
          <p:nvPr/>
        </p:nvPicPr>
        <p:blipFill>
          <a:blip r:embed="rId2"/>
          <a:stretch>
            <a:fillRect/>
          </a:stretch>
        </p:blipFill>
        <p:spPr>
          <a:xfrm>
            <a:off x="6343048" y="1965782"/>
            <a:ext cx="5334039" cy="2947142"/>
          </a:xfrm>
          <a:prstGeom prst="rect">
            <a:avLst/>
          </a:prstGeom>
        </p:spPr>
      </p:pic>
      <p:pic>
        <p:nvPicPr>
          <p:cNvPr id="4" name="Picture 3">
            <a:extLst>
              <a:ext uri="{FF2B5EF4-FFF2-40B4-BE49-F238E27FC236}">
                <a16:creationId xmlns:a16="http://schemas.microsoft.com/office/drawing/2014/main" id="{8E251900-DAC9-4646-833C-5001E09099BD}"/>
              </a:ext>
            </a:extLst>
          </p:cNvPr>
          <p:cNvPicPr>
            <a:picLocks noChangeAspect="1"/>
          </p:cNvPicPr>
          <p:nvPr/>
        </p:nvPicPr>
        <p:blipFill>
          <a:blip r:embed="rId3"/>
          <a:stretch>
            <a:fillRect/>
          </a:stretch>
        </p:blipFill>
        <p:spPr>
          <a:xfrm>
            <a:off x="514915" y="1965782"/>
            <a:ext cx="5334038" cy="2947142"/>
          </a:xfrm>
          <a:prstGeom prst="rect">
            <a:avLst/>
          </a:prstGeom>
        </p:spPr>
      </p:pic>
      <p:sp>
        <p:nvSpPr>
          <p:cNvPr id="6" name="TextBox 5">
            <a:extLst>
              <a:ext uri="{FF2B5EF4-FFF2-40B4-BE49-F238E27FC236}">
                <a16:creationId xmlns:a16="http://schemas.microsoft.com/office/drawing/2014/main" id="{B4106E2B-88DC-9F45-A58D-0480DD32E332}"/>
              </a:ext>
            </a:extLst>
          </p:cNvPr>
          <p:cNvSpPr txBox="1"/>
          <p:nvPr/>
        </p:nvSpPr>
        <p:spPr>
          <a:xfrm>
            <a:off x="2399364" y="4791384"/>
            <a:ext cx="1565139" cy="369332"/>
          </a:xfrm>
          <a:prstGeom prst="rect">
            <a:avLst/>
          </a:prstGeom>
          <a:noFill/>
        </p:spPr>
        <p:txBody>
          <a:bodyPr wrap="square" rtlCol="0">
            <a:spAutoFit/>
          </a:bodyPr>
          <a:lstStyle/>
          <a:p>
            <a:r>
              <a:rPr lang="en-US" dirty="0"/>
              <a:t>R-value: -0.551</a:t>
            </a:r>
          </a:p>
        </p:txBody>
      </p:sp>
      <p:sp>
        <p:nvSpPr>
          <p:cNvPr id="7" name="TextBox 6">
            <a:extLst>
              <a:ext uri="{FF2B5EF4-FFF2-40B4-BE49-F238E27FC236}">
                <a16:creationId xmlns:a16="http://schemas.microsoft.com/office/drawing/2014/main" id="{011C7B5B-F293-6045-98BA-45BD146C39C5}"/>
              </a:ext>
            </a:extLst>
          </p:cNvPr>
          <p:cNvSpPr txBox="1"/>
          <p:nvPr/>
        </p:nvSpPr>
        <p:spPr>
          <a:xfrm>
            <a:off x="8420334" y="4791384"/>
            <a:ext cx="1576358" cy="369332"/>
          </a:xfrm>
          <a:prstGeom prst="rect">
            <a:avLst/>
          </a:prstGeom>
          <a:noFill/>
        </p:spPr>
        <p:txBody>
          <a:bodyPr wrap="square" rtlCol="0">
            <a:spAutoFit/>
          </a:bodyPr>
          <a:lstStyle/>
          <a:p>
            <a:r>
              <a:rPr lang="en-US" dirty="0"/>
              <a:t>R-value: -0.528</a:t>
            </a:r>
          </a:p>
        </p:txBody>
      </p:sp>
    </p:spTree>
    <p:extLst>
      <p:ext uri="{BB962C8B-B14F-4D97-AF65-F5344CB8AC3E}">
        <p14:creationId xmlns:p14="http://schemas.microsoft.com/office/powerpoint/2010/main" val="1689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#2 – Median House Price – Rhode Island vs.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5103674"/>
            <a:ext cx="11162169" cy="138499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Rhode Island and California are both in the highest median price bin, yet were in opposite CLF bins (under 1,000,000 vs. greater than 5,000,000)</a:t>
            </a:r>
          </a:p>
        </p:txBody>
      </p:sp>
      <p:pic>
        <p:nvPicPr>
          <p:cNvPr id="6" name="Picture 5">
            <a:extLst>
              <a:ext uri="{FF2B5EF4-FFF2-40B4-BE49-F238E27FC236}">
                <a16:creationId xmlns:a16="http://schemas.microsoft.com/office/drawing/2014/main" id="{DFE3325E-6DF8-4512-8D3F-8147196B4670}"/>
              </a:ext>
            </a:extLst>
          </p:cNvPr>
          <p:cNvPicPr>
            <a:picLocks noChangeAspect="1"/>
          </p:cNvPicPr>
          <p:nvPr/>
        </p:nvPicPr>
        <p:blipFill>
          <a:blip r:embed="rId2"/>
          <a:stretch>
            <a:fillRect/>
          </a:stretch>
        </p:blipFill>
        <p:spPr>
          <a:xfrm>
            <a:off x="120059" y="1891987"/>
            <a:ext cx="6392938" cy="3575693"/>
          </a:xfrm>
          <a:prstGeom prst="rect">
            <a:avLst/>
          </a:prstGeom>
        </p:spPr>
      </p:pic>
      <p:pic>
        <p:nvPicPr>
          <p:cNvPr id="4" name="Picture 3" descr="A close up of a map&#10;&#10;Description automatically generated">
            <a:extLst>
              <a:ext uri="{FF2B5EF4-FFF2-40B4-BE49-F238E27FC236}">
                <a16:creationId xmlns:a16="http://schemas.microsoft.com/office/drawing/2014/main" id="{A04F0666-C599-F248-B396-3212712BE97D}"/>
              </a:ext>
            </a:extLst>
          </p:cNvPr>
          <p:cNvPicPr>
            <a:picLocks noChangeAspect="1"/>
          </p:cNvPicPr>
          <p:nvPr/>
        </p:nvPicPr>
        <p:blipFill>
          <a:blip r:embed="rId3"/>
          <a:stretch>
            <a:fillRect/>
          </a:stretch>
        </p:blipFill>
        <p:spPr>
          <a:xfrm>
            <a:off x="6162278" y="2146041"/>
            <a:ext cx="5090440" cy="3163764"/>
          </a:xfrm>
          <a:prstGeom prst="rect">
            <a:avLst/>
          </a:prstGeom>
        </p:spPr>
      </p:pic>
    </p:spTree>
    <p:extLst>
      <p:ext uri="{BB962C8B-B14F-4D97-AF65-F5344CB8AC3E}">
        <p14:creationId xmlns:p14="http://schemas.microsoft.com/office/powerpoint/2010/main" val="266081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609236"/>
            <a:ext cx="11162169" cy="19082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Small bullets on chart represent earlier years, get larger as time/years pass</a:t>
            </a:r>
          </a:p>
          <a:p>
            <a:pPr marL="742950" lvl="1" indent="-285750">
              <a:buFont typeface="Arial" panose="020B0604020202020204" pitchFamily="34" charset="0"/>
              <a:buChar char="•"/>
            </a:pPr>
            <a:r>
              <a:rPr lang="en-US" sz="1600" dirty="0"/>
              <a:t>Home Prices decreased in California as unemployment rose, and increased as unemployment decreased back to pre-recession levels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34F1AAA-0DC9-4C1D-BB01-24318A1180DD}"/>
              </a:ext>
            </a:extLst>
          </p:cNvPr>
          <p:cNvPicPr>
            <a:picLocks noChangeAspect="1"/>
          </p:cNvPicPr>
          <p:nvPr/>
        </p:nvPicPr>
        <p:blipFill>
          <a:blip r:embed="rId2"/>
          <a:stretch>
            <a:fillRect/>
          </a:stretch>
        </p:blipFill>
        <p:spPr>
          <a:xfrm>
            <a:off x="6227545" y="1887876"/>
            <a:ext cx="5449539" cy="3082247"/>
          </a:xfrm>
          <a:prstGeom prst="rect">
            <a:avLst/>
          </a:prstGeom>
        </p:spPr>
      </p:pic>
      <p:pic>
        <p:nvPicPr>
          <p:cNvPr id="4" name="Picture 3">
            <a:extLst>
              <a:ext uri="{FF2B5EF4-FFF2-40B4-BE49-F238E27FC236}">
                <a16:creationId xmlns:a16="http://schemas.microsoft.com/office/drawing/2014/main" id="{C195AA96-BD01-4F82-AEA9-B53E6543AAE4}"/>
              </a:ext>
            </a:extLst>
          </p:cNvPr>
          <p:cNvPicPr>
            <a:picLocks noChangeAspect="1"/>
          </p:cNvPicPr>
          <p:nvPr/>
        </p:nvPicPr>
        <p:blipFill>
          <a:blip r:embed="rId3"/>
          <a:stretch>
            <a:fillRect/>
          </a:stretch>
        </p:blipFill>
        <p:spPr>
          <a:xfrm>
            <a:off x="581192" y="1887876"/>
            <a:ext cx="5383264" cy="3082247"/>
          </a:xfrm>
          <a:prstGeom prst="rect">
            <a:avLst/>
          </a:prstGeom>
        </p:spPr>
      </p:pic>
      <p:sp>
        <p:nvSpPr>
          <p:cNvPr id="6" name="TextBox 5">
            <a:extLst>
              <a:ext uri="{FF2B5EF4-FFF2-40B4-BE49-F238E27FC236}">
                <a16:creationId xmlns:a16="http://schemas.microsoft.com/office/drawing/2014/main" id="{6AF7FF07-5B19-4547-ABB2-EAFF7E5721C3}"/>
              </a:ext>
            </a:extLst>
          </p:cNvPr>
          <p:cNvSpPr txBox="1"/>
          <p:nvPr/>
        </p:nvSpPr>
        <p:spPr>
          <a:xfrm>
            <a:off x="2369643" y="4869321"/>
            <a:ext cx="1806361" cy="369332"/>
          </a:xfrm>
          <a:prstGeom prst="rect">
            <a:avLst/>
          </a:prstGeom>
          <a:noFill/>
        </p:spPr>
        <p:txBody>
          <a:bodyPr wrap="square" rtlCol="0">
            <a:spAutoFit/>
          </a:bodyPr>
          <a:lstStyle/>
          <a:p>
            <a:r>
              <a:rPr lang="en-US" dirty="0"/>
              <a:t>R-value: 0.265</a:t>
            </a:r>
          </a:p>
        </p:txBody>
      </p:sp>
    </p:spTree>
    <p:extLst>
      <p:ext uri="{BB962C8B-B14F-4D97-AF65-F5344CB8AC3E}">
        <p14:creationId xmlns:p14="http://schemas.microsoft.com/office/powerpoint/2010/main" val="14326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Rhode Island</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4865786"/>
            <a:ext cx="11162169" cy="1661993"/>
          </a:xfrm>
          <a:prstGeom prst="rect">
            <a:avLst/>
          </a:prstGeom>
          <a:noFill/>
        </p:spPr>
        <p:txBody>
          <a:bodyPr wrap="square" rtlCol="0">
            <a:spAutoFit/>
          </a:bodyPr>
          <a:lstStyle/>
          <a:p>
            <a:endParaRPr lang="en-US" sz="1600" dirty="0"/>
          </a:p>
          <a:p>
            <a:endParaRPr lang="en-US" sz="1600"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Similar findings to California, prices still have not returned to pre-recession levels here even though unemployment rates have returned to normal</a:t>
            </a:r>
          </a:p>
          <a:p>
            <a:pPr lvl="1"/>
            <a:endParaRPr lang="en-US" dirty="0"/>
          </a:p>
        </p:txBody>
      </p:sp>
      <p:pic>
        <p:nvPicPr>
          <p:cNvPr id="3" name="Picture 2">
            <a:extLst>
              <a:ext uri="{FF2B5EF4-FFF2-40B4-BE49-F238E27FC236}">
                <a16:creationId xmlns:a16="http://schemas.microsoft.com/office/drawing/2014/main" id="{8BC7D959-3E81-4752-BE9A-CE1BCCD22175}"/>
              </a:ext>
            </a:extLst>
          </p:cNvPr>
          <p:cNvPicPr>
            <a:picLocks noChangeAspect="1"/>
          </p:cNvPicPr>
          <p:nvPr/>
        </p:nvPicPr>
        <p:blipFill>
          <a:blip r:embed="rId2"/>
          <a:stretch>
            <a:fillRect/>
          </a:stretch>
        </p:blipFill>
        <p:spPr>
          <a:xfrm>
            <a:off x="490889" y="2056545"/>
            <a:ext cx="5389317" cy="3154059"/>
          </a:xfrm>
          <a:prstGeom prst="rect">
            <a:avLst/>
          </a:prstGeom>
        </p:spPr>
      </p:pic>
      <p:pic>
        <p:nvPicPr>
          <p:cNvPr id="7" name="Picture 6">
            <a:extLst>
              <a:ext uri="{FF2B5EF4-FFF2-40B4-BE49-F238E27FC236}">
                <a16:creationId xmlns:a16="http://schemas.microsoft.com/office/drawing/2014/main" id="{D81D7B0F-5831-400B-A9B8-3A77FD81B16E}"/>
              </a:ext>
            </a:extLst>
          </p:cNvPr>
          <p:cNvPicPr>
            <a:picLocks noChangeAspect="1"/>
          </p:cNvPicPr>
          <p:nvPr/>
        </p:nvPicPr>
        <p:blipFill>
          <a:blip r:embed="rId3"/>
          <a:stretch>
            <a:fillRect/>
          </a:stretch>
        </p:blipFill>
        <p:spPr>
          <a:xfrm>
            <a:off x="6311796" y="2016779"/>
            <a:ext cx="5521869" cy="3193825"/>
          </a:xfrm>
          <a:prstGeom prst="rect">
            <a:avLst/>
          </a:prstGeom>
        </p:spPr>
      </p:pic>
      <p:sp>
        <p:nvSpPr>
          <p:cNvPr id="4" name="TextBox 3">
            <a:extLst>
              <a:ext uri="{FF2B5EF4-FFF2-40B4-BE49-F238E27FC236}">
                <a16:creationId xmlns:a16="http://schemas.microsoft.com/office/drawing/2014/main" id="{018CEE71-2FEB-BF41-BA3C-2F7634DD2E88}"/>
              </a:ext>
            </a:extLst>
          </p:cNvPr>
          <p:cNvSpPr txBox="1"/>
          <p:nvPr/>
        </p:nvSpPr>
        <p:spPr>
          <a:xfrm>
            <a:off x="2322463" y="5067083"/>
            <a:ext cx="1598798" cy="369332"/>
          </a:xfrm>
          <a:prstGeom prst="rect">
            <a:avLst/>
          </a:prstGeom>
          <a:noFill/>
        </p:spPr>
        <p:txBody>
          <a:bodyPr wrap="square" rtlCol="0">
            <a:spAutoFit/>
          </a:bodyPr>
          <a:lstStyle/>
          <a:p>
            <a:r>
              <a:rPr lang="en-US" dirty="0"/>
              <a:t>R-value: -0.354</a:t>
            </a:r>
          </a:p>
        </p:txBody>
      </p:sp>
    </p:spTree>
    <p:extLst>
      <p:ext uri="{BB962C8B-B14F-4D97-AF65-F5344CB8AC3E}">
        <p14:creationId xmlns:p14="http://schemas.microsoft.com/office/powerpoint/2010/main" val="29879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407705" y="1560496"/>
            <a:ext cx="4507429" cy="2739211"/>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Broke out birth rates into 10 regions</a:t>
            </a:r>
          </a:p>
          <a:p>
            <a:pPr marL="742950" lvl="1" indent="-285750">
              <a:buFont typeface="Arial" panose="020B0604020202020204" pitchFamily="34" charset="0"/>
              <a:buChar char="•"/>
            </a:pPr>
            <a:r>
              <a:rPr lang="en-US" sz="1600" dirty="0"/>
              <a:t>Graph here shows region with lowest birth rates</a:t>
            </a:r>
          </a:p>
          <a:p>
            <a:pPr marL="742950" lvl="1" indent="-285750">
              <a:buFont typeface="Arial" panose="020B0604020202020204" pitchFamily="34" charset="0"/>
              <a:buChar char="•"/>
            </a:pPr>
            <a:r>
              <a:rPr lang="en-US" sz="1600" dirty="0"/>
              <a:t>Expected to see birth rate increase as unemployment rates decreased, but that is not the case here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7397A8E-49BA-431F-917C-AE2B50805432}"/>
              </a:ext>
            </a:extLst>
          </p:cNvPr>
          <p:cNvPicPr>
            <a:picLocks noChangeAspect="1"/>
          </p:cNvPicPr>
          <p:nvPr/>
        </p:nvPicPr>
        <p:blipFill>
          <a:blip r:embed="rId2"/>
          <a:stretch>
            <a:fillRect/>
          </a:stretch>
        </p:blipFill>
        <p:spPr>
          <a:xfrm>
            <a:off x="319002" y="1866601"/>
            <a:ext cx="7063255" cy="2450298"/>
          </a:xfrm>
          <a:prstGeom prst="rect">
            <a:avLst/>
          </a:prstGeom>
        </p:spPr>
      </p:pic>
      <p:pic>
        <p:nvPicPr>
          <p:cNvPr id="4" name="Picture 3">
            <a:extLst>
              <a:ext uri="{FF2B5EF4-FFF2-40B4-BE49-F238E27FC236}">
                <a16:creationId xmlns:a16="http://schemas.microsoft.com/office/drawing/2014/main" id="{BFF85ADD-8C07-4263-89FE-5B1633B6FDB9}"/>
              </a:ext>
            </a:extLst>
          </p:cNvPr>
          <p:cNvPicPr>
            <a:picLocks noChangeAspect="1"/>
          </p:cNvPicPr>
          <p:nvPr/>
        </p:nvPicPr>
        <p:blipFill>
          <a:blip r:embed="rId3"/>
          <a:stretch>
            <a:fillRect/>
          </a:stretch>
        </p:blipFill>
        <p:spPr>
          <a:xfrm>
            <a:off x="319002" y="4238152"/>
            <a:ext cx="7088703" cy="2267021"/>
          </a:xfrm>
          <a:prstGeom prst="rect">
            <a:avLst/>
          </a:prstGeom>
        </p:spPr>
      </p:pic>
    </p:spTree>
    <p:extLst>
      <p:ext uri="{BB962C8B-B14F-4D97-AF65-F5344CB8AC3E}">
        <p14:creationId xmlns:p14="http://schemas.microsoft.com/office/powerpoint/2010/main" val="23984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392200" y="1422276"/>
            <a:ext cx="4468231" cy="295465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Graph here shows region with highest birth rates</a:t>
            </a:r>
          </a:p>
          <a:p>
            <a:pPr marL="742950" lvl="1" indent="-285750">
              <a:buFont typeface="Arial" panose="020B0604020202020204" pitchFamily="34" charset="0"/>
              <a:buChar char="•"/>
            </a:pPr>
            <a:r>
              <a:rPr lang="en-US" sz="1600" dirty="0"/>
              <a:t>Again, expected to see birth rate increase as unemployment rates decreased, but that is not the case</a:t>
            </a:r>
          </a:p>
          <a:p>
            <a:pPr marL="742950" lvl="1" indent="-285750">
              <a:buFont typeface="Arial" panose="020B0604020202020204" pitchFamily="34" charset="0"/>
              <a:buChar char="•"/>
            </a:pPr>
            <a:r>
              <a:rPr lang="en-US" sz="1600" dirty="0"/>
              <a:t>Can conclude that birth rate and unemployment rate do not have a correlation today</a:t>
            </a:r>
          </a:p>
        </p:txBody>
      </p:sp>
      <p:pic>
        <p:nvPicPr>
          <p:cNvPr id="3" name="Picture 2">
            <a:extLst>
              <a:ext uri="{FF2B5EF4-FFF2-40B4-BE49-F238E27FC236}">
                <a16:creationId xmlns:a16="http://schemas.microsoft.com/office/drawing/2014/main" id="{D99F610B-C136-4F31-9983-6D437F90C9B5}"/>
              </a:ext>
            </a:extLst>
          </p:cNvPr>
          <p:cNvPicPr>
            <a:picLocks noChangeAspect="1"/>
          </p:cNvPicPr>
          <p:nvPr/>
        </p:nvPicPr>
        <p:blipFill>
          <a:blip r:embed="rId2"/>
          <a:stretch>
            <a:fillRect/>
          </a:stretch>
        </p:blipFill>
        <p:spPr>
          <a:xfrm>
            <a:off x="331568" y="1944303"/>
            <a:ext cx="6800752" cy="2155629"/>
          </a:xfrm>
          <a:prstGeom prst="rect">
            <a:avLst/>
          </a:prstGeom>
        </p:spPr>
      </p:pic>
      <p:pic>
        <p:nvPicPr>
          <p:cNvPr id="6" name="Picture 5">
            <a:extLst>
              <a:ext uri="{FF2B5EF4-FFF2-40B4-BE49-F238E27FC236}">
                <a16:creationId xmlns:a16="http://schemas.microsoft.com/office/drawing/2014/main" id="{F001D665-A7F6-402D-AACC-8F04C79A20C6}"/>
              </a:ext>
            </a:extLst>
          </p:cNvPr>
          <p:cNvPicPr>
            <a:picLocks noChangeAspect="1"/>
          </p:cNvPicPr>
          <p:nvPr/>
        </p:nvPicPr>
        <p:blipFill>
          <a:blip r:embed="rId3"/>
          <a:stretch>
            <a:fillRect/>
          </a:stretch>
        </p:blipFill>
        <p:spPr>
          <a:xfrm>
            <a:off x="331568" y="4099932"/>
            <a:ext cx="6800752" cy="2155630"/>
          </a:xfrm>
          <a:prstGeom prst="rect">
            <a:avLst/>
          </a:prstGeom>
        </p:spPr>
      </p:pic>
    </p:spTree>
    <p:extLst>
      <p:ext uri="{BB962C8B-B14F-4D97-AF65-F5344CB8AC3E}">
        <p14:creationId xmlns:p14="http://schemas.microsoft.com/office/powerpoint/2010/main" val="9575865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740</Words>
  <Application>Microsoft Office PowerPoint</Application>
  <PresentationFormat>Widescreen</PresentationFormat>
  <Paragraphs>74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Panic At The Desktop Project 1 </vt:lpstr>
      <vt:lpstr>methodology</vt:lpstr>
      <vt:lpstr>Part #1 – unemployment Rates vs. CLF </vt:lpstr>
      <vt:lpstr>Part #1 – unemployment Rates vs. CLF Continued – Rhode Island vs. California </vt:lpstr>
      <vt:lpstr>Part #2 – Median House Price – Rhode Island vs. California</vt:lpstr>
      <vt:lpstr>Part #3 – unemployment Rates vs. Median House Price - California</vt:lpstr>
      <vt:lpstr>Part #3 – unemployment Rates vs. Median House Price – Rhode Island</vt:lpstr>
      <vt:lpstr>Part #4 – unemployment Rates vs. Birth Rates</vt:lpstr>
      <vt:lpstr>Part #4 – unemployment Rates vs. Birth Rates</vt:lpstr>
      <vt:lpstr>Final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2020-01-11T16:48:25Z</dcterms:created>
  <dcterms:modified xsi:type="dcterms:W3CDTF">2020-01-14T22:48:05Z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