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75" r:id="rId4"/>
    <p:sldId id="273" r:id="rId5"/>
    <p:sldId id="271" r:id="rId6"/>
    <p:sldId id="262" r:id="rId7"/>
    <p:sldId id="263" r:id="rId8"/>
    <p:sldId id="272" r:id="rId9"/>
    <p:sldId id="265" r:id="rId10"/>
    <p:sldId id="266" r:id="rId11"/>
    <p:sldId id="264" r:id="rId12"/>
    <p:sldId id="276" r:id="rId13"/>
    <p:sldId id="267" r:id="rId14"/>
    <p:sldId id="274" r:id="rId15"/>
    <p:sldId id="260" r:id="rId16"/>
    <p:sldId id="268" r:id="rId17"/>
    <p:sldId id="269" r:id="rId18"/>
    <p:sldId id="27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70989"/>
  </p:normalViewPr>
  <p:slideViewPr>
    <p:cSldViewPr snapToGrid="0">
      <p:cViewPr>
        <p:scale>
          <a:sx n="58" d="100"/>
          <a:sy n="58" d="100"/>
        </p:scale>
        <p:origin x="1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4BE95-876F-C744-A5C5-8BB6A5414473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E21B1-A279-424F-891F-A9F3486B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ntum_mechanic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The_Disintegration_of_the_Persistence_of_Memory#cite_note-McNeese-3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History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5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Within a year, he’d created 17,000 sheets of paper. Within five, speculations were up to 350,000 signatures. Fraud cases exploded.</a:t>
            </a:r>
          </a:p>
          <a:p>
            <a:endParaRPr lang="en-US" dirty="0"/>
          </a:p>
          <a:p>
            <a:r>
              <a:rPr lang="en-US" dirty="0"/>
              <a:t>By this point, all speculations that he still belonged to eh surrealist community had long been dispelled. His nickname “</a:t>
            </a:r>
            <a:r>
              <a:rPr lang="en-US" dirty="0" err="1"/>
              <a:t>avida</a:t>
            </a:r>
            <a:r>
              <a:rPr lang="en-US" dirty="0"/>
              <a:t> dollars” was given to him by the former leader of the surrealist movement as a criticism that he sold out.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6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selling out, his brand became so successful that he became the face of revolution and socialism.</a:t>
            </a:r>
          </a:p>
          <a:p>
            <a:endParaRPr lang="en-US" dirty="0"/>
          </a:p>
          <a:p>
            <a:r>
              <a:rPr lang="en-US" dirty="0"/>
              <a:t>Money Heist and an anti-government protest in France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6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17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=FIYH5XSSD2k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5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know him, you know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7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Dali </a:t>
            </a:r>
            <a:r>
              <a:rPr lang="en-US" b="1" i="0" u="sng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was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 a surrealist "a linking of two realities that by all appearances have nothing to link them, in a setting that by all appearances does not fit them.”</a:t>
            </a:r>
          </a:p>
          <a:p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Lora" pitchFamily="2" charset="77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Lora" pitchFamily="2" charset="77"/>
              </a:rPr>
              <a:t>A fascination with science and machines that was intellectual, professional, and probably sexual</a:t>
            </a:r>
          </a:p>
          <a:p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Lora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4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9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Persistence of Memory</a:t>
            </a:r>
          </a:p>
          <a:p>
            <a:endParaRPr lang="en-US" dirty="0"/>
          </a:p>
          <a:p>
            <a:r>
              <a:rPr lang="en-US" dirty="0" err="1"/>
              <a:t>Unstructuring</a:t>
            </a:r>
            <a:r>
              <a:rPr lang="en-US" dirty="0"/>
              <a:t> time, breaking down machinery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past (memory, mountains) is intertwined with the present (dreams) and the future (anxiety and decay)</a:t>
            </a:r>
          </a:p>
          <a:p>
            <a:r>
              <a:rPr lang="en-US" dirty="0"/>
              <a:t>Not rejecting linear time completely – the mirror shows that these two realities: objective reality and the non-objective reality (delirium of interpretation and reality of the mind), are balanced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12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These represent the breakdown of matter into atoms, a revelation in the age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Quantum mechanics"/>
              </a:rPr>
              <a:t>quantum mechanics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Behind the bricks, the horns receding into the distance </a:t>
            </a:r>
            <a:r>
              <a:rPr lang="en-US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symbolise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atomic missiles, highlighting that despite cosmic order, humanity could bring about its own destruction.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Dalí symbolized and marked his loss of interest in surrealism with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Disintegration of the Persistence of Memory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as his interest in nuclear physics and religion led him elsewhere.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[3]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atomic bomb was his favorite “food for thought”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91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77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MYrPJozmSdg?si</a:t>
            </a:r>
            <a:r>
              <a:rPr lang="en-US" dirty="0"/>
              <a:t>=LSrqw8FOk1nSEaqx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7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Commitment to writing his signature over and over and over – 1800 sheets an hour, creating $72,000 worth of signatures per hour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EE21B1-A279-424F-891F-A9F3486B40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D2BF-20C0-E911-5C8B-10D7786E8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EE661-ECBB-A75C-E3BF-16257FBB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F76D-334B-FE8B-DB0F-56A2A83C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1376-F048-64D2-35A3-E3A3E49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0D83-9752-D652-420C-8FA3B748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F595-49E8-BFE6-73D6-61F3F82E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406F5-4CF3-7B9E-B9F4-9A5E82287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F989-BCC1-0CF0-30B2-B2B029BF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349A-4FF4-54FC-009B-7335417A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85C1-C434-DF3D-7922-A6910A77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AB218-F167-070F-5BF1-9F0062D17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34C37-475C-030D-D90D-808C2D6D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F533-D612-B8A1-4906-67D1AC9E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B8DFC-259E-3EC9-183A-38DF6D33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CDDE-F7DF-16CC-28DD-AD08D9BF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9D45-C403-68B7-589A-7D2E3DC0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9F9A-5E1D-E0C9-686F-44A22EE3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70801-714B-5CBF-0242-1D4B72A8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CDD4-5A96-C15D-EBE7-8CB41936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9DB5-070A-760A-CC87-07207B25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0E16-0088-F5B7-3BFB-4FF96198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875F-FE55-0B70-032E-240EF8FC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E073-0320-8D74-5321-C0E12123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01AAF-679C-92D3-E401-7158AFAA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49FE-6ED0-668B-97EB-63EF7F53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F93D-768D-8239-484E-B45DB579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45DC-0DE8-613E-8A11-BC91E21C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FA387-F399-EA4A-38A7-A7DB00E1F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F8C7E-AB60-0E4D-7251-C24E6EFE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9F214-25DF-D94C-BAA6-E7C6F722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28F1-2A72-38A1-1A6B-228D1766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331F-354A-C3EA-062B-B4E4F295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6AFD0-E5DC-C28A-B8A5-369DEF0F4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8B47-B056-F1E7-3BB4-37EEADBB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D44B0-D73E-016B-DED1-A3E742381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09018-58C1-E585-2692-BE3864C9F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1DBB8-5B8E-5785-1F6F-4DE5BE8B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41E9C-643B-374B-25DA-4207988A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D9A14-2AAD-A742-122C-DD849C8D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3D20-27EF-70D1-AE82-86351666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8CAFE-826D-8C85-10CE-980BE1C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A17BF-C5DF-3CA3-1719-828189BC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787B4-7574-D257-3D5C-77B0ED58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1B0DE-A3B3-B830-E2FB-60494C66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4C6C3-B8F6-B7FB-0690-09F244FB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50649-9E3E-4F2B-54F3-85273C45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1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5F9B-0D67-B736-1D49-D409EE9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1FB-8782-8DDF-C2FF-C12382EFF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6D510-3FC7-9EF7-72DE-AA35D0E1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8493A-808D-26B6-8394-F58ABE72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0408-278F-4284-E1D7-9538E383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BB0C-7EEB-4CA8-0573-094C7E87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D0E4-76A3-6D26-706B-FD6A1C68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42F72-B468-D520-D363-6DCD6B3DA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10F6B-AC92-0D55-9674-6E58CDAC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F2B70-2D4D-2000-B6A2-D1FB22BC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40AC0-AC20-CFBD-7B1C-4DE2D7A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33A9-8824-8761-23EB-3A9597C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C5BEA-66B1-6D26-BB99-7B767668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EEBF-A400-5003-AAEF-941A8119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F47C-9C42-6F3A-8D11-1E0A6FEE5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2DC27-C293-C54E-B052-7857955DD70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5D34F-A60E-1C42-335B-8F9FDA485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D0A1-0CFB-335E-DABD-54FCC7134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FE401-2A5C-C843-A8AC-4BDDBC78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7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YrPJozmSdg?feature=oembed" TargetMode="Externa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IYH5XSSD2k?feature=oembed" TargetMode="Externa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alvador Dalí | Painting and Sculpture | Gallery Montmartre">
            <a:extLst>
              <a:ext uri="{FF2B5EF4-FFF2-40B4-BE49-F238E27FC236}">
                <a16:creationId xmlns:a16="http://schemas.microsoft.com/office/drawing/2014/main" id="{AD5AE60C-BB2D-3B67-682B-18F79744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" t="9091" r="1593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BAC90-57C6-0475-6291-F0B8CFA9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94069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The machine we call </a:t>
            </a:r>
            <a:r>
              <a:rPr lang="en-US" b="1" dirty="0">
                <a:solidFill>
                  <a:schemeClr val="bg1"/>
                </a:solidFill>
              </a:rPr>
              <a:t>SALVADOR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DALÍ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B34D6-4A53-EC35-7F04-17E999D5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By Jacqueline Hennecke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81CBA-9EBA-CF7D-53F6-AE9D4D75DE19}"/>
              </a:ext>
            </a:extLst>
          </p:cNvPr>
          <p:cNvSpPr/>
          <p:nvPr/>
        </p:nvSpPr>
        <p:spPr>
          <a:xfrm>
            <a:off x="346841" y="268014"/>
            <a:ext cx="1891862" cy="10089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Dali Screen Test">
            <a:hlinkClick r:id="" action="ppaction://media"/>
            <a:extLst>
              <a:ext uri="{FF2B5EF4-FFF2-40B4-BE49-F238E27FC236}">
                <a16:creationId xmlns:a16="http://schemas.microsoft.com/office/drawing/2014/main" id="{98CB2FF7-4A0C-52F0-FD6B-998E299D715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95638" y="1825625"/>
            <a:ext cx="5802312" cy="435133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A001C1B-4FD6-7A38-4083-09480B11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5B0C83-73E1-9431-6E1B-C20A7FE63DE2}"/>
              </a:ext>
            </a:extLst>
          </p:cNvPr>
          <p:cNvSpPr txBox="1">
            <a:spLocks/>
          </p:cNvSpPr>
          <p:nvPr/>
        </p:nvSpPr>
        <p:spPr>
          <a:xfrm>
            <a:off x="838200" y="536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en-US" sz="5400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MACHINE-LIKE</a:t>
            </a:r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358521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665-BCD4-F402-BF9E-63F9DA6B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MACHINE-LIKE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character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8740DF3-FAC2-92A1-5615-35A5F815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03648"/>
            <a:ext cx="10267950" cy="3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50002-5FAF-D814-E4F0-255BB7843AC1}"/>
              </a:ext>
            </a:extLst>
          </p:cNvPr>
          <p:cNvSpPr txBox="1"/>
          <p:nvPr/>
        </p:nvSpPr>
        <p:spPr>
          <a:xfrm>
            <a:off x="4010025" y="31366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Avida Dollars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38E39-AAE8-BE32-0BEF-203C743EB274}"/>
              </a:ext>
            </a:extLst>
          </p:cNvPr>
          <p:cNvSpPr txBox="1"/>
          <p:nvPr/>
        </p:nvSpPr>
        <p:spPr>
          <a:xfrm>
            <a:off x="1333500" y="179039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“Each morning after breakfast I like to start the day by earning twenty thousand dollars.”</a:t>
            </a:r>
            <a:endParaRPr lang="en-US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346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E665-BCD4-F402-BF9E-63F9DA6B8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6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</a:t>
            </a:r>
            <a:r>
              <a:rPr lang="en-US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US" sz="5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MACHINE-LIKE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character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8740DF3-FAC2-92A1-5615-35A5F8158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103648"/>
            <a:ext cx="10267950" cy="3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A50002-5FAF-D814-E4F0-255BB7843AC1}"/>
              </a:ext>
            </a:extLst>
          </p:cNvPr>
          <p:cNvSpPr txBox="1"/>
          <p:nvPr/>
        </p:nvSpPr>
        <p:spPr>
          <a:xfrm>
            <a:off x="4010025" y="313661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Avida Dollars</a:t>
            </a:r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38E39-AAE8-BE32-0BEF-203C743EB274}"/>
              </a:ext>
            </a:extLst>
          </p:cNvPr>
          <p:cNvSpPr txBox="1"/>
          <p:nvPr/>
        </p:nvSpPr>
        <p:spPr>
          <a:xfrm>
            <a:off x="1333500" y="179039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“What is important is to spread confusion, not eliminate it.”</a:t>
            </a:r>
            <a:endParaRPr lang="en-US" sz="2800" dirty="0">
              <a:latin typeface="Aptos" panose="020B0004020202020204" pitchFamily="34" charset="0"/>
            </a:endParaRPr>
          </a:p>
          <a:p>
            <a:endParaRPr lang="en-US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1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" name="Picture 2" descr="Photo of a protestor in France wearing a red jumpsuit and a mask Salvador Dalí's face from the hit TV show &quot;Money Heist.&quot;">
            <a:extLst>
              <a:ext uri="{FF2B5EF4-FFF2-40B4-BE49-F238E27FC236}">
                <a16:creationId xmlns:a16="http://schemas.microsoft.com/office/drawing/2014/main" id="{5E0C870F-6E97-4BE0-7252-7A82C538C0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9"/>
          <a:stretch/>
        </p:blipFill>
        <p:spPr bwMode="auto">
          <a:xfrm>
            <a:off x="20" y="-7624"/>
            <a:ext cx="12191981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F4868-CE0C-378F-13E8-A65D6820BBEE}"/>
              </a:ext>
            </a:extLst>
          </p:cNvPr>
          <p:cNvSpPr txBox="1"/>
          <p:nvPr/>
        </p:nvSpPr>
        <p:spPr>
          <a:xfrm>
            <a:off x="5720742" y="6094912"/>
            <a:ext cx="7728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anti-government protest in France, 2019</a:t>
            </a:r>
          </a:p>
        </p:txBody>
      </p:sp>
    </p:spTree>
    <p:extLst>
      <p:ext uri="{BB962C8B-B14F-4D97-AF65-F5344CB8AC3E}">
        <p14:creationId xmlns:p14="http://schemas.microsoft.com/office/powerpoint/2010/main" val="397813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12-F42A-2043-E59E-745D7C6C7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5000"/>
            <a:ext cx="12192000" cy="5524500"/>
          </a:xfrm>
        </p:spPr>
        <p:txBody>
          <a:bodyPr>
            <a:noAutofit/>
          </a:bodyPr>
          <a:lstStyle/>
          <a:p>
            <a:pPr algn="l"/>
            <a:r>
              <a:rPr lang="en-US" sz="17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 </a:t>
            </a:r>
            <a:r>
              <a:rPr lang="en-US" sz="17000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INVENTOR</a:t>
            </a:r>
            <a:endParaRPr lang="en-US" sz="17000" b="1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341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6BCE-6B46-199A-0725-9E776C03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Inventor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D0FB-8263-3605-7D82-EA8713D2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</a:t>
            </a:r>
          </a:p>
          <a:p>
            <a:r>
              <a:rPr lang="en-US" dirty="0"/>
              <a:t>Film</a:t>
            </a:r>
          </a:p>
          <a:p>
            <a:r>
              <a:rPr lang="en-US" dirty="0"/>
              <a:t>Animation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empty image">
            <a:extLst>
              <a:ext uri="{FF2B5EF4-FFF2-40B4-BE49-F238E27FC236}">
                <a16:creationId xmlns:a16="http://schemas.microsoft.com/office/drawing/2014/main" id="{22A7EA7F-95BD-A892-559C-DFECA7FE5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1" y="423864"/>
            <a:ext cx="57531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79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A37C-01BB-4222-A309-10EE9351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3" y="474906"/>
            <a:ext cx="4518134" cy="21274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 </a:t>
            </a:r>
            <a:r>
              <a:rPr lang="en-US" dirty="0" err="1">
                <a:solidFill>
                  <a:schemeClr val="bg1"/>
                </a:solidFill>
              </a:rPr>
              <a:t>Chien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Andalou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9685-2A6C-5F49-79DF-33919D3E9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3" y="2777880"/>
            <a:ext cx="4518134" cy="245751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Past (Persistence of Memory)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present (Cronenberg and David Lynch)</a:t>
            </a:r>
          </a:p>
        </p:txBody>
      </p:sp>
      <p:pic>
        <p:nvPicPr>
          <p:cNvPr id="6" name="Picture 5" descr="A gold object with black beads on it&#10;&#10;Description automatically generated">
            <a:extLst>
              <a:ext uri="{FF2B5EF4-FFF2-40B4-BE49-F238E27FC236}">
                <a16:creationId xmlns:a16="http://schemas.microsoft.com/office/drawing/2014/main" id="{72293C93-33EC-F29B-AB89-D90DE56781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09" b="1"/>
          <a:stretch/>
        </p:blipFill>
        <p:spPr>
          <a:xfrm>
            <a:off x="5823888" y="3729541"/>
            <a:ext cx="3184061" cy="3089532"/>
          </a:xfrm>
          <a:prstGeom prst="rect">
            <a:avLst/>
          </a:prstGeom>
        </p:spPr>
      </p:pic>
      <p:pic>
        <p:nvPicPr>
          <p:cNvPr id="6146" name="Picture 2" descr="'If movies disappeared overnight, I wouldn’t care': David Cronenberg on the  death of cinema | The Independent">
            <a:extLst>
              <a:ext uri="{FF2B5EF4-FFF2-40B4-BE49-F238E27FC236}">
                <a16:creationId xmlns:a16="http://schemas.microsoft.com/office/drawing/2014/main" id="{BA612413-A18C-5C48-BFC1-F1B681079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1" r="3860" b="7"/>
          <a:stretch/>
        </p:blipFill>
        <p:spPr bwMode="auto">
          <a:xfrm>
            <a:off x="9007944" y="3748993"/>
            <a:ext cx="3184061" cy="308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membering the wildy surreal film, Un Chien Andalou. | Sudden Chic">
            <a:extLst>
              <a:ext uri="{FF2B5EF4-FFF2-40B4-BE49-F238E27FC236}">
                <a16:creationId xmlns:a16="http://schemas.microsoft.com/office/drawing/2014/main" id="{C7649CE2-BC22-62B3-9CBE-5A15B8920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9" r="37384" b="1"/>
          <a:stretch/>
        </p:blipFill>
        <p:spPr bwMode="auto">
          <a:xfrm>
            <a:off x="5823889" y="-38919"/>
            <a:ext cx="3184059" cy="376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strange, intoxicating madness of Un Chien Andalou">
            <a:extLst>
              <a:ext uri="{FF2B5EF4-FFF2-40B4-BE49-F238E27FC236}">
                <a16:creationId xmlns:a16="http://schemas.microsoft.com/office/drawing/2014/main" id="{3F5BBF87-90F8-ABA9-4506-EC4D1EF5B4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2" r="-2" b="-2"/>
          <a:stretch/>
        </p:blipFill>
        <p:spPr bwMode="auto">
          <a:xfrm>
            <a:off x="9007948" y="-6266"/>
            <a:ext cx="3184053" cy="37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69F8E77D-EF61-4552-BF91-E9050C9B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7949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32000" y="3077010"/>
            <a:ext cx="636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35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ellbound: the movie that Salvador Dalí painted for Alfred Hitchcock -  Auralcrave">
            <a:extLst>
              <a:ext uri="{FF2B5EF4-FFF2-40B4-BE49-F238E27FC236}">
                <a16:creationId xmlns:a16="http://schemas.microsoft.com/office/drawing/2014/main" id="{FBABDB80-9D52-962D-FDD2-88E9341F1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163"/>
            <a:ext cx="12192000" cy="68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7CE806-9244-CB5B-5330-F73EBCBD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Spellbound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Alfred Hitchcock</a:t>
            </a:r>
          </a:p>
        </p:txBody>
      </p:sp>
    </p:spTree>
    <p:extLst>
      <p:ext uri="{BB962C8B-B14F-4D97-AF65-F5344CB8AC3E}">
        <p14:creationId xmlns:p14="http://schemas.microsoft.com/office/powerpoint/2010/main" val="185010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D767-BEB8-D4D0-8966-3D0D97E8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ANIMATION</a:t>
            </a:r>
          </a:p>
        </p:txBody>
      </p:sp>
      <p:pic>
        <p:nvPicPr>
          <p:cNvPr id="4" name="Online Media 3" descr="Salvador Dali - Destino (Walt Disney) 2003">
            <a:hlinkClick r:id="" action="ppaction://media"/>
            <a:extLst>
              <a:ext uri="{FF2B5EF4-FFF2-40B4-BE49-F238E27FC236}">
                <a16:creationId xmlns:a16="http://schemas.microsoft.com/office/drawing/2014/main" id="{F1906428-71F2-BFA0-D08B-05574719EF2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52800" y="1799781"/>
            <a:ext cx="8001000" cy="45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12-F42A-2043-E59E-745D7C6C7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6900"/>
            <a:ext cx="12192000" cy="5524500"/>
          </a:xfrm>
        </p:spPr>
        <p:txBody>
          <a:bodyPr>
            <a:noAutofit/>
          </a:bodyPr>
          <a:lstStyle/>
          <a:p>
            <a:pPr algn="l"/>
            <a:r>
              <a:rPr lang="en-US" sz="16000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MACHINES</a:t>
            </a:r>
            <a:endParaRPr lang="en-US" sz="16000" b="1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8EA27A-4617-2D51-65AE-25BBB33A610F}"/>
              </a:ext>
            </a:extLst>
          </p:cNvPr>
          <p:cNvSpPr txBox="1">
            <a:spLocks/>
          </p:cNvSpPr>
          <p:nvPr/>
        </p:nvSpPr>
        <p:spPr>
          <a:xfrm>
            <a:off x="838200" y="2438400"/>
            <a:ext cx="10515600" cy="230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Timekeeper</a:t>
            </a:r>
          </a:p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Brand Manager</a:t>
            </a:r>
          </a:p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</a:p>
        </p:txBody>
      </p:sp>
    </p:spTree>
    <p:extLst>
      <p:ext uri="{BB962C8B-B14F-4D97-AF65-F5344CB8AC3E}">
        <p14:creationId xmlns:p14="http://schemas.microsoft.com/office/powerpoint/2010/main" val="182733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e Persistence of Memory | Description &amp; Facts | Britannica">
            <a:extLst>
              <a:ext uri="{FF2B5EF4-FFF2-40B4-BE49-F238E27FC236}">
                <a16:creationId xmlns:a16="http://schemas.microsoft.com/office/drawing/2014/main" id="{20DB07E7-9783-86B0-6A65-073425503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9E3D-CF99-C1C1-D674-6319FB85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A90A-FEAE-5AF9-9290-1B41F7E7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alvador Dali - Sewing machine with umbrella I from 1941 ...">
            <a:extLst>
              <a:ext uri="{FF2B5EF4-FFF2-40B4-BE49-F238E27FC236}">
                <a16:creationId xmlns:a16="http://schemas.microsoft.com/office/drawing/2014/main" id="{678B11F8-EAFD-EE5A-CFEF-05165021B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200127"/>
            <a:ext cx="12439650" cy="829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5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12-F42A-2043-E59E-745D7C6C7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66900"/>
            <a:ext cx="12192000" cy="5524500"/>
          </a:xfrm>
        </p:spPr>
        <p:txBody>
          <a:bodyPr>
            <a:noAutofit/>
          </a:bodyPr>
          <a:lstStyle/>
          <a:p>
            <a:pPr algn="l"/>
            <a:r>
              <a:rPr lang="en-US" sz="16000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MACHINES</a:t>
            </a:r>
            <a:endParaRPr lang="en-US" sz="16000" b="1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8EA27A-4617-2D51-65AE-25BBB33A610F}"/>
              </a:ext>
            </a:extLst>
          </p:cNvPr>
          <p:cNvSpPr txBox="1">
            <a:spLocks/>
          </p:cNvSpPr>
          <p:nvPr/>
        </p:nvSpPr>
        <p:spPr>
          <a:xfrm>
            <a:off x="838200" y="2438400"/>
            <a:ext cx="10515600" cy="2305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Timekeeper</a:t>
            </a:r>
          </a:p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Brand Manager</a:t>
            </a:r>
          </a:p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Inventor</a:t>
            </a:r>
          </a:p>
        </p:txBody>
      </p:sp>
    </p:spTree>
    <p:extLst>
      <p:ext uri="{BB962C8B-B14F-4D97-AF65-F5344CB8AC3E}">
        <p14:creationId xmlns:p14="http://schemas.microsoft.com/office/powerpoint/2010/main" val="286566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12-F42A-2043-E59E-745D7C6C7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1200"/>
            <a:ext cx="12192000" cy="5524500"/>
          </a:xfrm>
        </p:spPr>
        <p:txBody>
          <a:bodyPr>
            <a:noAutofit/>
          </a:bodyPr>
          <a:lstStyle/>
          <a:p>
            <a:pPr algn="l"/>
            <a:r>
              <a:rPr lang="en-US" sz="19000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CLOCKS</a:t>
            </a:r>
            <a:endParaRPr lang="en-US" sz="19000" b="1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8EA27A-4617-2D51-65AE-25BBB33A610F}"/>
              </a:ext>
            </a:extLst>
          </p:cNvPr>
          <p:cNvSpPr txBox="1">
            <a:spLocks/>
          </p:cNvSpPr>
          <p:nvPr/>
        </p:nvSpPr>
        <p:spPr>
          <a:xfrm>
            <a:off x="838200" y="3219450"/>
            <a:ext cx="10515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collapse of a fixed cosmic order</a:t>
            </a:r>
          </a:p>
          <a:p>
            <a:pPr algn="l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Past, Present, and Future</a:t>
            </a:r>
          </a:p>
        </p:txBody>
      </p:sp>
    </p:spTree>
    <p:extLst>
      <p:ext uri="{BB962C8B-B14F-4D97-AF65-F5344CB8AC3E}">
        <p14:creationId xmlns:p14="http://schemas.microsoft.com/office/powerpoint/2010/main" val="144178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The Persistence of Memory | Description &amp; Facts | Britannica">
            <a:extLst>
              <a:ext uri="{FF2B5EF4-FFF2-40B4-BE49-F238E27FC236}">
                <a16:creationId xmlns:a16="http://schemas.microsoft.com/office/drawing/2014/main" id="{20DB07E7-9783-86B0-6A65-073425503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7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The Disintegration of the Persistence of Memory by Salvador Dali">
            <a:extLst>
              <a:ext uri="{FF2B5EF4-FFF2-40B4-BE49-F238E27FC236}">
                <a16:creationId xmlns:a16="http://schemas.microsoft.com/office/drawing/2014/main" id="{A5DE946A-DB14-FA92-40A3-859E7FC1B8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1" b="29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0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6312-F42A-2043-E59E-745D7C6C7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81200"/>
            <a:ext cx="12192000" cy="5524500"/>
          </a:xfrm>
        </p:spPr>
        <p:txBody>
          <a:bodyPr>
            <a:noAutofit/>
          </a:bodyPr>
          <a:lstStyle/>
          <a:p>
            <a:pPr algn="l"/>
            <a:r>
              <a:rPr lang="en-US" sz="19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 </a:t>
            </a:r>
            <a:r>
              <a:rPr lang="en-US" sz="19000" b="1" dirty="0">
                <a:solidFill>
                  <a:schemeClr val="bg2">
                    <a:lumMod val="75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BRAND</a:t>
            </a:r>
            <a:endParaRPr lang="en-US" sz="19000" b="1" dirty="0">
              <a:solidFill>
                <a:schemeClr val="bg2">
                  <a:lumMod val="75000"/>
                </a:schemeClr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96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ow a NYC Department Store Launched Warhol and Friends | The Art Story">
            <a:extLst>
              <a:ext uri="{FF2B5EF4-FFF2-40B4-BE49-F238E27FC236}">
                <a16:creationId xmlns:a16="http://schemas.microsoft.com/office/drawing/2014/main" id="{F4DC9634-428D-B47A-C45D-03EE66C3F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" r="1878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1" name="Rectangle 820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70D2D-BDD7-378A-4069-4BEB60AA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Behavior – The Case of the </a:t>
            </a:r>
            <a:r>
              <a:rPr lang="en-US" sz="4800" dirty="0" err="1">
                <a:solidFill>
                  <a:schemeClr val="bg1"/>
                </a:solidFill>
              </a:rPr>
              <a:t>Bonwit</a:t>
            </a:r>
            <a:r>
              <a:rPr lang="en-US" sz="4800" dirty="0">
                <a:solidFill>
                  <a:schemeClr val="bg1"/>
                </a:solidFill>
              </a:rPr>
              <a:t> Teller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B9839-04EB-543B-7E24-8CCE6ACAD22A}"/>
              </a:ext>
            </a:extLst>
          </p:cNvPr>
          <p:cNvSpPr txBox="1"/>
          <p:nvPr/>
        </p:nvSpPr>
        <p:spPr>
          <a:xfrm>
            <a:off x="477981" y="4546920"/>
            <a:ext cx="5027470" cy="1208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“These are some of the privileges that an artist with temperament seems to enjoy.”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- Salvador Dalí’s Judge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B94DC-1D5B-3625-2517-511E541EB32F}"/>
              </a:ext>
            </a:extLst>
          </p:cNvPr>
          <p:cNvSpPr/>
          <p:nvPr/>
        </p:nvSpPr>
        <p:spPr>
          <a:xfrm>
            <a:off x="346841" y="268014"/>
            <a:ext cx="1891862" cy="10089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3234</TotalTime>
  <Words>518</Words>
  <Application>Microsoft Macintosh PowerPoint</Application>
  <PresentationFormat>Widescreen</PresentationFormat>
  <Paragraphs>77</Paragraphs>
  <Slides>19</Slides>
  <Notes>14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Futura Medium</vt:lpstr>
      <vt:lpstr>Futura Medium</vt:lpstr>
      <vt:lpstr>Lora</vt:lpstr>
      <vt:lpstr>Office Theme</vt:lpstr>
      <vt:lpstr>The machine we call SALVADOR DALÍ</vt:lpstr>
      <vt:lpstr>PowerPoint Presentation</vt:lpstr>
      <vt:lpstr>PowerPoint Presentation</vt:lpstr>
      <vt:lpstr>MACHINES</vt:lpstr>
      <vt:lpstr>CLOCKS</vt:lpstr>
      <vt:lpstr>PowerPoint Presentation</vt:lpstr>
      <vt:lpstr>PowerPoint Presentation</vt:lpstr>
      <vt:lpstr>A BRAND</vt:lpstr>
      <vt:lpstr>Behavior – The Case of the Bonwit Teller</vt:lpstr>
      <vt:lpstr>PowerPoint Presentation</vt:lpstr>
      <vt:lpstr>a MACHINE-LIKE character</vt:lpstr>
      <vt:lpstr>a MACHINE-LIKE character</vt:lpstr>
      <vt:lpstr>PowerPoint Presentation</vt:lpstr>
      <vt:lpstr>AN INVENTOR</vt:lpstr>
      <vt:lpstr>The Inventor</vt:lpstr>
      <vt:lpstr>Un Chien Andalou</vt:lpstr>
      <vt:lpstr>Spellbound Alfred Hitchcock</vt:lpstr>
      <vt:lpstr>ANIMATION</vt:lpstr>
      <vt:lpstr>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Salvador Dali</dc:title>
  <dc:creator>Jacqueline Hennecke</dc:creator>
  <cp:lastModifiedBy>Jacqueline Hennecke</cp:lastModifiedBy>
  <cp:revision>61</cp:revision>
  <dcterms:created xsi:type="dcterms:W3CDTF">2024-03-28T11:04:49Z</dcterms:created>
  <dcterms:modified xsi:type="dcterms:W3CDTF">2024-04-29T10:25:17Z</dcterms:modified>
</cp:coreProperties>
</file>