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3" r:id="rId5"/>
    <p:sldId id="274" r:id="rId6"/>
    <p:sldId id="271" r:id="rId7"/>
    <p:sldId id="259" r:id="rId8"/>
    <p:sldId id="275" r:id="rId9"/>
    <p:sldId id="276" r:id="rId10"/>
    <p:sldId id="268" r:id="rId11"/>
    <p:sldId id="260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yi Lin" initials="TL" lastIdx="1" clrIdx="0">
    <p:extLst>
      <p:ext uri="{19B8F6BF-5375-455C-9EA6-DF929625EA0E}">
        <p15:presenceInfo xmlns:p15="http://schemas.microsoft.com/office/powerpoint/2012/main" userId="e29905280f6967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6T20:45:29.607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8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1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6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25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3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6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2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3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2EAEBE-874A-404B-82F6-5B5B2D2B633F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8334BE-E346-43B5-9C0F-754F2CD18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1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 smtClean="0"/>
              <a:t>	Quicksort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8" y="4018206"/>
            <a:ext cx="6815669" cy="132080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Grant </a:t>
            </a:r>
            <a:r>
              <a:rPr lang="en-US" altLang="zh-CN" sz="2800" dirty="0" err="1" smtClean="0"/>
              <a:t>Celley</a:t>
            </a:r>
            <a:r>
              <a:rPr lang="en-US" altLang="zh-CN" sz="2800" dirty="0" smtClean="0"/>
              <a:t>, Tianyi Lin, Collin Enders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07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Worst case</a:t>
            </a:r>
            <a:endParaRPr lang="zh-CN" altLang="en-US" dirty="0"/>
          </a:p>
        </p:txBody>
      </p:sp>
      <p:pic>
        <p:nvPicPr>
          <p:cNvPr id="1026" name="Picture 2" descr="Worst-case quicksort tre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0752"/>
          <a:stretch/>
        </p:blipFill>
        <p:spPr bwMode="auto">
          <a:xfrm>
            <a:off x="3314700" y="581914"/>
            <a:ext cx="4633546" cy="54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Is it a stable sort?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No, because in Quicksort, the </a:t>
            </a:r>
            <a:r>
              <a:rPr lang="en-US" altLang="zh-CN" dirty="0"/>
              <a:t>sequence of "equal" elements before sorting </a:t>
            </a:r>
            <a:r>
              <a:rPr lang="en-US" altLang="zh-CN" dirty="0" smtClean="0"/>
              <a:t>and after sorting might change. </a:t>
            </a:r>
          </a:p>
          <a:p>
            <a:r>
              <a:rPr lang="zh-CN" altLang="zh-CN" dirty="0"/>
              <a:t> </a:t>
            </a:r>
            <a:r>
              <a:rPr lang="en-US" altLang="zh-CN" dirty="0"/>
              <a:t>This is because the swapping in Quicksort does not occur only with adjacent elements.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66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Thank you for your time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0459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What is it?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800" dirty="0"/>
              <a:t>It is a comparison-based algorithm, meaning that it can sort items of any type for which a "less-than" relation is defined.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How does it work?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Quicksort uses the divide-and-conquer technique to sort a list. </a:t>
            </a:r>
            <a:endParaRPr lang="en-US" altLang="zh-CN" dirty="0" smtClean="0"/>
          </a:p>
          <a:p>
            <a:r>
              <a:rPr lang="en-US" altLang="zh-CN" dirty="0" smtClean="0"/>
              <a:t>It first </a:t>
            </a:r>
            <a:r>
              <a:rPr lang="en-US" altLang="zh-CN" dirty="0"/>
              <a:t>partitions the list into two </a:t>
            </a:r>
            <a:r>
              <a:rPr lang="en-US" altLang="zh-CN" dirty="0" smtClean="0"/>
              <a:t>sub-lists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hen </a:t>
            </a:r>
            <a:r>
              <a:rPr lang="en-US" altLang="zh-CN" dirty="0" err="1" smtClean="0"/>
              <a:t>quicksorts</a:t>
            </a:r>
            <a:r>
              <a:rPr lang="en-US" altLang="zh-CN" dirty="0" smtClean="0"/>
              <a:t> </a:t>
            </a:r>
            <a:r>
              <a:rPr lang="en-US" altLang="zh-CN" dirty="0"/>
              <a:t>each </a:t>
            </a:r>
            <a:r>
              <a:rPr lang="en-US" altLang="zh-CN" dirty="0" smtClean="0"/>
              <a:t>sub-list</a:t>
            </a:r>
          </a:p>
          <a:p>
            <a:r>
              <a:rPr lang="en-US" altLang="zh-CN" dirty="0" smtClean="0"/>
              <a:t>Finally, </a:t>
            </a:r>
            <a:r>
              <a:rPr lang="en-US" altLang="zh-CN" dirty="0"/>
              <a:t>it combines the sub-lists into one </a:t>
            </a:r>
            <a:r>
              <a:rPr lang="en-US" altLang="zh-CN" dirty="0" smtClean="0"/>
              <a:t>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7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How does it work?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137893"/>
            <a:ext cx="9601196" cy="37379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: pick </a:t>
            </a:r>
            <a:r>
              <a:rPr lang="en-US" altLang="zh-CN" dirty="0"/>
              <a:t>a pivot </a:t>
            </a:r>
            <a:r>
              <a:rPr lang="en-US" altLang="zh-CN" dirty="0" smtClean="0"/>
              <a:t>value. It can </a:t>
            </a:r>
            <a:r>
              <a:rPr lang="en-US" altLang="zh-CN" dirty="0"/>
              <a:t>be any value in the list, but </a:t>
            </a:r>
            <a:r>
              <a:rPr lang="en-US" altLang="zh-CN" dirty="0" smtClean="0"/>
              <a:t>we pick </a:t>
            </a:r>
            <a:r>
              <a:rPr lang="en-US" altLang="zh-CN" dirty="0"/>
              <a:t>the middle elements, hoping it divides the list into two sub-lists with similar size. 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: put elements smaller </a:t>
            </a:r>
            <a:r>
              <a:rPr lang="en-US" altLang="zh-CN" dirty="0"/>
              <a:t>than the pivot </a:t>
            </a:r>
            <a:r>
              <a:rPr lang="en-US" altLang="zh-CN" dirty="0" smtClean="0"/>
              <a:t>in the left </a:t>
            </a:r>
            <a:r>
              <a:rPr lang="en-US" altLang="zh-CN" dirty="0"/>
              <a:t>part of the </a:t>
            </a:r>
            <a:r>
              <a:rPr lang="en-US" altLang="zh-CN" dirty="0" smtClean="0"/>
              <a:t>array, </a:t>
            </a:r>
            <a:r>
              <a:rPr lang="en-US" altLang="zh-CN" dirty="0"/>
              <a:t>and </a:t>
            </a:r>
            <a:r>
              <a:rPr lang="en-US" altLang="zh-CN" dirty="0" smtClean="0"/>
              <a:t>elements </a:t>
            </a:r>
            <a:r>
              <a:rPr lang="en-US" altLang="zh-CN" dirty="0"/>
              <a:t>greater than the pivot </a:t>
            </a:r>
            <a:r>
              <a:rPr lang="en-US" altLang="zh-CN" dirty="0" smtClean="0"/>
              <a:t>in </a:t>
            </a:r>
            <a:r>
              <a:rPr lang="en-US" altLang="zh-CN" dirty="0"/>
              <a:t>the right part of the array. Values equal to the </a:t>
            </a:r>
            <a:r>
              <a:rPr lang="en-US" altLang="zh-CN" dirty="0" smtClean="0"/>
              <a:t>pivot can stay on either sides.</a:t>
            </a:r>
          </a:p>
          <a:p>
            <a:pPr lvl="0"/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apply </a:t>
            </a:r>
            <a:r>
              <a:rPr lang="en-US" altLang="zh-CN" dirty="0"/>
              <a:t>quicksort algorithm recursively to the left and the right parts until they are in order.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7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How does it work?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/>
              <a:t>Its sorting procedure happens in its partition. </a:t>
            </a:r>
          </a:p>
          <a:p>
            <a:r>
              <a:rPr lang="en-US" altLang="zh-CN" sz="2200" dirty="0" smtClean="0"/>
              <a:t>1. swap the pivot with the first element of the list, initializes </a:t>
            </a:r>
            <a:r>
              <a:rPr lang="en-US" altLang="zh-CN" sz="2200" dirty="0" err="1" smtClean="0"/>
              <a:t>smallIndex</a:t>
            </a:r>
            <a:r>
              <a:rPr lang="en-US" altLang="zh-CN" sz="2200" dirty="0" smtClean="0"/>
              <a:t> to the first element</a:t>
            </a:r>
          </a:p>
          <a:p>
            <a:r>
              <a:rPr lang="en-US" altLang="zh-CN" sz="2200" dirty="0" smtClean="0"/>
              <a:t>2. Start from the second element, if it is smaller than the pivot</a:t>
            </a:r>
            <a:endParaRPr lang="en-US" altLang="zh-CN" sz="2200" dirty="0"/>
          </a:p>
          <a:p>
            <a:pPr lvl="1"/>
            <a:r>
              <a:rPr lang="en-US" altLang="zh-CN" sz="2200" dirty="0"/>
              <a:t>Increment </a:t>
            </a:r>
            <a:r>
              <a:rPr lang="en-US" altLang="zh-CN" sz="2200" dirty="0" err="1"/>
              <a:t>smallIndex</a:t>
            </a:r>
            <a:endParaRPr lang="en-US" altLang="zh-CN" sz="2200" dirty="0"/>
          </a:p>
          <a:p>
            <a:pPr lvl="1"/>
            <a:r>
              <a:rPr lang="en-US" altLang="zh-CN" sz="2200" dirty="0"/>
              <a:t>Swap the current element with the array element pointed to by </a:t>
            </a:r>
            <a:r>
              <a:rPr lang="en-US" altLang="zh-CN" sz="2200" dirty="0" smtClean="0"/>
              <a:t>smallIndex3</a:t>
            </a:r>
          </a:p>
          <a:p>
            <a:pPr marL="285750" lvl="1"/>
            <a:r>
              <a:rPr lang="en-US" altLang="zh-CN" sz="2200" dirty="0" smtClean="0"/>
              <a:t>3. swap </a:t>
            </a:r>
            <a:r>
              <a:rPr lang="en-US" altLang="zh-CN" sz="2200" dirty="0"/>
              <a:t>the first element (pivot) with the array element pointed to by </a:t>
            </a:r>
            <a:r>
              <a:rPr lang="en-US" altLang="zh-CN" sz="2200" dirty="0" err="1" smtClean="0"/>
              <a:t>smallIndex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5542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www.dreamincode.net/forums/uploads/post-71096-120482395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85" y="960922"/>
            <a:ext cx="6191940" cy="49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The big </a:t>
            </a:r>
            <a:r>
              <a:rPr lang="en-US" altLang="zh-CN" dirty="0" smtClean="0"/>
              <a:t>O </a:t>
            </a:r>
            <a:r>
              <a:rPr lang="en-US" altLang="zh-CN" dirty="0" smtClean="0"/>
              <a:t>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218" y="2067535"/>
            <a:ext cx="9601196" cy="3318936"/>
          </a:xfrm>
        </p:spPr>
        <p:txBody>
          <a:bodyPr>
            <a:noAutofit/>
          </a:bodyPr>
          <a:lstStyle/>
          <a:p>
            <a:r>
              <a:rPr lang="en-US" altLang="zh-CN" sz="2200" dirty="0"/>
              <a:t>A</a:t>
            </a:r>
            <a:r>
              <a:rPr lang="en-US" altLang="zh-CN" sz="2200" dirty="0" smtClean="0"/>
              <a:t>verage case: O(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n log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n)</a:t>
            </a:r>
          </a:p>
          <a:p>
            <a:r>
              <a:rPr lang="en-US" altLang="zh-CN" sz="2200" dirty="0"/>
              <a:t>Assume n </a:t>
            </a:r>
            <a:r>
              <a:rPr lang="en-US" altLang="zh-CN" sz="2200" dirty="0" smtClean="0"/>
              <a:t>=2</a:t>
            </a:r>
            <a:r>
              <a:rPr lang="en-US" altLang="zh-CN" sz="2200" dirty="0"/>
              <a:t>­­</a:t>
            </a:r>
            <a:r>
              <a:rPr lang="en-US" altLang="zh-CN" sz="2200" baseline="30000" dirty="0" smtClean="0"/>
              <a:t>m</a:t>
            </a:r>
            <a:r>
              <a:rPr lang="en-US" altLang="zh-CN" sz="2200" dirty="0" smtClean="0"/>
              <a:t>, and each </a:t>
            </a:r>
            <a:r>
              <a:rPr lang="en-US" altLang="zh-CN" sz="2200" dirty="0"/>
              <a:t>call to the function </a:t>
            </a:r>
            <a:r>
              <a:rPr lang="en-US" altLang="zh-CN" sz="2200" dirty="0" err="1"/>
              <a:t>recQuickSort</a:t>
            </a:r>
            <a:r>
              <a:rPr lang="en-US" altLang="zh-CN" sz="2200" dirty="0"/>
              <a:t> will produce two recursive calls and it will divide the list into two sub-lists of equal size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200" dirty="0" smtClean="0"/>
              <a:t> </a:t>
            </a:r>
            <a:r>
              <a:rPr lang="en-US" altLang="zh-CN" sz="2200" dirty="0"/>
              <a:t>In order to reach a list of size 1, we need to make m nested calls, and this gives us O(m) operations. </a:t>
            </a:r>
            <a:endParaRPr lang="en-US" altLang="zh-CN" sz="2200" dirty="0" smtClean="0"/>
          </a:p>
          <a:p>
            <a:r>
              <a:rPr lang="en-US" altLang="zh-CN" sz="2200" dirty="0" smtClean="0"/>
              <a:t>In </a:t>
            </a:r>
            <a:r>
              <a:rPr lang="en-US" altLang="zh-CN" sz="2200" dirty="0"/>
              <a:t>each nested calls, the number of comparisons will be the sum of each sub-list’s size minus 1, which is O(n</a:t>
            </a:r>
            <a:r>
              <a:rPr lang="en-US" altLang="zh-CN" sz="2200" dirty="0" smtClean="0"/>
              <a:t>).</a:t>
            </a:r>
          </a:p>
          <a:p>
            <a:r>
              <a:rPr lang="en-US" altLang="zh-CN" sz="2200" dirty="0" smtClean="0"/>
              <a:t> </a:t>
            </a:r>
            <a:r>
              <a:rPr lang="en-US" altLang="zh-CN" sz="2200" dirty="0"/>
              <a:t>So the maximum number of comparisons made by quicksort is O(nm). Given n=2</a:t>
            </a:r>
            <a:r>
              <a:rPr lang="en-US" altLang="zh-CN" sz="2200" baseline="30000" dirty="0"/>
              <a:t>m</a:t>
            </a:r>
            <a:r>
              <a:rPr lang="en-US" altLang="zh-CN" sz="2200" dirty="0"/>
              <a:t>, we can get m=log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n. As the result, the maximum number of comparisons is O(n log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 n).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174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Best-case quicksort tre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27138"/>
          <a:stretch/>
        </p:blipFill>
        <p:spPr bwMode="auto">
          <a:xfrm>
            <a:off x="3201365" y="626615"/>
            <a:ext cx="5789269" cy="568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The big O 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5249" y="2028898"/>
            <a:ext cx="9601196" cy="3318936"/>
          </a:xfrm>
        </p:spPr>
        <p:txBody>
          <a:bodyPr/>
          <a:lstStyle/>
          <a:p>
            <a:pPr lvl="0"/>
            <a:r>
              <a:rPr lang="en-US" altLang="zh-CN" dirty="0" smtClean="0"/>
              <a:t>Worst case: </a:t>
            </a:r>
            <a:r>
              <a:rPr lang="en-US" altLang="zh-CN" dirty="0"/>
              <a:t> O(n</a:t>
            </a:r>
            <a:r>
              <a:rPr lang="en-US" altLang="zh-CN" baseline="30000" dirty="0"/>
              <a:t>2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A </a:t>
            </a:r>
            <a:r>
              <a:rPr lang="en-US" altLang="zh-CN" dirty="0"/>
              <a:t>bad choice of pivot value will split the array into one element on one side, and the entire rest of the array on the other. 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And </a:t>
            </a:r>
            <a:r>
              <a:rPr lang="en-US" altLang="zh-CN" dirty="0"/>
              <a:t>if this happens at every iteration, it will take n iterations to split it down into pieces of one element apiece. so you get </a:t>
            </a:r>
            <a:r>
              <a:rPr lang="en-US" altLang="zh-CN" dirty="0" smtClean="0"/>
              <a:t>n operations</a:t>
            </a:r>
            <a:r>
              <a:rPr lang="en-US" altLang="zh-CN" dirty="0"/>
              <a:t>, each with a complexity of </a:t>
            </a:r>
            <a:r>
              <a:rPr lang="en-US" altLang="zh-CN" dirty="0" smtClean="0"/>
              <a:t>O(n), which results in a O(n </a:t>
            </a:r>
            <a:r>
              <a:rPr lang="en-US" altLang="zh-CN" dirty="0"/>
              <a:t>* </a:t>
            </a:r>
            <a:r>
              <a:rPr lang="en-US" altLang="zh-CN" dirty="0" smtClean="0"/>
              <a:t>n) </a:t>
            </a:r>
            <a:r>
              <a:rPr lang="en-US" altLang="zh-CN" dirty="0"/>
              <a:t>overall.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378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303</TotalTime>
  <Words>531</Words>
  <Application>Microsoft Office PowerPoint</Application>
  <PresentationFormat>宽屏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方正舒体</vt:lpstr>
      <vt:lpstr>Arial</vt:lpstr>
      <vt:lpstr>Garamond</vt:lpstr>
      <vt:lpstr>环保</vt:lpstr>
      <vt:lpstr> Quicksort</vt:lpstr>
      <vt:lpstr>1. What is it?</vt:lpstr>
      <vt:lpstr>2. How does it work?</vt:lpstr>
      <vt:lpstr>2. How does it work?</vt:lpstr>
      <vt:lpstr>2. How does it work?</vt:lpstr>
      <vt:lpstr>PowerPoint 演示文稿</vt:lpstr>
      <vt:lpstr>3. The big O notation</vt:lpstr>
      <vt:lpstr>PowerPoint 演示文稿</vt:lpstr>
      <vt:lpstr>3. The big O notation</vt:lpstr>
      <vt:lpstr>3.1 Worst case</vt:lpstr>
      <vt:lpstr>4. Is it a stable sort? 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Tianyi Lin</dc:creator>
  <cp:lastModifiedBy>Tianyi Lin</cp:lastModifiedBy>
  <cp:revision>12</cp:revision>
  <dcterms:created xsi:type="dcterms:W3CDTF">2015-11-07T04:41:11Z</dcterms:created>
  <dcterms:modified xsi:type="dcterms:W3CDTF">2015-11-10T06:31:46Z</dcterms:modified>
</cp:coreProperties>
</file>